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9" r:id="rId2"/>
    <p:sldId id="261" r:id="rId3"/>
    <p:sldId id="262" r:id="rId4"/>
    <p:sldId id="263" r:id="rId5"/>
    <p:sldId id="264" r:id="rId6"/>
    <p:sldId id="256" r:id="rId7"/>
    <p:sldId id="257" r:id="rId8"/>
    <p:sldId id="258" r:id="rId9"/>
    <p:sldId id="265" r:id="rId10"/>
    <p:sldId id="266" r:id="rId11"/>
    <p:sldId id="267" r:id="rId12"/>
    <p:sldId id="268" r:id="rId13"/>
    <p:sldId id="269" r:id="rId14"/>
    <p:sldId id="270" r:id="rId15"/>
    <p:sldId id="271" r:id="rId16"/>
    <p:sldId id="272" r:id="rId17"/>
  </p:sldIdLst>
  <p:sldSz cx="18288000" cy="10287000"/>
  <p:notesSz cx="6858000" cy="9144000"/>
  <p:embeddedFontLst>
    <p:embeddedFont>
      <p:font typeface="Agrandir" panose="020B0604020202020204" charset="0"/>
      <p:regular r:id="rId19"/>
    </p:embeddedFont>
    <p:embeddedFont>
      <p:font typeface="Anton" pitchFamily="2" charset="0"/>
      <p:regular r:id="rId2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521" autoAdjust="0"/>
  </p:normalViewPr>
  <p:slideViewPr>
    <p:cSldViewPr>
      <p:cViewPr varScale="1">
        <p:scale>
          <a:sx n="41" d="100"/>
          <a:sy n="41" d="100"/>
        </p:scale>
        <p:origin x="1474"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C26412-9AEF-4119-9AAD-4CDC71B0256A}" type="datetimeFigureOut">
              <a:rPr lang="en-GB"/>
              <a:t>22/02/2026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DBF581-4374-4AED-B4B8-CA5E6BB5A1FE}" type="slidenum">
              <a:rPr lang="en-GB"/>
              <a:t>‹#›</a:t>
            </a:fld>
            <a:endParaRPr lang="en-GB"/>
          </a:p>
        </p:txBody>
      </p:sp>
    </p:spTree>
    <p:extLst>
      <p:ext uri="{BB962C8B-B14F-4D97-AF65-F5344CB8AC3E}">
        <p14:creationId xmlns:p14="http://schemas.microsoft.com/office/powerpoint/2010/main" val="18041570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hospitalitynet.org/opinion/4125634.html"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statista.com/topics/1102/hotels/?srsltid=AfmBOoqBQabSeVgJomBgS9IxLXFuxHZFntFptFhMbq2JLJ_M9tm91bAd#topicOverview"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FDBF581-4374-4AED-B4B8-CA5E6BB5A1FE}" type="slidenum">
              <a:rPr lang="en-GB"/>
              <a:t>2</a:t>
            </a:fld>
            <a:endParaRPr lang="en-GB"/>
          </a:p>
        </p:txBody>
      </p:sp>
    </p:spTree>
    <p:extLst>
      <p:ext uri="{BB962C8B-B14F-4D97-AF65-F5344CB8AC3E}">
        <p14:creationId xmlns:p14="http://schemas.microsoft.com/office/powerpoint/2010/main" val="541243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Introduction</a:t>
            </a:r>
          </a:p>
          <a:p>
            <a:pPr rtl="0"/>
            <a:r>
              <a:rPr lang="en-US" sz="1200" b="1" i="0" u="none" strike="noStrike" kern="1200" dirty="0">
                <a:solidFill>
                  <a:schemeClr val="tx1"/>
                </a:solidFill>
                <a:effectLst/>
                <a:latin typeface="+mn-lt"/>
                <a:ea typeface="+mn-ea"/>
                <a:cs typeface="+mn-cs"/>
              </a:rPr>
              <a:t>Theme of the paper </a:t>
            </a:r>
            <a:endParaRPr lang="en-US" b="0" dirty="0">
              <a:effectLst/>
            </a:endParaRPr>
          </a:p>
          <a:p>
            <a:r>
              <a:rPr lang="en-US" sz="1200" b="0" i="0" u="none" strike="noStrike" kern="1200" dirty="0">
                <a:solidFill>
                  <a:schemeClr val="tx1"/>
                </a:solidFill>
                <a:effectLst/>
                <a:latin typeface="+mn-lt"/>
                <a:ea typeface="+mn-ea"/>
                <a:cs typeface="+mn-cs"/>
              </a:rPr>
              <a:t>These tools can help to diagnose any diseases quickly in the medical sector. Some AI-powered chatbots can help in provisioning customer services. These are examples of human and artificial intelligence collaboration that can improve productivity levels (Schafer et al., 2025). The collaboration can help in the decision-making process of people or businesses.</a:t>
            </a:r>
            <a:endParaRPr lang="en-GB" dirty="0"/>
          </a:p>
        </p:txBody>
      </p:sp>
      <p:sp>
        <p:nvSpPr>
          <p:cNvPr id="4" name="Slide Number Placeholder 3"/>
          <p:cNvSpPr>
            <a:spLocks noGrp="1"/>
          </p:cNvSpPr>
          <p:nvPr>
            <p:ph type="sldNum" sz="quarter" idx="5"/>
          </p:nvPr>
        </p:nvSpPr>
        <p:spPr/>
        <p:txBody>
          <a:bodyPr/>
          <a:lstStyle/>
          <a:p>
            <a:fld id="{DFDBF581-4374-4AED-B4B8-CA5E6BB5A1FE}" type="slidenum">
              <a:rPr lang="en-GB"/>
              <a:t>3</a:t>
            </a:fld>
            <a:endParaRPr lang="en-GB"/>
          </a:p>
        </p:txBody>
      </p:sp>
    </p:spTree>
    <p:extLst>
      <p:ext uri="{BB962C8B-B14F-4D97-AF65-F5344CB8AC3E}">
        <p14:creationId xmlns:p14="http://schemas.microsoft.com/office/powerpoint/2010/main" val="2320192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Importance in the hospitality industry</a:t>
            </a:r>
            <a:endParaRPr lang="en-US" b="0" dirty="0">
              <a:effectLst/>
            </a:endParaRPr>
          </a:p>
          <a:p>
            <a:pPr rtl="0"/>
            <a:r>
              <a:rPr lang="en-US" sz="1200" b="0" i="0" u="none" strike="noStrike" kern="1200" dirty="0">
                <a:solidFill>
                  <a:schemeClr val="tx1"/>
                </a:solidFill>
                <a:effectLst/>
                <a:latin typeface="+mn-lt"/>
                <a:ea typeface="+mn-ea"/>
                <a:cs typeface="+mn-cs"/>
              </a:rPr>
              <a:t>Artificial intelligence can be a strategic partner of the hospitality industry. Hotels can leverage artificial intelligence tools to provide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services to their customers, such as fulfilling needs (Morch, 2025). The tools can help hotel industry marketing professionals to offer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recommendations to guests by </a:t>
            </a:r>
            <a:r>
              <a:rPr lang="en-US" sz="1200" b="0" i="0" u="none" strike="noStrike" kern="1200" dirty="0" err="1">
                <a:solidFill>
                  <a:schemeClr val="tx1"/>
                </a:solidFill>
                <a:effectLst/>
                <a:latin typeface="+mn-lt"/>
                <a:ea typeface="+mn-ea"/>
                <a:cs typeface="+mn-cs"/>
              </a:rPr>
              <a:t>analysing</a:t>
            </a:r>
            <a:r>
              <a:rPr lang="en-US" sz="1200" b="0" i="0" u="none" strike="noStrike" kern="1200" dirty="0">
                <a:solidFill>
                  <a:schemeClr val="tx1"/>
                </a:solidFill>
                <a:effectLst/>
                <a:latin typeface="+mn-lt"/>
                <a:ea typeface="+mn-ea"/>
                <a:cs typeface="+mn-cs"/>
              </a:rPr>
              <a:t> the data accurately.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DFDBF581-4374-4AED-B4B8-CA5E6BB5A1FE}" type="slidenum">
              <a:rPr lang="en-GB"/>
              <a:t>4</a:t>
            </a:fld>
            <a:endParaRPr lang="en-GB"/>
          </a:p>
        </p:txBody>
      </p:sp>
    </p:spTree>
    <p:extLst>
      <p:ext uri="{BB962C8B-B14F-4D97-AF65-F5344CB8AC3E}">
        <p14:creationId xmlns:p14="http://schemas.microsoft.com/office/powerpoint/2010/main" val="1508445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Global hospitality sector </a:t>
            </a:r>
            <a:endParaRPr lang="en-US" b="0" dirty="0">
              <a:effectLst/>
            </a:endParaRPr>
          </a:p>
          <a:p>
            <a:pPr rtl="0"/>
            <a:r>
              <a:rPr lang="en-US" sz="1200" b="0" i="0" u="none" strike="noStrike" kern="1200" dirty="0">
                <a:solidFill>
                  <a:schemeClr val="tx1"/>
                </a:solidFill>
                <a:effectLst/>
                <a:latin typeface="+mn-lt"/>
                <a:ea typeface="+mn-ea"/>
                <a:cs typeface="+mn-cs"/>
              </a:rPr>
              <a:t>The global hospitality sector has positively contributed to the lives of people. The industry has various segments for accommodation, such as budget-friendly chains to luxurious hotels. These segments are created to fulfil the demands of every person across the world. Few options for accommodation in the industry, such as Airbnb, are popular among customers due to their affordability (Statista, 2025).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DFDBF581-4374-4AED-B4B8-CA5E6BB5A1FE}" type="slidenum">
              <a:rPr lang="en-GB"/>
              <a:t>5</a:t>
            </a:fld>
            <a:endParaRPr lang="en-GB"/>
          </a:p>
        </p:txBody>
      </p:sp>
    </p:spTree>
    <p:extLst>
      <p:ext uri="{BB962C8B-B14F-4D97-AF65-F5344CB8AC3E}">
        <p14:creationId xmlns:p14="http://schemas.microsoft.com/office/powerpoint/2010/main" val="2616237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bg1"/>
                </a:solidFill>
                <a:latin typeface="Times New Roman" panose="02020603050405020304" pitchFamily="18" charset="0"/>
                <a:cs typeface="Times New Roman" panose="02020603050405020304" pitchFamily="18" charset="0"/>
              </a:rPr>
              <a:t>The collaborative role of Artificial Intelligence and humans in the hospitality sector</a:t>
            </a:r>
          </a:p>
          <a:p>
            <a:pPr rtl="0"/>
            <a:endPar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endParaRPr>
          </a:p>
          <a:p>
            <a:pPr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Additionally, human judgment is used for creating several relevant and engaging pieces of content that can offer and interact with the customers. Most of the companies are utilising this combination to allow a personalised and customised approach for marketing. The hybrid intelligence offers other benefits while the AI automates tasks, streamlining decisions and providing expert insights. The human scrutinises the crucial design strategies, interpreting the proper results, and takes the required action. The collaboration of humans and AI addresses data privacy and ethical quandaries and provides advanced market analytics. The process has a significant role in ensuring accountability, transparency and fostering trust. </a:t>
            </a:r>
            <a:endParaRPr lang="en-US" b="0" dirty="0">
              <a:effectLst/>
              <a:latin typeface="Times New Roman" panose="02020603050405020304" pitchFamily="18" charset="0"/>
              <a:cs typeface="Times New Roman" panose="02020603050405020304" pitchFamily="18" charset="0"/>
            </a:endParaRPr>
          </a:p>
          <a:p>
            <a:br>
              <a:rPr lang="en-US" dirty="0"/>
            </a:br>
            <a:endParaRPr lang="en-US" dirty="0"/>
          </a:p>
        </p:txBody>
      </p:sp>
      <p:sp>
        <p:nvSpPr>
          <p:cNvPr id="4" name="Slide Number Placeholder 3"/>
          <p:cNvSpPr>
            <a:spLocks noGrp="1"/>
          </p:cNvSpPr>
          <p:nvPr>
            <p:ph type="sldNum" sz="quarter" idx="5"/>
          </p:nvPr>
        </p:nvSpPr>
        <p:spPr/>
        <p:txBody>
          <a:bodyPr/>
          <a:lstStyle/>
          <a:p>
            <a:fld id="{DFDBF581-4374-4AED-B4B8-CA5E6BB5A1FE}" type="slidenum">
              <a:rPr lang="en-GB"/>
              <a:t>6</a:t>
            </a:fld>
            <a:endParaRPr lang="en-GB"/>
          </a:p>
        </p:txBody>
      </p:sp>
    </p:spTree>
    <p:extLst>
      <p:ext uri="{BB962C8B-B14F-4D97-AF65-F5344CB8AC3E}">
        <p14:creationId xmlns:p14="http://schemas.microsoft.com/office/powerpoint/2010/main" val="3469659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b="0" dirty="0">
                <a:latin typeface="Times New Roman" panose="02020603050405020304" pitchFamily="18" charset="0"/>
                <a:cs typeface="Times New Roman" panose="02020603050405020304" pitchFamily="18" charset="0"/>
              </a:rPr>
              <a:t>The role of AI and humans in digital marketing </a:t>
            </a:r>
          </a:p>
          <a:p>
            <a:endParaRPr lang="en-US" sz="1200" b="0" dirty="0">
              <a:latin typeface="Times New Roman" panose="02020603050405020304" pitchFamily="18" charset="0"/>
              <a:cs typeface="Times New Roman" panose="02020603050405020304" pitchFamily="18" charset="0"/>
            </a:endParaRPr>
          </a:p>
          <a:p>
            <a:pPr rtl="0"/>
            <a:r>
              <a:rPr lang="en-US" sz="1200" b="0" i="0" u="none" strike="noStrike" kern="1200" dirty="0">
                <a:solidFill>
                  <a:schemeClr val="tx1"/>
                </a:solidFill>
                <a:effectLst/>
                <a:latin typeface="+mn-lt"/>
                <a:ea typeface="+mn-ea"/>
                <a:cs typeface="+mn-cs"/>
              </a:rPr>
              <a:t>As discussed by Oliveira et al. (2025), Companies are integrating the collaborative efforts of AI and humans in their global digital marketing strategy. The ongoing digital transformation in marketing practices helps marketers to provide a reliable and applicable digital self-service relationship to the users. The successful implementation transforms the user interactions and accordingly improves the customer experience. This collaborative effort is used in various sectors by global brands, and this integration promotes customer relationships and enhances marketing knowledge. The human-AI collaboration offers profound value to the users of different firms worldwide. </a:t>
            </a:r>
            <a:endParaRPr lang="en-US" b="0" dirty="0">
              <a:effectLst/>
            </a:endParaRPr>
          </a:p>
          <a:p>
            <a:br>
              <a:rPr lang="en-US" dirty="0"/>
            </a:br>
            <a:endParaRPr lang="en-US" sz="1200" b="0" dirty="0">
              <a:latin typeface="Times New Roman" panose="02020603050405020304" pitchFamily="18" charset="0"/>
              <a:cs typeface="Times New Roman" panose="02020603050405020304" pitchFamily="18" charset="0"/>
            </a:endParaRPr>
          </a:p>
          <a:p>
            <a:endParaRPr lang="en-US" b="0" dirty="0"/>
          </a:p>
        </p:txBody>
      </p:sp>
      <p:sp>
        <p:nvSpPr>
          <p:cNvPr id="4" name="Slide Number Placeholder 3"/>
          <p:cNvSpPr>
            <a:spLocks noGrp="1"/>
          </p:cNvSpPr>
          <p:nvPr>
            <p:ph type="sldNum" sz="quarter" idx="5"/>
          </p:nvPr>
        </p:nvSpPr>
        <p:spPr/>
        <p:txBody>
          <a:bodyPr/>
          <a:lstStyle/>
          <a:p>
            <a:fld id="{DFDBF581-4374-4AED-B4B8-CA5E6BB5A1FE}" type="slidenum">
              <a:rPr lang="en-GB"/>
              <a:t>7</a:t>
            </a:fld>
            <a:endParaRPr lang="en-GB"/>
          </a:p>
        </p:txBody>
      </p:sp>
    </p:spTree>
    <p:extLst>
      <p:ext uri="{BB962C8B-B14F-4D97-AF65-F5344CB8AC3E}">
        <p14:creationId xmlns:p14="http://schemas.microsoft.com/office/powerpoint/2010/main" val="4089243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latin typeface="Times New Roman" panose="02020603050405020304" pitchFamily="18" charset="0"/>
                <a:cs typeface="Times New Roman" panose="02020603050405020304" pitchFamily="18" charset="0"/>
              </a:rPr>
              <a:t>Comparing the effectiveness of AI and humans in digital marketing in the hospitality sector </a:t>
            </a:r>
          </a:p>
          <a:p>
            <a:endParaRPr lang="en-US" dirty="0"/>
          </a:p>
          <a:p>
            <a:pPr rtl="0"/>
            <a:r>
              <a:rPr lang="en-US" sz="1200" b="0" i="0" u="none" strike="noStrike" kern="1200" dirty="0">
                <a:solidFill>
                  <a:schemeClr val="tx1"/>
                </a:solidFill>
                <a:effectLst/>
                <a:latin typeface="+mn-lt"/>
                <a:ea typeface="+mn-ea"/>
                <a:cs typeface="+mn-cs"/>
              </a:rPr>
              <a:t>According to the authors, Klein and </a:t>
            </a:r>
            <a:r>
              <a:rPr lang="en-US" sz="1200" b="0" i="0" u="none" strike="noStrike" kern="1200" dirty="0" err="1">
                <a:solidFill>
                  <a:schemeClr val="tx1"/>
                </a:solidFill>
                <a:effectLst/>
                <a:latin typeface="+mn-lt"/>
                <a:ea typeface="+mn-ea"/>
                <a:cs typeface="+mn-cs"/>
              </a:rPr>
              <a:t>Kutlar</a:t>
            </a:r>
            <a:r>
              <a:rPr lang="en-US" sz="1200" b="0" i="0" u="none" strike="noStrike" kern="1200" dirty="0">
                <a:solidFill>
                  <a:schemeClr val="tx1"/>
                </a:solidFill>
                <a:effectLst/>
                <a:latin typeface="+mn-lt"/>
                <a:ea typeface="+mn-ea"/>
                <a:cs typeface="+mn-cs"/>
              </a:rPr>
              <a:t> (2024), AI-driven campaigns surpass the human-managed campaigns in terms of conversion rates, CTR and ROAS. It suggested higher efficiency and effectively reaches wider audiences and engages them. The author suggested that the integration of AI technologies with human creativity </a:t>
            </a:r>
            <a:r>
              <a:rPr lang="en-US" sz="1200" b="0" i="0" u="none" strike="noStrike" kern="1200" dirty="0" err="1">
                <a:solidFill>
                  <a:schemeClr val="tx1"/>
                </a:solidFill>
                <a:effectLst/>
                <a:latin typeface="+mn-lt"/>
                <a:ea typeface="+mn-ea"/>
                <a:cs typeface="+mn-cs"/>
              </a:rPr>
              <a:t>maximises</a:t>
            </a:r>
            <a:r>
              <a:rPr lang="en-US" sz="1200" b="0" i="0" u="none" strike="noStrike" kern="1200" dirty="0">
                <a:solidFill>
                  <a:schemeClr val="tx1"/>
                </a:solidFill>
                <a:effectLst/>
                <a:latin typeface="+mn-lt"/>
                <a:ea typeface="+mn-ea"/>
                <a:cs typeface="+mn-cs"/>
              </a:rPr>
              <a:t> digital marketing strategies.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DFDBF581-4374-4AED-B4B8-CA5E6BB5A1FE}" type="slidenum">
              <a:rPr lang="en-GB"/>
              <a:t>8</a:t>
            </a:fld>
            <a:endParaRPr lang="en-GB"/>
          </a:p>
        </p:txBody>
      </p:sp>
    </p:spTree>
    <p:extLst>
      <p:ext uri="{BB962C8B-B14F-4D97-AF65-F5344CB8AC3E}">
        <p14:creationId xmlns:p14="http://schemas.microsoft.com/office/powerpoint/2010/main" val="9406589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Method</a:t>
            </a:r>
          </a:p>
          <a:p>
            <a:pPr rtl="0"/>
            <a:r>
              <a:rPr lang="en-US" sz="1200" b="1" i="0" u="none" strike="noStrike" kern="1200" dirty="0">
                <a:solidFill>
                  <a:schemeClr val="tx1"/>
                </a:solidFill>
                <a:effectLst/>
                <a:latin typeface="+mn-lt"/>
                <a:ea typeface="+mn-ea"/>
                <a:cs typeface="+mn-cs"/>
              </a:rPr>
              <a:t>Research design </a:t>
            </a:r>
            <a:endParaRPr lang="en-US" b="0" dirty="0">
              <a:effectLst/>
            </a:endParaRPr>
          </a:p>
          <a:p>
            <a:pPr rtl="0"/>
            <a:r>
              <a:rPr lang="en-US" sz="1200" b="0" i="0" u="none" strike="noStrike" kern="1200" dirty="0">
                <a:solidFill>
                  <a:schemeClr val="tx1"/>
                </a:solidFill>
                <a:effectLst/>
                <a:latin typeface="+mn-lt"/>
                <a:ea typeface="+mn-ea"/>
                <a:cs typeface="+mn-cs"/>
              </a:rPr>
              <a:t>Explanatory has been used to explain the reason for AI and humans' effectiveness in enhancing customer engagement in the hospitality industry. Research has successfully balanced between human interaction and  AI automation with the help of explanatory design. This has also allowed researchers to </a:t>
            </a:r>
            <a:r>
              <a:rPr lang="en-US" sz="1200" b="0" i="0" u="none" strike="noStrike" kern="1200" dirty="0" err="1">
                <a:solidFill>
                  <a:schemeClr val="tx1"/>
                </a:solidFill>
                <a:effectLst/>
                <a:latin typeface="+mn-lt"/>
                <a:ea typeface="+mn-ea"/>
                <a:cs typeface="+mn-cs"/>
              </a:rPr>
              <a:t>synthesise</a:t>
            </a:r>
            <a:r>
              <a:rPr lang="en-US" sz="1200" b="0" i="0" u="none" strike="noStrike" kern="1200" dirty="0">
                <a:solidFill>
                  <a:schemeClr val="tx1"/>
                </a:solidFill>
                <a:effectLst/>
                <a:latin typeface="+mn-lt"/>
                <a:ea typeface="+mn-ea"/>
                <a:cs typeface="+mn-cs"/>
              </a:rPr>
              <a:t> existing relevant literature, which other designs, like exploratory, lack. </a:t>
            </a:r>
            <a:endParaRPr lang="en-US" b="0" dirty="0">
              <a:effectLst/>
            </a:endParaRPr>
          </a:p>
          <a:p>
            <a:pPr rtl="0"/>
            <a:r>
              <a:rPr lang="en-US" sz="1200" b="1" i="0" u="none" strike="noStrike" kern="1200" dirty="0">
                <a:solidFill>
                  <a:schemeClr val="tx1"/>
                </a:solidFill>
                <a:effectLst/>
                <a:latin typeface="+mn-lt"/>
                <a:ea typeface="+mn-ea"/>
                <a:cs typeface="+mn-cs"/>
              </a:rPr>
              <a:t>Data collection procedures </a:t>
            </a:r>
            <a:endParaRPr lang="en-US" b="1" dirty="0">
              <a:effectLst/>
            </a:endParaRPr>
          </a:p>
          <a:p>
            <a:pPr rtl="0"/>
            <a:r>
              <a:rPr lang="en-US" sz="1200" b="0" i="0" u="none" strike="noStrike" kern="1200" dirty="0">
                <a:solidFill>
                  <a:schemeClr val="tx1"/>
                </a:solidFill>
                <a:effectLst/>
                <a:latin typeface="+mn-lt"/>
                <a:ea typeface="+mn-ea"/>
                <a:cs typeface="+mn-cs"/>
              </a:rPr>
              <a:t>The research has gathered qualitative data on AI and human interaction in digital marketing within the hospitality industry through secondary research. Relevant scholarly articles and books have been used to meet the themes. The secondary research method has been selected due to its cost-effectiveness and efficiency.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DFDBF581-4374-4AED-B4B8-CA5E6BB5A1FE}" type="slidenum">
              <a:rPr lang="en-GB"/>
              <a:t>9</a:t>
            </a:fld>
            <a:endParaRPr lang="en-GB"/>
          </a:p>
        </p:txBody>
      </p:sp>
    </p:spTree>
    <p:extLst>
      <p:ext uri="{BB962C8B-B14F-4D97-AF65-F5344CB8AC3E}">
        <p14:creationId xmlns:p14="http://schemas.microsoft.com/office/powerpoint/2010/main" val="6971039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Analytical techniques </a:t>
            </a:r>
            <a:endParaRPr lang="en-US" b="1" dirty="0">
              <a:effectLst/>
            </a:endParaRPr>
          </a:p>
          <a:p>
            <a:pPr rtl="0"/>
            <a:r>
              <a:rPr lang="en-US" sz="1200" b="0" i="0" u="none" strike="noStrike" kern="1200" dirty="0">
                <a:solidFill>
                  <a:schemeClr val="tx1"/>
                </a:solidFill>
                <a:effectLst/>
                <a:latin typeface="+mn-lt"/>
                <a:ea typeface="+mn-ea"/>
                <a:cs typeface="+mn-cs"/>
              </a:rPr>
              <a:t>The research has employed thematic analysis to examine the secondary qualitative data on the chosen topic. Six existing five-year-old data, like industry reports, articles and books, have been selected and then found patterns, codes and themes to comprehend the effectiveness of AI and human interaction.  </a:t>
            </a:r>
            <a:endParaRPr lang="en-US" b="0" dirty="0">
              <a:effectLst/>
            </a:endParaRPr>
          </a:p>
          <a:p>
            <a:pPr rtl="0"/>
            <a:r>
              <a:rPr lang="en-US" sz="1200" b="1" i="0" u="none" strike="noStrike" kern="1200" dirty="0">
                <a:solidFill>
                  <a:schemeClr val="tx1"/>
                </a:solidFill>
                <a:effectLst/>
                <a:latin typeface="+mn-lt"/>
                <a:ea typeface="+mn-ea"/>
                <a:cs typeface="+mn-cs"/>
              </a:rPr>
              <a:t>Framework used</a:t>
            </a:r>
            <a:endParaRPr lang="en-US" b="0" dirty="0">
              <a:effectLst/>
            </a:endParaRPr>
          </a:p>
          <a:p>
            <a:pPr rtl="0"/>
            <a:r>
              <a:rPr lang="en-US" sz="1200" b="0" i="0" u="none" strike="noStrike" kern="1200" dirty="0">
                <a:solidFill>
                  <a:schemeClr val="tx1"/>
                </a:solidFill>
                <a:effectLst/>
                <a:latin typeface="+mn-lt"/>
                <a:ea typeface="+mn-ea"/>
                <a:cs typeface="+mn-cs"/>
              </a:rPr>
              <a:t>The PESTLE model has been used to understand the impact of external factors on AI development within the hospitality industry. This technique has helped to </a:t>
            </a:r>
            <a:r>
              <a:rPr lang="en-US" sz="1200" b="0" i="0" u="none" strike="noStrike" kern="1200" dirty="0" err="1">
                <a:solidFill>
                  <a:schemeClr val="tx1"/>
                </a:solidFill>
                <a:effectLst/>
                <a:latin typeface="+mn-lt"/>
                <a:ea typeface="+mn-ea"/>
                <a:cs typeface="+mn-cs"/>
              </a:rPr>
              <a:t>categorise</a:t>
            </a:r>
            <a:r>
              <a:rPr lang="en-US" sz="1200" b="0" i="0" u="none" strike="noStrike" kern="1200" dirty="0">
                <a:solidFill>
                  <a:schemeClr val="tx1"/>
                </a:solidFill>
                <a:effectLst/>
                <a:latin typeface="+mn-lt"/>
                <a:ea typeface="+mn-ea"/>
                <a:cs typeface="+mn-cs"/>
              </a:rPr>
              <a:t> findings from academic papers and industry reports systematically.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DFDBF581-4374-4AED-B4B8-CA5E6BB5A1FE}" type="slidenum">
              <a:rPr lang="en-GB"/>
              <a:t>10</a:t>
            </a:fld>
            <a:endParaRPr lang="en-GB"/>
          </a:p>
        </p:txBody>
      </p:sp>
    </p:spTree>
    <p:extLst>
      <p:ext uri="{BB962C8B-B14F-4D97-AF65-F5344CB8AC3E}">
        <p14:creationId xmlns:p14="http://schemas.microsoft.com/office/powerpoint/2010/main" val="1001005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Transparency and replicability </a:t>
            </a:r>
            <a:endParaRPr lang="en-US" b="1" dirty="0">
              <a:effectLst/>
            </a:endParaRPr>
          </a:p>
          <a:p>
            <a:pPr rtl="0"/>
            <a:r>
              <a:rPr lang="en-US" sz="1200" b="0" i="0" u="none" strike="noStrike" kern="1200" dirty="0">
                <a:solidFill>
                  <a:schemeClr val="tx1"/>
                </a:solidFill>
                <a:effectLst/>
                <a:latin typeface="+mn-lt"/>
                <a:ea typeface="+mn-ea"/>
                <a:cs typeface="+mn-cs"/>
              </a:rPr>
              <a:t>Research has maintained transparency by giving detailed and clear information about the collaboration of  AI and humans. A clear description of collected studies has been provided by acknowledging actual authors and proper citation, which allows readers to understand the research findings effectively.  Researching a similar topic of the existing source to check if the research produces the same result or not has helped to ensure replicability.</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DFDBF581-4374-4AED-B4B8-CA5E6BB5A1FE}" type="slidenum">
              <a:rPr lang="en-GB"/>
              <a:t>11</a:t>
            </a:fld>
            <a:endParaRPr lang="en-GB"/>
          </a:p>
        </p:txBody>
      </p:sp>
    </p:spTree>
    <p:extLst>
      <p:ext uri="{BB962C8B-B14F-4D97-AF65-F5344CB8AC3E}">
        <p14:creationId xmlns:p14="http://schemas.microsoft.com/office/powerpoint/2010/main" val="9726411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 literature review section has been added that discusses how companies are implementing hybrid intelligence to drive growth. The broader theme of the paper has identified the digital marketing segment in the literature review part. Some existing studies have identified that companies are integrating the human and AI collaborative approach in digital marketing strategies. </a:t>
            </a:r>
            <a:endParaRPr lang="en-GB" dirty="0"/>
          </a:p>
        </p:txBody>
      </p:sp>
      <p:sp>
        <p:nvSpPr>
          <p:cNvPr id="4" name="Slide Number Placeholder 3"/>
          <p:cNvSpPr>
            <a:spLocks noGrp="1"/>
          </p:cNvSpPr>
          <p:nvPr>
            <p:ph type="sldNum" sz="quarter" idx="5"/>
          </p:nvPr>
        </p:nvSpPr>
        <p:spPr/>
        <p:txBody>
          <a:bodyPr/>
          <a:lstStyle/>
          <a:p>
            <a:fld id="{DFDBF581-4374-4AED-B4B8-CA5E6BB5A1FE}" type="slidenum">
              <a:rPr lang="en-GB"/>
              <a:t>12</a:t>
            </a:fld>
            <a:endParaRPr lang="en-GB"/>
          </a:p>
        </p:txBody>
      </p:sp>
    </p:spTree>
    <p:extLst>
      <p:ext uri="{BB962C8B-B14F-4D97-AF65-F5344CB8AC3E}">
        <p14:creationId xmlns:p14="http://schemas.microsoft.com/office/powerpoint/2010/main" val="8891288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 PESTLE framework has been </a:t>
            </a:r>
            <a:r>
              <a:rPr lang="en-US" sz="1200" b="0" i="0" u="none" strike="noStrike" kern="1200" dirty="0" err="1">
                <a:solidFill>
                  <a:schemeClr val="tx1"/>
                </a:solidFill>
                <a:effectLst/>
                <a:latin typeface="+mn-lt"/>
                <a:ea typeface="+mn-ea"/>
                <a:cs typeface="+mn-cs"/>
              </a:rPr>
              <a:t>utilised</a:t>
            </a:r>
            <a:r>
              <a:rPr lang="en-US" sz="1200" b="0" i="0" u="none" strike="noStrike" kern="1200" dirty="0">
                <a:solidFill>
                  <a:schemeClr val="tx1"/>
                </a:solidFill>
                <a:effectLst/>
                <a:latin typeface="+mn-lt"/>
                <a:ea typeface="+mn-ea"/>
                <a:cs typeface="+mn-cs"/>
              </a:rPr>
              <a:t> in the paper to evaluate the external factors of the hospitality industry. The insights of the research have offered an understanding of the role of AI tools in the hospitality industry. This understanding can help the industry implement effective technologies in its marketing activities. </a:t>
            </a:r>
            <a:endParaRPr lang="en-GB" dirty="0"/>
          </a:p>
        </p:txBody>
      </p:sp>
      <p:sp>
        <p:nvSpPr>
          <p:cNvPr id="4" name="Slide Number Placeholder 3"/>
          <p:cNvSpPr>
            <a:spLocks noGrp="1"/>
          </p:cNvSpPr>
          <p:nvPr>
            <p:ph type="sldNum" sz="quarter" idx="5"/>
          </p:nvPr>
        </p:nvSpPr>
        <p:spPr/>
        <p:txBody>
          <a:bodyPr/>
          <a:lstStyle/>
          <a:p>
            <a:fld id="{DFDBF581-4374-4AED-B4B8-CA5E6BB5A1FE}" type="slidenum">
              <a:rPr lang="en-GB"/>
              <a:t>13</a:t>
            </a:fld>
            <a:endParaRPr lang="en-GB"/>
          </a:p>
        </p:txBody>
      </p:sp>
    </p:spTree>
    <p:extLst>
      <p:ext uri="{BB962C8B-B14F-4D97-AF65-F5344CB8AC3E}">
        <p14:creationId xmlns:p14="http://schemas.microsoft.com/office/powerpoint/2010/main" val="7930240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b="1" i="0" u="none" strike="noStrike" kern="1200" dirty="0">
                <a:solidFill>
                  <a:schemeClr val="tx1"/>
                </a:solidFill>
                <a:effectLst/>
                <a:latin typeface="+mn-lt"/>
                <a:ea typeface="+mn-ea"/>
                <a:cs typeface="+mn-cs"/>
              </a:rPr>
              <a:t>Recommendations </a:t>
            </a:r>
            <a:endParaRPr lang="en-US" sz="1200" b="1" i="1" u="none" strike="noStrike" kern="1200" dirty="0">
              <a:solidFill>
                <a:schemeClr val="tx1"/>
              </a:solidFill>
              <a:effectLst/>
              <a:latin typeface="+mn-lt"/>
              <a:ea typeface="+mn-ea"/>
              <a:cs typeface="+mn-cs"/>
            </a:endParaRPr>
          </a:p>
          <a:p>
            <a:pPr rtl="0"/>
            <a:r>
              <a:rPr lang="en-US" sz="1200" b="1" i="1" u="none" strike="noStrike" kern="1200" dirty="0">
                <a:solidFill>
                  <a:schemeClr val="tx1"/>
                </a:solidFill>
                <a:effectLst/>
                <a:latin typeface="+mn-lt"/>
                <a:ea typeface="+mn-ea"/>
                <a:cs typeface="+mn-cs"/>
              </a:rPr>
              <a:t>Empowerment of the workforce</a:t>
            </a:r>
            <a:endParaRPr lang="en-US" b="1" dirty="0">
              <a:effectLst/>
            </a:endParaRPr>
          </a:p>
          <a:p>
            <a:pPr rtl="0"/>
            <a:r>
              <a:rPr lang="en-US" sz="1200" b="0" i="0" u="none" strike="noStrike" kern="1200" dirty="0">
                <a:solidFill>
                  <a:schemeClr val="tx1"/>
                </a:solidFill>
                <a:effectLst/>
                <a:latin typeface="+mn-lt"/>
                <a:ea typeface="+mn-ea"/>
                <a:cs typeface="+mn-cs"/>
              </a:rPr>
              <a:t>The hospitality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can involve AI in their operation for responding constantly to messages and an automated system for check-ins and check-outs (</a:t>
            </a:r>
            <a:r>
              <a:rPr lang="en-US" sz="1200" b="0" i="0" u="none" strike="noStrike" kern="1200" dirty="0" err="1">
                <a:solidFill>
                  <a:schemeClr val="tx1"/>
                </a:solidFill>
                <a:effectLst/>
                <a:latin typeface="+mn-lt"/>
                <a:ea typeface="+mn-ea"/>
                <a:cs typeface="+mn-cs"/>
              </a:rPr>
              <a:t>Kapogianni</a:t>
            </a:r>
            <a:r>
              <a:rPr lang="en-US" sz="1200" b="0" i="0" u="none" strike="noStrike" kern="1200" dirty="0">
                <a:solidFill>
                  <a:schemeClr val="tx1"/>
                </a:solidFill>
                <a:effectLst/>
                <a:latin typeface="+mn-lt"/>
                <a:ea typeface="+mn-ea"/>
                <a:cs typeface="+mn-cs"/>
              </a:rPr>
              <a:t>, 2025). This reduces manual errors and repeated tasks, which automatically contributes to the staff's well-being. </a:t>
            </a:r>
            <a:endParaRPr lang="en-US" b="0" dirty="0">
              <a:effectLst/>
            </a:endParaRPr>
          </a:p>
          <a:p>
            <a:pPr rtl="0"/>
            <a:r>
              <a:rPr lang="en-US" sz="1200" b="1" i="1" u="none" strike="noStrike" kern="1200" dirty="0">
                <a:solidFill>
                  <a:schemeClr val="tx1"/>
                </a:solidFill>
                <a:effectLst/>
                <a:latin typeface="+mn-lt"/>
                <a:ea typeface="+mn-ea"/>
                <a:cs typeface="+mn-cs"/>
              </a:rPr>
              <a:t>Execution of human-driven AI operations</a:t>
            </a:r>
            <a:endParaRPr lang="en-US" b="0" dirty="0">
              <a:effectLst/>
            </a:endParaRPr>
          </a:p>
          <a:p>
            <a:pPr rtl="0"/>
            <a:r>
              <a:rPr lang="en-US" sz="1200" b="0" i="0" u="none" strike="noStrike" kern="1200" dirty="0">
                <a:solidFill>
                  <a:schemeClr val="tx1"/>
                </a:solidFill>
                <a:effectLst/>
                <a:latin typeface="+mn-lt"/>
                <a:ea typeface="+mn-ea"/>
                <a:cs typeface="+mn-cs"/>
              </a:rPr>
              <a:t>AI can also help to </a:t>
            </a:r>
            <a:r>
              <a:rPr lang="en-US" sz="1200" b="0" i="0" u="none" strike="noStrike" kern="1200" dirty="0" err="1">
                <a:solidFill>
                  <a:schemeClr val="tx1"/>
                </a:solidFill>
                <a:effectLst/>
                <a:latin typeface="+mn-lt"/>
                <a:ea typeface="+mn-ea"/>
                <a:cs typeface="+mn-cs"/>
              </a:rPr>
              <a:t>analyse</a:t>
            </a:r>
            <a:r>
              <a:rPr lang="en-US" sz="1200" b="0" i="0" u="none" strike="noStrike" kern="1200" dirty="0">
                <a:solidFill>
                  <a:schemeClr val="tx1"/>
                </a:solidFill>
                <a:effectLst/>
                <a:latin typeface="+mn-lt"/>
                <a:ea typeface="+mn-ea"/>
                <a:cs typeface="+mn-cs"/>
              </a:rPr>
              <a:t> guest data like past stays and preferences to provide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suggestions for room amenities or dining, local attractions within tourism service (Scutaru et al., 2025). AI saves staff time for </a:t>
            </a:r>
            <a:r>
              <a:rPr lang="en-US" sz="1200" b="0" i="0" u="none" strike="noStrike" kern="1200" dirty="0" err="1">
                <a:solidFill>
                  <a:schemeClr val="tx1"/>
                </a:solidFill>
                <a:effectLst/>
                <a:latin typeface="+mn-lt"/>
                <a:ea typeface="+mn-ea"/>
                <a:cs typeface="+mn-cs"/>
              </a:rPr>
              <a:t>personalisation</a:t>
            </a:r>
            <a:r>
              <a:rPr lang="en-US" sz="1200" b="0" i="0" u="none" strike="noStrike" kern="1200" dirty="0">
                <a:solidFill>
                  <a:schemeClr val="tx1"/>
                </a:solidFill>
                <a:effectLst/>
                <a:latin typeface="+mn-lt"/>
                <a:ea typeface="+mn-ea"/>
                <a:cs typeface="+mn-cs"/>
              </a:rPr>
              <a:t>, which helps to attract guests and build recognition. </a:t>
            </a:r>
            <a:endParaRPr lang="en-US" b="0" dirty="0">
              <a:effectLst/>
            </a:endParaRPr>
          </a:p>
          <a:p>
            <a:br>
              <a:rPr lang="en-US" dirty="0"/>
            </a:br>
            <a:endParaRPr lang="en-IN" dirty="0"/>
          </a:p>
        </p:txBody>
      </p:sp>
      <p:sp>
        <p:nvSpPr>
          <p:cNvPr id="4" name="Slide Number Placeholder 3"/>
          <p:cNvSpPr>
            <a:spLocks noGrp="1"/>
          </p:cNvSpPr>
          <p:nvPr>
            <p:ph type="sldNum" sz="quarter" idx="5"/>
          </p:nvPr>
        </p:nvSpPr>
        <p:spPr/>
        <p:txBody>
          <a:bodyPr/>
          <a:lstStyle/>
          <a:p>
            <a:fld id="{DFDBF581-4374-4AED-B4B8-CA5E6BB5A1FE}" type="slidenum">
              <a:rPr lang="en-GB"/>
              <a:t>14</a:t>
            </a:fld>
            <a:endParaRPr lang="en-GB"/>
          </a:p>
        </p:txBody>
      </p:sp>
    </p:spTree>
    <p:extLst>
      <p:ext uri="{BB962C8B-B14F-4D97-AF65-F5344CB8AC3E}">
        <p14:creationId xmlns:p14="http://schemas.microsoft.com/office/powerpoint/2010/main" val="16551233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References </a:t>
            </a:r>
          </a:p>
          <a:p>
            <a:pPr rtl="0"/>
            <a:r>
              <a:rPr lang="en-IN" sz="1200" b="0" i="0" u="none" strike="noStrike" kern="1200" dirty="0">
                <a:solidFill>
                  <a:schemeClr val="tx1"/>
                </a:solidFill>
                <a:effectLst/>
                <a:latin typeface="+mn-lt"/>
                <a:ea typeface="+mn-ea"/>
                <a:cs typeface="+mn-cs"/>
              </a:rPr>
              <a:t>Morch, A. (2025) </a:t>
            </a:r>
            <a:r>
              <a:rPr lang="en-IN" sz="1200" b="0" i="1" u="none" strike="noStrike" kern="1200" dirty="0">
                <a:solidFill>
                  <a:schemeClr val="tx1"/>
                </a:solidFill>
                <a:effectLst/>
                <a:latin typeface="+mn-lt"/>
                <a:ea typeface="+mn-ea"/>
                <a:cs typeface="+mn-cs"/>
              </a:rPr>
              <a:t>AI &amp; Humans: A Perfect Harmony for Elevating the Hotel Guest Experience. </a:t>
            </a:r>
            <a:r>
              <a:rPr lang="en-IN" sz="1200" b="0" i="0" u="none" strike="noStrike" kern="1200" dirty="0">
                <a:solidFill>
                  <a:schemeClr val="tx1"/>
                </a:solidFill>
                <a:effectLst/>
                <a:latin typeface="+mn-lt"/>
                <a:ea typeface="+mn-ea"/>
                <a:cs typeface="+mn-cs"/>
              </a:rPr>
              <a:t>[Online] Available at:</a:t>
            </a:r>
            <a:r>
              <a:rPr lang="en-IN" sz="1200" b="0" i="0" u="none" strike="noStrike" kern="1200" dirty="0">
                <a:solidFill>
                  <a:schemeClr val="tx1"/>
                </a:solidFill>
                <a:effectLst/>
                <a:latin typeface="+mn-lt"/>
                <a:ea typeface="+mn-ea"/>
                <a:cs typeface="+mn-cs"/>
                <a:hlinkClick r:id="rId3"/>
              </a:rPr>
              <a:t> </a:t>
            </a:r>
            <a:r>
              <a:rPr lang="en-IN" sz="1200" b="0" i="0" u="sng" strike="noStrike" kern="1200" dirty="0">
                <a:solidFill>
                  <a:schemeClr val="tx1"/>
                </a:solidFill>
                <a:effectLst/>
                <a:latin typeface="+mn-lt"/>
                <a:ea typeface="+mn-ea"/>
                <a:cs typeface="+mn-cs"/>
                <a:hlinkClick r:id="rId3"/>
              </a:rPr>
              <a:t>https://www.hospitalitynet.org/opinion/4125634.html</a:t>
            </a:r>
            <a:r>
              <a:rPr lang="en-IN" sz="1200" b="0" i="0" u="none" strike="noStrike" kern="1200" dirty="0">
                <a:solidFill>
                  <a:schemeClr val="tx1"/>
                </a:solidFill>
                <a:effectLst/>
                <a:latin typeface="+mn-lt"/>
                <a:ea typeface="+mn-ea"/>
                <a:cs typeface="+mn-cs"/>
              </a:rPr>
              <a:t> [Accessed 30 01 2026].</a:t>
            </a:r>
            <a:endParaRPr lang="en-IN" b="0" dirty="0">
              <a:effectLst/>
            </a:endParaRPr>
          </a:p>
          <a:p>
            <a:pPr rtl="0"/>
            <a:r>
              <a:rPr lang="en-IN" sz="1200" b="0" i="0" u="none" strike="noStrike" kern="1200" dirty="0">
                <a:solidFill>
                  <a:schemeClr val="tx1"/>
                </a:solidFill>
                <a:effectLst/>
                <a:latin typeface="+mn-lt"/>
                <a:ea typeface="+mn-ea"/>
                <a:cs typeface="+mn-cs"/>
              </a:rPr>
              <a:t>Oliveira, F.G.D., </a:t>
            </a:r>
            <a:r>
              <a:rPr lang="en-IN" sz="1200" b="0" i="0" u="none" strike="noStrike" kern="1200" dirty="0" err="1">
                <a:solidFill>
                  <a:schemeClr val="tx1"/>
                </a:solidFill>
                <a:effectLst/>
                <a:latin typeface="+mn-lt"/>
                <a:ea typeface="+mn-ea"/>
                <a:cs typeface="+mn-cs"/>
              </a:rPr>
              <a:t>Belitski</a:t>
            </a:r>
            <a:r>
              <a:rPr lang="en-IN" sz="1200" b="0" i="0" u="none" strike="noStrike" kern="1200" dirty="0">
                <a:solidFill>
                  <a:schemeClr val="tx1"/>
                </a:solidFill>
                <a:effectLst/>
                <a:latin typeface="+mn-lt"/>
                <a:ea typeface="+mn-ea"/>
                <a:cs typeface="+mn-cs"/>
              </a:rPr>
              <a:t>, M., </a:t>
            </a:r>
            <a:r>
              <a:rPr lang="en-IN" sz="1200" b="0" i="0" u="none" strike="noStrike" kern="1200" dirty="0" err="1">
                <a:solidFill>
                  <a:schemeClr val="tx1"/>
                </a:solidFill>
                <a:effectLst/>
                <a:latin typeface="+mn-lt"/>
                <a:ea typeface="+mn-ea"/>
                <a:cs typeface="+mn-cs"/>
              </a:rPr>
              <a:t>Kakabadse</a:t>
            </a:r>
            <a:r>
              <a:rPr lang="en-IN" sz="1200" b="0" i="0" u="none" strike="noStrike" kern="1200" dirty="0">
                <a:solidFill>
                  <a:schemeClr val="tx1"/>
                </a:solidFill>
                <a:effectLst/>
                <a:latin typeface="+mn-lt"/>
                <a:ea typeface="+mn-ea"/>
                <a:cs typeface="+mn-cs"/>
              </a:rPr>
              <a:t>, N. and Theodorakopoulos, N. (2025) Unveiling the potential of digital human avatars in modern marketing strategies. </a:t>
            </a:r>
            <a:r>
              <a:rPr lang="en-IN" sz="1200" b="0" i="1" u="none" strike="noStrike" kern="1200" dirty="0">
                <a:solidFill>
                  <a:schemeClr val="tx1"/>
                </a:solidFill>
                <a:effectLst/>
                <a:latin typeface="+mn-lt"/>
                <a:ea typeface="+mn-ea"/>
                <a:cs typeface="+mn-cs"/>
              </a:rPr>
              <a:t>International Marketing Review</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42</a:t>
            </a:r>
            <a:r>
              <a:rPr lang="en-IN" sz="1200" b="0" i="0" u="none" strike="noStrike" kern="1200" dirty="0">
                <a:solidFill>
                  <a:schemeClr val="tx1"/>
                </a:solidFill>
                <a:effectLst/>
                <a:latin typeface="+mn-lt"/>
                <a:ea typeface="+mn-ea"/>
                <a:cs typeface="+mn-cs"/>
              </a:rPr>
              <a:t>(4), pp.527-555.</a:t>
            </a:r>
            <a:endParaRPr lang="en-IN" b="0" dirty="0">
              <a:effectLst/>
            </a:endParaRPr>
          </a:p>
          <a:p>
            <a:pPr rtl="0"/>
            <a:r>
              <a:rPr lang="en-IN" sz="1200" b="0" i="0" u="none" strike="noStrike" kern="1200" dirty="0">
                <a:solidFill>
                  <a:schemeClr val="tx1"/>
                </a:solidFill>
                <a:effectLst/>
                <a:latin typeface="+mn-lt"/>
                <a:ea typeface="+mn-ea"/>
                <a:cs typeface="+mn-cs"/>
              </a:rPr>
              <a:t>Petrescu, M. and Krishen, A.S. (2023) Hybrid intelligence: Human–AI collaboration in marketing analytics. </a:t>
            </a:r>
            <a:r>
              <a:rPr lang="en-IN" sz="1200" b="0" i="1" u="none" strike="noStrike" kern="1200" dirty="0">
                <a:solidFill>
                  <a:schemeClr val="tx1"/>
                </a:solidFill>
                <a:effectLst/>
                <a:latin typeface="+mn-lt"/>
                <a:ea typeface="+mn-ea"/>
                <a:cs typeface="+mn-cs"/>
              </a:rPr>
              <a:t>Journal of Marketing Analytics</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11</a:t>
            </a:r>
            <a:r>
              <a:rPr lang="en-IN" sz="1200" b="0" i="0" u="none" strike="noStrike" kern="1200" dirty="0">
                <a:solidFill>
                  <a:schemeClr val="tx1"/>
                </a:solidFill>
                <a:effectLst/>
                <a:latin typeface="+mn-lt"/>
                <a:ea typeface="+mn-ea"/>
                <a:cs typeface="+mn-cs"/>
              </a:rPr>
              <a:t>(3), pp.263-274.</a:t>
            </a:r>
            <a:endParaRPr lang="en-IN" b="0" dirty="0">
              <a:effectLst/>
            </a:endParaRPr>
          </a:p>
          <a:p>
            <a:pPr rtl="0"/>
            <a:r>
              <a:rPr lang="en-IN" sz="1200" b="0" i="0" u="none" strike="noStrike" kern="1200" dirty="0">
                <a:solidFill>
                  <a:schemeClr val="tx1"/>
                </a:solidFill>
                <a:effectLst/>
                <a:latin typeface="+mn-lt"/>
                <a:ea typeface="+mn-ea"/>
                <a:cs typeface="+mn-cs"/>
              </a:rPr>
              <a:t>Schafer, U., Sipos, L. and Müller-Birn, C. (2025) 'The AI is uncertain, so am I. What now?': Navigating Shortcomings of Uncertainty Representations in Human-AI Collaboration with Capability-focused Guidance. </a:t>
            </a:r>
            <a:r>
              <a:rPr lang="en-IN" sz="1200" b="0" i="1" u="none" strike="noStrike" kern="1200" dirty="0">
                <a:solidFill>
                  <a:schemeClr val="tx1"/>
                </a:solidFill>
                <a:effectLst/>
                <a:latin typeface="+mn-lt"/>
                <a:ea typeface="+mn-ea"/>
                <a:cs typeface="+mn-cs"/>
              </a:rPr>
              <a:t>Proceedings of the ACM on Human-Computer Interaction</a:t>
            </a:r>
            <a:r>
              <a:rPr lang="en-IN" sz="1200" b="0" i="0" u="none" strike="noStrike" kern="1200" dirty="0">
                <a:solidFill>
                  <a:schemeClr val="tx1"/>
                </a:solidFill>
                <a:effectLst/>
                <a:latin typeface="+mn-lt"/>
                <a:ea typeface="+mn-ea"/>
                <a:cs typeface="+mn-cs"/>
              </a:rPr>
              <a:t>, </a:t>
            </a:r>
            <a:r>
              <a:rPr lang="en-IN" sz="1200" b="0" i="1" u="none" strike="noStrike" kern="1200" dirty="0">
                <a:solidFill>
                  <a:schemeClr val="tx1"/>
                </a:solidFill>
                <a:effectLst/>
                <a:latin typeface="+mn-lt"/>
                <a:ea typeface="+mn-ea"/>
                <a:cs typeface="+mn-cs"/>
              </a:rPr>
              <a:t>9</a:t>
            </a:r>
            <a:r>
              <a:rPr lang="en-IN" sz="1200" b="0" i="0" u="none" strike="noStrike" kern="1200" dirty="0">
                <a:solidFill>
                  <a:schemeClr val="tx1"/>
                </a:solidFill>
                <a:effectLst/>
                <a:latin typeface="+mn-lt"/>
                <a:ea typeface="+mn-ea"/>
                <a:cs typeface="+mn-cs"/>
              </a:rPr>
              <a:t>(7), pp.1-48.</a:t>
            </a:r>
            <a:endParaRPr lang="en-IN" b="0" dirty="0">
              <a:effectLst/>
            </a:endParaRPr>
          </a:p>
          <a:p>
            <a:pPr rtl="0"/>
            <a:r>
              <a:rPr lang="en-IN" sz="1200" b="0" i="0" u="none" strike="noStrike" kern="1200" dirty="0">
                <a:solidFill>
                  <a:schemeClr val="tx1"/>
                </a:solidFill>
                <a:effectLst/>
                <a:latin typeface="+mn-lt"/>
                <a:ea typeface="+mn-ea"/>
                <a:cs typeface="+mn-cs"/>
              </a:rPr>
              <a:t>Scutaru, V. and Stoica, I.S. (2025) AI and Personalisation: Tailoring the Guest Experience in the Tourism and Hospitality Sector. In </a:t>
            </a:r>
            <a:r>
              <a:rPr lang="en-IN" sz="1200" b="0" i="1" u="none" strike="noStrike" kern="1200" dirty="0">
                <a:solidFill>
                  <a:schemeClr val="tx1"/>
                </a:solidFill>
                <a:effectLst/>
                <a:latin typeface="+mn-lt"/>
                <a:ea typeface="+mn-ea"/>
                <a:cs typeface="+mn-cs"/>
              </a:rPr>
              <a:t>The Role of Artificial Intelligence in the Tourism and Hospitality Sector</a:t>
            </a:r>
            <a:r>
              <a:rPr lang="en-IN" sz="1200" b="0" i="0" u="none" strike="noStrike" kern="1200" dirty="0">
                <a:solidFill>
                  <a:schemeClr val="tx1"/>
                </a:solidFill>
                <a:effectLst/>
                <a:latin typeface="+mn-lt"/>
                <a:ea typeface="+mn-ea"/>
                <a:cs typeface="+mn-cs"/>
              </a:rPr>
              <a:t> (pp. 119-134). Routledge.</a:t>
            </a:r>
            <a:endParaRPr lang="en-IN" b="0" dirty="0">
              <a:effectLst/>
            </a:endParaRPr>
          </a:p>
          <a:p>
            <a:r>
              <a:rPr lang="en-IN" sz="1200" b="0" i="0" u="none" strike="noStrike" kern="1200" dirty="0">
                <a:solidFill>
                  <a:schemeClr val="tx1"/>
                </a:solidFill>
                <a:effectLst/>
                <a:latin typeface="+mn-lt"/>
                <a:ea typeface="+mn-ea"/>
                <a:cs typeface="+mn-cs"/>
              </a:rPr>
              <a:t>Statista (2025) </a:t>
            </a:r>
            <a:r>
              <a:rPr lang="en-IN" sz="1200" b="0" i="1" u="none" strike="noStrike" kern="1200" dirty="0">
                <a:solidFill>
                  <a:schemeClr val="tx1"/>
                </a:solidFill>
                <a:effectLst/>
                <a:latin typeface="+mn-lt"/>
                <a:ea typeface="+mn-ea"/>
                <a:cs typeface="+mn-cs"/>
              </a:rPr>
              <a:t>Hotel industry worldwide - statistics &amp;  facts.</a:t>
            </a:r>
            <a:r>
              <a:rPr lang="en-IN" sz="1200" b="0" i="0" u="none" strike="noStrike" kern="1200" dirty="0">
                <a:solidFill>
                  <a:schemeClr val="tx1"/>
                </a:solidFill>
                <a:effectLst/>
                <a:latin typeface="+mn-lt"/>
                <a:ea typeface="+mn-ea"/>
                <a:cs typeface="+mn-cs"/>
              </a:rPr>
              <a:t> [Online] Available at:</a:t>
            </a:r>
            <a:r>
              <a:rPr lang="en-IN" sz="1200" b="0" i="0" u="none" strike="noStrike" kern="1200" dirty="0">
                <a:solidFill>
                  <a:schemeClr val="tx1"/>
                </a:solidFill>
                <a:effectLst/>
                <a:latin typeface="+mn-lt"/>
                <a:ea typeface="+mn-ea"/>
                <a:cs typeface="+mn-cs"/>
                <a:hlinkClick r:id="rId4"/>
              </a:rPr>
              <a:t> </a:t>
            </a:r>
            <a:r>
              <a:rPr lang="en-IN" sz="1200" b="0" i="0" u="sng" strike="noStrike" kern="1200" dirty="0">
                <a:solidFill>
                  <a:schemeClr val="tx1"/>
                </a:solidFill>
                <a:effectLst/>
                <a:latin typeface="+mn-lt"/>
                <a:ea typeface="+mn-ea"/>
                <a:cs typeface="+mn-cs"/>
                <a:hlinkClick r:id="rId4"/>
              </a:rPr>
              <a:t>https://www.statista.com/topics/1102/hotels/?srsltid=AfmBOoqBQabSeVgJomBgS9IxLXFuxHZFntFptFhMbq2JLJ_M9tm91bAd#topicOverview</a:t>
            </a:r>
            <a:r>
              <a:rPr lang="en-IN" sz="1200" b="0" i="0" u="none" strike="noStrike" kern="1200" dirty="0">
                <a:solidFill>
                  <a:schemeClr val="tx1"/>
                </a:solidFill>
                <a:effectLst/>
                <a:latin typeface="+mn-lt"/>
                <a:ea typeface="+mn-ea"/>
                <a:cs typeface="+mn-cs"/>
              </a:rPr>
              <a:t> [Accessed 30 01 2026].</a:t>
            </a:r>
            <a:endParaRPr lang="en-IN" dirty="0"/>
          </a:p>
        </p:txBody>
      </p:sp>
      <p:sp>
        <p:nvSpPr>
          <p:cNvPr id="4" name="Slide Number Placeholder 3"/>
          <p:cNvSpPr>
            <a:spLocks noGrp="1"/>
          </p:cNvSpPr>
          <p:nvPr>
            <p:ph type="sldNum" sz="quarter" idx="5"/>
          </p:nvPr>
        </p:nvSpPr>
        <p:spPr/>
        <p:txBody>
          <a:bodyPr/>
          <a:lstStyle/>
          <a:p>
            <a:fld id="{DFDBF581-4374-4AED-B4B8-CA5E6BB5A1FE}" type="slidenum">
              <a:rPr lang="en-GB"/>
              <a:t>15</a:t>
            </a:fld>
            <a:endParaRPr lang="en-GB"/>
          </a:p>
        </p:txBody>
      </p:sp>
    </p:spTree>
    <p:extLst>
      <p:ext uri="{BB962C8B-B14F-4D97-AF65-F5344CB8AC3E}">
        <p14:creationId xmlns:p14="http://schemas.microsoft.com/office/powerpoint/2010/main" val="39123956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a:pPr/>
              <a:t>2/22/2026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a:pPr/>
              <a:t>2/22/2026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8.jpg"/><Relationship Id="rId5" Type="http://schemas.openxmlformats.org/officeDocument/2006/relationships/image" Target="../media/image7.sv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sv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9.jpg"/></Relationships>
</file>

<file path=ppt/slides/_rels/slide1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20.jpg"/><Relationship Id="rId5" Type="http://schemas.openxmlformats.org/officeDocument/2006/relationships/image" Target="../media/image7.sv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446235" y="-7581900"/>
            <a:ext cx="22196323" cy="22196323"/>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0000">
                    <a:alpha val="100000"/>
                  </a:srgbClr>
                </a:gs>
                <a:gs pos="50000">
                  <a:srgbClr val="193F61">
                    <a:alpha val="100000"/>
                  </a:srgbClr>
                </a:gs>
                <a:gs pos="100000">
                  <a:srgbClr val="193F61">
                    <a:alpha val="12500"/>
                  </a:srgbClr>
                </a:gs>
              </a:gsLst>
              <a:lin ang="0"/>
            </a:gradFill>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99068" y="0"/>
            <a:ext cx="9850995" cy="9850995"/>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33333">
                    <a:srgbClr val="468BCA">
                      <a:alpha val="100000"/>
                    </a:srgbClr>
                  </a:gs>
                  <a:gs pos="66667">
                    <a:srgbClr val="193F61">
                      <a:alpha val="12500"/>
                    </a:srgbClr>
                  </a:gs>
                  <a:gs pos="100000">
                    <a:srgbClr val="193F61">
                      <a:alpha val="12500"/>
                    </a:srgbClr>
                  </a:gs>
                </a:gsLst>
                <a:lin ang="0"/>
              </a:gradFill>
              <a:prstDash val="solid"/>
              <a:miter/>
            </a:ln>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8" name="TextBox 17">
            <a:extLst>
              <a:ext uri="{FF2B5EF4-FFF2-40B4-BE49-F238E27FC236}">
                <a16:creationId xmlns:a16="http://schemas.microsoft.com/office/drawing/2014/main" id="{4A838051-E9EA-AA9E-BDB2-36047FE8101B}"/>
              </a:ext>
            </a:extLst>
          </p:cNvPr>
          <p:cNvSpPr txBox="1"/>
          <p:nvPr/>
        </p:nvSpPr>
        <p:spPr>
          <a:xfrm>
            <a:off x="2895600" y="1359536"/>
            <a:ext cx="13030199" cy="7478970"/>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algn="ctr"/>
            <a:endParaRPr lang="en-US" sz="4000" b="1" dirty="0">
              <a:solidFill>
                <a:schemeClr val="bg1"/>
              </a:solidFill>
              <a:latin typeface="Times New Roman" panose="02020603050405020304" pitchFamily="18" charset="0"/>
              <a:cs typeface="Times New Roman" panose="02020603050405020304" pitchFamily="18" charset="0"/>
            </a:endParaRPr>
          </a:p>
          <a:p>
            <a:pPr algn="ctr"/>
            <a:endParaRPr lang="en-US" sz="4000" b="1" dirty="0">
              <a:solidFill>
                <a:schemeClr val="bg1"/>
              </a:solidFill>
              <a:latin typeface="Times New Roman" panose="02020603050405020304" pitchFamily="18" charset="0"/>
              <a:cs typeface="Times New Roman" panose="02020603050405020304" pitchFamily="18" charset="0"/>
            </a:endParaRPr>
          </a:p>
          <a:p>
            <a:pPr algn="ctr"/>
            <a:endParaRPr lang="en-US" sz="4000" b="1" dirty="0">
              <a:solidFill>
                <a:schemeClr val="bg1"/>
              </a:solidFill>
              <a:latin typeface="Times New Roman" panose="02020603050405020304" pitchFamily="18" charset="0"/>
              <a:cs typeface="Times New Roman" panose="02020603050405020304" pitchFamily="18" charset="0"/>
            </a:endParaRPr>
          </a:p>
          <a:p>
            <a:pPr algn="ctr"/>
            <a:r>
              <a:rPr lang="en-US" sz="4000" b="1" dirty="0">
                <a:solidFill>
                  <a:schemeClr val="tx1"/>
                </a:solidFill>
                <a:latin typeface="Times New Roman" panose="02020603050405020304" pitchFamily="18" charset="0"/>
                <a:cs typeface="Times New Roman" panose="02020603050405020304" pitchFamily="18" charset="0"/>
              </a:rPr>
              <a:t>Module name and code: Contemporary Themes in the Hotel and Hospitality Sector and BMIH6001</a:t>
            </a:r>
          </a:p>
          <a:p>
            <a:pPr algn="ctr"/>
            <a:r>
              <a:rPr lang="en-US" sz="4000" b="1" dirty="0">
                <a:solidFill>
                  <a:schemeClr val="tx1"/>
                </a:solidFill>
                <a:latin typeface="Times New Roman" panose="02020603050405020304" pitchFamily="18" charset="0"/>
              </a:rPr>
              <a:t>Title: Understanding the role of Artificial Intelligence and human interaction in digital marketing within the hotel and hospitality sector.</a:t>
            </a:r>
            <a:endParaRPr lang="en-US" sz="4000" dirty="0">
              <a:solidFill>
                <a:schemeClr val="tx1"/>
              </a:solidFill>
              <a:latin typeface="Times New Roman" panose="02020603050405020304" pitchFamily="18" charset="0"/>
              <a:cs typeface="Times New Roman" panose="02020603050405020304" pitchFamily="18" charset="0"/>
            </a:endParaRPr>
          </a:p>
          <a:p>
            <a:pPr algn="ctr"/>
            <a:r>
              <a:rPr lang="en-US" sz="4000" b="1" dirty="0">
                <a:solidFill>
                  <a:schemeClr val="tx1"/>
                </a:solidFill>
                <a:latin typeface="Times New Roman" panose="02020603050405020304" pitchFamily="18" charset="0"/>
                <a:cs typeface="Times New Roman" panose="02020603050405020304" pitchFamily="18" charset="0"/>
              </a:rPr>
              <a:t>Student </a:t>
            </a:r>
            <a:r>
              <a:rPr lang="en-US" sz="4000" b="1" err="1">
                <a:solidFill>
                  <a:schemeClr val="tx1"/>
                </a:solidFill>
                <a:latin typeface="Times New Roman" panose="02020603050405020304" pitchFamily="18" charset="0"/>
                <a:cs typeface="Times New Roman" panose="02020603050405020304" pitchFamily="18" charset="0"/>
              </a:rPr>
              <a:t>Name</a:t>
            </a:r>
            <a:r>
              <a:rPr lang="en-US" sz="4000" b="1">
                <a:solidFill>
                  <a:schemeClr val="tx1"/>
                </a:solidFill>
                <a:latin typeface="Times New Roman" panose="02020603050405020304" pitchFamily="18" charset="0"/>
                <a:cs typeface="Times New Roman" panose="02020603050405020304" pitchFamily="18" charset="0"/>
              </a:rPr>
              <a:t>: Gheorghita </a:t>
            </a:r>
            <a:r>
              <a:rPr lang="en-US" sz="4000" b="1" dirty="0">
                <a:solidFill>
                  <a:schemeClr val="tx1"/>
                </a:solidFill>
                <a:latin typeface="Times New Roman" panose="02020603050405020304" pitchFamily="18" charset="0"/>
                <a:cs typeface="Times New Roman" panose="02020603050405020304" pitchFamily="18" charset="0"/>
              </a:rPr>
              <a:t>Elena Tudorache</a:t>
            </a:r>
            <a:endParaRPr lang="en-US" sz="4000" dirty="0">
              <a:solidFill>
                <a:schemeClr val="tx1"/>
              </a:solidFill>
              <a:latin typeface="Times New Roman" panose="02020603050405020304" pitchFamily="18" charset="0"/>
              <a:cs typeface="Times New Roman" panose="02020603050405020304" pitchFamily="18" charset="0"/>
            </a:endParaRPr>
          </a:p>
          <a:p>
            <a:pPr algn="ctr"/>
            <a:r>
              <a:rPr lang="en-US" sz="4000" b="1" dirty="0">
                <a:solidFill>
                  <a:schemeClr val="tx1"/>
                </a:solidFill>
                <a:latin typeface="Times New Roman" panose="02020603050405020304" pitchFamily="18" charset="0"/>
                <a:cs typeface="Times New Roman" panose="02020603050405020304" pitchFamily="18" charset="0"/>
              </a:rPr>
              <a:t>Student ID:2238425</a:t>
            </a:r>
            <a:endParaRPr lang="en-US" sz="4000" dirty="0">
              <a:solidFill>
                <a:schemeClr val="tx1"/>
              </a:solidFill>
              <a:latin typeface="Times New Roman" panose="02020603050405020304" pitchFamily="18" charset="0"/>
              <a:cs typeface="Times New Roman" panose="02020603050405020304" pitchFamily="18" charset="0"/>
            </a:endParaRPr>
          </a:p>
          <a:p>
            <a:br>
              <a:rPr lang="en-US" sz="4000" dirty="0">
                <a:latin typeface="Times New Roman" panose="02020603050405020304" pitchFamily="18" charset="0"/>
                <a:cs typeface="Times New Roman" panose="02020603050405020304" pitchFamily="18" charset="0"/>
              </a:rPr>
            </a:br>
            <a:endParaRPr lang="en-GB" sz="40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0D232F">
                <a:alpha val="100000"/>
              </a:srgbClr>
            </a:gs>
            <a:gs pos="50000">
              <a:srgbClr val="193F61">
                <a:alpha val="100000"/>
              </a:srgbClr>
            </a:gs>
            <a:gs pos="100000">
              <a:srgbClr val="193F61">
                <a:alpha val="100000"/>
              </a:srgbClr>
            </a:gs>
          </a:gsLst>
          <a:lin ang="0"/>
        </a:gradFill>
        <a:effectLst/>
      </p:bgPr>
    </p:bg>
    <p:spTree>
      <p:nvGrpSpPr>
        <p:cNvPr id="1" name=""/>
        <p:cNvGrpSpPr/>
        <p:nvPr/>
      </p:nvGrpSpPr>
      <p:grpSpPr>
        <a:xfrm>
          <a:off x="0" y="0"/>
          <a:ext cx="0" cy="0"/>
          <a:chOff x="0" y="0"/>
          <a:chExt cx="0" cy="0"/>
        </a:xfrm>
      </p:grpSpPr>
      <p:sp>
        <p:nvSpPr>
          <p:cNvPr id="13" name="TextBox 13"/>
          <p:cNvSpPr txBox="1"/>
          <p:nvPr/>
        </p:nvSpPr>
        <p:spPr>
          <a:xfrm>
            <a:off x="6664247" y="9163050"/>
            <a:ext cx="4640352" cy="388301"/>
          </a:xfrm>
          <a:prstGeom prst="rect">
            <a:avLst/>
          </a:prstGeom>
        </p:spPr>
        <p:txBody>
          <a:bodyPr lIns="0" tIns="0" rIns="0" bIns="0" rtlCol="0" anchor="t">
            <a:spAutoFit/>
          </a:bodyPr>
          <a:lstStyle/>
          <a:p>
            <a:pPr algn="ctr">
              <a:lnSpc>
                <a:spcPts val="2746"/>
              </a:lnSpc>
              <a:spcBef>
                <a:spcPct val="0"/>
              </a:spcBef>
            </a:pPr>
            <a:r>
              <a:rPr lang="en-US" sz="1961">
                <a:solidFill>
                  <a:srgbClr val="12356D"/>
                </a:solidFill>
                <a:latin typeface="Agrandir"/>
                <a:ea typeface="Agrandir"/>
                <a:cs typeface="Agrandir"/>
                <a:sym typeface="Agrandir"/>
              </a:rPr>
              <a:t>www.reallygreatsite.com</a:t>
            </a:r>
          </a:p>
        </p:txBody>
      </p:sp>
      <p:sp>
        <p:nvSpPr>
          <p:cNvPr id="27" name="TextBox 26">
            <a:extLst>
              <a:ext uri="{FF2B5EF4-FFF2-40B4-BE49-F238E27FC236}">
                <a16:creationId xmlns:a16="http://schemas.microsoft.com/office/drawing/2014/main" id="{AF1A04BC-7186-771E-D5E8-2544E82CD9AC}"/>
              </a:ext>
            </a:extLst>
          </p:cNvPr>
          <p:cNvSpPr txBox="1"/>
          <p:nvPr/>
        </p:nvSpPr>
        <p:spPr>
          <a:xfrm>
            <a:off x="7315200" y="522989"/>
            <a:ext cx="13873396" cy="707886"/>
          </a:xfrm>
          <a:prstGeom prst="rect">
            <a:avLst/>
          </a:prstGeom>
          <a:noFill/>
        </p:spPr>
        <p:txBody>
          <a:bodyPr wrap="square">
            <a:spAutoFit/>
          </a:bodyPr>
          <a:lstStyle/>
          <a:p>
            <a:r>
              <a:rPr lang="en-GB" sz="4000" b="1" i="0" u="none" strike="noStrike" dirty="0">
                <a:solidFill>
                  <a:schemeClr val="bg1"/>
                </a:solidFill>
                <a:effectLst/>
                <a:latin typeface="Times New Roman" panose="02020603050405020304" pitchFamily="18" charset="0"/>
              </a:rPr>
              <a:t>Table of content </a:t>
            </a:r>
            <a:endParaRPr lang="en-GB" sz="4000" dirty="0">
              <a:solidFill>
                <a:schemeClr val="bg1"/>
              </a:solidFill>
            </a:endParaRPr>
          </a:p>
        </p:txBody>
      </p:sp>
      <p:sp>
        <p:nvSpPr>
          <p:cNvPr id="31" name="TextBox 30">
            <a:extLst>
              <a:ext uri="{FF2B5EF4-FFF2-40B4-BE49-F238E27FC236}">
                <a16:creationId xmlns:a16="http://schemas.microsoft.com/office/drawing/2014/main" id="{3711BD01-4856-0CF8-5B7C-52A2EE5919BE}"/>
              </a:ext>
            </a:extLst>
          </p:cNvPr>
          <p:cNvSpPr txBox="1"/>
          <p:nvPr/>
        </p:nvSpPr>
        <p:spPr>
          <a:xfrm>
            <a:off x="762000" y="1911223"/>
            <a:ext cx="17068800" cy="6571479"/>
          </a:xfrm>
          <a:prstGeom prst="rect">
            <a:avLst/>
          </a:prstGeom>
          <a:noFill/>
        </p:spPr>
        <p:txBody>
          <a:bodyPr wrap="square">
            <a:spAutoFit/>
          </a:bodyPr>
          <a:lstStyle/>
          <a:p>
            <a:pPr algn="just">
              <a:lnSpc>
                <a:spcPct val="200000"/>
              </a:lnSpc>
            </a:pPr>
            <a:r>
              <a:rPr lang="en-GB" sz="3600" b="1" i="0" u="none" strike="noStrike" kern="1200" dirty="0">
                <a:solidFill>
                  <a:schemeClr val="bg1"/>
                </a:solidFill>
                <a:effectLst/>
                <a:latin typeface="Times New Roman" panose="02020603050405020304" pitchFamily="18" charset="0"/>
                <a:cs typeface="Times New Roman" panose="02020603050405020304" pitchFamily="18" charset="0"/>
              </a:rPr>
              <a:t>Introduction……………………………………………………………………………..4</a:t>
            </a:r>
          </a:p>
          <a:p>
            <a:pPr algn="just">
              <a:lnSpc>
                <a:spcPct val="200000"/>
              </a:lnSpc>
            </a:pPr>
            <a:r>
              <a:rPr lang="en-GB" sz="3600" b="1" i="0" u="none" strike="noStrike" kern="1200" dirty="0">
                <a:solidFill>
                  <a:schemeClr val="bg1"/>
                </a:solidFill>
                <a:effectLst/>
                <a:latin typeface="Times New Roman" panose="02020603050405020304" pitchFamily="18" charset="0"/>
                <a:cs typeface="Times New Roman" panose="02020603050405020304" pitchFamily="18" charset="0"/>
              </a:rPr>
              <a:t>Literature Review………………………………………………………………………7</a:t>
            </a:r>
          </a:p>
          <a:p>
            <a:pPr algn="just">
              <a:lnSpc>
                <a:spcPct val="200000"/>
              </a:lnSpc>
            </a:pPr>
            <a:r>
              <a:rPr lang="en-GB" sz="3600" b="1" i="0" u="none" strike="noStrike" kern="1200" dirty="0">
                <a:solidFill>
                  <a:schemeClr val="bg1"/>
                </a:solidFill>
                <a:effectLst/>
                <a:latin typeface="Times New Roman" panose="02020603050405020304" pitchFamily="18" charset="0"/>
                <a:cs typeface="Times New Roman" panose="02020603050405020304" pitchFamily="18" charset="0"/>
              </a:rPr>
              <a:t>Method………………………………………………………………………………….10</a:t>
            </a:r>
          </a:p>
          <a:p>
            <a:pPr algn="just">
              <a:lnSpc>
                <a:spcPct val="200000"/>
              </a:lnSpc>
            </a:pPr>
            <a:r>
              <a:rPr lang="en-GB" sz="3600" b="1" i="0" u="none" strike="noStrike" kern="1200" dirty="0">
                <a:solidFill>
                  <a:schemeClr val="bg1"/>
                </a:solidFill>
                <a:effectLst/>
                <a:latin typeface="Times New Roman" panose="02020603050405020304" pitchFamily="18" charset="0"/>
                <a:cs typeface="Times New Roman" panose="02020603050405020304" pitchFamily="18" charset="0"/>
              </a:rPr>
              <a:t>Conclusion……………………………………………………………………………13</a:t>
            </a:r>
          </a:p>
          <a:p>
            <a:pPr algn="just">
              <a:lnSpc>
                <a:spcPct val="200000"/>
              </a:lnSpc>
            </a:pPr>
            <a:r>
              <a:rPr lang="en-GB" sz="3600" b="1" i="0" u="none" strike="noStrike" kern="1200" dirty="0">
                <a:solidFill>
                  <a:schemeClr val="bg1"/>
                </a:solidFill>
                <a:effectLst/>
                <a:latin typeface="Times New Roman" panose="02020603050405020304" pitchFamily="18" charset="0"/>
                <a:cs typeface="Times New Roman" panose="02020603050405020304" pitchFamily="18" charset="0"/>
              </a:rPr>
              <a:t>Recommendations……………………………………………………………………15</a:t>
            </a:r>
          </a:p>
          <a:p>
            <a:pPr algn="just">
              <a:lnSpc>
                <a:spcPct val="200000"/>
              </a:lnSpc>
            </a:pPr>
            <a:r>
              <a:rPr lang="en-GB" sz="3600" b="1" i="0" u="none" strike="noStrike" kern="1200" dirty="0">
                <a:solidFill>
                  <a:schemeClr val="bg1"/>
                </a:solidFill>
                <a:effectLst/>
                <a:latin typeface="Times New Roman" panose="02020603050405020304" pitchFamily="18" charset="0"/>
                <a:cs typeface="Times New Roman" panose="02020603050405020304" pitchFamily="18" charset="0"/>
              </a:rPr>
              <a:t>References…..........................................……………………………………………..16</a:t>
            </a:r>
            <a:endParaRPr lang="en-GB" sz="36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5006663" y="-5493771"/>
            <a:ext cx="7955520" cy="7955520"/>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4" name="TextBox 13">
            <a:extLst>
              <a:ext uri="{FF2B5EF4-FFF2-40B4-BE49-F238E27FC236}">
                <a16:creationId xmlns:a16="http://schemas.microsoft.com/office/drawing/2014/main" id="{9FB2A77B-F09F-3856-B852-342F48D6AE7F}"/>
              </a:ext>
            </a:extLst>
          </p:cNvPr>
          <p:cNvSpPr txBox="1"/>
          <p:nvPr/>
        </p:nvSpPr>
        <p:spPr>
          <a:xfrm>
            <a:off x="7315200" y="522989"/>
            <a:ext cx="13873396" cy="707886"/>
          </a:xfrm>
          <a:prstGeom prst="rect">
            <a:avLst/>
          </a:prstGeom>
          <a:noFill/>
        </p:spPr>
        <p:txBody>
          <a:bodyPr wrap="square">
            <a:spAutoFit/>
          </a:bodyPr>
          <a:lstStyle/>
          <a:p>
            <a:r>
              <a:rPr lang="en-GB" sz="4000" b="1" i="0" u="none" strike="noStrike" dirty="0">
                <a:solidFill>
                  <a:schemeClr val="bg1"/>
                </a:solidFill>
                <a:effectLst/>
                <a:latin typeface="Times New Roman" panose="02020603050405020304" pitchFamily="18" charset="0"/>
              </a:rPr>
              <a:t>Introduction</a:t>
            </a:r>
            <a:endParaRPr lang="en-GB" sz="4000" dirty="0">
              <a:solidFill>
                <a:schemeClr val="bg1"/>
              </a:solidFill>
            </a:endParaRPr>
          </a:p>
        </p:txBody>
      </p:sp>
      <p:pic>
        <p:nvPicPr>
          <p:cNvPr id="1028" name="Picture 4" descr="50/50: The Future of Human-AI Collaboration for Innovation - The New Stack">
            <a:extLst>
              <a:ext uri="{FF2B5EF4-FFF2-40B4-BE49-F238E27FC236}">
                <a16:creationId xmlns:a16="http://schemas.microsoft.com/office/drawing/2014/main" id="{5DDE7C5E-EBCC-0499-AC5C-DC97312E48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68680" y="1526047"/>
            <a:ext cx="7608529" cy="711790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EDB439B-2F3E-CC27-01C7-C7553922F871}"/>
              </a:ext>
            </a:extLst>
          </p:cNvPr>
          <p:cNvSpPr txBox="1"/>
          <p:nvPr/>
        </p:nvSpPr>
        <p:spPr>
          <a:xfrm>
            <a:off x="12729531" y="9143805"/>
            <a:ext cx="3044733" cy="369332"/>
          </a:xfrm>
          <a:prstGeom prst="rect">
            <a:avLst/>
          </a:prstGeom>
          <a:noFill/>
        </p:spPr>
        <p:txBody>
          <a:bodyPr wrap="square">
            <a:spAutoFit/>
          </a:bodyPr>
          <a:lstStyle/>
          <a:p>
            <a:r>
              <a:rPr lang="de-DE" sz="1800" b="0" i="0" u="none" strike="noStrike" dirty="0">
                <a:solidFill>
                  <a:srgbClr val="000000"/>
                </a:solidFill>
                <a:effectLst/>
                <a:latin typeface="Times New Roman" panose="02020603050405020304" pitchFamily="18" charset="0"/>
              </a:rPr>
              <a:t>(Source: Schafer et al., 2025)</a:t>
            </a:r>
            <a:endParaRPr lang="en-GB" dirty="0"/>
          </a:p>
        </p:txBody>
      </p:sp>
      <p:sp>
        <p:nvSpPr>
          <p:cNvPr id="9" name="TextBox 8">
            <a:extLst>
              <a:ext uri="{FF2B5EF4-FFF2-40B4-BE49-F238E27FC236}">
                <a16:creationId xmlns:a16="http://schemas.microsoft.com/office/drawing/2014/main" id="{15BB4A96-A968-5580-09CC-5793740C53CD}"/>
              </a:ext>
            </a:extLst>
          </p:cNvPr>
          <p:cNvSpPr txBox="1"/>
          <p:nvPr/>
        </p:nvSpPr>
        <p:spPr>
          <a:xfrm>
            <a:off x="381001" y="3631999"/>
            <a:ext cx="9459955" cy="5011949"/>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 theme chosen for the paper is artificial intelligence and human collaboration.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 collaboration of humans and AI can offer numerous benefits for people.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Some artificial intelligence tools can help a person gain insights about any product or service.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Artificial intelligence can help people in different sectors, such as medical and customer services.</a:t>
            </a:r>
          </a:p>
          <a:p>
            <a:pPr algn="just">
              <a:lnSpc>
                <a:spcPct val="150000"/>
              </a:lnSpc>
            </a:pPr>
            <a:endParaRPr lang="en-US" sz="2400"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2183802" y="-6210300"/>
            <a:ext cx="7955520" cy="7955520"/>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10107069" y="3326339"/>
            <a:ext cx="1817161" cy="1817161"/>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83000"/>
                  </a:srgbClr>
                </a:gs>
                <a:gs pos="50000">
                  <a:srgbClr val="193F61">
                    <a:alpha val="83000"/>
                  </a:srgbClr>
                </a:gs>
                <a:gs pos="100000">
                  <a:srgbClr val="193F61">
                    <a:alpha val="10375"/>
                  </a:srgbClr>
                </a:gs>
              </a:gsLst>
              <a:lin ang="0"/>
            </a:gradFill>
            <a:ln w="85725" cap="sq">
              <a:gradFill>
                <a:gsLst>
                  <a:gs pos="0">
                    <a:srgbClr val="356C8A">
                      <a:alpha val="83000"/>
                    </a:srgbClr>
                  </a:gs>
                  <a:gs pos="50000">
                    <a:srgbClr val="468BCA">
                      <a:alpha val="5395"/>
                    </a:srgbClr>
                  </a:gs>
                  <a:gs pos="100000">
                    <a:srgbClr val="193F61">
                      <a:alpha val="10375"/>
                    </a:srgbClr>
                  </a:gs>
                </a:gsLst>
                <a:lin ang="0"/>
              </a:gradFill>
              <a:prstDash val="solid"/>
              <a:miter/>
            </a:ln>
          </p:spPr>
          <p:txBody>
            <a:bodyPr/>
            <a:lstStyle/>
            <a:p>
              <a:endParaRPr lang="en-GB"/>
            </a:p>
          </p:txBody>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21" name="Group 21"/>
          <p:cNvGrpSpPr/>
          <p:nvPr/>
        </p:nvGrpSpPr>
        <p:grpSpPr>
          <a:xfrm>
            <a:off x="14927357" y="1318274"/>
            <a:ext cx="1817161" cy="1817161"/>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38000"/>
                  </a:srgbClr>
                </a:gs>
                <a:gs pos="50000">
                  <a:srgbClr val="193F61">
                    <a:alpha val="38000"/>
                  </a:srgbClr>
                </a:gs>
                <a:gs pos="100000">
                  <a:srgbClr val="193F61">
                    <a:alpha val="4750"/>
                  </a:srgbClr>
                </a:gs>
              </a:gsLst>
              <a:lin ang="0"/>
            </a:gradFill>
            <a:ln w="85725" cap="sq">
              <a:gradFill>
                <a:gsLst>
                  <a:gs pos="0">
                    <a:srgbClr val="356C8A">
                      <a:alpha val="38000"/>
                    </a:srgbClr>
                  </a:gs>
                  <a:gs pos="50000">
                    <a:srgbClr val="468BCA">
                      <a:alpha val="2470"/>
                    </a:srgbClr>
                  </a:gs>
                  <a:gs pos="100000">
                    <a:srgbClr val="193F61">
                      <a:alpha val="4750"/>
                    </a:srgbClr>
                  </a:gs>
                </a:gsLst>
                <a:lin ang="0"/>
              </a:gradFill>
              <a:prstDash val="solid"/>
              <a:miter/>
            </a:ln>
          </p:spPr>
          <p:txBody>
            <a:bodyPr/>
            <a:lstStyle/>
            <a:p>
              <a:endParaRPr lang="en-GB"/>
            </a:p>
          </p:txBody>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4" name="TextBox 23">
            <a:extLst>
              <a:ext uri="{FF2B5EF4-FFF2-40B4-BE49-F238E27FC236}">
                <a16:creationId xmlns:a16="http://schemas.microsoft.com/office/drawing/2014/main" id="{5D171BBA-765D-AAB1-073C-E43A92910FFE}"/>
              </a:ext>
            </a:extLst>
          </p:cNvPr>
          <p:cNvSpPr txBox="1"/>
          <p:nvPr/>
        </p:nvSpPr>
        <p:spPr>
          <a:xfrm>
            <a:off x="272992" y="376684"/>
            <a:ext cx="13873396" cy="707886"/>
          </a:xfrm>
          <a:prstGeom prst="rect">
            <a:avLst/>
          </a:prstGeom>
          <a:noFill/>
        </p:spPr>
        <p:txBody>
          <a:bodyPr wrap="square">
            <a:spAutoFit/>
          </a:bodyPr>
          <a:lstStyle/>
          <a:p>
            <a:r>
              <a:rPr lang="en-GB" sz="4000" b="1" i="0" u="none" strike="noStrike" dirty="0">
                <a:solidFill>
                  <a:schemeClr val="bg1"/>
                </a:solidFill>
                <a:effectLst/>
                <a:latin typeface="Times New Roman" panose="02020603050405020304" pitchFamily="18" charset="0"/>
              </a:rPr>
              <a:t>Contd…</a:t>
            </a:r>
            <a:endParaRPr lang="en-GB" sz="4000" dirty="0">
              <a:solidFill>
                <a:schemeClr val="bg1"/>
              </a:solidFill>
            </a:endParaRPr>
          </a:p>
        </p:txBody>
      </p:sp>
      <p:pic>
        <p:nvPicPr>
          <p:cNvPr id="2050" name="Picture 2" descr="AI in Hospitality: Latest Trends &amp; Examples to Boost Your Hotel">
            <a:extLst>
              <a:ext uri="{FF2B5EF4-FFF2-40B4-BE49-F238E27FC236}">
                <a16:creationId xmlns:a16="http://schemas.microsoft.com/office/drawing/2014/main" id="{FCADFC16-45AB-5CC9-FC68-F3C59ED1A7A2}"/>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a:stretch>
            <a:fillRect/>
          </a:stretch>
        </p:blipFill>
        <p:spPr bwMode="auto">
          <a:xfrm rot="21008645">
            <a:off x="694808" y="2995102"/>
            <a:ext cx="7573412" cy="5298148"/>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7" name="TextBox 6">
            <a:extLst>
              <a:ext uri="{FF2B5EF4-FFF2-40B4-BE49-F238E27FC236}">
                <a16:creationId xmlns:a16="http://schemas.microsoft.com/office/drawing/2014/main" id="{352E9054-03B1-3D62-CB6F-7B94E5053C0E}"/>
              </a:ext>
            </a:extLst>
          </p:cNvPr>
          <p:cNvSpPr txBox="1"/>
          <p:nvPr/>
        </p:nvSpPr>
        <p:spPr>
          <a:xfrm>
            <a:off x="9220201" y="3223382"/>
            <a:ext cx="8770550" cy="5011949"/>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 human and AI collaboration factor can offer numerous benefits to the hospitality industry.</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 It can help the industry to enhance its customer service and boost productivity.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This industry always showcased curiosity towards new technologies and their implementations.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They can </a:t>
            </a:r>
            <a:r>
              <a:rPr lang="en-US" sz="2400" dirty="0" err="1">
                <a:solidFill>
                  <a:schemeClr val="tx1"/>
                </a:solidFill>
                <a:latin typeface="Times New Roman" panose="02020603050405020304" pitchFamily="18" charset="0"/>
                <a:cs typeface="Times New Roman" panose="02020603050405020304" pitchFamily="18" charset="0"/>
              </a:rPr>
              <a:t>utilise</a:t>
            </a:r>
            <a:r>
              <a:rPr lang="en-US" sz="2400" dirty="0">
                <a:solidFill>
                  <a:schemeClr val="tx1"/>
                </a:solidFill>
                <a:latin typeface="Times New Roman" panose="02020603050405020304" pitchFamily="18" charset="0"/>
                <a:cs typeface="Times New Roman" panose="02020603050405020304" pitchFamily="18" charset="0"/>
              </a:rPr>
              <a:t> this facility in online booking systems, developing smart hotel rooms, automating the least important tasks and others.</a:t>
            </a: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92C3DAD9-4994-30A3-2E65-C8F573ABEBCD}"/>
              </a:ext>
            </a:extLst>
          </p:cNvPr>
          <p:cNvSpPr txBox="1"/>
          <p:nvPr/>
        </p:nvSpPr>
        <p:spPr>
          <a:xfrm>
            <a:off x="4481514" y="9040666"/>
            <a:ext cx="312420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(Source: Morch, 2025)</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D232F">
                <a:alpha val="100000"/>
              </a:srgbClr>
            </a:gs>
            <a:gs pos="50000">
              <a:srgbClr val="193F61">
                <a:alpha val="100000"/>
              </a:srgbClr>
            </a:gs>
            <a:gs pos="100000">
              <a:srgbClr val="193F61">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5006663" y="-5493771"/>
            <a:ext cx="7955520" cy="795552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4" name="TextBox 14"/>
          <p:cNvSpPr txBox="1"/>
          <p:nvPr/>
        </p:nvSpPr>
        <p:spPr>
          <a:xfrm>
            <a:off x="6664247" y="9163050"/>
            <a:ext cx="4640352" cy="388301"/>
          </a:xfrm>
          <a:prstGeom prst="rect">
            <a:avLst/>
          </a:prstGeom>
        </p:spPr>
        <p:txBody>
          <a:bodyPr lIns="0" tIns="0" rIns="0" bIns="0" rtlCol="0" anchor="t">
            <a:spAutoFit/>
          </a:bodyPr>
          <a:lstStyle/>
          <a:p>
            <a:pPr algn="ctr">
              <a:lnSpc>
                <a:spcPts val="2746"/>
              </a:lnSpc>
              <a:spcBef>
                <a:spcPct val="0"/>
              </a:spcBef>
            </a:pPr>
            <a:r>
              <a:rPr lang="en-US" sz="1961">
                <a:solidFill>
                  <a:srgbClr val="12356D"/>
                </a:solidFill>
                <a:latin typeface="Agrandir"/>
                <a:ea typeface="Agrandir"/>
                <a:cs typeface="Agrandir"/>
                <a:sym typeface="Agrandir"/>
              </a:rPr>
              <a:t>www.reallygreatsite.com</a:t>
            </a:r>
          </a:p>
        </p:txBody>
      </p:sp>
      <p:sp>
        <p:nvSpPr>
          <p:cNvPr id="55" name="TextBox 54">
            <a:extLst>
              <a:ext uri="{FF2B5EF4-FFF2-40B4-BE49-F238E27FC236}">
                <a16:creationId xmlns:a16="http://schemas.microsoft.com/office/drawing/2014/main" id="{F5D809BD-87BD-EDDC-70D2-8BBB3F087212}"/>
              </a:ext>
            </a:extLst>
          </p:cNvPr>
          <p:cNvSpPr txBox="1"/>
          <p:nvPr/>
        </p:nvSpPr>
        <p:spPr>
          <a:xfrm>
            <a:off x="272992" y="376684"/>
            <a:ext cx="13873396" cy="707886"/>
          </a:xfrm>
          <a:prstGeom prst="rect">
            <a:avLst/>
          </a:prstGeom>
          <a:noFill/>
        </p:spPr>
        <p:txBody>
          <a:bodyPr wrap="square">
            <a:spAutoFit/>
          </a:bodyPr>
          <a:lstStyle/>
          <a:p>
            <a:r>
              <a:rPr lang="en-GB" sz="4000" b="1" i="0" u="none" strike="noStrike" dirty="0">
                <a:solidFill>
                  <a:schemeClr val="bg1"/>
                </a:solidFill>
                <a:effectLst/>
                <a:latin typeface="Times New Roman" panose="02020603050405020304" pitchFamily="18" charset="0"/>
              </a:rPr>
              <a:t>Contd…</a:t>
            </a:r>
            <a:endParaRPr lang="en-GB" sz="4000" dirty="0">
              <a:solidFill>
                <a:schemeClr val="bg1"/>
              </a:solidFill>
            </a:endParaRPr>
          </a:p>
        </p:txBody>
      </p:sp>
      <p:pic>
        <p:nvPicPr>
          <p:cNvPr id="3074" name="Picture 2" descr="Experts outline a promising future for the GCC hospitality sector, as the  UAE market is forecasted to exceed US$7 billion by 2026 - Food Business  Gulf &amp; Middle East">
            <a:extLst>
              <a:ext uri="{FF2B5EF4-FFF2-40B4-BE49-F238E27FC236}">
                <a16:creationId xmlns:a16="http://schemas.microsoft.com/office/drawing/2014/main" id="{996CD2A6-C29F-8E0B-7C09-90ECB0F720A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10800" y="2877701"/>
            <a:ext cx="7618573" cy="5081588"/>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8B4A116-68E5-7ADC-6163-DBE6413F53EB}"/>
              </a:ext>
            </a:extLst>
          </p:cNvPr>
          <p:cNvSpPr txBox="1"/>
          <p:nvPr/>
        </p:nvSpPr>
        <p:spPr>
          <a:xfrm>
            <a:off x="510863" y="3553790"/>
            <a:ext cx="8991600" cy="445795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The global hospitality industry includes restaurants, hotels, travel agencies and others. </a:t>
            </a:r>
          </a:p>
          <a:p>
            <a:pPr marL="342900" indent="-342900" algn="just">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This sector is popular as a major job provider in the world. </a:t>
            </a:r>
          </a:p>
          <a:p>
            <a:pPr marL="342900" indent="-342900" algn="just">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The hospitality industry faces significant issues during the pandemic due to travel restrictions. </a:t>
            </a:r>
          </a:p>
          <a:p>
            <a:pPr marL="342900" indent="-342900" algn="just">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Employment opportunities have been hampered due to the issues (Aksoy et al., 2022).</a:t>
            </a:r>
          </a:p>
          <a:p>
            <a:pPr algn="just">
              <a:lnSpc>
                <a:spcPct val="150000"/>
              </a:lnSpc>
            </a:pP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7CF26F1F-A878-ADEB-380A-CBECF89F914F}"/>
              </a:ext>
            </a:extLst>
          </p:cNvPr>
          <p:cNvSpPr txBox="1"/>
          <p:nvPr/>
        </p:nvSpPr>
        <p:spPr>
          <a:xfrm>
            <a:off x="13258800" y="8793718"/>
            <a:ext cx="312420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(Source: Morch, 2025)</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0D232F">
                <a:alpha val="100000"/>
              </a:srgbClr>
            </a:gs>
            <a:gs pos="50000">
              <a:srgbClr val="193F61">
                <a:alpha val="100000"/>
              </a:srgbClr>
            </a:gs>
            <a:gs pos="100000">
              <a:srgbClr val="193F61">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851306" y="2406111"/>
            <a:ext cx="6326327" cy="6326327"/>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5006663" y="-5518683"/>
            <a:ext cx="7955520" cy="795552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6664247" y="9163050"/>
            <a:ext cx="4640352" cy="388301"/>
          </a:xfrm>
          <a:prstGeom prst="rect">
            <a:avLst/>
          </a:prstGeom>
        </p:spPr>
        <p:txBody>
          <a:bodyPr lIns="0" tIns="0" rIns="0" bIns="0" rtlCol="0" anchor="t">
            <a:spAutoFit/>
          </a:bodyPr>
          <a:lstStyle/>
          <a:p>
            <a:pPr algn="ctr">
              <a:lnSpc>
                <a:spcPts val="2746"/>
              </a:lnSpc>
              <a:spcBef>
                <a:spcPct val="0"/>
              </a:spcBef>
            </a:pPr>
            <a:r>
              <a:rPr lang="en-US" sz="1961">
                <a:solidFill>
                  <a:srgbClr val="12356D"/>
                </a:solidFill>
                <a:latin typeface="Agrandir"/>
                <a:ea typeface="Agrandir"/>
                <a:cs typeface="Agrandir"/>
                <a:sym typeface="Agrandir"/>
              </a:rPr>
              <a:t>www.reallygreatsite.com</a:t>
            </a:r>
          </a:p>
        </p:txBody>
      </p:sp>
      <p:sp>
        <p:nvSpPr>
          <p:cNvPr id="24" name="TextBox 23">
            <a:extLst>
              <a:ext uri="{FF2B5EF4-FFF2-40B4-BE49-F238E27FC236}">
                <a16:creationId xmlns:a16="http://schemas.microsoft.com/office/drawing/2014/main" id="{22EA70A0-37A9-FD92-4611-6CDFC47BD8F8}"/>
              </a:ext>
            </a:extLst>
          </p:cNvPr>
          <p:cNvSpPr txBox="1"/>
          <p:nvPr/>
        </p:nvSpPr>
        <p:spPr>
          <a:xfrm>
            <a:off x="6732599" y="735649"/>
            <a:ext cx="9144000" cy="707886"/>
          </a:xfrm>
          <a:prstGeom prst="rect">
            <a:avLst/>
          </a:prstGeom>
          <a:noFill/>
        </p:spPr>
        <p:txBody>
          <a:bodyPr wrap="square">
            <a:spAutoFit/>
          </a:bodyPr>
          <a:lstStyle/>
          <a:p>
            <a:r>
              <a:rPr lang="en-GB" sz="4000" b="1" i="0" u="none" strike="noStrike" dirty="0">
                <a:solidFill>
                  <a:schemeClr val="bg1"/>
                </a:solidFill>
                <a:effectLst/>
                <a:latin typeface="Times New Roman" panose="02020603050405020304" pitchFamily="18" charset="0"/>
              </a:rPr>
              <a:t>Literature Review</a:t>
            </a:r>
            <a:endParaRPr lang="en-GB" sz="4000" dirty="0">
              <a:solidFill>
                <a:schemeClr val="bg1"/>
              </a:solidFill>
            </a:endParaRPr>
          </a:p>
        </p:txBody>
      </p:sp>
      <p:pic>
        <p:nvPicPr>
          <p:cNvPr id="4098" name="Picture 2" descr="Redefining Hospitality: How AI is Changing the Game">
            <a:extLst>
              <a:ext uri="{FF2B5EF4-FFF2-40B4-BE49-F238E27FC236}">
                <a16:creationId xmlns:a16="http://schemas.microsoft.com/office/drawing/2014/main" id="{392725E9-83CD-A1D0-21EC-01AA70C721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4800" y="3241138"/>
            <a:ext cx="8210937" cy="445795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4FD987E2-0065-C6B6-D628-F0FAA83CC3AC}"/>
              </a:ext>
            </a:extLst>
          </p:cNvPr>
          <p:cNvSpPr/>
          <p:nvPr/>
        </p:nvSpPr>
        <p:spPr>
          <a:xfrm>
            <a:off x="8305800" y="3271864"/>
            <a:ext cx="8920957" cy="4898207"/>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hospitality sector is now majorly focusing on the collaborative role of humans and artificial intelligence. </a:t>
            </a:r>
          </a:p>
          <a:p>
            <a:pPr marL="285750" indent="-28575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As per the authors, Petrescu and Krishen (2023), the rapid digital world concentrates on the hybrid intelligence that is also known as human-AI (Artificial Intelligence). </a:t>
            </a:r>
          </a:p>
          <a:p>
            <a:pPr marL="285750" indent="-28575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Companies are utilising hybrid intelligence to achieve better outcomes and bring countless benefits. AI can effectively examine the customer data and preferences, and their </a:t>
            </a:r>
            <a:r>
              <a:rPr lang="en-US" sz="2400" dirty="0" err="1">
                <a:latin typeface="Times New Roman" panose="02020603050405020304" pitchFamily="18" charset="0"/>
                <a:cs typeface="Times New Roman" panose="02020603050405020304" pitchFamily="18" charset="0"/>
              </a:rPr>
              <a:t>behaviour</a:t>
            </a:r>
            <a:r>
              <a:rPr lang="en-US" sz="2400" dirty="0">
                <a:latin typeface="Times New Roman" panose="02020603050405020304" pitchFamily="18" charset="0"/>
                <a:cs typeface="Times New Roman" panose="02020603050405020304" pitchFamily="18" charset="0"/>
              </a:rPr>
              <a:t> provides insights. </a:t>
            </a:r>
          </a:p>
        </p:txBody>
      </p:sp>
      <p:sp>
        <p:nvSpPr>
          <p:cNvPr id="10" name="TextBox 9">
            <a:extLst>
              <a:ext uri="{FF2B5EF4-FFF2-40B4-BE49-F238E27FC236}">
                <a16:creationId xmlns:a16="http://schemas.microsoft.com/office/drawing/2014/main" id="{4ADE3146-816E-839C-1301-3BACBF00AB45}"/>
              </a:ext>
            </a:extLst>
          </p:cNvPr>
          <p:cNvSpPr txBox="1"/>
          <p:nvPr/>
        </p:nvSpPr>
        <p:spPr>
          <a:xfrm>
            <a:off x="3198726" y="8052910"/>
            <a:ext cx="9144000" cy="369332"/>
          </a:xfrm>
          <a:prstGeom prst="rect">
            <a:avLst/>
          </a:prstGeom>
          <a:noFill/>
        </p:spPr>
        <p:txBody>
          <a:bodyPr wrap="square">
            <a:spAutoFit/>
          </a:bodyPr>
          <a:lstStyle/>
          <a:p>
            <a:r>
              <a:rPr lang="en-US" b="1" dirty="0" err="1">
                <a:solidFill>
                  <a:schemeClr val="bg1"/>
                </a:solidFill>
                <a:latin typeface="Times New Roman" panose="02020603050405020304" pitchFamily="18" charset="0"/>
              </a:rPr>
              <a:t>Souce</a:t>
            </a:r>
            <a:r>
              <a:rPr lang="en-US" b="1" dirty="0">
                <a:solidFill>
                  <a:schemeClr val="bg1"/>
                </a:solidFill>
                <a:latin typeface="Times New Roman" panose="02020603050405020304" pitchFamily="18" charset="0"/>
              </a:rPr>
              <a:t>: (</a:t>
            </a:r>
            <a:r>
              <a:rPr lang="en-US" sz="1800" b="1" i="0" u="none" strike="noStrike" dirty="0">
                <a:solidFill>
                  <a:schemeClr val="bg1"/>
                </a:solidFill>
                <a:effectLst/>
                <a:latin typeface="Times New Roman" panose="02020603050405020304" pitchFamily="18" charset="0"/>
              </a:rPr>
              <a:t>Morch, 2025)</a:t>
            </a:r>
            <a:endParaRPr lang="en-US" b="1" dirty="0">
              <a:solidFill>
                <a:schemeClr val="bg1"/>
              </a:solidFill>
            </a:endParaRPr>
          </a:p>
        </p:txBody>
      </p:sp>
      <p:sp>
        <p:nvSpPr>
          <p:cNvPr id="12" name="TextBox 11">
            <a:extLst>
              <a:ext uri="{FF2B5EF4-FFF2-40B4-BE49-F238E27FC236}">
                <a16:creationId xmlns:a16="http://schemas.microsoft.com/office/drawing/2014/main" id="{014295F0-1F9E-F7E8-F46D-57199B9C175B}"/>
              </a:ext>
            </a:extLst>
          </p:cNvPr>
          <p:cNvSpPr txBox="1"/>
          <p:nvPr/>
        </p:nvSpPr>
        <p:spPr>
          <a:xfrm>
            <a:off x="816669" y="1623295"/>
            <a:ext cx="16410087" cy="646331"/>
          </a:xfrm>
          <a:prstGeom prst="rect">
            <a:avLst/>
          </a:prstGeom>
          <a:noFill/>
        </p:spPr>
        <p:txBody>
          <a:bodyPr wrap="square">
            <a:spAutoFit/>
          </a:bodyPr>
          <a:lstStyle/>
          <a:p>
            <a:pPr algn="just"/>
            <a:r>
              <a:rPr lang="en-US" sz="3600" dirty="0">
                <a:solidFill>
                  <a:schemeClr val="bg1"/>
                </a:solidFill>
                <a:latin typeface="Times New Roman" panose="02020603050405020304" pitchFamily="18" charset="0"/>
                <a:cs typeface="Times New Roman" panose="02020603050405020304" pitchFamily="18" charset="0"/>
              </a:rPr>
              <a:t> The collaborative role of Artificial Intelligence and humans in the hospitality sector</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pPr algn="just"/>
            <a:r>
              <a:rPr lang="en-US" sz="3600" dirty="0">
                <a:latin typeface="Times New Roman" panose="02020603050405020304" pitchFamily="18" charset="0"/>
                <a:cs typeface="Times New Roman" panose="02020603050405020304" pitchFamily="18" charset="0"/>
              </a:rPr>
              <a:t>                                     </a:t>
            </a:r>
            <a:r>
              <a:rPr lang="en-US" sz="3600" b="1" dirty="0">
                <a:latin typeface="Times New Roman" panose="02020603050405020304" pitchFamily="18" charset="0"/>
                <a:cs typeface="Times New Roman" panose="02020603050405020304" pitchFamily="18" charset="0"/>
              </a:rPr>
              <a:t>The role of AI and humans in digital marketing </a:t>
            </a:r>
          </a:p>
        </p:txBody>
      </p:sp>
      <p:grpSp>
        <p:nvGrpSpPr>
          <p:cNvPr id="3" name="Group 3"/>
          <p:cNvGrpSpPr/>
          <p:nvPr/>
        </p:nvGrpSpPr>
        <p:grpSpPr>
          <a:xfrm>
            <a:off x="-1687211" y="-4543817"/>
            <a:ext cx="18281959" cy="14268747"/>
            <a:chOff x="-1131232" y="38100"/>
            <a:chExt cx="1867832" cy="1457810"/>
          </a:xfrm>
        </p:grpSpPr>
        <p:sp>
          <p:nvSpPr>
            <p:cNvPr id="4" name="Freeform 4"/>
            <p:cNvSpPr/>
            <p:nvPr/>
          </p:nvSpPr>
          <p:spPr>
            <a:xfrm>
              <a:off x="-1131232" y="68311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dirty="0"/>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a:off x="1740778" y="4202960"/>
            <a:ext cx="549773" cy="552788"/>
          </a:xfrm>
          <a:custGeom>
            <a:avLst/>
            <a:gdLst/>
            <a:ahLst/>
            <a:cxnLst/>
            <a:rect l="l" t="t" r="r" b="b"/>
            <a:pathLst>
              <a:path w="549773" h="552788">
                <a:moveTo>
                  <a:pt x="0" y="0"/>
                </a:moveTo>
                <a:lnTo>
                  <a:pt x="549772" y="0"/>
                </a:lnTo>
                <a:lnTo>
                  <a:pt x="549772" y="552788"/>
                </a:lnTo>
                <a:lnTo>
                  <a:pt x="0" y="55278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a:off x="1740778" y="5640126"/>
            <a:ext cx="549773" cy="552788"/>
          </a:xfrm>
          <a:custGeom>
            <a:avLst/>
            <a:gdLst/>
            <a:ahLst/>
            <a:cxnLst/>
            <a:rect l="l" t="t" r="r" b="b"/>
            <a:pathLst>
              <a:path w="549773" h="552788">
                <a:moveTo>
                  <a:pt x="0" y="0"/>
                </a:moveTo>
                <a:lnTo>
                  <a:pt x="549772" y="0"/>
                </a:lnTo>
                <a:lnTo>
                  <a:pt x="549772" y="552788"/>
                </a:lnTo>
                <a:lnTo>
                  <a:pt x="0" y="55278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1740778" y="7077291"/>
            <a:ext cx="549773" cy="552788"/>
          </a:xfrm>
          <a:custGeom>
            <a:avLst/>
            <a:gdLst/>
            <a:ahLst/>
            <a:cxnLst/>
            <a:rect l="l" t="t" r="r" b="b"/>
            <a:pathLst>
              <a:path w="549773" h="552788">
                <a:moveTo>
                  <a:pt x="0" y="0"/>
                </a:moveTo>
                <a:lnTo>
                  <a:pt x="549772" y="0"/>
                </a:lnTo>
                <a:lnTo>
                  <a:pt x="549772" y="552788"/>
                </a:lnTo>
                <a:lnTo>
                  <a:pt x="0" y="55278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6" name="TextBox 25">
            <a:extLst>
              <a:ext uri="{FF2B5EF4-FFF2-40B4-BE49-F238E27FC236}">
                <a16:creationId xmlns:a16="http://schemas.microsoft.com/office/drawing/2014/main" id="{47153B06-82AA-B110-FE8E-39B076CDC03A}"/>
              </a:ext>
            </a:extLst>
          </p:cNvPr>
          <p:cNvSpPr txBox="1"/>
          <p:nvPr/>
        </p:nvSpPr>
        <p:spPr>
          <a:xfrm>
            <a:off x="605078" y="530760"/>
            <a:ext cx="13873396" cy="707886"/>
          </a:xfrm>
          <a:prstGeom prst="rect">
            <a:avLst/>
          </a:prstGeom>
          <a:noFill/>
        </p:spPr>
        <p:txBody>
          <a:bodyPr wrap="square">
            <a:spAutoFit/>
          </a:bodyPr>
          <a:lstStyle/>
          <a:p>
            <a:r>
              <a:rPr lang="en-GB" sz="4000" b="1" i="0" u="none" strike="noStrike" dirty="0" err="1">
                <a:effectLst/>
                <a:latin typeface="Times New Roman" panose="02020603050405020304" pitchFamily="18" charset="0"/>
              </a:rPr>
              <a:t>Contd</a:t>
            </a:r>
            <a:r>
              <a:rPr lang="en-GB" sz="4000" b="1" i="0" u="none" strike="noStrike" dirty="0">
                <a:effectLst/>
                <a:latin typeface="Times New Roman" panose="02020603050405020304" pitchFamily="18" charset="0"/>
              </a:rPr>
              <a:t>…</a:t>
            </a:r>
            <a:endParaRPr lang="en-GB" sz="4000" dirty="0"/>
          </a:p>
        </p:txBody>
      </p:sp>
      <p:pic>
        <p:nvPicPr>
          <p:cNvPr id="5122" name="Picture 2" descr="AI Will Shape the Future of Marketing - Professional &amp; Executive  Development | Harvard DCE">
            <a:extLst>
              <a:ext uri="{FF2B5EF4-FFF2-40B4-BE49-F238E27FC236}">
                <a16:creationId xmlns:a16="http://schemas.microsoft.com/office/drawing/2014/main" id="{8B224BB8-A6BE-E0D0-2D34-A7CE5785CF6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237232" y="2477292"/>
            <a:ext cx="8381731" cy="559069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2669ACA5-6813-57B6-210B-6190F3D4C06A}"/>
              </a:ext>
            </a:extLst>
          </p:cNvPr>
          <p:cNvSpPr/>
          <p:nvPr/>
        </p:nvSpPr>
        <p:spPr>
          <a:xfrm>
            <a:off x="-34636" y="1837402"/>
            <a:ext cx="9144000" cy="6870475"/>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modern-day scenario witnessed the collaborative role of AI and humans in the business context. AI (Artificial Intelligence) has become crucial in the digital marketing concept for companies across the globe. </a:t>
            </a:r>
          </a:p>
          <a:p>
            <a:pPr marL="285750" indent="-28575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It enables companies to analyse a wide range of data, identifying the patterns and making informed decisions. </a:t>
            </a:r>
          </a:p>
          <a:p>
            <a:pPr marL="285750" indent="-28575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285750" indent="-28575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AI in digital marketing offers predictive analytics and enhances consumers' experiences and marketing effectiveness, according to the authors Bashang and Puttanna (2023). </a:t>
            </a:r>
          </a:p>
        </p:txBody>
      </p:sp>
      <p:sp>
        <p:nvSpPr>
          <p:cNvPr id="11" name="TextBox 10">
            <a:extLst>
              <a:ext uri="{FF2B5EF4-FFF2-40B4-BE49-F238E27FC236}">
                <a16:creationId xmlns:a16="http://schemas.microsoft.com/office/drawing/2014/main" id="{21A17C4C-2DEF-72A0-37C7-37EE7B3ABDC8}"/>
              </a:ext>
            </a:extLst>
          </p:cNvPr>
          <p:cNvSpPr txBox="1"/>
          <p:nvPr/>
        </p:nvSpPr>
        <p:spPr>
          <a:xfrm>
            <a:off x="12496800" y="8420100"/>
            <a:ext cx="9144000" cy="369332"/>
          </a:xfrm>
          <a:prstGeom prst="rect">
            <a:avLst/>
          </a:prstGeom>
          <a:noFill/>
        </p:spPr>
        <p:txBody>
          <a:bodyPr wrap="square">
            <a:spAutoFit/>
          </a:bodyPr>
          <a:lstStyle/>
          <a:p>
            <a:r>
              <a:rPr lang="fr-FR" b="1" dirty="0">
                <a:latin typeface="Times New Roman" panose="02020603050405020304" pitchFamily="18" charset="0"/>
                <a:cs typeface="Times New Roman" panose="02020603050405020304" pitchFamily="18" charset="0"/>
              </a:rPr>
              <a:t>Source: (Aksoy et al., 2022)</a:t>
            </a:r>
            <a:endParaRPr lang="en-US"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2123"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654072" y="-5619829"/>
            <a:ext cx="9798072" cy="15302797"/>
            <a:chOff x="76200" y="38100"/>
            <a:chExt cx="1001050" cy="1563457"/>
          </a:xfrm>
        </p:grpSpPr>
        <p:sp>
          <p:nvSpPr>
            <p:cNvPr id="4" name="Freeform 4"/>
            <p:cNvSpPr/>
            <p:nvPr/>
          </p:nvSpPr>
          <p:spPr>
            <a:xfrm>
              <a:off x="264450" y="788757"/>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dirty="0"/>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742287" y="1880250"/>
            <a:ext cx="2096344" cy="2096344"/>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83000"/>
                  </a:srgbClr>
                </a:gs>
                <a:gs pos="50000">
                  <a:srgbClr val="193F61">
                    <a:alpha val="83000"/>
                  </a:srgbClr>
                </a:gs>
                <a:gs pos="100000">
                  <a:srgbClr val="193F61">
                    <a:alpha val="10375"/>
                  </a:srgbClr>
                </a:gs>
              </a:gsLst>
              <a:lin ang="0"/>
            </a:gradFill>
            <a:ln w="85725" cap="sq">
              <a:gradFill>
                <a:gsLst>
                  <a:gs pos="0">
                    <a:srgbClr val="356C8A">
                      <a:alpha val="83000"/>
                    </a:srgbClr>
                  </a:gs>
                  <a:gs pos="50000">
                    <a:srgbClr val="468BCA">
                      <a:alpha val="5395"/>
                    </a:srgbClr>
                  </a:gs>
                  <a:gs pos="100000">
                    <a:srgbClr val="193F61">
                      <a:alpha val="10375"/>
                    </a:srgbClr>
                  </a:gs>
                </a:gsLst>
                <a:lin ang="0"/>
              </a:gradFill>
              <a:prstDash val="solid"/>
              <a:miter/>
            </a:ln>
          </p:spPr>
          <p:txBody>
            <a:bodyPr/>
            <a:lstStyle/>
            <a:p>
              <a:endParaRPr lang="en-GB"/>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14723760" y="-1054703"/>
            <a:ext cx="3778841" cy="4368092"/>
            <a:chOff x="76200" y="-957008"/>
            <a:chExt cx="1465142" cy="1693608"/>
          </a:xfrm>
        </p:grpSpPr>
        <p:sp>
          <p:nvSpPr>
            <p:cNvPr id="18" name="Freeform 18"/>
            <p:cNvSpPr/>
            <p:nvPr/>
          </p:nvSpPr>
          <p:spPr>
            <a:xfrm>
              <a:off x="728542" y="-957008"/>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83000"/>
                  </a:srgbClr>
                </a:gs>
                <a:gs pos="50000">
                  <a:srgbClr val="193F61">
                    <a:alpha val="83000"/>
                  </a:srgbClr>
                </a:gs>
                <a:gs pos="100000">
                  <a:srgbClr val="193F61">
                    <a:alpha val="10375"/>
                  </a:srgbClr>
                </a:gs>
              </a:gsLst>
              <a:lin ang="0"/>
            </a:gradFill>
            <a:ln w="85725" cap="sq">
              <a:gradFill>
                <a:gsLst>
                  <a:gs pos="0">
                    <a:srgbClr val="356C8A">
                      <a:alpha val="83000"/>
                    </a:srgbClr>
                  </a:gs>
                  <a:gs pos="50000">
                    <a:srgbClr val="468BCA">
                      <a:alpha val="5395"/>
                    </a:srgbClr>
                  </a:gs>
                  <a:gs pos="100000">
                    <a:srgbClr val="193F61">
                      <a:alpha val="10375"/>
                    </a:srgbClr>
                  </a:gs>
                </a:gsLst>
                <a:lin ang="0"/>
              </a:gradFill>
              <a:prstDash val="solid"/>
              <a:miter/>
            </a:ln>
          </p:spPr>
          <p:txBody>
            <a:bodyPr/>
            <a:lstStyle/>
            <a:p>
              <a:endParaRPr lang="en-GB" dirty="0"/>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2" name="TextBox 21">
            <a:extLst>
              <a:ext uri="{FF2B5EF4-FFF2-40B4-BE49-F238E27FC236}">
                <a16:creationId xmlns:a16="http://schemas.microsoft.com/office/drawing/2014/main" id="{6E906630-59BB-F42E-BFF5-9801DC8496A4}"/>
              </a:ext>
            </a:extLst>
          </p:cNvPr>
          <p:cNvSpPr txBox="1"/>
          <p:nvPr/>
        </p:nvSpPr>
        <p:spPr>
          <a:xfrm>
            <a:off x="272992" y="376684"/>
            <a:ext cx="13873396" cy="707886"/>
          </a:xfrm>
          <a:prstGeom prst="rect">
            <a:avLst/>
          </a:prstGeom>
          <a:noFill/>
        </p:spPr>
        <p:txBody>
          <a:bodyPr wrap="square">
            <a:spAutoFit/>
          </a:bodyPr>
          <a:lstStyle/>
          <a:p>
            <a:r>
              <a:rPr lang="en-GB" sz="4000" b="1" i="0" u="none" strike="noStrike" dirty="0">
                <a:effectLst/>
                <a:latin typeface="Times New Roman" panose="02020603050405020304" pitchFamily="18" charset="0"/>
              </a:rPr>
              <a:t>Contd…</a:t>
            </a:r>
            <a:endParaRPr lang="en-GB" sz="4000" dirty="0"/>
          </a:p>
        </p:txBody>
      </p:sp>
      <p:pic>
        <p:nvPicPr>
          <p:cNvPr id="6146" name="Picture 2" descr="How AI Is Revolutionizing the Hiring Process | Hotel Online">
            <a:extLst>
              <a:ext uri="{FF2B5EF4-FFF2-40B4-BE49-F238E27FC236}">
                <a16:creationId xmlns:a16="http://schemas.microsoft.com/office/drawing/2014/main" id="{2F023CD8-A214-9123-C201-C88A194F5B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1784" y="3116139"/>
            <a:ext cx="7708937" cy="5139291"/>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46E241C0-4AA5-4FC4-EA09-4AE2BC86B8B5}"/>
              </a:ext>
            </a:extLst>
          </p:cNvPr>
          <p:cNvSpPr/>
          <p:nvPr/>
        </p:nvSpPr>
        <p:spPr>
          <a:xfrm>
            <a:off x="9525000" y="2975904"/>
            <a:ext cx="8382000" cy="513929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As discussed by the authors Milić et al. (2024), Artificial intelligence (AI) is considered a discovery in recent decades. </a:t>
            </a:r>
          </a:p>
          <a:p>
            <a:pPr marL="342900" indent="-3429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integration of AI in various models has become accessible to a large audience. </a:t>
            </a:r>
          </a:p>
          <a:p>
            <a:pPr marL="342900" indent="-342900" algn="just">
              <a:buFont typeface="Arial" panose="020B0604020202020204" pitchFamily="34" charset="0"/>
              <a:buChar char="•"/>
            </a:pPr>
            <a:endParaRPr lang="en-US" sz="24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Additionally, AI is considered a major threat, while the limitations were highlighted, and the author’s research offers valuable insights in comparison to the AI-generated work with human activity. </a:t>
            </a:r>
          </a:p>
        </p:txBody>
      </p:sp>
      <p:sp>
        <p:nvSpPr>
          <p:cNvPr id="11" name="TextBox 10">
            <a:extLst>
              <a:ext uri="{FF2B5EF4-FFF2-40B4-BE49-F238E27FC236}">
                <a16:creationId xmlns:a16="http://schemas.microsoft.com/office/drawing/2014/main" id="{77D012C0-290E-C22C-7F2E-F12C8808903E}"/>
              </a:ext>
            </a:extLst>
          </p:cNvPr>
          <p:cNvSpPr txBox="1"/>
          <p:nvPr/>
        </p:nvSpPr>
        <p:spPr>
          <a:xfrm>
            <a:off x="3037717" y="8517204"/>
            <a:ext cx="9157854" cy="369332"/>
          </a:xfrm>
          <a:prstGeom prst="rect">
            <a:avLst/>
          </a:prstGeom>
          <a:noFill/>
        </p:spPr>
        <p:txBody>
          <a:bodyPr wrap="square">
            <a:spAutoFit/>
          </a:bodyPr>
          <a:lstStyle/>
          <a:p>
            <a:r>
              <a:rPr lang="fr-FR" b="1" dirty="0">
                <a:latin typeface="Times New Roman" panose="02020603050405020304" pitchFamily="18" charset="0"/>
                <a:cs typeface="Times New Roman" panose="02020603050405020304" pitchFamily="18" charset="0"/>
              </a:rPr>
              <a:t>Source: (Aksoy et al., 2022)</a:t>
            </a:r>
            <a:endParaRPr lang="en-US" b="1" dirty="0"/>
          </a:p>
        </p:txBody>
      </p:sp>
      <p:sp>
        <p:nvSpPr>
          <p:cNvPr id="13" name="TextBox 12">
            <a:extLst>
              <a:ext uri="{FF2B5EF4-FFF2-40B4-BE49-F238E27FC236}">
                <a16:creationId xmlns:a16="http://schemas.microsoft.com/office/drawing/2014/main" id="{19871B87-0EED-01A3-46BB-BE3D6B527126}"/>
              </a:ext>
            </a:extLst>
          </p:cNvPr>
          <p:cNvSpPr txBox="1"/>
          <p:nvPr/>
        </p:nvSpPr>
        <p:spPr>
          <a:xfrm>
            <a:off x="66466" y="1185839"/>
            <a:ext cx="18288000" cy="646331"/>
          </a:xfrm>
          <a:prstGeom prst="rect">
            <a:avLst/>
          </a:prstGeom>
          <a:noFill/>
        </p:spPr>
        <p:txBody>
          <a:bodyPr wrap="square">
            <a:spAutoFit/>
          </a:bodyPr>
          <a:lstStyle/>
          <a:p>
            <a:r>
              <a:rPr lang="en-US" sz="3600" b="1" dirty="0">
                <a:latin typeface="Times New Roman" panose="02020603050405020304" pitchFamily="18" charset="0"/>
                <a:cs typeface="Times New Roman" panose="02020603050405020304" pitchFamily="18" charset="0"/>
              </a:rPr>
              <a:t>Comparing the effectiveness of AI and humans in digital marketing in the hospitality sector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0D232F">
                <a:alpha val="100000"/>
              </a:srgbClr>
            </a:gs>
            <a:gs pos="50000">
              <a:srgbClr val="193F61">
                <a:alpha val="100000"/>
              </a:srgbClr>
            </a:gs>
            <a:gs pos="100000">
              <a:srgbClr val="193F61">
                <a:alpha val="100000"/>
              </a:srgbClr>
            </a:gs>
          </a:gsLst>
          <a:lin ang="0"/>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7205769-8763-CD9D-3618-9D3B618FDEB6}"/>
              </a:ext>
            </a:extLst>
          </p:cNvPr>
          <p:cNvSpPr/>
          <p:nvPr/>
        </p:nvSpPr>
        <p:spPr>
          <a:xfrm>
            <a:off x="8382000" y="2724855"/>
            <a:ext cx="9753600" cy="45522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grpSp>
        <p:nvGrpSpPr>
          <p:cNvPr id="2" name="Group 2"/>
          <p:cNvGrpSpPr/>
          <p:nvPr/>
        </p:nvGrpSpPr>
        <p:grpSpPr>
          <a:xfrm>
            <a:off x="5006663" y="-5493771"/>
            <a:ext cx="7955520" cy="795552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6" name="Group 16"/>
          <p:cNvGrpSpPr/>
          <p:nvPr/>
        </p:nvGrpSpPr>
        <p:grpSpPr>
          <a:xfrm>
            <a:off x="1028700" y="4951444"/>
            <a:ext cx="1817161" cy="181716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83000"/>
                  </a:srgbClr>
                </a:gs>
                <a:gs pos="50000">
                  <a:srgbClr val="193F61">
                    <a:alpha val="83000"/>
                  </a:srgbClr>
                </a:gs>
                <a:gs pos="100000">
                  <a:srgbClr val="193F61">
                    <a:alpha val="10375"/>
                  </a:srgbClr>
                </a:gs>
              </a:gsLst>
              <a:lin ang="0"/>
            </a:gradFill>
            <a:ln w="85725" cap="sq">
              <a:gradFill>
                <a:gsLst>
                  <a:gs pos="0">
                    <a:srgbClr val="356C8A">
                      <a:alpha val="83000"/>
                    </a:srgbClr>
                  </a:gs>
                  <a:gs pos="50000">
                    <a:srgbClr val="468BCA">
                      <a:alpha val="5395"/>
                    </a:srgbClr>
                  </a:gs>
                  <a:gs pos="100000">
                    <a:srgbClr val="193F61">
                      <a:alpha val="10375"/>
                    </a:srgbClr>
                  </a:gs>
                </a:gsLst>
                <a:lin ang="0"/>
              </a:gradFill>
              <a:prstDash val="solid"/>
              <a:miter/>
            </a:ln>
          </p:spPr>
          <p:txBody>
            <a:bodyPr/>
            <a:lstStyle/>
            <a:p>
              <a:endParaRPr lang="en-GB"/>
            </a:p>
          </p:txBody>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0" name="TextBox 19">
            <a:extLst>
              <a:ext uri="{FF2B5EF4-FFF2-40B4-BE49-F238E27FC236}">
                <a16:creationId xmlns:a16="http://schemas.microsoft.com/office/drawing/2014/main" id="{8358A5DB-BABB-578D-75FA-75951D8ABF0B}"/>
              </a:ext>
            </a:extLst>
          </p:cNvPr>
          <p:cNvSpPr txBox="1"/>
          <p:nvPr/>
        </p:nvSpPr>
        <p:spPr>
          <a:xfrm>
            <a:off x="7772400" y="800100"/>
            <a:ext cx="9144000" cy="707886"/>
          </a:xfrm>
          <a:prstGeom prst="rect">
            <a:avLst/>
          </a:prstGeom>
          <a:noFill/>
        </p:spPr>
        <p:txBody>
          <a:bodyPr wrap="square">
            <a:spAutoFit/>
          </a:bodyPr>
          <a:lstStyle/>
          <a:p>
            <a:r>
              <a:rPr lang="en-GB" sz="4000" b="1" i="0" u="none" strike="noStrike" dirty="0">
                <a:solidFill>
                  <a:schemeClr val="bg1"/>
                </a:solidFill>
                <a:effectLst/>
                <a:latin typeface="Times New Roman" panose="02020603050405020304" pitchFamily="18" charset="0"/>
              </a:rPr>
              <a:t>Method</a:t>
            </a:r>
            <a:endParaRPr lang="en-GB" sz="4000" dirty="0">
              <a:solidFill>
                <a:schemeClr val="bg1"/>
              </a:solidFill>
            </a:endParaRPr>
          </a:p>
        </p:txBody>
      </p:sp>
      <p:pic>
        <p:nvPicPr>
          <p:cNvPr id="7170" name="Picture 2" descr="What is Research - Definition, Types, Methods &amp; Examples">
            <a:extLst>
              <a:ext uri="{FF2B5EF4-FFF2-40B4-BE49-F238E27FC236}">
                <a16:creationId xmlns:a16="http://schemas.microsoft.com/office/drawing/2014/main" id="{5A726625-67E1-F19C-3E67-F9D91332294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263" y="2724855"/>
            <a:ext cx="7855984" cy="470408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FEACE33-D472-B212-003D-139ADE27C1B9}"/>
              </a:ext>
            </a:extLst>
          </p:cNvPr>
          <p:cNvSpPr txBox="1"/>
          <p:nvPr/>
        </p:nvSpPr>
        <p:spPr>
          <a:xfrm>
            <a:off x="8984422" y="3181926"/>
            <a:ext cx="8465377" cy="2308324"/>
          </a:xfrm>
          <a:prstGeom prst="rect">
            <a:avLst/>
          </a:prstGeom>
          <a:noFill/>
        </p:spPr>
        <p:txBody>
          <a:bodyPr wrap="square">
            <a:spAutoFit/>
          </a:bodyPr>
          <a:lstStyle/>
          <a:p>
            <a:pPr algn="just" rtl="0" fontAlgn="base">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The research has used an explanatory research design for synthesising pre-billed studies on the relevant topic.   </a:t>
            </a:r>
          </a:p>
          <a:p>
            <a:pPr algn="just" rtl="0" fontAlgn="base">
              <a:buFont typeface="Arial" panose="020B0604020202020204" pitchFamily="34" charset="0"/>
              <a:buChar char="•"/>
            </a:pPr>
            <a:endParaRPr lang="en-US" sz="2400" dirty="0">
              <a:solidFill>
                <a:srgbClr val="000000"/>
              </a:solidFill>
              <a:latin typeface="Times New Roman" panose="02020603050405020304" pitchFamily="18" charset="0"/>
            </a:endParaRPr>
          </a:p>
          <a:p>
            <a:pPr algn="just" rtl="0" fontAlgn="base"/>
            <a:endParaRPr lang="en-US" sz="2400" b="0" i="0" u="none" strike="noStrike" dirty="0">
              <a:solidFill>
                <a:srgbClr val="000000"/>
              </a:solidFill>
              <a:effectLst/>
              <a:latin typeface="Times New Roman" panose="02020603050405020304" pitchFamily="18" charset="0"/>
            </a:endParaRPr>
          </a:p>
          <a:p>
            <a:pPr algn="just" rtl="0" fontAlgn="base">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Secondary research, as a data collection procedure, has been used to save money and time in research. </a:t>
            </a:r>
          </a:p>
        </p:txBody>
      </p:sp>
      <p:sp>
        <p:nvSpPr>
          <p:cNvPr id="9" name="TextBox 8">
            <a:extLst>
              <a:ext uri="{FF2B5EF4-FFF2-40B4-BE49-F238E27FC236}">
                <a16:creationId xmlns:a16="http://schemas.microsoft.com/office/drawing/2014/main" id="{7344AA4F-21E7-4B91-63C9-2DA4A2774615}"/>
              </a:ext>
            </a:extLst>
          </p:cNvPr>
          <p:cNvSpPr txBox="1"/>
          <p:nvPr/>
        </p:nvSpPr>
        <p:spPr>
          <a:xfrm>
            <a:off x="2605693" y="8164915"/>
            <a:ext cx="9144000" cy="369332"/>
          </a:xfrm>
          <a:prstGeom prst="rect">
            <a:avLst/>
          </a:prstGeom>
          <a:noFill/>
        </p:spPr>
        <p:txBody>
          <a:bodyPr wrap="square">
            <a:spAutoFit/>
          </a:bodyPr>
          <a:lstStyle/>
          <a:p>
            <a:r>
              <a:rPr lang="fr-FR" sz="1800" b="0" i="0" u="none" strike="noStrike" dirty="0">
                <a:solidFill>
                  <a:schemeClr val="bg1"/>
                </a:solidFill>
                <a:effectLst/>
                <a:latin typeface="Times New Roman" panose="02020603050405020304" pitchFamily="18" charset="0"/>
              </a:rPr>
              <a:t>(Source: </a:t>
            </a:r>
            <a:r>
              <a:rPr lang="fr-FR" sz="1800" b="0" i="0" u="none" strike="noStrike" dirty="0" err="1">
                <a:solidFill>
                  <a:schemeClr val="bg1"/>
                </a:solidFill>
                <a:effectLst/>
                <a:latin typeface="Times New Roman" panose="02020603050405020304" pitchFamily="18" charset="0"/>
              </a:rPr>
              <a:t>Scutaru</a:t>
            </a:r>
            <a:r>
              <a:rPr lang="fr-FR" sz="1800" b="0" i="0" u="none" strike="noStrike" dirty="0">
                <a:solidFill>
                  <a:schemeClr val="bg1"/>
                </a:solidFill>
                <a:effectLst/>
                <a:latin typeface="Times New Roman" panose="02020603050405020304" pitchFamily="18" charset="0"/>
              </a:rPr>
              <a:t> et al., 2025)</a:t>
            </a:r>
            <a:endParaRPr lang="en-IN"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0D232F">
                <a:alpha val="100000"/>
              </a:srgbClr>
            </a:gs>
            <a:gs pos="50000">
              <a:srgbClr val="193F61">
                <a:alpha val="100000"/>
              </a:srgbClr>
            </a:gs>
            <a:gs pos="100000">
              <a:srgbClr val="193F61">
                <a:alpha val="100000"/>
              </a:srgbClr>
            </a:gs>
          </a:gsLst>
          <a:lin ang="0"/>
        </a:gra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4003553A-1C8D-557E-5F1D-859922E703FD}"/>
              </a:ext>
            </a:extLst>
          </p:cNvPr>
          <p:cNvSpPr/>
          <p:nvPr/>
        </p:nvSpPr>
        <p:spPr>
          <a:xfrm>
            <a:off x="1143000" y="3207973"/>
            <a:ext cx="8473239" cy="3646879"/>
          </a:xfrm>
          <a:prstGeom prst="round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grpSp>
        <p:nvGrpSpPr>
          <p:cNvPr id="2" name="Group 2"/>
          <p:cNvGrpSpPr/>
          <p:nvPr/>
        </p:nvGrpSpPr>
        <p:grpSpPr>
          <a:xfrm>
            <a:off x="5006663" y="-5493771"/>
            <a:ext cx="7955520" cy="795552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6368551" y="-403892"/>
            <a:ext cx="10975164" cy="10975164"/>
          </a:xfrm>
          <a:custGeom>
            <a:avLst/>
            <a:gdLst/>
            <a:ahLst/>
            <a:cxnLst/>
            <a:rect l="l" t="t" r="r" b="b"/>
            <a:pathLst>
              <a:path w="10975164" h="10975164">
                <a:moveTo>
                  <a:pt x="0" y="0"/>
                </a:moveTo>
                <a:lnTo>
                  <a:pt x="10975164" y="0"/>
                </a:lnTo>
                <a:lnTo>
                  <a:pt x="10975164" y="10975165"/>
                </a:lnTo>
                <a:lnTo>
                  <a:pt x="0" y="10975165"/>
                </a:lnTo>
                <a:lnTo>
                  <a:pt x="0" y="0"/>
                </a:lnTo>
                <a:close/>
              </a:path>
            </a:pathLst>
          </a:custGeom>
          <a:blipFill>
            <a:blip r:embed="rId3">
              <a:alphaModFix amt="16000"/>
            </a:blip>
            <a:stretch>
              <a:fillRect/>
            </a:stretch>
          </a:blipFill>
        </p:spPr>
        <p:txBody>
          <a:bodyPr/>
          <a:lstStyle/>
          <a:p>
            <a:endParaRPr lang="en-GB"/>
          </a:p>
        </p:txBody>
      </p:sp>
      <p:sp>
        <p:nvSpPr>
          <p:cNvPr id="9" name="Freeform 9"/>
          <p:cNvSpPr/>
          <p:nvPr/>
        </p:nvSpPr>
        <p:spPr>
          <a:xfrm>
            <a:off x="10336973" y="968891"/>
            <a:ext cx="7375779" cy="8229600"/>
          </a:xfrm>
          <a:custGeom>
            <a:avLst/>
            <a:gdLst/>
            <a:ahLst/>
            <a:cxnLst/>
            <a:rect l="l" t="t" r="r" b="b"/>
            <a:pathLst>
              <a:path w="7375779" h="8229600">
                <a:moveTo>
                  <a:pt x="0" y="0"/>
                </a:moveTo>
                <a:lnTo>
                  <a:pt x="7375779" y="0"/>
                </a:lnTo>
                <a:lnTo>
                  <a:pt x="7375779" y="8229600"/>
                </a:lnTo>
                <a:lnTo>
                  <a:pt x="0" y="8229600"/>
                </a:lnTo>
                <a:lnTo>
                  <a:pt x="0" y="0"/>
                </a:lnTo>
                <a:close/>
              </a:path>
            </a:pathLst>
          </a:custGeom>
          <a:blipFill>
            <a:blip r:embed="rId4">
              <a:alphaModFix amt="39000"/>
            </a:blip>
            <a:stretch>
              <a:fillRect/>
            </a:stretch>
          </a:blipFill>
        </p:spPr>
        <p:txBody>
          <a:bodyPr/>
          <a:lstStyle/>
          <a:p>
            <a:endParaRPr lang="en-GB"/>
          </a:p>
        </p:txBody>
      </p:sp>
      <p:sp>
        <p:nvSpPr>
          <p:cNvPr id="10" name="Freeform 10"/>
          <p:cNvSpPr/>
          <p:nvPr/>
        </p:nvSpPr>
        <p:spPr>
          <a:xfrm>
            <a:off x="10564991" y="5143500"/>
            <a:ext cx="7315200" cy="3843805"/>
          </a:xfrm>
          <a:custGeom>
            <a:avLst/>
            <a:gdLst/>
            <a:ahLst/>
            <a:cxnLst/>
            <a:rect l="l" t="t" r="r" b="b"/>
            <a:pathLst>
              <a:path w="7315200" h="3843805">
                <a:moveTo>
                  <a:pt x="0" y="0"/>
                </a:moveTo>
                <a:lnTo>
                  <a:pt x="7315200" y="0"/>
                </a:lnTo>
                <a:lnTo>
                  <a:pt x="7315200" y="3843805"/>
                </a:lnTo>
                <a:lnTo>
                  <a:pt x="0" y="384380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3" name="TextBox 13"/>
          <p:cNvSpPr txBox="1"/>
          <p:nvPr/>
        </p:nvSpPr>
        <p:spPr>
          <a:xfrm>
            <a:off x="6664247" y="9163050"/>
            <a:ext cx="4640352" cy="388301"/>
          </a:xfrm>
          <a:prstGeom prst="rect">
            <a:avLst/>
          </a:prstGeom>
        </p:spPr>
        <p:txBody>
          <a:bodyPr lIns="0" tIns="0" rIns="0" bIns="0" rtlCol="0" anchor="t">
            <a:spAutoFit/>
          </a:bodyPr>
          <a:lstStyle/>
          <a:p>
            <a:pPr algn="ctr">
              <a:lnSpc>
                <a:spcPts val="2746"/>
              </a:lnSpc>
              <a:spcBef>
                <a:spcPct val="0"/>
              </a:spcBef>
            </a:pPr>
            <a:r>
              <a:rPr lang="en-US" sz="1961">
                <a:solidFill>
                  <a:srgbClr val="12356D"/>
                </a:solidFill>
                <a:latin typeface="Agrandir"/>
                <a:ea typeface="Agrandir"/>
                <a:cs typeface="Agrandir"/>
                <a:sym typeface="Agrandir"/>
              </a:rPr>
              <a:t>www.reallygreatsite.com</a:t>
            </a:r>
          </a:p>
        </p:txBody>
      </p:sp>
      <p:sp>
        <p:nvSpPr>
          <p:cNvPr id="19" name="TextBox 18">
            <a:extLst>
              <a:ext uri="{FF2B5EF4-FFF2-40B4-BE49-F238E27FC236}">
                <a16:creationId xmlns:a16="http://schemas.microsoft.com/office/drawing/2014/main" id="{F4D454D3-AC5F-3840-1063-7E60C63122CF}"/>
              </a:ext>
            </a:extLst>
          </p:cNvPr>
          <p:cNvSpPr txBox="1"/>
          <p:nvPr/>
        </p:nvSpPr>
        <p:spPr>
          <a:xfrm>
            <a:off x="272992" y="376684"/>
            <a:ext cx="13873396" cy="707886"/>
          </a:xfrm>
          <a:prstGeom prst="rect">
            <a:avLst/>
          </a:prstGeom>
          <a:noFill/>
        </p:spPr>
        <p:txBody>
          <a:bodyPr wrap="square">
            <a:spAutoFit/>
          </a:bodyPr>
          <a:lstStyle/>
          <a:p>
            <a:r>
              <a:rPr lang="en-GB" sz="4000" b="1" i="0" u="none" strike="noStrike" dirty="0">
                <a:solidFill>
                  <a:schemeClr val="bg1"/>
                </a:solidFill>
                <a:effectLst/>
                <a:latin typeface="Times New Roman" panose="02020603050405020304" pitchFamily="18" charset="0"/>
              </a:rPr>
              <a:t>Contd…</a:t>
            </a:r>
            <a:endParaRPr lang="en-GB" sz="4000" dirty="0">
              <a:solidFill>
                <a:schemeClr val="bg1"/>
              </a:solidFill>
            </a:endParaRPr>
          </a:p>
        </p:txBody>
      </p:sp>
      <p:pic>
        <p:nvPicPr>
          <p:cNvPr id="8196" name="Picture 4" descr="Be On The Look Out For These Top Data Collection Procedures For 2019">
            <a:extLst>
              <a:ext uri="{FF2B5EF4-FFF2-40B4-BE49-F238E27FC236}">
                <a16:creationId xmlns:a16="http://schemas.microsoft.com/office/drawing/2014/main" id="{BFE857BB-4085-4B89-DA28-E03ABEFBA75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304599" y="3207973"/>
            <a:ext cx="5459401" cy="36468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C8D9AE1-2540-F0AD-C4A0-68C30EDD4232}"/>
              </a:ext>
            </a:extLst>
          </p:cNvPr>
          <p:cNvSpPr txBox="1"/>
          <p:nvPr/>
        </p:nvSpPr>
        <p:spPr>
          <a:xfrm>
            <a:off x="1700910" y="3913477"/>
            <a:ext cx="7375779" cy="1754326"/>
          </a:xfrm>
          <a:prstGeom prst="rect">
            <a:avLst/>
          </a:prstGeom>
          <a:noFill/>
        </p:spPr>
        <p:txBody>
          <a:bodyPr wrap="square">
            <a:spAutoFit/>
          </a:bodyPr>
          <a:lstStyle/>
          <a:p>
            <a:pPr algn="just" rtl="0" fontAlgn="base">
              <a:buFont typeface="Arial" panose="020B0604020202020204" pitchFamily="34" charset="0"/>
              <a:buChar char="•"/>
            </a:pPr>
            <a:r>
              <a:rPr lang="en-US" sz="1800" b="0" i="0" u="none" strike="noStrike" dirty="0">
                <a:solidFill>
                  <a:schemeClr val="bg1"/>
                </a:solidFill>
                <a:effectLst/>
                <a:latin typeface="Times New Roman" panose="02020603050405020304" pitchFamily="18" charset="0"/>
              </a:rPr>
              <a:t>Thematic analysis has been employed to find the most relevant patterns and codes from the five-year-old articles, books, and industry reports. </a:t>
            </a:r>
          </a:p>
          <a:p>
            <a:pPr algn="just" rtl="0" fontAlgn="base">
              <a:buFont typeface="Arial" panose="020B0604020202020204" pitchFamily="34" charset="0"/>
              <a:buChar char="•"/>
            </a:pPr>
            <a:endParaRPr lang="en-US" sz="1800" dirty="0">
              <a:solidFill>
                <a:schemeClr val="bg1"/>
              </a:solidFill>
              <a:latin typeface="Times New Roman" panose="02020603050405020304" pitchFamily="18" charset="0"/>
            </a:endParaRPr>
          </a:p>
          <a:p>
            <a:pPr algn="just" rtl="0" fontAlgn="base">
              <a:buFont typeface="Arial" panose="020B0604020202020204" pitchFamily="34" charset="0"/>
              <a:buChar char="•"/>
            </a:pPr>
            <a:endParaRPr lang="en-US" sz="1800" b="0" i="0" u="none" strike="noStrike" dirty="0">
              <a:solidFill>
                <a:schemeClr val="bg1"/>
              </a:solidFill>
              <a:effectLst/>
              <a:latin typeface="Times New Roman" panose="02020603050405020304" pitchFamily="18" charset="0"/>
            </a:endParaRPr>
          </a:p>
          <a:p>
            <a:pPr algn="just" rtl="0" fontAlgn="base">
              <a:buFont typeface="Arial" panose="020B0604020202020204" pitchFamily="34" charset="0"/>
              <a:buChar char="•"/>
            </a:pPr>
            <a:r>
              <a:rPr lang="en-US" sz="1800" b="0" i="0" u="none" strike="noStrike" dirty="0">
                <a:solidFill>
                  <a:schemeClr val="bg1"/>
                </a:solidFill>
                <a:effectLst/>
                <a:latin typeface="Times New Roman" panose="02020603050405020304" pitchFamily="18" charset="0"/>
              </a:rPr>
              <a:t>The effect of external factors on the hospitality industry’s AI usage has been examined by using the PESTEL framework.  </a:t>
            </a:r>
          </a:p>
        </p:txBody>
      </p:sp>
      <p:sp>
        <p:nvSpPr>
          <p:cNvPr id="12" name="TextBox 11">
            <a:extLst>
              <a:ext uri="{FF2B5EF4-FFF2-40B4-BE49-F238E27FC236}">
                <a16:creationId xmlns:a16="http://schemas.microsoft.com/office/drawing/2014/main" id="{8D9169A3-F1B8-FE41-3800-7FA6A08A9AE4}"/>
              </a:ext>
            </a:extLst>
          </p:cNvPr>
          <p:cNvSpPr txBox="1"/>
          <p:nvPr/>
        </p:nvSpPr>
        <p:spPr>
          <a:xfrm>
            <a:off x="12760045" y="9421366"/>
            <a:ext cx="5527955" cy="369332"/>
          </a:xfrm>
          <a:prstGeom prst="rect">
            <a:avLst/>
          </a:prstGeom>
          <a:noFill/>
        </p:spPr>
        <p:txBody>
          <a:bodyPr wrap="square">
            <a:spAutoFit/>
          </a:bodyPr>
          <a:lstStyle/>
          <a:p>
            <a:r>
              <a:rPr lang="en-IN" sz="1800" b="0" i="0" u="none" strike="noStrike" dirty="0">
                <a:solidFill>
                  <a:schemeClr val="bg1"/>
                </a:solidFill>
                <a:effectLst/>
                <a:latin typeface="Times New Roman" panose="02020603050405020304" pitchFamily="18" charset="0"/>
              </a:rPr>
              <a:t>(Source: </a:t>
            </a:r>
            <a:r>
              <a:rPr lang="en-IN" sz="1800" b="0" i="0" u="none" strike="noStrike" dirty="0" err="1">
                <a:solidFill>
                  <a:schemeClr val="bg1"/>
                </a:solidFill>
                <a:effectLst/>
                <a:latin typeface="Times New Roman" panose="02020603050405020304" pitchFamily="18" charset="0"/>
              </a:rPr>
              <a:t>Kapogianni</a:t>
            </a:r>
            <a:r>
              <a:rPr lang="en-IN" sz="1800" b="0" i="0" u="none" strike="noStrike" dirty="0">
                <a:solidFill>
                  <a:schemeClr val="bg1"/>
                </a:solidFill>
                <a:effectLst/>
                <a:latin typeface="Times New Roman" panose="02020603050405020304" pitchFamily="18" charset="0"/>
              </a:rPr>
              <a:t>, 2025)</a:t>
            </a:r>
            <a:endParaRPr lang="en-IN" dirty="0">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96DAC541-7B7A-43D3-8B79-37D633B846F1}">
                <asvg:svgBlip xmlns:asvg="http://schemas.microsoft.com/office/drawing/2016/SVG/main" r:embed="rId4"/>
              </a:ext>
            </a:extLst>
          </a:blip>
          <a:srcRect/>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930B06F-D061-71DF-F4BF-39D83AEB7F14}"/>
              </a:ext>
            </a:extLst>
          </p:cNvPr>
          <p:cNvSpPr/>
          <p:nvPr/>
        </p:nvSpPr>
        <p:spPr>
          <a:xfrm>
            <a:off x="7620000" y="3619500"/>
            <a:ext cx="10210800" cy="4336020"/>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grpSp>
        <p:nvGrpSpPr>
          <p:cNvPr id="3" name="Group 3"/>
          <p:cNvGrpSpPr/>
          <p:nvPr/>
        </p:nvGrpSpPr>
        <p:grpSpPr>
          <a:xfrm>
            <a:off x="5006663" y="-5493771"/>
            <a:ext cx="7955520" cy="7955520"/>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4" name="TextBox 23">
            <a:extLst>
              <a:ext uri="{FF2B5EF4-FFF2-40B4-BE49-F238E27FC236}">
                <a16:creationId xmlns:a16="http://schemas.microsoft.com/office/drawing/2014/main" id="{26212328-C56F-F810-501A-F9127AB552AF}"/>
              </a:ext>
            </a:extLst>
          </p:cNvPr>
          <p:cNvSpPr txBox="1"/>
          <p:nvPr/>
        </p:nvSpPr>
        <p:spPr>
          <a:xfrm>
            <a:off x="272992" y="376684"/>
            <a:ext cx="13873396" cy="707886"/>
          </a:xfrm>
          <a:prstGeom prst="rect">
            <a:avLst/>
          </a:prstGeom>
          <a:noFill/>
        </p:spPr>
        <p:txBody>
          <a:bodyPr wrap="square">
            <a:spAutoFit/>
          </a:bodyPr>
          <a:lstStyle/>
          <a:p>
            <a:r>
              <a:rPr lang="en-GB" sz="4000" b="1" i="0" u="none" strike="noStrike" dirty="0">
                <a:effectLst/>
                <a:latin typeface="Times New Roman" panose="02020603050405020304" pitchFamily="18" charset="0"/>
              </a:rPr>
              <a:t>Contd…</a:t>
            </a:r>
            <a:endParaRPr lang="en-GB" sz="4000" dirty="0"/>
          </a:p>
        </p:txBody>
      </p:sp>
      <p:pic>
        <p:nvPicPr>
          <p:cNvPr id="9218" name="Picture 2" descr="How to Conduct a PESTLE Analysis">
            <a:extLst>
              <a:ext uri="{FF2B5EF4-FFF2-40B4-BE49-F238E27FC236}">
                <a16:creationId xmlns:a16="http://schemas.microsoft.com/office/drawing/2014/main" id="{62B16582-9588-578E-4B98-E67BE6FC56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5800" y="2019300"/>
            <a:ext cx="5238750" cy="685800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0A2DD38-D3DB-BA94-36CB-0AD1A979E011}"/>
              </a:ext>
            </a:extLst>
          </p:cNvPr>
          <p:cNvSpPr txBox="1"/>
          <p:nvPr/>
        </p:nvSpPr>
        <p:spPr>
          <a:xfrm>
            <a:off x="8458200" y="4986635"/>
            <a:ext cx="9144000" cy="1938992"/>
          </a:xfrm>
          <a:prstGeom prst="rect">
            <a:avLst/>
          </a:prstGeom>
          <a:noFill/>
        </p:spPr>
        <p:txBody>
          <a:bodyPr wrap="square">
            <a:spAutoFit/>
          </a:bodyPr>
          <a:lstStyle/>
          <a:p>
            <a:pPr algn="just" rtl="0" fontAlgn="base">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Providing detailed information on the collected data has allowed readers to maintain transparency. </a:t>
            </a:r>
          </a:p>
          <a:p>
            <a:pPr algn="just" rtl="0" fontAlgn="base"/>
            <a:endParaRPr lang="en-US" sz="2400" b="0" i="0" u="none" strike="noStrike" dirty="0">
              <a:solidFill>
                <a:srgbClr val="000000"/>
              </a:solidFill>
              <a:effectLst/>
              <a:latin typeface="Times New Roman" panose="02020603050405020304" pitchFamily="18" charset="0"/>
            </a:endParaRPr>
          </a:p>
          <a:p>
            <a:pPr algn="just" rtl="0" fontAlgn="base">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Replicability has been maintained by studying a similar topic of secondary sources. </a:t>
            </a:r>
          </a:p>
        </p:txBody>
      </p:sp>
      <p:sp>
        <p:nvSpPr>
          <p:cNvPr id="13" name="TextBox 12">
            <a:extLst>
              <a:ext uri="{FF2B5EF4-FFF2-40B4-BE49-F238E27FC236}">
                <a16:creationId xmlns:a16="http://schemas.microsoft.com/office/drawing/2014/main" id="{438CD98C-F58C-7D59-A725-67E82A3BEDBF}"/>
              </a:ext>
            </a:extLst>
          </p:cNvPr>
          <p:cNvSpPr txBox="1"/>
          <p:nvPr/>
        </p:nvSpPr>
        <p:spPr>
          <a:xfrm>
            <a:off x="1600200" y="9390602"/>
            <a:ext cx="9144000" cy="369332"/>
          </a:xfrm>
          <a:prstGeom prst="rect">
            <a:avLst/>
          </a:prstGeom>
          <a:noFill/>
        </p:spPr>
        <p:txBody>
          <a:bodyPr wrap="square">
            <a:spAutoFit/>
          </a:bodyPr>
          <a:lstStyle/>
          <a:p>
            <a:r>
              <a:rPr lang="fr-FR" sz="1800" b="0" i="0" u="none" strike="noStrike" dirty="0">
                <a:solidFill>
                  <a:srgbClr val="000000"/>
                </a:solidFill>
                <a:effectLst/>
                <a:latin typeface="Times New Roman" panose="02020603050405020304" pitchFamily="18" charset="0"/>
              </a:rPr>
              <a:t>(Source: </a:t>
            </a:r>
            <a:r>
              <a:rPr lang="fr-FR" sz="1800" b="0" i="0" u="none" strike="noStrike" dirty="0" err="1">
                <a:solidFill>
                  <a:srgbClr val="000000"/>
                </a:solidFill>
                <a:effectLst/>
                <a:latin typeface="Times New Roman" panose="02020603050405020304" pitchFamily="18" charset="0"/>
              </a:rPr>
              <a:t>Scutaru</a:t>
            </a:r>
            <a:r>
              <a:rPr lang="fr-FR" sz="1800" b="0" i="0" u="none" strike="noStrike" dirty="0">
                <a:solidFill>
                  <a:srgbClr val="000000"/>
                </a:solidFill>
                <a:effectLst/>
                <a:latin typeface="Times New Roman" panose="02020603050405020304" pitchFamily="18" charset="0"/>
              </a:rPr>
              <a:t> et al., 2025)</a:t>
            </a:r>
            <a:endParaRPr lang="en-IN"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grpSp>
        <p:nvGrpSpPr>
          <p:cNvPr id="3" name="Group 3"/>
          <p:cNvGrpSpPr/>
          <p:nvPr/>
        </p:nvGrpSpPr>
        <p:grpSpPr>
          <a:xfrm>
            <a:off x="5006663" y="-5493771"/>
            <a:ext cx="7955520" cy="7955520"/>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dirty="0"/>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17" name="Group 17"/>
          <p:cNvGrpSpPr/>
          <p:nvPr/>
        </p:nvGrpSpPr>
        <p:grpSpPr>
          <a:xfrm>
            <a:off x="9894195" y="4451577"/>
            <a:ext cx="2857686" cy="285768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83000"/>
                  </a:srgbClr>
                </a:gs>
                <a:gs pos="50000">
                  <a:srgbClr val="193F61">
                    <a:alpha val="83000"/>
                  </a:srgbClr>
                </a:gs>
                <a:gs pos="100000">
                  <a:srgbClr val="193F61">
                    <a:alpha val="10375"/>
                  </a:srgbClr>
                </a:gs>
              </a:gsLst>
              <a:lin ang="0"/>
            </a:gradFill>
            <a:ln w="85725" cap="sq">
              <a:gradFill>
                <a:gsLst>
                  <a:gs pos="0">
                    <a:srgbClr val="356C8A">
                      <a:alpha val="83000"/>
                    </a:srgbClr>
                  </a:gs>
                  <a:gs pos="50000">
                    <a:srgbClr val="468BCA">
                      <a:alpha val="5395"/>
                    </a:srgbClr>
                  </a:gs>
                  <a:gs pos="100000">
                    <a:srgbClr val="193F61">
                      <a:alpha val="10375"/>
                    </a:srgbClr>
                  </a:gs>
                </a:gsLst>
                <a:lin ang="0"/>
              </a:gradFill>
              <a:prstDash val="solid"/>
              <a:miter/>
            </a:ln>
          </p:spPr>
          <p:txBody>
            <a:bodyPr/>
            <a:lstStyle/>
            <a:p>
              <a:endParaRPr lang="en-GB"/>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25" name="TextBox 24">
            <a:extLst>
              <a:ext uri="{FF2B5EF4-FFF2-40B4-BE49-F238E27FC236}">
                <a16:creationId xmlns:a16="http://schemas.microsoft.com/office/drawing/2014/main" id="{0884B541-A2A5-289D-D893-9C6D00706492}"/>
              </a:ext>
            </a:extLst>
          </p:cNvPr>
          <p:cNvSpPr txBox="1"/>
          <p:nvPr/>
        </p:nvSpPr>
        <p:spPr>
          <a:xfrm>
            <a:off x="7620000" y="957129"/>
            <a:ext cx="9144000" cy="707886"/>
          </a:xfrm>
          <a:prstGeom prst="rect">
            <a:avLst/>
          </a:prstGeom>
          <a:noFill/>
        </p:spPr>
        <p:txBody>
          <a:bodyPr wrap="square">
            <a:spAutoFit/>
          </a:bodyPr>
          <a:lstStyle/>
          <a:p>
            <a:r>
              <a:rPr lang="en-GB" sz="4000" b="1" i="0" u="none" strike="noStrike" dirty="0">
                <a:solidFill>
                  <a:schemeClr val="bg1"/>
                </a:solidFill>
                <a:effectLst/>
                <a:latin typeface="Times New Roman" panose="02020603050405020304" pitchFamily="18" charset="0"/>
              </a:rPr>
              <a:t>Conclusion</a:t>
            </a:r>
            <a:endParaRPr lang="en-GB" sz="4000" dirty="0">
              <a:solidFill>
                <a:schemeClr val="bg1"/>
              </a:solidFill>
            </a:endParaRPr>
          </a:p>
        </p:txBody>
      </p:sp>
      <p:pic>
        <p:nvPicPr>
          <p:cNvPr id="10242" name="Picture 2" descr="Artificial Intelligence Revolutionizes Tourism with Hyper-Personalized  Experiences">
            <a:extLst>
              <a:ext uri="{FF2B5EF4-FFF2-40B4-BE49-F238E27FC236}">
                <a16:creationId xmlns:a16="http://schemas.microsoft.com/office/drawing/2014/main" id="{921F3C55-9963-8443-E9B8-1BA3C8201F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00" y="2088834"/>
            <a:ext cx="8402272" cy="68580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7" name="TextBox 6">
            <a:extLst>
              <a:ext uri="{FF2B5EF4-FFF2-40B4-BE49-F238E27FC236}">
                <a16:creationId xmlns:a16="http://schemas.microsoft.com/office/drawing/2014/main" id="{C7F080AB-6990-41C1-F9A0-0139553DB861}"/>
              </a:ext>
            </a:extLst>
          </p:cNvPr>
          <p:cNvSpPr txBox="1"/>
          <p:nvPr/>
        </p:nvSpPr>
        <p:spPr>
          <a:xfrm>
            <a:off x="741728" y="3794234"/>
            <a:ext cx="8402272" cy="3903954"/>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 assignment has discussed the artificial intelligence and human collaboration theme based on the hospitality industry.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It has been identified in the report that AI-powered tools can provide </a:t>
            </a:r>
            <a:r>
              <a:rPr lang="en-US" sz="2400" dirty="0" err="1">
                <a:solidFill>
                  <a:schemeClr val="tx1"/>
                </a:solidFill>
                <a:latin typeface="Times New Roman" panose="02020603050405020304" pitchFamily="18" charset="0"/>
                <a:cs typeface="Times New Roman" panose="02020603050405020304" pitchFamily="18" charset="0"/>
              </a:rPr>
              <a:t>personalised</a:t>
            </a:r>
            <a:r>
              <a:rPr lang="en-US" sz="2400" dirty="0">
                <a:solidFill>
                  <a:schemeClr val="tx1"/>
                </a:solidFill>
                <a:latin typeface="Times New Roman" panose="02020603050405020304" pitchFamily="18" charset="0"/>
                <a:cs typeface="Times New Roman" panose="02020603050405020304" pitchFamily="18" charset="0"/>
              </a:rPr>
              <a:t> guest services in the hotel sector.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 assessment has demonstrated that the global hospitality industry contributes to the lives of people.</a:t>
            </a: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D2647CFD-669C-9564-AC0F-61A938CBF42B}"/>
              </a:ext>
            </a:extLst>
          </p:cNvPr>
          <p:cNvSpPr txBox="1"/>
          <p:nvPr/>
        </p:nvSpPr>
        <p:spPr>
          <a:xfrm>
            <a:off x="11582400" y="9370653"/>
            <a:ext cx="3124200" cy="369332"/>
          </a:xfrm>
          <a:prstGeom prst="rect">
            <a:avLst/>
          </a:prstGeom>
          <a:noFill/>
        </p:spPr>
        <p:txBody>
          <a:bodyPr wrap="square">
            <a:spAutoFit/>
          </a:bodyPr>
          <a:lstStyle/>
          <a:p>
            <a:r>
              <a:rPr lang="en-GB" sz="1800" b="0" i="0" u="none" strike="noStrike" dirty="0">
                <a:solidFill>
                  <a:srgbClr val="000000"/>
                </a:solidFill>
                <a:effectLst/>
                <a:latin typeface="Times New Roman" panose="02020603050405020304" pitchFamily="18" charset="0"/>
              </a:rPr>
              <a:t>(Source: Morch, 2025)</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8" name="Freeform 8"/>
          <p:cNvSpPr/>
          <p:nvPr/>
        </p:nvSpPr>
        <p:spPr>
          <a:xfrm>
            <a:off x="6286838" y="3211865"/>
            <a:ext cx="549773" cy="552788"/>
          </a:xfrm>
          <a:custGeom>
            <a:avLst/>
            <a:gdLst/>
            <a:ahLst/>
            <a:cxnLst/>
            <a:rect l="l" t="t" r="r" b="b"/>
            <a:pathLst>
              <a:path w="549773" h="552788">
                <a:moveTo>
                  <a:pt x="0" y="0"/>
                </a:moveTo>
                <a:lnTo>
                  <a:pt x="549773" y="0"/>
                </a:lnTo>
                <a:lnTo>
                  <a:pt x="549773" y="552788"/>
                </a:lnTo>
                <a:lnTo>
                  <a:pt x="0" y="55278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a:off x="6286838" y="4580037"/>
            <a:ext cx="549773" cy="552788"/>
          </a:xfrm>
          <a:custGeom>
            <a:avLst/>
            <a:gdLst/>
            <a:ahLst/>
            <a:cxnLst/>
            <a:rect l="l" t="t" r="r" b="b"/>
            <a:pathLst>
              <a:path w="549773" h="552788">
                <a:moveTo>
                  <a:pt x="0" y="0"/>
                </a:moveTo>
                <a:lnTo>
                  <a:pt x="549773" y="0"/>
                </a:lnTo>
                <a:lnTo>
                  <a:pt x="549773" y="552787"/>
                </a:lnTo>
                <a:lnTo>
                  <a:pt x="0" y="55278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0" name="Freeform 10"/>
          <p:cNvSpPr/>
          <p:nvPr/>
        </p:nvSpPr>
        <p:spPr>
          <a:xfrm>
            <a:off x="6286838" y="5948208"/>
            <a:ext cx="549773" cy="552788"/>
          </a:xfrm>
          <a:custGeom>
            <a:avLst/>
            <a:gdLst/>
            <a:ahLst/>
            <a:cxnLst/>
            <a:rect l="l" t="t" r="r" b="b"/>
            <a:pathLst>
              <a:path w="549773" h="552788">
                <a:moveTo>
                  <a:pt x="0" y="0"/>
                </a:moveTo>
                <a:lnTo>
                  <a:pt x="549773" y="0"/>
                </a:lnTo>
                <a:lnTo>
                  <a:pt x="549773" y="552788"/>
                </a:lnTo>
                <a:lnTo>
                  <a:pt x="0" y="55278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6286838" y="7316380"/>
            <a:ext cx="549773" cy="552788"/>
          </a:xfrm>
          <a:custGeom>
            <a:avLst/>
            <a:gdLst/>
            <a:ahLst/>
            <a:cxnLst/>
            <a:rect l="l" t="t" r="r" b="b"/>
            <a:pathLst>
              <a:path w="549773" h="552788">
                <a:moveTo>
                  <a:pt x="0" y="0"/>
                </a:moveTo>
                <a:lnTo>
                  <a:pt x="549773" y="0"/>
                </a:lnTo>
                <a:lnTo>
                  <a:pt x="549773" y="552788"/>
                </a:lnTo>
                <a:lnTo>
                  <a:pt x="0" y="552788"/>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4" name="TextBox 23">
            <a:extLst>
              <a:ext uri="{FF2B5EF4-FFF2-40B4-BE49-F238E27FC236}">
                <a16:creationId xmlns:a16="http://schemas.microsoft.com/office/drawing/2014/main" id="{3CE76EEA-C6A7-1AD4-FBD1-9323D3059C46}"/>
              </a:ext>
            </a:extLst>
          </p:cNvPr>
          <p:cNvSpPr txBox="1"/>
          <p:nvPr/>
        </p:nvSpPr>
        <p:spPr>
          <a:xfrm>
            <a:off x="272992" y="376684"/>
            <a:ext cx="13873396" cy="707886"/>
          </a:xfrm>
          <a:prstGeom prst="rect">
            <a:avLst/>
          </a:prstGeom>
          <a:noFill/>
        </p:spPr>
        <p:txBody>
          <a:bodyPr wrap="square">
            <a:spAutoFit/>
          </a:bodyPr>
          <a:lstStyle/>
          <a:p>
            <a:r>
              <a:rPr lang="en-GB" sz="4000" b="1" i="0" u="none" strike="noStrike" dirty="0">
                <a:effectLst/>
                <a:latin typeface="Times New Roman" panose="02020603050405020304" pitchFamily="18" charset="0"/>
              </a:rPr>
              <a:t>Contd…</a:t>
            </a:r>
            <a:endParaRPr lang="en-GB" sz="4000" dirty="0"/>
          </a:p>
        </p:txBody>
      </p:sp>
      <p:grpSp>
        <p:nvGrpSpPr>
          <p:cNvPr id="25" name="Group 2"/>
          <p:cNvGrpSpPr/>
          <p:nvPr/>
        </p:nvGrpSpPr>
        <p:grpSpPr>
          <a:xfrm>
            <a:off x="-1457153" y="1595831"/>
            <a:ext cx="7955520" cy="7955520"/>
            <a:chOff x="0" y="0"/>
            <a:chExt cx="812800" cy="812800"/>
          </a:xfrm>
        </p:grpSpPr>
        <p:sp>
          <p:nvSpPr>
            <p:cNvPr id="26"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27"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pic>
        <p:nvPicPr>
          <p:cNvPr id="11266" name="Picture 2" descr="The Role of AI in Tourism: Highlighting Human Expertise, Not Humanizing AI">
            <a:extLst>
              <a:ext uri="{FF2B5EF4-FFF2-40B4-BE49-F238E27FC236}">
                <a16:creationId xmlns:a16="http://schemas.microsoft.com/office/drawing/2014/main" id="{E0F77A51-A858-59BA-051D-649074BE90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4339" y="3097249"/>
            <a:ext cx="7812492" cy="569091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6A6172B-7017-EDB0-B453-261D148B29CA}"/>
              </a:ext>
            </a:extLst>
          </p:cNvPr>
          <p:cNvSpPr txBox="1"/>
          <p:nvPr/>
        </p:nvSpPr>
        <p:spPr>
          <a:xfrm>
            <a:off x="8276831" y="3067616"/>
            <a:ext cx="9646680" cy="5011949"/>
          </a:xfrm>
          <a:prstGeom prst="rect">
            <a:avLst/>
          </a:prstGeom>
        </p:spPr>
        <p:style>
          <a:lnRef idx="1">
            <a:schemeClr val="accent5"/>
          </a:lnRef>
          <a:fillRef idx="3">
            <a:schemeClr val="accent5"/>
          </a:fillRef>
          <a:effectRef idx="2">
            <a:schemeClr val="accent5"/>
          </a:effectRef>
          <a:fontRef idx="minor">
            <a:schemeClr val="lt1"/>
          </a:fontRef>
        </p:style>
        <p:txBody>
          <a:bodyPr wrap="square">
            <a:spAutoFit/>
          </a:bodyPr>
          <a:lstStyle/>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An explanatory research design has been followed in the research paper.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This process has been chosen to allow researchers to </a:t>
            </a:r>
            <a:r>
              <a:rPr lang="en-US" sz="2400" dirty="0" err="1">
                <a:solidFill>
                  <a:schemeClr val="tx1"/>
                </a:solidFill>
                <a:latin typeface="Times New Roman" panose="02020603050405020304" pitchFamily="18" charset="0"/>
                <a:cs typeface="Times New Roman" panose="02020603050405020304" pitchFamily="18" charset="0"/>
              </a:rPr>
              <a:t>synthesise</a:t>
            </a:r>
            <a:r>
              <a:rPr lang="en-US" sz="2400" dirty="0">
                <a:solidFill>
                  <a:schemeClr val="tx1"/>
                </a:solidFill>
                <a:latin typeface="Times New Roman" panose="02020603050405020304" pitchFamily="18" charset="0"/>
                <a:cs typeface="Times New Roman" panose="02020603050405020304" pitchFamily="18" charset="0"/>
              </a:rPr>
              <a:t> the existing literature.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 secondary data collection method has been chosen to research artificial intelligence and human collaboration due to its cost-effectiveness. </a:t>
            </a:r>
          </a:p>
          <a:p>
            <a:pPr marL="342900" indent="-342900" algn="just">
              <a:lnSpc>
                <a:spcPct val="150000"/>
              </a:lnSpc>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The collected secondary data have been </a:t>
            </a:r>
            <a:r>
              <a:rPr lang="en-US" sz="2400" dirty="0" err="1">
                <a:solidFill>
                  <a:schemeClr val="tx1"/>
                </a:solidFill>
                <a:latin typeface="Times New Roman" panose="02020603050405020304" pitchFamily="18" charset="0"/>
                <a:cs typeface="Times New Roman" panose="02020603050405020304" pitchFamily="18" charset="0"/>
              </a:rPr>
              <a:t>analysed</a:t>
            </a:r>
            <a:r>
              <a:rPr lang="en-US" sz="2400" dirty="0">
                <a:solidFill>
                  <a:schemeClr val="tx1"/>
                </a:solidFill>
                <a:latin typeface="Times New Roman" panose="02020603050405020304" pitchFamily="18" charset="0"/>
                <a:cs typeface="Times New Roman" panose="02020603050405020304" pitchFamily="18" charset="0"/>
              </a:rPr>
              <a:t> through the thematic analysis process in this paper.</a:t>
            </a:r>
          </a:p>
          <a:p>
            <a:pPr algn="just">
              <a:lnSpc>
                <a:spcPct val="150000"/>
              </a:lnSpc>
            </a:pPr>
            <a:endParaRPr lang="en-US"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73CCDFD-444B-8956-4D3E-0A6C760CE787}"/>
              </a:ext>
            </a:extLst>
          </p:cNvPr>
          <p:cNvSpPr txBox="1"/>
          <p:nvPr/>
        </p:nvSpPr>
        <p:spPr>
          <a:xfrm>
            <a:off x="2707804" y="9693280"/>
            <a:ext cx="3044733" cy="369332"/>
          </a:xfrm>
          <a:prstGeom prst="rect">
            <a:avLst/>
          </a:prstGeom>
          <a:noFill/>
        </p:spPr>
        <p:txBody>
          <a:bodyPr wrap="square">
            <a:spAutoFit/>
          </a:bodyPr>
          <a:lstStyle/>
          <a:p>
            <a:r>
              <a:rPr lang="de-DE" sz="1800" b="0" i="0" u="none" strike="noStrike" dirty="0">
                <a:solidFill>
                  <a:srgbClr val="000000"/>
                </a:solidFill>
                <a:effectLst/>
                <a:latin typeface="Times New Roman" panose="02020603050405020304" pitchFamily="18" charset="0"/>
              </a:rPr>
              <a:t>(Source: Schafer et al., 2025)</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0D232F">
                <a:alpha val="100000"/>
              </a:srgbClr>
            </a:gs>
            <a:gs pos="50000">
              <a:srgbClr val="193F61">
                <a:alpha val="100000"/>
              </a:srgbClr>
            </a:gs>
            <a:gs pos="100000">
              <a:srgbClr val="193F61">
                <a:alpha val="100000"/>
              </a:srgbClr>
            </a:gs>
          </a:gsLst>
          <a:lin ang="0"/>
        </a:gradFill>
        <a:effectLst/>
      </p:bgPr>
    </p:bg>
    <p:spTree>
      <p:nvGrpSpPr>
        <p:cNvPr id="1" name="">
          <a:extLst>
            <a:ext uri="{FF2B5EF4-FFF2-40B4-BE49-F238E27FC236}">
              <a16:creationId xmlns:a16="http://schemas.microsoft.com/office/drawing/2014/main" id="{48372209-4C7E-5569-594A-54A3792D2FA2}"/>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39D2383-C4F7-6351-6257-47F3EE6985A7}"/>
              </a:ext>
            </a:extLst>
          </p:cNvPr>
          <p:cNvSpPr/>
          <p:nvPr/>
        </p:nvSpPr>
        <p:spPr>
          <a:xfrm>
            <a:off x="8382000" y="2724855"/>
            <a:ext cx="9753600" cy="455224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a:p>
        </p:txBody>
      </p:sp>
      <p:sp>
        <p:nvSpPr>
          <p:cNvPr id="4" name="TextBox 4">
            <a:extLst>
              <a:ext uri="{FF2B5EF4-FFF2-40B4-BE49-F238E27FC236}">
                <a16:creationId xmlns:a16="http://schemas.microsoft.com/office/drawing/2014/main" id="{AE16E6D9-16E4-07F6-672F-73B8A92E3CE8}"/>
              </a:ext>
            </a:extLst>
          </p:cNvPr>
          <p:cNvSpPr txBox="1"/>
          <p:nvPr/>
        </p:nvSpPr>
        <p:spPr>
          <a:xfrm>
            <a:off x="18912195" y="2754378"/>
            <a:ext cx="5140141" cy="5436687"/>
          </a:xfrm>
          <a:prstGeom prst="rect">
            <a:avLst/>
          </a:prstGeom>
        </p:spPr>
        <p:txBody>
          <a:bodyPr lIns="50800" tIns="50800" rIns="50800" bIns="50800" rtlCol="0" anchor="ctr"/>
          <a:lstStyle/>
          <a:p>
            <a:pPr algn="ctr">
              <a:lnSpc>
                <a:spcPts val="2659"/>
              </a:lnSpc>
              <a:spcBef>
                <a:spcPct val="0"/>
              </a:spcBef>
            </a:pPr>
            <a:endParaRPr/>
          </a:p>
        </p:txBody>
      </p:sp>
      <p:grpSp>
        <p:nvGrpSpPr>
          <p:cNvPr id="5" name="Group 5">
            <a:extLst>
              <a:ext uri="{FF2B5EF4-FFF2-40B4-BE49-F238E27FC236}">
                <a16:creationId xmlns:a16="http://schemas.microsoft.com/office/drawing/2014/main" id="{439F814C-7A7E-696A-E393-6E181709CD2B}"/>
              </a:ext>
            </a:extLst>
          </p:cNvPr>
          <p:cNvGrpSpPr/>
          <p:nvPr/>
        </p:nvGrpSpPr>
        <p:grpSpPr>
          <a:xfrm>
            <a:off x="5006663" y="-5518683"/>
            <a:ext cx="7955520" cy="7955520"/>
            <a:chOff x="0" y="0"/>
            <a:chExt cx="812800" cy="812800"/>
          </a:xfrm>
        </p:grpSpPr>
        <p:sp>
          <p:nvSpPr>
            <p:cNvPr id="6" name="Freeform 6">
              <a:extLst>
                <a:ext uri="{FF2B5EF4-FFF2-40B4-BE49-F238E27FC236}">
                  <a16:creationId xmlns:a16="http://schemas.microsoft.com/office/drawing/2014/main" id="{9412AE52-8FA5-03B1-2F28-96AF87E9D582}"/>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7" name="TextBox 7">
              <a:extLst>
                <a:ext uri="{FF2B5EF4-FFF2-40B4-BE49-F238E27FC236}">
                  <a16:creationId xmlns:a16="http://schemas.microsoft.com/office/drawing/2014/main" id="{E921819F-28E8-6304-C18B-F361C625FD09}"/>
                </a:ext>
              </a:extLst>
            </p:cNvPr>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a:extLst>
              <a:ext uri="{FF2B5EF4-FFF2-40B4-BE49-F238E27FC236}">
                <a16:creationId xmlns:a16="http://schemas.microsoft.com/office/drawing/2014/main" id="{52B9B79B-1F9E-064E-D916-C131E72ED99A}"/>
              </a:ext>
            </a:extLst>
          </p:cNvPr>
          <p:cNvSpPr txBox="1"/>
          <p:nvPr/>
        </p:nvSpPr>
        <p:spPr>
          <a:xfrm>
            <a:off x="6664247" y="9163050"/>
            <a:ext cx="4640352" cy="388301"/>
          </a:xfrm>
          <a:prstGeom prst="rect">
            <a:avLst/>
          </a:prstGeom>
        </p:spPr>
        <p:txBody>
          <a:bodyPr lIns="0" tIns="0" rIns="0" bIns="0" rtlCol="0" anchor="t">
            <a:spAutoFit/>
          </a:bodyPr>
          <a:lstStyle/>
          <a:p>
            <a:pPr algn="ctr">
              <a:lnSpc>
                <a:spcPts val="2746"/>
              </a:lnSpc>
              <a:spcBef>
                <a:spcPct val="0"/>
              </a:spcBef>
            </a:pPr>
            <a:r>
              <a:rPr lang="en-US" sz="1961">
                <a:solidFill>
                  <a:srgbClr val="12356D"/>
                </a:solidFill>
                <a:latin typeface="Agrandir"/>
                <a:ea typeface="Agrandir"/>
                <a:cs typeface="Agrandir"/>
                <a:sym typeface="Agrandir"/>
              </a:rPr>
              <a:t>www.reallygreatsite.com</a:t>
            </a:r>
          </a:p>
        </p:txBody>
      </p:sp>
      <p:sp>
        <p:nvSpPr>
          <p:cNvPr id="24" name="TextBox 23">
            <a:extLst>
              <a:ext uri="{FF2B5EF4-FFF2-40B4-BE49-F238E27FC236}">
                <a16:creationId xmlns:a16="http://schemas.microsoft.com/office/drawing/2014/main" id="{07E07833-1F12-FB95-F044-BD815340BCB8}"/>
              </a:ext>
            </a:extLst>
          </p:cNvPr>
          <p:cNvSpPr txBox="1"/>
          <p:nvPr/>
        </p:nvSpPr>
        <p:spPr>
          <a:xfrm>
            <a:off x="7177633" y="735649"/>
            <a:ext cx="9144000" cy="707886"/>
          </a:xfrm>
          <a:prstGeom prst="rect">
            <a:avLst/>
          </a:prstGeom>
          <a:noFill/>
        </p:spPr>
        <p:txBody>
          <a:bodyPr wrap="square">
            <a:spAutoFit/>
          </a:bodyPr>
          <a:lstStyle/>
          <a:p>
            <a:r>
              <a:rPr lang="en-GB" sz="4000" b="1" dirty="0">
                <a:solidFill>
                  <a:schemeClr val="bg1"/>
                </a:solidFill>
                <a:latin typeface="Times New Roman" panose="02020603050405020304" pitchFamily="18" charset="0"/>
              </a:rPr>
              <a:t>Recommendations </a:t>
            </a:r>
            <a:endParaRPr lang="en-GB" sz="4000" dirty="0">
              <a:solidFill>
                <a:schemeClr val="bg1"/>
              </a:solidFill>
            </a:endParaRPr>
          </a:p>
        </p:txBody>
      </p:sp>
      <p:pic>
        <p:nvPicPr>
          <p:cNvPr id="12290" name="Picture 2" descr="Formulating Recommendations: Turning Insights into Action - Strategic  Learning">
            <a:extLst>
              <a:ext uri="{FF2B5EF4-FFF2-40B4-BE49-F238E27FC236}">
                <a16:creationId xmlns:a16="http://schemas.microsoft.com/office/drawing/2014/main" id="{2F55436B-530E-A1E5-AC68-9A6FDB699A23}"/>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a:stretch>
            <a:fillRect/>
          </a:stretch>
        </p:blipFill>
        <p:spPr bwMode="auto">
          <a:xfrm>
            <a:off x="609600" y="2809752"/>
            <a:ext cx="6326327" cy="51244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B855B0A-FCD0-29C9-683C-07C79678E5D2}"/>
              </a:ext>
            </a:extLst>
          </p:cNvPr>
          <p:cNvSpPr txBox="1"/>
          <p:nvPr/>
        </p:nvSpPr>
        <p:spPr>
          <a:xfrm>
            <a:off x="8956431" y="3773360"/>
            <a:ext cx="8112369" cy="2308324"/>
          </a:xfrm>
          <a:prstGeom prst="rect">
            <a:avLst/>
          </a:prstGeom>
          <a:noFill/>
        </p:spPr>
        <p:txBody>
          <a:bodyPr wrap="square">
            <a:spAutoFit/>
          </a:bodyPr>
          <a:lstStyle/>
          <a:p>
            <a:pPr algn="just" rtl="0" fontAlgn="base">
              <a:buFont typeface="Arial" panose="020B0604020202020204" pitchFamily="34" charset="0"/>
              <a:buChar char="•"/>
            </a:pPr>
            <a:r>
              <a:rPr lang="en-US" sz="2400" b="0" i="0" u="none" strike="noStrike" dirty="0">
                <a:effectLst/>
                <a:latin typeface="Times New Roman" panose="02020603050405020304" pitchFamily="18" charset="0"/>
              </a:rPr>
              <a:t>The research has suggested using AI within hospitality to foster a collaborative culture where humans and technology work together to enhance guest experience. </a:t>
            </a:r>
          </a:p>
          <a:p>
            <a:pPr algn="just" rtl="0" fontAlgn="base"/>
            <a:endParaRPr lang="en-US" sz="2400" b="0" i="0" u="none" strike="noStrike" dirty="0">
              <a:effectLst/>
              <a:latin typeface="Times New Roman" panose="02020603050405020304" pitchFamily="18" charset="0"/>
            </a:endParaRPr>
          </a:p>
          <a:p>
            <a:pPr algn="just" rtl="0" fontAlgn="base">
              <a:buFont typeface="Arial" panose="020B0604020202020204" pitchFamily="34" charset="0"/>
              <a:buChar char="•"/>
            </a:pPr>
            <a:r>
              <a:rPr lang="en-US" sz="2400" b="0" i="0" u="none" strike="noStrike" dirty="0">
                <a:effectLst/>
                <a:latin typeface="Times New Roman" panose="02020603050405020304" pitchFamily="18" charset="0"/>
              </a:rPr>
              <a:t>Hospitality </a:t>
            </a:r>
            <a:r>
              <a:rPr lang="en-US" sz="2400" b="0" i="0" u="none" strike="noStrike" dirty="0" err="1">
                <a:effectLst/>
                <a:latin typeface="Times New Roman" panose="02020603050405020304" pitchFamily="18" charset="0"/>
              </a:rPr>
              <a:t>organisations</a:t>
            </a:r>
            <a:r>
              <a:rPr lang="en-US" sz="2400" b="0" i="0" u="none" strike="noStrike" dirty="0">
                <a:effectLst/>
                <a:latin typeface="Times New Roman" panose="02020603050405020304" pitchFamily="18" charset="0"/>
              </a:rPr>
              <a:t> can </a:t>
            </a:r>
            <a:r>
              <a:rPr lang="en-US" sz="2400" b="0" i="0" u="none" strike="noStrike" dirty="0" err="1">
                <a:effectLst/>
                <a:latin typeface="Times New Roman" panose="02020603050405020304" pitchFamily="18" charset="0"/>
              </a:rPr>
              <a:t>personalise</a:t>
            </a:r>
            <a:r>
              <a:rPr lang="en-US" sz="2400" b="0" i="0" u="none" strike="noStrike" dirty="0">
                <a:effectLst/>
                <a:latin typeface="Times New Roman" panose="02020603050405020304" pitchFamily="18" charset="0"/>
              </a:rPr>
              <a:t> service with the help of AI.</a:t>
            </a:r>
          </a:p>
        </p:txBody>
      </p:sp>
      <p:sp>
        <p:nvSpPr>
          <p:cNvPr id="11" name="TextBox 10">
            <a:extLst>
              <a:ext uri="{FF2B5EF4-FFF2-40B4-BE49-F238E27FC236}">
                <a16:creationId xmlns:a16="http://schemas.microsoft.com/office/drawing/2014/main" id="{09629871-765D-00E6-218E-E542C869864E}"/>
              </a:ext>
            </a:extLst>
          </p:cNvPr>
          <p:cNvSpPr txBox="1"/>
          <p:nvPr/>
        </p:nvSpPr>
        <p:spPr>
          <a:xfrm>
            <a:off x="1966368" y="8987868"/>
            <a:ext cx="9144000" cy="369332"/>
          </a:xfrm>
          <a:prstGeom prst="rect">
            <a:avLst/>
          </a:prstGeom>
          <a:noFill/>
        </p:spPr>
        <p:txBody>
          <a:bodyPr wrap="square">
            <a:spAutoFit/>
          </a:bodyPr>
          <a:lstStyle/>
          <a:p>
            <a:r>
              <a:rPr lang="fr-FR" sz="1800" b="0" i="0" u="none" strike="noStrike" dirty="0">
                <a:solidFill>
                  <a:schemeClr val="bg1"/>
                </a:solidFill>
                <a:effectLst/>
                <a:latin typeface="Times New Roman" panose="02020603050405020304" pitchFamily="18" charset="0"/>
              </a:rPr>
              <a:t>(Source: </a:t>
            </a:r>
            <a:r>
              <a:rPr lang="fr-FR" sz="1800" b="0" i="0" u="none" strike="noStrike" dirty="0" err="1">
                <a:solidFill>
                  <a:schemeClr val="bg1"/>
                </a:solidFill>
                <a:effectLst/>
                <a:latin typeface="Times New Roman" panose="02020603050405020304" pitchFamily="18" charset="0"/>
              </a:rPr>
              <a:t>Scutaru</a:t>
            </a:r>
            <a:r>
              <a:rPr lang="fr-FR" sz="1800" b="0" i="0" u="none" strike="noStrike" dirty="0">
                <a:solidFill>
                  <a:schemeClr val="bg1"/>
                </a:solidFill>
                <a:effectLst/>
                <a:latin typeface="Times New Roman" panose="02020603050405020304" pitchFamily="18" charset="0"/>
              </a:rPr>
              <a:t> et al., 2025)</a:t>
            </a:r>
            <a:endParaRPr lang="en-IN" dirty="0">
              <a:solidFill>
                <a:schemeClr val="bg1"/>
              </a:solidFill>
            </a:endParaRPr>
          </a:p>
        </p:txBody>
      </p:sp>
    </p:spTree>
    <p:extLst>
      <p:ext uri="{BB962C8B-B14F-4D97-AF65-F5344CB8AC3E}">
        <p14:creationId xmlns:p14="http://schemas.microsoft.com/office/powerpoint/2010/main" val="12216146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0D232F">
                <a:alpha val="100000"/>
              </a:srgbClr>
            </a:gs>
            <a:gs pos="50000">
              <a:srgbClr val="193F61">
                <a:alpha val="100000"/>
              </a:srgbClr>
            </a:gs>
            <a:gs pos="100000">
              <a:srgbClr val="193F61">
                <a:alpha val="100000"/>
              </a:srgbClr>
            </a:gs>
          </a:gsLst>
          <a:lin ang="0"/>
        </a:gradFill>
        <a:effectLst/>
      </p:bgPr>
    </p:bg>
    <p:spTree>
      <p:nvGrpSpPr>
        <p:cNvPr id="1" name=""/>
        <p:cNvGrpSpPr/>
        <p:nvPr/>
      </p:nvGrpSpPr>
      <p:grpSpPr>
        <a:xfrm>
          <a:off x="0" y="0"/>
          <a:ext cx="0" cy="0"/>
          <a:chOff x="0" y="0"/>
          <a:chExt cx="0" cy="0"/>
        </a:xfrm>
      </p:grpSpPr>
      <p:grpSp>
        <p:nvGrpSpPr>
          <p:cNvPr id="5" name="Group 5"/>
          <p:cNvGrpSpPr/>
          <p:nvPr/>
        </p:nvGrpSpPr>
        <p:grpSpPr>
          <a:xfrm>
            <a:off x="5006663" y="-5493771"/>
            <a:ext cx="7955520" cy="795552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6500"/>
                    </a:srgbClr>
                  </a:gs>
                  <a:gs pos="100000">
                    <a:srgbClr val="193F61">
                      <a:alpha val="12500"/>
                    </a:srgbClr>
                  </a:gs>
                </a:gsLst>
                <a:lin ang="0"/>
              </a:gradFill>
              <a:prstDash val="solid"/>
              <a:miter/>
            </a:ln>
          </p:spPr>
          <p:txBody>
            <a:bodyPr/>
            <a:lstStyle/>
            <a:p>
              <a:endParaRPr lang="en-GB"/>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6664247" y="9163050"/>
            <a:ext cx="4640352" cy="388301"/>
          </a:xfrm>
          <a:prstGeom prst="rect">
            <a:avLst/>
          </a:prstGeom>
        </p:spPr>
        <p:txBody>
          <a:bodyPr lIns="0" tIns="0" rIns="0" bIns="0" rtlCol="0" anchor="t">
            <a:spAutoFit/>
          </a:bodyPr>
          <a:lstStyle/>
          <a:p>
            <a:pPr algn="ctr">
              <a:lnSpc>
                <a:spcPts val="2746"/>
              </a:lnSpc>
              <a:spcBef>
                <a:spcPct val="0"/>
              </a:spcBef>
            </a:pPr>
            <a:r>
              <a:rPr lang="en-US" sz="1961">
                <a:solidFill>
                  <a:srgbClr val="12356D"/>
                </a:solidFill>
                <a:latin typeface="Agrandir"/>
                <a:ea typeface="Agrandir"/>
                <a:cs typeface="Agrandir"/>
                <a:sym typeface="Agrandir"/>
              </a:rPr>
              <a:t>www.reallygreatsite.com</a:t>
            </a:r>
          </a:p>
        </p:txBody>
      </p:sp>
      <p:sp>
        <p:nvSpPr>
          <p:cNvPr id="16" name="TextBox 15">
            <a:extLst>
              <a:ext uri="{FF2B5EF4-FFF2-40B4-BE49-F238E27FC236}">
                <a16:creationId xmlns:a16="http://schemas.microsoft.com/office/drawing/2014/main" id="{BF07D635-E2E4-C246-E440-590ECB8BEC29}"/>
              </a:ext>
            </a:extLst>
          </p:cNvPr>
          <p:cNvSpPr txBox="1"/>
          <p:nvPr/>
        </p:nvSpPr>
        <p:spPr>
          <a:xfrm>
            <a:off x="7848600" y="780504"/>
            <a:ext cx="13873396" cy="707886"/>
          </a:xfrm>
          <a:prstGeom prst="rect">
            <a:avLst/>
          </a:prstGeom>
          <a:noFill/>
        </p:spPr>
        <p:txBody>
          <a:bodyPr wrap="square">
            <a:spAutoFit/>
          </a:bodyPr>
          <a:lstStyle/>
          <a:p>
            <a:r>
              <a:rPr lang="en-GB" sz="4000" b="1" i="0" u="none" strike="noStrike" dirty="0">
                <a:solidFill>
                  <a:schemeClr val="bg1"/>
                </a:solidFill>
                <a:effectLst/>
                <a:latin typeface="Times New Roman" panose="02020603050405020304" pitchFamily="18" charset="0"/>
              </a:rPr>
              <a:t>References </a:t>
            </a:r>
            <a:endParaRPr lang="en-GB" sz="4000" dirty="0">
              <a:solidFill>
                <a:schemeClr val="bg1"/>
              </a:solidFill>
            </a:endParaRPr>
          </a:p>
        </p:txBody>
      </p:sp>
      <p:sp>
        <p:nvSpPr>
          <p:cNvPr id="8" name="TextBox 7">
            <a:extLst>
              <a:ext uri="{FF2B5EF4-FFF2-40B4-BE49-F238E27FC236}">
                <a16:creationId xmlns:a16="http://schemas.microsoft.com/office/drawing/2014/main" id="{78812D48-ABCE-B720-115E-31EC01586477}"/>
              </a:ext>
            </a:extLst>
          </p:cNvPr>
          <p:cNvSpPr txBox="1"/>
          <p:nvPr/>
        </p:nvSpPr>
        <p:spPr>
          <a:xfrm>
            <a:off x="914400" y="2805895"/>
            <a:ext cx="16459200" cy="4154984"/>
          </a:xfrm>
          <a:prstGeom prst="rect">
            <a:avLst/>
          </a:prstGeom>
          <a:noFill/>
        </p:spPr>
        <p:txBody>
          <a:bodyPr wrap="square">
            <a:spAutoFit/>
          </a:bodyPr>
          <a:lstStyle/>
          <a:p>
            <a:pPr marL="285750" indent="-285750" algn="just" rtl="0">
              <a:buFont typeface="Arial" panose="020B0604020202020204" pitchFamily="34" charset="0"/>
              <a:buChar char="•"/>
            </a:pPr>
            <a:r>
              <a:rPr lang="en-IN" sz="2400" b="0" i="0" u="none" strike="noStrike" dirty="0">
                <a:solidFill>
                  <a:schemeClr val="bg1"/>
                </a:solidFill>
                <a:effectLst/>
                <a:latin typeface="Times New Roman" panose="02020603050405020304" pitchFamily="18" charset="0"/>
              </a:rPr>
              <a:t>Aksoy, L., Choi, S., </a:t>
            </a:r>
            <a:r>
              <a:rPr lang="en-IN" sz="2400" b="0" i="0" u="none" strike="noStrike" dirty="0" err="1">
                <a:solidFill>
                  <a:schemeClr val="bg1"/>
                </a:solidFill>
                <a:effectLst/>
                <a:latin typeface="Times New Roman" panose="02020603050405020304" pitchFamily="18" charset="0"/>
              </a:rPr>
              <a:t>Dogru</a:t>
            </a:r>
            <a:r>
              <a:rPr lang="en-IN" sz="2400" b="0" i="0" u="none" strike="noStrike" dirty="0">
                <a:solidFill>
                  <a:schemeClr val="bg1"/>
                </a:solidFill>
                <a:effectLst/>
                <a:latin typeface="Times New Roman" panose="02020603050405020304" pitchFamily="18" charset="0"/>
              </a:rPr>
              <a:t>, T., </a:t>
            </a:r>
            <a:r>
              <a:rPr lang="en-IN" sz="2400" b="0" i="0" u="none" strike="noStrike" dirty="0" err="1">
                <a:solidFill>
                  <a:schemeClr val="bg1"/>
                </a:solidFill>
                <a:effectLst/>
                <a:latin typeface="Times New Roman" panose="02020603050405020304" pitchFamily="18" charset="0"/>
              </a:rPr>
              <a:t>Keiningham</a:t>
            </a:r>
            <a:r>
              <a:rPr lang="en-IN" sz="2400" b="0" i="0" u="none" strike="noStrike" dirty="0">
                <a:solidFill>
                  <a:schemeClr val="bg1"/>
                </a:solidFill>
                <a:effectLst/>
                <a:latin typeface="Times New Roman" panose="02020603050405020304" pitchFamily="18" charset="0"/>
              </a:rPr>
              <a:t>, T., Lorenz, M., Rubin, D. and Tracey, J.B., (2022) Global trends in hospitality. </a:t>
            </a:r>
            <a:r>
              <a:rPr lang="en-IN" sz="2400" b="0" i="1" u="none" strike="noStrike" dirty="0">
                <a:solidFill>
                  <a:schemeClr val="bg1"/>
                </a:solidFill>
                <a:effectLst/>
                <a:latin typeface="Times New Roman" panose="02020603050405020304" pitchFamily="18" charset="0"/>
              </a:rPr>
              <a:t>Journal of Business Research</a:t>
            </a:r>
            <a:r>
              <a:rPr lang="en-IN" sz="2400" b="0" i="0" u="none" strike="noStrike" dirty="0">
                <a:solidFill>
                  <a:schemeClr val="bg1"/>
                </a:solidFill>
                <a:effectLst/>
                <a:latin typeface="Times New Roman" panose="02020603050405020304" pitchFamily="18" charset="0"/>
              </a:rPr>
              <a:t>, </a:t>
            </a:r>
            <a:r>
              <a:rPr lang="en-IN" sz="2400" b="0" i="1" u="none" strike="noStrike" dirty="0">
                <a:solidFill>
                  <a:schemeClr val="bg1"/>
                </a:solidFill>
                <a:effectLst/>
                <a:latin typeface="Times New Roman" panose="02020603050405020304" pitchFamily="18" charset="0"/>
              </a:rPr>
              <a:t>142</a:t>
            </a:r>
            <a:r>
              <a:rPr lang="en-IN" sz="2400" b="0" i="0" u="none" strike="noStrike" dirty="0">
                <a:solidFill>
                  <a:schemeClr val="bg1"/>
                </a:solidFill>
                <a:effectLst/>
                <a:latin typeface="Times New Roman" panose="02020603050405020304" pitchFamily="18" charset="0"/>
              </a:rPr>
              <a:t>, pp.957-973.</a:t>
            </a:r>
            <a:endParaRPr lang="en-IN" sz="2400" b="0" dirty="0">
              <a:solidFill>
                <a:schemeClr val="bg1"/>
              </a:solidFill>
              <a:effectLst/>
            </a:endParaRPr>
          </a:p>
          <a:p>
            <a:pPr marL="285750" indent="-285750" algn="just" rtl="0">
              <a:buFont typeface="Arial" panose="020B0604020202020204" pitchFamily="34" charset="0"/>
              <a:buChar char="•"/>
            </a:pPr>
            <a:r>
              <a:rPr lang="en-IN" sz="2400" b="0" i="0" u="none" strike="noStrike" dirty="0" err="1">
                <a:solidFill>
                  <a:schemeClr val="bg1"/>
                </a:solidFill>
                <a:effectLst/>
                <a:latin typeface="Times New Roman" panose="02020603050405020304" pitchFamily="18" charset="0"/>
              </a:rPr>
              <a:t>Bashang</a:t>
            </a:r>
            <a:r>
              <a:rPr lang="en-IN" sz="2400" b="0" i="0" u="none" strike="noStrike" dirty="0">
                <a:solidFill>
                  <a:schemeClr val="bg1"/>
                </a:solidFill>
                <a:effectLst/>
                <a:latin typeface="Times New Roman" panose="02020603050405020304" pitchFamily="18" charset="0"/>
              </a:rPr>
              <a:t>, S. and </a:t>
            </a:r>
            <a:r>
              <a:rPr lang="en-IN" sz="2400" b="0" i="0" u="none" strike="noStrike" dirty="0" err="1">
                <a:solidFill>
                  <a:schemeClr val="bg1"/>
                </a:solidFill>
                <a:effectLst/>
                <a:latin typeface="Times New Roman" panose="02020603050405020304" pitchFamily="18" charset="0"/>
              </a:rPr>
              <a:t>Puttanna</a:t>
            </a:r>
            <a:r>
              <a:rPr lang="en-IN" sz="2400" b="0" i="0" u="none" strike="noStrike" dirty="0">
                <a:solidFill>
                  <a:schemeClr val="bg1"/>
                </a:solidFill>
                <a:effectLst/>
                <a:latin typeface="Times New Roman" panose="02020603050405020304" pitchFamily="18" charset="0"/>
              </a:rPr>
              <a:t>, K. (2023) The role of artificial intelligence in digital marketing: a review. </a:t>
            </a:r>
            <a:r>
              <a:rPr lang="en-IN" sz="2400" b="0" i="1" u="none" strike="noStrike" dirty="0">
                <a:solidFill>
                  <a:schemeClr val="bg1"/>
                </a:solidFill>
                <a:effectLst/>
                <a:latin typeface="Times New Roman" panose="02020603050405020304" pitchFamily="18" charset="0"/>
              </a:rPr>
              <a:t>International Research Journal of Economics and Management Studies IRJEMS</a:t>
            </a:r>
            <a:r>
              <a:rPr lang="en-IN" sz="2400" b="0" i="0" u="none" strike="noStrike" dirty="0">
                <a:solidFill>
                  <a:schemeClr val="bg1"/>
                </a:solidFill>
                <a:effectLst/>
                <a:latin typeface="Times New Roman" panose="02020603050405020304" pitchFamily="18" charset="0"/>
              </a:rPr>
              <a:t>, </a:t>
            </a:r>
            <a:r>
              <a:rPr lang="en-IN" sz="2400" b="0" i="1" u="none" strike="noStrike" dirty="0">
                <a:solidFill>
                  <a:schemeClr val="bg1"/>
                </a:solidFill>
                <a:effectLst/>
                <a:latin typeface="Times New Roman" panose="02020603050405020304" pitchFamily="18" charset="0"/>
              </a:rPr>
              <a:t>2</a:t>
            </a:r>
            <a:r>
              <a:rPr lang="en-IN" sz="2400" b="0" i="0" u="none" strike="noStrike" dirty="0">
                <a:solidFill>
                  <a:schemeClr val="bg1"/>
                </a:solidFill>
                <a:effectLst/>
                <a:latin typeface="Times New Roman" panose="02020603050405020304" pitchFamily="18" charset="0"/>
              </a:rPr>
              <a:t>(3).</a:t>
            </a:r>
            <a:endParaRPr lang="en-IN" sz="2400" b="0" dirty="0">
              <a:solidFill>
                <a:schemeClr val="bg1"/>
              </a:solidFill>
              <a:effectLst/>
            </a:endParaRPr>
          </a:p>
          <a:p>
            <a:pPr marL="285750" indent="-285750" algn="just" rtl="0">
              <a:buFont typeface="Arial" panose="020B0604020202020204" pitchFamily="34" charset="0"/>
              <a:buChar char="•"/>
            </a:pPr>
            <a:r>
              <a:rPr lang="en-IN" sz="2400" b="0" i="0" u="none" strike="noStrike" dirty="0" err="1">
                <a:solidFill>
                  <a:schemeClr val="bg1"/>
                </a:solidFill>
                <a:effectLst/>
                <a:latin typeface="Times New Roman" panose="02020603050405020304" pitchFamily="18" charset="0"/>
              </a:rPr>
              <a:t>Kapogianni</a:t>
            </a:r>
            <a:r>
              <a:rPr lang="en-IN" sz="2400" b="0" i="0" u="none" strike="noStrike" dirty="0">
                <a:solidFill>
                  <a:schemeClr val="bg1"/>
                </a:solidFill>
                <a:effectLst/>
                <a:latin typeface="Times New Roman" panose="02020603050405020304" pitchFamily="18" charset="0"/>
              </a:rPr>
              <a:t>, I. (2025). Enhancing the guest experience in smart hotels through technology: A Glimpse into the Future.</a:t>
            </a:r>
            <a:endParaRPr lang="en-IN" sz="2400" b="0" dirty="0">
              <a:solidFill>
                <a:schemeClr val="bg1"/>
              </a:solidFill>
              <a:effectLst/>
            </a:endParaRPr>
          </a:p>
          <a:p>
            <a:pPr marL="285750" indent="-285750" algn="just" rtl="0">
              <a:buFont typeface="Arial" panose="020B0604020202020204" pitchFamily="34" charset="0"/>
              <a:buChar char="•"/>
            </a:pPr>
            <a:r>
              <a:rPr lang="en-IN" sz="2400" b="0" i="0" u="none" strike="noStrike" dirty="0">
                <a:solidFill>
                  <a:schemeClr val="bg1"/>
                </a:solidFill>
                <a:effectLst/>
                <a:latin typeface="Times New Roman" panose="02020603050405020304" pitchFamily="18" charset="0"/>
              </a:rPr>
              <a:t>Klein, M. and </a:t>
            </a:r>
            <a:r>
              <a:rPr lang="en-IN" sz="2400" b="0" i="0" u="none" strike="noStrike" dirty="0" err="1">
                <a:solidFill>
                  <a:schemeClr val="bg1"/>
                </a:solidFill>
                <a:effectLst/>
                <a:latin typeface="Times New Roman" panose="02020603050405020304" pitchFamily="18" charset="0"/>
              </a:rPr>
              <a:t>Kutlar</a:t>
            </a:r>
            <a:r>
              <a:rPr lang="en-IN" sz="2400" b="0" i="0" u="none" strike="noStrike" dirty="0">
                <a:solidFill>
                  <a:schemeClr val="bg1"/>
                </a:solidFill>
                <a:effectLst/>
                <a:latin typeface="Times New Roman" panose="02020603050405020304" pitchFamily="18" charset="0"/>
              </a:rPr>
              <a:t>, M.F. (2024) A COMPARATIVE EXPERIMENTAL STUDY ON ARTIFICIAL INTELLIGENCE-AND HUMAN-DRIVEN SOCIAL MEDIA MARKETING CAMPAIGNS. </a:t>
            </a:r>
            <a:r>
              <a:rPr lang="en-IN" sz="2400" b="0" i="1" u="none" strike="noStrike" dirty="0">
                <a:solidFill>
                  <a:schemeClr val="bg1"/>
                </a:solidFill>
                <a:effectLst/>
                <a:latin typeface="Times New Roman" panose="02020603050405020304" pitchFamily="18" charset="0"/>
              </a:rPr>
              <a:t>Journal of Management Marketing and Logistics</a:t>
            </a:r>
            <a:r>
              <a:rPr lang="en-IN" sz="2400" b="0" i="0" u="none" strike="noStrike" dirty="0">
                <a:solidFill>
                  <a:schemeClr val="bg1"/>
                </a:solidFill>
                <a:effectLst/>
                <a:latin typeface="Times New Roman" panose="02020603050405020304" pitchFamily="18" charset="0"/>
              </a:rPr>
              <a:t>, </a:t>
            </a:r>
            <a:r>
              <a:rPr lang="en-IN" sz="2400" b="0" i="1" u="none" strike="noStrike" dirty="0">
                <a:solidFill>
                  <a:schemeClr val="bg1"/>
                </a:solidFill>
                <a:effectLst/>
                <a:latin typeface="Times New Roman" panose="02020603050405020304" pitchFamily="18" charset="0"/>
              </a:rPr>
              <a:t>11</a:t>
            </a:r>
            <a:r>
              <a:rPr lang="en-IN" sz="2400" b="0" i="0" u="none" strike="noStrike" dirty="0">
                <a:solidFill>
                  <a:schemeClr val="bg1"/>
                </a:solidFill>
                <a:effectLst/>
                <a:latin typeface="Times New Roman" panose="02020603050405020304" pitchFamily="18" charset="0"/>
              </a:rPr>
              <a:t>(2), pp.92-100.</a:t>
            </a:r>
            <a:endParaRPr lang="en-IN" sz="2400" b="0" dirty="0">
              <a:solidFill>
                <a:schemeClr val="bg1"/>
              </a:solidFill>
              <a:effectLst/>
            </a:endParaRPr>
          </a:p>
          <a:p>
            <a:pPr marL="285750" indent="-285750" algn="just" rtl="0">
              <a:buFont typeface="Arial" panose="020B0604020202020204" pitchFamily="34" charset="0"/>
              <a:buChar char="•"/>
            </a:pPr>
            <a:r>
              <a:rPr lang="en-IN" sz="2400" b="0" i="0" u="none" strike="noStrike" dirty="0">
                <a:solidFill>
                  <a:schemeClr val="bg1"/>
                </a:solidFill>
                <a:effectLst/>
                <a:latin typeface="Times New Roman" panose="02020603050405020304" pitchFamily="18" charset="0"/>
              </a:rPr>
              <a:t>LR</a:t>
            </a:r>
            <a:endParaRPr lang="en-IN" sz="2400" b="0" dirty="0">
              <a:solidFill>
                <a:schemeClr val="bg1"/>
              </a:solidFill>
              <a:effectLst/>
            </a:endParaRPr>
          </a:p>
          <a:p>
            <a:pPr marL="285750" indent="-285750">
              <a:buFont typeface="Arial" panose="020B0604020202020204" pitchFamily="34" charset="0"/>
              <a:buChar char="•"/>
            </a:pPr>
            <a:r>
              <a:rPr lang="en-IN" sz="2400" b="0" i="0" u="none" strike="noStrike" dirty="0" err="1">
                <a:solidFill>
                  <a:schemeClr val="bg1"/>
                </a:solidFill>
                <a:effectLst/>
                <a:latin typeface="Times New Roman" panose="02020603050405020304" pitchFamily="18" charset="0"/>
              </a:rPr>
              <a:t>Milić</a:t>
            </a:r>
            <a:r>
              <a:rPr lang="en-IN" sz="2400" b="0" i="0" u="none" strike="noStrike" dirty="0">
                <a:solidFill>
                  <a:schemeClr val="bg1"/>
                </a:solidFill>
                <a:effectLst/>
                <a:latin typeface="Times New Roman" panose="02020603050405020304" pitchFamily="18" charset="0"/>
              </a:rPr>
              <a:t>, B., Spajić, J., Bošković, D., Mitrović, K. and Lalić, D. (2024) AI vs. human designers: Evaluating the effectiveness of AI-generated visual content in digital marketing. In </a:t>
            </a:r>
            <a:r>
              <a:rPr lang="en-IN" sz="2400" b="0" i="1" u="none" strike="noStrike" dirty="0">
                <a:solidFill>
                  <a:schemeClr val="bg1"/>
                </a:solidFill>
                <a:effectLst/>
                <a:latin typeface="Times New Roman" panose="02020603050405020304" pitchFamily="18" charset="0"/>
              </a:rPr>
              <a:t>Proceedings-The Twelfth International Symposium </a:t>
            </a:r>
            <a:r>
              <a:rPr lang="en-IN" sz="2400" b="0" i="0" u="none" strike="noStrike" dirty="0">
                <a:solidFill>
                  <a:schemeClr val="bg1"/>
                </a:solidFill>
                <a:effectLst/>
                <a:latin typeface="Times New Roman" panose="02020603050405020304" pitchFamily="18" charset="0"/>
              </a:rPr>
              <a:t>on Grid Computing.</a:t>
            </a:r>
            <a:endParaRPr lang="en-IN" sz="2400" dirty="0">
              <a:solidFill>
                <a:schemeClr val="bg1"/>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0287000"/>
          </a:xfrm>
          <a:custGeom>
            <a:avLst/>
            <a:gdLst/>
            <a:ahLst/>
            <a:cxnLst/>
            <a:rect l="l" t="t" r="r" b="b"/>
            <a:pathLst>
              <a:path w="18288000" h="10287000">
                <a:moveTo>
                  <a:pt x="18288000" y="0"/>
                </a:moveTo>
                <a:lnTo>
                  <a:pt x="0" y="0"/>
                </a:lnTo>
                <a:lnTo>
                  <a:pt x="0" y="10287000"/>
                </a:lnTo>
                <a:lnTo>
                  <a:pt x="18288000" y="10287000"/>
                </a:lnTo>
                <a:lnTo>
                  <a:pt x="18288000" y="0"/>
                </a:lnTo>
                <a:close/>
              </a:path>
            </a:pathLst>
          </a:custGeom>
          <a:blipFill>
            <a:blip r:embed="rId2"/>
            <a:stretch>
              <a:fillRect t="-3965" r="-5047" b="-20574"/>
            </a:stretch>
          </a:blipFill>
        </p:spPr>
        <p:txBody>
          <a:bodyPr/>
          <a:lstStyle/>
          <a:p>
            <a:endParaRPr lang="en-GB"/>
          </a:p>
        </p:txBody>
      </p:sp>
      <p:grpSp>
        <p:nvGrpSpPr>
          <p:cNvPr id="3" name="Group 3"/>
          <p:cNvGrpSpPr/>
          <p:nvPr/>
        </p:nvGrpSpPr>
        <p:grpSpPr>
          <a:xfrm rot="-10464660">
            <a:off x="5713247" y="-3853599"/>
            <a:ext cx="16492356" cy="16492356"/>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33333">
                    <a:srgbClr val="468BCA">
                      <a:alpha val="100000"/>
                    </a:srgbClr>
                  </a:gs>
                  <a:gs pos="66667">
                    <a:srgbClr val="193F61">
                      <a:alpha val="12500"/>
                    </a:srgbClr>
                  </a:gs>
                  <a:gs pos="100000">
                    <a:srgbClr val="193F61">
                      <a:alpha val="12500"/>
                    </a:srgbClr>
                  </a:gs>
                </a:gsLst>
                <a:lin ang="0"/>
              </a:gradFill>
              <a:prstDash val="solid"/>
              <a:miter/>
            </a:ln>
          </p:spPr>
          <p:txBody>
            <a:bodyPr/>
            <a:lstStyle/>
            <a:p>
              <a:endParaRPr lang="en-GB"/>
            </a:p>
          </p:txBody>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rot="-9109385">
            <a:off x="7760793" y="-109230"/>
            <a:ext cx="10505459" cy="10505459"/>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D232F">
                    <a:alpha val="100000"/>
                  </a:srgbClr>
                </a:gs>
                <a:gs pos="50000">
                  <a:srgbClr val="193F61">
                    <a:alpha val="100000"/>
                  </a:srgbClr>
                </a:gs>
                <a:gs pos="100000">
                  <a:srgbClr val="193F61">
                    <a:alpha val="12500"/>
                  </a:srgbClr>
                </a:gs>
              </a:gsLst>
              <a:lin ang="0"/>
            </a:gradFill>
            <a:ln w="85725" cap="sq">
              <a:gradFill>
                <a:gsLst>
                  <a:gs pos="0">
                    <a:srgbClr val="356C8A">
                      <a:alpha val="100000"/>
                    </a:srgbClr>
                  </a:gs>
                  <a:gs pos="50000">
                    <a:srgbClr val="468BCA">
                      <a:alpha val="100000"/>
                    </a:srgbClr>
                  </a:gs>
                  <a:gs pos="100000">
                    <a:srgbClr val="193F61">
                      <a:alpha val="12500"/>
                    </a:srgbClr>
                  </a:gs>
                </a:gsLst>
                <a:lin ang="0"/>
              </a:gradFill>
              <a:prstDash val="solid"/>
              <a:miter/>
            </a:ln>
          </p:spPr>
          <p:txBody>
            <a:bodyPr/>
            <a:lstStyle/>
            <a:p>
              <a:endParaRPr lang="en-GB"/>
            </a:p>
          </p:txBody>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9846858" y="4583078"/>
            <a:ext cx="7412442" cy="1607946"/>
          </a:xfrm>
          <a:prstGeom prst="rect">
            <a:avLst/>
          </a:prstGeom>
        </p:spPr>
        <p:txBody>
          <a:bodyPr lIns="0" tIns="0" rIns="0" bIns="0" rtlCol="0" anchor="t">
            <a:spAutoFit/>
          </a:bodyPr>
          <a:lstStyle/>
          <a:p>
            <a:pPr algn="l">
              <a:lnSpc>
                <a:spcPts val="12185"/>
              </a:lnSpc>
            </a:pPr>
            <a:r>
              <a:rPr lang="en-US" sz="11830">
                <a:solidFill>
                  <a:srgbClr val="FFFFFF"/>
                </a:solidFill>
                <a:latin typeface="Anton"/>
                <a:ea typeface="Anton"/>
                <a:cs typeface="Anton"/>
                <a:sym typeface="Anto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2418</Words>
  <Application>Microsoft Office PowerPoint</Application>
  <PresentationFormat>Custom</PresentationFormat>
  <Paragraphs>168</Paragraphs>
  <Slides>16</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Agrandir</vt:lpstr>
      <vt:lpstr>Calibri</vt:lpstr>
      <vt:lpstr>Times New Roman</vt:lpstr>
      <vt:lpstr>Anton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Elena Tudorache</cp:lastModifiedBy>
  <cp:revision>3</cp:revision>
  <dcterms:created xsi:type="dcterms:W3CDTF">2026-02-04T14:05:11Z</dcterms:created>
  <dcterms:modified xsi:type="dcterms:W3CDTF">2026-02-22T21:27:01Z</dcterms:modified>
  <dc:identifier/>
</cp:coreProperties>
</file>