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56" r:id="rId5"/>
    <p:sldId id="262" r:id="rId6"/>
    <p:sldId id="263" r:id="rId7"/>
    <p:sldId id="264" r:id="rId8"/>
    <p:sldId id="258" r:id="rId9"/>
    <p:sldId id="259" r:id="rId10"/>
    <p:sldId id="265" r:id="rId11"/>
    <p:sldId id="26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6C0BBF-9C7E-CE59-2C4A-FCE302C6BFA8}" v="268" dt="2025-11-05T17:13:19.886"/>
    <p1510:client id="{661DBAF0-5498-C575-6762-5F778C3B6AD1}" v="10" dt="2025-11-05T15:52:15.718"/>
    <p1510:client id="{B54DF0E9-3337-49D5-9F03-E71513B23A15}" v="19" dt="2025-11-05T17:13:56.4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0" d="100"/>
          <a:sy n="60" d="100"/>
        </p:scale>
        <p:origin x="908" y="2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A995E5-BF95-4B5E-9A30-BAB90AFB5A84}"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EC4F1FC8-2A42-4B0C-BB6B-58C64F0F7295}">
      <dgm:prSet/>
      <dgm:spPr/>
      <dgm:t>
        <a:bodyPr/>
        <a:lstStyle/>
        <a:p>
          <a:r>
            <a:rPr lang="en-GB"/>
            <a:t>Battery diagnostics, replacement and refurbishment</a:t>
          </a:r>
          <a:endParaRPr lang="en-US"/>
        </a:p>
      </dgm:t>
    </dgm:pt>
    <dgm:pt modelId="{E448FF29-F8E6-483A-AF6B-B4F2B425584D}" type="parTrans" cxnId="{6C3D3C21-6033-41C4-8B40-9823EB767D06}">
      <dgm:prSet/>
      <dgm:spPr/>
      <dgm:t>
        <a:bodyPr/>
        <a:lstStyle/>
        <a:p>
          <a:endParaRPr lang="en-US"/>
        </a:p>
      </dgm:t>
    </dgm:pt>
    <dgm:pt modelId="{55525736-A3E2-4916-89D6-EBA6B182E2A7}" type="sibTrans" cxnId="{6C3D3C21-6033-41C4-8B40-9823EB767D06}">
      <dgm:prSet/>
      <dgm:spPr/>
      <dgm:t>
        <a:bodyPr/>
        <a:lstStyle/>
        <a:p>
          <a:endParaRPr lang="en-US"/>
        </a:p>
      </dgm:t>
    </dgm:pt>
    <dgm:pt modelId="{E3543500-A32B-4D06-8783-2078BFC85E82}">
      <dgm:prSet/>
      <dgm:spPr/>
      <dgm:t>
        <a:bodyPr/>
        <a:lstStyle/>
        <a:p>
          <a:r>
            <a:rPr lang="en-GB"/>
            <a:t>Motor repair and performance optimization</a:t>
          </a:r>
          <a:endParaRPr lang="en-US"/>
        </a:p>
      </dgm:t>
    </dgm:pt>
    <dgm:pt modelId="{3D68EB68-3850-48E4-B638-C30EF358971B}" type="parTrans" cxnId="{A9B9DC45-B340-4E04-89F0-D29B4B4AD4BF}">
      <dgm:prSet/>
      <dgm:spPr/>
      <dgm:t>
        <a:bodyPr/>
        <a:lstStyle/>
        <a:p>
          <a:endParaRPr lang="en-US"/>
        </a:p>
      </dgm:t>
    </dgm:pt>
    <dgm:pt modelId="{33EA2ED4-1F21-46EA-8A22-BD4B4A7FBE4B}" type="sibTrans" cxnId="{A9B9DC45-B340-4E04-89F0-D29B4B4AD4BF}">
      <dgm:prSet/>
      <dgm:spPr/>
      <dgm:t>
        <a:bodyPr/>
        <a:lstStyle/>
        <a:p>
          <a:endParaRPr lang="en-US"/>
        </a:p>
      </dgm:t>
    </dgm:pt>
    <dgm:pt modelId="{C5BA5972-3114-43FD-BB08-72AA246D8818}">
      <dgm:prSet/>
      <dgm:spPr/>
      <dgm:t>
        <a:bodyPr/>
        <a:lstStyle/>
        <a:p>
          <a:r>
            <a:rPr lang="en-GB"/>
            <a:t>Brake system maintenance and adjustment</a:t>
          </a:r>
          <a:endParaRPr lang="en-US"/>
        </a:p>
      </dgm:t>
    </dgm:pt>
    <dgm:pt modelId="{D0D8FC7C-1A57-46CA-97A8-CDC9AA208055}" type="parTrans" cxnId="{69382BDC-E617-4F22-856C-C33882095A4F}">
      <dgm:prSet/>
      <dgm:spPr/>
      <dgm:t>
        <a:bodyPr/>
        <a:lstStyle/>
        <a:p>
          <a:endParaRPr lang="en-US"/>
        </a:p>
      </dgm:t>
    </dgm:pt>
    <dgm:pt modelId="{F9F3BD9C-0863-4692-854A-61D518F3428D}" type="sibTrans" cxnId="{69382BDC-E617-4F22-856C-C33882095A4F}">
      <dgm:prSet/>
      <dgm:spPr/>
      <dgm:t>
        <a:bodyPr/>
        <a:lstStyle/>
        <a:p>
          <a:endParaRPr lang="en-US"/>
        </a:p>
      </dgm:t>
    </dgm:pt>
    <dgm:pt modelId="{DE2FD230-9674-4D80-9220-D65D7CFE013E}">
      <dgm:prSet/>
      <dgm:spPr/>
      <dgm:t>
        <a:bodyPr/>
        <a:lstStyle/>
        <a:p>
          <a:r>
            <a:rPr lang="en-GB"/>
            <a:t>Electrical system troubleshooting and repair</a:t>
          </a:r>
          <a:endParaRPr lang="en-US"/>
        </a:p>
      </dgm:t>
    </dgm:pt>
    <dgm:pt modelId="{B3D0495C-3E76-40F0-8136-97CADDDC9D32}" type="parTrans" cxnId="{28FA4C74-1530-42D0-8CED-77328EB83E7C}">
      <dgm:prSet/>
      <dgm:spPr/>
      <dgm:t>
        <a:bodyPr/>
        <a:lstStyle/>
        <a:p>
          <a:endParaRPr lang="en-US"/>
        </a:p>
      </dgm:t>
    </dgm:pt>
    <dgm:pt modelId="{9B0856CE-A0F3-4760-8927-4E9D0FCAA6B8}" type="sibTrans" cxnId="{28FA4C74-1530-42D0-8CED-77328EB83E7C}">
      <dgm:prSet/>
      <dgm:spPr/>
      <dgm:t>
        <a:bodyPr/>
        <a:lstStyle/>
        <a:p>
          <a:endParaRPr lang="en-US"/>
        </a:p>
      </dgm:t>
    </dgm:pt>
    <dgm:pt modelId="{667FA2E8-B518-4FC0-B115-045FF3897F37}">
      <dgm:prSet/>
      <dgm:spPr/>
      <dgm:t>
        <a:bodyPr/>
        <a:lstStyle/>
        <a:p>
          <a:r>
            <a:rPr lang="en-GB"/>
            <a:t>Tire replacement and wheel alignment</a:t>
          </a:r>
          <a:endParaRPr lang="en-US"/>
        </a:p>
      </dgm:t>
    </dgm:pt>
    <dgm:pt modelId="{E8F87526-14CA-44A9-8DF6-9EB9A4EB152F}" type="parTrans" cxnId="{5E463EBC-7964-4604-8DE7-C76BF3109559}">
      <dgm:prSet/>
      <dgm:spPr/>
      <dgm:t>
        <a:bodyPr/>
        <a:lstStyle/>
        <a:p>
          <a:endParaRPr lang="en-US"/>
        </a:p>
      </dgm:t>
    </dgm:pt>
    <dgm:pt modelId="{FAD3C5FC-48E1-4318-A940-C3F663FF5648}" type="sibTrans" cxnId="{5E463EBC-7964-4604-8DE7-C76BF3109559}">
      <dgm:prSet/>
      <dgm:spPr/>
      <dgm:t>
        <a:bodyPr/>
        <a:lstStyle/>
        <a:p>
          <a:endParaRPr lang="en-US"/>
        </a:p>
      </dgm:t>
    </dgm:pt>
    <dgm:pt modelId="{7F51B3A4-FA0D-4252-BDDE-D700B0AD613D}">
      <dgm:prSet/>
      <dgm:spPr/>
      <dgm:t>
        <a:bodyPr/>
        <a:lstStyle/>
        <a:p>
          <a:r>
            <a:rPr lang="en-GB"/>
            <a:t>Software updates and system calibration</a:t>
          </a:r>
          <a:endParaRPr lang="en-US"/>
        </a:p>
      </dgm:t>
    </dgm:pt>
    <dgm:pt modelId="{734475E5-E208-409D-BB40-F70680F837C6}" type="parTrans" cxnId="{0FC958A7-8B1F-4BFA-8FFC-C541F51B9AA2}">
      <dgm:prSet/>
      <dgm:spPr/>
      <dgm:t>
        <a:bodyPr/>
        <a:lstStyle/>
        <a:p>
          <a:endParaRPr lang="en-US"/>
        </a:p>
      </dgm:t>
    </dgm:pt>
    <dgm:pt modelId="{E85D2D8C-81A4-4CCE-9AD7-5E71DAC74735}" type="sibTrans" cxnId="{0FC958A7-8B1F-4BFA-8FFC-C541F51B9AA2}">
      <dgm:prSet/>
      <dgm:spPr/>
      <dgm:t>
        <a:bodyPr/>
        <a:lstStyle/>
        <a:p>
          <a:endParaRPr lang="en-US"/>
        </a:p>
      </dgm:t>
    </dgm:pt>
    <dgm:pt modelId="{438670AE-7D71-4983-9727-81F4CFC63D1E}">
      <dgm:prSet/>
      <dgm:spPr/>
      <dgm:t>
        <a:bodyPr/>
        <a:lstStyle/>
        <a:p>
          <a:r>
            <a:rPr lang="en-GB"/>
            <a:t>Preventive maintenance programs</a:t>
          </a:r>
          <a:endParaRPr lang="en-US"/>
        </a:p>
      </dgm:t>
    </dgm:pt>
    <dgm:pt modelId="{C4D8D4EB-4D58-4493-B56F-D401C593DD88}" type="parTrans" cxnId="{5E12A04B-82A3-4334-8316-2B12EF13D738}">
      <dgm:prSet/>
      <dgm:spPr/>
      <dgm:t>
        <a:bodyPr/>
        <a:lstStyle/>
        <a:p>
          <a:endParaRPr lang="en-US"/>
        </a:p>
      </dgm:t>
    </dgm:pt>
    <dgm:pt modelId="{9A09A8CE-9E2C-44A8-8982-3D2C4769D0A2}" type="sibTrans" cxnId="{5E12A04B-82A3-4334-8316-2B12EF13D738}">
      <dgm:prSet/>
      <dgm:spPr/>
      <dgm:t>
        <a:bodyPr/>
        <a:lstStyle/>
        <a:p>
          <a:endParaRPr lang="en-US"/>
        </a:p>
      </dgm:t>
    </dgm:pt>
    <dgm:pt modelId="{9B160737-A6B8-4F37-9609-46D855ACA854}">
      <dgm:prSet/>
      <dgm:spPr/>
      <dgm:t>
        <a:bodyPr/>
        <a:lstStyle/>
        <a:p>
          <a:r>
            <a:rPr lang="en-GB"/>
            <a:t>Extended warranty packages</a:t>
          </a:r>
          <a:endParaRPr lang="en-US"/>
        </a:p>
      </dgm:t>
    </dgm:pt>
    <dgm:pt modelId="{340CC792-B1ED-4240-96CD-1E7A724B2826}" type="parTrans" cxnId="{F5026B10-5745-4EE4-BC28-29558DCA4CE5}">
      <dgm:prSet/>
      <dgm:spPr/>
      <dgm:t>
        <a:bodyPr/>
        <a:lstStyle/>
        <a:p>
          <a:endParaRPr lang="en-US"/>
        </a:p>
      </dgm:t>
    </dgm:pt>
    <dgm:pt modelId="{03CE36C5-F603-440F-8E2B-D297E885C349}" type="sibTrans" cxnId="{F5026B10-5745-4EE4-BC28-29558DCA4CE5}">
      <dgm:prSet/>
      <dgm:spPr/>
      <dgm:t>
        <a:bodyPr/>
        <a:lstStyle/>
        <a:p>
          <a:endParaRPr lang="en-US"/>
        </a:p>
      </dgm:t>
    </dgm:pt>
    <dgm:pt modelId="{B2366B2E-EF33-488D-8320-8A913A27FB5D}">
      <dgm:prSet/>
      <dgm:spPr/>
      <dgm:t>
        <a:bodyPr/>
        <a:lstStyle/>
        <a:p>
          <a:r>
            <a:rPr lang="en-GB"/>
            <a:t>Seasonal preparation services (winter/summer)</a:t>
          </a:r>
          <a:endParaRPr lang="en-US"/>
        </a:p>
      </dgm:t>
    </dgm:pt>
    <dgm:pt modelId="{61EE6174-FF96-4CA2-AD6F-E0A513EBFD4F}" type="parTrans" cxnId="{75752B09-B3D4-4E22-9BE4-249FB19D5864}">
      <dgm:prSet/>
      <dgm:spPr/>
      <dgm:t>
        <a:bodyPr/>
        <a:lstStyle/>
        <a:p>
          <a:endParaRPr lang="en-US"/>
        </a:p>
      </dgm:t>
    </dgm:pt>
    <dgm:pt modelId="{F612D995-7362-4F6A-98D1-9D404515BA08}" type="sibTrans" cxnId="{75752B09-B3D4-4E22-9BE4-249FB19D5864}">
      <dgm:prSet/>
      <dgm:spPr/>
      <dgm:t>
        <a:bodyPr/>
        <a:lstStyle/>
        <a:p>
          <a:endParaRPr lang="en-US"/>
        </a:p>
      </dgm:t>
    </dgm:pt>
    <dgm:pt modelId="{15C43D0B-8E85-4549-A3D6-B891E5E72C3E}">
      <dgm:prSet/>
      <dgm:spPr/>
      <dgm:t>
        <a:bodyPr/>
        <a:lstStyle/>
        <a:p>
          <a:r>
            <a:rPr lang="en-GB"/>
            <a:t>Performance upgrade consultations</a:t>
          </a:r>
          <a:endParaRPr lang="en-US"/>
        </a:p>
      </dgm:t>
    </dgm:pt>
    <dgm:pt modelId="{5E85D856-6D7A-4E10-A89C-F96FDF8AE0E4}" type="parTrans" cxnId="{59204009-7C15-4E3A-B206-099349AE89DD}">
      <dgm:prSet/>
      <dgm:spPr/>
      <dgm:t>
        <a:bodyPr/>
        <a:lstStyle/>
        <a:p>
          <a:endParaRPr lang="en-US"/>
        </a:p>
      </dgm:t>
    </dgm:pt>
    <dgm:pt modelId="{D648D3A9-2C2A-496E-98E2-904A92C570AC}" type="sibTrans" cxnId="{59204009-7C15-4E3A-B206-099349AE89DD}">
      <dgm:prSet/>
      <dgm:spPr/>
      <dgm:t>
        <a:bodyPr/>
        <a:lstStyle/>
        <a:p>
          <a:endParaRPr lang="en-US"/>
        </a:p>
      </dgm:t>
    </dgm:pt>
    <dgm:pt modelId="{64AEC678-C533-40F5-A494-B4F9C657BFFC}">
      <dgm:prSet/>
      <dgm:spPr/>
      <dgm:t>
        <a:bodyPr/>
        <a:lstStyle/>
        <a:p>
          <a:r>
            <a:rPr lang="en-GB"/>
            <a:t>Insurance assessment reports</a:t>
          </a:r>
          <a:endParaRPr lang="en-US"/>
        </a:p>
      </dgm:t>
    </dgm:pt>
    <dgm:pt modelId="{46F40BD0-9617-481E-8347-7E3308B6C850}" type="parTrans" cxnId="{4804EFDD-17DE-44EE-A45D-4D501F618DD2}">
      <dgm:prSet/>
      <dgm:spPr/>
      <dgm:t>
        <a:bodyPr/>
        <a:lstStyle/>
        <a:p>
          <a:endParaRPr lang="en-US"/>
        </a:p>
      </dgm:t>
    </dgm:pt>
    <dgm:pt modelId="{EF1849E7-C2FD-461A-8076-C05AD2B29130}" type="sibTrans" cxnId="{4804EFDD-17DE-44EE-A45D-4D501F618DD2}">
      <dgm:prSet/>
      <dgm:spPr/>
      <dgm:t>
        <a:bodyPr/>
        <a:lstStyle/>
        <a:p>
          <a:endParaRPr lang="en-US"/>
        </a:p>
      </dgm:t>
    </dgm:pt>
    <dgm:pt modelId="{907F4501-6AB2-409A-B351-B749D1D44A9F}">
      <dgm:prSet/>
      <dgm:spPr/>
      <dgm:t>
        <a:bodyPr/>
        <a:lstStyle/>
        <a:p>
          <a:r>
            <a:rPr lang="en-GB"/>
            <a:t>Training on proper scooter maintenance</a:t>
          </a:r>
          <a:endParaRPr lang="en-US"/>
        </a:p>
      </dgm:t>
    </dgm:pt>
    <dgm:pt modelId="{6FBD65A1-7D9B-414B-A34C-45B8B0560EF1}" type="parTrans" cxnId="{F77C48B4-E6C5-412E-A609-160DC23D951F}">
      <dgm:prSet/>
      <dgm:spPr/>
      <dgm:t>
        <a:bodyPr/>
        <a:lstStyle/>
        <a:p>
          <a:endParaRPr lang="en-US"/>
        </a:p>
      </dgm:t>
    </dgm:pt>
    <dgm:pt modelId="{B1464054-E5FA-4A3D-9D3F-545D98A34A36}" type="sibTrans" cxnId="{F77C48B4-E6C5-412E-A609-160DC23D951F}">
      <dgm:prSet/>
      <dgm:spPr/>
      <dgm:t>
        <a:bodyPr/>
        <a:lstStyle/>
        <a:p>
          <a:endParaRPr lang="en-US"/>
        </a:p>
      </dgm:t>
    </dgm:pt>
    <dgm:pt modelId="{24DE3672-E1B2-46FF-A3E6-134CA8FCC554}" type="pres">
      <dgm:prSet presAssocID="{66A995E5-BF95-4B5E-9A30-BAB90AFB5A84}" presName="diagram" presStyleCnt="0">
        <dgm:presLayoutVars>
          <dgm:dir/>
          <dgm:resizeHandles val="exact"/>
        </dgm:presLayoutVars>
      </dgm:prSet>
      <dgm:spPr/>
    </dgm:pt>
    <dgm:pt modelId="{95527FCC-B807-404C-A421-E84264399C39}" type="pres">
      <dgm:prSet presAssocID="{EC4F1FC8-2A42-4B0C-BB6B-58C64F0F7295}" presName="node" presStyleLbl="node1" presStyleIdx="0" presStyleCnt="12">
        <dgm:presLayoutVars>
          <dgm:bulletEnabled val="1"/>
        </dgm:presLayoutVars>
      </dgm:prSet>
      <dgm:spPr/>
    </dgm:pt>
    <dgm:pt modelId="{3C9A9D1F-B884-471D-9BBF-C135F014956D}" type="pres">
      <dgm:prSet presAssocID="{55525736-A3E2-4916-89D6-EBA6B182E2A7}" presName="sibTrans" presStyleCnt="0"/>
      <dgm:spPr/>
    </dgm:pt>
    <dgm:pt modelId="{8DBD4B1D-8B81-4151-AB29-8DA3534ABB4F}" type="pres">
      <dgm:prSet presAssocID="{E3543500-A32B-4D06-8783-2078BFC85E82}" presName="node" presStyleLbl="node1" presStyleIdx="1" presStyleCnt="12">
        <dgm:presLayoutVars>
          <dgm:bulletEnabled val="1"/>
        </dgm:presLayoutVars>
      </dgm:prSet>
      <dgm:spPr/>
    </dgm:pt>
    <dgm:pt modelId="{6385212B-699C-40EB-9076-72C9E5013A20}" type="pres">
      <dgm:prSet presAssocID="{33EA2ED4-1F21-46EA-8A22-BD4B4A7FBE4B}" presName="sibTrans" presStyleCnt="0"/>
      <dgm:spPr/>
    </dgm:pt>
    <dgm:pt modelId="{C7494372-EE79-4105-B3E0-C3E9D3486D46}" type="pres">
      <dgm:prSet presAssocID="{C5BA5972-3114-43FD-BB08-72AA246D8818}" presName="node" presStyleLbl="node1" presStyleIdx="2" presStyleCnt="12">
        <dgm:presLayoutVars>
          <dgm:bulletEnabled val="1"/>
        </dgm:presLayoutVars>
      </dgm:prSet>
      <dgm:spPr/>
    </dgm:pt>
    <dgm:pt modelId="{453CF46D-F5DA-496B-8112-0E44677D3E8F}" type="pres">
      <dgm:prSet presAssocID="{F9F3BD9C-0863-4692-854A-61D518F3428D}" presName="sibTrans" presStyleCnt="0"/>
      <dgm:spPr/>
    </dgm:pt>
    <dgm:pt modelId="{8B8B963C-A0DD-4282-912C-FAE2A56AA175}" type="pres">
      <dgm:prSet presAssocID="{DE2FD230-9674-4D80-9220-D65D7CFE013E}" presName="node" presStyleLbl="node1" presStyleIdx="3" presStyleCnt="12">
        <dgm:presLayoutVars>
          <dgm:bulletEnabled val="1"/>
        </dgm:presLayoutVars>
      </dgm:prSet>
      <dgm:spPr/>
    </dgm:pt>
    <dgm:pt modelId="{9C75083F-3073-45D9-8362-DC1AB48CC4D4}" type="pres">
      <dgm:prSet presAssocID="{9B0856CE-A0F3-4760-8927-4E9D0FCAA6B8}" presName="sibTrans" presStyleCnt="0"/>
      <dgm:spPr/>
    </dgm:pt>
    <dgm:pt modelId="{166CD46D-0F84-438A-B7F3-C569AEF70D1E}" type="pres">
      <dgm:prSet presAssocID="{667FA2E8-B518-4FC0-B115-045FF3897F37}" presName="node" presStyleLbl="node1" presStyleIdx="4" presStyleCnt="12">
        <dgm:presLayoutVars>
          <dgm:bulletEnabled val="1"/>
        </dgm:presLayoutVars>
      </dgm:prSet>
      <dgm:spPr/>
    </dgm:pt>
    <dgm:pt modelId="{92CF235A-7D29-4F6F-91B9-C69CDD45557B}" type="pres">
      <dgm:prSet presAssocID="{FAD3C5FC-48E1-4318-A940-C3F663FF5648}" presName="sibTrans" presStyleCnt="0"/>
      <dgm:spPr/>
    </dgm:pt>
    <dgm:pt modelId="{A94209EA-10FF-42BB-BDF5-8EFE7EA807F9}" type="pres">
      <dgm:prSet presAssocID="{7F51B3A4-FA0D-4252-BDDE-D700B0AD613D}" presName="node" presStyleLbl="node1" presStyleIdx="5" presStyleCnt="12">
        <dgm:presLayoutVars>
          <dgm:bulletEnabled val="1"/>
        </dgm:presLayoutVars>
      </dgm:prSet>
      <dgm:spPr/>
    </dgm:pt>
    <dgm:pt modelId="{B15B48E3-B1DD-4515-B385-24F48A7464A8}" type="pres">
      <dgm:prSet presAssocID="{E85D2D8C-81A4-4CCE-9AD7-5E71DAC74735}" presName="sibTrans" presStyleCnt="0"/>
      <dgm:spPr/>
    </dgm:pt>
    <dgm:pt modelId="{00DFC158-7D3E-4523-BAAF-9C61922CF5B2}" type="pres">
      <dgm:prSet presAssocID="{438670AE-7D71-4983-9727-81F4CFC63D1E}" presName="node" presStyleLbl="node1" presStyleIdx="6" presStyleCnt="12">
        <dgm:presLayoutVars>
          <dgm:bulletEnabled val="1"/>
        </dgm:presLayoutVars>
      </dgm:prSet>
      <dgm:spPr/>
    </dgm:pt>
    <dgm:pt modelId="{19FD1231-530F-4210-8453-447B4EE3B02B}" type="pres">
      <dgm:prSet presAssocID="{9A09A8CE-9E2C-44A8-8982-3D2C4769D0A2}" presName="sibTrans" presStyleCnt="0"/>
      <dgm:spPr/>
    </dgm:pt>
    <dgm:pt modelId="{01B8C49E-615F-40DD-8C8E-77A73C986E2D}" type="pres">
      <dgm:prSet presAssocID="{9B160737-A6B8-4F37-9609-46D855ACA854}" presName="node" presStyleLbl="node1" presStyleIdx="7" presStyleCnt="12">
        <dgm:presLayoutVars>
          <dgm:bulletEnabled val="1"/>
        </dgm:presLayoutVars>
      </dgm:prSet>
      <dgm:spPr/>
    </dgm:pt>
    <dgm:pt modelId="{00E2B555-DDD3-41A1-9326-C9C06A8D47A9}" type="pres">
      <dgm:prSet presAssocID="{03CE36C5-F603-440F-8E2B-D297E885C349}" presName="sibTrans" presStyleCnt="0"/>
      <dgm:spPr/>
    </dgm:pt>
    <dgm:pt modelId="{BE5AF615-4EA6-4D44-B15F-15E3D40D94CB}" type="pres">
      <dgm:prSet presAssocID="{B2366B2E-EF33-488D-8320-8A913A27FB5D}" presName="node" presStyleLbl="node1" presStyleIdx="8" presStyleCnt="12">
        <dgm:presLayoutVars>
          <dgm:bulletEnabled val="1"/>
        </dgm:presLayoutVars>
      </dgm:prSet>
      <dgm:spPr/>
    </dgm:pt>
    <dgm:pt modelId="{7B72113E-84BD-4737-B3D1-E4F3D080A428}" type="pres">
      <dgm:prSet presAssocID="{F612D995-7362-4F6A-98D1-9D404515BA08}" presName="sibTrans" presStyleCnt="0"/>
      <dgm:spPr/>
    </dgm:pt>
    <dgm:pt modelId="{65A1880D-AD2A-45D3-A9B1-55E803512B41}" type="pres">
      <dgm:prSet presAssocID="{15C43D0B-8E85-4549-A3D6-B891E5E72C3E}" presName="node" presStyleLbl="node1" presStyleIdx="9" presStyleCnt="12">
        <dgm:presLayoutVars>
          <dgm:bulletEnabled val="1"/>
        </dgm:presLayoutVars>
      </dgm:prSet>
      <dgm:spPr/>
    </dgm:pt>
    <dgm:pt modelId="{D7039256-80B4-4639-8D3C-EA69DC990707}" type="pres">
      <dgm:prSet presAssocID="{D648D3A9-2C2A-496E-98E2-904A92C570AC}" presName="sibTrans" presStyleCnt="0"/>
      <dgm:spPr/>
    </dgm:pt>
    <dgm:pt modelId="{FA6CBF60-FAC2-4493-A559-1EBDAB48D721}" type="pres">
      <dgm:prSet presAssocID="{64AEC678-C533-40F5-A494-B4F9C657BFFC}" presName="node" presStyleLbl="node1" presStyleIdx="10" presStyleCnt="12">
        <dgm:presLayoutVars>
          <dgm:bulletEnabled val="1"/>
        </dgm:presLayoutVars>
      </dgm:prSet>
      <dgm:spPr/>
    </dgm:pt>
    <dgm:pt modelId="{54FAC8C6-6233-4514-B15C-6D131FF5813E}" type="pres">
      <dgm:prSet presAssocID="{EF1849E7-C2FD-461A-8076-C05AD2B29130}" presName="sibTrans" presStyleCnt="0"/>
      <dgm:spPr/>
    </dgm:pt>
    <dgm:pt modelId="{AD6518D2-5D96-49B4-AE4C-43B0821E6C10}" type="pres">
      <dgm:prSet presAssocID="{907F4501-6AB2-409A-B351-B749D1D44A9F}" presName="node" presStyleLbl="node1" presStyleIdx="11" presStyleCnt="12">
        <dgm:presLayoutVars>
          <dgm:bulletEnabled val="1"/>
        </dgm:presLayoutVars>
      </dgm:prSet>
      <dgm:spPr/>
    </dgm:pt>
  </dgm:ptLst>
  <dgm:cxnLst>
    <dgm:cxn modelId="{75752B09-B3D4-4E22-9BE4-249FB19D5864}" srcId="{66A995E5-BF95-4B5E-9A30-BAB90AFB5A84}" destId="{B2366B2E-EF33-488D-8320-8A913A27FB5D}" srcOrd="8" destOrd="0" parTransId="{61EE6174-FF96-4CA2-AD6F-E0A513EBFD4F}" sibTransId="{F612D995-7362-4F6A-98D1-9D404515BA08}"/>
    <dgm:cxn modelId="{59204009-7C15-4E3A-B206-099349AE89DD}" srcId="{66A995E5-BF95-4B5E-9A30-BAB90AFB5A84}" destId="{15C43D0B-8E85-4549-A3D6-B891E5E72C3E}" srcOrd="9" destOrd="0" parTransId="{5E85D856-6D7A-4E10-A89C-F96FDF8AE0E4}" sibTransId="{D648D3A9-2C2A-496E-98E2-904A92C570AC}"/>
    <dgm:cxn modelId="{F5026B10-5745-4EE4-BC28-29558DCA4CE5}" srcId="{66A995E5-BF95-4B5E-9A30-BAB90AFB5A84}" destId="{9B160737-A6B8-4F37-9609-46D855ACA854}" srcOrd="7" destOrd="0" parTransId="{340CC792-B1ED-4240-96CD-1E7A724B2826}" sibTransId="{03CE36C5-F603-440F-8E2B-D297E885C349}"/>
    <dgm:cxn modelId="{24D2E012-C170-4E58-91D5-161695E3E910}" type="presOf" srcId="{667FA2E8-B518-4FC0-B115-045FF3897F37}" destId="{166CD46D-0F84-438A-B7F3-C569AEF70D1E}" srcOrd="0" destOrd="0" presId="urn:microsoft.com/office/officeart/2005/8/layout/default"/>
    <dgm:cxn modelId="{6C3D3C21-6033-41C4-8B40-9823EB767D06}" srcId="{66A995E5-BF95-4B5E-9A30-BAB90AFB5A84}" destId="{EC4F1FC8-2A42-4B0C-BB6B-58C64F0F7295}" srcOrd="0" destOrd="0" parTransId="{E448FF29-F8E6-483A-AF6B-B4F2B425584D}" sibTransId="{55525736-A3E2-4916-89D6-EBA6B182E2A7}"/>
    <dgm:cxn modelId="{089E1125-6B34-469D-B184-4C7F04EB130D}" type="presOf" srcId="{64AEC678-C533-40F5-A494-B4F9C657BFFC}" destId="{FA6CBF60-FAC2-4493-A559-1EBDAB48D721}" srcOrd="0" destOrd="0" presId="urn:microsoft.com/office/officeart/2005/8/layout/default"/>
    <dgm:cxn modelId="{B6C9343F-78D5-44AB-B251-73AD3106D76C}" type="presOf" srcId="{9B160737-A6B8-4F37-9609-46D855ACA854}" destId="{01B8C49E-615F-40DD-8C8E-77A73C986E2D}" srcOrd="0" destOrd="0" presId="urn:microsoft.com/office/officeart/2005/8/layout/default"/>
    <dgm:cxn modelId="{A5812F60-3B27-40B3-8AC6-4D823455916D}" type="presOf" srcId="{C5BA5972-3114-43FD-BB08-72AA246D8818}" destId="{C7494372-EE79-4105-B3E0-C3E9D3486D46}" srcOrd="0" destOrd="0" presId="urn:microsoft.com/office/officeart/2005/8/layout/default"/>
    <dgm:cxn modelId="{A9B9DC45-B340-4E04-89F0-D29B4B4AD4BF}" srcId="{66A995E5-BF95-4B5E-9A30-BAB90AFB5A84}" destId="{E3543500-A32B-4D06-8783-2078BFC85E82}" srcOrd="1" destOrd="0" parTransId="{3D68EB68-3850-48E4-B638-C30EF358971B}" sibTransId="{33EA2ED4-1F21-46EA-8A22-BD4B4A7FBE4B}"/>
    <dgm:cxn modelId="{5E12A04B-82A3-4334-8316-2B12EF13D738}" srcId="{66A995E5-BF95-4B5E-9A30-BAB90AFB5A84}" destId="{438670AE-7D71-4983-9727-81F4CFC63D1E}" srcOrd="6" destOrd="0" parTransId="{C4D8D4EB-4D58-4493-B56F-D401C593DD88}" sibTransId="{9A09A8CE-9E2C-44A8-8982-3D2C4769D0A2}"/>
    <dgm:cxn modelId="{28FA4C74-1530-42D0-8CED-77328EB83E7C}" srcId="{66A995E5-BF95-4B5E-9A30-BAB90AFB5A84}" destId="{DE2FD230-9674-4D80-9220-D65D7CFE013E}" srcOrd="3" destOrd="0" parTransId="{B3D0495C-3E76-40F0-8136-97CADDDC9D32}" sibTransId="{9B0856CE-A0F3-4760-8927-4E9D0FCAA6B8}"/>
    <dgm:cxn modelId="{BF095F75-7DF6-4902-96D1-A108DAA2108C}" type="presOf" srcId="{7F51B3A4-FA0D-4252-BDDE-D700B0AD613D}" destId="{A94209EA-10FF-42BB-BDF5-8EFE7EA807F9}" srcOrd="0" destOrd="0" presId="urn:microsoft.com/office/officeart/2005/8/layout/default"/>
    <dgm:cxn modelId="{BBF45DA3-B459-4B38-9337-9C43D34B98A9}" type="presOf" srcId="{E3543500-A32B-4D06-8783-2078BFC85E82}" destId="{8DBD4B1D-8B81-4151-AB29-8DA3534ABB4F}" srcOrd="0" destOrd="0" presId="urn:microsoft.com/office/officeart/2005/8/layout/default"/>
    <dgm:cxn modelId="{0FC958A7-8B1F-4BFA-8FFC-C541F51B9AA2}" srcId="{66A995E5-BF95-4B5E-9A30-BAB90AFB5A84}" destId="{7F51B3A4-FA0D-4252-BDDE-D700B0AD613D}" srcOrd="5" destOrd="0" parTransId="{734475E5-E208-409D-BB40-F70680F837C6}" sibTransId="{E85D2D8C-81A4-4CCE-9AD7-5E71DAC74735}"/>
    <dgm:cxn modelId="{8A1971B2-C9CC-4C34-A3C7-AA3CEBA078EB}" type="presOf" srcId="{DE2FD230-9674-4D80-9220-D65D7CFE013E}" destId="{8B8B963C-A0DD-4282-912C-FAE2A56AA175}" srcOrd="0" destOrd="0" presId="urn:microsoft.com/office/officeart/2005/8/layout/default"/>
    <dgm:cxn modelId="{F77C48B4-E6C5-412E-A609-160DC23D951F}" srcId="{66A995E5-BF95-4B5E-9A30-BAB90AFB5A84}" destId="{907F4501-6AB2-409A-B351-B749D1D44A9F}" srcOrd="11" destOrd="0" parTransId="{6FBD65A1-7D9B-414B-A34C-45B8B0560EF1}" sibTransId="{B1464054-E5FA-4A3D-9D3F-545D98A34A36}"/>
    <dgm:cxn modelId="{5E463EBC-7964-4604-8DE7-C76BF3109559}" srcId="{66A995E5-BF95-4B5E-9A30-BAB90AFB5A84}" destId="{667FA2E8-B518-4FC0-B115-045FF3897F37}" srcOrd="4" destOrd="0" parTransId="{E8F87526-14CA-44A9-8DF6-9EB9A4EB152F}" sibTransId="{FAD3C5FC-48E1-4318-A940-C3F663FF5648}"/>
    <dgm:cxn modelId="{44663FC2-A431-442E-B8C5-D83CDDD5969E}" type="presOf" srcId="{907F4501-6AB2-409A-B351-B749D1D44A9F}" destId="{AD6518D2-5D96-49B4-AE4C-43B0821E6C10}" srcOrd="0" destOrd="0" presId="urn:microsoft.com/office/officeart/2005/8/layout/default"/>
    <dgm:cxn modelId="{C5D6C5C6-5C94-4B2B-9DCC-A5EE82BCB905}" type="presOf" srcId="{EC4F1FC8-2A42-4B0C-BB6B-58C64F0F7295}" destId="{95527FCC-B807-404C-A421-E84264399C39}" srcOrd="0" destOrd="0" presId="urn:microsoft.com/office/officeart/2005/8/layout/default"/>
    <dgm:cxn modelId="{832B5CD5-2005-459D-9BFE-462B108975E5}" type="presOf" srcId="{B2366B2E-EF33-488D-8320-8A913A27FB5D}" destId="{BE5AF615-4EA6-4D44-B15F-15E3D40D94CB}" srcOrd="0" destOrd="0" presId="urn:microsoft.com/office/officeart/2005/8/layout/default"/>
    <dgm:cxn modelId="{69382BDC-E617-4F22-856C-C33882095A4F}" srcId="{66A995E5-BF95-4B5E-9A30-BAB90AFB5A84}" destId="{C5BA5972-3114-43FD-BB08-72AA246D8818}" srcOrd="2" destOrd="0" parTransId="{D0D8FC7C-1A57-46CA-97A8-CDC9AA208055}" sibTransId="{F9F3BD9C-0863-4692-854A-61D518F3428D}"/>
    <dgm:cxn modelId="{4804EFDD-17DE-44EE-A45D-4D501F618DD2}" srcId="{66A995E5-BF95-4B5E-9A30-BAB90AFB5A84}" destId="{64AEC678-C533-40F5-A494-B4F9C657BFFC}" srcOrd="10" destOrd="0" parTransId="{46F40BD0-9617-481E-8347-7E3308B6C850}" sibTransId="{EF1849E7-C2FD-461A-8076-C05AD2B29130}"/>
    <dgm:cxn modelId="{92AA3CF3-0210-4503-B4B2-20E290AB1441}" type="presOf" srcId="{15C43D0B-8E85-4549-A3D6-B891E5E72C3E}" destId="{65A1880D-AD2A-45D3-A9B1-55E803512B41}" srcOrd="0" destOrd="0" presId="urn:microsoft.com/office/officeart/2005/8/layout/default"/>
    <dgm:cxn modelId="{857113F8-150C-4972-9490-5D06C0C43765}" type="presOf" srcId="{438670AE-7D71-4983-9727-81F4CFC63D1E}" destId="{00DFC158-7D3E-4523-BAAF-9C61922CF5B2}" srcOrd="0" destOrd="0" presId="urn:microsoft.com/office/officeart/2005/8/layout/default"/>
    <dgm:cxn modelId="{C74931FD-B298-4EAD-9A48-60A446FD8DF6}" type="presOf" srcId="{66A995E5-BF95-4B5E-9A30-BAB90AFB5A84}" destId="{24DE3672-E1B2-46FF-A3E6-134CA8FCC554}" srcOrd="0" destOrd="0" presId="urn:microsoft.com/office/officeart/2005/8/layout/default"/>
    <dgm:cxn modelId="{C067D047-4119-434C-8169-4FB36ED08DDB}" type="presParOf" srcId="{24DE3672-E1B2-46FF-A3E6-134CA8FCC554}" destId="{95527FCC-B807-404C-A421-E84264399C39}" srcOrd="0" destOrd="0" presId="urn:microsoft.com/office/officeart/2005/8/layout/default"/>
    <dgm:cxn modelId="{1A77D15A-5C52-4CA4-8795-DB2A7806A974}" type="presParOf" srcId="{24DE3672-E1B2-46FF-A3E6-134CA8FCC554}" destId="{3C9A9D1F-B884-471D-9BBF-C135F014956D}" srcOrd="1" destOrd="0" presId="urn:microsoft.com/office/officeart/2005/8/layout/default"/>
    <dgm:cxn modelId="{C1B5E49B-1C37-4489-ACA5-7BD062FD5D49}" type="presParOf" srcId="{24DE3672-E1B2-46FF-A3E6-134CA8FCC554}" destId="{8DBD4B1D-8B81-4151-AB29-8DA3534ABB4F}" srcOrd="2" destOrd="0" presId="urn:microsoft.com/office/officeart/2005/8/layout/default"/>
    <dgm:cxn modelId="{6DBB767A-68D1-404C-9732-215A44D00F3F}" type="presParOf" srcId="{24DE3672-E1B2-46FF-A3E6-134CA8FCC554}" destId="{6385212B-699C-40EB-9076-72C9E5013A20}" srcOrd="3" destOrd="0" presId="urn:microsoft.com/office/officeart/2005/8/layout/default"/>
    <dgm:cxn modelId="{08DE1F68-7C5F-494F-AA40-015EE38E50CB}" type="presParOf" srcId="{24DE3672-E1B2-46FF-A3E6-134CA8FCC554}" destId="{C7494372-EE79-4105-B3E0-C3E9D3486D46}" srcOrd="4" destOrd="0" presId="urn:microsoft.com/office/officeart/2005/8/layout/default"/>
    <dgm:cxn modelId="{47625080-F1B4-45DB-B3ED-578A97C619A8}" type="presParOf" srcId="{24DE3672-E1B2-46FF-A3E6-134CA8FCC554}" destId="{453CF46D-F5DA-496B-8112-0E44677D3E8F}" srcOrd="5" destOrd="0" presId="urn:microsoft.com/office/officeart/2005/8/layout/default"/>
    <dgm:cxn modelId="{9FA59E99-F7D6-4397-BEE8-B2476B272A4A}" type="presParOf" srcId="{24DE3672-E1B2-46FF-A3E6-134CA8FCC554}" destId="{8B8B963C-A0DD-4282-912C-FAE2A56AA175}" srcOrd="6" destOrd="0" presId="urn:microsoft.com/office/officeart/2005/8/layout/default"/>
    <dgm:cxn modelId="{50EF5046-1291-4BA1-9C5D-7515CE128917}" type="presParOf" srcId="{24DE3672-E1B2-46FF-A3E6-134CA8FCC554}" destId="{9C75083F-3073-45D9-8362-DC1AB48CC4D4}" srcOrd="7" destOrd="0" presId="urn:microsoft.com/office/officeart/2005/8/layout/default"/>
    <dgm:cxn modelId="{D3673E97-606F-4F65-A753-58351452ACA0}" type="presParOf" srcId="{24DE3672-E1B2-46FF-A3E6-134CA8FCC554}" destId="{166CD46D-0F84-438A-B7F3-C569AEF70D1E}" srcOrd="8" destOrd="0" presId="urn:microsoft.com/office/officeart/2005/8/layout/default"/>
    <dgm:cxn modelId="{2EF24976-002B-4CBB-AA42-1AB1F559A7A5}" type="presParOf" srcId="{24DE3672-E1B2-46FF-A3E6-134CA8FCC554}" destId="{92CF235A-7D29-4F6F-91B9-C69CDD45557B}" srcOrd="9" destOrd="0" presId="urn:microsoft.com/office/officeart/2005/8/layout/default"/>
    <dgm:cxn modelId="{FE90DA97-31DE-4D94-885F-BD0B2F60091D}" type="presParOf" srcId="{24DE3672-E1B2-46FF-A3E6-134CA8FCC554}" destId="{A94209EA-10FF-42BB-BDF5-8EFE7EA807F9}" srcOrd="10" destOrd="0" presId="urn:microsoft.com/office/officeart/2005/8/layout/default"/>
    <dgm:cxn modelId="{859BB5C0-E0B9-4BA1-B86D-6135F211E5F9}" type="presParOf" srcId="{24DE3672-E1B2-46FF-A3E6-134CA8FCC554}" destId="{B15B48E3-B1DD-4515-B385-24F48A7464A8}" srcOrd="11" destOrd="0" presId="urn:microsoft.com/office/officeart/2005/8/layout/default"/>
    <dgm:cxn modelId="{5CEFDB31-5D3D-46F4-B884-52237F335A89}" type="presParOf" srcId="{24DE3672-E1B2-46FF-A3E6-134CA8FCC554}" destId="{00DFC158-7D3E-4523-BAAF-9C61922CF5B2}" srcOrd="12" destOrd="0" presId="urn:microsoft.com/office/officeart/2005/8/layout/default"/>
    <dgm:cxn modelId="{9E298D27-FB5C-4266-B1D0-321E24D16C51}" type="presParOf" srcId="{24DE3672-E1B2-46FF-A3E6-134CA8FCC554}" destId="{19FD1231-530F-4210-8453-447B4EE3B02B}" srcOrd="13" destOrd="0" presId="urn:microsoft.com/office/officeart/2005/8/layout/default"/>
    <dgm:cxn modelId="{535E56B0-161D-441B-A9F4-BC2ED45A2541}" type="presParOf" srcId="{24DE3672-E1B2-46FF-A3E6-134CA8FCC554}" destId="{01B8C49E-615F-40DD-8C8E-77A73C986E2D}" srcOrd="14" destOrd="0" presId="urn:microsoft.com/office/officeart/2005/8/layout/default"/>
    <dgm:cxn modelId="{CED0BCAD-DCAD-44EE-B8DB-E679AEBE0B4B}" type="presParOf" srcId="{24DE3672-E1B2-46FF-A3E6-134CA8FCC554}" destId="{00E2B555-DDD3-41A1-9326-C9C06A8D47A9}" srcOrd="15" destOrd="0" presId="urn:microsoft.com/office/officeart/2005/8/layout/default"/>
    <dgm:cxn modelId="{954B7C1B-96B6-4929-B69D-8228BB8C67DF}" type="presParOf" srcId="{24DE3672-E1B2-46FF-A3E6-134CA8FCC554}" destId="{BE5AF615-4EA6-4D44-B15F-15E3D40D94CB}" srcOrd="16" destOrd="0" presId="urn:microsoft.com/office/officeart/2005/8/layout/default"/>
    <dgm:cxn modelId="{DBE30E9C-03CD-446C-A56F-7EF2660C7A6D}" type="presParOf" srcId="{24DE3672-E1B2-46FF-A3E6-134CA8FCC554}" destId="{7B72113E-84BD-4737-B3D1-E4F3D080A428}" srcOrd="17" destOrd="0" presId="urn:microsoft.com/office/officeart/2005/8/layout/default"/>
    <dgm:cxn modelId="{6D2E5A01-B5AE-4D21-BD97-09ED717F5DFE}" type="presParOf" srcId="{24DE3672-E1B2-46FF-A3E6-134CA8FCC554}" destId="{65A1880D-AD2A-45D3-A9B1-55E803512B41}" srcOrd="18" destOrd="0" presId="urn:microsoft.com/office/officeart/2005/8/layout/default"/>
    <dgm:cxn modelId="{F0BE23BC-B8D1-43DD-BB07-1670D5DE3BD3}" type="presParOf" srcId="{24DE3672-E1B2-46FF-A3E6-134CA8FCC554}" destId="{D7039256-80B4-4639-8D3C-EA69DC990707}" srcOrd="19" destOrd="0" presId="urn:microsoft.com/office/officeart/2005/8/layout/default"/>
    <dgm:cxn modelId="{5AE30AC0-FE68-4AFF-927A-FF8390B99750}" type="presParOf" srcId="{24DE3672-E1B2-46FF-A3E6-134CA8FCC554}" destId="{FA6CBF60-FAC2-4493-A559-1EBDAB48D721}" srcOrd="20" destOrd="0" presId="urn:microsoft.com/office/officeart/2005/8/layout/default"/>
    <dgm:cxn modelId="{F718E256-12D8-41D0-B425-79FDC0984E9C}" type="presParOf" srcId="{24DE3672-E1B2-46FF-A3E6-134CA8FCC554}" destId="{54FAC8C6-6233-4514-B15C-6D131FF5813E}" srcOrd="21" destOrd="0" presId="urn:microsoft.com/office/officeart/2005/8/layout/default"/>
    <dgm:cxn modelId="{C0788900-EBC2-4066-9846-A462D24F09BE}" type="presParOf" srcId="{24DE3672-E1B2-46FF-A3E6-134CA8FCC554}" destId="{AD6518D2-5D96-49B4-AE4C-43B0821E6C10}"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527FCC-B807-404C-A421-E84264399C39}">
      <dsp:nvSpPr>
        <dsp:cNvPr id="0" name=""/>
        <dsp:cNvSpPr/>
      </dsp:nvSpPr>
      <dsp:spPr>
        <a:xfrm>
          <a:off x="582645" y="1178"/>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Battery diagnostics, replacement and refurbishment</a:t>
          </a:r>
          <a:endParaRPr lang="en-US" sz="2000" kern="1200"/>
        </a:p>
      </dsp:txBody>
      <dsp:txXfrm>
        <a:off x="582645" y="1178"/>
        <a:ext cx="2174490" cy="1304694"/>
      </dsp:txXfrm>
    </dsp:sp>
    <dsp:sp modelId="{8DBD4B1D-8B81-4151-AB29-8DA3534ABB4F}">
      <dsp:nvSpPr>
        <dsp:cNvPr id="0" name=""/>
        <dsp:cNvSpPr/>
      </dsp:nvSpPr>
      <dsp:spPr>
        <a:xfrm>
          <a:off x="2974584" y="1178"/>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Motor repair and performance optimization</a:t>
          </a:r>
          <a:endParaRPr lang="en-US" sz="2000" kern="1200"/>
        </a:p>
      </dsp:txBody>
      <dsp:txXfrm>
        <a:off x="2974584" y="1178"/>
        <a:ext cx="2174490" cy="1304694"/>
      </dsp:txXfrm>
    </dsp:sp>
    <dsp:sp modelId="{C7494372-EE79-4105-B3E0-C3E9D3486D46}">
      <dsp:nvSpPr>
        <dsp:cNvPr id="0" name=""/>
        <dsp:cNvSpPr/>
      </dsp:nvSpPr>
      <dsp:spPr>
        <a:xfrm>
          <a:off x="5366524" y="1178"/>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Brake system maintenance and adjustment</a:t>
          </a:r>
          <a:endParaRPr lang="en-US" sz="2000" kern="1200"/>
        </a:p>
      </dsp:txBody>
      <dsp:txXfrm>
        <a:off x="5366524" y="1178"/>
        <a:ext cx="2174490" cy="1304694"/>
      </dsp:txXfrm>
    </dsp:sp>
    <dsp:sp modelId="{8B8B963C-A0DD-4282-912C-FAE2A56AA175}">
      <dsp:nvSpPr>
        <dsp:cNvPr id="0" name=""/>
        <dsp:cNvSpPr/>
      </dsp:nvSpPr>
      <dsp:spPr>
        <a:xfrm>
          <a:off x="7758464" y="1178"/>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Electrical system troubleshooting and repair</a:t>
          </a:r>
          <a:endParaRPr lang="en-US" sz="2000" kern="1200"/>
        </a:p>
      </dsp:txBody>
      <dsp:txXfrm>
        <a:off x="7758464" y="1178"/>
        <a:ext cx="2174490" cy="1304694"/>
      </dsp:txXfrm>
    </dsp:sp>
    <dsp:sp modelId="{166CD46D-0F84-438A-B7F3-C569AEF70D1E}">
      <dsp:nvSpPr>
        <dsp:cNvPr id="0" name=""/>
        <dsp:cNvSpPr/>
      </dsp:nvSpPr>
      <dsp:spPr>
        <a:xfrm>
          <a:off x="582645" y="1523321"/>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Tire replacement and wheel alignment</a:t>
          </a:r>
          <a:endParaRPr lang="en-US" sz="2000" kern="1200"/>
        </a:p>
      </dsp:txBody>
      <dsp:txXfrm>
        <a:off x="582645" y="1523321"/>
        <a:ext cx="2174490" cy="1304694"/>
      </dsp:txXfrm>
    </dsp:sp>
    <dsp:sp modelId="{A94209EA-10FF-42BB-BDF5-8EFE7EA807F9}">
      <dsp:nvSpPr>
        <dsp:cNvPr id="0" name=""/>
        <dsp:cNvSpPr/>
      </dsp:nvSpPr>
      <dsp:spPr>
        <a:xfrm>
          <a:off x="2974584" y="1523321"/>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Software updates and system calibration</a:t>
          </a:r>
          <a:endParaRPr lang="en-US" sz="2000" kern="1200"/>
        </a:p>
      </dsp:txBody>
      <dsp:txXfrm>
        <a:off x="2974584" y="1523321"/>
        <a:ext cx="2174490" cy="1304694"/>
      </dsp:txXfrm>
    </dsp:sp>
    <dsp:sp modelId="{00DFC158-7D3E-4523-BAAF-9C61922CF5B2}">
      <dsp:nvSpPr>
        <dsp:cNvPr id="0" name=""/>
        <dsp:cNvSpPr/>
      </dsp:nvSpPr>
      <dsp:spPr>
        <a:xfrm>
          <a:off x="5366524" y="1523321"/>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Preventive maintenance programs</a:t>
          </a:r>
          <a:endParaRPr lang="en-US" sz="2000" kern="1200"/>
        </a:p>
      </dsp:txBody>
      <dsp:txXfrm>
        <a:off x="5366524" y="1523321"/>
        <a:ext cx="2174490" cy="1304694"/>
      </dsp:txXfrm>
    </dsp:sp>
    <dsp:sp modelId="{01B8C49E-615F-40DD-8C8E-77A73C986E2D}">
      <dsp:nvSpPr>
        <dsp:cNvPr id="0" name=""/>
        <dsp:cNvSpPr/>
      </dsp:nvSpPr>
      <dsp:spPr>
        <a:xfrm>
          <a:off x="7758464" y="1523321"/>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Extended warranty packages</a:t>
          </a:r>
          <a:endParaRPr lang="en-US" sz="2000" kern="1200"/>
        </a:p>
      </dsp:txBody>
      <dsp:txXfrm>
        <a:off x="7758464" y="1523321"/>
        <a:ext cx="2174490" cy="1304694"/>
      </dsp:txXfrm>
    </dsp:sp>
    <dsp:sp modelId="{BE5AF615-4EA6-4D44-B15F-15E3D40D94CB}">
      <dsp:nvSpPr>
        <dsp:cNvPr id="0" name=""/>
        <dsp:cNvSpPr/>
      </dsp:nvSpPr>
      <dsp:spPr>
        <a:xfrm>
          <a:off x="582645" y="3045465"/>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Seasonal preparation services (winter/summer)</a:t>
          </a:r>
          <a:endParaRPr lang="en-US" sz="2000" kern="1200"/>
        </a:p>
      </dsp:txBody>
      <dsp:txXfrm>
        <a:off x="582645" y="3045465"/>
        <a:ext cx="2174490" cy="1304694"/>
      </dsp:txXfrm>
    </dsp:sp>
    <dsp:sp modelId="{65A1880D-AD2A-45D3-A9B1-55E803512B41}">
      <dsp:nvSpPr>
        <dsp:cNvPr id="0" name=""/>
        <dsp:cNvSpPr/>
      </dsp:nvSpPr>
      <dsp:spPr>
        <a:xfrm>
          <a:off x="2974584" y="3045465"/>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Performance upgrade consultations</a:t>
          </a:r>
          <a:endParaRPr lang="en-US" sz="2000" kern="1200"/>
        </a:p>
      </dsp:txBody>
      <dsp:txXfrm>
        <a:off x="2974584" y="3045465"/>
        <a:ext cx="2174490" cy="1304694"/>
      </dsp:txXfrm>
    </dsp:sp>
    <dsp:sp modelId="{FA6CBF60-FAC2-4493-A559-1EBDAB48D721}">
      <dsp:nvSpPr>
        <dsp:cNvPr id="0" name=""/>
        <dsp:cNvSpPr/>
      </dsp:nvSpPr>
      <dsp:spPr>
        <a:xfrm>
          <a:off x="5366524" y="3045465"/>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Insurance assessment reports</a:t>
          </a:r>
          <a:endParaRPr lang="en-US" sz="2000" kern="1200"/>
        </a:p>
      </dsp:txBody>
      <dsp:txXfrm>
        <a:off x="5366524" y="3045465"/>
        <a:ext cx="2174490" cy="1304694"/>
      </dsp:txXfrm>
    </dsp:sp>
    <dsp:sp modelId="{AD6518D2-5D96-49B4-AE4C-43B0821E6C10}">
      <dsp:nvSpPr>
        <dsp:cNvPr id="0" name=""/>
        <dsp:cNvSpPr/>
      </dsp:nvSpPr>
      <dsp:spPr>
        <a:xfrm>
          <a:off x="7758464" y="3045465"/>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Training on proper scooter maintenance</a:t>
          </a:r>
          <a:endParaRPr lang="en-US" sz="2000" kern="1200"/>
        </a:p>
      </dsp:txBody>
      <dsp:txXfrm>
        <a:off x="7758464" y="3045465"/>
        <a:ext cx="2174490" cy="130469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57D6DA-7DDB-4422-A0B0-EB6AB266943A}" type="datetimeFigureOut">
              <a:rPr lang="en-GB" smtClean="0"/>
              <a:t>05/11/2025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4D9539-17B0-4F32-A612-FF7EE108094A}" type="slidenum">
              <a:rPr lang="en-GB" smtClean="0"/>
              <a:t>‹#›</a:t>
            </a:fld>
            <a:endParaRPr lang="en-GB"/>
          </a:p>
        </p:txBody>
      </p:sp>
    </p:spTree>
    <p:extLst>
      <p:ext uri="{BB962C8B-B14F-4D97-AF65-F5344CB8AC3E}">
        <p14:creationId xmlns:p14="http://schemas.microsoft.com/office/powerpoint/2010/main" val="40914612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More people want convenient services delivered to their homes, which suits the mobile business model. </a:t>
            </a:r>
          </a:p>
          <a:p>
            <a:r>
              <a:rPr lang="en-GB" sz="1200" b="0" i="0" kern="1200" dirty="0">
                <a:solidFill>
                  <a:schemeClr val="tx1"/>
                </a:solidFill>
                <a:effectLst/>
                <a:latin typeface="+mn-lt"/>
                <a:ea typeface="+mn-ea"/>
                <a:cs typeface="+mn-cs"/>
              </a:rPr>
              <a:t>The government has extended e-scooter trials until May 2026, showing they want to support this industry. </a:t>
            </a:r>
          </a:p>
          <a:p>
            <a:r>
              <a:rPr lang="en-GB" sz="1200" b="0" i="0" kern="1200" dirty="0">
                <a:solidFill>
                  <a:schemeClr val="tx1"/>
                </a:solidFill>
                <a:effectLst/>
                <a:latin typeface="+mn-lt"/>
                <a:ea typeface="+mn-ea"/>
                <a:cs typeface="+mn-cs"/>
              </a:rPr>
              <a:t>People are also more environmentally conscious and want sustainable transport options </a:t>
            </a:r>
          </a:p>
          <a:p>
            <a:r>
              <a:rPr lang="en-GB" sz="1200" b="0" i="0" kern="1200" dirty="0">
                <a:solidFill>
                  <a:schemeClr val="tx1"/>
                </a:solidFill>
                <a:effectLst/>
                <a:latin typeface="+mn-lt"/>
                <a:ea typeface="+mn-ea"/>
                <a:cs typeface="+mn-cs"/>
              </a:rPr>
              <a:t>The government's commitment to reach net-zero emissions by 2050 supports e-scooter adoption.</a:t>
            </a:r>
            <a:endParaRPr lang="en-GB" dirty="0"/>
          </a:p>
        </p:txBody>
      </p:sp>
      <p:sp>
        <p:nvSpPr>
          <p:cNvPr id="4" name="Slide Number Placeholder 3"/>
          <p:cNvSpPr>
            <a:spLocks noGrp="1"/>
          </p:cNvSpPr>
          <p:nvPr>
            <p:ph type="sldNum" sz="quarter" idx="5"/>
          </p:nvPr>
        </p:nvSpPr>
        <p:spPr/>
        <p:txBody>
          <a:bodyPr/>
          <a:lstStyle/>
          <a:p>
            <a:fld id="{1B4D9539-17B0-4F32-A612-FF7EE108094A}" type="slidenum">
              <a:rPr lang="en-GB" smtClean="0"/>
              <a:t>5</a:t>
            </a:fld>
            <a:endParaRPr lang="en-GB"/>
          </a:p>
        </p:txBody>
      </p:sp>
    </p:spTree>
    <p:extLst>
      <p:ext uri="{BB962C8B-B14F-4D97-AF65-F5344CB8AC3E}">
        <p14:creationId xmlns:p14="http://schemas.microsoft.com/office/powerpoint/2010/main" val="237221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Capitalising on these emerging opportunities is particularly advantageous in the present landscape, where young urban consumers demonstrate increased awareness of environmental issues and sustainable mobility options. By offering a fast and efficient service tailored to the needs of this demographic—alongside incentives such as exclusive offers, loyalty programmes, and added-value perks—the business can significantly enhance its market appeal and customer engagement. Such a strategic approach not only builds consumer trust and brand reliability, but also fosters repeat business and positions the company to secure numerous contracts with both individual clients and corporate partners. The alignment of service excellence with the environmental concerns of contemporary consumers strengthens the company’s competitive advantage and drives sustainable business growth.</a:t>
            </a:r>
          </a:p>
          <a:p>
            <a:endParaRPr lang="en-GB" dirty="0"/>
          </a:p>
        </p:txBody>
      </p:sp>
      <p:sp>
        <p:nvSpPr>
          <p:cNvPr id="4" name="Slide Number Placeholder 3"/>
          <p:cNvSpPr>
            <a:spLocks noGrp="1"/>
          </p:cNvSpPr>
          <p:nvPr>
            <p:ph type="sldNum" sz="quarter" idx="5"/>
          </p:nvPr>
        </p:nvSpPr>
        <p:spPr/>
        <p:txBody>
          <a:bodyPr/>
          <a:lstStyle/>
          <a:p>
            <a:fld id="{1B4D9539-17B0-4F32-A612-FF7EE108094A}" type="slidenum">
              <a:rPr lang="en-GB" smtClean="0"/>
              <a:t>6</a:t>
            </a:fld>
            <a:endParaRPr lang="en-GB"/>
          </a:p>
        </p:txBody>
      </p:sp>
    </p:spTree>
    <p:extLst>
      <p:ext uri="{BB962C8B-B14F-4D97-AF65-F5344CB8AC3E}">
        <p14:creationId xmlns:p14="http://schemas.microsoft.com/office/powerpoint/2010/main" val="736421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1C7B0-D458-C7E5-7F45-471A18FF15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4D19463-1507-6A6E-216B-B2B64D46147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DA0533A-D004-25D9-6C9D-B82F2ABFCFD0}"/>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5" name="Footer Placeholder 4">
            <a:extLst>
              <a:ext uri="{FF2B5EF4-FFF2-40B4-BE49-F238E27FC236}">
                <a16:creationId xmlns:a16="http://schemas.microsoft.com/office/drawing/2014/main" id="{B49C925C-4D6B-2E29-19B3-87CEF3C2E3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D442E2-94F4-3EAB-CAD6-BF717575A214}"/>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2578384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74491-E535-D24A-2631-59704F2C02F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6B25513-0D10-1EB7-00AF-DF5B7A29DF5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357B1B1-7512-E15A-2E70-6F179C50CAB9}"/>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5" name="Footer Placeholder 4">
            <a:extLst>
              <a:ext uri="{FF2B5EF4-FFF2-40B4-BE49-F238E27FC236}">
                <a16:creationId xmlns:a16="http://schemas.microsoft.com/office/drawing/2014/main" id="{367C768F-2088-1679-FAD9-2816D28004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37A693-B2F4-1A0F-F2FA-64B123373525}"/>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4244671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1C4A3-6DF3-D428-A207-42DD199F45E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1B2F586-9575-3896-0A29-787103D93BC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812B065-4D03-C9C8-2158-01D157B20D53}"/>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5" name="Footer Placeholder 4">
            <a:extLst>
              <a:ext uri="{FF2B5EF4-FFF2-40B4-BE49-F238E27FC236}">
                <a16:creationId xmlns:a16="http://schemas.microsoft.com/office/drawing/2014/main" id="{819E20C5-DD28-7294-B663-F0B5E078DE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39C879-1A4C-758C-916F-2077AB38038E}"/>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3033426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6DC25-23B3-FD8A-B3B9-CE2EDC480A9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168F899-BFD4-F81E-487D-1779DBBC42D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2897ACB-C07B-A533-8E6D-304FFFB8A29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2F37107-828F-0BDB-3709-31DEC0714F73}"/>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6" name="Footer Placeholder 5">
            <a:extLst>
              <a:ext uri="{FF2B5EF4-FFF2-40B4-BE49-F238E27FC236}">
                <a16:creationId xmlns:a16="http://schemas.microsoft.com/office/drawing/2014/main" id="{EC2A687D-6397-974A-6081-173641CAF1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3555B5-8420-E79B-61C2-223709F08B26}"/>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2165234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6372E-5C4D-10EF-98BB-A9B13A4991F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0B86B41-F777-F2E2-EB03-63C23930922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5534D31-94F2-6DA6-0998-9381EF61FDC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86922F5-D214-8E64-CA5A-8BF65BD7D2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3479C26-9A45-B7BE-3B0F-5F9C4FA4300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2F1FE82-CC83-E238-3E7D-BE674B693E51}"/>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8" name="Footer Placeholder 7">
            <a:extLst>
              <a:ext uri="{FF2B5EF4-FFF2-40B4-BE49-F238E27FC236}">
                <a16:creationId xmlns:a16="http://schemas.microsoft.com/office/drawing/2014/main" id="{8452D835-F9BB-EBE1-BF9C-14FC7231941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2B77C5-A26A-A9DA-5C39-D92EC2265E20}"/>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1238464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1ECEF-F5C1-9885-0903-AA8F8CE2EE3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2C1014F-CF07-F2E8-E81E-CF58553F8EC5}"/>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4" name="Footer Placeholder 3">
            <a:extLst>
              <a:ext uri="{FF2B5EF4-FFF2-40B4-BE49-F238E27FC236}">
                <a16:creationId xmlns:a16="http://schemas.microsoft.com/office/drawing/2014/main" id="{8C0762BA-1BD3-2D0C-EAE8-A306625749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4A08AB5-8560-8259-E889-3E6794275851}"/>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3214151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202996-0A9F-6B7B-5238-5D6C643458C7}"/>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3" name="Footer Placeholder 2">
            <a:extLst>
              <a:ext uri="{FF2B5EF4-FFF2-40B4-BE49-F238E27FC236}">
                <a16:creationId xmlns:a16="http://schemas.microsoft.com/office/drawing/2014/main" id="{A6E2FEE8-5339-4E6F-5765-B075A6038CD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82C07E-9714-6C76-C3AD-1F0C066A78DB}"/>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1674564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5366F-A44E-7063-7D68-302D0B5F2D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B5DA62D-B5F3-D69C-13AA-D28AF43B19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DB3836D-0BCB-A8AB-1AC7-4563247B72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8E51E6-D864-775F-4267-66E302E7913E}"/>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6" name="Footer Placeholder 5">
            <a:extLst>
              <a:ext uri="{FF2B5EF4-FFF2-40B4-BE49-F238E27FC236}">
                <a16:creationId xmlns:a16="http://schemas.microsoft.com/office/drawing/2014/main" id="{9DE8EAFA-24B5-629C-CF22-23D60D2D43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E42886-6C3D-7972-1DFA-0C74D8CFC63E}"/>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2917715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8715F-1A7A-96D5-24FF-C6F8FC283BA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54DF395-B72C-7FE0-D79C-49A451E3B7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CB1FF90-6279-376F-CFB8-ED9FFC687F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46C9FA-F87B-D607-A632-C9EBCE0D2E53}"/>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6" name="Footer Placeholder 5">
            <a:extLst>
              <a:ext uri="{FF2B5EF4-FFF2-40B4-BE49-F238E27FC236}">
                <a16:creationId xmlns:a16="http://schemas.microsoft.com/office/drawing/2014/main" id="{120A0857-5B46-9260-26CA-E5DC18504A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A98F1D-6473-07D9-41D7-8A12005D8AE6}"/>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4076624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C0920-26C6-1A2B-65FA-FE0302164D2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2E18293-8C0D-6A5C-F91C-5E0A9BFDCB7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526FA1C-16AA-026F-8E3E-960661222AF7}"/>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5" name="Footer Placeholder 4">
            <a:extLst>
              <a:ext uri="{FF2B5EF4-FFF2-40B4-BE49-F238E27FC236}">
                <a16:creationId xmlns:a16="http://schemas.microsoft.com/office/drawing/2014/main" id="{689340FC-01AF-22E9-CDA6-FFCCAC7304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835274-292F-BFD4-FAE1-B3553B091B99}"/>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2246219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683F5D9-B2B2-6B6F-F6A1-742251E0F43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3F4C09E-6F9A-B9FA-0DB0-E057074D815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D7BB9B7-26F5-E34D-E068-4EE44F83AD24}"/>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5" name="Footer Placeholder 4">
            <a:extLst>
              <a:ext uri="{FF2B5EF4-FFF2-40B4-BE49-F238E27FC236}">
                <a16:creationId xmlns:a16="http://schemas.microsoft.com/office/drawing/2014/main" id="{0BB9B8C4-18FB-909A-2F00-528BB56B7F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14F39D-777E-ABD3-8BBF-679FB7C892CD}"/>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3121232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1A62D2-C0C2-ECD6-B9C4-56200B8921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F1B7167-66CB-F60B-5A03-189B4853FE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9BD83FF-07F9-4E1F-6AB6-335540CA93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BDD5190-A4B6-4B24-8C9E-F5030379847D}" type="datetimeFigureOut">
              <a:rPr lang="en-GB" smtClean="0"/>
              <a:t>05/11/2025</a:t>
            </a:fld>
            <a:endParaRPr lang="en-GB"/>
          </a:p>
        </p:txBody>
      </p:sp>
      <p:sp>
        <p:nvSpPr>
          <p:cNvPr id="5" name="Footer Placeholder 4">
            <a:extLst>
              <a:ext uri="{FF2B5EF4-FFF2-40B4-BE49-F238E27FC236}">
                <a16:creationId xmlns:a16="http://schemas.microsoft.com/office/drawing/2014/main" id="{A0E8B058-1110-601D-8C81-B153F8BB44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E478547-AB1A-4BC9-F631-DF7A970DF1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51729EC-C769-4631-8DB8-88339171B417}" type="slidenum">
              <a:rPr lang="en-GB" smtClean="0"/>
              <a:t>‹#›</a:t>
            </a:fld>
            <a:endParaRPr lang="en-GB"/>
          </a:p>
        </p:txBody>
      </p:sp>
    </p:spTree>
    <p:extLst>
      <p:ext uri="{BB962C8B-B14F-4D97-AF65-F5344CB8AC3E}">
        <p14:creationId xmlns:p14="http://schemas.microsoft.com/office/powerpoint/2010/main" val="41719295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ixabay.com/ja/%E4%BA%8B%E6%A5%AD%E8%A8%88%E7%94%BB-%E3%83%93%E3%82%B8%E3%83%8D%E3%82%B9%E3%83%BB%E3%83%97%E3%83%A9%E3%83%B3%E3%83%8B%E3%83%B3%E3%82%B0-%E6%88%A6%E7%95%A5-%E8%A8%88%E7%94%BB-%E3%83%95%E3%82%A1%E3%82%A4%E3%83%8A%E3%83%B3%E3%82%B9-2061633/"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8" Type="http://schemas.openxmlformats.org/officeDocument/2006/relationships/hyperlink" Target="https://www.squillion.tech/must-know-costs-launching-scooter-sharing-company/" TargetMode="External"/><Relationship Id="rId3" Type="http://schemas.openxmlformats.org/officeDocument/2006/relationships/hyperlink" Target="https://coredevsltd.com/articles/how-to-start-scooter-business/" TargetMode="External"/><Relationship Id="rId7" Type="http://schemas.openxmlformats.org/officeDocument/2006/relationships/hyperlink" Target="https://cdn.pixabay.com/photo/2017/02/13/02/17/business-plan-2061633_960_720.jpg" TargetMode="External"/><Relationship Id="rId2" Type="http://schemas.openxmlformats.org/officeDocument/2006/relationships/hyperlink" Target="https://www.checkatrade.com/blog/trade/start-business/start-mobility-scooter-repair-business/" TargetMode="External"/><Relationship Id="rId1" Type="http://schemas.openxmlformats.org/officeDocument/2006/relationships/slideLayout" Target="../slideLayouts/slideLayout4.xml"/><Relationship Id="rId6" Type="http://schemas.openxmlformats.org/officeDocument/2006/relationships/hyperlink" Target="https://peterboroughcyclehub.co.uk/pages/e-scooter-servicing" TargetMode="External"/><Relationship Id="rId5" Type="http://schemas.openxmlformats.org/officeDocument/2006/relationships/hyperlink" Target="https://www.haveignition.com/industry-guides/go-to-market-strategy-for-electric-scooters" TargetMode="External"/><Relationship Id="rId4" Type="http://schemas.openxmlformats.org/officeDocument/2006/relationships/hyperlink" Target="https://www.cyclefixlondon.co.uk/e-scooter/" TargetMode="External"/><Relationship Id="rId9" Type="http://schemas.openxmlformats.org/officeDocument/2006/relationships/hyperlink" Target="https://klexikon.zum.de/images/thumb/c/c2/HappyHayk1516.jpg/300px-HappyHayk1516.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BD0C7A-31A0-265C-510B-047D891C73E2}"/>
              </a:ext>
            </a:extLst>
          </p:cNvPr>
          <p:cNvSpPr>
            <a:spLocks noGrp="1"/>
          </p:cNvSpPr>
          <p:nvPr>
            <p:ph type="ctrTitle"/>
          </p:nvPr>
        </p:nvSpPr>
        <p:spPr>
          <a:xfrm>
            <a:off x="823442" y="921715"/>
            <a:ext cx="5163022" cy="2635993"/>
          </a:xfrm>
        </p:spPr>
        <p:txBody>
          <a:bodyPr anchor="b">
            <a:normAutofit/>
          </a:bodyPr>
          <a:lstStyle/>
          <a:p>
            <a:pPr algn="l"/>
            <a:r>
              <a:rPr lang="en-GB" sz="4800" dirty="0"/>
              <a:t>Winston Hall </a:t>
            </a:r>
            <a:br>
              <a:rPr lang="en-GB" sz="4800" dirty="0"/>
            </a:br>
            <a:r>
              <a:rPr lang="en-GB" sz="4800" dirty="0"/>
              <a:t>2422871</a:t>
            </a:r>
          </a:p>
        </p:txBody>
      </p:sp>
      <p:sp>
        <p:nvSpPr>
          <p:cNvPr id="19" name="Rectangle 18">
            <a:extLst>
              <a:ext uri="{FF2B5EF4-FFF2-40B4-BE49-F238E27FC236}">
                <a16:creationId xmlns:a16="http://schemas.microsoft.com/office/drawing/2014/main" id="{BC05CA36-AD6A-4ABF-9A05-52E5A143D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22214"/>
            <a:ext cx="12192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4331EE8-85A4-4588-8D9E-70E534D47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4022220"/>
            <a:ext cx="815339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9D6C862-61CC-4B46-8080-96583D653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22219"/>
            <a:ext cx="12253472" cy="2835781"/>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D2147AE9-D45A-87E5-88C8-39884A64B28E}"/>
              </a:ext>
            </a:extLst>
          </p:cNvPr>
          <p:cNvSpPr>
            <a:spLocks noGrp="1"/>
          </p:cNvSpPr>
          <p:nvPr>
            <p:ph type="subTitle" idx="1"/>
          </p:nvPr>
        </p:nvSpPr>
        <p:spPr>
          <a:xfrm>
            <a:off x="823442" y="4541263"/>
            <a:ext cx="4662957" cy="1395022"/>
          </a:xfrm>
        </p:spPr>
        <p:txBody>
          <a:bodyPr vert="horz" lIns="91440" tIns="45720" rIns="91440" bIns="45720" rtlCol="0" anchor="t">
            <a:normAutofit/>
          </a:bodyPr>
          <a:lstStyle/>
          <a:p>
            <a:pPr algn="l"/>
            <a:r>
              <a:rPr lang="en-GB" dirty="0">
                <a:solidFill>
                  <a:srgbClr val="FFFFFF"/>
                </a:solidFill>
              </a:rPr>
              <a:t>LCLM4006 </a:t>
            </a:r>
          </a:p>
          <a:p>
            <a:pPr algn="l"/>
            <a:r>
              <a:rPr lang="en-GB" dirty="0">
                <a:solidFill>
                  <a:srgbClr val="FFFFFF"/>
                </a:solidFill>
              </a:rPr>
              <a:t>Enterprise and Entrepreneurship </a:t>
            </a:r>
          </a:p>
          <a:p>
            <a:pPr algn="l"/>
            <a:r>
              <a:rPr lang="en-GB" dirty="0">
                <a:solidFill>
                  <a:srgbClr val="FFFFFF"/>
                </a:solidFill>
              </a:rPr>
              <a:t>Business plan presentation</a:t>
            </a:r>
          </a:p>
          <a:p>
            <a:pPr algn="l"/>
            <a:endParaRPr lang="en-GB" dirty="0">
              <a:solidFill>
                <a:srgbClr val="FFFFFF"/>
              </a:solidFill>
            </a:endParaRPr>
          </a:p>
          <a:p>
            <a:pPr algn="l"/>
            <a:endParaRPr lang="en-GB" dirty="0">
              <a:solidFill>
                <a:srgbClr val="FFFFFF"/>
              </a:solidFill>
            </a:endParaRPr>
          </a:p>
        </p:txBody>
      </p:sp>
      <p:pic>
        <p:nvPicPr>
          <p:cNvPr id="5" name="Picture 4" descr="A hand writing a diagram of business plan&#10;&#10;AI-generated content may be incorrect.">
            <a:extLst>
              <a:ext uri="{FF2B5EF4-FFF2-40B4-BE49-F238E27FC236}">
                <a16:creationId xmlns:a16="http://schemas.microsoft.com/office/drawing/2014/main" id="{82D1CCEC-19C8-517C-7443-324C32D270A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73907" y="1303867"/>
            <a:ext cx="5163022" cy="3872266"/>
          </a:xfrm>
          <a:prstGeom prst="rect">
            <a:avLst/>
          </a:prstGeom>
        </p:spPr>
      </p:pic>
      <p:sp>
        <p:nvSpPr>
          <p:cNvPr id="25" name="Rectangle 24">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797"/>
            <a:ext cx="12191998" cy="457203"/>
          </a:xfrm>
          <a:prstGeom prst="rect">
            <a:avLst/>
          </a:prstGeom>
          <a:gradFill>
            <a:gsLst>
              <a:gs pos="0">
                <a:srgbClr val="000000">
                  <a:alpha val="43000"/>
                </a:srgbClr>
              </a:gs>
              <a:gs pos="79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3618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D697AF-DFF6-9A63-DB4D-40BAD38FC240}"/>
              </a:ext>
            </a:extLst>
          </p:cNvPr>
          <p:cNvSpPr>
            <a:spLocks noGrp="1"/>
          </p:cNvSpPr>
          <p:nvPr>
            <p:ph type="title"/>
          </p:nvPr>
        </p:nvSpPr>
        <p:spPr>
          <a:xfrm>
            <a:off x="826396" y="586855"/>
            <a:ext cx="4230100" cy="3387497"/>
          </a:xfrm>
        </p:spPr>
        <p:txBody>
          <a:bodyPr anchor="b">
            <a:normAutofit/>
          </a:bodyPr>
          <a:lstStyle/>
          <a:p>
            <a:pPr algn="r"/>
            <a:r>
              <a:rPr lang="en-GB" sz="4000" b="1" u="sng" dirty="0">
                <a:solidFill>
                  <a:srgbClr val="FFFFFF"/>
                </a:solidFill>
              </a:rPr>
              <a:t>Overview &amp; Idea</a:t>
            </a:r>
            <a:endParaRPr lang="en-US" sz="4000" dirty="0">
              <a:solidFill>
                <a:srgbClr val="FFFFFF"/>
              </a:solidFill>
            </a:endParaRPr>
          </a:p>
        </p:txBody>
      </p:sp>
      <p:sp>
        <p:nvSpPr>
          <p:cNvPr id="3" name="Content Placeholder 2">
            <a:extLst>
              <a:ext uri="{FF2B5EF4-FFF2-40B4-BE49-F238E27FC236}">
                <a16:creationId xmlns:a16="http://schemas.microsoft.com/office/drawing/2014/main" id="{DABC5B5A-509F-CD64-8C68-9F44A48179E1}"/>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US" sz="1400" b="1" dirty="0">
                <a:latin typeface="Arial"/>
                <a:cs typeface="Arial"/>
              </a:rPr>
              <a:t>I</a:t>
            </a:r>
            <a:r>
              <a:rPr lang="en-US" sz="1400" b="1" dirty="0">
                <a:latin typeface="Arial"/>
                <a:ea typeface="Calibri"/>
                <a:cs typeface="Calibri"/>
              </a:rPr>
              <a:t>deas &amp; Goals</a:t>
            </a:r>
            <a:endParaRPr lang="en-US" sz="1400" dirty="0">
              <a:latin typeface="Arial"/>
              <a:ea typeface="Calibri"/>
              <a:cs typeface="Calibri"/>
            </a:endParaRPr>
          </a:p>
          <a:p>
            <a:pPr marL="285750" indent="-285750"/>
            <a:r>
              <a:rPr lang="en-GB" sz="1400" dirty="0">
                <a:latin typeface="Arial"/>
                <a:ea typeface="Calibri"/>
                <a:cs typeface="Calibri"/>
              </a:rPr>
              <a:t>Mobile electric scooter maintenance service delivering comprehensive repair, servicing, and compliance solutions directly to customers' locations across Birmingham and the West Midlands</a:t>
            </a:r>
            <a:endParaRPr lang="en-US" sz="1400" dirty="0">
              <a:latin typeface="Arial"/>
              <a:ea typeface="Calibri"/>
              <a:cs typeface="Calibri"/>
            </a:endParaRPr>
          </a:p>
          <a:p>
            <a:pPr marL="285750" indent="-285750"/>
            <a:r>
              <a:rPr lang="en-GB" sz="1400" dirty="0">
                <a:latin typeface="Arial"/>
                <a:ea typeface="Calibri"/>
                <a:cs typeface="Calibri"/>
              </a:rPr>
              <a:t>Convenience-focused model eliminating the hassle of transporting heavy or non-functional scooters to traditional repair shops by bringing professional technicians and equipment to homes and workplaces</a:t>
            </a:r>
            <a:endParaRPr lang="en-US" sz="1400" dirty="0">
              <a:latin typeface="Arial"/>
              <a:ea typeface="Calibri"/>
              <a:cs typeface="Calibri"/>
            </a:endParaRPr>
          </a:p>
          <a:p>
            <a:pPr marL="285750" indent="-285750"/>
            <a:r>
              <a:rPr lang="en-GB" sz="1400" dirty="0">
                <a:latin typeface="Arial"/>
                <a:ea typeface="Calibri"/>
                <a:cs typeface="Calibri"/>
              </a:rPr>
              <a:t>Specialized expertise in battery diagnostics, motor repair, safety inspections, and WEEE-compliant hazardous waste disposal - services that require professional certification and specialized equipment</a:t>
            </a:r>
            <a:endParaRPr lang="en-US" sz="1400" dirty="0">
              <a:latin typeface="Arial"/>
              <a:ea typeface="Calibri"/>
              <a:cs typeface="Calibri"/>
            </a:endParaRPr>
          </a:p>
          <a:p>
            <a:pPr marL="285750" indent="-285750"/>
            <a:r>
              <a:rPr lang="en-GB" sz="1400" dirty="0">
                <a:latin typeface="Arial"/>
                <a:ea typeface="Calibri"/>
                <a:cs typeface="Calibri"/>
              </a:rPr>
              <a:t>Market timing advantage positioned to capitalize on the UK's £1.52 billion e-scooter market growth and anticipated private e-scooter legalization in 2025</a:t>
            </a:r>
            <a:endParaRPr lang="en-US" sz="1400" dirty="0">
              <a:latin typeface="Arial"/>
              <a:ea typeface="Calibri"/>
              <a:cs typeface="Calibri"/>
            </a:endParaRPr>
          </a:p>
          <a:p>
            <a:pPr marL="285750" indent="-285750"/>
            <a:r>
              <a:rPr lang="en-GB" sz="1400" dirty="0">
                <a:latin typeface="Arial"/>
                <a:ea typeface="Calibri"/>
                <a:cs typeface="Calibri"/>
              </a:rPr>
              <a:t>Premium service positioning targeting quality-conscious customers willing to pay £100+ for convenient, professional mobile maintenance versus £25-65 for basic fixed-location services</a:t>
            </a:r>
            <a:endParaRPr lang="en-US" sz="1400" dirty="0">
              <a:latin typeface="Arial"/>
              <a:ea typeface="Calibri"/>
              <a:cs typeface="Calibri"/>
            </a:endParaRPr>
          </a:p>
          <a:p>
            <a:pPr marL="971550" lvl="1" indent="-285750">
              <a:spcBef>
                <a:spcPts val="0"/>
              </a:spcBef>
              <a:buFont typeface="Arial"/>
              <a:buChar char="•"/>
            </a:pPr>
            <a:endParaRPr lang="en-GB" sz="1400" dirty="0">
              <a:latin typeface="Calibri"/>
              <a:ea typeface="Calibri"/>
              <a:cs typeface="Calibri"/>
            </a:endParaRPr>
          </a:p>
          <a:p>
            <a:pPr marL="0" indent="0">
              <a:buNone/>
            </a:pPr>
            <a:endParaRPr lang="en-US" sz="1400" dirty="0"/>
          </a:p>
          <a:p>
            <a:endParaRPr lang="en-US" sz="1400" dirty="0">
              <a:latin typeface="Arial"/>
              <a:ea typeface="Calibri"/>
              <a:cs typeface="Calibri"/>
            </a:endParaRPr>
          </a:p>
          <a:p>
            <a:endParaRPr lang="en-US" sz="1400" dirty="0">
              <a:latin typeface="Arial"/>
              <a:cs typeface="Arial"/>
            </a:endParaRPr>
          </a:p>
        </p:txBody>
      </p:sp>
    </p:spTree>
    <p:extLst>
      <p:ext uri="{BB962C8B-B14F-4D97-AF65-F5344CB8AC3E}">
        <p14:creationId xmlns:p14="http://schemas.microsoft.com/office/powerpoint/2010/main" val="4191736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F972D61-ACB0-64D5-57B4-1E78A354C3E0}"/>
              </a:ext>
            </a:extLst>
          </p:cNvPr>
          <p:cNvPicPr>
            <a:picLocks noChangeAspect="1"/>
          </p:cNvPicPr>
          <p:nvPr/>
        </p:nvPicPr>
        <p:blipFill>
          <a:blip r:embed="rId2">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B987ED-2F44-DD0A-B4EC-A8C9AD8F0E42}"/>
              </a:ext>
            </a:extLst>
          </p:cNvPr>
          <p:cNvSpPr>
            <a:spLocks noGrp="1"/>
          </p:cNvSpPr>
          <p:nvPr>
            <p:ph type="title"/>
          </p:nvPr>
        </p:nvSpPr>
        <p:spPr>
          <a:xfrm>
            <a:off x="838200" y="365125"/>
            <a:ext cx="10515600" cy="1325563"/>
          </a:xfrm>
        </p:spPr>
        <p:txBody>
          <a:bodyPr>
            <a:normAutofit/>
          </a:bodyPr>
          <a:lstStyle/>
          <a:p>
            <a:r>
              <a:rPr lang="en-US" b="1"/>
              <a:t>Services</a:t>
            </a:r>
            <a:endParaRPr lang="en-US"/>
          </a:p>
        </p:txBody>
      </p:sp>
      <p:graphicFrame>
        <p:nvGraphicFramePr>
          <p:cNvPr id="5" name="Content Placeholder 2">
            <a:extLst>
              <a:ext uri="{FF2B5EF4-FFF2-40B4-BE49-F238E27FC236}">
                <a16:creationId xmlns:a16="http://schemas.microsoft.com/office/drawing/2014/main" id="{EF4C5D71-5DD7-68A0-67B8-21307D5DB5D0}"/>
              </a:ext>
            </a:extLst>
          </p:cNvPr>
          <p:cNvGraphicFramePr>
            <a:graphicFrameLocks noGrp="1"/>
          </p:cNvGraphicFramePr>
          <p:nvPr>
            <p:ph idx="1"/>
            <p:extLst>
              <p:ext uri="{D42A27DB-BD31-4B8C-83A1-F6EECF244321}">
                <p14:modId xmlns:p14="http://schemas.microsoft.com/office/powerpoint/2010/main" val="341863352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0756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291584-D912-D90A-6960-2461E1A6DC59}"/>
              </a:ext>
            </a:extLst>
          </p:cNvPr>
          <p:cNvSpPr>
            <a:spLocks noGrp="1"/>
          </p:cNvSpPr>
          <p:nvPr>
            <p:ph type="title"/>
          </p:nvPr>
        </p:nvSpPr>
        <p:spPr>
          <a:xfrm>
            <a:off x="826396" y="586855"/>
            <a:ext cx="4230100" cy="3387497"/>
          </a:xfrm>
        </p:spPr>
        <p:txBody>
          <a:bodyPr anchor="b">
            <a:normAutofit/>
          </a:bodyPr>
          <a:lstStyle/>
          <a:p>
            <a:pPr algn="r"/>
            <a:r>
              <a:rPr lang="en-US" sz="4000" b="1">
                <a:solidFill>
                  <a:srgbClr val="FFFFFF"/>
                </a:solidFill>
              </a:rPr>
              <a:t>Legal Format</a:t>
            </a:r>
            <a:endParaRPr lang="en-US" sz="4000">
              <a:solidFill>
                <a:srgbClr val="FFFFFF"/>
              </a:solidFill>
            </a:endParaRPr>
          </a:p>
        </p:txBody>
      </p:sp>
      <p:sp>
        <p:nvSpPr>
          <p:cNvPr id="3" name="Content Placeholder 2">
            <a:extLst>
              <a:ext uri="{FF2B5EF4-FFF2-40B4-BE49-F238E27FC236}">
                <a16:creationId xmlns:a16="http://schemas.microsoft.com/office/drawing/2014/main" id="{F888D53D-546F-B7F0-201A-71023BCAF6FE}"/>
              </a:ext>
            </a:extLst>
          </p:cNvPr>
          <p:cNvSpPr>
            <a:spLocks noGrp="1"/>
          </p:cNvSpPr>
          <p:nvPr>
            <p:ph idx="1"/>
          </p:nvPr>
        </p:nvSpPr>
        <p:spPr>
          <a:xfrm>
            <a:off x="6503158" y="649480"/>
            <a:ext cx="4862447" cy="5546047"/>
          </a:xfrm>
        </p:spPr>
        <p:txBody>
          <a:bodyPr vert="horz" lIns="91440" tIns="45720" rIns="91440" bIns="45720" rtlCol="0" anchor="ctr">
            <a:normAutofit/>
          </a:bodyPr>
          <a:lstStyle/>
          <a:p>
            <a:pPr lvl="1">
              <a:spcBef>
                <a:spcPts val="0"/>
              </a:spcBef>
            </a:pPr>
            <a:r>
              <a:rPr lang="en-GB" sz="2000" dirty="0">
                <a:latin typeface="Arial"/>
                <a:ea typeface="Calibri"/>
                <a:cs typeface="Calibri"/>
              </a:rPr>
              <a:t>Recommended for E scooter Mobile</a:t>
            </a:r>
            <a:endParaRPr lang="en-US" sz="2000" dirty="0">
              <a:latin typeface="Arial"/>
              <a:ea typeface="Calibri"/>
              <a:cs typeface="Calibri"/>
            </a:endParaRPr>
          </a:p>
          <a:p>
            <a:pPr lvl="1">
              <a:spcBef>
                <a:spcPts val="0"/>
              </a:spcBef>
            </a:pPr>
            <a:r>
              <a:rPr lang="en-GB" sz="2000" dirty="0">
                <a:latin typeface="Arial"/>
                <a:ea typeface="Calibri"/>
                <a:cs typeface="Calibri"/>
              </a:rPr>
              <a:t>Limited liability protection for personal assets</a:t>
            </a:r>
            <a:endParaRPr lang="en-US" sz="2000" dirty="0">
              <a:latin typeface="Arial"/>
              <a:ea typeface="Calibri"/>
              <a:cs typeface="Calibri"/>
            </a:endParaRPr>
          </a:p>
          <a:p>
            <a:pPr lvl="1">
              <a:spcBef>
                <a:spcPts val="0"/>
              </a:spcBef>
            </a:pPr>
            <a:r>
              <a:rPr lang="en-GB" sz="2000" dirty="0">
                <a:latin typeface="Arial"/>
                <a:ea typeface="Calibri"/>
                <a:cs typeface="Calibri"/>
              </a:rPr>
              <a:t>Company pays corporation tax (lower rates)</a:t>
            </a:r>
            <a:endParaRPr lang="en-US" sz="2000" dirty="0">
              <a:latin typeface="Arial"/>
              <a:ea typeface="Calibri"/>
              <a:cs typeface="Calibri"/>
            </a:endParaRPr>
          </a:p>
          <a:p>
            <a:pPr lvl="1">
              <a:spcBef>
                <a:spcPts val="0"/>
              </a:spcBef>
            </a:pPr>
            <a:r>
              <a:rPr lang="en-GB" sz="2000" dirty="0">
                <a:latin typeface="Arial"/>
                <a:ea typeface="Calibri"/>
                <a:cs typeface="Calibri"/>
              </a:rPr>
              <a:t>Professional credibility with customers and suppliers</a:t>
            </a:r>
            <a:endParaRPr lang="en-US" sz="2000" dirty="0">
              <a:latin typeface="Arial"/>
              <a:ea typeface="Calibri"/>
              <a:cs typeface="Calibri"/>
            </a:endParaRPr>
          </a:p>
          <a:p>
            <a:pPr lvl="1">
              <a:spcBef>
                <a:spcPts val="0"/>
              </a:spcBef>
            </a:pPr>
            <a:r>
              <a:rPr lang="en-GB" sz="2000" dirty="0">
                <a:latin typeface="Arial"/>
                <a:ea typeface="Calibri"/>
                <a:cs typeface="Calibri"/>
              </a:rPr>
              <a:t>Can issue shares to raise investment capital</a:t>
            </a:r>
            <a:endParaRPr lang="en-US" sz="2000" dirty="0">
              <a:latin typeface="Arial"/>
              <a:ea typeface="Calibri"/>
              <a:cs typeface="Calibri"/>
            </a:endParaRPr>
          </a:p>
          <a:p>
            <a:pPr lvl="1">
              <a:spcBef>
                <a:spcPts val="0"/>
              </a:spcBef>
            </a:pPr>
            <a:r>
              <a:rPr lang="en-GB" sz="2000" dirty="0">
                <a:latin typeface="Arial"/>
                <a:ea typeface="Calibri"/>
                <a:cs typeface="Calibri"/>
              </a:rPr>
              <a:t>More paperwork but better legal protection</a:t>
            </a:r>
            <a:endParaRPr lang="en-US" sz="2000" dirty="0">
              <a:latin typeface="Arial"/>
              <a:ea typeface="Calibri"/>
              <a:cs typeface="Calibri"/>
            </a:endParaRPr>
          </a:p>
          <a:p>
            <a:pPr lvl="1">
              <a:spcBef>
                <a:spcPts val="0"/>
              </a:spcBef>
              <a:buFont typeface="Arial,Sans-Serif" panose="020B0604020202020204" pitchFamily="34" charset="0"/>
            </a:pPr>
            <a:r>
              <a:rPr lang="en-GB" sz="2000" dirty="0">
                <a:latin typeface="Arial"/>
                <a:ea typeface="Calibri"/>
                <a:cs typeface="Calibri"/>
              </a:rPr>
              <a:t>Private Limited Company is optimal for E scooter Mobile due to liability protection, professional credibility, and ability to attract investment while maintaining operational flexibility</a:t>
            </a:r>
            <a:endParaRPr lang="en-US" sz="2000" dirty="0">
              <a:latin typeface="Arial"/>
              <a:ea typeface="Calibri"/>
              <a:cs typeface="Calibri"/>
            </a:endParaRPr>
          </a:p>
          <a:p>
            <a:endParaRPr lang="en-US" sz="2000" dirty="0"/>
          </a:p>
        </p:txBody>
      </p:sp>
    </p:spTree>
    <p:extLst>
      <p:ext uri="{BB962C8B-B14F-4D97-AF65-F5344CB8AC3E}">
        <p14:creationId xmlns:p14="http://schemas.microsoft.com/office/powerpoint/2010/main" val="3524328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CE5F82-1AF7-5B5D-C6BF-ED651FE5CE6C}"/>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u="sng" kern="1200">
                <a:solidFill>
                  <a:srgbClr val="FFFFFF"/>
                </a:solidFill>
                <a:latin typeface="+mj-lt"/>
                <a:ea typeface="+mj-ea"/>
                <a:cs typeface="+mj-cs"/>
              </a:rPr>
              <a:t>PESTEL Analysis </a:t>
            </a:r>
          </a:p>
        </p:txBody>
      </p:sp>
      <p:pic>
        <p:nvPicPr>
          <p:cNvPr id="4" name="Picture 3" descr="A screenshot of a computer&#10;&#10;AI-generated content may be incorrect.">
            <a:extLst>
              <a:ext uri="{FF2B5EF4-FFF2-40B4-BE49-F238E27FC236}">
                <a16:creationId xmlns:a16="http://schemas.microsoft.com/office/drawing/2014/main" id="{3F003A9E-59D8-3DAF-A6E1-B195E70B78FB}"/>
              </a:ext>
            </a:extLst>
          </p:cNvPr>
          <p:cNvPicPr>
            <a:picLocks noChangeAspect="1"/>
          </p:cNvPicPr>
          <p:nvPr/>
        </p:nvPicPr>
        <p:blipFill>
          <a:blip r:embed="rId3">
            <a:extLst>
              <a:ext uri="{BEBA8EAE-BF5A-486C-A8C5-ECC9F3942E4B}">
                <a14:imgProps xmlns:a14="http://schemas.microsoft.com/office/drawing/2010/main">
                  <a14:imgLayer r:embed="rId4">
                    <a14:imgEffect>
                      <a14:saturation sat="212000"/>
                    </a14:imgEffect>
                  </a14:imgLayer>
                </a14:imgProps>
              </a:ext>
            </a:extLst>
          </a:blip>
          <a:stretch>
            <a:fillRect/>
          </a:stretch>
        </p:blipFill>
        <p:spPr>
          <a:xfrm>
            <a:off x="3645311" y="585792"/>
            <a:ext cx="8171424" cy="5965702"/>
          </a:xfrm>
          <a:prstGeom prst="rect">
            <a:avLst/>
          </a:prstGeom>
        </p:spPr>
      </p:pic>
    </p:spTree>
    <p:extLst>
      <p:ext uri="{BB962C8B-B14F-4D97-AF65-F5344CB8AC3E}">
        <p14:creationId xmlns:p14="http://schemas.microsoft.com/office/powerpoint/2010/main" val="2419783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AED189-4815-061B-6D2F-3DC82534408E}"/>
              </a:ext>
            </a:extLst>
          </p:cNvPr>
          <p:cNvSpPr>
            <a:spLocks noGrp="1"/>
          </p:cNvSpPr>
          <p:nvPr>
            <p:ph type="title"/>
          </p:nvPr>
        </p:nvSpPr>
        <p:spPr>
          <a:xfrm>
            <a:off x="826396" y="586855"/>
            <a:ext cx="4230100" cy="3387497"/>
          </a:xfrm>
        </p:spPr>
        <p:txBody>
          <a:bodyPr anchor="b">
            <a:normAutofit/>
          </a:bodyPr>
          <a:lstStyle/>
          <a:p>
            <a:pPr algn="r"/>
            <a:r>
              <a:rPr lang="en-GB" sz="4000" b="1" u="sng">
                <a:solidFill>
                  <a:srgbClr val="FFFFFF"/>
                </a:solidFill>
                <a:latin typeface="Arial"/>
                <a:cs typeface="Arial"/>
              </a:rPr>
              <a:t>Marketing Strategy</a:t>
            </a:r>
            <a:endParaRPr lang="en-GB" sz="4000" b="1" u="sng">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A780681-3CAA-22E7-B279-6CEF133CCB75}"/>
              </a:ext>
            </a:extLst>
          </p:cNvPr>
          <p:cNvSpPr>
            <a:spLocks noGrp="1"/>
          </p:cNvSpPr>
          <p:nvPr>
            <p:ph idx="1"/>
            <p:extLst>
              <p:ext uri="{E7BDC344-281C-4309-B0C6-D0EE65EED2A8}">
                <p202:designPr xmlns:p202="http://schemas.microsoft.com/office/powerpoint/2020/02/main">
                  <p202:designTagLst>
                    <p202:designTag name="ARCH:1:CLS" val="BulletedText"/>
                  </p202:designTagLst>
                </p202:designPr>
              </p:ext>
            </p:extLst>
          </p:nvPr>
        </p:nvSpPr>
        <p:spPr>
          <a:xfrm>
            <a:off x="6503158" y="649480"/>
            <a:ext cx="4862447" cy="5546047"/>
          </a:xfrm>
        </p:spPr>
        <p:txBody>
          <a:bodyPr anchor="ctr">
            <a:normAutofit/>
          </a:bodyPr>
          <a:lstStyle/>
          <a:p>
            <a:r>
              <a:rPr lang="en-GB" sz="1400" dirty="0">
                <a:latin typeface="Arial"/>
                <a:cs typeface="Arial"/>
              </a:rPr>
              <a:t>Urban Commuters and Students (Ages 18–35)</a:t>
            </a:r>
            <a:br>
              <a:rPr lang="en-GB" sz="1400" dirty="0">
                <a:latin typeface="Arial" panose="020B0604020202020204" pitchFamily="34" charset="0"/>
                <a:cs typeface="Arial" panose="020B0604020202020204" pitchFamily="34" charset="0"/>
              </a:rPr>
            </a:br>
            <a:r>
              <a:rPr lang="en-GB" sz="1400" dirty="0">
                <a:latin typeface="Arial"/>
                <a:cs typeface="Arial"/>
              </a:rPr>
              <a:t>Live, work, or study in city centres; value convenience, sustainability, and cost-effective mobility.</a:t>
            </a:r>
          </a:p>
          <a:p>
            <a:r>
              <a:rPr lang="en-GB" sz="1400" dirty="0">
                <a:latin typeface="Arial"/>
                <a:cs typeface="Arial"/>
              </a:rPr>
              <a:t>Delivery Drivers and Gig-Economy Workers</a:t>
            </a:r>
            <a:br>
              <a:rPr lang="en-GB" sz="1400" dirty="0">
                <a:latin typeface="Arial" panose="020B0604020202020204" pitchFamily="34" charset="0"/>
                <a:cs typeface="Arial" panose="020B0604020202020204" pitchFamily="34" charset="0"/>
              </a:rPr>
            </a:br>
            <a:r>
              <a:rPr lang="en-GB" sz="1400" dirty="0">
                <a:latin typeface="Arial"/>
                <a:cs typeface="Arial"/>
              </a:rPr>
              <a:t>Depend on electric scooters for daily work and require fast, reliable repair services.</a:t>
            </a:r>
          </a:p>
          <a:p>
            <a:r>
              <a:rPr lang="en-GB" sz="1400" dirty="0">
                <a:latin typeface="Arial"/>
                <a:cs typeface="Arial"/>
              </a:rPr>
              <a:t>Corporate &amp; Fleet Managers</a:t>
            </a:r>
            <a:br>
              <a:rPr lang="en-GB" sz="1400" dirty="0">
                <a:latin typeface="Arial" panose="020B0604020202020204" pitchFamily="34" charset="0"/>
                <a:cs typeface="Arial" panose="020B0604020202020204" pitchFamily="34" charset="0"/>
              </a:rPr>
            </a:br>
            <a:r>
              <a:rPr lang="en-GB" sz="1400" dirty="0">
                <a:latin typeface="Arial"/>
                <a:cs typeface="Arial"/>
              </a:rPr>
              <a:t>Run e-scooter fleets for delivery or rental; need regular, compliant maintenance for large numbers of vehicles.</a:t>
            </a:r>
          </a:p>
          <a:p>
            <a:r>
              <a:rPr lang="en-GB" sz="1400" dirty="0">
                <a:latin typeface="Arial"/>
                <a:cs typeface="Arial"/>
              </a:rPr>
              <a:t>Eco-Conscious Residents &amp; Early Adopters</a:t>
            </a:r>
            <a:br>
              <a:rPr lang="en-GB" sz="1400" dirty="0">
                <a:latin typeface="Arial" panose="020B0604020202020204" pitchFamily="34" charset="0"/>
                <a:cs typeface="Arial" panose="020B0604020202020204" pitchFamily="34" charset="0"/>
              </a:rPr>
            </a:br>
            <a:r>
              <a:rPr lang="en-GB" sz="1400" dirty="0">
                <a:latin typeface="Arial"/>
                <a:cs typeface="Arial"/>
              </a:rPr>
              <a:t>Care about sustainability and new technology, willing to invest in premium maintenance for long-term value.</a:t>
            </a:r>
          </a:p>
          <a:p>
            <a:r>
              <a:rPr lang="en-GB" sz="1400" dirty="0">
                <a:latin typeface="Arial"/>
                <a:cs typeface="Arial"/>
              </a:rPr>
              <a:t>University &amp; Corporate Partnerships</a:t>
            </a:r>
            <a:br>
              <a:rPr lang="en-GB" sz="1400" dirty="0">
                <a:latin typeface="Arial" panose="020B0604020202020204" pitchFamily="34" charset="0"/>
                <a:cs typeface="Arial" panose="020B0604020202020204" pitchFamily="34" charset="0"/>
              </a:rPr>
            </a:br>
            <a:r>
              <a:rPr lang="en-GB" sz="1400" dirty="0">
                <a:latin typeface="Arial"/>
                <a:cs typeface="Arial"/>
              </a:rPr>
              <a:t>Offer exclusive discounts and workshops to universities and large employers to access bulk and recurring contracts with student and professional commuters.</a:t>
            </a:r>
          </a:p>
          <a:p>
            <a:pPr marL="0" indent="0">
              <a:buNone/>
            </a:pPr>
            <a:br>
              <a:rPr lang="en-GB" sz="1400" dirty="0"/>
            </a:br>
            <a:endParaRPr lang="en-GB" sz="1400" dirty="0">
              <a:latin typeface="Arial"/>
              <a:cs typeface="Arial"/>
            </a:endParaRPr>
          </a:p>
        </p:txBody>
      </p:sp>
    </p:spTree>
    <p:extLst>
      <p:ext uri="{BB962C8B-B14F-4D97-AF65-F5344CB8AC3E}">
        <p14:creationId xmlns:p14="http://schemas.microsoft.com/office/powerpoint/2010/main" val="1702673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442DF69-0299-AE82-1179-4A1B963D8E96}"/>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Funding and Cash flow</a:t>
            </a:r>
          </a:p>
        </p:txBody>
      </p:sp>
      <p:pic>
        <p:nvPicPr>
          <p:cNvPr id="10" name="Content Placeholder 9" descr="A screenshot of a chart&#10;&#10;AI-generated content may be incorrect.">
            <a:extLst>
              <a:ext uri="{FF2B5EF4-FFF2-40B4-BE49-F238E27FC236}">
                <a16:creationId xmlns:a16="http://schemas.microsoft.com/office/drawing/2014/main" id="{767E7FED-32C5-902E-7AD3-2F90A0AF6FA7}"/>
              </a:ext>
            </a:extLst>
          </p:cNvPr>
          <p:cNvPicPr>
            <a:picLocks noGrp="1" noChangeAspect="1"/>
          </p:cNvPicPr>
          <p:nvPr>
            <p:ph sz="half" idx="2"/>
          </p:nvPr>
        </p:nvPicPr>
        <p:blipFill>
          <a:blip r:embed="rId2"/>
          <a:stretch>
            <a:fillRect/>
          </a:stretch>
        </p:blipFill>
        <p:spPr>
          <a:xfrm>
            <a:off x="5289489" y="467208"/>
            <a:ext cx="5651625" cy="5923584"/>
          </a:xfrm>
          <a:prstGeom prst="rect">
            <a:avLst/>
          </a:prstGeom>
        </p:spPr>
      </p:pic>
    </p:spTree>
    <p:extLst>
      <p:ext uri="{BB962C8B-B14F-4D97-AF65-F5344CB8AC3E}">
        <p14:creationId xmlns:p14="http://schemas.microsoft.com/office/powerpoint/2010/main" val="1351053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Rectangle 3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0586E9-76E8-7E66-2547-D948E2CE1C52}"/>
              </a:ext>
            </a:extLst>
          </p:cNvPr>
          <p:cNvSpPr>
            <a:spLocks noGrp="1"/>
          </p:cNvSpPr>
          <p:nvPr>
            <p:ph sz="half" idx="1"/>
          </p:nvPr>
        </p:nvSpPr>
        <p:spPr>
          <a:xfrm>
            <a:off x="4810259" y="511389"/>
            <a:ext cx="6555347" cy="5308644"/>
          </a:xfrm>
        </p:spPr>
        <p:txBody>
          <a:bodyPr vert="horz" lIns="91440" tIns="45720" rIns="91440" bIns="45720" rtlCol="0" anchor="ctr">
            <a:normAutofit fontScale="85000" lnSpcReduction="20000"/>
          </a:bodyPr>
          <a:lstStyle/>
          <a:p>
            <a:endParaRPr lang="en-US" sz="1100" dirty="0"/>
          </a:p>
          <a:p>
            <a:endParaRPr lang="en-US" sz="1100" dirty="0"/>
          </a:p>
          <a:p>
            <a:pPr marL="0" indent="0">
              <a:buNone/>
            </a:pPr>
            <a:r>
              <a:rPr lang="en-US" sz="1200" b="1" u="sng" dirty="0"/>
              <a:t>References</a:t>
            </a:r>
            <a:r>
              <a:rPr lang="en-US" sz="1100" b="1" u="sng" dirty="0"/>
              <a:t> </a:t>
            </a:r>
          </a:p>
          <a:p>
            <a:r>
              <a:rPr lang="en-US" sz="1700" dirty="0"/>
              <a:t>Checkatrade (2025) </a:t>
            </a:r>
            <a:r>
              <a:rPr lang="en-US" sz="1700" i="1" dirty="0"/>
              <a:t>How To Set Up A Mobility Scooter Repair Business</a:t>
            </a:r>
            <a:r>
              <a:rPr lang="en-US" sz="1700" dirty="0"/>
              <a:t>. Available at: </a:t>
            </a:r>
            <a:r>
              <a:rPr lang="en-US" sz="1700" b="1" dirty="0">
                <a:hlinkClick r:id="rId2"/>
              </a:rPr>
              <a:t>https://www.checkatrade.com/blog/trade/start-business/start-mobility-scooter-repair-business/</a:t>
            </a:r>
            <a:r>
              <a:rPr lang="en-US" sz="1700" dirty="0"/>
              <a:t> (Accessed: 16 October 2025).</a:t>
            </a:r>
          </a:p>
          <a:p>
            <a:r>
              <a:rPr lang="en-US" sz="1700" dirty="0" err="1"/>
              <a:t>Coredevsltd</a:t>
            </a:r>
            <a:r>
              <a:rPr lang="en-US" sz="1700" dirty="0"/>
              <a:t> (2023) </a:t>
            </a:r>
            <a:r>
              <a:rPr lang="en-US" sz="1700" i="1" dirty="0"/>
              <a:t>How To Start A Scooter Business in 13 Easy Steps</a:t>
            </a:r>
            <a:r>
              <a:rPr lang="en-US" sz="1700" dirty="0"/>
              <a:t>. Available at: </a:t>
            </a:r>
            <a:r>
              <a:rPr lang="en-US" sz="1700" b="1" dirty="0">
                <a:hlinkClick r:id="rId3"/>
              </a:rPr>
              <a:t>https://coredevsltd.com/articles/how-to-start-scooter-business/</a:t>
            </a:r>
            <a:r>
              <a:rPr lang="en-US" sz="1700" dirty="0"/>
              <a:t> (Accessed: 16 October 2025).</a:t>
            </a:r>
          </a:p>
          <a:p>
            <a:r>
              <a:rPr lang="en-US" sz="1700" dirty="0" err="1"/>
              <a:t>Cyclefix</a:t>
            </a:r>
            <a:r>
              <a:rPr lang="en-US" sz="1700" dirty="0"/>
              <a:t> London (2024) </a:t>
            </a:r>
            <a:r>
              <a:rPr lang="en-US" sz="1700" i="1" dirty="0"/>
              <a:t>Xiaomi Electric Scooter Repair Services</a:t>
            </a:r>
            <a:r>
              <a:rPr lang="en-US" sz="1700" dirty="0"/>
              <a:t>. Available at: </a:t>
            </a:r>
            <a:r>
              <a:rPr lang="en-US" sz="1700" b="1" dirty="0">
                <a:hlinkClick r:id="rId4"/>
              </a:rPr>
              <a:t>https://www.cyclefixlondon.co.uk/e-scooter/</a:t>
            </a:r>
            <a:r>
              <a:rPr lang="en-US" sz="1700" dirty="0"/>
              <a:t> (Accessed: 16 October 2025).</a:t>
            </a:r>
          </a:p>
          <a:p>
            <a:r>
              <a:rPr lang="en-US" sz="1700" dirty="0"/>
              <a:t>Have Ignition (2023) </a:t>
            </a:r>
            <a:r>
              <a:rPr lang="en-US" sz="1700" i="1" dirty="0"/>
              <a:t>Go-to-Market Strategy for electric scooters</a:t>
            </a:r>
            <a:r>
              <a:rPr lang="en-US" sz="1700" dirty="0"/>
              <a:t>. Available at: </a:t>
            </a:r>
            <a:r>
              <a:rPr lang="en-US" sz="1700" b="1" dirty="0">
                <a:hlinkClick r:id="rId5"/>
              </a:rPr>
              <a:t>https://www.haveignition.com/industry-guides/go-to-market-strategy-for-electric-scooters</a:t>
            </a:r>
            <a:r>
              <a:rPr lang="en-US" sz="1700" dirty="0"/>
              <a:t> (Accessed: 16 October 2025).</a:t>
            </a:r>
          </a:p>
          <a:p>
            <a:r>
              <a:rPr lang="en-US" sz="1700" dirty="0"/>
              <a:t>Peterborough Cycle Hub (2022) </a:t>
            </a:r>
            <a:r>
              <a:rPr lang="en-US" sz="1700" i="1" dirty="0"/>
              <a:t>E-Scooter Servicing</a:t>
            </a:r>
            <a:r>
              <a:rPr lang="en-US" sz="1700" dirty="0"/>
              <a:t>. Available at: </a:t>
            </a:r>
            <a:r>
              <a:rPr lang="en-US" sz="1700" b="1" dirty="0">
                <a:hlinkClick r:id="rId6"/>
              </a:rPr>
              <a:t>https://peterboroughcyclehub.co.uk/pages/e-scooter-servicing</a:t>
            </a:r>
            <a:r>
              <a:rPr lang="en-US" sz="1700" dirty="0"/>
              <a:t> (Accessed: 16 October 2025).</a:t>
            </a:r>
          </a:p>
          <a:p>
            <a:r>
              <a:rPr lang="en-US" sz="1700" dirty="0" err="1"/>
              <a:t>Pixabay</a:t>
            </a:r>
            <a:r>
              <a:rPr lang="en-US" sz="1700" dirty="0"/>
              <a:t> (2017) </a:t>
            </a:r>
            <a:r>
              <a:rPr lang="en-US" sz="1700" i="1" dirty="0"/>
              <a:t>Business plan [image]</a:t>
            </a:r>
            <a:r>
              <a:rPr lang="en-US" sz="1700" dirty="0"/>
              <a:t>. Available at: </a:t>
            </a:r>
            <a:r>
              <a:rPr lang="en-US" sz="1700" b="1" dirty="0">
                <a:hlinkClick r:id="rId7"/>
              </a:rPr>
              <a:t>https://cdn.pixabay.com/photo/2017/02/13/02/17/business-plan-2061633_960_720.jpg</a:t>
            </a:r>
            <a:r>
              <a:rPr lang="en-US" sz="1700" dirty="0"/>
              <a:t> (Accessed: 22 October 2025).</a:t>
            </a:r>
          </a:p>
          <a:p>
            <a:r>
              <a:rPr lang="en-US" sz="1700" dirty="0"/>
              <a:t>Squillion Tech (2024) </a:t>
            </a:r>
            <a:r>
              <a:rPr lang="en-US" sz="1700" i="1" dirty="0"/>
              <a:t>Must know the costs before launching your scooter-sharing company</a:t>
            </a:r>
            <a:r>
              <a:rPr lang="en-US" sz="1700" dirty="0"/>
              <a:t>. Available at: </a:t>
            </a:r>
            <a:r>
              <a:rPr lang="en-US" sz="1700" b="1" dirty="0">
                <a:hlinkClick r:id="rId8"/>
              </a:rPr>
              <a:t>https://www.squillion.tech/must-know-costs-launching-scooter-sharing-company/</a:t>
            </a:r>
            <a:r>
              <a:rPr lang="en-US" sz="1700" dirty="0"/>
              <a:t> (Accessed: 16 October 2025).</a:t>
            </a:r>
          </a:p>
          <a:p>
            <a:r>
              <a:rPr lang="en-US" sz="1700" dirty="0">
                <a:hlinkClick r:id="rId9"/>
              </a:rPr>
              <a:t>https://klexikon.zum.de/images/thumb/c/c2/Happy (Hayk1516.jpg/300px-HappyHayk1516.jpg</a:t>
            </a:r>
            <a:r>
              <a:rPr lang="en-US" sz="1700" dirty="0"/>
              <a:t> (Accessed 16 October 2025).</a:t>
            </a:r>
          </a:p>
        </p:txBody>
      </p:sp>
    </p:spTree>
    <p:extLst>
      <p:ext uri="{BB962C8B-B14F-4D97-AF65-F5344CB8AC3E}">
        <p14:creationId xmlns:p14="http://schemas.microsoft.com/office/powerpoint/2010/main" val="11935869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4" ma:contentTypeDescription="Create a new document." ma:contentTypeScope="" ma:versionID="6705523c5431f95c4e334c99d631b3eb">
  <xsd:schema xmlns:xsd="http://www.w3.org/2001/XMLSchema" xmlns:xs="http://www.w3.org/2001/XMLSchema" xmlns:p="http://schemas.microsoft.com/office/2006/metadata/properties" xmlns:ns3="ccfc14db-0f45-423b-b2f5-752f8f8a0ada" targetNamespace="http://schemas.microsoft.com/office/2006/metadata/properties" ma:root="true" ma:fieldsID="d5ab0d5bc667aedbf5266672ce074a36"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B12078-C74A-4FD5-BE86-AEB34C569830}">
  <ds:schemaRefs>
    <ds:schemaRef ds:uri="http://schemas.microsoft.com/sharepoint/v3/contenttype/forms"/>
  </ds:schemaRefs>
</ds:datastoreItem>
</file>

<file path=customXml/itemProps2.xml><?xml version="1.0" encoding="utf-8"?>
<ds:datastoreItem xmlns:ds="http://schemas.openxmlformats.org/officeDocument/2006/customXml" ds:itemID="{7D3D4680-C124-4C20-A6DB-2235B619B402}">
  <ds:schemaRefs>
    <ds:schemaRef ds:uri="http://schemas.openxmlformats.org/package/2006/metadata/core-properties"/>
    <ds:schemaRef ds:uri="http://purl.org/dc/elements/1.1/"/>
    <ds:schemaRef ds:uri="http://purl.org/dc/terms/"/>
    <ds:schemaRef ds:uri="http://purl.org/dc/dcmitype/"/>
    <ds:schemaRef ds:uri="ccfc14db-0f45-423b-b2f5-752f8f8a0ada"/>
    <ds:schemaRef ds:uri="http://schemas.microsoft.com/office/2006/documentManagement/types"/>
    <ds:schemaRef ds:uri="http://schemas.microsoft.com/office/infopath/2007/PartnerControl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C1AD9738-87A7-4426-9E8E-529121EAF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1548</TotalTime>
  <Words>853</Words>
  <Application>Microsoft Office PowerPoint</Application>
  <PresentationFormat>Widescreen</PresentationFormat>
  <Paragraphs>61</Paragraphs>
  <Slides>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Aptos Display</vt:lpstr>
      <vt:lpstr>Arial</vt:lpstr>
      <vt:lpstr>Arial,Sans-Serif</vt:lpstr>
      <vt:lpstr>Calibri</vt:lpstr>
      <vt:lpstr>Office Theme</vt:lpstr>
      <vt:lpstr>Winston Hall  2422871</vt:lpstr>
      <vt:lpstr>Overview &amp; Idea</vt:lpstr>
      <vt:lpstr>Services</vt:lpstr>
      <vt:lpstr>Legal Format</vt:lpstr>
      <vt:lpstr>PESTEL Analysis </vt:lpstr>
      <vt:lpstr>Marketing Strategy</vt:lpstr>
      <vt:lpstr>Funding and Cash flow</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Winston Hall (2422871)</dc:creator>
  <cp:lastModifiedBy>shanine mclarty</cp:lastModifiedBy>
  <cp:revision>3</cp:revision>
  <dcterms:created xsi:type="dcterms:W3CDTF">2025-10-15T16:11:17Z</dcterms:created>
  <dcterms:modified xsi:type="dcterms:W3CDTF">2025-11-05T17:32:59Z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