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2" r:id="rId1"/>
  </p:sldMasterIdLst>
  <p:sldIdLst>
    <p:sldId id="256" r:id="rId2"/>
    <p:sldId id="257" r:id="rId3"/>
    <p:sldId id="268" r:id="rId4"/>
    <p:sldId id="258" r:id="rId5"/>
    <p:sldId id="259" r:id="rId6"/>
    <p:sldId id="261" r:id="rId7"/>
    <p:sldId id="262" r:id="rId8"/>
    <p:sldId id="263" r:id="rId9"/>
    <p:sldId id="264" r:id="rId10"/>
    <p:sldId id="272" r:id="rId11"/>
    <p:sldId id="265" r:id="rId12"/>
    <p:sldId id="273" r:id="rId13"/>
    <p:sldId id="276" r:id="rId14"/>
    <p:sldId id="270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>
        <p:scale>
          <a:sx n="67" d="100"/>
          <a:sy n="67" d="100"/>
        </p:scale>
        <p:origin x="100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B9D5-7E1A-4433-8B21-2237CC26FA2C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8307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2AB55-62C0-407E-B706-C907B44B0BFC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737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87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767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90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992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75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C423185-9573-406A-8068-0AB4F2335019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59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9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95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57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employmentandlabourmarket/peopleinwork/earningsandworkinghours/adhocs/006343annualsurveyofhoursandearningsashegenderpaygapformediangrosshourlyearningsexcludingovertimebyindustrysectionukapril2015to2016" TargetMode="External"/><Relationship Id="rId3" Type="http://schemas.openxmlformats.org/officeDocument/2006/relationships/hyperlink" Target="https://revisesociology.com/2014/02/09/functionalist-perspective-family/" TargetMode="External"/><Relationship Id="rId7" Type="http://schemas.openxmlformats.org/officeDocument/2006/relationships/hyperlink" Target="https://www.wisecampaign.org.uk/resources/2017/10/women-in-stem-workforce-2017%20-%20Accesed%2012/01/2018" TargetMode="External"/><Relationship Id="rId12" Type="http://schemas.openxmlformats.org/officeDocument/2006/relationships/hyperlink" Target="http://journals.sagepub.com/doi/abs/10.1177/1066480705278729" TargetMode="External"/><Relationship Id="rId2" Type="http://schemas.openxmlformats.org/officeDocument/2006/relationships/hyperlink" Target="https://www.jstor.org/stable/2000898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eepeek.com/Digital-Asset-Management/oecd/social-issues-migration-health/the-pursuit-of-gender-equality_9789264281318-en#page4-" TargetMode="External"/><Relationship Id="rId11" Type="http://schemas.openxmlformats.org/officeDocument/2006/relationships/hyperlink" Target="http://onlinelibrary.wiley.com/doi/10.1111/2041-9066.12094/abstract-" TargetMode="External"/><Relationship Id="rId5" Type="http://schemas.openxmlformats.org/officeDocument/2006/relationships/hyperlink" Target="https://books.google.co.uk/books?id=zTfbCgAAQBAJ&amp;dq=functionalist+gender+norms&amp;source=gbs_navlinks_s" TargetMode="External"/><Relationship Id="rId10" Type="http://schemas.openxmlformats.org/officeDocument/2006/relationships/hyperlink" Target="http://irows.ucr.edu/cd/courses/202b/gendertheory.pdf" TargetMode="External"/><Relationship Id="rId4" Type="http://schemas.openxmlformats.org/officeDocument/2006/relationships/hyperlink" Target="https://books.google.co.uk/books?id=2Mkb9GeMdEwC&amp;dq=Friedrich+engels+marxism+gender&amp;source=gbs_navlinks_s" TargetMode="External"/><Relationship Id="rId9" Type="http://schemas.openxmlformats.org/officeDocument/2006/relationships/hyperlink" Target="http://www.carersweek.org/images/CarersWeekResearchSummary_Unembargoed.pdf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E9915-4C47-433E-999C-7EB50B6C23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Power and control in society.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627447-8ABC-4994-AD7A-63DD921BFF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1401253 </a:t>
            </a:r>
          </a:p>
          <a:p>
            <a:r>
              <a:rPr lang="en-GB" dirty="0"/>
              <a:t>SJEQ7003</a:t>
            </a:r>
          </a:p>
          <a:p>
            <a:r>
              <a:rPr lang="en-GB" dirty="0"/>
              <a:t>Assessment 2</a:t>
            </a:r>
          </a:p>
        </p:txBody>
      </p:sp>
    </p:spTree>
    <p:extLst>
      <p:ext uri="{BB962C8B-B14F-4D97-AF65-F5344CB8AC3E}">
        <p14:creationId xmlns:p14="http://schemas.microsoft.com/office/powerpoint/2010/main" val="465989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45672-4445-4A02-AEC7-A46386AD4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53FB5-7F07-4D03-A367-A8FBBDDC8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564" y="2153411"/>
            <a:ext cx="11811435" cy="5140017"/>
          </a:xfrm>
        </p:spPr>
        <p:txBody>
          <a:bodyPr>
            <a:normAutofit/>
          </a:bodyPr>
          <a:lstStyle/>
          <a:p>
            <a:r>
              <a:rPr lang="en-GB" sz="2800" dirty="0"/>
              <a:t>Discuss power and control and how gender inequality is reproduced in society. </a:t>
            </a:r>
          </a:p>
          <a:p>
            <a:r>
              <a:rPr lang="en-GB" sz="2800" dirty="0"/>
              <a:t> Discuss some of the key theories of power and control in relation to gender, - </a:t>
            </a:r>
            <a:r>
              <a:rPr lang="en-GB" sz="2800" b="1" dirty="0"/>
              <a:t>Functionalist, Conflict, Social constructionist – </a:t>
            </a:r>
            <a:r>
              <a:rPr lang="en-GB" sz="2800" dirty="0"/>
              <a:t>and how they each aim to explain gender inequality in society. </a:t>
            </a:r>
          </a:p>
          <a:p>
            <a:r>
              <a:rPr lang="en-GB" sz="2800" dirty="0"/>
              <a:t>Discuss the specific power imbalances between men and women in the</a:t>
            </a:r>
            <a:r>
              <a:rPr lang="en-GB" sz="2800" b="1" dirty="0"/>
              <a:t> family education, the workplace, and in relation to sexual violence and harassment.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12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EF64D-D840-4A8F-84B9-F649C08E9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REPRODUCTION OF POWER AND CONTROL.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5CA4C-B0AA-4A81-B8AC-F7922E363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376897"/>
            <a:ext cx="7097486" cy="4219956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Social norms, values and knowledge of what is the ‘right’ and the ‘wrong’ way for people to behave. </a:t>
            </a:r>
          </a:p>
          <a:p>
            <a:endParaRPr lang="en-GB" sz="2400" dirty="0"/>
          </a:p>
          <a:p>
            <a:r>
              <a:rPr lang="en-GB" sz="2400" dirty="0"/>
              <a:t>What defines ‘masculinity’ and ‘femininity’?</a:t>
            </a:r>
          </a:p>
          <a:p>
            <a:endParaRPr lang="en-GB" sz="2400" dirty="0"/>
          </a:p>
          <a:p>
            <a:r>
              <a:rPr lang="en-GB" sz="2400" dirty="0"/>
              <a:t>Unconformity = deviating from the norm.</a:t>
            </a:r>
          </a:p>
          <a:p>
            <a:endParaRPr lang="en-GB" sz="2400" dirty="0"/>
          </a:p>
          <a:p>
            <a:r>
              <a:rPr lang="en-GB" sz="2400" dirty="0"/>
              <a:t>Postmodern theorist Foucault (1987) refers to this as ‘othering’ – people ‘other’ another group for being different.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Power is </a:t>
            </a:r>
            <a:r>
              <a:rPr lang="en-GB" sz="2400" b="1" dirty="0"/>
              <a:t>everywhere – </a:t>
            </a:r>
            <a:r>
              <a:rPr lang="en-GB" sz="2400" dirty="0"/>
              <a:t>embedded in institutions of knowledge, discourse and ‘regimes of truth’. </a:t>
            </a:r>
          </a:p>
          <a:p>
            <a:endParaRPr lang="en-GB" sz="2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A72AD9-ACF8-4FC0-9948-4C061CE6B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5942" y="3066222"/>
            <a:ext cx="3897086" cy="327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548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C33CF-1BDC-48EB-B46B-CCDA6B997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Opposing theories of GENDER INEQUALITY.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0F582-0ED8-4C0A-96BB-FF08D470F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539" y="2594501"/>
            <a:ext cx="10526921" cy="3101983"/>
          </a:xfrm>
        </p:spPr>
        <p:txBody>
          <a:bodyPr>
            <a:normAutofit/>
          </a:bodyPr>
          <a:lstStyle/>
          <a:p>
            <a:r>
              <a:rPr lang="en-GB" sz="3600" dirty="0"/>
              <a:t>Functionalist </a:t>
            </a:r>
          </a:p>
          <a:p>
            <a:r>
              <a:rPr lang="en-GB" sz="3600" dirty="0"/>
              <a:t>Social Constructionist</a:t>
            </a:r>
          </a:p>
          <a:p>
            <a:pPr marL="0" indent="0">
              <a:buNone/>
            </a:pPr>
            <a:r>
              <a:rPr lang="en-GB" sz="3600" dirty="0"/>
              <a:t>How and why does a gender divide exist?</a:t>
            </a:r>
          </a:p>
        </p:txBody>
      </p:sp>
    </p:spTree>
    <p:extLst>
      <p:ext uri="{BB962C8B-B14F-4D97-AF65-F5344CB8AC3E}">
        <p14:creationId xmlns:p14="http://schemas.microsoft.com/office/powerpoint/2010/main" val="1222369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D9E3-9F94-469A-8727-810E2FE09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25361"/>
            <a:ext cx="7729728" cy="1188720"/>
          </a:xfrm>
        </p:spPr>
        <p:txBody>
          <a:bodyPr/>
          <a:lstStyle/>
          <a:p>
            <a:r>
              <a:rPr lang="en-GB" dirty="0"/>
              <a:t>Functionalist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EE7BF-D540-4F38-ABD1-FDDA3EA83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357547"/>
            <a:ext cx="8186057" cy="4715800"/>
          </a:xfrm>
        </p:spPr>
        <p:txBody>
          <a:bodyPr>
            <a:normAutofit/>
          </a:bodyPr>
          <a:lstStyle/>
          <a:p>
            <a:r>
              <a:rPr lang="en-GB" dirty="0"/>
              <a:t>Looks at society at </a:t>
            </a:r>
            <a:r>
              <a:rPr lang="en-GB" b="1" dirty="0"/>
              <a:t>macro-level </a:t>
            </a:r>
            <a:r>
              <a:rPr lang="en-GB" dirty="0"/>
              <a:t>and therefore focuses on the social structures as a whole.</a:t>
            </a:r>
          </a:p>
          <a:p>
            <a:r>
              <a:rPr lang="en-GB" dirty="0"/>
              <a:t>Unequal power distributions of gender are considered ‘natural’ and important, as they maintain a working economy.</a:t>
            </a:r>
          </a:p>
          <a:p>
            <a:r>
              <a:rPr lang="en-GB" dirty="0"/>
              <a:t>Talcott Parsons (1956) (Functional Fit Theory)– recognised for his ideas on the role of the family in society  and the development of the nuclear family concept. </a:t>
            </a:r>
          </a:p>
          <a:p>
            <a:r>
              <a:rPr lang="en-GB" dirty="0"/>
              <a:t>Boys should adopt the ‘instrumental role’, girls should adopt the ‘expressive role’.</a:t>
            </a:r>
          </a:p>
          <a:p>
            <a:r>
              <a:rPr lang="en-GB" b="1" dirty="0"/>
              <a:t>Gender inequality – Division of labour – fits with the capitalist system. </a:t>
            </a:r>
          </a:p>
          <a:p>
            <a:r>
              <a:rPr lang="en-GB" dirty="0"/>
              <a:t>Feminists often appose to this perspective as they believe it promotes a patriarchal society and neglects the suppression of women. </a:t>
            </a:r>
          </a:p>
          <a:p>
            <a:r>
              <a:rPr lang="en-GB" dirty="0"/>
              <a:t>The functionalist gender hierarchy promotes the reproduction of gender norms that are commonly associated with masculinity and femininity 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0EDFF4-AADC-46C1-A8E7-0C68A1E06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4940" y="2803207"/>
            <a:ext cx="2203133" cy="22031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0ACF74-57BF-4207-BA23-234E3C1BA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1015" y="5006340"/>
            <a:ext cx="4070985" cy="1699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166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D8DC33-57EF-4417-BAF2-0C0C78F44C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0" y="1596996"/>
            <a:ext cx="4572000" cy="50989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7EF353-B50A-418A-8710-FF08843DD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6234"/>
            <a:ext cx="7729728" cy="1188720"/>
          </a:xfrm>
        </p:spPr>
        <p:txBody>
          <a:bodyPr/>
          <a:lstStyle/>
          <a:p>
            <a:r>
              <a:rPr lang="en-GB" dirty="0"/>
              <a:t>Interactionist/ social CONSTRUTIONIST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64F81-9979-4121-94EF-2007674E2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34955"/>
            <a:ext cx="7424057" cy="5423046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/>
              <a:t>Post modernist perspective – gender power-imbalances are a result of embedded social norms. </a:t>
            </a:r>
          </a:p>
          <a:p>
            <a:r>
              <a:rPr lang="en-GB" sz="2600" dirty="0"/>
              <a:t>Focus on seeking to understand and interpret how people socially construct reality and the world around them. </a:t>
            </a:r>
          </a:p>
          <a:p>
            <a:r>
              <a:rPr lang="en-GB" sz="2600" b="1" dirty="0"/>
              <a:t>Judith Butler (1986) </a:t>
            </a:r>
            <a:r>
              <a:rPr lang="en-GB" sz="2600" dirty="0"/>
              <a:t>– Theory of ‘performativity’ – Individuals ‘perform’ their given gender unconsciously, and is embedded in our interactions, behaviours and norms. </a:t>
            </a:r>
          </a:p>
          <a:p>
            <a:r>
              <a:rPr lang="en-GB" sz="2600" dirty="0"/>
              <a:t>‘Typically’ masculine or feminine behaviour is not pre-determined, but rather a reflection of society's ideals. </a:t>
            </a:r>
          </a:p>
          <a:p>
            <a:r>
              <a:rPr lang="en-GB" sz="2600" dirty="0"/>
              <a:t>Highlights the difference between ones ‘gender’ and ones ‘sex’. </a:t>
            </a:r>
          </a:p>
          <a:p>
            <a:r>
              <a:rPr lang="en-GB" sz="2600" dirty="0"/>
              <a:t>Aims to tackle gender inequality at it’s source – our very knowledge of what makes a ‘man’ and a ‘woman’.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7BEE5-1917-4368-8133-DCC408CED526}"/>
              </a:ext>
            </a:extLst>
          </p:cNvPr>
          <p:cNvSpPr txBox="1"/>
          <p:nvPr/>
        </p:nvSpPr>
        <p:spPr>
          <a:xfrm>
            <a:off x="7282543" y="2014166"/>
            <a:ext cx="4572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“One is not born a woman, but rather becomes, a woman”  -Simone de Beauvoir (1973, cited in Butler, 1986, p.35). </a:t>
            </a:r>
          </a:p>
        </p:txBody>
      </p:sp>
    </p:spTree>
    <p:extLst>
      <p:ext uri="{BB962C8B-B14F-4D97-AF65-F5344CB8AC3E}">
        <p14:creationId xmlns:p14="http://schemas.microsoft.com/office/powerpoint/2010/main" val="1568971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B40AF-1A09-4AB7-8A57-6FFD6E1C8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divides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75D4A-5AAC-4C98-8857-6A1C86B0E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Family</a:t>
            </a:r>
          </a:p>
          <a:p>
            <a:r>
              <a:rPr lang="en-GB" sz="4000" dirty="0"/>
              <a:t>Education</a:t>
            </a:r>
          </a:p>
          <a:p>
            <a:r>
              <a:rPr lang="en-GB" sz="4000" dirty="0"/>
              <a:t>Employment</a:t>
            </a:r>
          </a:p>
          <a:p>
            <a:r>
              <a:rPr lang="en-GB" sz="4000" dirty="0"/>
              <a:t>Sexual harassment and abuse.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505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0022-A9E9-4056-859F-8B26A7706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336" y="108858"/>
            <a:ext cx="7729728" cy="1188720"/>
          </a:xfrm>
        </p:spPr>
        <p:txBody>
          <a:bodyPr/>
          <a:lstStyle/>
          <a:p>
            <a:r>
              <a:rPr lang="en-GB" dirty="0"/>
              <a:t>Power imbalances - FAMILY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2FECF-DA11-4811-BAEA-FDFC432F1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30644"/>
            <a:ext cx="7489371" cy="7084423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/>
              <a:t>Gender inequality </a:t>
            </a:r>
            <a:r>
              <a:rPr lang="en-GB" sz="2000" dirty="0"/>
              <a:t>begins from a young age – categorising children based on their gender. </a:t>
            </a:r>
          </a:p>
          <a:p>
            <a:pPr algn="just"/>
            <a:r>
              <a:rPr lang="en-GB" sz="2000" dirty="0"/>
              <a:t>Effecting children’s understanding of ‘</a:t>
            </a:r>
            <a:r>
              <a:rPr lang="en-GB" sz="2000" b="1" dirty="0"/>
              <a:t>gender’ (</a:t>
            </a:r>
            <a:r>
              <a:rPr lang="en-GB" sz="2000" i="1" dirty="0"/>
              <a:t>Kohlberg, 1966</a:t>
            </a:r>
            <a:r>
              <a:rPr lang="en-GB" sz="2000" b="1" dirty="0"/>
              <a:t>).</a:t>
            </a:r>
          </a:p>
          <a:p>
            <a:pPr algn="just"/>
            <a:r>
              <a:rPr lang="en-GB" sz="2000" dirty="0"/>
              <a:t>The majority of domestic labour child-care is taken on by women, </a:t>
            </a:r>
          </a:p>
          <a:p>
            <a:pPr algn="just"/>
            <a:r>
              <a:rPr lang="en-GB" sz="2000" dirty="0"/>
              <a:t>Effects women’s contribution to the work force, and the value of their work. </a:t>
            </a:r>
          </a:p>
          <a:p>
            <a:pPr algn="just"/>
            <a:r>
              <a:rPr lang="en-GB" sz="2000" dirty="0"/>
              <a:t>Father are perceived to be </a:t>
            </a:r>
            <a:r>
              <a:rPr lang="en-GB" sz="2000" b="1" dirty="0"/>
              <a:t>‘inferior’ in their</a:t>
            </a:r>
            <a:r>
              <a:rPr lang="en-GB" sz="2000" dirty="0"/>
              <a:t> </a:t>
            </a:r>
            <a:r>
              <a:rPr lang="en-GB" sz="2000" b="1" dirty="0"/>
              <a:t>role as a parent. </a:t>
            </a:r>
          </a:p>
          <a:p>
            <a:pPr algn="just"/>
            <a:r>
              <a:rPr lang="en-GB" sz="2000" dirty="0"/>
              <a:t>Functionalists - nuclear family is </a:t>
            </a:r>
            <a:r>
              <a:rPr lang="en-GB" sz="2000" b="1" dirty="0"/>
              <a:t>valuable to the economy </a:t>
            </a:r>
            <a:r>
              <a:rPr lang="en-GB" sz="2000" dirty="0"/>
              <a:t>and therefore reinforce the idea of heterosexual, monogamous relationships, with the ‘bread-winner’ husband and ‘care-giving’ wife </a:t>
            </a:r>
            <a:r>
              <a:rPr lang="en-GB" sz="2000" i="1" dirty="0"/>
              <a:t>(Lindsey, 2015)</a:t>
            </a:r>
          </a:p>
          <a:p>
            <a:pPr algn="just"/>
            <a:r>
              <a:rPr lang="en-GB" sz="2000" dirty="0"/>
              <a:t>Social constructionists - power imbalances within the family are a result of </a:t>
            </a:r>
            <a:r>
              <a:rPr lang="en-GB" sz="2000" b="1" dirty="0"/>
              <a:t>oppressive gender norms</a:t>
            </a:r>
            <a:r>
              <a:rPr lang="en-GB" sz="2000" dirty="0"/>
              <a:t> that insist men and women must conform to their ideological roles in society. (</a:t>
            </a:r>
            <a:r>
              <a:rPr lang="en-GB" sz="2000" i="1" dirty="0"/>
              <a:t>Butler, 1986)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835198-6935-495A-96A1-2F2422906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3593" y="3744685"/>
            <a:ext cx="4147457" cy="27649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EDBD67-9D7D-4434-82A6-B96B7D50B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1476" y="1448209"/>
            <a:ext cx="4291690" cy="214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52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96F3-190A-440E-8481-C9880654E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113" y="115257"/>
            <a:ext cx="7729728" cy="1188720"/>
          </a:xfrm>
        </p:spPr>
        <p:txBody>
          <a:bodyPr/>
          <a:lstStyle/>
          <a:p>
            <a:r>
              <a:rPr lang="en-GB" dirty="0"/>
              <a:t>Power imbalances -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D61C4-EAFD-460C-BD45-BBDA4528B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5928" y="1303977"/>
            <a:ext cx="7173414" cy="589970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Education is important in encouraging girls to break away from gender stereotypes (OECD, 2017)</a:t>
            </a:r>
          </a:p>
          <a:p>
            <a:r>
              <a:rPr lang="en-GB" sz="2400" dirty="0"/>
              <a:t>In nursery, girls are typically directed towards toys of which promote ‘perceived’ feminine roles and occupations such as caring)</a:t>
            </a:r>
          </a:p>
          <a:p>
            <a:r>
              <a:rPr lang="en-GB" sz="2400" dirty="0"/>
              <a:t>Boys tend to be given more action orientated toys- </a:t>
            </a:r>
            <a:r>
              <a:rPr lang="en-GB" sz="2400" b="1" dirty="0"/>
              <a:t>mechanical, construction and leadership. </a:t>
            </a:r>
            <a:r>
              <a:rPr lang="en-GB" sz="2400" dirty="0"/>
              <a:t>(Francis, 2010</a:t>
            </a:r>
            <a:endParaRPr lang="en-GB" sz="2400" b="1" dirty="0"/>
          </a:p>
          <a:p>
            <a:r>
              <a:rPr lang="en-GB" sz="2400" dirty="0"/>
              <a:t>Clear divide between boys and girls taking up STEM subjects in higher education (WISE, 2017)</a:t>
            </a:r>
          </a:p>
          <a:p>
            <a:r>
              <a:rPr lang="en-GB" sz="2400" dirty="0"/>
              <a:t>Effecting the gender divide in job roles.</a:t>
            </a:r>
          </a:p>
          <a:p>
            <a:r>
              <a:rPr lang="en-GB" sz="2400" dirty="0"/>
              <a:t>Realists and Essentialists – a result of</a:t>
            </a:r>
            <a:r>
              <a:rPr lang="en-GB" sz="2400" b="1" dirty="0"/>
              <a:t> natural differences </a:t>
            </a:r>
            <a:r>
              <a:rPr lang="en-GB" sz="2400" dirty="0"/>
              <a:t>between men and women.</a:t>
            </a:r>
          </a:p>
          <a:p>
            <a:r>
              <a:rPr lang="en-GB" sz="2400" dirty="0"/>
              <a:t>Post-modern feminists –</a:t>
            </a:r>
            <a:r>
              <a:rPr lang="en-GB" sz="2400" b="1" dirty="0"/>
              <a:t> gender norms </a:t>
            </a:r>
            <a:r>
              <a:rPr lang="en-GB" sz="2400" dirty="0"/>
              <a:t>are intrinsically linked to gender inequality in education. </a:t>
            </a:r>
            <a:r>
              <a:rPr lang="en-GB" dirty="0"/>
              <a:t>(Carter and Steiner, 2003)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7B4E75-D0A7-4EB0-BC83-E1827F8697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0960" y="2447373"/>
            <a:ext cx="4773795" cy="26261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1A7C74-A9A6-4F47-83E1-98F30863CC07}"/>
              </a:ext>
            </a:extLst>
          </p:cNvPr>
          <p:cNvSpPr txBox="1"/>
          <p:nvPr/>
        </p:nvSpPr>
        <p:spPr>
          <a:xfrm>
            <a:off x="7700046" y="5073566"/>
            <a:ext cx="4773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(WISE, 2017). </a:t>
            </a:r>
          </a:p>
        </p:txBody>
      </p:sp>
    </p:spTree>
    <p:extLst>
      <p:ext uri="{BB962C8B-B14F-4D97-AF65-F5344CB8AC3E}">
        <p14:creationId xmlns:p14="http://schemas.microsoft.com/office/powerpoint/2010/main" val="4276364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318E310-DF2A-4E76-AF65-23F0039BF4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610" y="468537"/>
            <a:ext cx="11544300" cy="61976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5F3E1FB-8B7C-4012-BC3C-D32C3C76F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10" y="0"/>
            <a:ext cx="4822354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097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C6886-2DAF-4C4D-8A3A-2A38A5BD0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Imbalances -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970C5-7FE9-467F-987C-02AEB4843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38" y="2480613"/>
            <a:ext cx="7903029" cy="398417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Gender pay gap – men earning 18.1% more throughout occupations; 9% more than women for doing the same work </a:t>
            </a:r>
          </a:p>
          <a:p>
            <a:r>
              <a:rPr lang="en-GB" dirty="0"/>
              <a:t>Traditionally female health sector jobs are seen as sub-standard – amongst the lowest paid work in society</a:t>
            </a:r>
          </a:p>
          <a:p>
            <a:r>
              <a:rPr lang="en-GB" dirty="0"/>
              <a:t> Undervaluing of care work – men should also be encouraged to pursue careers in the health sector. </a:t>
            </a:r>
          </a:p>
          <a:p>
            <a:r>
              <a:rPr lang="en-GB" dirty="0"/>
              <a:t>Wage gaps do not account for unpaid work – the women’s ‘role’ is to care. </a:t>
            </a:r>
          </a:p>
          <a:p>
            <a:r>
              <a:rPr lang="en-GB" dirty="0"/>
              <a:t>Nuclear family ideology means women are often the first choice to leave employment when they have children.</a:t>
            </a:r>
          </a:p>
          <a:p>
            <a:r>
              <a:rPr lang="en-GB" dirty="0"/>
              <a:t>Women are denied crucial earnings potential. </a:t>
            </a:r>
          </a:p>
          <a:p>
            <a:r>
              <a:rPr lang="en-GB" dirty="0"/>
              <a:t>Clear pattern between male contribution to house work and women’s contribution to the workforce. </a:t>
            </a:r>
          </a:p>
          <a:p>
            <a:r>
              <a:rPr lang="en-GB" b="1" dirty="0"/>
              <a:t>Collins </a:t>
            </a:r>
            <a:r>
              <a:rPr lang="en-GB" b="1" i="1" dirty="0"/>
              <a:t>et al </a:t>
            </a:r>
            <a:r>
              <a:rPr lang="en-GB" b="1" dirty="0"/>
              <a:t>(1993) </a:t>
            </a:r>
            <a:r>
              <a:rPr lang="en-GB" dirty="0"/>
              <a:t>– egalitarian attitudes to parenting could affect virtually all subsequent conditions’ of the gender hierarchy in society. 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E215E1-583C-4F4D-A984-3B2D83297E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9977" y="3396343"/>
            <a:ext cx="3301773" cy="184706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AC32AF0-3477-4BAA-8C73-B540BD0F107A}"/>
              </a:ext>
            </a:extLst>
          </p:cNvPr>
          <p:cNvSpPr/>
          <p:nvPr/>
        </p:nvSpPr>
        <p:spPr>
          <a:xfrm>
            <a:off x="17596" y="6519446"/>
            <a:ext cx="772972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(ONS, 2016;CarersWeek, 2017)</a:t>
            </a:r>
          </a:p>
        </p:txBody>
      </p:sp>
    </p:spTree>
    <p:extLst>
      <p:ext uri="{BB962C8B-B14F-4D97-AF65-F5344CB8AC3E}">
        <p14:creationId xmlns:p14="http://schemas.microsoft.com/office/powerpoint/2010/main" val="2945509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BCA19-B216-4818-81B9-2E74B47D0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Imbalances – Sexual violence and harassment.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CAA89-9BF9-4B01-B330-4B0338B0D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85" y="2265725"/>
            <a:ext cx="6915521" cy="4422201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Adherence to traditional and oppressive gender norms may link to toleration of sexual violence. </a:t>
            </a:r>
          </a:p>
          <a:p>
            <a:r>
              <a:rPr lang="en-GB" sz="2100" dirty="0"/>
              <a:t>Sexual scripts and Rape Myths promote a victim blaming society (</a:t>
            </a:r>
            <a:r>
              <a:rPr lang="en-GB" sz="2100" dirty="0" err="1"/>
              <a:t>Wiederman</a:t>
            </a:r>
            <a:r>
              <a:rPr lang="en-GB" sz="2100" dirty="0"/>
              <a:t>, 2005; </a:t>
            </a:r>
            <a:r>
              <a:rPr lang="en-GB" sz="2100" dirty="0" err="1"/>
              <a:t>Brownmiller</a:t>
            </a:r>
            <a:r>
              <a:rPr lang="en-GB" sz="2100" dirty="0"/>
              <a:t>, 1974). </a:t>
            </a:r>
          </a:p>
          <a:p>
            <a:r>
              <a:rPr lang="en-GB" sz="2100" dirty="0"/>
              <a:t>Many male suffers choose not to come forward about their experiences – perceived to be ‘un-masculine’,  ‘weak’, ‘vulnerable’. </a:t>
            </a:r>
          </a:p>
          <a:p>
            <a:r>
              <a:rPr lang="en-GB" sz="2100" dirty="0"/>
              <a:t>Campbell (2009) – examines the different factors to victim blaming, including how society constructs norms regarding sexual harassment. </a:t>
            </a:r>
          </a:p>
          <a:p>
            <a:r>
              <a:rPr lang="en-GB" sz="2100" dirty="0"/>
              <a:t>Society creates a ‘difficult sociocultural context for sexual assault survivors to recover’  (p.230).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3DF8FC-1F7E-473A-91C4-77A7647CF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8606" y="2572484"/>
            <a:ext cx="4990309" cy="33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832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122924D-B716-49B9-9772-6222735A80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0838" y="230027"/>
            <a:ext cx="10919161" cy="6397946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FE313C-CF6D-4A33-9841-5CDC12A9F141}"/>
              </a:ext>
            </a:extLst>
          </p:cNvPr>
          <p:cNvSpPr txBox="1"/>
          <p:nvPr/>
        </p:nvSpPr>
        <p:spPr>
          <a:xfrm>
            <a:off x="510838" y="6443307"/>
            <a:ext cx="2343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Campbell, (2009)</a:t>
            </a:r>
          </a:p>
        </p:txBody>
      </p:sp>
    </p:spTree>
    <p:extLst>
      <p:ext uri="{BB962C8B-B14F-4D97-AF65-F5344CB8AC3E}">
        <p14:creationId xmlns:p14="http://schemas.microsoft.com/office/powerpoint/2010/main" val="1674318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3D4A-83DB-424A-9320-CCB3534C2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9369A-3081-46B8-BE3D-4D63B6D61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10" y="2284041"/>
            <a:ext cx="9437204" cy="5259759"/>
          </a:xfrm>
        </p:spPr>
        <p:txBody>
          <a:bodyPr/>
          <a:lstStyle/>
          <a:p>
            <a:r>
              <a:rPr lang="en-GB" dirty="0"/>
              <a:t>This presentation aims to have discussed some of the power-control perspectives in relation to gender.</a:t>
            </a:r>
          </a:p>
          <a:p>
            <a:r>
              <a:rPr lang="en-GB" dirty="0"/>
              <a:t>Examined the specific imbalances of power for men and women. </a:t>
            </a:r>
          </a:p>
          <a:p>
            <a:r>
              <a:rPr lang="en-GB" dirty="0"/>
              <a:t>This presentation proposes that in order to tackle gender inequality, it is important that gender norms are revaluated and recognised for their impact upon a gender-power divide. </a:t>
            </a:r>
          </a:p>
          <a:p>
            <a:r>
              <a:rPr lang="en-GB" dirty="0"/>
              <a:t>Eradicating traditional gender norms is an essential step </a:t>
            </a:r>
          </a:p>
          <a:p>
            <a:r>
              <a:rPr lang="en-GB" dirty="0"/>
              <a:t>Education is essential in improving inclusive attitudes, allowing girls the equal opportunity to enter typically make-orientated occupations. </a:t>
            </a:r>
          </a:p>
          <a:p>
            <a:r>
              <a:rPr lang="en-GB" dirty="0"/>
              <a:t>Education surrounding sexual violence and sexual assault should also be implemented of which highlights the importance of consenting relationships. </a:t>
            </a:r>
          </a:p>
          <a:p>
            <a:r>
              <a:rPr lang="en-GB" dirty="0"/>
              <a:t>More research should be done in relation to intersectionality and gender (</a:t>
            </a:r>
            <a:r>
              <a:rPr lang="en-GB" dirty="0" err="1"/>
              <a:t>e.g</a:t>
            </a:r>
            <a:r>
              <a:rPr lang="en-GB" dirty="0"/>
              <a:t> – ethnic minority women,)</a:t>
            </a:r>
          </a:p>
        </p:txBody>
      </p:sp>
    </p:spTree>
    <p:extLst>
      <p:ext uri="{BB962C8B-B14F-4D97-AF65-F5344CB8AC3E}">
        <p14:creationId xmlns:p14="http://schemas.microsoft.com/office/powerpoint/2010/main" val="255014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02BBB-C1C0-45B6-AE7A-F46E8B470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5033"/>
            <a:ext cx="12191999" cy="6097280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Schneck.S</a:t>
            </a:r>
            <a:r>
              <a:rPr lang="en-GB" dirty="0"/>
              <a:t> (1987), ‘Michael Foucault on Power/Discourse, Theory and Practice’, Vol 10:1, </a:t>
            </a:r>
            <a:r>
              <a:rPr lang="en-GB" i="1" dirty="0"/>
              <a:t>Foucault memorial issue</a:t>
            </a:r>
            <a:r>
              <a:rPr lang="en-GB" dirty="0"/>
              <a:t>, Springer, [online] URL: </a:t>
            </a:r>
            <a:r>
              <a:rPr lang="en-GB" u="sng" dirty="0">
                <a:hlinkClick r:id="rId2"/>
              </a:rPr>
              <a:t>https://www.jstor.org/stable/20008986</a:t>
            </a:r>
            <a:r>
              <a:rPr lang="en-GB" dirty="0"/>
              <a:t> - Accessed : 13/10/2017. </a:t>
            </a:r>
          </a:p>
          <a:p>
            <a:r>
              <a:rPr lang="en-GB" dirty="0">
                <a:hlinkClick r:id="rId3"/>
              </a:rPr>
              <a:t>https://revisesociology.com/2014/02/09/functionalist-perspective-family/</a:t>
            </a:r>
            <a:r>
              <a:rPr lang="en-GB" dirty="0"/>
              <a:t> - Accessed : 13/10/2017. </a:t>
            </a:r>
          </a:p>
          <a:p>
            <a:r>
              <a:rPr lang="en-GB" dirty="0"/>
              <a:t> </a:t>
            </a:r>
            <a:r>
              <a:rPr lang="en-GB" dirty="0" err="1"/>
              <a:t>Brown.H</a:t>
            </a:r>
            <a:r>
              <a:rPr lang="en-GB" dirty="0"/>
              <a:t> (2012), ‘Marx on gender and the family’: A critical study, BRILL, [online] url:  </a:t>
            </a:r>
            <a:r>
              <a:rPr lang="en-GB" dirty="0">
                <a:hlinkClick r:id="rId4"/>
              </a:rPr>
              <a:t>https://books.google.co.uk/books?id=2Mkb9GeMdEwC&amp;dq=Friedrich+engels+marxism+gender&amp;source=gbs_navlinks_s</a:t>
            </a:r>
            <a:r>
              <a:rPr lang="en-GB" dirty="0"/>
              <a:t> </a:t>
            </a:r>
          </a:p>
          <a:p>
            <a:r>
              <a:rPr lang="en-GB" dirty="0" err="1"/>
              <a:t>Butler.J</a:t>
            </a:r>
            <a:r>
              <a:rPr lang="en-GB" dirty="0"/>
              <a:t>, (1989), ‘Gender Trouble’, 10</a:t>
            </a:r>
            <a:r>
              <a:rPr lang="en-GB" baseline="30000" dirty="0"/>
              <a:t>th</a:t>
            </a:r>
            <a:r>
              <a:rPr lang="en-GB" dirty="0"/>
              <a:t> Ed, Routledge. </a:t>
            </a:r>
          </a:p>
          <a:p>
            <a:r>
              <a:rPr lang="en-GB" dirty="0"/>
              <a:t>Kohlberg, L. A. (1966). ‘A cognitive–developmental analysis of children’s sex role concepts and attitudes’, </a:t>
            </a:r>
            <a:r>
              <a:rPr lang="en-GB" i="1" dirty="0"/>
              <a:t>The development of sex differences</a:t>
            </a:r>
            <a:r>
              <a:rPr lang="en-GB" dirty="0"/>
              <a:t>, Stanford University Press. </a:t>
            </a:r>
          </a:p>
          <a:p>
            <a:r>
              <a:rPr lang="en-GB" dirty="0" err="1"/>
              <a:t>Lindsey.L</a:t>
            </a:r>
            <a:r>
              <a:rPr lang="en-GB" dirty="0"/>
              <a:t> (2015), ‘Gender Roles: A sociological Perspective’, Routledge, [online] url: </a:t>
            </a:r>
            <a:r>
              <a:rPr lang="en-GB" dirty="0">
                <a:hlinkClick r:id="rId5"/>
              </a:rPr>
              <a:t>https://books.google.co.uk/books?id=zTfbCgAAQBAJ&amp;dq=functionalist+gender+norms&amp;source=gbs_navlinks_s</a:t>
            </a:r>
            <a:r>
              <a:rPr lang="en-GB" dirty="0"/>
              <a:t>  - Accessed – 13/01/2018</a:t>
            </a:r>
          </a:p>
          <a:p>
            <a:r>
              <a:rPr lang="en-GB" dirty="0"/>
              <a:t>OECD, (2017), ‘The pursuit of gender equality: an uphill battle, OECD Publishing, Paris, [online] URL: </a:t>
            </a:r>
            <a:r>
              <a:rPr lang="en-GB" u="sng" dirty="0">
                <a:hlinkClick r:id="rId6"/>
              </a:rPr>
              <a:t>http://www.keepeek.com/Digital-Asset-Management/oecd/social-issues-migration-health/the-pursuit-of-gender-equality_9789264281318-en#page4-</a:t>
            </a:r>
            <a:r>
              <a:rPr lang="en-GB" dirty="0"/>
              <a:t> Accessed : 13/10/2017. </a:t>
            </a:r>
          </a:p>
          <a:p>
            <a:r>
              <a:rPr lang="en-GB" dirty="0"/>
              <a:t>WISE, (2017) [online] </a:t>
            </a:r>
            <a:r>
              <a:rPr lang="en-GB" dirty="0" err="1"/>
              <a:t>url</a:t>
            </a:r>
            <a:r>
              <a:rPr lang="en-GB" dirty="0"/>
              <a:t> : </a:t>
            </a:r>
            <a:r>
              <a:rPr lang="en-GB" dirty="0">
                <a:hlinkClick r:id="rId7"/>
              </a:rPr>
              <a:t>https://www.wisecampaign.org.uk/resources/2017/10/women-in-stem-workforce-2017 - Accessed 12/01/2018</a:t>
            </a:r>
            <a:r>
              <a:rPr lang="en-GB" dirty="0"/>
              <a:t> </a:t>
            </a:r>
          </a:p>
          <a:p>
            <a:r>
              <a:rPr lang="en-GB" dirty="0"/>
              <a:t>ONS, (2016) ‘Annual Survey of Hours and Earnings (ASHE)- Gender Pay Gap for median gross hourly earnings (excluding overtime) by industry section’ UK, [online] url: </a:t>
            </a:r>
            <a:r>
              <a:rPr lang="en-GB" u="sng" dirty="0">
                <a:hlinkClick r:id="rId8"/>
              </a:rPr>
              <a:t>https://www.ons.gov.uk/employmentandlabourmarket/peopleinwork/earningsandworkinghours/adhocs/006343annualsurveyofhoursandearningsashegenderpaygapformediangrosshourlyearningsexcludingovertimebyindustrysectionukapril2015to2016</a:t>
            </a:r>
            <a:r>
              <a:rPr lang="en-GB" dirty="0"/>
              <a:t> - Accessed: 20/10/2017</a:t>
            </a:r>
          </a:p>
          <a:p>
            <a:r>
              <a:rPr lang="en-GB" dirty="0" err="1"/>
              <a:t>CarersWeek</a:t>
            </a:r>
            <a:r>
              <a:rPr lang="en-GB" dirty="0"/>
              <a:t>, (2017), ‘</a:t>
            </a:r>
            <a:r>
              <a:rPr lang="en-GB" dirty="0" err="1"/>
              <a:t>Bulifing</a:t>
            </a:r>
            <a:r>
              <a:rPr lang="en-GB" dirty="0"/>
              <a:t> a carer friendly society: Research summary for carers Week’, Carers </a:t>
            </a:r>
            <a:r>
              <a:rPr lang="en-GB" dirty="0" err="1"/>
              <a:t>Uk</a:t>
            </a:r>
            <a:r>
              <a:rPr lang="en-GB" dirty="0"/>
              <a:t>, [</a:t>
            </a:r>
            <a:r>
              <a:rPr lang="en-GB" dirty="0" err="1"/>
              <a:t>onlinePDF</a:t>
            </a:r>
            <a:r>
              <a:rPr lang="en-GB" dirty="0"/>
              <a:t>] url: </a:t>
            </a:r>
            <a:r>
              <a:rPr lang="en-GB" u="sng" dirty="0">
                <a:hlinkClick r:id="rId9"/>
              </a:rPr>
              <a:t>http://www.carersweek.org/images/CarersWeekResearchSummary_Unembargoed.pdf-</a:t>
            </a:r>
            <a:r>
              <a:rPr lang="en-GB" dirty="0"/>
              <a:t> Accessed: 20/10/2017</a:t>
            </a:r>
          </a:p>
          <a:p>
            <a:r>
              <a:rPr lang="en-GB" dirty="0" err="1"/>
              <a:t>Collins.R</a:t>
            </a:r>
            <a:r>
              <a:rPr lang="en-GB" dirty="0"/>
              <a:t>, </a:t>
            </a:r>
            <a:r>
              <a:rPr lang="en-GB" dirty="0" err="1"/>
              <a:t>Chafetz.J</a:t>
            </a:r>
            <a:r>
              <a:rPr lang="en-GB" dirty="0"/>
              <a:t>, </a:t>
            </a:r>
            <a:r>
              <a:rPr lang="en-GB" dirty="0" err="1"/>
              <a:t>Blumberg.R</a:t>
            </a:r>
            <a:r>
              <a:rPr lang="en-GB" dirty="0"/>
              <a:t>, </a:t>
            </a:r>
            <a:r>
              <a:rPr lang="en-GB" dirty="0" err="1"/>
              <a:t>Coltrane.S</a:t>
            </a:r>
            <a:r>
              <a:rPr lang="en-GB" dirty="0"/>
              <a:t>, </a:t>
            </a:r>
            <a:r>
              <a:rPr lang="en-GB" dirty="0" err="1"/>
              <a:t>Turner.J</a:t>
            </a:r>
            <a:r>
              <a:rPr lang="en-GB" dirty="0"/>
              <a:t>, (1993), ‘Toward an integrated theory of gender stratification’, </a:t>
            </a:r>
            <a:r>
              <a:rPr lang="en-GB" i="1" dirty="0"/>
              <a:t>Sociological Perspectives,</a:t>
            </a:r>
            <a:r>
              <a:rPr lang="en-GB" dirty="0"/>
              <a:t> Vol 36:3, [online PDF] : </a:t>
            </a:r>
            <a:r>
              <a:rPr lang="en-GB" u="sng" dirty="0">
                <a:hlinkClick r:id="rId10"/>
              </a:rPr>
              <a:t>http://irows.ucr.edu/cd/courses/202b/gendertheory.pdf</a:t>
            </a:r>
            <a:r>
              <a:rPr lang="en-GB" dirty="0"/>
              <a:t>  - Accessed: 05/11/2017</a:t>
            </a:r>
          </a:p>
          <a:p>
            <a:r>
              <a:rPr lang="en-GB" dirty="0"/>
              <a:t>Kenny. M, (2015), ‘Why aren’t there more women in British Politics’, </a:t>
            </a:r>
            <a:r>
              <a:rPr lang="en-GB" i="1" dirty="0"/>
              <a:t>Political Insight</a:t>
            </a:r>
            <a:r>
              <a:rPr lang="en-GB" dirty="0"/>
              <a:t>, Vol 6:2, [online] URL: </a:t>
            </a:r>
            <a:r>
              <a:rPr lang="en-GB" u="sng" dirty="0">
                <a:hlinkClick r:id="rId11"/>
              </a:rPr>
              <a:t>http://onlinelibrary.wiley.com/doi/10.1111/2041-9066.12094/abstract-</a:t>
            </a:r>
            <a:r>
              <a:rPr lang="en-GB" dirty="0"/>
              <a:t> Accessed: 31/10/17</a:t>
            </a:r>
          </a:p>
          <a:p>
            <a:r>
              <a:rPr lang="en-GB" dirty="0" err="1"/>
              <a:t>Weiderman.M</a:t>
            </a:r>
            <a:r>
              <a:rPr lang="en-GB" dirty="0"/>
              <a:t> , (2005), ‘The Gendered Nature of Sexual Scripts’, </a:t>
            </a:r>
            <a:r>
              <a:rPr lang="en-GB" i="1" dirty="0"/>
              <a:t>The Family Journal,</a:t>
            </a:r>
            <a:r>
              <a:rPr lang="en-GB" dirty="0"/>
              <a:t> SAGE Journals, [online] URL: </a:t>
            </a:r>
            <a:r>
              <a:rPr lang="en-GB" u="sng" dirty="0">
                <a:hlinkClick r:id="rId12"/>
              </a:rPr>
              <a:t>http://journals.sagepub.com/doi/abs/10.1177/1066480705278729</a:t>
            </a:r>
            <a:r>
              <a:rPr lang="en-GB" dirty="0"/>
              <a:t> – </a:t>
            </a:r>
            <a:r>
              <a:rPr lang="en-GB" dirty="0" err="1"/>
              <a:t>Acessed</a:t>
            </a:r>
            <a:r>
              <a:rPr lang="en-GB" dirty="0"/>
              <a:t>: 15/11/2017</a:t>
            </a:r>
          </a:p>
          <a:p>
            <a:r>
              <a:rPr lang="en-GB" dirty="0" err="1"/>
              <a:t>Brownmiller</a:t>
            </a:r>
            <a:r>
              <a:rPr lang="en-GB" dirty="0"/>
              <a:t>, S. (1974). ‘Against our will: Men, women, and rape’, New York: Simon &amp; Schuster. </a:t>
            </a:r>
          </a:p>
          <a:p>
            <a:r>
              <a:rPr lang="en-GB" dirty="0" err="1"/>
              <a:t>Campbell.R</a:t>
            </a:r>
            <a:r>
              <a:rPr lang="en-GB" dirty="0"/>
              <a:t>, </a:t>
            </a:r>
            <a:r>
              <a:rPr lang="en-GB" dirty="0" err="1"/>
              <a:t>Dworkin.E</a:t>
            </a:r>
            <a:r>
              <a:rPr lang="en-GB" dirty="0"/>
              <a:t> , </a:t>
            </a:r>
            <a:r>
              <a:rPr lang="en-GB" dirty="0" err="1"/>
              <a:t>Cabral.G</a:t>
            </a:r>
            <a:r>
              <a:rPr lang="en-GB" dirty="0"/>
              <a:t> (2009), ‘An Ecological model of the impact of sexual assault on women’s mental health’, Trauma, Violence and Abuse, Vol 10: 225.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8BA8C5-395A-4935-AD2C-8E051F854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8362" y="171450"/>
            <a:ext cx="5226939" cy="66070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5080604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2931</TotalTime>
  <Words>1789</Words>
  <Application>Microsoft Office PowerPoint</Application>
  <PresentationFormat>Widescreen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Parcel</vt:lpstr>
      <vt:lpstr>Power and control in society.</vt:lpstr>
      <vt:lpstr>Introduction.</vt:lpstr>
      <vt:lpstr>THE REPRODUCTION OF POWER AND CONTROL.</vt:lpstr>
      <vt:lpstr>Two Opposing theories of GENDER INEQUALITY.</vt:lpstr>
      <vt:lpstr>Functionalist THEORY </vt:lpstr>
      <vt:lpstr>Interactionist/ social CONSTRUTIONIST THEORY</vt:lpstr>
      <vt:lpstr>Power divides</vt:lpstr>
      <vt:lpstr>Power imbalances - FAMILY </vt:lpstr>
      <vt:lpstr>Power imbalances - education</vt:lpstr>
      <vt:lpstr>PowerPoint Presentation</vt:lpstr>
      <vt:lpstr>Power Imbalances - Employment</vt:lpstr>
      <vt:lpstr>Power Imbalances – Sexual violence and harassment. 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and control in society.</dc:title>
  <dc:creator>Gemma Springett (1401253)</dc:creator>
  <cp:lastModifiedBy>Gemma Louise Springett</cp:lastModifiedBy>
  <cp:revision>17</cp:revision>
  <dcterms:created xsi:type="dcterms:W3CDTF">2018-01-10T10:47:50Z</dcterms:created>
  <dcterms:modified xsi:type="dcterms:W3CDTF">2018-01-15T08:53:10Z</dcterms:modified>
</cp:coreProperties>
</file>