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57" r:id="rId4"/>
    <p:sldId id="259" r:id="rId5"/>
    <p:sldId id="260" r:id="rId6"/>
    <p:sldId id="262" r:id="rId7"/>
    <p:sldId id="264" r:id="rId8"/>
    <p:sldId id="266" r:id="rId9"/>
    <p:sldId id="258" r:id="rId10"/>
    <p:sldId id="261" r:id="rId11"/>
    <p:sldId id="270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ucy Grimshaw (1803056)" initials="L(" lastIdx="8" clrIdx="0">
    <p:extLst>
      <p:ext uri="{19B8F6BF-5375-455C-9EA6-DF929625EA0E}">
        <p15:presenceInfo xmlns:p15="http://schemas.microsoft.com/office/powerpoint/2012/main" userId="S::1803056@student.uwtsd.ac.uk::14adf31f-d579-4fe0-b079-c85a78ab786e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BA4322-B114-4BF2-B879-16F135429165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B43E16F-F232-4DFA-BEEE-CD83D356D50C}">
      <dgm:prSet/>
      <dgm:spPr/>
      <dgm:t>
        <a:bodyPr/>
        <a:lstStyle/>
        <a:p>
          <a:r>
            <a:rPr lang="en-US" i="1"/>
            <a:t>Gender </a:t>
          </a:r>
          <a:endParaRPr lang="en-US"/>
        </a:p>
      </dgm:t>
    </dgm:pt>
    <dgm:pt modelId="{1400EDFD-3894-482D-A19A-D6626583141E}" type="parTrans" cxnId="{4D72F9CF-7D16-4EE7-81D0-30780A16F3A2}">
      <dgm:prSet/>
      <dgm:spPr/>
      <dgm:t>
        <a:bodyPr/>
        <a:lstStyle/>
        <a:p>
          <a:endParaRPr lang="en-US"/>
        </a:p>
      </dgm:t>
    </dgm:pt>
    <dgm:pt modelId="{B05D51BD-A098-4128-AECC-DA626DFBB6C9}" type="sibTrans" cxnId="{4D72F9CF-7D16-4EE7-81D0-30780A16F3A2}">
      <dgm:prSet/>
      <dgm:spPr/>
      <dgm:t>
        <a:bodyPr/>
        <a:lstStyle/>
        <a:p>
          <a:endParaRPr lang="en-US"/>
        </a:p>
      </dgm:t>
    </dgm:pt>
    <dgm:pt modelId="{BAC82FB9-4671-4791-9345-D57DCD739AA3}">
      <dgm:prSet/>
      <dgm:spPr/>
      <dgm:t>
        <a:bodyPr/>
        <a:lstStyle/>
        <a:p>
          <a:r>
            <a:rPr lang="en-US" i="1"/>
            <a:t>Racial </a:t>
          </a:r>
          <a:endParaRPr lang="en-US"/>
        </a:p>
      </dgm:t>
    </dgm:pt>
    <dgm:pt modelId="{8C7D22D8-2A71-453E-9B25-CA83E77AF2D6}" type="parTrans" cxnId="{C804EEC3-7F12-463A-9F67-4B00E5DBF67C}">
      <dgm:prSet/>
      <dgm:spPr/>
      <dgm:t>
        <a:bodyPr/>
        <a:lstStyle/>
        <a:p>
          <a:endParaRPr lang="en-US"/>
        </a:p>
      </dgm:t>
    </dgm:pt>
    <dgm:pt modelId="{A3AB7095-3971-4388-87F8-8761E84553E1}" type="sibTrans" cxnId="{C804EEC3-7F12-463A-9F67-4B00E5DBF67C}">
      <dgm:prSet/>
      <dgm:spPr/>
      <dgm:t>
        <a:bodyPr/>
        <a:lstStyle/>
        <a:p>
          <a:endParaRPr lang="en-US"/>
        </a:p>
      </dgm:t>
    </dgm:pt>
    <dgm:pt modelId="{3F7AC587-7109-44B0-B2C2-56F74280B19B}">
      <dgm:prSet/>
      <dgm:spPr/>
      <dgm:t>
        <a:bodyPr/>
        <a:lstStyle/>
        <a:p>
          <a:r>
            <a:rPr lang="en-US" i="1"/>
            <a:t>Sexuality </a:t>
          </a:r>
          <a:endParaRPr lang="en-US"/>
        </a:p>
      </dgm:t>
    </dgm:pt>
    <dgm:pt modelId="{7134490A-46D7-49D1-ADFB-35B8EA3F2921}" type="parTrans" cxnId="{9DDE82ED-13BB-4D40-8E53-2230BA0CE541}">
      <dgm:prSet/>
      <dgm:spPr/>
      <dgm:t>
        <a:bodyPr/>
        <a:lstStyle/>
        <a:p>
          <a:endParaRPr lang="en-US"/>
        </a:p>
      </dgm:t>
    </dgm:pt>
    <dgm:pt modelId="{FFAD2A7A-F5F7-47CC-8797-A64E8AE85300}" type="sibTrans" cxnId="{9DDE82ED-13BB-4D40-8E53-2230BA0CE541}">
      <dgm:prSet/>
      <dgm:spPr/>
      <dgm:t>
        <a:bodyPr/>
        <a:lstStyle/>
        <a:p>
          <a:endParaRPr lang="en-US"/>
        </a:p>
      </dgm:t>
    </dgm:pt>
    <dgm:pt modelId="{A94DEA63-E1FA-4A83-AF85-42AC259ADFB6}">
      <dgm:prSet/>
      <dgm:spPr/>
      <dgm:t>
        <a:bodyPr/>
        <a:lstStyle/>
        <a:p>
          <a:r>
            <a:rPr lang="en-US" i="1"/>
            <a:t>Disability</a:t>
          </a:r>
          <a:endParaRPr lang="en-US"/>
        </a:p>
      </dgm:t>
    </dgm:pt>
    <dgm:pt modelId="{3C8C576E-AF55-42D3-BD0D-8EF642F43C26}" type="parTrans" cxnId="{9CB87713-75E7-41D5-AF0B-4005E7609EE6}">
      <dgm:prSet/>
      <dgm:spPr/>
      <dgm:t>
        <a:bodyPr/>
        <a:lstStyle/>
        <a:p>
          <a:endParaRPr lang="en-US"/>
        </a:p>
      </dgm:t>
    </dgm:pt>
    <dgm:pt modelId="{077CB54D-0DF2-438F-8C15-BEC18F2435B0}" type="sibTrans" cxnId="{9CB87713-75E7-41D5-AF0B-4005E7609EE6}">
      <dgm:prSet/>
      <dgm:spPr/>
      <dgm:t>
        <a:bodyPr/>
        <a:lstStyle/>
        <a:p>
          <a:endParaRPr lang="en-US"/>
        </a:p>
      </dgm:t>
    </dgm:pt>
    <dgm:pt modelId="{9A9E602D-BC51-468B-9BCC-FAF199237044}">
      <dgm:prSet/>
      <dgm:spPr/>
      <dgm:t>
        <a:bodyPr/>
        <a:lstStyle/>
        <a:p>
          <a:r>
            <a:rPr lang="en-US" i="1"/>
            <a:t>Social class</a:t>
          </a:r>
          <a:endParaRPr lang="en-US"/>
        </a:p>
      </dgm:t>
    </dgm:pt>
    <dgm:pt modelId="{08CDC7D2-FC47-4DF1-9790-8E910318BD66}" type="parTrans" cxnId="{9A89677E-E660-4D07-BF7A-6745EDCBA307}">
      <dgm:prSet/>
      <dgm:spPr/>
      <dgm:t>
        <a:bodyPr/>
        <a:lstStyle/>
        <a:p>
          <a:endParaRPr lang="en-US"/>
        </a:p>
      </dgm:t>
    </dgm:pt>
    <dgm:pt modelId="{5436B6BE-A359-4E91-A4F1-7BA5EB80392C}" type="sibTrans" cxnId="{9A89677E-E660-4D07-BF7A-6745EDCBA307}">
      <dgm:prSet/>
      <dgm:spPr/>
      <dgm:t>
        <a:bodyPr/>
        <a:lstStyle/>
        <a:p>
          <a:endParaRPr lang="en-US"/>
        </a:p>
      </dgm:t>
    </dgm:pt>
    <dgm:pt modelId="{DC26560C-5041-4BB7-AAAE-69CE69EAA705}">
      <dgm:prSet/>
      <dgm:spPr/>
      <dgm:t>
        <a:bodyPr/>
        <a:lstStyle/>
        <a:p>
          <a:r>
            <a:rPr lang="en-US" i="1"/>
            <a:t>Eduaction</a:t>
          </a:r>
          <a:endParaRPr lang="en-US"/>
        </a:p>
      </dgm:t>
    </dgm:pt>
    <dgm:pt modelId="{2956100C-568A-4D2E-9A14-1B485EBB62F6}" type="parTrans" cxnId="{D76178EC-3B67-4D7D-99BD-DB17199B13F8}">
      <dgm:prSet/>
      <dgm:spPr/>
      <dgm:t>
        <a:bodyPr/>
        <a:lstStyle/>
        <a:p>
          <a:endParaRPr lang="en-US"/>
        </a:p>
      </dgm:t>
    </dgm:pt>
    <dgm:pt modelId="{141ABD42-ED85-4FD7-B485-0A0A7539397F}" type="sibTrans" cxnId="{D76178EC-3B67-4D7D-99BD-DB17199B13F8}">
      <dgm:prSet/>
      <dgm:spPr/>
      <dgm:t>
        <a:bodyPr/>
        <a:lstStyle/>
        <a:p>
          <a:endParaRPr lang="en-US"/>
        </a:p>
      </dgm:t>
    </dgm:pt>
    <dgm:pt modelId="{F4AAFBBC-CC57-4575-9431-4C788674E77A}">
      <dgm:prSet/>
      <dgm:spPr/>
      <dgm:t>
        <a:bodyPr/>
        <a:lstStyle/>
        <a:p>
          <a:r>
            <a:rPr lang="en-US" i="1"/>
            <a:t>Health</a:t>
          </a:r>
          <a:endParaRPr lang="en-US"/>
        </a:p>
      </dgm:t>
    </dgm:pt>
    <dgm:pt modelId="{2694EAF5-9CE0-4DBD-B2A5-F11B3C493A94}" type="parTrans" cxnId="{23117194-B44D-4D2D-9773-2B9EB80C1A47}">
      <dgm:prSet/>
      <dgm:spPr/>
      <dgm:t>
        <a:bodyPr/>
        <a:lstStyle/>
        <a:p>
          <a:endParaRPr lang="en-US"/>
        </a:p>
      </dgm:t>
    </dgm:pt>
    <dgm:pt modelId="{9BDC0F88-60FB-4B5B-A044-6469331E3658}" type="sibTrans" cxnId="{23117194-B44D-4D2D-9773-2B9EB80C1A47}">
      <dgm:prSet/>
      <dgm:spPr/>
      <dgm:t>
        <a:bodyPr/>
        <a:lstStyle/>
        <a:p>
          <a:endParaRPr lang="en-US"/>
        </a:p>
      </dgm:t>
    </dgm:pt>
    <dgm:pt modelId="{687EBA77-A374-48AE-A043-4778996F387E}">
      <dgm:prSet/>
      <dgm:spPr/>
      <dgm:t>
        <a:bodyPr/>
        <a:lstStyle/>
        <a:p>
          <a:r>
            <a:rPr lang="en-US" i="1"/>
            <a:t>Region</a:t>
          </a:r>
          <a:endParaRPr lang="en-US"/>
        </a:p>
      </dgm:t>
    </dgm:pt>
    <dgm:pt modelId="{1ED67E23-47F4-4AEC-9234-872334DAE13E}" type="parTrans" cxnId="{ACEB276B-26AD-42BC-89A8-3379E2A1ED2A}">
      <dgm:prSet/>
      <dgm:spPr/>
      <dgm:t>
        <a:bodyPr/>
        <a:lstStyle/>
        <a:p>
          <a:endParaRPr lang="en-US"/>
        </a:p>
      </dgm:t>
    </dgm:pt>
    <dgm:pt modelId="{B9CA3D64-3A88-41AD-96E0-8C3FCF3D1187}" type="sibTrans" cxnId="{ACEB276B-26AD-42BC-89A8-3379E2A1ED2A}">
      <dgm:prSet/>
      <dgm:spPr/>
      <dgm:t>
        <a:bodyPr/>
        <a:lstStyle/>
        <a:p>
          <a:endParaRPr lang="en-US"/>
        </a:p>
      </dgm:t>
    </dgm:pt>
    <dgm:pt modelId="{DCA1AFD9-4AE4-46F5-B6C7-E0BC3CD933AD}" type="pres">
      <dgm:prSet presAssocID="{04BA4322-B114-4BF2-B879-16F135429165}" presName="diagram" presStyleCnt="0">
        <dgm:presLayoutVars>
          <dgm:dir/>
          <dgm:resizeHandles val="exact"/>
        </dgm:presLayoutVars>
      </dgm:prSet>
      <dgm:spPr/>
    </dgm:pt>
    <dgm:pt modelId="{16C5FE24-82E7-49FB-AED9-F08B16957F8F}" type="pres">
      <dgm:prSet presAssocID="{CB43E16F-F232-4DFA-BEEE-CD83D356D50C}" presName="node" presStyleLbl="node1" presStyleIdx="0" presStyleCnt="8">
        <dgm:presLayoutVars>
          <dgm:bulletEnabled val="1"/>
        </dgm:presLayoutVars>
      </dgm:prSet>
      <dgm:spPr/>
    </dgm:pt>
    <dgm:pt modelId="{5B978031-844B-4351-B56B-3FC031D545BC}" type="pres">
      <dgm:prSet presAssocID="{B05D51BD-A098-4128-AECC-DA626DFBB6C9}" presName="sibTrans" presStyleCnt="0"/>
      <dgm:spPr/>
    </dgm:pt>
    <dgm:pt modelId="{DBF589B2-E502-424B-86A7-29F509AD503C}" type="pres">
      <dgm:prSet presAssocID="{BAC82FB9-4671-4791-9345-D57DCD739AA3}" presName="node" presStyleLbl="node1" presStyleIdx="1" presStyleCnt="8">
        <dgm:presLayoutVars>
          <dgm:bulletEnabled val="1"/>
        </dgm:presLayoutVars>
      </dgm:prSet>
      <dgm:spPr/>
    </dgm:pt>
    <dgm:pt modelId="{E6DC20BB-4444-477D-8E80-7BAC5777C313}" type="pres">
      <dgm:prSet presAssocID="{A3AB7095-3971-4388-87F8-8761E84553E1}" presName="sibTrans" presStyleCnt="0"/>
      <dgm:spPr/>
    </dgm:pt>
    <dgm:pt modelId="{2E9C8187-6A9D-4820-8396-882B22267E31}" type="pres">
      <dgm:prSet presAssocID="{3F7AC587-7109-44B0-B2C2-56F74280B19B}" presName="node" presStyleLbl="node1" presStyleIdx="2" presStyleCnt="8">
        <dgm:presLayoutVars>
          <dgm:bulletEnabled val="1"/>
        </dgm:presLayoutVars>
      </dgm:prSet>
      <dgm:spPr/>
    </dgm:pt>
    <dgm:pt modelId="{F204C06D-57F6-497B-AF06-3F737677EDE0}" type="pres">
      <dgm:prSet presAssocID="{FFAD2A7A-F5F7-47CC-8797-A64E8AE85300}" presName="sibTrans" presStyleCnt="0"/>
      <dgm:spPr/>
    </dgm:pt>
    <dgm:pt modelId="{F879E2E3-83A1-4677-A29D-0CE742682D5F}" type="pres">
      <dgm:prSet presAssocID="{A94DEA63-E1FA-4A83-AF85-42AC259ADFB6}" presName="node" presStyleLbl="node1" presStyleIdx="3" presStyleCnt="8">
        <dgm:presLayoutVars>
          <dgm:bulletEnabled val="1"/>
        </dgm:presLayoutVars>
      </dgm:prSet>
      <dgm:spPr/>
    </dgm:pt>
    <dgm:pt modelId="{AB05539F-DEB6-4ECD-A07A-963CD5F3EBAE}" type="pres">
      <dgm:prSet presAssocID="{077CB54D-0DF2-438F-8C15-BEC18F2435B0}" presName="sibTrans" presStyleCnt="0"/>
      <dgm:spPr/>
    </dgm:pt>
    <dgm:pt modelId="{4BD65CB2-BB2A-4298-B833-6354E0FE7387}" type="pres">
      <dgm:prSet presAssocID="{9A9E602D-BC51-468B-9BCC-FAF199237044}" presName="node" presStyleLbl="node1" presStyleIdx="4" presStyleCnt="8">
        <dgm:presLayoutVars>
          <dgm:bulletEnabled val="1"/>
        </dgm:presLayoutVars>
      </dgm:prSet>
      <dgm:spPr/>
    </dgm:pt>
    <dgm:pt modelId="{96D53F47-8947-4604-BCD6-BF432A52C69A}" type="pres">
      <dgm:prSet presAssocID="{5436B6BE-A359-4E91-A4F1-7BA5EB80392C}" presName="sibTrans" presStyleCnt="0"/>
      <dgm:spPr/>
    </dgm:pt>
    <dgm:pt modelId="{CD280391-0F89-4AF1-AA00-816CCE971E0C}" type="pres">
      <dgm:prSet presAssocID="{DC26560C-5041-4BB7-AAAE-69CE69EAA705}" presName="node" presStyleLbl="node1" presStyleIdx="5" presStyleCnt="8">
        <dgm:presLayoutVars>
          <dgm:bulletEnabled val="1"/>
        </dgm:presLayoutVars>
      </dgm:prSet>
      <dgm:spPr/>
    </dgm:pt>
    <dgm:pt modelId="{2B9BBDD4-3CD8-4E22-B9ED-5A5AE7C5331A}" type="pres">
      <dgm:prSet presAssocID="{141ABD42-ED85-4FD7-B485-0A0A7539397F}" presName="sibTrans" presStyleCnt="0"/>
      <dgm:spPr/>
    </dgm:pt>
    <dgm:pt modelId="{BB002D4E-C67A-4633-B51E-2C966636D60A}" type="pres">
      <dgm:prSet presAssocID="{F4AAFBBC-CC57-4575-9431-4C788674E77A}" presName="node" presStyleLbl="node1" presStyleIdx="6" presStyleCnt="8">
        <dgm:presLayoutVars>
          <dgm:bulletEnabled val="1"/>
        </dgm:presLayoutVars>
      </dgm:prSet>
      <dgm:spPr/>
    </dgm:pt>
    <dgm:pt modelId="{0DD6999B-F87A-4DB0-A1A2-AD986FCC4231}" type="pres">
      <dgm:prSet presAssocID="{9BDC0F88-60FB-4B5B-A044-6469331E3658}" presName="sibTrans" presStyleCnt="0"/>
      <dgm:spPr/>
    </dgm:pt>
    <dgm:pt modelId="{1DE8EC94-839D-486D-A20E-664095648CA6}" type="pres">
      <dgm:prSet presAssocID="{687EBA77-A374-48AE-A043-4778996F387E}" presName="node" presStyleLbl="node1" presStyleIdx="7" presStyleCnt="8">
        <dgm:presLayoutVars>
          <dgm:bulletEnabled val="1"/>
        </dgm:presLayoutVars>
      </dgm:prSet>
      <dgm:spPr/>
    </dgm:pt>
  </dgm:ptLst>
  <dgm:cxnLst>
    <dgm:cxn modelId="{D8C3A207-B748-4AED-973A-4B1A5FDA6926}" type="presOf" srcId="{CB43E16F-F232-4DFA-BEEE-CD83D356D50C}" destId="{16C5FE24-82E7-49FB-AED9-F08B16957F8F}" srcOrd="0" destOrd="0" presId="urn:microsoft.com/office/officeart/2005/8/layout/default"/>
    <dgm:cxn modelId="{9CB87713-75E7-41D5-AF0B-4005E7609EE6}" srcId="{04BA4322-B114-4BF2-B879-16F135429165}" destId="{A94DEA63-E1FA-4A83-AF85-42AC259ADFB6}" srcOrd="3" destOrd="0" parTransId="{3C8C576E-AF55-42D3-BD0D-8EF642F43C26}" sibTransId="{077CB54D-0DF2-438F-8C15-BEC18F2435B0}"/>
    <dgm:cxn modelId="{8448DF15-7AC9-456F-90EB-A13377811D65}" type="presOf" srcId="{F4AAFBBC-CC57-4575-9431-4C788674E77A}" destId="{BB002D4E-C67A-4633-B51E-2C966636D60A}" srcOrd="0" destOrd="0" presId="urn:microsoft.com/office/officeart/2005/8/layout/default"/>
    <dgm:cxn modelId="{ACEB276B-26AD-42BC-89A8-3379E2A1ED2A}" srcId="{04BA4322-B114-4BF2-B879-16F135429165}" destId="{687EBA77-A374-48AE-A043-4778996F387E}" srcOrd="7" destOrd="0" parTransId="{1ED67E23-47F4-4AEC-9234-872334DAE13E}" sibTransId="{B9CA3D64-3A88-41AD-96E0-8C3FCF3D1187}"/>
    <dgm:cxn modelId="{52901879-DE6C-470E-8A84-E36561A08542}" type="presOf" srcId="{3F7AC587-7109-44B0-B2C2-56F74280B19B}" destId="{2E9C8187-6A9D-4820-8396-882B22267E31}" srcOrd="0" destOrd="0" presId="urn:microsoft.com/office/officeart/2005/8/layout/default"/>
    <dgm:cxn modelId="{2821225A-3720-40B5-B8DD-9E0078562C70}" type="presOf" srcId="{9A9E602D-BC51-468B-9BCC-FAF199237044}" destId="{4BD65CB2-BB2A-4298-B833-6354E0FE7387}" srcOrd="0" destOrd="0" presId="urn:microsoft.com/office/officeart/2005/8/layout/default"/>
    <dgm:cxn modelId="{9A89677E-E660-4D07-BF7A-6745EDCBA307}" srcId="{04BA4322-B114-4BF2-B879-16F135429165}" destId="{9A9E602D-BC51-468B-9BCC-FAF199237044}" srcOrd="4" destOrd="0" parTransId="{08CDC7D2-FC47-4DF1-9790-8E910318BD66}" sibTransId="{5436B6BE-A359-4E91-A4F1-7BA5EB80392C}"/>
    <dgm:cxn modelId="{A3E3EA8A-0658-47DC-84FC-3A557CCE50CA}" type="presOf" srcId="{A94DEA63-E1FA-4A83-AF85-42AC259ADFB6}" destId="{F879E2E3-83A1-4677-A29D-0CE742682D5F}" srcOrd="0" destOrd="0" presId="urn:microsoft.com/office/officeart/2005/8/layout/default"/>
    <dgm:cxn modelId="{23117194-B44D-4D2D-9773-2B9EB80C1A47}" srcId="{04BA4322-B114-4BF2-B879-16F135429165}" destId="{F4AAFBBC-CC57-4575-9431-4C788674E77A}" srcOrd="6" destOrd="0" parTransId="{2694EAF5-9CE0-4DBD-B2A5-F11B3C493A94}" sibTransId="{9BDC0F88-60FB-4B5B-A044-6469331E3658}"/>
    <dgm:cxn modelId="{9FB45CA5-E64A-475C-B8E4-1123D2CD00ED}" type="presOf" srcId="{04BA4322-B114-4BF2-B879-16F135429165}" destId="{DCA1AFD9-4AE4-46F5-B6C7-E0BC3CD933AD}" srcOrd="0" destOrd="0" presId="urn:microsoft.com/office/officeart/2005/8/layout/default"/>
    <dgm:cxn modelId="{C804EEC3-7F12-463A-9F67-4B00E5DBF67C}" srcId="{04BA4322-B114-4BF2-B879-16F135429165}" destId="{BAC82FB9-4671-4791-9345-D57DCD739AA3}" srcOrd="1" destOrd="0" parTransId="{8C7D22D8-2A71-453E-9B25-CA83E77AF2D6}" sibTransId="{A3AB7095-3971-4388-87F8-8761E84553E1}"/>
    <dgm:cxn modelId="{4D72F9CF-7D16-4EE7-81D0-30780A16F3A2}" srcId="{04BA4322-B114-4BF2-B879-16F135429165}" destId="{CB43E16F-F232-4DFA-BEEE-CD83D356D50C}" srcOrd="0" destOrd="0" parTransId="{1400EDFD-3894-482D-A19A-D6626583141E}" sibTransId="{B05D51BD-A098-4128-AECC-DA626DFBB6C9}"/>
    <dgm:cxn modelId="{AFEECCDC-8457-41E1-8542-FEEDD384EB5C}" type="presOf" srcId="{DC26560C-5041-4BB7-AAAE-69CE69EAA705}" destId="{CD280391-0F89-4AF1-AA00-816CCE971E0C}" srcOrd="0" destOrd="0" presId="urn:microsoft.com/office/officeart/2005/8/layout/default"/>
    <dgm:cxn modelId="{D76178EC-3B67-4D7D-99BD-DB17199B13F8}" srcId="{04BA4322-B114-4BF2-B879-16F135429165}" destId="{DC26560C-5041-4BB7-AAAE-69CE69EAA705}" srcOrd="5" destOrd="0" parTransId="{2956100C-568A-4D2E-9A14-1B485EBB62F6}" sibTransId="{141ABD42-ED85-4FD7-B485-0A0A7539397F}"/>
    <dgm:cxn modelId="{9DDE82ED-13BB-4D40-8E53-2230BA0CE541}" srcId="{04BA4322-B114-4BF2-B879-16F135429165}" destId="{3F7AC587-7109-44B0-B2C2-56F74280B19B}" srcOrd="2" destOrd="0" parTransId="{7134490A-46D7-49D1-ADFB-35B8EA3F2921}" sibTransId="{FFAD2A7A-F5F7-47CC-8797-A64E8AE85300}"/>
    <dgm:cxn modelId="{3E5D28F9-6558-45DA-B92A-165F9FA2A671}" type="presOf" srcId="{687EBA77-A374-48AE-A043-4778996F387E}" destId="{1DE8EC94-839D-486D-A20E-664095648CA6}" srcOrd="0" destOrd="0" presId="urn:microsoft.com/office/officeart/2005/8/layout/default"/>
    <dgm:cxn modelId="{849E36FD-A72B-42C9-8FB0-2A38E8DBA672}" type="presOf" srcId="{BAC82FB9-4671-4791-9345-D57DCD739AA3}" destId="{DBF589B2-E502-424B-86A7-29F509AD503C}" srcOrd="0" destOrd="0" presId="urn:microsoft.com/office/officeart/2005/8/layout/default"/>
    <dgm:cxn modelId="{6B13AEB1-B41E-4E4C-B33C-DAE26B97105B}" type="presParOf" srcId="{DCA1AFD9-4AE4-46F5-B6C7-E0BC3CD933AD}" destId="{16C5FE24-82E7-49FB-AED9-F08B16957F8F}" srcOrd="0" destOrd="0" presId="urn:microsoft.com/office/officeart/2005/8/layout/default"/>
    <dgm:cxn modelId="{317FC0C8-B537-4DC3-A08E-0B3C4626B375}" type="presParOf" srcId="{DCA1AFD9-4AE4-46F5-B6C7-E0BC3CD933AD}" destId="{5B978031-844B-4351-B56B-3FC031D545BC}" srcOrd="1" destOrd="0" presId="urn:microsoft.com/office/officeart/2005/8/layout/default"/>
    <dgm:cxn modelId="{387B7C35-4F95-4F2F-925E-E348EE3037B9}" type="presParOf" srcId="{DCA1AFD9-4AE4-46F5-B6C7-E0BC3CD933AD}" destId="{DBF589B2-E502-424B-86A7-29F509AD503C}" srcOrd="2" destOrd="0" presId="urn:microsoft.com/office/officeart/2005/8/layout/default"/>
    <dgm:cxn modelId="{3C6160B6-8B59-4B23-A872-C2356AC1C969}" type="presParOf" srcId="{DCA1AFD9-4AE4-46F5-B6C7-E0BC3CD933AD}" destId="{E6DC20BB-4444-477D-8E80-7BAC5777C313}" srcOrd="3" destOrd="0" presId="urn:microsoft.com/office/officeart/2005/8/layout/default"/>
    <dgm:cxn modelId="{60A5979A-E1F3-4D4F-8B75-A55ADC9CC210}" type="presParOf" srcId="{DCA1AFD9-4AE4-46F5-B6C7-E0BC3CD933AD}" destId="{2E9C8187-6A9D-4820-8396-882B22267E31}" srcOrd="4" destOrd="0" presId="urn:microsoft.com/office/officeart/2005/8/layout/default"/>
    <dgm:cxn modelId="{966CAA3F-50F2-4829-AE44-A0E614A3D4D0}" type="presParOf" srcId="{DCA1AFD9-4AE4-46F5-B6C7-E0BC3CD933AD}" destId="{F204C06D-57F6-497B-AF06-3F737677EDE0}" srcOrd="5" destOrd="0" presId="urn:microsoft.com/office/officeart/2005/8/layout/default"/>
    <dgm:cxn modelId="{9BE40F7A-C0C9-4CBC-8580-2603AF9F400E}" type="presParOf" srcId="{DCA1AFD9-4AE4-46F5-B6C7-E0BC3CD933AD}" destId="{F879E2E3-83A1-4677-A29D-0CE742682D5F}" srcOrd="6" destOrd="0" presId="urn:microsoft.com/office/officeart/2005/8/layout/default"/>
    <dgm:cxn modelId="{E604B049-1569-4153-9150-7C180CB3D11B}" type="presParOf" srcId="{DCA1AFD9-4AE4-46F5-B6C7-E0BC3CD933AD}" destId="{AB05539F-DEB6-4ECD-A07A-963CD5F3EBAE}" srcOrd="7" destOrd="0" presId="urn:microsoft.com/office/officeart/2005/8/layout/default"/>
    <dgm:cxn modelId="{4432D0B5-CAAD-4448-99BC-71BC41E080A6}" type="presParOf" srcId="{DCA1AFD9-4AE4-46F5-B6C7-E0BC3CD933AD}" destId="{4BD65CB2-BB2A-4298-B833-6354E0FE7387}" srcOrd="8" destOrd="0" presId="urn:microsoft.com/office/officeart/2005/8/layout/default"/>
    <dgm:cxn modelId="{F1CDB448-90E2-4984-8E99-BC0E0207276F}" type="presParOf" srcId="{DCA1AFD9-4AE4-46F5-B6C7-E0BC3CD933AD}" destId="{96D53F47-8947-4604-BCD6-BF432A52C69A}" srcOrd="9" destOrd="0" presId="urn:microsoft.com/office/officeart/2005/8/layout/default"/>
    <dgm:cxn modelId="{0D882F03-262A-4C80-B877-8ABC02319928}" type="presParOf" srcId="{DCA1AFD9-4AE4-46F5-B6C7-E0BC3CD933AD}" destId="{CD280391-0F89-4AF1-AA00-816CCE971E0C}" srcOrd="10" destOrd="0" presId="urn:microsoft.com/office/officeart/2005/8/layout/default"/>
    <dgm:cxn modelId="{ABB8F7E6-1D43-4C2D-AE2A-6636C21D07DE}" type="presParOf" srcId="{DCA1AFD9-4AE4-46F5-B6C7-E0BC3CD933AD}" destId="{2B9BBDD4-3CD8-4E22-B9ED-5A5AE7C5331A}" srcOrd="11" destOrd="0" presId="urn:microsoft.com/office/officeart/2005/8/layout/default"/>
    <dgm:cxn modelId="{0653BC8E-60CC-47FA-8497-FD4FAB45CA88}" type="presParOf" srcId="{DCA1AFD9-4AE4-46F5-B6C7-E0BC3CD933AD}" destId="{BB002D4E-C67A-4633-B51E-2C966636D60A}" srcOrd="12" destOrd="0" presId="urn:microsoft.com/office/officeart/2005/8/layout/default"/>
    <dgm:cxn modelId="{960A53EB-79C0-493F-9359-39A71F3F04E7}" type="presParOf" srcId="{DCA1AFD9-4AE4-46F5-B6C7-E0BC3CD933AD}" destId="{0DD6999B-F87A-4DB0-A1A2-AD986FCC4231}" srcOrd="13" destOrd="0" presId="urn:microsoft.com/office/officeart/2005/8/layout/default"/>
    <dgm:cxn modelId="{78008647-6DF8-4A93-A05B-8B33AA774AC7}" type="presParOf" srcId="{DCA1AFD9-4AE4-46F5-B6C7-E0BC3CD933AD}" destId="{1DE8EC94-839D-486D-A20E-664095648CA6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2B32D2-D081-4180-8722-B10773E97193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E54E711-2E4C-4630-A39D-8714CB8E1EFC}">
      <dgm:prSet/>
      <dgm:spPr/>
      <dgm:t>
        <a:bodyPr/>
        <a:lstStyle/>
        <a:p>
          <a:r>
            <a:rPr lang="en-US"/>
            <a:t>The Human Rights Act 1998</a:t>
          </a:r>
        </a:p>
      </dgm:t>
    </dgm:pt>
    <dgm:pt modelId="{EA4E2DF8-C22F-4C0F-BAFA-1069D4B6C894}" type="parTrans" cxnId="{92CBD735-7ABC-4340-B134-6787C7457FBB}">
      <dgm:prSet/>
      <dgm:spPr/>
      <dgm:t>
        <a:bodyPr/>
        <a:lstStyle/>
        <a:p>
          <a:endParaRPr lang="en-US"/>
        </a:p>
      </dgm:t>
    </dgm:pt>
    <dgm:pt modelId="{BBD82673-F6BE-4E6C-A83F-03FFB836D86D}" type="sibTrans" cxnId="{92CBD735-7ABC-4340-B134-6787C7457FBB}">
      <dgm:prSet/>
      <dgm:spPr/>
      <dgm:t>
        <a:bodyPr/>
        <a:lstStyle/>
        <a:p>
          <a:endParaRPr lang="en-US"/>
        </a:p>
      </dgm:t>
    </dgm:pt>
    <dgm:pt modelId="{467B87C5-A24B-48E9-931C-47B77F5F63F4}">
      <dgm:prSet/>
      <dgm:spPr/>
      <dgm:t>
        <a:bodyPr/>
        <a:lstStyle/>
        <a:p>
          <a:r>
            <a:rPr lang="en-US"/>
            <a:t>Race Relations Act 1976</a:t>
          </a:r>
        </a:p>
      </dgm:t>
    </dgm:pt>
    <dgm:pt modelId="{CFFAE2BC-DEC2-4ABC-AF18-43FE007DDE0B}" type="parTrans" cxnId="{E8F9BA6F-C9CB-403E-8CC8-C802A126DF83}">
      <dgm:prSet/>
      <dgm:spPr/>
      <dgm:t>
        <a:bodyPr/>
        <a:lstStyle/>
        <a:p>
          <a:endParaRPr lang="en-US"/>
        </a:p>
      </dgm:t>
    </dgm:pt>
    <dgm:pt modelId="{0C9B38ED-1943-453A-8D12-D2626CD04463}" type="sibTrans" cxnId="{E8F9BA6F-C9CB-403E-8CC8-C802A126DF83}">
      <dgm:prSet/>
      <dgm:spPr/>
      <dgm:t>
        <a:bodyPr/>
        <a:lstStyle/>
        <a:p>
          <a:endParaRPr lang="en-US"/>
        </a:p>
      </dgm:t>
    </dgm:pt>
    <dgm:pt modelId="{C5F8AEFE-2BBC-43CF-BFD8-F772BC2C5DB8}">
      <dgm:prSet/>
      <dgm:spPr/>
      <dgm:t>
        <a:bodyPr/>
        <a:lstStyle/>
        <a:p>
          <a:r>
            <a:rPr lang="en-US"/>
            <a:t>Sex Discrimination Act 1975</a:t>
          </a:r>
        </a:p>
      </dgm:t>
    </dgm:pt>
    <dgm:pt modelId="{84A441C8-34CC-4652-AC36-1ADF28B3433A}" type="parTrans" cxnId="{65FDAD2E-1B8E-4B0B-96D7-24DDD2DF2072}">
      <dgm:prSet/>
      <dgm:spPr/>
      <dgm:t>
        <a:bodyPr/>
        <a:lstStyle/>
        <a:p>
          <a:endParaRPr lang="en-US"/>
        </a:p>
      </dgm:t>
    </dgm:pt>
    <dgm:pt modelId="{73AD6AAA-A371-4101-ADFC-F4CA72650A1B}" type="sibTrans" cxnId="{65FDAD2E-1B8E-4B0B-96D7-24DDD2DF2072}">
      <dgm:prSet/>
      <dgm:spPr/>
      <dgm:t>
        <a:bodyPr/>
        <a:lstStyle/>
        <a:p>
          <a:endParaRPr lang="en-US"/>
        </a:p>
      </dgm:t>
    </dgm:pt>
    <dgm:pt modelId="{0E870FEA-EA10-4193-A3F1-40023D93BCD0}">
      <dgm:prSet/>
      <dgm:spPr/>
      <dgm:t>
        <a:bodyPr/>
        <a:lstStyle/>
        <a:p>
          <a:r>
            <a:rPr lang="en-US"/>
            <a:t>Disability Discrimination Act 1995</a:t>
          </a:r>
        </a:p>
      </dgm:t>
    </dgm:pt>
    <dgm:pt modelId="{478E7445-8713-4689-988F-94236D9C6E69}" type="parTrans" cxnId="{A5EA5311-876F-444A-81F8-4919C391C14A}">
      <dgm:prSet/>
      <dgm:spPr/>
      <dgm:t>
        <a:bodyPr/>
        <a:lstStyle/>
        <a:p>
          <a:endParaRPr lang="en-US"/>
        </a:p>
      </dgm:t>
    </dgm:pt>
    <dgm:pt modelId="{276CD2B6-7847-4DDA-8DCA-48F69040C140}" type="sibTrans" cxnId="{A5EA5311-876F-444A-81F8-4919C391C14A}">
      <dgm:prSet/>
      <dgm:spPr/>
      <dgm:t>
        <a:bodyPr/>
        <a:lstStyle/>
        <a:p>
          <a:endParaRPr lang="en-US"/>
        </a:p>
      </dgm:t>
    </dgm:pt>
    <dgm:pt modelId="{613CDEA0-D706-4EAF-8FFA-B1E0C56E268C}">
      <dgm:prSet/>
      <dgm:spPr/>
      <dgm:t>
        <a:bodyPr/>
        <a:lstStyle/>
        <a:p>
          <a:r>
            <a:rPr lang="en-US"/>
            <a:t>UN Convention On Right Of The Child 1989</a:t>
          </a:r>
        </a:p>
      </dgm:t>
    </dgm:pt>
    <dgm:pt modelId="{3F508003-C03D-43BF-8E6B-3D857970065F}" type="parTrans" cxnId="{BDF5DEC8-606F-4325-B102-E6FCF327813A}">
      <dgm:prSet/>
      <dgm:spPr/>
      <dgm:t>
        <a:bodyPr/>
        <a:lstStyle/>
        <a:p>
          <a:endParaRPr lang="en-US"/>
        </a:p>
      </dgm:t>
    </dgm:pt>
    <dgm:pt modelId="{0C488C68-23E7-4E93-900C-40A3A34B306B}" type="sibTrans" cxnId="{BDF5DEC8-606F-4325-B102-E6FCF327813A}">
      <dgm:prSet/>
      <dgm:spPr/>
      <dgm:t>
        <a:bodyPr/>
        <a:lstStyle/>
        <a:p>
          <a:endParaRPr lang="en-US"/>
        </a:p>
      </dgm:t>
    </dgm:pt>
    <dgm:pt modelId="{42F9F622-D779-43E7-BC0D-4FCB259CCE76}">
      <dgm:prSet/>
      <dgm:spPr/>
      <dgm:t>
        <a:bodyPr/>
        <a:lstStyle/>
        <a:p>
          <a:r>
            <a:rPr lang="en-US"/>
            <a:t>Well-being of Future Generations (Wales) Act 2015</a:t>
          </a:r>
        </a:p>
      </dgm:t>
    </dgm:pt>
    <dgm:pt modelId="{FD77D0B1-3D22-46ED-9B95-A2E734749191}" type="parTrans" cxnId="{D967BA9F-9042-4746-A25F-711FAF4E2363}">
      <dgm:prSet/>
      <dgm:spPr/>
      <dgm:t>
        <a:bodyPr/>
        <a:lstStyle/>
        <a:p>
          <a:endParaRPr lang="en-US"/>
        </a:p>
      </dgm:t>
    </dgm:pt>
    <dgm:pt modelId="{4DB1292B-4263-4C03-B6D4-3CCCAE749C25}" type="sibTrans" cxnId="{D967BA9F-9042-4746-A25F-711FAF4E2363}">
      <dgm:prSet/>
      <dgm:spPr/>
      <dgm:t>
        <a:bodyPr/>
        <a:lstStyle/>
        <a:p>
          <a:endParaRPr lang="en-US"/>
        </a:p>
      </dgm:t>
    </dgm:pt>
    <dgm:pt modelId="{A119DB83-0A3C-41E0-BBE3-A0B4F07F39AB}">
      <dgm:prSet/>
      <dgm:spPr/>
      <dgm:t>
        <a:bodyPr/>
        <a:lstStyle/>
        <a:p>
          <a:r>
            <a:rPr lang="en-US"/>
            <a:t>Gender Recognition Act 2004</a:t>
          </a:r>
        </a:p>
      </dgm:t>
    </dgm:pt>
    <dgm:pt modelId="{19918327-D657-4936-8FB7-0F799A386652}" type="parTrans" cxnId="{60DAC351-ED41-44AC-BE01-D1EBE58C251C}">
      <dgm:prSet/>
      <dgm:spPr/>
      <dgm:t>
        <a:bodyPr/>
        <a:lstStyle/>
        <a:p>
          <a:endParaRPr lang="en-US"/>
        </a:p>
      </dgm:t>
    </dgm:pt>
    <dgm:pt modelId="{EA2BA22E-4FF5-48A6-B068-1841F4BD17F1}" type="sibTrans" cxnId="{60DAC351-ED41-44AC-BE01-D1EBE58C251C}">
      <dgm:prSet/>
      <dgm:spPr/>
      <dgm:t>
        <a:bodyPr/>
        <a:lstStyle/>
        <a:p>
          <a:endParaRPr lang="en-US"/>
        </a:p>
      </dgm:t>
    </dgm:pt>
    <dgm:pt modelId="{564B25E1-B4E3-49C8-89D6-6B04A63B0020}">
      <dgm:prSet/>
      <dgm:spPr/>
      <dgm:t>
        <a:bodyPr/>
        <a:lstStyle/>
        <a:p>
          <a:r>
            <a:rPr lang="en-US"/>
            <a:t>Civil Partnership Act 2004</a:t>
          </a:r>
        </a:p>
      </dgm:t>
    </dgm:pt>
    <dgm:pt modelId="{201D88DA-CD4C-490A-BC87-851180F3F792}" type="parTrans" cxnId="{8C556AD6-A824-48A5-AEDB-BD50EF6E90E8}">
      <dgm:prSet/>
      <dgm:spPr/>
      <dgm:t>
        <a:bodyPr/>
        <a:lstStyle/>
        <a:p>
          <a:endParaRPr lang="en-US"/>
        </a:p>
      </dgm:t>
    </dgm:pt>
    <dgm:pt modelId="{28F0909B-3DC6-4F28-8AFB-19A19B3EFB42}" type="sibTrans" cxnId="{8C556AD6-A824-48A5-AEDB-BD50EF6E90E8}">
      <dgm:prSet/>
      <dgm:spPr/>
      <dgm:t>
        <a:bodyPr/>
        <a:lstStyle/>
        <a:p>
          <a:endParaRPr lang="en-US"/>
        </a:p>
      </dgm:t>
    </dgm:pt>
    <dgm:pt modelId="{D8B1C687-EAB6-426C-9E81-BA543E8A0915}">
      <dgm:prSet/>
      <dgm:spPr/>
      <dgm:t>
        <a:bodyPr/>
        <a:lstStyle/>
        <a:p>
          <a:r>
            <a:rPr lang="en-US"/>
            <a:t>Equality Act 2010</a:t>
          </a:r>
        </a:p>
      </dgm:t>
    </dgm:pt>
    <dgm:pt modelId="{8AF78750-45D5-4A49-8C14-15E370FCC1E5}" type="parTrans" cxnId="{E107FC97-A10B-444B-B95A-1D784807D483}">
      <dgm:prSet/>
      <dgm:spPr/>
      <dgm:t>
        <a:bodyPr/>
        <a:lstStyle/>
        <a:p>
          <a:endParaRPr lang="en-US"/>
        </a:p>
      </dgm:t>
    </dgm:pt>
    <dgm:pt modelId="{A8320ABA-15E8-40FB-8DEE-CC53C0F40350}" type="sibTrans" cxnId="{E107FC97-A10B-444B-B95A-1D784807D483}">
      <dgm:prSet/>
      <dgm:spPr/>
      <dgm:t>
        <a:bodyPr/>
        <a:lstStyle/>
        <a:p>
          <a:endParaRPr lang="en-US"/>
        </a:p>
      </dgm:t>
    </dgm:pt>
    <dgm:pt modelId="{7D01EFC1-592C-47F9-B6F4-ADC58D810F6B}" type="pres">
      <dgm:prSet presAssocID="{142B32D2-D081-4180-8722-B10773E97193}" presName="vert0" presStyleCnt="0">
        <dgm:presLayoutVars>
          <dgm:dir/>
          <dgm:animOne val="branch"/>
          <dgm:animLvl val="lvl"/>
        </dgm:presLayoutVars>
      </dgm:prSet>
      <dgm:spPr/>
    </dgm:pt>
    <dgm:pt modelId="{E47053ED-F184-4641-8515-859BB8E55261}" type="pres">
      <dgm:prSet presAssocID="{1E54E711-2E4C-4630-A39D-8714CB8E1EFC}" presName="thickLine" presStyleLbl="alignNode1" presStyleIdx="0" presStyleCnt="9"/>
      <dgm:spPr/>
    </dgm:pt>
    <dgm:pt modelId="{30A5C804-F3D2-4C8C-9C16-9837585E7032}" type="pres">
      <dgm:prSet presAssocID="{1E54E711-2E4C-4630-A39D-8714CB8E1EFC}" presName="horz1" presStyleCnt="0"/>
      <dgm:spPr/>
    </dgm:pt>
    <dgm:pt modelId="{B0956577-8CDC-4E2C-B57A-C31968B2B0D4}" type="pres">
      <dgm:prSet presAssocID="{1E54E711-2E4C-4630-A39D-8714CB8E1EFC}" presName="tx1" presStyleLbl="revTx" presStyleIdx="0" presStyleCnt="9"/>
      <dgm:spPr/>
    </dgm:pt>
    <dgm:pt modelId="{57752E90-3329-49BA-9374-D3714099A1A9}" type="pres">
      <dgm:prSet presAssocID="{1E54E711-2E4C-4630-A39D-8714CB8E1EFC}" presName="vert1" presStyleCnt="0"/>
      <dgm:spPr/>
    </dgm:pt>
    <dgm:pt modelId="{DA4D25DB-F14B-4874-A41E-A6007BB67D0B}" type="pres">
      <dgm:prSet presAssocID="{467B87C5-A24B-48E9-931C-47B77F5F63F4}" presName="thickLine" presStyleLbl="alignNode1" presStyleIdx="1" presStyleCnt="9"/>
      <dgm:spPr/>
    </dgm:pt>
    <dgm:pt modelId="{DBDC8878-B924-4C61-B25B-39CE5B06E35C}" type="pres">
      <dgm:prSet presAssocID="{467B87C5-A24B-48E9-931C-47B77F5F63F4}" presName="horz1" presStyleCnt="0"/>
      <dgm:spPr/>
    </dgm:pt>
    <dgm:pt modelId="{088FBF07-25FB-44C8-9DD6-DF03CE95EC3B}" type="pres">
      <dgm:prSet presAssocID="{467B87C5-A24B-48E9-931C-47B77F5F63F4}" presName="tx1" presStyleLbl="revTx" presStyleIdx="1" presStyleCnt="9"/>
      <dgm:spPr/>
    </dgm:pt>
    <dgm:pt modelId="{3CDB7F2E-6D9C-4DDC-A172-142F0E6C8FC2}" type="pres">
      <dgm:prSet presAssocID="{467B87C5-A24B-48E9-931C-47B77F5F63F4}" presName="vert1" presStyleCnt="0"/>
      <dgm:spPr/>
    </dgm:pt>
    <dgm:pt modelId="{05E1EA34-66D5-434E-89E1-C2E031171EEB}" type="pres">
      <dgm:prSet presAssocID="{C5F8AEFE-2BBC-43CF-BFD8-F772BC2C5DB8}" presName="thickLine" presStyleLbl="alignNode1" presStyleIdx="2" presStyleCnt="9"/>
      <dgm:spPr/>
    </dgm:pt>
    <dgm:pt modelId="{6F6D4936-7E23-4734-876D-464AD2838E5C}" type="pres">
      <dgm:prSet presAssocID="{C5F8AEFE-2BBC-43CF-BFD8-F772BC2C5DB8}" presName="horz1" presStyleCnt="0"/>
      <dgm:spPr/>
    </dgm:pt>
    <dgm:pt modelId="{F937D735-1B48-4BB8-BE77-C407145FBB01}" type="pres">
      <dgm:prSet presAssocID="{C5F8AEFE-2BBC-43CF-BFD8-F772BC2C5DB8}" presName="tx1" presStyleLbl="revTx" presStyleIdx="2" presStyleCnt="9"/>
      <dgm:spPr/>
    </dgm:pt>
    <dgm:pt modelId="{B7DAF83D-AB9A-46EE-91F4-31FDE7D28237}" type="pres">
      <dgm:prSet presAssocID="{C5F8AEFE-2BBC-43CF-BFD8-F772BC2C5DB8}" presName="vert1" presStyleCnt="0"/>
      <dgm:spPr/>
    </dgm:pt>
    <dgm:pt modelId="{564B8565-770E-45E5-B297-558D748223D6}" type="pres">
      <dgm:prSet presAssocID="{0E870FEA-EA10-4193-A3F1-40023D93BCD0}" presName="thickLine" presStyleLbl="alignNode1" presStyleIdx="3" presStyleCnt="9"/>
      <dgm:spPr/>
    </dgm:pt>
    <dgm:pt modelId="{D8378906-7C4A-46F7-AF77-5F15B2980D5A}" type="pres">
      <dgm:prSet presAssocID="{0E870FEA-EA10-4193-A3F1-40023D93BCD0}" presName="horz1" presStyleCnt="0"/>
      <dgm:spPr/>
    </dgm:pt>
    <dgm:pt modelId="{3ECBA5D5-0F19-4E2B-A09F-146F13D0FA10}" type="pres">
      <dgm:prSet presAssocID="{0E870FEA-EA10-4193-A3F1-40023D93BCD0}" presName="tx1" presStyleLbl="revTx" presStyleIdx="3" presStyleCnt="9"/>
      <dgm:spPr/>
    </dgm:pt>
    <dgm:pt modelId="{0610BB4F-51EC-4EDF-AB80-80E4BA1A9C9E}" type="pres">
      <dgm:prSet presAssocID="{0E870FEA-EA10-4193-A3F1-40023D93BCD0}" presName="vert1" presStyleCnt="0"/>
      <dgm:spPr/>
    </dgm:pt>
    <dgm:pt modelId="{2C6B3C77-D779-416D-897D-F45A78ED613B}" type="pres">
      <dgm:prSet presAssocID="{613CDEA0-D706-4EAF-8FFA-B1E0C56E268C}" presName="thickLine" presStyleLbl="alignNode1" presStyleIdx="4" presStyleCnt="9"/>
      <dgm:spPr/>
    </dgm:pt>
    <dgm:pt modelId="{53288974-589C-43E9-8510-C2C934518AC2}" type="pres">
      <dgm:prSet presAssocID="{613CDEA0-D706-4EAF-8FFA-B1E0C56E268C}" presName="horz1" presStyleCnt="0"/>
      <dgm:spPr/>
    </dgm:pt>
    <dgm:pt modelId="{DAB4B3FE-2E9F-4044-AD1D-360A8DCC1806}" type="pres">
      <dgm:prSet presAssocID="{613CDEA0-D706-4EAF-8FFA-B1E0C56E268C}" presName="tx1" presStyleLbl="revTx" presStyleIdx="4" presStyleCnt="9"/>
      <dgm:spPr/>
    </dgm:pt>
    <dgm:pt modelId="{4EC5CD75-EF27-40F4-8D33-D7D5867B9D01}" type="pres">
      <dgm:prSet presAssocID="{613CDEA0-D706-4EAF-8FFA-B1E0C56E268C}" presName="vert1" presStyleCnt="0"/>
      <dgm:spPr/>
    </dgm:pt>
    <dgm:pt modelId="{2B18A4B6-1544-4AF4-BCC9-468DCA2FDF98}" type="pres">
      <dgm:prSet presAssocID="{42F9F622-D779-43E7-BC0D-4FCB259CCE76}" presName="thickLine" presStyleLbl="alignNode1" presStyleIdx="5" presStyleCnt="9"/>
      <dgm:spPr/>
    </dgm:pt>
    <dgm:pt modelId="{7A642688-A847-4D49-A355-75AB82C4DA51}" type="pres">
      <dgm:prSet presAssocID="{42F9F622-D779-43E7-BC0D-4FCB259CCE76}" presName="horz1" presStyleCnt="0"/>
      <dgm:spPr/>
    </dgm:pt>
    <dgm:pt modelId="{E2231E2E-137F-4F9F-BEEA-128D763602E9}" type="pres">
      <dgm:prSet presAssocID="{42F9F622-D779-43E7-BC0D-4FCB259CCE76}" presName="tx1" presStyleLbl="revTx" presStyleIdx="5" presStyleCnt="9"/>
      <dgm:spPr/>
    </dgm:pt>
    <dgm:pt modelId="{87C085A2-AAF2-4059-9061-B1D0FD09E6B2}" type="pres">
      <dgm:prSet presAssocID="{42F9F622-D779-43E7-BC0D-4FCB259CCE76}" presName="vert1" presStyleCnt="0"/>
      <dgm:spPr/>
    </dgm:pt>
    <dgm:pt modelId="{ADC7FBAF-43D3-4715-A9C5-4B6524192B3F}" type="pres">
      <dgm:prSet presAssocID="{A119DB83-0A3C-41E0-BBE3-A0B4F07F39AB}" presName="thickLine" presStyleLbl="alignNode1" presStyleIdx="6" presStyleCnt="9"/>
      <dgm:spPr/>
    </dgm:pt>
    <dgm:pt modelId="{AF3F3DF0-2C39-4E59-9E97-832589CA15CD}" type="pres">
      <dgm:prSet presAssocID="{A119DB83-0A3C-41E0-BBE3-A0B4F07F39AB}" presName="horz1" presStyleCnt="0"/>
      <dgm:spPr/>
    </dgm:pt>
    <dgm:pt modelId="{60D8BB73-459D-4C58-9A1E-EC640BB8D214}" type="pres">
      <dgm:prSet presAssocID="{A119DB83-0A3C-41E0-BBE3-A0B4F07F39AB}" presName="tx1" presStyleLbl="revTx" presStyleIdx="6" presStyleCnt="9"/>
      <dgm:spPr/>
    </dgm:pt>
    <dgm:pt modelId="{F82CC28D-EE87-4634-8B83-3E90DB5E5D6D}" type="pres">
      <dgm:prSet presAssocID="{A119DB83-0A3C-41E0-BBE3-A0B4F07F39AB}" presName="vert1" presStyleCnt="0"/>
      <dgm:spPr/>
    </dgm:pt>
    <dgm:pt modelId="{228A599C-D18F-4A65-8E29-C7771B0E7797}" type="pres">
      <dgm:prSet presAssocID="{564B25E1-B4E3-49C8-89D6-6B04A63B0020}" presName="thickLine" presStyleLbl="alignNode1" presStyleIdx="7" presStyleCnt="9"/>
      <dgm:spPr/>
    </dgm:pt>
    <dgm:pt modelId="{2DBAED59-1D69-445A-95F0-4AD72C9DC045}" type="pres">
      <dgm:prSet presAssocID="{564B25E1-B4E3-49C8-89D6-6B04A63B0020}" presName="horz1" presStyleCnt="0"/>
      <dgm:spPr/>
    </dgm:pt>
    <dgm:pt modelId="{C2A0878B-FF24-4418-A6B1-86A1E1F87DF6}" type="pres">
      <dgm:prSet presAssocID="{564B25E1-B4E3-49C8-89D6-6B04A63B0020}" presName="tx1" presStyleLbl="revTx" presStyleIdx="7" presStyleCnt="9"/>
      <dgm:spPr/>
    </dgm:pt>
    <dgm:pt modelId="{5058D55A-62D8-4E27-A1F9-70D6CFC6081F}" type="pres">
      <dgm:prSet presAssocID="{564B25E1-B4E3-49C8-89D6-6B04A63B0020}" presName="vert1" presStyleCnt="0"/>
      <dgm:spPr/>
    </dgm:pt>
    <dgm:pt modelId="{23EFF8F9-A4DE-4DE4-934B-8DA75B3B2087}" type="pres">
      <dgm:prSet presAssocID="{D8B1C687-EAB6-426C-9E81-BA543E8A0915}" presName="thickLine" presStyleLbl="alignNode1" presStyleIdx="8" presStyleCnt="9"/>
      <dgm:spPr/>
    </dgm:pt>
    <dgm:pt modelId="{4568F565-E9CA-4147-A512-70F22E5DA55E}" type="pres">
      <dgm:prSet presAssocID="{D8B1C687-EAB6-426C-9E81-BA543E8A0915}" presName="horz1" presStyleCnt="0"/>
      <dgm:spPr/>
    </dgm:pt>
    <dgm:pt modelId="{90573EF5-4D44-477B-87CF-032E809E9C2D}" type="pres">
      <dgm:prSet presAssocID="{D8B1C687-EAB6-426C-9E81-BA543E8A0915}" presName="tx1" presStyleLbl="revTx" presStyleIdx="8" presStyleCnt="9"/>
      <dgm:spPr/>
    </dgm:pt>
    <dgm:pt modelId="{15F05D40-ECC5-46EA-A37B-9817C0C333C7}" type="pres">
      <dgm:prSet presAssocID="{D8B1C687-EAB6-426C-9E81-BA543E8A0915}" presName="vert1" presStyleCnt="0"/>
      <dgm:spPr/>
    </dgm:pt>
  </dgm:ptLst>
  <dgm:cxnLst>
    <dgm:cxn modelId="{83212A01-4897-4D13-9542-69EF99118245}" type="presOf" srcId="{42F9F622-D779-43E7-BC0D-4FCB259CCE76}" destId="{E2231E2E-137F-4F9F-BEEA-128D763602E9}" srcOrd="0" destOrd="0" presId="urn:microsoft.com/office/officeart/2008/layout/LinedList"/>
    <dgm:cxn modelId="{02983A07-75F9-4AEC-9BAF-88EDA8EB47D0}" type="presOf" srcId="{D8B1C687-EAB6-426C-9E81-BA543E8A0915}" destId="{90573EF5-4D44-477B-87CF-032E809E9C2D}" srcOrd="0" destOrd="0" presId="urn:microsoft.com/office/officeart/2008/layout/LinedList"/>
    <dgm:cxn modelId="{A5EA5311-876F-444A-81F8-4919C391C14A}" srcId="{142B32D2-D081-4180-8722-B10773E97193}" destId="{0E870FEA-EA10-4193-A3F1-40023D93BCD0}" srcOrd="3" destOrd="0" parTransId="{478E7445-8713-4689-988F-94236D9C6E69}" sibTransId="{276CD2B6-7847-4DDA-8DCA-48F69040C140}"/>
    <dgm:cxn modelId="{65FDAD2E-1B8E-4B0B-96D7-24DDD2DF2072}" srcId="{142B32D2-D081-4180-8722-B10773E97193}" destId="{C5F8AEFE-2BBC-43CF-BFD8-F772BC2C5DB8}" srcOrd="2" destOrd="0" parTransId="{84A441C8-34CC-4652-AC36-1ADF28B3433A}" sibTransId="{73AD6AAA-A371-4101-ADFC-F4CA72650A1B}"/>
    <dgm:cxn modelId="{92CBD735-7ABC-4340-B134-6787C7457FBB}" srcId="{142B32D2-D081-4180-8722-B10773E97193}" destId="{1E54E711-2E4C-4630-A39D-8714CB8E1EFC}" srcOrd="0" destOrd="0" parTransId="{EA4E2DF8-C22F-4C0F-BAFA-1069D4B6C894}" sibTransId="{BBD82673-F6BE-4E6C-A83F-03FFB836D86D}"/>
    <dgm:cxn modelId="{DD45093B-976A-4E5B-A052-BD026FBA8262}" type="presOf" srcId="{A119DB83-0A3C-41E0-BBE3-A0B4F07F39AB}" destId="{60D8BB73-459D-4C58-9A1E-EC640BB8D214}" srcOrd="0" destOrd="0" presId="urn:microsoft.com/office/officeart/2008/layout/LinedList"/>
    <dgm:cxn modelId="{FB3FB73F-5817-4643-94C2-90BD4DC3644B}" type="presOf" srcId="{142B32D2-D081-4180-8722-B10773E97193}" destId="{7D01EFC1-592C-47F9-B6F4-ADC58D810F6B}" srcOrd="0" destOrd="0" presId="urn:microsoft.com/office/officeart/2008/layout/LinedList"/>
    <dgm:cxn modelId="{F6101048-B1F5-4B34-8A2A-7E794C72C38A}" type="presOf" srcId="{613CDEA0-D706-4EAF-8FFA-B1E0C56E268C}" destId="{DAB4B3FE-2E9F-4044-AD1D-360A8DCC1806}" srcOrd="0" destOrd="0" presId="urn:microsoft.com/office/officeart/2008/layout/LinedList"/>
    <dgm:cxn modelId="{FCB35A69-F968-49F0-84E3-D05A92504728}" type="presOf" srcId="{1E54E711-2E4C-4630-A39D-8714CB8E1EFC}" destId="{B0956577-8CDC-4E2C-B57A-C31968B2B0D4}" srcOrd="0" destOrd="0" presId="urn:microsoft.com/office/officeart/2008/layout/LinedList"/>
    <dgm:cxn modelId="{E8F9BA6F-C9CB-403E-8CC8-C802A126DF83}" srcId="{142B32D2-D081-4180-8722-B10773E97193}" destId="{467B87C5-A24B-48E9-931C-47B77F5F63F4}" srcOrd="1" destOrd="0" parTransId="{CFFAE2BC-DEC2-4ABC-AF18-43FE007DDE0B}" sibTransId="{0C9B38ED-1943-453A-8D12-D2626CD04463}"/>
    <dgm:cxn modelId="{60DAC351-ED41-44AC-BE01-D1EBE58C251C}" srcId="{142B32D2-D081-4180-8722-B10773E97193}" destId="{A119DB83-0A3C-41E0-BBE3-A0B4F07F39AB}" srcOrd="6" destOrd="0" parTransId="{19918327-D657-4936-8FB7-0F799A386652}" sibTransId="{EA2BA22E-4FF5-48A6-B068-1841F4BD17F1}"/>
    <dgm:cxn modelId="{FEFED596-38D5-4204-A891-708EA071A4C5}" type="presOf" srcId="{C5F8AEFE-2BBC-43CF-BFD8-F772BC2C5DB8}" destId="{F937D735-1B48-4BB8-BE77-C407145FBB01}" srcOrd="0" destOrd="0" presId="urn:microsoft.com/office/officeart/2008/layout/LinedList"/>
    <dgm:cxn modelId="{E107FC97-A10B-444B-B95A-1D784807D483}" srcId="{142B32D2-D081-4180-8722-B10773E97193}" destId="{D8B1C687-EAB6-426C-9E81-BA543E8A0915}" srcOrd="8" destOrd="0" parTransId="{8AF78750-45D5-4A49-8C14-15E370FCC1E5}" sibTransId="{A8320ABA-15E8-40FB-8DEE-CC53C0F40350}"/>
    <dgm:cxn modelId="{243B649F-EA90-46DB-9E74-1409239E9E78}" type="presOf" srcId="{0E870FEA-EA10-4193-A3F1-40023D93BCD0}" destId="{3ECBA5D5-0F19-4E2B-A09F-146F13D0FA10}" srcOrd="0" destOrd="0" presId="urn:microsoft.com/office/officeart/2008/layout/LinedList"/>
    <dgm:cxn modelId="{D967BA9F-9042-4746-A25F-711FAF4E2363}" srcId="{142B32D2-D081-4180-8722-B10773E97193}" destId="{42F9F622-D779-43E7-BC0D-4FCB259CCE76}" srcOrd="5" destOrd="0" parTransId="{FD77D0B1-3D22-46ED-9B95-A2E734749191}" sibTransId="{4DB1292B-4263-4C03-B6D4-3CCCAE749C25}"/>
    <dgm:cxn modelId="{667E40A2-D0A9-4397-B3D3-6B8D8426BBB8}" type="presOf" srcId="{467B87C5-A24B-48E9-931C-47B77F5F63F4}" destId="{088FBF07-25FB-44C8-9DD6-DF03CE95EC3B}" srcOrd="0" destOrd="0" presId="urn:microsoft.com/office/officeart/2008/layout/LinedList"/>
    <dgm:cxn modelId="{6D0B04B3-D405-42B8-B0ED-40229BCEA823}" type="presOf" srcId="{564B25E1-B4E3-49C8-89D6-6B04A63B0020}" destId="{C2A0878B-FF24-4418-A6B1-86A1E1F87DF6}" srcOrd="0" destOrd="0" presId="urn:microsoft.com/office/officeart/2008/layout/LinedList"/>
    <dgm:cxn modelId="{BDF5DEC8-606F-4325-B102-E6FCF327813A}" srcId="{142B32D2-D081-4180-8722-B10773E97193}" destId="{613CDEA0-D706-4EAF-8FFA-B1E0C56E268C}" srcOrd="4" destOrd="0" parTransId="{3F508003-C03D-43BF-8E6B-3D857970065F}" sibTransId="{0C488C68-23E7-4E93-900C-40A3A34B306B}"/>
    <dgm:cxn modelId="{8C556AD6-A824-48A5-AEDB-BD50EF6E90E8}" srcId="{142B32D2-D081-4180-8722-B10773E97193}" destId="{564B25E1-B4E3-49C8-89D6-6B04A63B0020}" srcOrd="7" destOrd="0" parTransId="{201D88DA-CD4C-490A-BC87-851180F3F792}" sibTransId="{28F0909B-3DC6-4F28-8AFB-19A19B3EFB42}"/>
    <dgm:cxn modelId="{E33AD642-6DC4-491E-A5C7-1AA62A19E83E}" type="presParOf" srcId="{7D01EFC1-592C-47F9-B6F4-ADC58D810F6B}" destId="{E47053ED-F184-4641-8515-859BB8E55261}" srcOrd="0" destOrd="0" presId="urn:microsoft.com/office/officeart/2008/layout/LinedList"/>
    <dgm:cxn modelId="{67BE84EE-2375-4EF6-9B4C-10277CF468C9}" type="presParOf" srcId="{7D01EFC1-592C-47F9-B6F4-ADC58D810F6B}" destId="{30A5C804-F3D2-4C8C-9C16-9837585E7032}" srcOrd="1" destOrd="0" presId="urn:microsoft.com/office/officeart/2008/layout/LinedList"/>
    <dgm:cxn modelId="{1168986E-41FE-4D22-9CC7-DD3186461006}" type="presParOf" srcId="{30A5C804-F3D2-4C8C-9C16-9837585E7032}" destId="{B0956577-8CDC-4E2C-B57A-C31968B2B0D4}" srcOrd="0" destOrd="0" presId="urn:microsoft.com/office/officeart/2008/layout/LinedList"/>
    <dgm:cxn modelId="{7AE7DA2A-0679-4683-8B43-22EADFF04C76}" type="presParOf" srcId="{30A5C804-F3D2-4C8C-9C16-9837585E7032}" destId="{57752E90-3329-49BA-9374-D3714099A1A9}" srcOrd="1" destOrd="0" presId="urn:microsoft.com/office/officeart/2008/layout/LinedList"/>
    <dgm:cxn modelId="{2AA5959D-32F6-4A4E-9F44-E982522A5FFD}" type="presParOf" srcId="{7D01EFC1-592C-47F9-B6F4-ADC58D810F6B}" destId="{DA4D25DB-F14B-4874-A41E-A6007BB67D0B}" srcOrd="2" destOrd="0" presId="urn:microsoft.com/office/officeart/2008/layout/LinedList"/>
    <dgm:cxn modelId="{A2A3F758-F3C0-425E-A74F-85C7055C2DDD}" type="presParOf" srcId="{7D01EFC1-592C-47F9-B6F4-ADC58D810F6B}" destId="{DBDC8878-B924-4C61-B25B-39CE5B06E35C}" srcOrd="3" destOrd="0" presId="urn:microsoft.com/office/officeart/2008/layout/LinedList"/>
    <dgm:cxn modelId="{91BAE139-278B-4125-8849-68CCB4FF7C69}" type="presParOf" srcId="{DBDC8878-B924-4C61-B25B-39CE5B06E35C}" destId="{088FBF07-25FB-44C8-9DD6-DF03CE95EC3B}" srcOrd="0" destOrd="0" presId="urn:microsoft.com/office/officeart/2008/layout/LinedList"/>
    <dgm:cxn modelId="{62DE0B51-0D9A-42CB-B481-C0BBE05B04A8}" type="presParOf" srcId="{DBDC8878-B924-4C61-B25B-39CE5B06E35C}" destId="{3CDB7F2E-6D9C-4DDC-A172-142F0E6C8FC2}" srcOrd="1" destOrd="0" presId="urn:microsoft.com/office/officeart/2008/layout/LinedList"/>
    <dgm:cxn modelId="{18B89418-4AD9-413B-8FF3-0C8231A8B14F}" type="presParOf" srcId="{7D01EFC1-592C-47F9-B6F4-ADC58D810F6B}" destId="{05E1EA34-66D5-434E-89E1-C2E031171EEB}" srcOrd="4" destOrd="0" presId="urn:microsoft.com/office/officeart/2008/layout/LinedList"/>
    <dgm:cxn modelId="{27B4F310-E283-4D47-8018-84FA683BC05F}" type="presParOf" srcId="{7D01EFC1-592C-47F9-B6F4-ADC58D810F6B}" destId="{6F6D4936-7E23-4734-876D-464AD2838E5C}" srcOrd="5" destOrd="0" presId="urn:microsoft.com/office/officeart/2008/layout/LinedList"/>
    <dgm:cxn modelId="{48F3A2AE-936B-48D0-B8DC-B231EC29AE01}" type="presParOf" srcId="{6F6D4936-7E23-4734-876D-464AD2838E5C}" destId="{F937D735-1B48-4BB8-BE77-C407145FBB01}" srcOrd="0" destOrd="0" presId="urn:microsoft.com/office/officeart/2008/layout/LinedList"/>
    <dgm:cxn modelId="{A235B10C-8543-490F-9E38-5CE80B1DA267}" type="presParOf" srcId="{6F6D4936-7E23-4734-876D-464AD2838E5C}" destId="{B7DAF83D-AB9A-46EE-91F4-31FDE7D28237}" srcOrd="1" destOrd="0" presId="urn:microsoft.com/office/officeart/2008/layout/LinedList"/>
    <dgm:cxn modelId="{7FD6F037-3A4E-46F1-A707-C549451AA068}" type="presParOf" srcId="{7D01EFC1-592C-47F9-B6F4-ADC58D810F6B}" destId="{564B8565-770E-45E5-B297-558D748223D6}" srcOrd="6" destOrd="0" presId="urn:microsoft.com/office/officeart/2008/layout/LinedList"/>
    <dgm:cxn modelId="{DE5C3875-C2D9-497B-9C8D-0D292D154E7F}" type="presParOf" srcId="{7D01EFC1-592C-47F9-B6F4-ADC58D810F6B}" destId="{D8378906-7C4A-46F7-AF77-5F15B2980D5A}" srcOrd="7" destOrd="0" presId="urn:microsoft.com/office/officeart/2008/layout/LinedList"/>
    <dgm:cxn modelId="{7BEBFE1A-011B-48D4-9513-5F605D2B298F}" type="presParOf" srcId="{D8378906-7C4A-46F7-AF77-5F15B2980D5A}" destId="{3ECBA5D5-0F19-4E2B-A09F-146F13D0FA10}" srcOrd="0" destOrd="0" presId="urn:microsoft.com/office/officeart/2008/layout/LinedList"/>
    <dgm:cxn modelId="{0E0253E3-8ED8-41EA-B1A5-4989D0B6FE8D}" type="presParOf" srcId="{D8378906-7C4A-46F7-AF77-5F15B2980D5A}" destId="{0610BB4F-51EC-4EDF-AB80-80E4BA1A9C9E}" srcOrd="1" destOrd="0" presId="urn:microsoft.com/office/officeart/2008/layout/LinedList"/>
    <dgm:cxn modelId="{B5EF6554-FC73-466E-B8B0-3435434F924C}" type="presParOf" srcId="{7D01EFC1-592C-47F9-B6F4-ADC58D810F6B}" destId="{2C6B3C77-D779-416D-897D-F45A78ED613B}" srcOrd="8" destOrd="0" presId="urn:microsoft.com/office/officeart/2008/layout/LinedList"/>
    <dgm:cxn modelId="{B219BA81-4C9E-4EB7-9105-914CAC12F585}" type="presParOf" srcId="{7D01EFC1-592C-47F9-B6F4-ADC58D810F6B}" destId="{53288974-589C-43E9-8510-C2C934518AC2}" srcOrd="9" destOrd="0" presId="urn:microsoft.com/office/officeart/2008/layout/LinedList"/>
    <dgm:cxn modelId="{427DA916-60CC-4114-971F-0EB82B05D122}" type="presParOf" srcId="{53288974-589C-43E9-8510-C2C934518AC2}" destId="{DAB4B3FE-2E9F-4044-AD1D-360A8DCC1806}" srcOrd="0" destOrd="0" presId="urn:microsoft.com/office/officeart/2008/layout/LinedList"/>
    <dgm:cxn modelId="{1A58B90E-E878-4855-BC39-83F25D8AAB93}" type="presParOf" srcId="{53288974-589C-43E9-8510-C2C934518AC2}" destId="{4EC5CD75-EF27-40F4-8D33-D7D5867B9D01}" srcOrd="1" destOrd="0" presId="urn:microsoft.com/office/officeart/2008/layout/LinedList"/>
    <dgm:cxn modelId="{6D52E733-94EA-45FE-9129-C5792510D1B7}" type="presParOf" srcId="{7D01EFC1-592C-47F9-B6F4-ADC58D810F6B}" destId="{2B18A4B6-1544-4AF4-BCC9-468DCA2FDF98}" srcOrd="10" destOrd="0" presId="urn:microsoft.com/office/officeart/2008/layout/LinedList"/>
    <dgm:cxn modelId="{BABD7934-709D-4942-815B-E4B20F75042C}" type="presParOf" srcId="{7D01EFC1-592C-47F9-B6F4-ADC58D810F6B}" destId="{7A642688-A847-4D49-A355-75AB82C4DA51}" srcOrd="11" destOrd="0" presId="urn:microsoft.com/office/officeart/2008/layout/LinedList"/>
    <dgm:cxn modelId="{7307FA82-4B52-4FA8-9B12-CAE10F90BD5C}" type="presParOf" srcId="{7A642688-A847-4D49-A355-75AB82C4DA51}" destId="{E2231E2E-137F-4F9F-BEEA-128D763602E9}" srcOrd="0" destOrd="0" presId="urn:microsoft.com/office/officeart/2008/layout/LinedList"/>
    <dgm:cxn modelId="{38ED5BED-7072-4FC0-A2C6-682C41E421FE}" type="presParOf" srcId="{7A642688-A847-4D49-A355-75AB82C4DA51}" destId="{87C085A2-AAF2-4059-9061-B1D0FD09E6B2}" srcOrd="1" destOrd="0" presId="urn:microsoft.com/office/officeart/2008/layout/LinedList"/>
    <dgm:cxn modelId="{F60BFA7B-DB47-4023-A020-1C15D33C6CC2}" type="presParOf" srcId="{7D01EFC1-592C-47F9-B6F4-ADC58D810F6B}" destId="{ADC7FBAF-43D3-4715-A9C5-4B6524192B3F}" srcOrd="12" destOrd="0" presId="urn:microsoft.com/office/officeart/2008/layout/LinedList"/>
    <dgm:cxn modelId="{4ED4D0A5-CAD2-41DE-AE51-FD386803D486}" type="presParOf" srcId="{7D01EFC1-592C-47F9-B6F4-ADC58D810F6B}" destId="{AF3F3DF0-2C39-4E59-9E97-832589CA15CD}" srcOrd="13" destOrd="0" presId="urn:microsoft.com/office/officeart/2008/layout/LinedList"/>
    <dgm:cxn modelId="{AB98FA7D-58C3-4913-A592-F0EF98DC4816}" type="presParOf" srcId="{AF3F3DF0-2C39-4E59-9E97-832589CA15CD}" destId="{60D8BB73-459D-4C58-9A1E-EC640BB8D214}" srcOrd="0" destOrd="0" presId="urn:microsoft.com/office/officeart/2008/layout/LinedList"/>
    <dgm:cxn modelId="{5B9BD1C1-F86F-46F7-BA7A-2B076E4B48EB}" type="presParOf" srcId="{AF3F3DF0-2C39-4E59-9E97-832589CA15CD}" destId="{F82CC28D-EE87-4634-8B83-3E90DB5E5D6D}" srcOrd="1" destOrd="0" presId="urn:microsoft.com/office/officeart/2008/layout/LinedList"/>
    <dgm:cxn modelId="{8E567D92-9B3D-404D-8EA8-EB24A4AA5078}" type="presParOf" srcId="{7D01EFC1-592C-47F9-B6F4-ADC58D810F6B}" destId="{228A599C-D18F-4A65-8E29-C7771B0E7797}" srcOrd="14" destOrd="0" presId="urn:microsoft.com/office/officeart/2008/layout/LinedList"/>
    <dgm:cxn modelId="{A90F9A11-6BCB-499F-9A4E-DC3FDCAFD89D}" type="presParOf" srcId="{7D01EFC1-592C-47F9-B6F4-ADC58D810F6B}" destId="{2DBAED59-1D69-445A-95F0-4AD72C9DC045}" srcOrd="15" destOrd="0" presId="urn:microsoft.com/office/officeart/2008/layout/LinedList"/>
    <dgm:cxn modelId="{C214F750-ADDF-469A-B67D-428B1BE6415B}" type="presParOf" srcId="{2DBAED59-1D69-445A-95F0-4AD72C9DC045}" destId="{C2A0878B-FF24-4418-A6B1-86A1E1F87DF6}" srcOrd="0" destOrd="0" presId="urn:microsoft.com/office/officeart/2008/layout/LinedList"/>
    <dgm:cxn modelId="{95FFD2A0-22F2-4BCE-8E8B-54707EBBD49D}" type="presParOf" srcId="{2DBAED59-1D69-445A-95F0-4AD72C9DC045}" destId="{5058D55A-62D8-4E27-A1F9-70D6CFC6081F}" srcOrd="1" destOrd="0" presId="urn:microsoft.com/office/officeart/2008/layout/LinedList"/>
    <dgm:cxn modelId="{1614FB5E-AACD-4E3A-9436-5A953ADFC282}" type="presParOf" srcId="{7D01EFC1-592C-47F9-B6F4-ADC58D810F6B}" destId="{23EFF8F9-A4DE-4DE4-934B-8DA75B3B2087}" srcOrd="16" destOrd="0" presId="urn:microsoft.com/office/officeart/2008/layout/LinedList"/>
    <dgm:cxn modelId="{279BFED4-051F-4697-860C-1623C19A7375}" type="presParOf" srcId="{7D01EFC1-592C-47F9-B6F4-ADC58D810F6B}" destId="{4568F565-E9CA-4147-A512-70F22E5DA55E}" srcOrd="17" destOrd="0" presId="urn:microsoft.com/office/officeart/2008/layout/LinedList"/>
    <dgm:cxn modelId="{20DFBBFA-FF19-4D54-9DD7-AD154A8C5CD6}" type="presParOf" srcId="{4568F565-E9CA-4147-A512-70F22E5DA55E}" destId="{90573EF5-4D44-477B-87CF-032E809E9C2D}" srcOrd="0" destOrd="0" presId="urn:microsoft.com/office/officeart/2008/layout/LinedList"/>
    <dgm:cxn modelId="{4C56B9D3-2DDC-46D4-A6CD-814EC4DA2AC7}" type="presParOf" srcId="{4568F565-E9CA-4147-A512-70F22E5DA55E}" destId="{15F05D40-ECC5-46EA-A37B-9817C0C333C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EC88DCD-4DDF-48F5-94B7-C09403A5CFBF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1D85BCE-204B-46EF-ABE4-568BAC7465A0}">
      <dgm:prSet/>
      <dgm:spPr/>
      <dgm:t>
        <a:bodyPr/>
        <a:lstStyle/>
        <a:p>
          <a:r>
            <a:rPr lang="en-GB">
              <a:cs typeface="Calibri Light"/>
            </a:rPr>
            <a:t>Inequality </a:t>
          </a:r>
          <a:r>
            <a:rPr lang="en-GB"/>
            <a:t>and Intersectionality can effect anyone  </a:t>
          </a:r>
          <a:endParaRPr lang="en-US"/>
        </a:p>
      </dgm:t>
    </dgm:pt>
    <dgm:pt modelId="{3F29EEDB-A134-4490-B85B-374339852AFA}" type="parTrans" cxnId="{F23DAAEB-C46D-4E4B-BE88-693CC08B6A33}">
      <dgm:prSet/>
      <dgm:spPr/>
      <dgm:t>
        <a:bodyPr/>
        <a:lstStyle/>
        <a:p>
          <a:endParaRPr lang="en-US"/>
        </a:p>
      </dgm:t>
    </dgm:pt>
    <dgm:pt modelId="{EF53CAE0-A86F-404C-8086-3D5F5AAAAB3B}" type="sibTrans" cxnId="{F23DAAEB-C46D-4E4B-BE88-693CC08B6A33}">
      <dgm:prSet/>
      <dgm:spPr/>
      <dgm:t>
        <a:bodyPr/>
        <a:lstStyle/>
        <a:p>
          <a:endParaRPr lang="en-US"/>
        </a:p>
      </dgm:t>
    </dgm:pt>
    <dgm:pt modelId="{306F08FB-811A-4E85-A7C8-FA2AE54EB546}">
      <dgm:prSet/>
      <dgm:spPr/>
      <dgm:t>
        <a:bodyPr/>
        <a:lstStyle/>
        <a:p>
          <a:r>
            <a:rPr lang="en-GB"/>
            <a:t>Equity is required to ensure everyone receives the same opportunities. </a:t>
          </a:r>
        </a:p>
      </dgm:t>
    </dgm:pt>
    <dgm:pt modelId="{67A677EB-FDCB-46F2-AD39-3E9959C382C5}" type="parTrans" cxnId="{22E54878-4A9C-4C2C-A678-243C82A3B3AA}">
      <dgm:prSet/>
      <dgm:spPr/>
    </dgm:pt>
    <dgm:pt modelId="{CE349BDD-2F92-4504-8C59-FB5D05719B6B}" type="sibTrans" cxnId="{22E54878-4A9C-4C2C-A678-243C82A3B3AA}">
      <dgm:prSet/>
      <dgm:spPr/>
    </dgm:pt>
    <dgm:pt modelId="{D3D93A23-D9CA-46AB-8258-868AAEA3723E}">
      <dgm:prSet/>
      <dgm:spPr/>
      <dgm:t>
        <a:bodyPr/>
        <a:lstStyle/>
        <a:p>
          <a:r>
            <a:rPr lang="en-GB"/>
            <a:t>Individuals with more than one characteristic seem to only receive the support of one aspect in favour of another. </a:t>
          </a:r>
          <a:endParaRPr lang="en-US"/>
        </a:p>
      </dgm:t>
    </dgm:pt>
    <dgm:pt modelId="{7EEE4106-BCF9-498B-AEFB-9E754B9EA331}" type="parTrans" cxnId="{131A847B-5485-437A-A8A1-4F7DC410E8DF}">
      <dgm:prSet/>
      <dgm:spPr/>
    </dgm:pt>
    <dgm:pt modelId="{46FF0366-BE3C-4DA6-A259-3E3BC01EEFF1}" type="sibTrans" cxnId="{131A847B-5485-437A-A8A1-4F7DC410E8DF}">
      <dgm:prSet/>
      <dgm:spPr/>
    </dgm:pt>
    <dgm:pt modelId="{ED3E9E4A-421F-4CED-869F-E73DE916AF51}">
      <dgm:prSet/>
      <dgm:spPr/>
      <dgm:t>
        <a:bodyPr/>
        <a:lstStyle/>
        <a:p>
          <a:r>
            <a:rPr lang="en-GB"/>
            <a:t>Inequality is being in a position of disadvantage due to having a particular characteristic </a:t>
          </a:r>
          <a:endParaRPr lang="en-US"/>
        </a:p>
      </dgm:t>
    </dgm:pt>
    <dgm:pt modelId="{5DEC936D-F041-455F-B16E-CE90C85DF025}" type="parTrans" cxnId="{0FC9FC1D-F807-4A65-8EA3-491AB01135C6}">
      <dgm:prSet/>
      <dgm:spPr/>
    </dgm:pt>
    <dgm:pt modelId="{C4BA9554-7A81-4399-9968-070976BD07E9}" type="sibTrans" cxnId="{0FC9FC1D-F807-4A65-8EA3-491AB01135C6}">
      <dgm:prSet/>
      <dgm:spPr/>
    </dgm:pt>
    <dgm:pt modelId="{1BA8F3CC-6A0D-4B4E-8628-6C66D778AFB3}">
      <dgm:prSet/>
      <dgm:spPr/>
      <dgm:t>
        <a:bodyPr/>
        <a:lstStyle/>
        <a:p>
          <a:r>
            <a:rPr lang="en-GB"/>
            <a:t>Indviduals can have more than one identity. </a:t>
          </a:r>
          <a:endParaRPr lang="en-US"/>
        </a:p>
      </dgm:t>
    </dgm:pt>
    <dgm:pt modelId="{DE629B5D-D3AA-40C0-BF31-A9C8F9B040F2}" type="parTrans" cxnId="{0100A266-3E7D-4529-8108-354509A36C6D}">
      <dgm:prSet/>
      <dgm:spPr/>
    </dgm:pt>
    <dgm:pt modelId="{CEE81323-618F-4C28-8731-455F4D88F739}" type="sibTrans" cxnId="{0100A266-3E7D-4529-8108-354509A36C6D}">
      <dgm:prSet/>
      <dgm:spPr/>
    </dgm:pt>
    <dgm:pt modelId="{A89F2D6B-1171-43C4-90CB-20678C9EA715}">
      <dgm:prSet/>
      <dgm:spPr/>
      <dgm:t>
        <a:bodyPr/>
        <a:lstStyle/>
        <a:p>
          <a:r>
            <a:rPr lang="en-GB"/>
            <a:t>Laws need to be modernised understanding that individuals are diverse in many ways as individuals can be subjected to more than one type of discrimination .</a:t>
          </a:r>
          <a:endParaRPr lang="en-US"/>
        </a:p>
      </dgm:t>
    </dgm:pt>
    <dgm:pt modelId="{3E1E230C-79EE-490F-ABDE-06B926370F35}" type="parTrans" cxnId="{E7664BBD-5CE4-4693-847E-46B096C7721B}">
      <dgm:prSet/>
      <dgm:spPr/>
    </dgm:pt>
    <dgm:pt modelId="{01BDEB80-7D3A-4DF7-BD48-35F28A446764}" type="sibTrans" cxnId="{E7664BBD-5CE4-4693-847E-46B096C7721B}">
      <dgm:prSet/>
      <dgm:spPr/>
    </dgm:pt>
    <dgm:pt modelId="{F2881EEE-48ED-4FAB-AC76-0B5D1D262ECB}">
      <dgm:prSet/>
      <dgm:spPr/>
      <dgm:t>
        <a:bodyPr/>
        <a:lstStyle/>
        <a:p>
          <a:r>
            <a:rPr lang="en-GB"/>
            <a:t>Intersectionality is being mistreated due to more than one characteristic. </a:t>
          </a:r>
          <a:endParaRPr lang="en-US"/>
        </a:p>
      </dgm:t>
    </dgm:pt>
    <dgm:pt modelId="{EFBF17AC-78C8-4E22-828B-57C5C8E4DE58}" type="parTrans" cxnId="{FE7C465C-3B44-4023-86BD-209C6D649CCE}">
      <dgm:prSet/>
      <dgm:spPr/>
    </dgm:pt>
    <dgm:pt modelId="{D7D16FED-FB72-462D-9EF0-A8EDBBA2DF56}" type="sibTrans" cxnId="{FE7C465C-3B44-4023-86BD-209C6D649CCE}">
      <dgm:prSet/>
      <dgm:spPr/>
    </dgm:pt>
    <dgm:pt modelId="{394E3ABC-B5C2-47B6-B8EA-968BFFD3D5D2}" type="pres">
      <dgm:prSet presAssocID="{1EC88DCD-4DDF-48F5-94B7-C09403A5CFBF}" presName="linear" presStyleCnt="0">
        <dgm:presLayoutVars>
          <dgm:animLvl val="lvl"/>
          <dgm:resizeHandles val="exact"/>
        </dgm:presLayoutVars>
      </dgm:prSet>
      <dgm:spPr/>
    </dgm:pt>
    <dgm:pt modelId="{279BD57B-271B-4030-9265-7803FE3974FE}" type="pres">
      <dgm:prSet presAssocID="{01D85BCE-204B-46EF-ABE4-568BAC7465A0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A1157032-088F-4402-BC62-B88DFF07994F}" type="pres">
      <dgm:prSet presAssocID="{EF53CAE0-A86F-404C-8086-3D5F5AAAAB3B}" presName="spacer" presStyleCnt="0"/>
      <dgm:spPr/>
    </dgm:pt>
    <dgm:pt modelId="{A7BA316B-2DF2-4360-BC6C-6BEAC3F0E8EB}" type="pres">
      <dgm:prSet presAssocID="{ED3E9E4A-421F-4CED-869F-E73DE916AF51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515F16D5-F492-49F7-87EA-B4A3EA1EAAA2}" type="pres">
      <dgm:prSet presAssocID="{C4BA9554-7A81-4399-9968-070976BD07E9}" presName="spacer" presStyleCnt="0"/>
      <dgm:spPr/>
    </dgm:pt>
    <dgm:pt modelId="{983C883F-C423-4B05-8DF5-9BBB3B38B998}" type="pres">
      <dgm:prSet presAssocID="{F2881EEE-48ED-4FAB-AC76-0B5D1D262ECB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C01C8CAA-9F6B-4840-B6DB-9A0C7AB68840}" type="pres">
      <dgm:prSet presAssocID="{D7D16FED-FB72-462D-9EF0-A8EDBBA2DF56}" presName="spacer" presStyleCnt="0"/>
      <dgm:spPr/>
    </dgm:pt>
    <dgm:pt modelId="{96C4B689-D020-4FA9-A403-99CE9C3BED98}" type="pres">
      <dgm:prSet presAssocID="{1BA8F3CC-6A0D-4B4E-8628-6C66D778AFB3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CE26324A-3B01-4BBA-B528-E55446A5ECFC}" type="pres">
      <dgm:prSet presAssocID="{CEE81323-618F-4C28-8731-455F4D88F739}" presName="spacer" presStyleCnt="0"/>
      <dgm:spPr/>
    </dgm:pt>
    <dgm:pt modelId="{A2118087-30FE-4D13-AECD-E4582F2FD12C}" type="pres">
      <dgm:prSet presAssocID="{D3D93A23-D9CA-46AB-8258-868AAEA3723E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133C23D6-57D9-4FEA-824E-6CA67FE7A90D}" type="pres">
      <dgm:prSet presAssocID="{46FF0366-BE3C-4DA6-A259-3E3BC01EEFF1}" presName="spacer" presStyleCnt="0"/>
      <dgm:spPr/>
    </dgm:pt>
    <dgm:pt modelId="{88A16F13-4DE2-4EB2-96CF-597101F22FDE}" type="pres">
      <dgm:prSet presAssocID="{A89F2D6B-1171-43C4-90CB-20678C9EA715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942B20EB-84A2-453F-BA76-BC33417109C1}" type="pres">
      <dgm:prSet presAssocID="{01BDEB80-7D3A-4DF7-BD48-35F28A446764}" presName="spacer" presStyleCnt="0"/>
      <dgm:spPr/>
    </dgm:pt>
    <dgm:pt modelId="{4CAF10CD-6803-4689-8CAD-941F86C69DF1}" type="pres">
      <dgm:prSet presAssocID="{306F08FB-811A-4E85-A7C8-FA2AE54EB546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E00B7604-7669-4824-B794-427F695D1736}" type="presOf" srcId="{1EC88DCD-4DDF-48F5-94B7-C09403A5CFBF}" destId="{394E3ABC-B5C2-47B6-B8EA-968BFFD3D5D2}" srcOrd="0" destOrd="0" presId="urn:microsoft.com/office/officeart/2005/8/layout/vList2"/>
    <dgm:cxn modelId="{D910CC05-BF9C-4F92-B235-83D602ED229F}" type="presOf" srcId="{D3D93A23-D9CA-46AB-8258-868AAEA3723E}" destId="{A2118087-30FE-4D13-AECD-E4582F2FD12C}" srcOrd="0" destOrd="0" presId="urn:microsoft.com/office/officeart/2005/8/layout/vList2"/>
    <dgm:cxn modelId="{0FC9FC1D-F807-4A65-8EA3-491AB01135C6}" srcId="{1EC88DCD-4DDF-48F5-94B7-C09403A5CFBF}" destId="{ED3E9E4A-421F-4CED-869F-E73DE916AF51}" srcOrd="1" destOrd="0" parTransId="{5DEC936D-F041-455F-B16E-CE90C85DF025}" sibTransId="{C4BA9554-7A81-4399-9968-070976BD07E9}"/>
    <dgm:cxn modelId="{FE7C465C-3B44-4023-86BD-209C6D649CCE}" srcId="{1EC88DCD-4DDF-48F5-94B7-C09403A5CFBF}" destId="{F2881EEE-48ED-4FAB-AC76-0B5D1D262ECB}" srcOrd="2" destOrd="0" parTransId="{EFBF17AC-78C8-4E22-828B-57C5C8E4DE58}" sibTransId="{D7D16FED-FB72-462D-9EF0-A8EDBBA2DF56}"/>
    <dgm:cxn modelId="{0100A266-3E7D-4529-8108-354509A36C6D}" srcId="{1EC88DCD-4DDF-48F5-94B7-C09403A5CFBF}" destId="{1BA8F3CC-6A0D-4B4E-8628-6C66D778AFB3}" srcOrd="3" destOrd="0" parTransId="{DE629B5D-D3AA-40C0-BF31-A9C8F9B040F2}" sibTransId="{CEE81323-618F-4C28-8731-455F4D88F739}"/>
    <dgm:cxn modelId="{1B4F3E4E-CA7F-431B-857B-CE86178F5360}" type="presOf" srcId="{01D85BCE-204B-46EF-ABE4-568BAC7465A0}" destId="{279BD57B-271B-4030-9265-7803FE3974FE}" srcOrd="0" destOrd="0" presId="urn:microsoft.com/office/officeart/2005/8/layout/vList2"/>
    <dgm:cxn modelId="{22E54878-4A9C-4C2C-A678-243C82A3B3AA}" srcId="{1EC88DCD-4DDF-48F5-94B7-C09403A5CFBF}" destId="{306F08FB-811A-4E85-A7C8-FA2AE54EB546}" srcOrd="6" destOrd="0" parTransId="{67A677EB-FDCB-46F2-AD39-3E9959C382C5}" sibTransId="{CE349BDD-2F92-4504-8C59-FB5D05719B6B}"/>
    <dgm:cxn modelId="{131A847B-5485-437A-A8A1-4F7DC410E8DF}" srcId="{1EC88DCD-4DDF-48F5-94B7-C09403A5CFBF}" destId="{D3D93A23-D9CA-46AB-8258-868AAEA3723E}" srcOrd="4" destOrd="0" parTransId="{7EEE4106-BCF9-498B-AEFB-9E754B9EA331}" sibTransId="{46FF0366-BE3C-4DA6-A259-3E3BC01EEFF1}"/>
    <dgm:cxn modelId="{E7664BBD-5CE4-4693-847E-46B096C7721B}" srcId="{1EC88DCD-4DDF-48F5-94B7-C09403A5CFBF}" destId="{A89F2D6B-1171-43C4-90CB-20678C9EA715}" srcOrd="5" destOrd="0" parTransId="{3E1E230C-79EE-490F-ABDE-06B926370F35}" sibTransId="{01BDEB80-7D3A-4DF7-BD48-35F28A446764}"/>
    <dgm:cxn modelId="{676BD3C5-8F13-412D-9DCF-9F687C1E2DBF}" type="presOf" srcId="{1BA8F3CC-6A0D-4B4E-8628-6C66D778AFB3}" destId="{96C4B689-D020-4FA9-A403-99CE9C3BED98}" srcOrd="0" destOrd="0" presId="urn:microsoft.com/office/officeart/2005/8/layout/vList2"/>
    <dgm:cxn modelId="{3C3926CC-B7AB-434B-B076-1F647E23D9FF}" type="presOf" srcId="{A89F2D6B-1171-43C4-90CB-20678C9EA715}" destId="{88A16F13-4DE2-4EB2-96CF-597101F22FDE}" srcOrd="0" destOrd="0" presId="urn:microsoft.com/office/officeart/2005/8/layout/vList2"/>
    <dgm:cxn modelId="{AAD70AD3-B216-4BD1-B49D-5FA372414B70}" type="presOf" srcId="{ED3E9E4A-421F-4CED-869F-E73DE916AF51}" destId="{A7BA316B-2DF2-4360-BC6C-6BEAC3F0E8EB}" srcOrd="0" destOrd="0" presId="urn:microsoft.com/office/officeart/2005/8/layout/vList2"/>
    <dgm:cxn modelId="{F23DAAEB-C46D-4E4B-BE88-693CC08B6A33}" srcId="{1EC88DCD-4DDF-48F5-94B7-C09403A5CFBF}" destId="{01D85BCE-204B-46EF-ABE4-568BAC7465A0}" srcOrd="0" destOrd="0" parTransId="{3F29EEDB-A134-4490-B85B-374339852AFA}" sibTransId="{EF53CAE0-A86F-404C-8086-3D5F5AAAAB3B}"/>
    <dgm:cxn modelId="{ECD7B7F1-2515-4FDD-B81F-719B8488B423}" type="presOf" srcId="{F2881EEE-48ED-4FAB-AC76-0B5D1D262ECB}" destId="{983C883F-C423-4B05-8DF5-9BBB3B38B998}" srcOrd="0" destOrd="0" presId="urn:microsoft.com/office/officeart/2005/8/layout/vList2"/>
    <dgm:cxn modelId="{EE2AD7FA-36DB-48B6-94C6-97E4B1969C81}" type="presOf" srcId="{306F08FB-811A-4E85-A7C8-FA2AE54EB546}" destId="{4CAF10CD-6803-4689-8CAD-941F86C69DF1}" srcOrd="0" destOrd="0" presId="urn:microsoft.com/office/officeart/2005/8/layout/vList2"/>
    <dgm:cxn modelId="{7891B0D8-1930-4904-B016-0E0F4D437049}" type="presParOf" srcId="{394E3ABC-B5C2-47B6-B8EA-968BFFD3D5D2}" destId="{279BD57B-271B-4030-9265-7803FE3974FE}" srcOrd="0" destOrd="0" presId="urn:microsoft.com/office/officeart/2005/8/layout/vList2"/>
    <dgm:cxn modelId="{58572187-339D-4756-B6C0-927146474A63}" type="presParOf" srcId="{394E3ABC-B5C2-47B6-B8EA-968BFFD3D5D2}" destId="{A1157032-088F-4402-BC62-B88DFF07994F}" srcOrd="1" destOrd="0" presId="urn:microsoft.com/office/officeart/2005/8/layout/vList2"/>
    <dgm:cxn modelId="{BEDDA82B-BE6F-4FD6-B09E-F95B79A6B1F5}" type="presParOf" srcId="{394E3ABC-B5C2-47B6-B8EA-968BFFD3D5D2}" destId="{A7BA316B-2DF2-4360-BC6C-6BEAC3F0E8EB}" srcOrd="2" destOrd="0" presId="urn:microsoft.com/office/officeart/2005/8/layout/vList2"/>
    <dgm:cxn modelId="{FBAC13DB-AD5D-4A5A-929A-07FC98BE0509}" type="presParOf" srcId="{394E3ABC-B5C2-47B6-B8EA-968BFFD3D5D2}" destId="{515F16D5-F492-49F7-87EA-B4A3EA1EAAA2}" srcOrd="3" destOrd="0" presId="urn:microsoft.com/office/officeart/2005/8/layout/vList2"/>
    <dgm:cxn modelId="{D99F1DA9-F7F3-48CA-81C7-8D1F8A0F1BFC}" type="presParOf" srcId="{394E3ABC-B5C2-47B6-B8EA-968BFFD3D5D2}" destId="{983C883F-C423-4B05-8DF5-9BBB3B38B998}" srcOrd="4" destOrd="0" presId="urn:microsoft.com/office/officeart/2005/8/layout/vList2"/>
    <dgm:cxn modelId="{20CADA30-0859-483E-A1EF-FB601C1AD8D8}" type="presParOf" srcId="{394E3ABC-B5C2-47B6-B8EA-968BFFD3D5D2}" destId="{C01C8CAA-9F6B-4840-B6DB-9A0C7AB68840}" srcOrd="5" destOrd="0" presId="urn:microsoft.com/office/officeart/2005/8/layout/vList2"/>
    <dgm:cxn modelId="{523B5CC5-1642-4E00-B2BB-3DB35DDBA9B0}" type="presParOf" srcId="{394E3ABC-B5C2-47B6-B8EA-968BFFD3D5D2}" destId="{96C4B689-D020-4FA9-A403-99CE9C3BED98}" srcOrd="6" destOrd="0" presId="urn:microsoft.com/office/officeart/2005/8/layout/vList2"/>
    <dgm:cxn modelId="{EB0B33AD-B84D-45D9-BCFB-B042210B232F}" type="presParOf" srcId="{394E3ABC-B5C2-47B6-B8EA-968BFFD3D5D2}" destId="{CE26324A-3B01-4BBA-B528-E55446A5ECFC}" srcOrd="7" destOrd="0" presId="urn:microsoft.com/office/officeart/2005/8/layout/vList2"/>
    <dgm:cxn modelId="{0020CDEA-C6A9-4852-B349-E23C55C37499}" type="presParOf" srcId="{394E3ABC-B5C2-47B6-B8EA-968BFFD3D5D2}" destId="{A2118087-30FE-4D13-AECD-E4582F2FD12C}" srcOrd="8" destOrd="0" presId="urn:microsoft.com/office/officeart/2005/8/layout/vList2"/>
    <dgm:cxn modelId="{C832A1A2-0E1D-489A-B911-AC083CDE7CC3}" type="presParOf" srcId="{394E3ABC-B5C2-47B6-B8EA-968BFFD3D5D2}" destId="{133C23D6-57D9-4FEA-824E-6CA67FE7A90D}" srcOrd="9" destOrd="0" presId="urn:microsoft.com/office/officeart/2005/8/layout/vList2"/>
    <dgm:cxn modelId="{8092B0ED-2364-4421-A6A3-0B9108C24567}" type="presParOf" srcId="{394E3ABC-B5C2-47B6-B8EA-968BFFD3D5D2}" destId="{88A16F13-4DE2-4EB2-96CF-597101F22FDE}" srcOrd="10" destOrd="0" presId="urn:microsoft.com/office/officeart/2005/8/layout/vList2"/>
    <dgm:cxn modelId="{40403531-220D-4D78-8C5E-053B298AACB0}" type="presParOf" srcId="{394E3ABC-B5C2-47B6-B8EA-968BFFD3D5D2}" destId="{942B20EB-84A2-453F-BA76-BC33417109C1}" srcOrd="11" destOrd="0" presId="urn:microsoft.com/office/officeart/2005/8/layout/vList2"/>
    <dgm:cxn modelId="{F1C7517F-9BBE-4F6D-9ACA-5249F5C94E35}" type="presParOf" srcId="{394E3ABC-B5C2-47B6-B8EA-968BFFD3D5D2}" destId="{4CAF10CD-6803-4689-8CAD-941F86C69DF1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C5FE24-82E7-49FB-AED9-F08B16957F8F}">
      <dsp:nvSpPr>
        <dsp:cNvPr id="0" name=""/>
        <dsp:cNvSpPr/>
      </dsp:nvSpPr>
      <dsp:spPr>
        <a:xfrm>
          <a:off x="2964" y="36907"/>
          <a:ext cx="2351960" cy="141117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i="1" kern="1200"/>
            <a:t>Gender </a:t>
          </a:r>
          <a:endParaRPr lang="en-US" sz="3600" kern="1200"/>
        </a:p>
      </dsp:txBody>
      <dsp:txXfrm>
        <a:off x="2964" y="36907"/>
        <a:ext cx="2351960" cy="1411176"/>
      </dsp:txXfrm>
    </dsp:sp>
    <dsp:sp modelId="{DBF589B2-E502-424B-86A7-29F509AD503C}">
      <dsp:nvSpPr>
        <dsp:cNvPr id="0" name=""/>
        <dsp:cNvSpPr/>
      </dsp:nvSpPr>
      <dsp:spPr>
        <a:xfrm>
          <a:off x="2590121" y="36907"/>
          <a:ext cx="2351960" cy="141117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i="1" kern="1200"/>
            <a:t>Racial </a:t>
          </a:r>
          <a:endParaRPr lang="en-US" sz="3600" kern="1200"/>
        </a:p>
      </dsp:txBody>
      <dsp:txXfrm>
        <a:off x="2590121" y="36907"/>
        <a:ext cx="2351960" cy="1411176"/>
      </dsp:txXfrm>
    </dsp:sp>
    <dsp:sp modelId="{2E9C8187-6A9D-4820-8396-882B22267E31}">
      <dsp:nvSpPr>
        <dsp:cNvPr id="0" name=""/>
        <dsp:cNvSpPr/>
      </dsp:nvSpPr>
      <dsp:spPr>
        <a:xfrm>
          <a:off x="5177278" y="36907"/>
          <a:ext cx="2351960" cy="141117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i="1" kern="1200"/>
            <a:t>Sexuality </a:t>
          </a:r>
          <a:endParaRPr lang="en-US" sz="3600" kern="1200"/>
        </a:p>
      </dsp:txBody>
      <dsp:txXfrm>
        <a:off x="5177278" y="36907"/>
        <a:ext cx="2351960" cy="1411176"/>
      </dsp:txXfrm>
    </dsp:sp>
    <dsp:sp modelId="{F879E2E3-83A1-4677-A29D-0CE742682D5F}">
      <dsp:nvSpPr>
        <dsp:cNvPr id="0" name=""/>
        <dsp:cNvSpPr/>
      </dsp:nvSpPr>
      <dsp:spPr>
        <a:xfrm>
          <a:off x="7764434" y="36907"/>
          <a:ext cx="2351960" cy="141117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i="1" kern="1200"/>
            <a:t>Disability</a:t>
          </a:r>
          <a:endParaRPr lang="en-US" sz="3600" kern="1200"/>
        </a:p>
      </dsp:txBody>
      <dsp:txXfrm>
        <a:off x="7764434" y="36907"/>
        <a:ext cx="2351960" cy="1411176"/>
      </dsp:txXfrm>
    </dsp:sp>
    <dsp:sp modelId="{4BD65CB2-BB2A-4298-B833-6354E0FE7387}">
      <dsp:nvSpPr>
        <dsp:cNvPr id="0" name=""/>
        <dsp:cNvSpPr/>
      </dsp:nvSpPr>
      <dsp:spPr>
        <a:xfrm>
          <a:off x="2964" y="1683280"/>
          <a:ext cx="2351960" cy="141117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i="1" kern="1200"/>
            <a:t>Social class</a:t>
          </a:r>
          <a:endParaRPr lang="en-US" sz="3600" kern="1200"/>
        </a:p>
      </dsp:txBody>
      <dsp:txXfrm>
        <a:off x="2964" y="1683280"/>
        <a:ext cx="2351960" cy="1411176"/>
      </dsp:txXfrm>
    </dsp:sp>
    <dsp:sp modelId="{CD280391-0F89-4AF1-AA00-816CCE971E0C}">
      <dsp:nvSpPr>
        <dsp:cNvPr id="0" name=""/>
        <dsp:cNvSpPr/>
      </dsp:nvSpPr>
      <dsp:spPr>
        <a:xfrm>
          <a:off x="2590121" y="1683280"/>
          <a:ext cx="2351960" cy="141117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i="1" kern="1200"/>
            <a:t>Eduaction</a:t>
          </a:r>
          <a:endParaRPr lang="en-US" sz="3600" kern="1200"/>
        </a:p>
      </dsp:txBody>
      <dsp:txXfrm>
        <a:off x="2590121" y="1683280"/>
        <a:ext cx="2351960" cy="1411176"/>
      </dsp:txXfrm>
    </dsp:sp>
    <dsp:sp modelId="{BB002D4E-C67A-4633-B51E-2C966636D60A}">
      <dsp:nvSpPr>
        <dsp:cNvPr id="0" name=""/>
        <dsp:cNvSpPr/>
      </dsp:nvSpPr>
      <dsp:spPr>
        <a:xfrm>
          <a:off x="5177278" y="1683280"/>
          <a:ext cx="2351960" cy="141117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i="1" kern="1200"/>
            <a:t>Health</a:t>
          </a:r>
          <a:endParaRPr lang="en-US" sz="3600" kern="1200"/>
        </a:p>
      </dsp:txBody>
      <dsp:txXfrm>
        <a:off x="5177278" y="1683280"/>
        <a:ext cx="2351960" cy="1411176"/>
      </dsp:txXfrm>
    </dsp:sp>
    <dsp:sp modelId="{1DE8EC94-839D-486D-A20E-664095648CA6}">
      <dsp:nvSpPr>
        <dsp:cNvPr id="0" name=""/>
        <dsp:cNvSpPr/>
      </dsp:nvSpPr>
      <dsp:spPr>
        <a:xfrm>
          <a:off x="7764434" y="1683280"/>
          <a:ext cx="2351960" cy="141117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i="1" kern="1200"/>
            <a:t>Region</a:t>
          </a:r>
          <a:endParaRPr lang="en-US" sz="3600" kern="1200"/>
        </a:p>
      </dsp:txBody>
      <dsp:txXfrm>
        <a:off x="7764434" y="1683280"/>
        <a:ext cx="2351960" cy="14111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7053ED-F184-4641-8515-859BB8E55261}">
      <dsp:nvSpPr>
        <dsp:cNvPr id="0" name=""/>
        <dsp:cNvSpPr/>
      </dsp:nvSpPr>
      <dsp:spPr>
        <a:xfrm>
          <a:off x="0" y="603"/>
          <a:ext cx="511549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956577-8CDC-4E2C-B57A-C31968B2B0D4}">
      <dsp:nvSpPr>
        <dsp:cNvPr id="0" name=""/>
        <dsp:cNvSpPr/>
      </dsp:nvSpPr>
      <dsp:spPr>
        <a:xfrm>
          <a:off x="0" y="603"/>
          <a:ext cx="5115491" cy="5496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 Human Rights Act 1998</a:t>
          </a:r>
        </a:p>
      </dsp:txBody>
      <dsp:txXfrm>
        <a:off x="0" y="603"/>
        <a:ext cx="5115491" cy="549623"/>
      </dsp:txXfrm>
    </dsp:sp>
    <dsp:sp modelId="{DA4D25DB-F14B-4874-A41E-A6007BB67D0B}">
      <dsp:nvSpPr>
        <dsp:cNvPr id="0" name=""/>
        <dsp:cNvSpPr/>
      </dsp:nvSpPr>
      <dsp:spPr>
        <a:xfrm>
          <a:off x="0" y="550227"/>
          <a:ext cx="511549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8FBF07-25FB-44C8-9DD6-DF03CE95EC3B}">
      <dsp:nvSpPr>
        <dsp:cNvPr id="0" name=""/>
        <dsp:cNvSpPr/>
      </dsp:nvSpPr>
      <dsp:spPr>
        <a:xfrm>
          <a:off x="0" y="550227"/>
          <a:ext cx="5115491" cy="5496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Race Relations Act 1976</a:t>
          </a:r>
        </a:p>
      </dsp:txBody>
      <dsp:txXfrm>
        <a:off x="0" y="550227"/>
        <a:ext cx="5115491" cy="549623"/>
      </dsp:txXfrm>
    </dsp:sp>
    <dsp:sp modelId="{05E1EA34-66D5-434E-89E1-C2E031171EEB}">
      <dsp:nvSpPr>
        <dsp:cNvPr id="0" name=""/>
        <dsp:cNvSpPr/>
      </dsp:nvSpPr>
      <dsp:spPr>
        <a:xfrm>
          <a:off x="0" y="1099850"/>
          <a:ext cx="511549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37D735-1B48-4BB8-BE77-C407145FBB01}">
      <dsp:nvSpPr>
        <dsp:cNvPr id="0" name=""/>
        <dsp:cNvSpPr/>
      </dsp:nvSpPr>
      <dsp:spPr>
        <a:xfrm>
          <a:off x="0" y="1099850"/>
          <a:ext cx="5115491" cy="5496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Sex Discrimination Act 1975</a:t>
          </a:r>
        </a:p>
      </dsp:txBody>
      <dsp:txXfrm>
        <a:off x="0" y="1099850"/>
        <a:ext cx="5115491" cy="549623"/>
      </dsp:txXfrm>
    </dsp:sp>
    <dsp:sp modelId="{564B8565-770E-45E5-B297-558D748223D6}">
      <dsp:nvSpPr>
        <dsp:cNvPr id="0" name=""/>
        <dsp:cNvSpPr/>
      </dsp:nvSpPr>
      <dsp:spPr>
        <a:xfrm>
          <a:off x="0" y="1649473"/>
          <a:ext cx="511549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CBA5D5-0F19-4E2B-A09F-146F13D0FA10}">
      <dsp:nvSpPr>
        <dsp:cNvPr id="0" name=""/>
        <dsp:cNvSpPr/>
      </dsp:nvSpPr>
      <dsp:spPr>
        <a:xfrm>
          <a:off x="0" y="1649473"/>
          <a:ext cx="5115491" cy="5496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Disability Discrimination Act 1995</a:t>
          </a:r>
        </a:p>
      </dsp:txBody>
      <dsp:txXfrm>
        <a:off x="0" y="1649473"/>
        <a:ext cx="5115491" cy="549623"/>
      </dsp:txXfrm>
    </dsp:sp>
    <dsp:sp modelId="{2C6B3C77-D779-416D-897D-F45A78ED613B}">
      <dsp:nvSpPr>
        <dsp:cNvPr id="0" name=""/>
        <dsp:cNvSpPr/>
      </dsp:nvSpPr>
      <dsp:spPr>
        <a:xfrm>
          <a:off x="0" y="2199097"/>
          <a:ext cx="5115491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B4B3FE-2E9F-4044-AD1D-360A8DCC1806}">
      <dsp:nvSpPr>
        <dsp:cNvPr id="0" name=""/>
        <dsp:cNvSpPr/>
      </dsp:nvSpPr>
      <dsp:spPr>
        <a:xfrm>
          <a:off x="0" y="2199097"/>
          <a:ext cx="5115491" cy="5496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UN Convention On Right Of The Child 1989</a:t>
          </a:r>
        </a:p>
      </dsp:txBody>
      <dsp:txXfrm>
        <a:off x="0" y="2199097"/>
        <a:ext cx="5115491" cy="549623"/>
      </dsp:txXfrm>
    </dsp:sp>
    <dsp:sp modelId="{2B18A4B6-1544-4AF4-BCC9-468DCA2FDF98}">
      <dsp:nvSpPr>
        <dsp:cNvPr id="0" name=""/>
        <dsp:cNvSpPr/>
      </dsp:nvSpPr>
      <dsp:spPr>
        <a:xfrm>
          <a:off x="0" y="2748720"/>
          <a:ext cx="511549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231E2E-137F-4F9F-BEEA-128D763602E9}">
      <dsp:nvSpPr>
        <dsp:cNvPr id="0" name=""/>
        <dsp:cNvSpPr/>
      </dsp:nvSpPr>
      <dsp:spPr>
        <a:xfrm>
          <a:off x="0" y="2748720"/>
          <a:ext cx="5115491" cy="5496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Well-being of Future Generations (Wales) Act 2015</a:t>
          </a:r>
        </a:p>
      </dsp:txBody>
      <dsp:txXfrm>
        <a:off x="0" y="2748720"/>
        <a:ext cx="5115491" cy="549623"/>
      </dsp:txXfrm>
    </dsp:sp>
    <dsp:sp modelId="{ADC7FBAF-43D3-4715-A9C5-4B6524192B3F}">
      <dsp:nvSpPr>
        <dsp:cNvPr id="0" name=""/>
        <dsp:cNvSpPr/>
      </dsp:nvSpPr>
      <dsp:spPr>
        <a:xfrm>
          <a:off x="0" y="3298344"/>
          <a:ext cx="511549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D8BB73-459D-4C58-9A1E-EC640BB8D214}">
      <dsp:nvSpPr>
        <dsp:cNvPr id="0" name=""/>
        <dsp:cNvSpPr/>
      </dsp:nvSpPr>
      <dsp:spPr>
        <a:xfrm>
          <a:off x="0" y="3298344"/>
          <a:ext cx="5115491" cy="5496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Gender Recognition Act 2004</a:t>
          </a:r>
        </a:p>
      </dsp:txBody>
      <dsp:txXfrm>
        <a:off x="0" y="3298344"/>
        <a:ext cx="5115491" cy="549623"/>
      </dsp:txXfrm>
    </dsp:sp>
    <dsp:sp modelId="{228A599C-D18F-4A65-8E29-C7771B0E7797}">
      <dsp:nvSpPr>
        <dsp:cNvPr id="0" name=""/>
        <dsp:cNvSpPr/>
      </dsp:nvSpPr>
      <dsp:spPr>
        <a:xfrm>
          <a:off x="0" y="3847967"/>
          <a:ext cx="511549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A0878B-FF24-4418-A6B1-86A1E1F87DF6}">
      <dsp:nvSpPr>
        <dsp:cNvPr id="0" name=""/>
        <dsp:cNvSpPr/>
      </dsp:nvSpPr>
      <dsp:spPr>
        <a:xfrm>
          <a:off x="0" y="3847967"/>
          <a:ext cx="5115491" cy="5496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Civil Partnership Act 2004</a:t>
          </a:r>
        </a:p>
      </dsp:txBody>
      <dsp:txXfrm>
        <a:off x="0" y="3847967"/>
        <a:ext cx="5115491" cy="549623"/>
      </dsp:txXfrm>
    </dsp:sp>
    <dsp:sp modelId="{23EFF8F9-A4DE-4DE4-934B-8DA75B3B2087}">
      <dsp:nvSpPr>
        <dsp:cNvPr id="0" name=""/>
        <dsp:cNvSpPr/>
      </dsp:nvSpPr>
      <dsp:spPr>
        <a:xfrm>
          <a:off x="0" y="4397590"/>
          <a:ext cx="511549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573EF5-4D44-477B-87CF-032E809E9C2D}">
      <dsp:nvSpPr>
        <dsp:cNvPr id="0" name=""/>
        <dsp:cNvSpPr/>
      </dsp:nvSpPr>
      <dsp:spPr>
        <a:xfrm>
          <a:off x="0" y="4397590"/>
          <a:ext cx="5115491" cy="5496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Equality Act 2010</a:t>
          </a:r>
        </a:p>
      </dsp:txBody>
      <dsp:txXfrm>
        <a:off x="0" y="4397590"/>
        <a:ext cx="5115491" cy="54962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9BD57B-271B-4030-9265-7803FE3974FE}">
      <dsp:nvSpPr>
        <dsp:cNvPr id="0" name=""/>
        <dsp:cNvSpPr/>
      </dsp:nvSpPr>
      <dsp:spPr>
        <a:xfrm>
          <a:off x="0" y="95863"/>
          <a:ext cx="5115491" cy="83795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cs typeface="Calibri Light"/>
            </a:rPr>
            <a:t>Inequality </a:t>
          </a:r>
          <a:r>
            <a:rPr lang="en-GB" sz="1500" kern="1200"/>
            <a:t>and Intersectionality can effect anyone  </a:t>
          </a:r>
          <a:endParaRPr lang="en-US" sz="1500" kern="1200"/>
        </a:p>
      </dsp:txBody>
      <dsp:txXfrm>
        <a:off x="40905" y="136768"/>
        <a:ext cx="5033681" cy="756142"/>
      </dsp:txXfrm>
    </dsp:sp>
    <dsp:sp modelId="{A7BA316B-2DF2-4360-BC6C-6BEAC3F0E8EB}">
      <dsp:nvSpPr>
        <dsp:cNvPr id="0" name=""/>
        <dsp:cNvSpPr/>
      </dsp:nvSpPr>
      <dsp:spPr>
        <a:xfrm>
          <a:off x="0" y="977016"/>
          <a:ext cx="5115491" cy="83795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Inequality is being in a position of disadvantage due to having a particular characteristic </a:t>
          </a:r>
          <a:endParaRPr lang="en-US" sz="1500" kern="1200"/>
        </a:p>
      </dsp:txBody>
      <dsp:txXfrm>
        <a:off x="40905" y="1017921"/>
        <a:ext cx="5033681" cy="756142"/>
      </dsp:txXfrm>
    </dsp:sp>
    <dsp:sp modelId="{983C883F-C423-4B05-8DF5-9BBB3B38B998}">
      <dsp:nvSpPr>
        <dsp:cNvPr id="0" name=""/>
        <dsp:cNvSpPr/>
      </dsp:nvSpPr>
      <dsp:spPr>
        <a:xfrm>
          <a:off x="0" y="1858168"/>
          <a:ext cx="5115491" cy="83795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Intersectionality is being mistreated due to more than one characteristic. </a:t>
          </a:r>
          <a:endParaRPr lang="en-US" sz="1500" kern="1200"/>
        </a:p>
      </dsp:txBody>
      <dsp:txXfrm>
        <a:off x="40905" y="1899073"/>
        <a:ext cx="5033681" cy="756142"/>
      </dsp:txXfrm>
    </dsp:sp>
    <dsp:sp modelId="{96C4B689-D020-4FA9-A403-99CE9C3BED98}">
      <dsp:nvSpPr>
        <dsp:cNvPr id="0" name=""/>
        <dsp:cNvSpPr/>
      </dsp:nvSpPr>
      <dsp:spPr>
        <a:xfrm>
          <a:off x="0" y="2739321"/>
          <a:ext cx="5115491" cy="83795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Indviduals can have more than one identity. </a:t>
          </a:r>
          <a:endParaRPr lang="en-US" sz="1500" kern="1200"/>
        </a:p>
      </dsp:txBody>
      <dsp:txXfrm>
        <a:off x="40905" y="2780226"/>
        <a:ext cx="5033681" cy="756142"/>
      </dsp:txXfrm>
    </dsp:sp>
    <dsp:sp modelId="{A2118087-30FE-4D13-AECD-E4582F2FD12C}">
      <dsp:nvSpPr>
        <dsp:cNvPr id="0" name=""/>
        <dsp:cNvSpPr/>
      </dsp:nvSpPr>
      <dsp:spPr>
        <a:xfrm>
          <a:off x="0" y="3620473"/>
          <a:ext cx="5115491" cy="837952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Individuals with more than one characteristic seem to only receive the support of one aspect in favour of another. </a:t>
          </a:r>
          <a:endParaRPr lang="en-US" sz="1500" kern="1200"/>
        </a:p>
      </dsp:txBody>
      <dsp:txXfrm>
        <a:off x="40905" y="3661378"/>
        <a:ext cx="5033681" cy="756142"/>
      </dsp:txXfrm>
    </dsp:sp>
    <dsp:sp modelId="{88A16F13-4DE2-4EB2-96CF-597101F22FDE}">
      <dsp:nvSpPr>
        <dsp:cNvPr id="0" name=""/>
        <dsp:cNvSpPr/>
      </dsp:nvSpPr>
      <dsp:spPr>
        <a:xfrm>
          <a:off x="0" y="4501626"/>
          <a:ext cx="5115491" cy="83795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Laws need to be modernised understanding that individuals are diverse in many ways as individuals can be subjected to more than one type of discrimination .</a:t>
          </a:r>
          <a:endParaRPr lang="en-US" sz="1500" kern="1200"/>
        </a:p>
      </dsp:txBody>
      <dsp:txXfrm>
        <a:off x="40905" y="4542531"/>
        <a:ext cx="5033681" cy="756142"/>
      </dsp:txXfrm>
    </dsp:sp>
    <dsp:sp modelId="{4CAF10CD-6803-4689-8CAD-941F86C69DF1}">
      <dsp:nvSpPr>
        <dsp:cNvPr id="0" name=""/>
        <dsp:cNvSpPr/>
      </dsp:nvSpPr>
      <dsp:spPr>
        <a:xfrm>
          <a:off x="0" y="5382778"/>
          <a:ext cx="5115491" cy="83795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Equity is required to ensure everyone receives the same opportunities. </a:t>
          </a:r>
        </a:p>
      </dsp:txBody>
      <dsp:txXfrm>
        <a:off x="40905" y="5423683"/>
        <a:ext cx="5033681" cy="7561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pendent.co.uk/news/uk/home-news/racial-inequality-uk-racial-disparity-audit-government-report-theresa-may-bme-black-ethnic-minority-a7992016.html" TargetMode="External"/><Relationship Id="rId2" Type="http://schemas.openxmlformats.org/officeDocument/2006/relationships/hyperlink" Target="https://www.bbc.co.uk/news/uk-england-22889727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gov.uk/guidance/equality-act-2010-guidance" TargetMode="External"/><Relationship Id="rId4" Type="http://schemas.openxmlformats.org/officeDocument/2006/relationships/hyperlink" Target="https://www.getsmartoregon.org/about-smart/equity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legraph.co.uk/men/fatherhood/paternity-leave-how-britain-compares-with-the-rest-of-the-world/" TargetMode="External"/><Relationship Id="rId2" Type="http://schemas.openxmlformats.org/officeDocument/2006/relationships/hyperlink" Target="https://www.theguardian.com/commentisfree/2015/aug/27/men-need-parental-leave-too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ires.org.uk/wp-content/uploads/2016/02/BAME_Inclusivity.pdf" TargetMode="External"/><Relationship Id="rId5" Type="http://schemas.openxmlformats.org/officeDocument/2006/relationships/hyperlink" Target="https://www.independent.co.uk/news/uk/home-news/muslim-gay-marriage-maajid-nawaz-lbc-a7851731.html" TargetMode="External"/><Relationship Id="rId4" Type="http://schemas.openxmlformats.org/officeDocument/2006/relationships/hyperlink" Target="https://metro.co.uk/2016/06/08/domestic-abuse-against-men-know-the-signs-5931125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pendent.co.uk/news/business/news/gender-pay-gap-widens-men-women-salary-latest-figures-uk-a8855366.html" TargetMode="External"/><Relationship Id="rId2" Type="http://schemas.openxmlformats.org/officeDocument/2006/relationships/hyperlink" Target="https://www.equalityhumanrights.com/en/human-rights/human-rights-act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spicker.uk/social-policy/equality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70667" y="2187743"/>
            <a:ext cx="5293449" cy="2482515"/>
          </a:xfrm>
        </p:spPr>
        <p:txBody>
          <a:bodyPr anchor="ctr">
            <a:normAutofit/>
          </a:bodyPr>
          <a:lstStyle/>
          <a:p>
            <a:pPr algn="l"/>
            <a:r>
              <a:rPr lang="en-GB" dirty="0">
                <a:cs typeface="Calibri Light"/>
              </a:rPr>
              <a:t>Inequality and </a:t>
            </a:r>
            <a:r>
              <a:rPr lang="en-GB">
                <a:cs typeface="Calibri Light"/>
              </a:rPr>
              <a:t>Intersectionality 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70667" y="4670258"/>
            <a:ext cx="5293449" cy="1371405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dirty="0">
                <a:cs typeface="Calibri"/>
              </a:rPr>
              <a:t>Lucy Grimshaw</a:t>
            </a:r>
            <a:endParaRPr lang="en-GB"/>
          </a:p>
        </p:txBody>
      </p:sp>
      <p:pic>
        <p:nvPicPr>
          <p:cNvPr id="7" name="Graphic 6" descr="Family">
            <a:extLst>
              <a:ext uri="{FF2B5EF4-FFF2-40B4-BE49-F238E27FC236}">
                <a16:creationId xmlns:a16="http://schemas.microsoft.com/office/drawing/2014/main" id="{EF8958AF-2203-43ED-A51D-2053BFA258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201" y="2743201"/>
            <a:ext cx="1371600" cy="1371600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782D6CB3-505E-436B-85B2-0FCD6EBB00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0DC5A82-3ED2-4CFE-AFBD-2409E2DD126B}"/>
              </a:ext>
            </a:extLst>
          </p:cNvPr>
          <p:cNvSpPr txBox="1"/>
          <p:nvPr/>
        </p:nvSpPr>
        <p:spPr>
          <a:xfrm>
            <a:off x="9352844" y="44873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Assignment 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94AEB1-69ED-4FED-9586-86BFC3202AEF}"/>
              </a:ext>
            </a:extLst>
          </p:cNvPr>
          <p:cNvSpPr txBox="1"/>
          <p:nvPr/>
        </p:nvSpPr>
        <p:spPr>
          <a:xfrm>
            <a:off x="379942" y="45049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cs typeface="Calibri"/>
              </a:rPr>
              <a:t>SJSI4017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883E415-878B-497E-9753-AAB963B298EF}"/>
              </a:ext>
            </a:extLst>
          </p:cNvPr>
          <p:cNvSpPr txBox="1"/>
          <p:nvPr/>
        </p:nvSpPr>
        <p:spPr>
          <a:xfrm>
            <a:off x="926124" y="726831"/>
            <a:ext cx="1035147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>
                <a:cs typeface="Calibri"/>
              </a:rPr>
              <a:t>What Is Equality and Equity, and Why Are They important?</a:t>
            </a:r>
            <a:endParaRPr lang="en-US" sz="2800" dirty="0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C7F09E-EF92-43E7-B332-87D9144719C0}"/>
              </a:ext>
            </a:extLst>
          </p:cNvPr>
          <p:cNvSpPr txBox="1"/>
          <p:nvPr/>
        </p:nvSpPr>
        <p:spPr>
          <a:xfrm>
            <a:off x="1324708" y="1383323"/>
            <a:ext cx="6998676" cy="10967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>
                <a:cs typeface="Calibri"/>
              </a:rPr>
              <a:t>(Spicker,2014)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>
                <a:cs typeface="Calibri"/>
              </a:rPr>
              <a:t>'Equality refers to the removal of disadvantage'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>
                <a:cs typeface="Calibri"/>
              </a:rPr>
              <a:t>'Equity means that like cases are treated alike'</a:t>
            </a:r>
            <a:endParaRPr lang="en-US" dirty="0">
              <a:cs typeface="Calibri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07D349D-FA68-48B0-8837-6BA9616523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977" y="2569267"/>
            <a:ext cx="8054838" cy="395583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4C1DB6C-9B02-4FFB-8BEC-BCECF2F2030A}"/>
              </a:ext>
            </a:extLst>
          </p:cNvPr>
          <p:cNvSpPr txBox="1"/>
          <p:nvPr/>
        </p:nvSpPr>
        <p:spPr>
          <a:xfrm>
            <a:off x="3243533" y="6478437"/>
            <a:ext cx="433908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Picture copyright of SMART 2019</a:t>
            </a:r>
          </a:p>
        </p:txBody>
      </p:sp>
    </p:spTree>
    <p:extLst>
      <p:ext uri="{BB962C8B-B14F-4D97-AF65-F5344CB8AC3E}">
        <p14:creationId xmlns:p14="http://schemas.microsoft.com/office/powerpoint/2010/main" val="37139097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8066EE8-D73B-47CF-8191-B230E376ED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79" y="2053641"/>
            <a:ext cx="3669161" cy="27600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is Inequality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D1F0C6-C67A-484F-8CA4-70A48E257C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0574" y="801866"/>
            <a:ext cx="5306084" cy="52306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>
              <a:solidFill>
                <a:srgbClr val="000000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(Spicker,2019)</a:t>
            </a:r>
            <a:endParaRPr lang="en-US" dirty="0">
              <a:solidFill>
                <a:srgbClr val="000000"/>
              </a:solidFill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'inequality is disadvantage in a social context...inequality is associated with social problems '</a:t>
            </a:r>
            <a:endParaRPr lang="en-US" dirty="0">
              <a:solidFill>
                <a:srgbClr val="000000"/>
              </a:solidFill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>
              <a:solidFill>
                <a:srgbClr val="000000"/>
              </a:solidFill>
            </a:endParaRPr>
          </a:p>
          <a:p>
            <a:pPr algn="l"/>
            <a:r>
              <a:rPr lang="en-US" dirty="0">
                <a:solidFill>
                  <a:srgbClr val="000000"/>
                </a:solidFill>
              </a:rPr>
              <a:t>Which is then  usually </a:t>
            </a:r>
            <a:r>
              <a:rPr lang="en-US">
                <a:solidFill>
                  <a:srgbClr val="000000"/>
                </a:solidFill>
              </a:rPr>
              <a:t>distributed</a:t>
            </a:r>
            <a:r>
              <a:rPr lang="en-US" dirty="0">
                <a:solidFill>
                  <a:srgbClr val="000000"/>
                </a:solidFill>
              </a:rPr>
              <a:t> to people through three different Formats:</a:t>
            </a:r>
            <a:endParaRPr lang="en-US" dirty="0">
              <a:solidFill>
                <a:srgbClr val="000000"/>
              </a:solidFill>
              <a:cs typeface="Calibri"/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Hierarchal Inequality</a:t>
            </a:r>
            <a:endParaRPr lang="en-US" dirty="0">
              <a:solidFill>
                <a:srgbClr val="000000"/>
              </a:solidFill>
              <a:cs typeface="Calibri"/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Stratification Inequality</a:t>
            </a:r>
            <a:endParaRPr lang="en-US" dirty="0">
              <a:solidFill>
                <a:srgbClr val="000000"/>
              </a:solidFill>
              <a:cs typeface="Calibri"/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Social Division</a:t>
            </a:r>
            <a:endParaRPr lang="en-US" dirty="0">
              <a:solidFill>
                <a:srgbClr val="000000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744492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9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2DD2BC0-6F29-4B4F-8D61-2DCF6D2E8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59D141B-D572-423B-B8EA-547A3D947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US" sz="4000">
                <a:solidFill>
                  <a:srgbClr val="FFFFFF"/>
                </a:solidFill>
                <a:cs typeface="Calibri Light"/>
              </a:rPr>
              <a:t>Examples of different Inequalities within the UK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0B837D-32E8-4E1C-A917-F83EEEDCB2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8483420"/>
              </p:ext>
            </p:extLst>
          </p:nvPr>
        </p:nvGraphicFramePr>
        <p:xfrm>
          <a:off x="1036320" y="2899956"/>
          <a:ext cx="10119360" cy="3131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999943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0499AD7B-99D4-4755-8966-F7BA04269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46920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1A06F89A-489D-4383-94C5-42F7FF2E9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6237C71-781A-4680-B418-4992F42F4D69}"/>
              </a:ext>
            </a:extLst>
          </p:cNvPr>
          <p:cNvSpPr txBox="1"/>
          <p:nvPr/>
        </p:nvSpPr>
        <p:spPr>
          <a:xfrm>
            <a:off x="640079" y="2023236"/>
            <a:ext cx="3659777" cy="282090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Current Laws and Legislation to improve Equality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851899-0394-4BF5-A94B-8AA143FE9C99}"/>
              </a:ext>
            </a:extLst>
          </p:cNvPr>
          <p:cNvSpPr txBox="1"/>
          <p:nvPr/>
        </p:nvSpPr>
        <p:spPr>
          <a:xfrm>
            <a:off x="2050212" y="2409646"/>
            <a:ext cx="642380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cs typeface="Calibri"/>
            </a:endParaRPr>
          </a:p>
        </p:txBody>
      </p:sp>
      <p:graphicFrame>
        <p:nvGraphicFramePr>
          <p:cNvPr id="21" name="TextBox 3">
            <a:extLst>
              <a:ext uri="{FF2B5EF4-FFF2-40B4-BE49-F238E27FC236}">
                <a16:creationId xmlns:a16="http://schemas.microsoft.com/office/drawing/2014/main" id="{DADA44E6-0EBA-4CA4-8208-67BF7A70EAD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57480574"/>
              </p:ext>
            </p:extLst>
          </p:nvPr>
        </p:nvGraphicFramePr>
        <p:xfrm>
          <a:off x="6091238" y="955653"/>
          <a:ext cx="5115491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336175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0B33990-07E4-4F9D-8DDB-8181E954DAA0}"/>
              </a:ext>
            </a:extLst>
          </p:cNvPr>
          <p:cNvSpPr txBox="1"/>
          <p:nvPr/>
        </p:nvSpPr>
        <p:spPr>
          <a:xfrm>
            <a:off x="6191215" y="2555904"/>
            <a:ext cx="5306084" cy="523063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fontScale="85000" lnSpcReduction="20000"/>
          </a:bodyPr>
          <a:lstStyle/>
          <a:p>
            <a:r>
              <a:rPr lang="en-US" sz="2400">
                <a:cs typeface="Calibri"/>
              </a:rPr>
              <a:t>•Intersectionality is also a Social Disposition </a:t>
            </a:r>
            <a:endParaRPr lang="en-US" sz="2400" dirty="0">
              <a:solidFill>
                <a:srgbClr val="000000"/>
              </a:solidFill>
              <a:cs typeface="Calibri"/>
            </a:endParaRPr>
          </a:p>
          <a:p>
            <a:pPr>
              <a:buFont typeface="Arial"/>
              <a:buChar char="•"/>
            </a:pPr>
            <a:endParaRPr lang="en-US" sz="2400" dirty="0">
              <a:solidFill>
                <a:srgbClr val="000000"/>
              </a:solidFill>
              <a:cs typeface="Calibri"/>
            </a:endParaRPr>
          </a:p>
          <a:p>
            <a:pPr>
              <a:buFont typeface="Arial"/>
              <a:buChar char="•"/>
            </a:pPr>
            <a:endParaRPr lang="en-US" sz="2400" dirty="0">
              <a:cs typeface="Calibri"/>
            </a:endParaRPr>
          </a:p>
          <a:p>
            <a:pPr>
              <a:buFont typeface="Arial"/>
              <a:buChar char="•"/>
            </a:pPr>
            <a:endParaRPr lang="en-US"/>
          </a:p>
          <a:p>
            <a:r>
              <a:rPr lang="en-US" sz="2400">
                <a:cs typeface="Calibri"/>
              </a:rPr>
              <a:t>•It is the view that people can hold more than one individual characteristics. </a:t>
            </a:r>
            <a:endParaRPr lang="en-US">
              <a:cs typeface="Calibri" panose="020F0502020204030204"/>
            </a:endParaRPr>
          </a:p>
          <a:p>
            <a:pPr>
              <a:buFont typeface="Arial"/>
              <a:buChar char="•"/>
            </a:pPr>
            <a:endParaRPr lang="en-US"/>
          </a:p>
          <a:p>
            <a:endParaRPr lang="en-US" sz="2400" dirty="0">
              <a:cs typeface="Calibri"/>
            </a:endParaRPr>
          </a:p>
          <a:p>
            <a:pPr>
              <a:buFont typeface="Arial"/>
              <a:buChar char="•"/>
            </a:pPr>
            <a:endParaRPr lang="en-US"/>
          </a:p>
          <a:p>
            <a:r>
              <a:rPr lang="en-US" sz="2400">
                <a:cs typeface="Calibri"/>
              </a:rPr>
              <a:t>•Understands people are Multidimensional </a:t>
            </a:r>
            <a:endParaRPr lang="en-US">
              <a:cs typeface="Calibri" panose="020F0502020204030204"/>
            </a:endParaRPr>
          </a:p>
          <a:p>
            <a:pPr>
              <a:buFont typeface="Arial"/>
              <a:buChar char="•"/>
            </a:pPr>
            <a:endParaRPr lang="en-US"/>
          </a:p>
          <a:p>
            <a:pPr>
              <a:buFont typeface="Arial"/>
              <a:buChar char="•"/>
            </a:pPr>
            <a:endParaRPr lang="en-US"/>
          </a:p>
          <a:p>
            <a:r>
              <a:rPr lang="en-US" sz="2400">
                <a:cs typeface="Calibri"/>
              </a:rPr>
              <a:t>Certain Laws or Legislation: </a:t>
            </a:r>
            <a:endParaRPr lang="en-US">
              <a:cs typeface="Calibri" panose="020F0502020204030204"/>
            </a:endParaRPr>
          </a:p>
          <a:p>
            <a:endParaRPr lang="en-US" sz="2400" dirty="0">
              <a:cs typeface="Calibri"/>
            </a:endParaRPr>
          </a:p>
          <a:p>
            <a:pPr>
              <a:buFont typeface="Arial"/>
              <a:buChar char="•"/>
            </a:pPr>
            <a:endParaRPr lang="en-US"/>
          </a:p>
          <a:p>
            <a:r>
              <a:rPr lang="en-US" sz="2400">
                <a:cs typeface="Calibri"/>
              </a:rPr>
              <a:t>•Protects specific characteristics in favour of others an individual may hold </a:t>
            </a:r>
            <a:endParaRPr lang="en-US">
              <a:cs typeface="Calibri" panose="020F0502020204030204"/>
            </a:endParaRPr>
          </a:p>
          <a:p>
            <a:pPr>
              <a:buFont typeface="Arial"/>
              <a:buChar char="•"/>
            </a:pPr>
            <a:endParaRPr lang="en-US"/>
          </a:p>
          <a:p>
            <a:pPr>
              <a:buFont typeface="Arial"/>
              <a:buChar char="•"/>
            </a:pPr>
            <a:endParaRPr lang="en-US">
              <a:cs typeface="Calibri"/>
            </a:endParaRPr>
          </a:p>
          <a:p>
            <a:pPr>
              <a:buFont typeface="Arial"/>
              <a:buChar char="•"/>
            </a:pPr>
            <a:r>
              <a:rPr lang="en-US" sz="2400">
                <a:cs typeface="Calibri"/>
              </a:rPr>
              <a:t>Not viewing people as diverse with many characteristics.</a:t>
            </a:r>
            <a:endParaRPr lang="en-US"/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endParaRPr lang="en-US" sz="2400" dirty="0">
              <a:solidFill>
                <a:srgbClr val="000000"/>
              </a:solidFill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400" dirty="0">
              <a:solidFill>
                <a:srgbClr val="000000"/>
              </a:solidFill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400" dirty="0">
              <a:solidFill>
                <a:srgbClr val="000000"/>
              </a:solidFill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400" dirty="0">
              <a:solidFill>
                <a:srgbClr val="000000"/>
              </a:solidFill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400" dirty="0">
              <a:solidFill>
                <a:srgbClr val="000000"/>
              </a:solidFill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400" dirty="0">
              <a:solidFill>
                <a:srgbClr val="000000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>
              <a:solidFill>
                <a:srgbClr val="000000"/>
              </a:solidFill>
              <a:cs typeface="Calibri" panose="020F0502020204030204"/>
            </a:endParaRPr>
          </a:p>
          <a:p>
            <a:pPr marL="85725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0000"/>
              </a:solidFill>
              <a:cs typeface="Calibri" panose="020F0502020204030204"/>
            </a:endParaRPr>
          </a:p>
          <a:p>
            <a:pPr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>
              <a:solidFill>
                <a:srgbClr val="000000"/>
              </a:solidFill>
              <a:cs typeface="Calibri" panose="020F0502020204030204"/>
            </a:endParaRPr>
          </a:p>
          <a:p>
            <a:pPr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>
              <a:solidFill>
                <a:srgbClr val="000000"/>
              </a:solidFill>
              <a:cs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94BB68-BCFC-499E-B9D1-566C5E3F4298}"/>
              </a:ext>
            </a:extLst>
          </p:cNvPr>
          <p:cNvSpPr txBox="1"/>
          <p:nvPr/>
        </p:nvSpPr>
        <p:spPr>
          <a:xfrm>
            <a:off x="105557" y="2288133"/>
            <a:ext cx="4844382" cy="32008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400" b="1" i="1" dirty="0">
                <a:solidFill>
                  <a:schemeClr val="bg1"/>
                </a:solidFill>
                <a:latin typeface="Calibri"/>
                <a:cs typeface="Calibri"/>
              </a:rPr>
              <a:t>What is </a:t>
            </a:r>
            <a:r>
              <a:rPr lang="en-US" sz="5400" b="1" i="1">
                <a:solidFill>
                  <a:schemeClr val="bg1"/>
                </a:solidFill>
                <a:latin typeface="Calibri"/>
                <a:cs typeface="Calibri"/>
              </a:rPr>
              <a:t>Intersectionality ?</a:t>
            </a:r>
            <a:endParaRPr lang="en-US" sz="5400" b="1">
              <a:solidFill>
                <a:schemeClr val="bg1"/>
              </a:solidFill>
              <a:latin typeface="Calibri"/>
              <a:cs typeface="Calibri"/>
            </a:endParaRPr>
          </a:p>
          <a:p>
            <a:endParaRPr lang="en-US" sz="4000" b="1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00220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6197D16-FE75-4A0E-A0C9-28C0F04A43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57022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A8FCEC6-4B30-4FF2-8B32-504BEAEA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716" b="9820"/>
          <a:stretch>
            <a:fillRect/>
          </a:stretch>
        </p:blipFill>
        <p:spPr>
          <a:xfrm>
            <a:off x="0" y="3808676"/>
            <a:ext cx="12192000" cy="3049325"/>
          </a:xfrm>
          <a:custGeom>
            <a:avLst/>
            <a:gdLst>
              <a:gd name="connsiteX0" fmla="*/ 0 w 12192000"/>
              <a:gd name="connsiteY0" fmla="*/ 0 h 3049325"/>
              <a:gd name="connsiteX1" fmla="*/ 12192000 w 12192000"/>
              <a:gd name="connsiteY1" fmla="*/ 0 h 3049325"/>
              <a:gd name="connsiteX2" fmla="*/ 12192000 w 12192000"/>
              <a:gd name="connsiteY2" fmla="*/ 3049325 h 3049325"/>
              <a:gd name="connsiteX3" fmla="*/ 0 w 12192000"/>
              <a:gd name="connsiteY3" fmla="*/ 3049325 h 3049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049325">
                <a:moveTo>
                  <a:pt x="0" y="0"/>
                </a:moveTo>
                <a:lnTo>
                  <a:pt x="12192000" y="0"/>
                </a:lnTo>
                <a:lnTo>
                  <a:pt x="12192000" y="3049325"/>
                </a:lnTo>
                <a:lnTo>
                  <a:pt x="0" y="3049325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E0A200D-51F6-4C98-B94E-183F915E65ED}"/>
              </a:ext>
            </a:extLst>
          </p:cNvPr>
          <p:cNvSpPr txBox="1"/>
          <p:nvPr/>
        </p:nvSpPr>
        <p:spPr>
          <a:xfrm>
            <a:off x="746976" y="357909"/>
            <a:ext cx="10179596" cy="188366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Examples Of Intersectionality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81BA371-4B16-4B98-95CE-22194B51756A}"/>
              </a:ext>
            </a:extLst>
          </p:cNvPr>
          <p:cNvSpPr txBox="1"/>
          <p:nvPr/>
        </p:nvSpPr>
        <p:spPr>
          <a:xfrm rot="-600000">
            <a:off x="-163901" y="2251495"/>
            <a:ext cx="701327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cs typeface="Calibri"/>
              </a:rPr>
              <a:t>'Muslims are not Allowed to be Gay'</a:t>
            </a:r>
            <a:endParaRPr lang="en-US">
              <a:solidFill>
                <a:schemeClr val="bg1"/>
              </a:solidFill>
              <a:cs typeface="Calibri"/>
            </a:endParaRPr>
          </a:p>
          <a:p>
            <a:pPr algn="ctr"/>
            <a:r>
              <a:rPr lang="en-US" sz="2000" b="1" dirty="0">
                <a:solidFill>
                  <a:schemeClr val="bg1"/>
                </a:solidFill>
                <a:cs typeface="Calibri"/>
              </a:rPr>
              <a:t>The independent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191616-A4F5-4148-AE08-BB0372706409}"/>
              </a:ext>
            </a:extLst>
          </p:cNvPr>
          <p:cNvSpPr txBox="1"/>
          <p:nvPr/>
        </p:nvSpPr>
        <p:spPr>
          <a:xfrm rot="540000">
            <a:off x="5745192" y="2918127"/>
            <a:ext cx="707078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  <a:cs typeface="Calibri"/>
              </a:rPr>
              <a:t>'Lack Of support for BAME trans men and women'</a:t>
            </a:r>
          </a:p>
          <a:p>
            <a:pPr algn="ctr"/>
            <a:r>
              <a:rPr lang="en-US" b="1" dirty="0">
                <a:solidFill>
                  <a:schemeClr val="bg1"/>
                </a:solidFill>
                <a:cs typeface="Calibri"/>
              </a:rPr>
              <a:t>GIRES.ORG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646C8D-62B3-4225-A9CE-6A9BABD45E03}"/>
              </a:ext>
            </a:extLst>
          </p:cNvPr>
          <p:cNvSpPr txBox="1"/>
          <p:nvPr/>
        </p:nvSpPr>
        <p:spPr>
          <a:xfrm rot="20940000">
            <a:off x="296608" y="4246919"/>
            <a:ext cx="609312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cs typeface="Calibri"/>
              </a:rPr>
              <a:t>'Travellers in the hospital or at the end of life Receiving little support or empathy '-</a:t>
            </a:r>
            <a:r>
              <a:rPr lang="en-US" sz="2000" b="1">
                <a:cs typeface="Calibri"/>
              </a:rPr>
              <a:t>Care Quality Commission </a:t>
            </a:r>
            <a:endParaRPr lang="en-US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46A0B0-DA54-4831-A7DB-8478BB4ED376}"/>
              </a:ext>
            </a:extLst>
          </p:cNvPr>
          <p:cNvSpPr txBox="1"/>
          <p:nvPr/>
        </p:nvSpPr>
        <p:spPr>
          <a:xfrm rot="540000">
            <a:off x="5481341" y="5364725"/>
            <a:ext cx="712829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'Blind and Visually impaired children not receiving early intervention for Mental Health' </a:t>
            </a:r>
            <a:r>
              <a:rPr lang="en-US" b="1" dirty="0">
                <a:cs typeface="Calibri"/>
              </a:rPr>
              <a:t>Mental Health Today</a:t>
            </a:r>
          </a:p>
        </p:txBody>
      </p:sp>
    </p:spTree>
    <p:extLst>
      <p:ext uri="{BB962C8B-B14F-4D97-AF65-F5344CB8AC3E}">
        <p14:creationId xmlns:p14="http://schemas.microsoft.com/office/powerpoint/2010/main" val="1275493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6">
            <a:extLst>
              <a:ext uri="{FF2B5EF4-FFF2-40B4-BE49-F238E27FC236}">
                <a16:creationId xmlns:a16="http://schemas.microsoft.com/office/drawing/2014/main" id="{0499AD7B-99D4-4755-8966-F7BA04269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46920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8">
            <a:extLst>
              <a:ext uri="{FF2B5EF4-FFF2-40B4-BE49-F238E27FC236}">
                <a16:creationId xmlns:a16="http://schemas.microsoft.com/office/drawing/2014/main" id="{1A06F89A-489D-4383-94C5-42F7FF2E9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6A0E3D9-266B-499D-A6BF-A420F9DF7BC8}"/>
              </a:ext>
            </a:extLst>
          </p:cNvPr>
          <p:cNvSpPr txBox="1"/>
          <p:nvPr/>
        </p:nvSpPr>
        <p:spPr>
          <a:xfrm>
            <a:off x="640079" y="2023236"/>
            <a:ext cx="3659777" cy="282090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Concluding Inequality and Intersectionality 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BCABC6EB-BAFB-44CF-B7E3-E03A5987A8E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56431604"/>
              </p:ext>
            </p:extLst>
          </p:nvPr>
        </p:nvGraphicFramePr>
        <p:xfrm>
          <a:off x="6444016" y="179542"/>
          <a:ext cx="5115491" cy="63165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182940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B9A45B8-8F54-4730-A9DC-1C91F1BCCD7F}"/>
              </a:ext>
            </a:extLst>
          </p:cNvPr>
          <p:cNvSpPr txBox="1"/>
          <p:nvPr/>
        </p:nvSpPr>
        <p:spPr>
          <a:xfrm>
            <a:off x="732122" y="238260"/>
            <a:ext cx="1123235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C1C9CA-940E-4153-89FE-3E1816DB879B}"/>
              </a:ext>
            </a:extLst>
          </p:cNvPr>
          <p:cNvSpPr txBox="1"/>
          <p:nvPr/>
        </p:nvSpPr>
        <p:spPr>
          <a:xfrm>
            <a:off x="468702" y="368061"/>
            <a:ext cx="11614030" cy="67403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latin typeface="Times New Roman"/>
              <a:cs typeface="Times New Roman"/>
            </a:endParaRPr>
          </a:p>
          <a:p>
            <a:r>
              <a:rPr lang="en-US" sz="1600" b="1" u="sng" dirty="0">
                <a:latin typeface="Times New Roman"/>
                <a:cs typeface="Times New Roman"/>
              </a:rPr>
              <a:t>Reference List</a:t>
            </a:r>
          </a:p>
          <a:p>
            <a:endParaRPr lang="en-US" dirty="0">
              <a:latin typeface="Times New Roman"/>
              <a:cs typeface="Times New Roman"/>
            </a:endParaRPr>
          </a:p>
          <a:p>
            <a:endParaRPr lang="en-US" dirty="0">
              <a:latin typeface="Times New Roman"/>
              <a:cs typeface="Times New Roman"/>
            </a:endParaRPr>
          </a:p>
          <a:p>
            <a:r>
              <a:rPr lang="en-US" dirty="0" err="1">
                <a:latin typeface="Times New Roman"/>
                <a:cs typeface="Times New Roman"/>
              </a:rPr>
              <a:t>Bano</a:t>
            </a:r>
            <a:r>
              <a:rPr lang="en-US" dirty="0">
                <a:latin typeface="Times New Roman"/>
                <a:cs typeface="Times New Roman"/>
              </a:rPr>
              <a:t>, R. (2013). </a:t>
            </a:r>
            <a:r>
              <a:rPr lang="en-US" i="1" dirty="0">
                <a:latin typeface="Times New Roman"/>
                <a:cs typeface="Times New Roman"/>
              </a:rPr>
              <a:t>Mosques for all genders and beliefs</a:t>
            </a:r>
            <a:r>
              <a:rPr lang="en-US" dirty="0">
                <a:latin typeface="Times New Roman"/>
                <a:cs typeface="Times New Roman"/>
              </a:rPr>
              <a:t>. [online] BBC News. Available at: </a:t>
            </a:r>
            <a:r>
              <a:rPr lang="en-US" dirty="0">
                <a:latin typeface="Times New Roman"/>
                <a:cs typeface="Times New Roman"/>
                <a:hlinkClick r:id="rId2"/>
              </a:rPr>
              <a:t>https://www.bbc.co.uk/news/uk-england-22889727</a:t>
            </a:r>
            <a:r>
              <a:rPr lang="en-US" dirty="0">
                <a:latin typeface="Times New Roman"/>
                <a:cs typeface="Times New Roman"/>
              </a:rPr>
              <a:t> [Accessed 17 Apr. 2019].  </a:t>
            </a:r>
            <a:endParaRPr lang="en-US">
              <a:cs typeface="Calibri"/>
            </a:endParaRPr>
          </a:p>
          <a:p>
            <a:endParaRPr lang="en-US" dirty="0">
              <a:latin typeface="Times New Roman"/>
              <a:cs typeface="Times New Roman"/>
            </a:endParaRPr>
          </a:p>
          <a:p>
            <a:r>
              <a:rPr lang="en-US" dirty="0">
                <a:latin typeface="Times New Roman"/>
                <a:cs typeface="Times New Roman"/>
              </a:rPr>
              <a:t>Bulman, M. (2017). </a:t>
            </a:r>
            <a:r>
              <a:rPr lang="en-US" i="1" dirty="0">
                <a:latin typeface="Times New Roman"/>
                <a:cs typeface="Times New Roman"/>
              </a:rPr>
              <a:t>The appalling reality of how a Briton's ethnicity affects their chances of a good life</a:t>
            </a:r>
            <a:r>
              <a:rPr lang="en-US" dirty="0">
                <a:latin typeface="Times New Roman"/>
                <a:cs typeface="Times New Roman"/>
              </a:rPr>
              <a:t>. [online] The Independent. Available at: </a:t>
            </a:r>
            <a:r>
              <a:rPr lang="en-US" dirty="0">
                <a:latin typeface="Times New Roman"/>
                <a:cs typeface="Times New Roman"/>
                <a:hlinkClick r:id="rId3"/>
              </a:rPr>
              <a:t>https://www.independent.co.uk/news/uk/home-news/racial-inequality-uk-racial-disparity-audit-government-report-theresa-may-bme-black-ethnic-minority-a7992016.html</a:t>
            </a:r>
            <a:r>
              <a:rPr lang="en-US" dirty="0">
                <a:latin typeface="Times New Roman"/>
                <a:cs typeface="Times New Roman"/>
              </a:rPr>
              <a:t> [Accessed 17 Apr. 2019].  </a:t>
            </a:r>
            <a:endParaRPr lang="en-US">
              <a:cs typeface="Calibri"/>
            </a:endParaRPr>
          </a:p>
          <a:p>
            <a:endParaRPr lang="en-US" dirty="0">
              <a:latin typeface="Times New Roman"/>
              <a:cs typeface="Times New Roman"/>
            </a:endParaRPr>
          </a:p>
          <a:p>
            <a:r>
              <a:rPr lang="en-US" dirty="0">
                <a:latin typeface="Times New Roman"/>
                <a:cs typeface="Times New Roman"/>
              </a:rPr>
              <a:t>CARBADO, D.W., CRENSHAW, K.W., MAYS, V.M. and TOMLINSON, B., 2013. INTERSECTIONALITY. </a:t>
            </a:r>
            <a:r>
              <a:rPr lang="en-US" i="1" dirty="0">
                <a:latin typeface="Times New Roman"/>
                <a:cs typeface="Times New Roman"/>
              </a:rPr>
              <a:t>Du </a:t>
            </a:r>
            <a:r>
              <a:rPr lang="en-US" i="1" dirty="0" err="1">
                <a:latin typeface="Times New Roman"/>
                <a:cs typeface="Times New Roman"/>
              </a:rPr>
              <a:t>Bois</a:t>
            </a:r>
            <a:r>
              <a:rPr lang="en-US" i="1" dirty="0">
                <a:latin typeface="Times New Roman"/>
                <a:cs typeface="Times New Roman"/>
              </a:rPr>
              <a:t> Review, </a:t>
            </a:r>
            <a:r>
              <a:rPr lang="en-US" b="1" dirty="0">
                <a:latin typeface="Times New Roman"/>
                <a:cs typeface="Times New Roman"/>
              </a:rPr>
              <a:t>10</a:t>
            </a:r>
            <a:r>
              <a:rPr lang="en-US" dirty="0">
                <a:latin typeface="Times New Roman"/>
                <a:cs typeface="Times New Roman"/>
              </a:rPr>
              <a:t>(2), pp. 303-312</a:t>
            </a:r>
            <a:endParaRPr lang="en-US">
              <a:cs typeface="Calibri"/>
            </a:endParaRPr>
          </a:p>
          <a:p>
            <a:endParaRPr lang="en-US" dirty="0">
              <a:latin typeface="Times New Roman"/>
              <a:cs typeface="Times New Roman"/>
            </a:endParaRPr>
          </a:p>
          <a:p>
            <a:r>
              <a:rPr lang="en-US" dirty="0">
                <a:latin typeface="Times New Roman"/>
                <a:cs typeface="Times New Roman"/>
              </a:rPr>
              <a:t>Cole &amp; Cole, Mike, 2012. Education, equality and human rights : issues of gender, race, sexuality, disability and social class 3rd ed., London: Routledge. </a:t>
            </a:r>
            <a:endParaRPr lang="en-US">
              <a:cs typeface="Calibri"/>
            </a:endParaRPr>
          </a:p>
          <a:p>
            <a:endParaRPr lang="en" dirty="0">
              <a:cs typeface="Calibri"/>
            </a:endParaRPr>
          </a:p>
          <a:p>
            <a:r>
              <a:rPr lang="en" dirty="0">
                <a:cs typeface="Calibri"/>
              </a:rPr>
              <a:t>Equity Vs Equality Image found at :SMART. (2019). </a:t>
            </a:r>
            <a:r>
              <a:rPr lang="en" i="1" dirty="0">
                <a:cs typeface="Calibri"/>
              </a:rPr>
              <a:t>Equity - SMART</a:t>
            </a:r>
            <a:r>
              <a:rPr lang="en" dirty="0">
                <a:cs typeface="Calibri"/>
              </a:rPr>
              <a:t>. [online] Available at: </a:t>
            </a:r>
            <a:r>
              <a:rPr lang="en" dirty="0">
                <a:cs typeface="Calibri"/>
                <a:hlinkClick r:id="rId4"/>
              </a:rPr>
              <a:t>https://www.getsmartoregon.org/about-smart/equity/</a:t>
            </a:r>
            <a:r>
              <a:rPr lang="en" dirty="0">
                <a:cs typeface="Calibri"/>
              </a:rPr>
              <a:t> [Accessed 17 Apr. 2019].</a:t>
            </a:r>
            <a:endParaRPr lang="en-US">
              <a:cs typeface="Calibri"/>
            </a:endParaRPr>
          </a:p>
          <a:p>
            <a:endParaRPr lang="en-US" b="1" dirty="0">
              <a:latin typeface="Times New Roman"/>
              <a:cs typeface="Times New Roman"/>
            </a:endParaRPr>
          </a:p>
          <a:p>
            <a:r>
              <a:rPr lang="en-US" b="1" dirty="0">
                <a:latin typeface="Times New Roman"/>
                <a:cs typeface="Times New Roman"/>
              </a:rPr>
              <a:t> </a:t>
            </a:r>
            <a:r>
              <a:rPr lang="en-US" dirty="0">
                <a:latin typeface="Times New Roman"/>
                <a:cs typeface="Times New Roman"/>
              </a:rPr>
              <a:t>GOV.UK. (2013). </a:t>
            </a:r>
            <a:r>
              <a:rPr lang="en-US" i="1" dirty="0">
                <a:latin typeface="Times New Roman"/>
                <a:cs typeface="Times New Roman"/>
              </a:rPr>
              <a:t>Equality Act 2010: guidance</a:t>
            </a:r>
            <a:r>
              <a:rPr lang="en-US" dirty="0">
                <a:latin typeface="Times New Roman"/>
                <a:cs typeface="Times New Roman"/>
              </a:rPr>
              <a:t>. [online] Available at: </a:t>
            </a:r>
            <a:r>
              <a:rPr lang="en-US" dirty="0">
                <a:latin typeface="Times New Roman"/>
                <a:cs typeface="Times New Roman"/>
                <a:hlinkClick r:id="rId5"/>
              </a:rPr>
              <a:t>https://www.gov.uk/guidance/equality-act-2010-guidance</a:t>
            </a:r>
            <a:r>
              <a:rPr lang="en-US" dirty="0">
                <a:latin typeface="Times New Roman"/>
                <a:cs typeface="Times New Roman"/>
              </a:rPr>
              <a:t> [Accessed 17 Apr. 2019].  </a:t>
            </a:r>
            <a:endParaRPr lang="en-US">
              <a:cs typeface="Calibri"/>
            </a:endParaRPr>
          </a:p>
          <a:p>
            <a:endParaRPr lang="en-US" dirty="0">
              <a:latin typeface="Times New Roman"/>
              <a:cs typeface="Times New Roman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337928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4242FD3-7B02-44E1-A4E1-4313EBC2008E}"/>
              </a:ext>
            </a:extLst>
          </p:cNvPr>
          <p:cNvSpPr txBox="1"/>
          <p:nvPr/>
        </p:nvSpPr>
        <p:spPr>
          <a:xfrm>
            <a:off x="138023" y="181156"/>
            <a:ext cx="11872822" cy="67403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>
              <a:cs typeface="Calibri"/>
            </a:endParaRPr>
          </a:p>
          <a:p>
            <a:r>
              <a:rPr lang="en-US" dirty="0" err="1">
                <a:cs typeface="Calibri"/>
              </a:rPr>
              <a:t>Hedlin</a:t>
            </a:r>
            <a:r>
              <a:rPr lang="en-US" dirty="0">
                <a:cs typeface="Calibri"/>
              </a:rPr>
              <a:t>, S. (2015). </a:t>
            </a:r>
            <a:r>
              <a:rPr lang="en-US" i="1" dirty="0">
                <a:cs typeface="Calibri"/>
              </a:rPr>
              <a:t>Men need parental leave just as much as women and kids do | Simon </a:t>
            </a:r>
            <a:r>
              <a:rPr lang="en-US" i="1" dirty="0" err="1">
                <a:cs typeface="Calibri"/>
              </a:rPr>
              <a:t>Hedlin</a:t>
            </a:r>
            <a:r>
              <a:rPr lang="en-US" dirty="0">
                <a:cs typeface="Calibri"/>
              </a:rPr>
              <a:t>. [online] the Guardian. Available at: </a:t>
            </a:r>
            <a:r>
              <a:rPr lang="en-US" dirty="0">
                <a:cs typeface="Calibri"/>
                <a:hlinkClick r:id="rId2"/>
              </a:rPr>
              <a:t>https://www.theguardian.com/commentisfree/2015/aug/27/men-need-parental-leave-too</a:t>
            </a:r>
            <a:r>
              <a:rPr lang="en-US" dirty="0">
                <a:cs typeface="Calibri"/>
              </a:rPr>
              <a:t> [Accessed 17 Apr. 2019].  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Kelly, G. (2016). </a:t>
            </a:r>
            <a:r>
              <a:rPr lang="en-US" i="1" dirty="0">
                <a:cs typeface="Calibri"/>
              </a:rPr>
              <a:t>Paternity leave: how Britain compares with the rest of the world</a:t>
            </a:r>
            <a:r>
              <a:rPr lang="en-US" dirty="0">
                <a:cs typeface="Calibri"/>
              </a:rPr>
              <a:t>. [online] The Telegraph. Available at: </a:t>
            </a:r>
            <a:r>
              <a:rPr lang="en-US" dirty="0">
                <a:cs typeface="Calibri"/>
                <a:hlinkClick r:id="rId3"/>
              </a:rPr>
              <a:t>https://www.telegraph.co.uk/men/fatherhood/paternity-leave-how-britain-compares-with-the-rest-of-the-world/</a:t>
            </a:r>
            <a:r>
              <a:rPr lang="en-US" dirty="0">
                <a:cs typeface="Calibri"/>
              </a:rPr>
              <a:t> [Accessed 17 Apr. 2019].  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latin typeface="Times New Roman"/>
                <a:cs typeface="Times New Roman"/>
              </a:rPr>
              <a:t>Liebig, S., 2012. Richard Wilkinson and Kate Pickett (2009): The Spirit Level. Why More Equal Societies Almost Always Do Better. Allen Lane, London. </a:t>
            </a:r>
            <a:r>
              <a:rPr lang="en-US" i="1" dirty="0">
                <a:latin typeface="Times New Roman"/>
                <a:cs typeface="Times New Roman"/>
              </a:rPr>
              <a:t>Social Justice Research</a:t>
            </a:r>
            <a:r>
              <a:rPr lang="en-US" dirty="0">
                <a:latin typeface="Times New Roman"/>
                <a:cs typeface="Times New Roman"/>
              </a:rPr>
              <a:t>, 25(1), pp.102–107. </a:t>
            </a:r>
            <a:endParaRPr lang="en-US">
              <a:cs typeface="Calibri"/>
            </a:endParaRPr>
          </a:p>
          <a:p>
            <a:endParaRPr lang="en-US" dirty="0">
              <a:latin typeface="Times New Roman"/>
              <a:cs typeface="Times New Roman"/>
            </a:endParaRPr>
          </a:p>
          <a:p>
            <a:r>
              <a:rPr lang="en-US" dirty="0">
                <a:latin typeface="Times New Roman"/>
                <a:cs typeface="Times New Roman"/>
              </a:rPr>
              <a:t>Nagesh, A. (2016). </a:t>
            </a:r>
            <a:r>
              <a:rPr lang="en-US" i="1" dirty="0">
                <a:latin typeface="Times New Roman"/>
                <a:cs typeface="Times New Roman"/>
              </a:rPr>
              <a:t>Male victims of domestic abuse: </a:t>
            </a:r>
            <a:r>
              <a:rPr lang="en-US" i="1" dirty="0" err="1">
                <a:latin typeface="Times New Roman"/>
                <a:cs typeface="Times New Roman"/>
              </a:rPr>
              <a:t>Recognise</a:t>
            </a:r>
            <a:r>
              <a:rPr lang="en-US" i="1" dirty="0">
                <a:latin typeface="Times New Roman"/>
                <a:cs typeface="Times New Roman"/>
              </a:rPr>
              <a:t> the signs and get help | Metro News</a:t>
            </a:r>
            <a:r>
              <a:rPr lang="en-US" dirty="0">
                <a:latin typeface="Times New Roman"/>
                <a:cs typeface="Times New Roman"/>
              </a:rPr>
              <a:t>. [online] Metro.co.uk. Available at: </a:t>
            </a:r>
            <a:r>
              <a:rPr lang="en-US" dirty="0">
                <a:latin typeface="Times New Roman"/>
                <a:cs typeface="Times New Roman"/>
                <a:hlinkClick r:id="rId4"/>
              </a:rPr>
              <a:t>https://metro.co.uk/2016/06/08/domestic-abuse-against-men-know-the-signs-5931125/</a:t>
            </a:r>
            <a:r>
              <a:rPr lang="en-US" dirty="0">
                <a:latin typeface="Times New Roman"/>
                <a:cs typeface="Times New Roman"/>
              </a:rPr>
              <a:t> [Accessed 17 Apr. 2019]. </a:t>
            </a:r>
            <a:endParaRPr lang="en-US" dirty="0">
              <a:cs typeface="Calibri"/>
            </a:endParaRPr>
          </a:p>
          <a:p>
            <a:endParaRPr lang="en-US" dirty="0">
              <a:latin typeface="Times New Roman"/>
              <a:cs typeface="Times New Roman"/>
            </a:endParaRPr>
          </a:p>
          <a:p>
            <a:r>
              <a:rPr lang="en-US" dirty="0">
                <a:latin typeface="Times New Roman"/>
                <a:cs typeface="Times New Roman"/>
              </a:rPr>
              <a:t>Oppenheim, M. (2017). </a:t>
            </a:r>
            <a:r>
              <a:rPr lang="en-US" i="1" dirty="0">
                <a:latin typeface="Times New Roman"/>
                <a:cs typeface="Times New Roman"/>
              </a:rPr>
              <a:t>'People say you can’t be gay and Muslim. They are incredibly ignorant'</a:t>
            </a:r>
            <a:r>
              <a:rPr lang="en-US" dirty="0">
                <a:latin typeface="Times New Roman"/>
                <a:cs typeface="Times New Roman"/>
              </a:rPr>
              <a:t>. [online] The Independent. Available at: </a:t>
            </a:r>
            <a:r>
              <a:rPr lang="en-US" dirty="0">
                <a:latin typeface="Times New Roman"/>
                <a:cs typeface="Times New Roman"/>
                <a:hlinkClick r:id="rId5"/>
              </a:rPr>
              <a:t>https://www.independent.co.uk/news/uk/home-news/muslim-gay-marriage-maajid-nawaz-lbc-a7851731.html</a:t>
            </a:r>
            <a:r>
              <a:rPr lang="en-US" dirty="0">
                <a:latin typeface="Times New Roman"/>
                <a:cs typeface="Times New Roman"/>
              </a:rPr>
              <a:t> [Accessed 17 Apr. 2019]. </a:t>
            </a:r>
          </a:p>
          <a:p>
            <a:endParaRPr lang="en-US" dirty="0">
              <a:latin typeface="Times New Roman"/>
              <a:cs typeface="Times New Roman"/>
            </a:endParaRPr>
          </a:p>
          <a:p>
            <a:r>
              <a:rPr lang="en-US" dirty="0">
                <a:latin typeface="Times New Roman"/>
                <a:cs typeface="Times New Roman"/>
              </a:rPr>
              <a:t>PP5-8 ,Gires.org.uk. (n.d.). [online] Available at: </a:t>
            </a:r>
            <a:r>
              <a:rPr lang="en-US" dirty="0">
                <a:latin typeface="Times New Roman"/>
                <a:cs typeface="Times New Roman"/>
                <a:hlinkClick r:id="rId6"/>
              </a:rPr>
              <a:t>https://www.gires.org.uk/wp-content/uploads/2016/02/BAME_Inclusivity.pdf</a:t>
            </a:r>
            <a:r>
              <a:rPr lang="en-US" dirty="0">
                <a:latin typeface="Times New Roman"/>
                <a:cs typeface="Times New Roman"/>
              </a:rPr>
              <a:t> [Accessed 17 Apr. 2019]. </a:t>
            </a:r>
          </a:p>
          <a:p>
            <a:endParaRPr lang="en-US" dirty="0">
              <a:latin typeface="Times New Roman"/>
              <a:cs typeface="Times New Roman"/>
            </a:endParaRPr>
          </a:p>
          <a:p>
            <a:endParaRPr lang="en-US" dirty="0">
              <a:latin typeface="Times New Roman"/>
              <a:cs typeface="Times New Roman"/>
            </a:endParaRPr>
          </a:p>
          <a:p>
            <a:endParaRPr lang="en-US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2724001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DC3BDB1-4014-469D-9D25-37AFDCEF12F0}"/>
              </a:ext>
            </a:extLst>
          </p:cNvPr>
          <p:cNvSpPr txBox="1"/>
          <p:nvPr/>
        </p:nvSpPr>
        <p:spPr>
          <a:xfrm>
            <a:off x="166778" y="540589"/>
            <a:ext cx="11412746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Times New Roman"/>
                <a:cs typeface="Times New Roman"/>
              </a:rPr>
              <a:t>qualityhumanrights.com. (2018). </a:t>
            </a:r>
            <a:r>
              <a:rPr lang="en-US" i="1" dirty="0">
                <a:latin typeface="Times New Roman"/>
                <a:cs typeface="Times New Roman"/>
              </a:rPr>
              <a:t>The Human Rights Act | Equality and Human Rights Commission</a:t>
            </a:r>
            <a:r>
              <a:rPr lang="en-US" dirty="0">
                <a:latin typeface="Times New Roman"/>
                <a:cs typeface="Times New Roman"/>
              </a:rPr>
              <a:t>. [online] Available at: </a:t>
            </a:r>
            <a:r>
              <a:rPr lang="en-US" dirty="0">
                <a:latin typeface="Times New Roman"/>
                <a:cs typeface="Times New Roman"/>
                <a:hlinkClick r:id="rId2"/>
              </a:rPr>
              <a:t>https://www.equalityhumanrights.com/en/human-rights/human-rights-act</a:t>
            </a:r>
            <a:r>
              <a:rPr lang="en-US" dirty="0">
                <a:latin typeface="Times New Roman"/>
                <a:cs typeface="Times New Roman"/>
              </a:rPr>
              <a:t> [Accessed 17 Apr. 2019].  </a:t>
            </a:r>
            <a:endParaRPr lang="en-US"/>
          </a:p>
          <a:p>
            <a:endParaRPr lang="en-US" dirty="0">
              <a:latin typeface="Times New Roman"/>
              <a:cs typeface="Times New Roman"/>
            </a:endParaRPr>
          </a:p>
          <a:p>
            <a:r>
              <a:rPr lang="en-US" dirty="0">
                <a:latin typeface="Times New Roman"/>
                <a:cs typeface="Times New Roman"/>
              </a:rPr>
              <a:t>Snaith, E. and Chapman, B. (2019). </a:t>
            </a:r>
            <a:r>
              <a:rPr lang="en-US" i="1" dirty="0">
                <a:latin typeface="Times New Roman"/>
                <a:cs typeface="Times New Roman"/>
              </a:rPr>
              <a:t>Eight in 10 UK companies still pay men more than women, new figures show</a:t>
            </a:r>
            <a:r>
              <a:rPr lang="en-US" dirty="0">
                <a:latin typeface="Times New Roman"/>
                <a:cs typeface="Times New Roman"/>
              </a:rPr>
              <a:t>. [online] The Independent. Available at: </a:t>
            </a:r>
            <a:r>
              <a:rPr lang="en-US" dirty="0">
                <a:latin typeface="Times New Roman"/>
                <a:cs typeface="Times New Roman"/>
                <a:hlinkClick r:id="rId3"/>
              </a:rPr>
              <a:t>https://www.independent.co.uk/news/business/news/gender-pay-gap-widens-men-women-</a:t>
            </a:r>
            <a:endParaRPr lang="en-US" dirty="0">
              <a:latin typeface="Calibri" panose="020F0502020204030204"/>
              <a:cs typeface="Calibri"/>
            </a:endParaRPr>
          </a:p>
          <a:p>
            <a:r>
              <a:rPr lang="en-US" dirty="0">
                <a:latin typeface="Times New Roman"/>
                <a:cs typeface="Times New Roman"/>
                <a:hlinkClick r:id="rId3"/>
              </a:rPr>
              <a:t>salary-latest-figures-uk-a8855366.html</a:t>
            </a:r>
            <a:r>
              <a:rPr lang="en-US" dirty="0">
                <a:latin typeface="Times New Roman"/>
                <a:cs typeface="Times New Roman"/>
              </a:rPr>
              <a:t> [Accessed 17 Apr. 2019]. </a:t>
            </a:r>
            <a:endParaRPr lang="en-US">
              <a:cs typeface="Calibri"/>
            </a:endParaRPr>
          </a:p>
          <a:p>
            <a:endParaRPr lang="en-US" dirty="0">
              <a:latin typeface="Times New Roman"/>
              <a:cs typeface="Times New Roman"/>
            </a:endParaRPr>
          </a:p>
          <a:p>
            <a:r>
              <a:rPr lang="en-US" dirty="0" err="1">
                <a:latin typeface="Times New Roman"/>
                <a:cs typeface="Times New Roman"/>
              </a:rPr>
              <a:t>Spicker</a:t>
            </a:r>
            <a:r>
              <a:rPr lang="en-US" dirty="0">
                <a:latin typeface="Times New Roman"/>
                <a:cs typeface="Times New Roman"/>
              </a:rPr>
              <a:t>, P (2019), Equality and welfare, An introduction to Social Policy, </a:t>
            </a:r>
            <a:r>
              <a:rPr lang="en-US" dirty="0">
                <a:latin typeface="Times New Roman"/>
                <a:cs typeface="Times New Roman"/>
                <a:hlinkClick r:id="rId4"/>
              </a:rPr>
              <a:t>http://spicker.uk/social-policy/equality.htm</a:t>
            </a:r>
            <a:r>
              <a:rPr lang="en-US" dirty="0">
                <a:latin typeface="Times New Roman"/>
                <a:cs typeface="Times New Roman"/>
              </a:rPr>
              <a:t>, </a:t>
            </a:r>
            <a:br>
              <a:rPr lang="en-US" dirty="0">
                <a:latin typeface="Times New Roman"/>
                <a:cs typeface="Times New Roman"/>
              </a:rPr>
            </a:br>
            <a:r>
              <a:rPr lang="en-US" dirty="0">
                <a:latin typeface="Times New Roman"/>
                <a:cs typeface="Times New Roman"/>
              </a:rPr>
              <a:t> obtained on 09 April 2019.  </a:t>
            </a:r>
            <a:endParaRPr lang="en-US" dirty="0">
              <a:cs typeface="Calibri"/>
            </a:endParaRPr>
          </a:p>
          <a:p>
            <a:pPr algn="l"/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809735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Inequality and Intersectionality </vt:lpstr>
      <vt:lpstr>PowerPoint Presentation</vt:lpstr>
      <vt:lpstr>what is Inequality </vt:lpstr>
      <vt:lpstr>Examples of different Inequalities within the UK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1362</cp:revision>
  <dcterms:created xsi:type="dcterms:W3CDTF">2013-07-15T20:26:40Z</dcterms:created>
  <dcterms:modified xsi:type="dcterms:W3CDTF">2019-04-22T17:15:57Z</dcterms:modified>
</cp:coreProperties>
</file>