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Lst>
  <p:sldSz cx="9906000" cy="6858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showGuides="1">
      <p:cViewPr>
        <p:scale>
          <a:sx n="76" d="100"/>
          <a:sy n="76" d="100"/>
        </p:scale>
        <p:origin x="-1824" y="200"/>
      </p:cViewPr>
      <p:guideLst>
        <p:guide orient="horz" pos="1274"/>
        <p:guide pos="527"/>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printerSettings" Target="printerSettings/printerSettings1.bin"/><Relationship Id="rId7" Type="http://schemas.openxmlformats.org/officeDocument/2006/relationships/presProps" Target="presProps.xml"/><Relationship Id="rId8" Type="http://schemas.openxmlformats.org/officeDocument/2006/relationships/viewProps" Target="viewProps.xml"/><Relationship Id="rId9" Type="http://schemas.openxmlformats.org/officeDocument/2006/relationships/theme" Target="theme/theme1.xml"/><Relationship Id="rId1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2130426"/>
            <a:ext cx="84201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ACF01240-FF8B-FF41-8E30-90D6FFAB559D}" type="datetimeFigureOut">
              <a:rPr lang="en-US" smtClean="0"/>
              <a:t>10/10/2017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3829179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CF01240-FF8B-FF41-8E30-90D6FFAB559D}" type="datetimeFigureOut">
              <a:rPr lang="en-US" smtClean="0"/>
              <a:t>10/10/2017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1554171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4406901"/>
            <a:ext cx="84201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82506" y="2906713"/>
            <a:ext cx="84201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ACF01240-FF8B-FF41-8E30-90D6FFAB559D}" type="datetimeFigureOut">
              <a:rPr lang="en-US" smtClean="0"/>
              <a:t>10/10/2017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1282350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536575" y="1600201"/>
            <a:ext cx="474662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5448300" y="1600201"/>
            <a:ext cx="474662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ACF01240-FF8B-FF41-8E30-90D6FFAB559D}" type="datetimeFigureOut">
              <a:rPr lang="en-US" smtClean="0"/>
              <a:t>10/10/2017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1128234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5400" cy="1143000"/>
          </a:xfrm>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ACF01240-FF8B-FF41-8E30-90D6FFAB559D}" type="datetimeFigureOut">
              <a:rPr lang="en-US" smtClean="0"/>
              <a:t>10/10/2017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1112205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ACF01240-FF8B-FF41-8E30-90D6FFAB559D}" type="datetimeFigureOut">
              <a:rPr lang="en-US" smtClean="0"/>
              <a:t>10/10/2017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728543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F01240-FF8B-FF41-8E30-90D6FFAB559D}" type="datetimeFigureOut">
              <a:rPr lang="en-US" smtClean="0"/>
              <a:t>10/10/2017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654913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3259006"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872971" y="273051"/>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95300" y="1435101"/>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CF01240-FF8B-FF41-8E30-90D6FFAB559D}" type="datetimeFigureOut">
              <a:rPr lang="en-US" smtClean="0"/>
              <a:t>10/10/2017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2846039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645" y="4800600"/>
            <a:ext cx="59436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CF01240-FF8B-FF41-8E30-90D6FFAB559D}" type="datetimeFigureOut">
              <a:rPr lang="en-US" smtClean="0"/>
              <a:t>10/10/2017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4228071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CF01240-FF8B-FF41-8E30-90D6FFAB559D}" type="datetimeFigureOut">
              <a:rPr lang="en-US" smtClean="0"/>
              <a:t>10/10/2017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187378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80337" y="274639"/>
            <a:ext cx="2414588"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536575" y="274639"/>
            <a:ext cx="7078663"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CF01240-FF8B-FF41-8E30-90D6FFAB559D}" type="datetimeFigureOut">
              <a:rPr lang="en-US" smtClean="0"/>
              <a:t>10/10/2017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0725F4-DF6C-3143-8050-3AAA5D733679}" type="slidenum">
              <a:rPr lang="en-US" smtClean="0"/>
              <a:t>‹#›</a:t>
            </a:fld>
            <a:endParaRPr lang="en-US"/>
          </a:p>
        </p:txBody>
      </p:sp>
    </p:spTree>
    <p:extLst>
      <p:ext uri="{BB962C8B-B14F-4D97-AF65-F5344CB8AC3E}">
        <p14:creationId xmlns:p14="http://schemas.microsoft.com/office/powerpoint/2010/main" val="413332112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95300" y="1600201"/>
            <a:ext cx="89154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95300" y="6356351"/>
            <a:ext cx="2311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F01240-FF8B-FF41-8E30-90D6FFAB559D}" type="datetimeFigureOut">
              <a:rPr lang="en-US" smtClean="0"/>
              <a:t>10/10/2017</a:t>
            </a:fld>
            <a:endParaRPr lang="en-US"/>
          </a:p>
        </p:txBody>
      </p:sp>
      <p:sp>
        <p:nvSpPr>
          <p:cNvPr id="5" name="Footer Placeholder 4"/>
          <p:cNvSpPr>
            <a:spLocks noGrp="1"/>
          </p:cNvSpPr>
          <p:nvPr>
            <p:ph type="ftr" sz="quarter" idx="3"/>
          </p:nvPr>
        </p:nvSpPr>
        <p:spPr>
          <a:xfrm>
            <a:off x="3384550" y="6356351"/>
            <a:ext cx="31369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099300" y="6356351"/>
            <a:ext cx="2311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0725F4-DF6C-3143-8050-3AAA5D733679}" type="slidenum">
              <a:rPr lang="en-US" smtClean="0"/>
              <a:t>‹#›</a:t>
            </a:fld>
            <a:endParaRPr lang="en-US"/>
          </a:p>
        </p:txBody>
      </p:sp>
    </p:spTree>
    <p:extLst>
      <p:ext uri="{BB962C8B-B14F-4D97-AF65-F5344CB8AC3E}">
        <p14:creationId xmlns:p14="http://schemas.microsoft.com/office/powerpoint/2010/main" val="1203893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4" Type="http://schemas.openxmlformats.org/officeDocument/2006/relationships/image" Target="../media/image3.emf"/><Relationship Id="rId1" Type="http://schemas.openxmlformats.org/officeDocument/2006/relationships/slideLayout" Target="../slideLayouts/slideLayout7.xml"/><Relationship Id="rId2" Type="http://schemas.openxmlformats.org/officeDocument/2006/relationships/image" Target="../media/image1.emf"/></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4" Type="http://schemas.openxmlformats.org/officeDocument/2006/relationships/image" Target="../media/image6.emf"/><Relationship Id="rId5" Type="http://schemas.openxmlformats.org/officeDocument/2006/relationships/image" Target="../media/image7.jpeg"/><Relationship Id="rId1" Type="http://schemas.openxmlformats.org/officeDocument/2006/relationships/slideLayout" Target="../slideLayouts/slideLayout7.xml"/><Relationship Id="rId2" Type="http://schemas.openxmlformats.org/officeDocument/2006/relationships/image" Target="../media/image4.emf"/></Relationships>
</file>

<file path=ppt/slides/_rels/slide3.xml.rels><?xml version="1.0" encoding="UTF-8" standalone="yes"?>
<Relationships xmlns="http://schemas.openxmlformats.org/package/2006/relationships"><Relationship Id="rId3" Type="http://schemas.openxmlformats.org/officeDocument/2006/relationships/image" Target="../media/image9.emf"/><Relationship Id="rId4" Type="http://schemas.openxmlformats.org/officeDocument/2006/relationships/image" Target="../media/image10.emf"/><Relationship Id="rId5" Type="http://schemas.openxmlformats.org/officeDocument/2006/relationships/image" Target="../media/image11.jpeg"/><Relationship Id="rId6" Type="http://schemas.openxmlformats.org/officeDocument/2006/relationships/image" Target="../media/image12.emf"/><Relationship Id="rId7" Type="http://schemas.openxmlformats.org/officeDocument/2006/relationships/image" Target="../media/image13.emf"/><Relationship Id="rId8" Type="http://schemas.openxmlformats.org/officeDocument/2006/relationships/image" Target="../media/image14.emf"/><Relationship Id="rId9" Type="http://schemas.openxmlformats.org/officeDocument/2006/relationships/image" Target="../media/image15.jpeg"/><Relationship Id="rId10" Type="http://schemas.openxmlformats.org/officeDocument/2006/relationships/image" Target="../media/image16.png"/><Relationship Id="rId1" Type="http://schemas.openxmlformats.org/officeDocument/2006/relationships/slideLayout" Target="../slideLayouts/slideLayout7.xml"/><Relationship Id="rId2"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18.emf"/><Relationship Id="rId4" Type="http://schemas.openxmlformats.org/officeDocument/2006/relationships/image" Target="../media/image19.emf"/><Relationship Id="rId5" Type="http://schemas.openxmlformats.org/officeDocument/2006/relationships/image" Target="../media/image20.emf"/><Relationship Id="rId6" Type="http://schemas.openxmlformats.org/officeDocument/2006/relationships/image" Target="../media/image21.emf"/><Relationship Id="rId1" Type="http://schemas.openxmlformats.org/officeDocument/2006/relationships/slideLayout" Target="../slideLayouts/slideLayout7.xml"/><Relationship Id="rId2" Type="http://schemas.openxmlformats.org/officeDocument/2006/relationships/image" Target="../media/image1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0"/>
            <a:ext cx="9671898" cy="3139320"/>
          </a:xfrm>
          <a:prstGeom prst="rect">
            <a:avLst/>
          </a:prstGeom>
        </p:spPr>
        <p:txBody>
          <a:bodyPr wrap="square">
            <a:spAutoFit/>
          </a:bodyPr>
          <a:lstStyle/>
          <a:p>
            <a:r>
              <a:rPr lang="en-GB" sz="1100" b="1" i="1" u="sng" dirty="0"/>
              <a:t>Introduction to </a:t>
            </a:r>
            <a:r>
              <a:rPr lang="en-GB" sz="1100" b="1" i="1" u="sng" dirty="0" smtClean="0"/>
              <a:t>Materials: </a:t>
            </a:r>
            <a:r>
              <a:rPr lang="en-GB" sz="1100" b="1" i="1" u="sng" dirty="0"/>
              <a:t>Sculptural Starting </a:t>
            </a:r>
            <a:r>
              <a:rPr lang="en-GB" sz="1100" b="1" i="1" u="sng" dirty="0" smtClean="0"/>
              <a:t>Points</a:t>
            </a:r>
          </a:p>
          <a:p>
            <a:endParaRPr lang="en-GB" sz="1100" dirty="0"/>
          </a:p>
          <a:p>
            <a:r>
              <a:rPr lang="en-GB" sz="1100" dirty="0"/>
              <a:t>You may already have an idea of what you would like to make and you will be encouraged to pursue your own ideas. However, you may find that the following projects will give you some starting points. During the next few weeks we will show you examples of other sculptors’ work, for discussion which will help you develop your project if you are not sure how to begin.</a:t>
            </a:r>
          </a:p>
          <a:p>
            <a:r>
              <a:rPr lang="en-GB" sz="1100" dirty="0"/>
              <a:t>You can pick one or take elements and adapt ideas from of any of the project ideas. You will need to  use a workbook/sketchbook to develop your ideas. </a:t>
            </a:r>
          </a:p>
          <a:p>
            <a:r>
              <a:rPr lang="en-GB" sz="1100" dirty="0"/>
              <a:t> </a:t>
            </a:r>
          </a:p>
          <a:p>
            <a:r>
              <a:rPr lang="en-GB" sz="1100" b="1" u="sng" dirty="0"/>
              <a:t>Observation: Organic forms </a:t>
            </a:r>
            <a:endParaRPr lang="en-GB" sz="1100" b="1" dirty="0"/>
          </a:p>
          <a:p>
            <a:r>
              <a:rPr lang="en-GB" sz="1100" dirty="0"/>
              <a:t>Suitable materials: clay / plaster /Stone/ </a:t>
            </a:r>
          </a:p>
          <a:p>
            <a:r>
              <a:rPr lang="en-GB" sz="1100" dirty="0"/>
              <a:t>Look at small natural forms, such as seeds, or fruit and make some detailed drawings of their internal structure; you may need to cut them open to compare the inside and outer skin. Or, you  could gather at a collection of forms, such as beach pebbles and driftwood that have been smoothed by the sea and arrange them to make forms to draw from .  Clay is a versatile material and you can combine modelling and ceramic techniques. This is a particularly good project if you’d like to have a go at stone carving to develop your idea later on. It is possible to create an organic and tactile piece of sculpture in clay that can be then developed in stone. Stone carving is often easier that people imagine. It is essential to keep your idea simple, as there will fairly soft limestone blocks for you to carve and unlike marble (which is very hard) it is difficult to create fine detail, such as opening out strands of hair or spindly legs. </a:t>
            </a:r>
            <a:endParaRPr lang="en-GB" sz="1100" dirty="0" smtClean="0"/>
          </a:p>
          <a:p>
            <a:endParaRPr lang="en-GB" sz="1100" dirty="0" smtClean="0"/>
          </a:p>
          <a:p>
            <a:r>
              <a:rPr lang="en-GB" sz="1100" dirty="0"/>
              <a:t>Artists to look at: Peter Randall-Page/Barbara Hepworth/ </a:t>
            </a:r>
            <a:r>
              <a:rPr lang="en-GB" sz="1100" dirty="0" err="1"/>
              <a:t>Constantin</a:t>
            </a:r>
            <a:r>
              <a:rPr lang="en-GB" sz="1100" dirty="0"/>
              <a:t> Brancusi</a:t>
            </a:r>
          </a:p>
          <a:p>
            <a:endParaRPr lang="en-GB" sz="1100" dirty="0"/>
          </a:p>
        </p:txBody>
      </p:sp>
      <p:pic>
        <p:nvPicPr>
          <p:cNvPr id="6" name="Picture 5"/>
          <p:cNvPicPr>
            <a:picLocks noChangeAspect="1"/>
          </p:cNvPicPr>
          <p:nvPr/>
        </p:nvPicPr>
        <p:blipFill>
          <a:blip r:embed="rId2"/>
          <a:stretch>
            <a:fillRect/>
          </a:stretch>
        </p:blipFill>
        <p:spPr>
          <a:xfrm>
            <a:off x="148441" y="3101411"/>
            <a:ext cx="1698016" cy="1415013"/>
          </a:xfrm>
          <a:prstGeom prst="rect">
            <a:avLst/>
          </a:prstGeom>
        </p:spPr>
      </p:pic>
      <p:sp>
        <p:nvSpPr>
          <p:cNvPr id="7" name="TextBox 6"/>
          <p:cNvSpPr txBox="1"/>
          <p:nvPr/>
        </p:nvSpPr>
        <p:spPr>
          <a:xfrm>
            <a:off x="148441" y="4801343"/>
            <a:ext cx="1496110" cy="430887"/>
          </a:xfrm>
          <a:prstGeom prst="rect">
            <a:avLst/>
          </a:prstGeom>
          <a:noFill/>
        </p:spPr>
        <p:txBody>
          <a:bodyPr wrap="none" rtlCol="0">
            <a:spAutoFit/>
          </a:bodyPr>
          <a:lstStyle/>
          <a:p>
            <a:r>
              <a:rPr lang="en-GB" sz="1100" i="1" dirty="0"/>
              <a:t>Sculpture for the Blind</a:t>
            </a:r>
            <a:r>
              <a:rPr lang="en-GB" sz="1100" dirty="0"/>
              <a:t>, </a:t>
            </a:r>
            <a:endParaRPr lang="en-GB" sz="1100" dirty="0" smtClean="0"/>
          </a:p>
          <a:p>
            <a:r>
              <a:rPr lang="en-GB" sz="1100" dirty="0" smtClean="0"/>
              <a:t>Brancusi 1920</a:t>
            </a:r>
            <a:r>
              <a:rPr lang="en-GB" sz="1100" dirty="0" smtClean="0">
                <a:effectLst/>
              </a:rPr>
              <a:t> </a:t>
            </a:r>
            <a:endParaRPr lang="en-US" sz="1100" dirty="0"/>
          </a:p>
        </p:txBody>
      </p:sp>
      <p:pic>
        <p:nvPicPr>
          <p:cNvPr id="8" name="Picture 7"/>
          <p:cNvPicPr>
            <a:picLocks noChangeAspect="1"/>
          </p:cNvPicPr>
          <p:nvPr/>
        </p:nvPicPr>
        <p:blipFill>
          <a:blip r:embed="rId3"/>
          <a:stretch>
            <a:fillRect/>
          </a:stretch>
        </p:blipFill>
        <p:spPr>
          <a:xfrm>
            <a:off x="1910767" y="3017850"/>
            <a:ext cx="2115514" cy="1415013"/>
          </a:xfrm>
          <a:prstGeom prst="rect">
            <a:avLst/>
          </a:prstGeom>
        </p:spPr>
      </p:pic>
      <p:sp>
        <p:nvSpPr>
          <p:cNvPr id="10" name="Rectangle 9"/>
          <p:cNvSpPr/>
          <p:nvPr/>
        </p:nvSpPr>
        <p:spPr>
          <a:xfrm>
            <a:off x="1910767" y="4656272"/>
            <a:ext cx="1988778" cy="430887"/>
          </a:xfrm>
          <a:prstGeom prst="rect">
            <a:avLst/>
          </a:prstGeom>
        </p:spPr>
        <p:txBody>
          <a:bodyPr wrap="square">
            <a:spAutoFit/>
          </a:bodyPr>
          <a:lstStyle/>
          <a:p>
            <a:r>
              <a:rPr lang="en-GB" sz="1100" i="1" dirty="0"/>
              <a:t>Installation, </a:t>
            </a:r>
            <a:r>
              <a:rPr lang="en-GB" sz="1100" dirty="0"/>
              <a:t>Peter Randall- </a:t>
            </a:r>
            <a:r>
              <a:rPr lang="en-GB" sz="1100" dirty="0" smtClean="0"/>
              <a:t>Page</a:t>
            </a:r>
          </a:p>
          <a:p>
            <a:r>
              <a:rPr lang="en-GB" sz="1100" dirty="0" smtClean="0"/>
              <a:t>Kilkenny </a:t>
            </a:r>
            <a:r>
              <a:rPr lang="en-GB" sz="1100" dirty="0"/>
              <a:t>Limestone</a:t>
            </a:r>
            <a:r>
              <a:rPr lang="en-GB" sz="1100" dirty="0" smtClean="0">
                <a:effectLst/>
              </a:rPr>
              <a:t> </a:t>
            </a:r>
            <a:r>
              <a:rPr lang="en-GB" sz="1100" dirty="0" smtClean="0"/>
              <a:t>1992</a:t>
            </a:r>
            <a:endParaRPr lang="en-US" sz="1100" dirty="0"/>
          </a:p>
        </p:txBody>
      </p:sp>
      <p:pic>
        <p:nvPicPr>
          <p:cNvPr id="11" name="Picture 10"/>
          <p:cNvPicPr>
            <a:picLocks noChangeAspect="1"/>
          </p:cNvPicPr>
          <p:nvPr/>
        </p:nvPicPr>
        <p:blipFill>
          <a:blip r:embed="rId4"/>
          <a:stretch>
            <a:fillRect/>
          </a:stretch>
        </p:blipFill>
        <p:spPr>
          <a:xfrm>
            <a:off x="4220235" y="2976659"/>
            <a:ext cx="1592618" cy="1370393"/>
          </a:xfrm>
          <a:prstGeom prst="rect">
            <a:avLst/>
          </a:prstGeom>
        </p:spPr>
      </p:pic>
      <p:sp>
        <p:nvSpPr>
          <p:cNvPr id="12" name="TextBox 11"/>
          <p:cNvSpPr txBox="1"/>
          <p:nvPr/>
        </p:nvSpPr>
        <p:spPr>
          <a:xfrm>
            <a:off x="4220235" y="4600799"/>
            <a:ext cx="2084062" cy="430887"/>
          </a:xfrm>
          <a:prstGeom prst="rect">
            <a:avLst/>
          </a:prstGeom>
          <a:noFill/>
        </p:spPr>
        <p:txBody>
          <a:bodyPr wrap="none" rtlCol="0">
            <a:spAutoFit/>
          </a:bodyPr>
          <a:lstStyle/>
          <a:p>
            <a:r>
              <a:rPr lang="en-GB" sz="1100" i="1" dirty="0" err="1"/>
              <a:t>Pelagos</a:t>
            </a:r>
            <a:r>
              <a:rPr lang="en-GB" sz="1100" dirty="0"/>
              <a:t>, Barbara Hepworth </a:t>
            </a:r>
            <a:r>
              <a:rPr lang="en-GB" sz="1100" dirty="0" smtClean="0"/>
              <a:t>1946</a:t>
            </a:r>
          </a:p>
          <a:p>
            <a:r>
              <a:rPr lang="en-GB" sz="1100" dirty="0"/>
              <a:t>Elm, paint, strings</a:t>
            </a:r>
            <a:r>
              <a:rPr lang="en-GB" sz="1100" dirty="0" smtClean="0">
                <a:effectLst/>
              </a:rPr>
              <a:t>  </a:t>
            </a:r>
            <a:endParaRPr lang="en-US" sz="1100" dirty="0"/>
          </a:p>
        </p:txBody>
      </p:sp>
    </p:spTree>
    <p:extLst>
      <p:ext uri="{BB962C8B-B14F-4D97-AF65-F5344CB8AC3E}">
        <p14:creationId xmlns:p14="http://schemas.microsoft.com/office/powerpoint/2010/main" val="1304157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231952"/>
            <a:ext cx="9665900" cy="2308324"/>
          </a:xfrm>
          <a:prstGeom prst="rect">
            <a:avLst/>
          </a:prstGeom>
        </p:spPr>
        <p:txBody>
          <a:bodyPr wrap="square">
            <a:spAutoFit/>
          </a:bodyPr>
          <a:lstStyle/>
          <a:p>
            <a:r>
              <a:rPr lang="en-GB" sz="1200" b="1" u="sng" dirty="0"/>
              <a:t>Abstraction/structures </a:t>
            </a:r>
            <a:endParaRPr lang="en-GB" sz="1200" b="1" u="sng" dirty="0" smtClean="0"/>
          </a:p>
          <a:p>
            <a:endParaRPr lang="en-GB" sz="1200" b="1" dirty="0"/>
          </a:p>
          <a:p>
            <a:r>
              <a:rPr lang="en-GB" sz="1200" dirty="0"/>
              <a:t>In the twentieth century, it became acceptable to create artworks using everyday materials and industrial processes and with the advent of new technologies artists and designers began to influence each other.  Some of this type of sculpture resembles designed objects; for example,  cars, boats and aircraft, which often have carefully considered lines and shapes. The production process  have influenced sculpture, and now welding and metal fabrication are commonplace in the production of sculpture.</a:t>
            </a:r>
          </a:p>
          <a:p>
            <a:r>
              <a:rPr lang="en-GB" sz="1200" dirty="0"/>
              <a:t>Imagine that you can strip away the exterior cladding and look at the structures of buildings, bridges, machinery, engines etc. Start by drawing these skeletons and use the drawings to make small structures in wire or steel. Explore the tensile strength of the metal.  You could experiment with balance and  may want to look at abstract concepts, of proportion and shapes. You could experiment with suspension to create a mobile. Metal is a versatile material and can be combined with other materials too.</a:t>
            </a:r>
          </a:p>
          <a:p>
            <a:r>
              <a:rPr lang="en-GB" sz="1200" dirty="0"/>
              <a:t>Artists to look at: Constructivism/Vladimir </a:t>
            </a:r>
            <a:r>
              <a:rPr lang="en-GB" sz="1200" dirty="0" err="1"/>
              <a:t>Tatlin</a:t>
            </a:r>
            <a:r>
              <a:rPr lang="en-GB" sz="1200" dirty="0"/>
              <a:t>/</a:t>
            </a:r>
            <a:r>
              <a:rPr lang="en-GB" sz="1200" dirty="0" err="1"/>
              <a:t>Naum</a:t>
            </a:r>
            <a:r>
              <a:rPr lang="en-GB" sz="1200" dirty="0"/>
              <a:t> Gabo/Richard Deacon/Alison Wilding/ Antony </a:t>
            </a:r>
            <a:r>
              <a:rPr lang="en-GB" sz="1200" dirty="0" err="1"/>
              <a:t>Gormley</a:t>
            </a:r>
            <a:r>
              <a:rPr lang="en-GB" sz="1200" dirty="0"/>
              <a:t>/Architecture: Frank </a:t>
            </a:r>
            <a:r>
              <a:rPr lang="en-GB" sz="1200" dirty="0" err="1"/>
              <a:t>Gehry</a:t>
            </a:r>
            <a:r>
              <a:rPr lang="en-GB" sz="1200" dirty="0"/>
              <a:t>/Daniel </a:t>
            </a:r>
            <a:r>
              <a:rPr lang="en-GB" sz="1200" dirty="0" err="1"/>
              <a:t>Liebeskind</a:t>
            </a:r>
            <a:r>
              <a:rPr lang="en-GB" sz="1200" dirty="0"/>
              <a:t>/Santiago </a:t>
            </a:r>
            <a:r>
              <a:rPr lang="en-GB" sz="1200" dirty="0" err="1"/>
              <a:t>Calatrava</a:t>
            </a:r>
            <a:r>
              <a:rPr lang="en-GB" sz="1200" dirty="0"/>
              <a:t>/</a:t>
            </a:r>
            <a:r>
              <a:rPr lang="en-GB" sz="1200" dirty="0" err="1"/>
              <a:t>Zaha</a:t>
            </a:r>
            <a:r>
              <a:rPr lang="en-GB" sz="1200" dirty="0"/>
              <a:t> </a:t>
            </a:r>
            <a:r>
              <a:rPr lang="en-GB" sz="1200" dirty="0" err="1"/>
              <a:t>Hadid</a:t>
            </a:r>
            <a:endParaRPr lang="en-GB" sz="1200" dirty="0"/>
          </a:p>
        </p:txBody>
      </p:sp>
      <p:pic>
        <p:nvPicPr>
          <p:cNvPr id="3" name="Picture 2"/>
          <p:cNvPicPr>
            <a:picLocks noChangeAspect="1"/>
          </p:cNvPicPr>
          <p:nvPr/>
        </p:nvPicPr>
        <p:blipFill>
          <a:blip r:embed="rId2"/>
          <a:stretch>
            <a:fillRect/>
          </a:stretch>
        </p:blipFill>
        <p:spPr>
          <a:xfrm>
            <a:off x="361548" y="2755900"/>
            <a:ext cx="2057400" cy="1333500"/>
          </a:xfrm>
          <a:prstGeom prst="rect">
            <a:avLst/>
          </a:prstGeom>
        </p:spPr>
      </p:pic>
      <p:pic>
        <p:nvPicPr>
          <p:cNvPr id="4" name="Picture 3"/>
          <p:cNvPicPr>
            <a:picLocks noChangeAspect="1"/>
          </p:cNvPicPr>
          <p:nvPr/>
        </p:nvPicPr>
        <p:blipFill>
          <a:blip r:embed="rId3"/>
          <a:stretch>
            <a:fillRect/>
          </a:stretch>
        </p:blipFill>
        <p:spPr>
          <a:xfrm>
            <a:off x="2699330" y="2781300"/>
            <a:ext cx="1968500" cy="1282700"/>
          </a:xfrm>
          <a:prstGeom prst="rect">
            <a:avLst/>
          </a:prstGeom>
        </p:spPr>
      </p:pic>
      <p:pic>
        <p:nvPicPr>
          <p:cNvPr id="5" name="Picture 4"/>
          <p:cNvPicPr>
            <a:picLocks noChangeAspect="1"/>
          </p:cNvPicPr>
          <p:nvPr/>
        </p:nvPicPr>
        <p:blipFill>
          <a:blip r:embed="rId4"/>
          <a:stretch>
            <a:fillRect/>
          </a:stretch>
        </p:blipFill>
        <p:spPr>
          <a:xfrm>
            <a:off x="4952999" y="2781300"/>
            <a:ext cx="2137833" cy="1282700"/>
          </a:xfrm>
          <a:prstGeom prst="rect">
            <a:avLst/>
          </a:prstGeom>
        </p:spPr>
      </p:pic>
      <p:sp>
        <p:nvSpPr>
          <p:cNvPr id="6" name="Rectangle 5"/>
          <p:cNvSpPr/>
          <p:nvPr/>
        </p:nvSpPr>
        <p:spPr>
          <a:xfrm>
            <a:off x="175664" y="4667323"/>
            <a:ext cx="9304352" cy="1200329"/>
          </a:xfrm>
          <a:prstGeom prst="rect">
            <a:avLst/>
          </a:prstGeom>
        </p:spPr>
        <p:txBody>
          <a:bodyPr wrap="square">
            <a:spAutoFit/>
          </a:bodyPr>
          <a:lstStyle/>
          <a:p>
            <a:r>
              <a:rPr lang="en-GB" sz="1200" b="1" u="sng" dirty="0"/>
              <a:t>Construction</a:t>
            </a:r>
            <a:r>
              <a:rPr lang="en-GB" sz="1200" b="1" u="sng" dirty="0" smtClean="0"/>
              <a:t>/Assemblage </a:t>
            </a:r>
            <a:endParaRPr lang="en-GB" sz="1200" b="1" u="sng" dirty="0" smtClean="0"/>
          </a:p>
          <a:p>
            <a:endParaRPr lang="en-GB" sz="1200" b="1" u="sng" dirty="0"/>
          </a:p>
          <a:p>
            <a:r>
              <a:rPr lang="en-GB" sz="1200" dirty="0"/>
              <a:t>Thinking inside the box</a:t>
            </a:r>
          </a:p>
          <a:p>
            <a:r>
              <a:rPr lang="en-GB" sz="1200" dirty="0"/>
              <a:t>Find discarded objects- anything from old furniture, cloth, wood, wire. Place the objects next to each other and build up  forms using construction techniques.</a:t>
            </a:r>
          </a:p>
          <a:p>
            <a:r>
              <a:rPr lang="en-GB" sz="1200" dirty="0"/>
              <a:t>Artists to look at: Richard Deacon/Alison Wilding</a:t>
            </a:r>
            <a:r>
              <a:rPr lang="en-GB" sz="1200" dirty="0" smtClean="0"/>
              <a:t>/Joseph Cornell </a:t>
            </a:r>
            <a:endParaRPr lang="en-GB" sz="1200" dirty="0"/>
          </a:p>
        </p:txBody>
      </p:sp>
      <p:sp>
        <p:nvSpPr>
          <p:cNvPr id="9" name="Rectangle 8"/>
          <p:cNvSpPr/>
          <p:nvPr/>
        </p:nvSpPr>
        <p:spPr>
          <a:xfrm>
            <a:off x="361548" y="4193900"/>
            <a:ext cx="2057400" cy="430887"/>
          </a:xfrm>
          <a:prstGeom prst="rect">
            <a:avLst/>
          </a:prstGeom>
        </p:spPr>
        <p:txBody>
          <a:bodyPr wrap="square">
            <a:spAutoFit/>
          </a:bodyPr>
          <a:lstStyle/>
          <a:p>
            <a:r>
              <a:rPr lang="en-GB" sz="1100" i="1" dirty="0"/>
              <a:t>Struck Dumb</a:t>
            </a:r>
            <a:r>
              <a:rPr lang="en-GB" sz="1100" dirty="0"/>
              <a:t> ,  Richard Deacon </a:t>
            </a:r>
            <a:r>
              <a:rPr lang="en-GB" sz="1100" dirty="0" smtClean="0"/>
              <a:t>steel1988</a:t>
            </a:r>
            <a:endParaRPr lang="en-GB" sz="1100" dirty="0"/>
          </a:p>
        </p:txBody>
      </p:sp>
      <p:sp>
        <p:nvSpPr>
          <p:cNvPr id="10" name="TextBox 9"/>
          <p:cNvSpPr txBox="1"/>
          <p:nvPr/>
        </p:nvSpPr>
        <p:spPr>
          <a:xfrm>
            <a:off x="2699330" y="4236436"/>
            <a:ext cx="1968500" cy="430887"/>
          </a:xfrm>
          <a:prstGeom prst="rect">
            <a:avLst/>
          </a:prstGeom>
          <a:noFill/>
        </p:spPr>
        <p:txBody>
          <a:bodyPr wrap="square" rtlCol="0">
            <a:spAutoFit/>
          </a:bodyPr>
          <a:lstStyle/>
          <a:p>
            <a:r>
              <a:rPr lang="en-GB" sz="1100" dirty="0" smtClean="0"/>
              <a:t>Bilbao Guggenheim,  Frank </a:t>
            </a:r>
            <a:r>
              <a:rPr lang="en-GB" sz="1100" dirty="0" err="1" smtClean="0"/>
              <a:t>Gehry</a:t>
            </a:r>
            <a:r>
              <a:rPr lang="en-GB" sz="1100" dirty="0" smtClean="0"/>
              <a:t> 1997 </a:t>
            </a:r>
            <a:endParaRPr lang="en-US" sz="1100" dirty="0"/>
          </a:p>
        </p:txBody>
      </p:sp>
      <p:sp>
        <p:nvSpPr>
          <p:cNvPr id="11" name="TextBox 10"/>
          <p:cNvSpPr txBox="1"/>
          <p:nvPr/>
        </p:nvSpPr>
        <p:spPr>
          <a:xfrm>
            <a:off x="4952999" y="4205486"/>
            <a:ext cx="2137833" cy="538609"/>
          </a:xfrm>
          <a:prstGeom prst="rect">
            <a:avLst/>
          </a:prstGeom>
          <a:noFill/>
        </p:spPr>
        <p:txBody>
          <a:bodyPr wrap="square" rtlCol="0">
            <a:spAutoFit/>
          </a:bodyPr>
          <a:lstStyle/>
          <a:p>
            <a:r>
              <a:rPr lang="en-GB" sz="1100" i="1" dirty="0" smtClean="0"/>
              <a:t>Corner Piece,</a:t>
            </a:r>
            <a:r>
              <a:rPr lang="en-GB" sz="1100" dirty="0" smtClean="0"/>
              <a:t> Vladimir </a:t>
            </a:r>
            <a:r>
              <a:rPr lang="en-GB" sz="1100" dirty="0" err="1" smtClean="0"/>
              <a:t>Tatlin</a:t>
            </a:r>
            <a:r>
              <a:rPr lang="en-GB" sz="1100" dirty="0" smtClean="0"/>
              <a:t> 1913</a:t>
            </a:r>
          </a:p>
          <a:p>
            <a:endParaRPr lang="en-US" dirty="0"/>
          </a:p>
        </p:txBody>
      </p:sp>
      <p:pic>
        <p:nvPicPr>
          <p:cNvPr id="12" name="Picture 1" descr="Australia.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261256" y="2755901"/>
            <a:ext cx="1472259" cy="130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261256" y="4205486"/>
            <a:ext cx="1426405" cy="261610"/>
          </a:xfrm>
          <a:prstGeom prst="rect">
            <a:avLst/>
          </a:prstGeom>
          <a:noFill/>
        </p:spPr>
        <p:txBody>
          <a:bodyPr wrap="none" rtlCol="0">
            <a:spAutoFit/>
          </a:bodyPr>
          <a:lstStyle/>
          <a:p>
            <a:r>
              <a:rPr lang="en-US" sz="1100" i="1" dirty="0" smtClean="0"/>
              <a:t>Australia</a:t>
            </a:r>
            <a:r>
              <a:rPr lang="en-US" sz="1100" dirty="0" smtClean="0"/>
              <a:t> David Smith</a:t>
            </a:r>
            <a:endParaRPr lang="en-US" sz="1100" dirty="0"/>
          </a:p>
        </p:txBody>
      </p:sp>
    </p:spTree>
    <p:extLst>
      <p:ext uri="{BB962C8B-B14F-4D97-AF65-F5344CB8AC3E}">
        <p14:creationId xmlns:p14="http://schemas.microsoft.com/office/powerpoint/2010/main" val="573320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34004" y="316749"/>
            <a:ext cx="1368175" cy="1790700"/>
          </a:xfrm>
          <a:prstGeom prst="rect">
            <a:avLst/>
          </a:prstGeom>
        </p:spPr>
      </p:pic>
      <p:pic>
        <p:nvPicPr>
          <p:cNvPr id="3" name="Picture 2"/>
          <p:cNvPicPr>
            <a:picLocks noChangeAspect="1"/>
          </p:cNvPicPr>
          <p:nvPr/>
        </p:nvPicPr>
        <p:blipFill>
          <a:blip r:embed="rId3"/>
          <a:stretch>
            <a:fillRect/>
          </a:stretch>
        </p:blipFill>
        <p:spPr>
          <a:xfrm>
            <a:off x="4313891" y="316749"/>
            <a:ext cx="1259335" cy="1869922"/>
          </a:xfrm>
          <a:prstGeom prst="rect">
            <a:avLst/>
          </a:prstGeom>
        </p:spPr>
      </p:pic>
      <p:pic>
        <p:nvPicPr>
          <p:cNvPr id="4" name="Picture 3"/>
          <p:cNvPicPr>
            <a:picLocks noChangeAspect="1"/>
          </p:cNvPicPr>
          <p:nvPr/>
        </p:nvPicPr>
        <p:blipFill>
          <a:blip r:embed="rId4"/>
          <a:stretch>
            <a:fillRect/>
          </a:stretch>
        </p:blipFill>
        <p:spPr>
          <a:xfrm>
            <a:off x="241262" y="316749"/>
            <a:ext cx="2133600" cy="1790700"/>
          </a:xfrm>
          <a:prstGeom prst="rect">
            <a:avLst/>
          </a:prstGeom>
        </p:spPr>
      </p:pic>
      <p:sp>
        <p:nvSpPr>
          <p:cNvPr id="5" name="TextBox 4"/>
          <p:cNvSpPr txBox="1"/>
          <p:nvPr/>
        </p:nvSpPr>
        <p:spPr>
          <a:xfrm>
            <a:off x="241262" y="2186671"/>
            <a:ext cx="2133600" cy="1431161"/>
          </a:xfrm>
          <a:prstGeom prst="rect">
            <a:avLst/>
          </a:prstGeom>
          <a:noFill/>
        </p:spPr>
        <p:txBody>
          <a:bodyPr wrap="square" rtlCol="0">
            <a:spAutoFit/>
          </a:bodyPr>
          <a:lstStyle/>
          <a:p>
            <a:r>
              <a:rPr lang="en-GB" dirty="0" smtClean="0"/>
              <a:t> </a:t>
            </a:r>
            <a:r>
              <a:rPr lang="en-US" sz="1100" i="1" dirty="0"/>
              <a:t>CAR DOOR, IRONING BOARD AND </a:t>
            </a:r>
            <a:r>
              <a:rPr lang="en-US" sz="1100" i="1" dirty="0" smtClean="0"/>
              <a:t>TWINTUB  </a:t>
            </a:r>
            <a:r>
              <a:rPr lang="en-US" sz="1100" i="1" dirty="0"/>
              <a:t>WITH NORTH AMERICA</a:t>
            </a:r>
            <a:r>
              <a:rPr lang="en-US" sz="1100" dirty="0"/>
              <a:t>N   </a:t>
            </a:r>
            <a:r>
              <a:rPr lang="en-GB" sz="1100" dirty="0" smtClean="0"/>
              <a:t> </a:t>
            </a:r>
            <a:r>
              <a:rPr lang="en-GB" sz="1100" i="1" dirty="0"/>
              <a:t>HEADDRESS</a:t>
            </a:r>
            <a:r>
              <a:rPr lang="en-GB" sz="1100" dirty="0" smtClean="0"/>
              <a:t>,</a:t>
            </a:r>
          </a:p>
          <a:p>
            <a:r>
              <a:rPr lang="en-GB" sz="1100" dirty="0" smtClean="0"/>
              <a:t> </a:t>
            </a:r>
            <a:r>
              <a:rPr lang="en-GB" sz="1100" dirty="0"/>
              <a:t>BILL WOODROW 1981            </a:t>
            </a:r>
          </a:p>
          <a:p>
            <a:r>
              <a:rPr lang="en-GB" dirty="0"/>
              <a:t> </a:t>
            </a:r>
          </a:p>
          <a:p>
            <a:endParaRPr lang="en-US" dirty="0"/>
          </a:p>
        </p:txBody>
      </p:sp>
      <p:sp>
        <p:nvSpPr>
          <p:cNvPr id="6" name="TextBox 5"/>
          <p:cNvSpPr txBox="1"/>
          <p:nvPr/>
        </p:nvSpPr>
        <p:spPr>
          <a:xfrm>
            <a:off x="2624852" y="2191723"/>
            <a:ext cx="1689039" cy="877163"/>
          </a:xfrm>
          <a:prstGeom prst="rect">
            <a:avLst/>
          </a:prstGeom>
          <a:noFill/>
        </p:spPr>
        <p:txBody>
          <a:bodyPr wrap="square" rtlCol="0">
            <a:spAutoFit/>
          </a:bodyPr>
          <a:lstStyle/>
          <a:p>
            <a:r>
              <a:rPr lang="en-GB" sz="1100" i="1" dirty="0"/>
              <a:t>Bunny Gets Snookered </a:t>
            </a:r>
            <a:r>
              <a:rPr lang="en-GB" sz="1100" dirty="0"/>
              <a:t>#1, 	</a:t>
            </a:r>
          </a:p>
          <a:p>
            <a:r>
              <a:rPr lang="en-GB" sz="1100" dirty="0"/>
              <a:t>Sarah Lucas 1997               </a:t>
            </a:r>
            <a:r>
              <a:rPr lang="en-GB" dirty="0"/>
              <a:t>	</a:t>
            </a:r>
            <a:endParaRPr lang="en-US" dirty="0"/>
          </a:p>
        </p:txBody>
      </p:sp>
      <p:sp>
        <p:nvSpPr>
          <p:cNvPr id="7" name="TextBox 6"/>
          <p:cNvSpPr txBox="1"/>
          <p:nvPr/>
        </p:nvSpPr>
        <p:spPr>
          <a:xfrm>
            <a:off x="4313891" y="2355392"/>
            <a:ext cx="1569659" cy="1092607"/>
          </a:xfrm>
          <a:prstGeom prst="rect">
            <a:avLst/>
          </a:prstGeom>
          <a:noFill/>
        </p:spPr>
        <p:txBody>
          <a:bodyPr wrap="square" rtlCol="0">
            <a:spAutoFit/>
          </a:bodyPr>
          <a:lstStyle/>
          <a:p>
            <a:r>
              <a:rPr lang="en-GB" sz="1100" i="1" dirty="0" smtClean="0"/>
              <a:t>Box</a:t>
            </a:r>
            <a:r>
              <a:rPr lang="en-GB" sz="1100" dirty="0"/>
              <a:t>, Joseph Cornell	</a:t>
            </a:r>
          </a:p>
          <a:p>
            <a:r>
              <a:rPr lang="en-GB" sz="1100" dirty="0" smtClean="0"/>
              <a:t>1932 </a:t>
            </a:r>
            <a:r>
              <a:rPr lang="en-GB" dirty="0"/>
              <a:t>		</a:t>
            </a:r>
          </a:p>
          <a:p>
            <a:r>
              <a:rPr lang="en-GB" dirty="0"/>
              <a:t> </a:t>
            </a:r>
          </a:p>
          <a:p>
            <a:endParaRPr lang="en-US" dirty="0"/>
          </a:p>
        </p:txBody>
      </p:sp>
      <p:sp>
        <p:nvSpPr>
          <p:cNvPr id="9" name="Rectangle 8"/>
          <p:cNvSpPr/>
          <p:nvPr/>
        </p:nvSpPr>
        <p:spPr>
          <a:xfrm>
            <a:off x="0" y="3239648"/>
            <a:ext cx="9906000" cy="1107996"/>
          </a:xfrm>
          <a:prstGeom prst="rect">
            <a:avLst/>
          </a:prstGeom>
        </p:spPr>
        <p:txBody>
          <a:bodyPr wrap="square">
            <a:spAutoFit/>
          </a:bodyPr>
          <a:lstStyle/>
          <a:p>
            <a:r>
              <a:rPr lang="en-GB" sz="1100" b="1" u="sng" dirty="0" smtClean="0"/>
              <a:t>Animals</a:t>
            </a:r>
            <a:endParaRPr lang="en-GB" sz="1100" b="1" u="sng" dirty="0"/>
          </a:p>
          <a:p>
            <a:r>
              <a:rPr lang="en-GB" sz="1100" dirty="0"/>
              <a:t> Look at the way animals move and the forms the movements make. For example, a cat curled up, c asleep, a bird in flight, a fish swimming in water. Thinking about the ideas of movement, the aerodynamic shapes wings make, the ripples fish make through water or the curled up form of the contended cat. Make quick line drawings, from the drawings make small studies in clay, plaster or card to help you decide on the appropriate material for the sculpture. A bird in flight might work well as a metal mobile, a fish could be carved in plaster, or you can combine materials.</a:t>
            </a:r>
          </a:p>
          <a:p>
            <a:r>
              <a:rPr lang="en-GB" sz="1100" dirty="0"/>
              <a:t>Artists to look at are: Alexander Calder/Eric Gill/Jacob Epstein/Henri Gaudier-</a:t>
            </a:r>
            <a:r>
              <a:rPr lang="en-GB" sz="1100" dirty="0" err="1"/>
              <a:t>Breszka</a:t>
            </a:r>
            <a:r>
              <a:rPr lang="en-GB" sz="1100" dirty="0"/>
              <a:t>/ Pablo Picasso/ /David Smith/Louise Bourgeois </a:t>
            </a:r>
          </a:p>
        </p:txBody>
      </p:sp>
      <p:pic>
        <p:nvPicPr>
          <p:cNvPr id="2049" name="Picture 2" descr="sculpture_calf_small.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1262" y="4529628"/>
            <a:ext cx="1760538"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p:cNvPicPr>
          <p:nvPr/>
        </p:nvPicPr>
        <p:blipFill>
          <a:blip r:embed="rId6"/>
          <a:stretch>
            <a:fillRect/>
          </a:stretch>
        </p:blipFill>
        <p:spPr>
          <a:xfrm>
            <a:off x="2199990" y="4529627"/>
            <a:ext cx="1666221" cy="1332977"/>
          </a:xfrm>
          <a:prstGeom prst="rect">
            <a:avLst/>
          </a:prstGeom>
        </p:spPr>
      </p:pic>
      <p:pic>
        <p:nvPicPr>
          <p:cNvPr id="11" name="Picture 10"/>
          <p:cNvPicPr>
            <a:picLocks noChangeAspect="1"/>
          </p:cNvPicPr>
          <p:nvPr/>
        </p:nvPicPr>
        <p:blipFill>
          <a:blip r:embed="rId7"/>
          <a:stretch>
            <a:fillRect/>
          </a:stretch>
        </p:blipFill>
        <p:spPr>
          <a:xfrm>
            <a:off x="4095749" y="4529627"/>
            <a:ext cx="1003167" cy="1392456"/>
          </a:xfrm>
          <a:prstGeom prst="rect">
            <a:avLst/>
          </a:prstGeom>
        </p:spPr>
      </p:pic>
      <p:pic>
        <p:nvPicPr>
          <p:cNvPr id="12" name="Picture 11"/>
          <p:cNvPicPr>
            <a:picLocks noChangeAspect="1"/>
          </p:cNvPicPr>
          <p:nvPr/>
        </p:nvPicPr>
        <p:blipFill>
          <a:blip r:embed="rId8"/>
          <a:stretch>
            <a:fillRect/>
          </a:stretch>
        </p:blipFill>
        <p:spPr>
          <a:xfrm>
            <a:off x="5573226" y="4529628"/>
            <a:ext cx="1111386" cy="1441798"/>
          </a:xfrm>
          <a:prstGeom prst="rect">
            <a:avLst/>
          </a:prstGeom>
        </p:spPr>
      </p:pic>
      <p:sp>
        <p:nvSpPr>
          <p:cNvPr id="13" name="TextBox 12"/>
          <p:cNvSpPr txBox="1"/>
          <p:nvPr/>
        </p:nvSpPr>
        <p:spPr>
          <a:xfrm flipH="1">
            <a:off x="147410" y="5922083"/>
            <a:ext cx="1685057" cy="538609"/>
          </a:xfrm>
          <a:prstGeom prst="rect">
            <a:avLst/>
          </a:prstGeom>
          <a:noFill/>
        </p:spPr>
        <p:txBody>
          <a:bodyPr wrap="square" rtlCol="0">
            <a:spAutoFit/>
          </a:bodyPr>
          <a:lstStyle/>
          <a:p>
            <a:r>
              <a:rPr lang="en-GB" sz="1100" dirty="0"/>
              <a:t>Eric Gill </a:t>
            </a:r>
            <a:r>
              <a:rPr lang="en-GB" sz="1100" i="1" dirty="0"/>
              <a:t>Calf</a:t>
            </a:r>
            <a:endParaRPr lang="en-GB" sz="1100" dirty="0"/>
          </a:p>
          <a:p>
            <a:endParaRPr lang="en-US" dirty="0"/>
          </a:p>
        </p:txBody>
      </p:sp>
      <p:sp>
        <p:nvSpPr>
          <p:cNvPr id="14" name="TextBox 13"/>
          <p:cNvSpPr txBox="1"/>
          <p:nvPr/>
        </p:nvSpPr>
        <p:spPr>
          <a:xfrm>
            <a:off x="2101213" y="5892610"/>
            <a:ext cx="1666221" cy="538609"/>
          </a:xfrm>
          <a:prstGeom prst="rect">
            <a:avLst/>
          </a:prstGeom>
          <a:noFill/>
        </p:spPr>
        <p:txBody>
          <a:bodyPr wrap="square" rtlCol="0">
            <a:spAutoFit/>
          </a:bodyPr>
          <a:lstStyle/>
          <a:p>
            <a:r>
              <a:rPr lang="en-GB" sz="1100" dirty="0"/>
              <a:t>Henri </a:t>
            </a:r>
            <a:r>
              <a:rPr lang="en-GB" sz="1100" dirty="0" err="1"/>
              <a:t>Brzeska</a:t>
            </a:r>
            <a:r>
              <a:rPr lang="en-GB" sz="1100" dirty="0"/>
              <a:t> </a:t>
            </a:r>
            <a:r>
              <a:rPr lang="en-GB" sz="1100" i="1" dirty="0"/>
              <a:t>Fish</a:t>
            </a:r>
            <a:endParaRPr lang="en-GB" sz="1100" dirty="0"/>
          </a:p>
          <a:p>
            <a:endParaRPr lang="en-US" dirty="0"/>
          </a:p>
        </p:txBody>
      </p:sp>
      <p:sp>
        <p:nvSpPr>
          <p:cNvPr id="15" name="Rectangle 14"/>
          <p:cNvSpPr/>
          <p:nvPr/>
        </p:nvSpPr>
        <p:spPr>
          <a:xfrm>
            <a:off x="4035622" y="5987163"/>
            <a:ext cx="1426073" cy="261610"/>
          </a:xfrm>
          <a:prstGeom prst="rect">
            <a:avLst/>
          </a:prstGeom>
        </p:spPr>
        <p:txBody>
          <a:bodyPr wrap="none">
            <a:spAutoFit/>
          </a:bodyPr>
          <a:lstStyle/>
          <a:p>
            <a:r>
              <a:rPr lang="en-GB" sz="1100" dirty="0"/>
              <a:t>Pablo Picasso</a:t>
            </a:r>
            <a:r>
              <a:rPr lang="en-GB" sz="1100" i="1" dirty="0"/>
              <a:t> Baboon</a:t>
            </a:r>
            <a:r>
              <a:rPr lang="en-GB" sz="1100" dirty="0" smtClean="0">
                <a:effectLst/>
              </a:rPr>
              <a:t> </a:t>
            </a:r>
            <a:endParaRPr lang="en-GB" sz="1100" dirty="0"/>
          </a:p>
        </p:txBody>
      </p:sp>
      <p:sp>
        <p:nvSpPr>
          <p:cNvPr id="16" name="Rectangle 15"/>
          <p:cNvSpPr/>
          <p:nvPr/>
        </p:nvSpPr>
        <p:spPr>
          <a:xfrm>
            <a:off x="5530893" y="6006694"/>
            <a:ext cx="1544012" cy="261610"/>
          </a:xfrm>
          <a:prstGeom prst="rect">
            <a:avLst/>
          </a:prstGeom>
        </p:spPr>
        <p:txBody>
          <a:bodyPr wrap="none">
            <a:spAutoFit/>
          </a:bodyPr>
          <a:lstStyle/>
          <a:p>
            <a:r>
              <a:rPr lang="en-GB" sz="1100" dirty="0"/>
              <a:t>Louise Bourgeois</a:t>
            </a:r>
            <a:r>
              <a:rPr lang="en-GB" sz="1100" i="1" dirty="0"/>
              <a:t> Spider</a:t>
            </a:r>
            <a:r>
              <a:rPr lang="en-GB" sz="1100" dirty="0" smtClean="0">
                <a:effectLst/>
              </a:rPr>
              <a:t> </a:t>
            </a:r>
            <a:endParaRPr lang="en-GB" sz="1100" dirty="0"/>
          </a:p>
        </p:txBody>
      </p:sp>
      <p:pic>
        <p:nvPicPr>
          <p:cNvPr id="17" name="Picture 2" descr="fish1922.jpg                                                   0001FA23Macintosh HD                   ABA7815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09972" y="4497998"/>
            <a:ext cx="1061929" cy="1933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7409972" y="6431219"/>
            <a:ext cx="1582497" cy="538609"/>
          </a:xfrm>
          <a:prstGeom prst="rect">
            <a:avLst/>
          </a:prstGeom>
          <a:noFill/>
        </p:spPr>
        <p:txBody>
          <a:bodyPr wrap="none" rtlCol="0">
            <a:spAutoFit/>
          </a:bodyPr>
          <a:lstStyle/>
          <a:p>
            <a:r>
              <a:rPr lang="en-GB" sz="1100" dirty="0" err="1" smtClean="0"/>
              <a:t>Constantin</a:t>
            </a:r>
            <a:r>
              <a:rPr lang="en-GB" sz="1100" dirty="0" smtClean="0"/>
              <a:t> Brancusi </a:t>
            </a:r>
            <a:r>
              <a:rPr lang="en-GB" sz="1100" i="1" dirty="0" smtClean="0"/>
              <a:t>Fish</a:t>
            </a:r>
            <a:endParaRPr lang="en-GB" sz="1100" dirty="0"/>
          </a:p>
          <a:p>
            <a:endParaRPr lang="en-US" dirty="0"/>
          </a:p>
        </p:txBody>
      </p:sp>
      <p:pic>
        <p:nvPicPr>
          <p:cNvPr id="19" name="Picture 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983340" y="324404"/>
            <a:ext cx="1426632" cy="1867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Rectangle 17"/>
          <p:cNvSpPr/>
          <p:nvPr/>
        </p:nvSpPr>
        <p:spPr>
          <a:xfrm>
            <a:off x="6020261" y="2314449"/>
            <a:ext cx="1389711" cy="430887"/>
          </a:xfrm>
          <a:prstGeom prst="rect">
            <a:avLst/>
          </a:prstGeom>
        </p:spPr>
        <p:txBody>
          <a:bodyPr wrap="square">
            <a:spAutoFit/>
          </a:bodyPr>
          <a:lstStyle/>
          <a:p>
            <a:r>
              <a:rPr lang="en-US" sz="1100" dirty="0">
                <a:latin typeface="Calibri" charset="0"/>
              </a:rPr>
              <a:t>Marcel Duchamp </a:t>
            </a:r>
            <a:r>
              <a:rPr lang="en-US" sz="1100" b="1" i="1" dirty="0" smtClean="0">
                <a:latin typeface="Calibri" charset="0"/>
              </a:rPr>
              <a:t>Bicycle </a:t>
            </a:r>
            <a:r>
              <a:rPr lang="en-US" sz="1100" b="1" i="1" dirty="0">
                <a:latin typeface="Calibri" charset="0"/>
              </a:rPr>
              <a:t>Wheel</a:t>
            </a:r>
            <a:r>
              <a:rPr lang="en-US" sz="1100" i="1" dirty="0">
                <a:latin typeface="Calibri" charset="0"/>
              </a:rPr>
              <a:t> </a:t>
            </a:r>
            <a:r>
              <a:rPr lang="en-US" sz="1100" i="1" dirty="0" smtClean="0">
                <a:latin typeface="Calibri" charset="0"/>
              </a:rPr>
              <a:t> 1913</a:t>
            </a:r>
            <a:endParaRPr lang="en-US" sz="1100" dirty="0"/>
          </a:p>
        </p:txBody>
      </p:sp>
    </p:spTree>
    <p:extLst>
      <p:ext uri="{BB962C8B-B14F-4D97-AF65-F5344CB8AC3E}">
        <p14:creationId xmlns:p14="http://schemas.microsoft.com/office/powerpoint/2010/main" val="1903772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906000" cy="1277273"/>
          </a:xfrm>
          <a:prstGeom prst="rect">
            <a:avLst/>
          </a:prstGeom>
        </p:spPr>
        <p:txBody>
          <a:bodyPr wrap="square">
            <a:spAutoFit/>
          </a:bodyPr>
          <a:lstStyle/>
          <a:p>
            <a:r>
              <a:rPr lang="en-GB" sz="1100" b="1" u="sng" dirty="0" smtClean="0"/>
              <a:t>Portraiture</a:t>
            </a:r>
          </a:p>
          <a:p>
            <a:endParaRPr lang="en-GB" sz="1100" b="1" u="sng" dirty="0"/>
          </a:p>
          <a:p>
            <a:r>
              <a:rPr lang="en-GB" sz="1100" dirty="0"/>
              <a:t>A portrait of somebody can be approached in a variety of ways, from a traditional study of likeness, to an object that symbolises somebody, for example it could be a box containing objects that belong to a particular person or that describe their personality or spirit. You could make a sculptural montage of objects that you collect using mementoes, you can cast things, including body parts and make small sculptures to incorporate into a structure. </a:t>
            </a:r>
          </a:p>
          <a:p>
            <a:r>
              <a:rPr lang="en-GB" sz="1100" dirty="0"/>
              <a:t>Or, you can make a traditional bust modelled in clay and cast into plaster</a:t>
            </a:r>
            <a:r>
              <a:rPr lang="en-GB" sz="1100" dirty="0" smtClean="0"/>
              <a:t>.</a:t>
            </a:r>
            <a:endParaRPr lang="en-GB" sz="1100" dirty="0"/>
          </a:p>
          <a:p>
            <a:r>
              <a:rPr lang="en-GB" sz="1100" dirty="0"/>
              <a:t>Artists to look at: Joseph Cornell/ Eduardo </a:t>
            </a:r>
            <a:r>
              <a:rPr lang="en-GB" sz="1100" dirty="0" err="1"/>
              <a:t>Paolozzi</a:t>
            </a:r>
            <a:r>
              <a:rPr lang="en-GB" sz="1100" dirty="0"/>
              <a:t>/ Louise Bourgeois/ Tracey </a:t>
            </a:r>
            <a:r>
              <a:rPr lang="en-GB" sz="1100" dirty="0" err="1"/>
              <a:t>Emin</a:t>
            </a:r>
            <a:r>
              <a:rPr lang="en-GB" sz="1100" dirty="0"/>
              <a:t>/Jacob Epstein/ </a:t>
            </a:r>
            <a:r>
              <a:rPr lang="en-GB" sz="1100" dirty="0" err="1"/>
              <a:t>Auguste</a:t>
            </a:r>
            <a:r>
              <a:rPr lang="en-GB" sz="1100" dirty="0"/>
              <a:t> Rodin/Easter Island Heads/African masks</a:t>
            </a:r>
          </a:p>
        </p:txBody>
      </p:sp>
      <p:pic>
        <p:nvPicPr>
          <p:cNvPr id="3" name="Picture 2"/>
          <p:cNvPicPr>
            <a:picLocks noChangeAspect="1"/>
          </p:cNvPicPr>
          <p:nvPr/>
        </p:nvPicPr>
        <p:blipFill>
          <a:blip r:embed="rId2"/>
          <a:stretch>
            <a:fillRect/>
          </a:stretch>
        </p:blipFill>
        <p:spPr>
          <a:xfrm>
            <a:off x="176860" y="1332168"/>
            <a:ext cx="1718768" cy="2280982"/>
          </a:xfrm>
          <a:prstGeom prst="rect">
            <a:avLst/>
          </a:prstGeom>
        </p:spPr>
      </p:pic>
      <p:pic>
        <p:nvPicPr>
          <p:cNvPr id="4" name="Picture 3"/>
          <p:cNvPicPr>
            <a:picLocks noChangeAspect="1"/>
          </p:cNvPicPr>
          <p:nvPr/>
        </p:nvPicPr>
        <p:blipFill>
          <a:blip r:embed="rId3"/>
          <a:stretch>
            <a:fillRect/>
          </a:stretch>
        </p:blipFill>
        <p:spPr>
          <a:xfrm>
            <a:off x="4025885" y="1332168"/>
            <a:ext cx="1219200" cy="2235200"/>
          </a:xfrm>
          <a:prstGeom prst="rect">
            <a:avLst/>
          </a:prstGeom>
        </p:spPr>
      </p:pic>
      <p:pic>
        <p:nvPicPr>
          <p:cNvPr id="5" name="Picture 4"/>
          <p:cNvPicPr>
            <a:picLocks noChangeAspect="1"/>
          </p:cNvPicPr>
          <p:nvPr/>
        </p:nvPicPr>
        <p:blipFill>
          <a:blip r:embed="rId4"/>
          <a:stretch>
            <a:fillRect/>
          </a:stretch>
        </p:blipFill>
        <p:spPr>
          <a:xfrm>
            <a:off x="7984810" y="1327150"/>
            <a:ext cx="1626600" cy="2363653"/>
          </a:xfrm>
          <a:prstGeom prst="rect">
            <a:avLst/>
          </a:prstGeom>
        </p:spPr>
      </p:pic>
      <p:pic>
        <p:nvPicPr>
          <p:cNvPr id="6" name="Picture 5"/>
          <p:cNvPicPr>
            <a:picLocks noChangeAspect="1"/>
          </p:cNvPicPr>
          <p:nvPr/>
        </p:nvPicPr>
        <p:blipFill>
          <a:blip r:embed="rId5"/>
          <a:stretch>
            <a:fillRect/>
          </a:stretch>
        </p:blipFill>
        <p:spPr>
          <a:xfrm>
            <a:off x="5362098" y="1332167"/>
            <a:ext cx="2528247" cy="2362848"/>
          </a:xfrm>
          <a:prstGeom prst="rect">
            <a:avLst/>
          </a:prstGeom>
        </p:spPr>
      </p:pic>
      <p:pic>
        <p:nvPicPr>
          <p:cNvPr id="7" name="Picture 6"/>
          <p:cNvPicPr>
            <a:picLocks noChangeAspect="1"/>
          </p:cNvPicPr>
          <p:nvPr/>
        </p:nvPicPr>
        <p:blipFill>
          <a:blip r:embed="rId6"/>
          <a:stretch>
            <a:fillRect/>
          </a:stretch>
        </p:blipFill>
        <p:spPr>
          <a:xfrm>
            <a:off x="1987483" y="1327150"/>
            <a:ext cx="1828800" cy="2286000"/>
          </a:xfrm>
          <a:prstGeom prst="rect">
            <a:avLst/>
          </a:prstGeom>
        </p:spPr>
      </p:pic>
      <p:sp>
        <p:nvSpPr>
          <p:cNvPr id="8" name="TextBox 7"/>
          <p:cNvSpPr txBox="1"/>
          <p:nvPr/>
        </p:nvSpPr>
        <p:spPr>
          <a:xfrm>
            <a:off x="176860" y="3894116"/>
            <a:ext cx="1271558" cy="261610"/>
          </a:xfrm>
          <a:prstGeom prst="rect">
            <a:avLst/>
          </a:prstGeom>
          <a:noFill/>
        </p:spPr>
        <p:txBody>
          <a:bodyPr wrap="none" rtlCol="0">
            <a:spAutoFit/>
          </a:bodyPr>
          <a:lstStyle/>
          <a:p>
            <a:r>
              <a:rPr lang="en-GB" sz="1100" dirty="0" smtClean="0"/>
              <a:t>Easter Island </a:t>
            </a:r>
            <a:r>
              <a:rPr lang="en-GB" sz="1100" i="1" dirty="0" smtClean="0"/>
              <a:t>Head</a:t>
            </a:r>
            <a:endParaRPr lang="en-US" sz="1100" i="1" dirty="0"/>
          </a:p>
        </p:txBody>
      </p:sp>
      <p:sp>
        <p:nvSpPr>
          <p:cNvPr id="9" name="TextBox 8"/>
          <p:cNvSpPr txBox="1"/>
          <p:nvPr/>
        </p:nvSpPr>
        <p:spPr>
          <a:xfrm>
            <a:off x="1987483" y="3872327"/>
            <a:ext cx="1219555" cy="261610"/>
          </a:xfrm>
          <a:prstGeom prst="rect">
            <a:avLst/>
          </a:prstGeom>
          <a:noFill/>
        </p:spPr>
        <p:txBody>
          <a:bodyPr wrap="none" rtlCol="0">
            <a:spAutoFit/>
          </a:bodyPr>
          <a:lstStyle/>
          <a:p>
            <a:r>
              <a:rPr lang="en-US" sz="1100" dirty="0" smtClean="0"/>
              <a:t>Tracey </a:t>
            </a:r>
            <a:r>
              <a:rPr lang="en-US" sz="1100" dirty="0" err="1" smtClean="0"/>
              <a:t>Emin</a:t>
            </a:r>
            <a:r>
              <a:rPr lang="en-US" sz="1100" dirty="0" smtClean="0"/>
              <a:t> </a:t>
            </a:r>
            <a:r>
              <a:rPr lang="en-US" sz="1100" i="1" dirty="0" smtClean="0"/>
              <a:t>Quilt</a:t>
            </a:r>
            <a:endParaRPr lang="en-US" sz="1100" i="1" dirty="0"/>
          </a:p>
        </p:txBody>
      </p:sp>
      <p:sp>
        <p:nvSpPr>
          <p:cNvPr id="10" name="Rectangle 9"/>
          <p:cNvSpPr/>
          <p:nvPr/>
        </p:nvSpPr>
        <p:spPr>
          <a:xfrm>
            <a:off x="4025885" y="3764605"/>
            <a:ext cx="1017000" cy="430887"/>
          </a:xfrm>
          <a:prstGeom prst="rect">
            <a:avLst/>
          </a:prstGeom>
        </p:spPr>
        <p:txBody>
          <a:bodyPr wrap="none">
            <a:spAutoFit/>
          </a:bodyPr>
          <a:lstStyle/>
          <a:p>
            <a:r>
              <a:rPr lang="en-GB" sz="1100" dirty="0" err="1" smtClean="0"/>
              <a:t>Auguste</a:t>
            </a:r>
            <a:r>
              <a:rPr lang="en-GB" sz="1100" dirty="0" smtClean="0"/>
              <a:t> Rodin</a:t>
            </a:r>
          </a:p>
          <a:p>
            <a:r>
              <a:rPr lang="en-GB" sz="1100" i="1" dirty="0" smtClean="0"/>
              <a:t>Shade</a:t>
            </a:r>
            <a:endParaRPr lang="en-US" sz="1100" i="1" dirty="0"/>
          </a:p>
        </p:txBody>
      </p:sp>
      <p:sp>
        <p:nvSpPr>
          <p:cNvPr id="11" name="Rectangle 10"/>
          <p:cNvSpPr/>
          <p:nvPr/>
        </p:nvSpPr>
        <p:spPr>
          <a:xfrm>
            <a:off x="5362098" y="3764605"/>
            <a:ext cx="2363270" cy="261610"/>
          </a:xfrm>
          <a:prstGeom prst="rect">
            <a:avLst/>
          </a:prstGeom>
        </p:spPr>
        <p:txBody>
          <a:bodyPr wrap="square">
            <a:spAutoFit/>
          </a:bodyPr>
          <a:lstStyle/>
          <a:p>
            <a:r>
              <a:rPr lang="en-GB" sz="1100" dirty="0" smtClean="0"/>
              <a:t>Joseph Cornell</a:t>
            </a:r>
            <a:endParaRPr lang="en-US" sz="1100" dirty="0"/>
          </a:p>
        </p:txBody>
      </p:sp>
      <p:sp>
        <p:nvSpPr>
          <p:cNvPr id="12" name="TextBox 11"/>
          <p:cNvSpPr txBox="1"/>
          <p:nvPr/>
        </p:nvSpPr>
        <p:spPr>
          <a:xfrm>
            <a:off x="7984810" y="3851334"/>
            <a:ext cx="1465108" cy="261610"/>
          </a:xfrm>
          <a:prstGeom prst="rect">
            <a:avLst/>
          </a:prstGeom>
          <a:noFill/>
        </p:spPr>
        <p:txBody>
          <a:bodyPr wrap="none" rtlCol="0">
            <a:spAutoFit/>
          </a:bodyPr>
          <a:lstStyle/>
          <a:p>
            <a:r>
              <a:rPr lang="en-US" sz="1100" dirty="0" smtClean="0"/>
              <a:t>Jacob Epstein </a:t>
            </a:r>
            <a:r>
              <a:rPr lang="en-US" sz="1100" i="1" dirty="0"/>
              <a:t>E</a:t>
            </a:r>
            <a:r>
              <a:rPr lang="en-US" sz="1100" i="1" dirty="0" smtClean="0"/>
              <a:t>instein</a:t>
            </a:r>
            <a:endParaRPr lang="en-US" sz="1100" i="1" dirty="0"/>
          </a:p>
        </p:txBody>
      </p:sp>
    </p:spTree>
    <p:extLst>
      <p:ext uri="{BB962C8B-B14F-4D97-AF65-F5344CB8AC3E}">
        <p14:creationId xmlns:p14="http://schemas.microsoft.com/office/powerpoint/2010/main" val="40278765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360</TotalTime>
  <Words>762</Words>
  <Application>Microsoft Macintosh PowerPoint</Application>
  <PresentationFormat>A4 Paper (210x297 mm)</PresentationFormat>
  <Paragraphs>58</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art-st Tombs</dc:creator>
  <cp:lastModifiedBy>art-st Tombs</cp:lastModifiedBy>
  <cp:revision>11</cp:revision>
  <dcterms:created xsi:type="dcterms:W3CDTF">2017-10-09T16:27:39Z</dcterms:created>
  <dcterms:modified xsi:type="dcterms:W3CDTF">2017-10-10T15:46:45Z</dcterms:modified>
</cp:coreProperties>
</file>