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2"/>
  </p:notesMasterIdLst>
  <p:sldIdLst>
    <p:sldId id="256" r:id="rId2"/>
    <p:sldId id="257" r:id="rId3"/>
    <p:sldId id="258" r:id="rId4"/>
    <p:sldId id="260" r:id="rId5"/>
    <p:sldId id="261" r:id="rId6"/>
    <p:sldId id="262" r:id="rId7"/>
    <p:sldId id="263" r:id="rId8"/>
    <p:sldId id="264" r:id="rId9"/>
    <p:sldId id="266"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C4E3E"/>
    <a:srgbClr val="FF29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3E50B4-CBEF-4681-8869-675DBC8F3222}" v="29" dt="2026-03-14T16:39:31.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0" d="100"/>
          <a:sy n="70" d="100"/>
        </p:scale>
        <p:origin x="536"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lison Hopkins" userId="4b7a916d2ac4c777" providerId="LiveId" clId="{079DF1AB-C979-4EF0-9F50-6ABBBF65C083}"/>
    <pc:docChg chg="undo redo custSel addSld delSld modSld sldOrd">
      <pc:chgData name="Allison Hopkins" userId="4b7a916d2ac4c777" providerId="LiveId" clId="{079DF1AB-C979-4EF0-9F50-6ABBBF65C083}" dt="2026-03-14T17:12:44.158" v="10486" actId="20577"/>
      <pc:docMkLst>
        <pc:docMk/>
      </pc:docMkLst>
      <pc:sldChg chg="addSp delSp modSp mod">
        <pc:chgData name="Allison Hopkins" userId="4b7a916d2ac4c777" providerId="LiveId" clId="{079DF1AB-C979-4EF0-9F50-6ABBBF65C083}" dt="2026-03-06T22:12:15.339" v="1199" actId="255"/>
        <pc:sldMkLst>
          <pc:docMk/>
          <pc:sldMk cId="1072659080" sldId="256"/>
        </pc:sldMkLst>
        <pc:spChg chg="mod">
          <ac:chgData name="Allison Hopkins" userId="4b7a916d2ac4c777" providerId="LiveId" clId="{079DF1AB-C979-4EF0-9F50-6ABBBF65C083}" dt="2026-03-06T22:11:29.381" v="1179" actId="20577"/>
          <ac:spMkLst>
            <pc:docMk/>
            <pc:sldMk cId="1072659080" sldId="256"/>
            <ac:spMk id="3" creationId="{3669A842-3213-2B2A-A835-96C698C128A3}"/>
          </ac:spMkLst>
        </pc:spChg>
        <pc:spChg chg="add mod">
          <ac:chgData name="Allison Hopkins" userId="4b7a916d2ac4c777" providerId="LiveId" clId="{079DF1AB-C979-4EF0-9F50-6ABBBF65C083}" dt="2026-03-06T22:12:15.339" v="1199" actId="255"/>
          <ac:spMkLst>
            <pc:docMk/>
            <pc:sldMk cId="1072659080" sldId="256"/>
            <ac:spMk id="4" creationId="{61D54ABC-9ED9-4225-F82C-0EAA383B3E9D}"/>
          </ac:spMkLst>
        </pc:spChg>
        <pc:spChg chg="add mod">
          <ac:chgData name="Allison Hopkins" userId="4b7a916d2ac4c777" providerId="LiveId" clId="{079DF1AB-C979-4EF0-9F50-6ABBBF65C083}" dt="2026-03-06T15:35:55.880" v="941" actId="20577"/>
          <ac:spMkLst>
            <pc:docMk/>
            <pc:sldMk cId="1072659080" sldId="256"/>
            <ac:spMk id="5" creationId="{1D7FADC3-A0EF-494B-5801-3729F765AC62}"/>
          </ac:spMkLst>
        </pc:spChg>
        <pc:picChg chg="add mod ord">
          <ac:chgData name="Allison Hopkins" userId="4b7a916d2ac4c777" providerId="LiveId" clId="{079DF1AB-C979-4EF0-9F50-6ABBBF65C083}" dt="2026-03-06T15:29:40.200" v="821" actId="14100"/>
          <ac:picMkLst>
            <pc:docMk/>
            <pc:sldMk cId="1072659080" sldId="256"/>
            <ac:picMk id="10" creationId="{2BD875E3-2DA8-1A68-A8C6-7330596B3350}"/>
          </ac:picMkLst>
        </pc:picChg>
      </pc:sldChg>
      <pc:sldChg chg="modSp mod">
        <pc:chgData name="Allison Hopkins" userId="4b7a916d2ac4c777" providerId="LiveId" clId="{079DF1AB-C979-4EF0-9F50-6ABBBF65C083}" dt="2026-03-10T18:20:51.432" v="7585" actId="20577"/>
        <pc:sldMkLst>
          <pc:docMk/>
          <pc:sldMk cId="2659415953" sldId="257"/>
        </pc:sldMkLst>
        <pc:spChg chg="mod">
          <ac:chgData name="Allison Hopkins" userId="4b7a916d2ac4c777" providerId="LiveId" clId="{079DF1AB-C979-4EF0-9F50-6ABBBF65C083}" dt="2026-03-10T18:20:51.432" v="7585" actId="20577"/>
          <ac:spMkLst>
            <pc:docMk/>
            <pc:sldMk cId="2659415953" sldId="257"/>
            <ac:spMk id="2" creationId="{B37CD466-82EB-D662-5EEE-D2A0941FF003}"/>
          </ac:spMkLst>
        </pc:spChg>
      </pc:sldChg>
      <pc:sldChg chg="addSp modSp mod">
        <pc:chgData name="Allison Hopkins" userId="4b7a916d2ac4c777" providerId="LiveId" clId="{079DF1AB-C979-4EF0-9F50-6ABBBF65C083}" dt="2026-03-06T15:22:38.470" v="817" actId="1076"/>
        <pc:sldMkLst>
          <pc:docMk/>
          <pc:sldMk cId="1610698319" sldId="258"/>
        </pc:sldMkLst>
        <pc:spChg chg="mod">
          <ac:chgData name="Allison Hopkins" userId="4b7a916d2ac4c777" providerId="LiveId" clId="{079DF1AB-C979-4EF0-9F50-6ABBBF65C083}" dt="2026-03-06T15:18:11.796" v="774" actId="14100"/>
          <ac:spMkLst>
            <pc:docMk/>
            <pc:sldMk cId="1610698319" sldId="258"/>
            <ac:spMk id="2" creationId="{E8B0C305-A399-2AC9-FB24-C9C8F7F58FE0}"/>
          </ac:spMkLst>
        </pc:spChg>
        <pc:spChg chg="add mod">
          <ac:chgData name="Allison Hopkins" userId="4b7a916d2ac4c777" providerId="LiveId" clId="{079DF1AB-C979-4EF0-9F50-6ABBBF65C083}" dt="2026-03-06T15:22:38.470" v="817" actId="1076"/>
          <ac:spMkLst>
            <pc:docMk/>
            <pc:sldMk cId="1610698319" sldId="258"/>
            <ac:spMk id="3" creationId="{458CB85A-BAF4-B5F1-68D0-1007115E017A}"/>
          </ac:spMkLst>
        </pc:spChg>
        <pc:spChg chg="add mod">
          <ac:chgData name="Allison Hopkins" userId="4b7a916d2ac4c777" providerId="LiveId" clId="{079DF1AB-C979-4EF0-9F50-6ABBBF65C083}" dt="2026-03-06T15:22:10.177" v="814" actId="1076"/>
          <ac:spMkLst>
            <pc:docMk/>
            <pc:sldMk cId="1610698319" sldId="258"/>
            <ac:spMk id="4" creationId="{6CEE0F4F-AB32-26C1-A81F-17D8D44FDD3B}"/>
          </ac:spMkLst>
        </pc:spChg>
        <pc:picChg chg="mod">
          <ac:chgData name="Allison Hopkins" userId="4b7a916d2ac4c777" providerId="LiveId" clId="{079DF1AB-C979-4EF0-9F50-6ABBBF65C083}" dt="2026-03-06T15:19:24.208" v="786" actId="14100"/>
          <ac:picMkLst>
            <pc:docMk/>
            <pc:sldMk cId="1610698319" sldId="258"/>
            <ac:picMk id="6" creationId="{A753E05A-3DE8-0427-033E-526CCE7CD818}"/>
          </ac:picMkLst>
        </pc:picChg>
      </pc:sldChg>
      <pc:sldChg chg="addSp delSp modSp new mod ord">
        <pc:chgData name="Allison Hopkins" userId="4b7a916d2ac4c777" providerId="LiveId" clId="{079DF1AB-C979-4EF0-9F50-6ABBBF65C083}" dt="2026-03-14T17:12:44.158" v="10486" actId="20577"/>
        <pc:sldMkLst>
          <pc:docMk/>
          <pc:sldMk cId="995262092" sldId="259"/>
        </pc:sldMkLst>
        <pc:spChg chg="mod">
          <ac:chgData name="Allison Hopkins" userId="4b7a916d2ac4c777" providerId="LiveId" clId="{079DF1AB-C979-4EF0-9F50-6ABBBF65C083}" dt="2026-03-12T12:12:46.119" v="8691" actId="1076"/>
          <ac:spMkLst>
            <pc:docMk/>
            <pc:sldMk cId="995262092" sldId="259"/>
            <ac:spMk id="3" creationId="{A5C2624B-6890-2BF5-AD93-FE68B7EC9A24}"/>
          </ac:spMkLst>
        </pc:spChg>
        <pc:spChg chg="add mod">
          <ac:chgData name="Allison Hopkins" userId="4b7a916d2ac4c777" providerId="LiveId" clId="{079DF1AB-C979-4EF0-9F50-6ABBBF65C083}" dt="2026-03-14T17:12:44.158" v="10486" actId="20577"/>
          <ac:spMkLst>
            <pc:docMk/>
            <pc:sldMk cId="995262092" sldId="259"/>
            <ac:spMk id="4" creationId="{FCCC8572-B26A-01C9-68F7-69629526E8C7}"/>
          </ac:spMkLst>
        </pc:spChg>
      </pc:sldChg>
      <pc:sldChg chg="addSp delSp modSp add mod">
        <pc:chgData name="Allison Hopkins" userId="4b7a916d2ac4c777" providerId="LiveId" clId="{079DF1AB-C979-4EF0-9F50-6ABBBF65C083}" dt="2026-03-10T17:44:04.886" v="7315" actId="20577"/>
        <pc:sldMkLst>
          <pc:docMk/>
          <pc:sldMk cId="1618159819" sldId="260"/>
        </pc:sldMkLst>
        <pc:spChg chg="add mod">
          <ac:chgData name="Allison Hopkins" userId="4b7a916d2ac4c777" providerId="LiveId" clId="{079DF1AB-C979-4EF0-9F50-6ABBBF65C083}" dt="2026-03-07T12:33:15.987" v="4552" actId="1076"/>
          <ac:spMkLst>
            <pc:docMk/>
            <pc:sldMk cId="1618159819" sldId="260"/>
            <ac:spMk id="2" creationId="{300878E3-E7B5-36F9-246A-044606D545E6}"/>
          </ac:spMkLst>
        </pc:spChg>
        <pc:spChg chg="mod">
          <ac:chgData name="Allison Hopkins" userId="4b7a916d2ac4c777" providerId="LiveId" clId="{079DF1AB-C979-4EF0-9F50-6ABBBF65C083}" dt="2026-03-10T17:44:04.886" v="7315" actId="20577"/>
          <ac:spMkLst>
            <pc:docMk/>
            <pc:sldMk cId="1618159819" sldId="260"/>
            <ac:spMk id="3" creationId="{7F8DF870-B65E-094A-7656-FABB4C4408D8}"/>
          </ac:spMkLst>
        </pc:spChg>
        <pc:spChg chg="mod">
          <ac:chgData name="Allison Hopkins" userId="4b7a916d2ac4c777" providerId="LiveId" clId="{079DF1AB-C979-4EF0-9F50-6ABBBF65C083}" dt="2026-03-06T22:18:48.587" v="1203" actId="20577"/>
          <ac:spMkLst>
            <pc:docMk/>
            <pc:sldMk cId="1618159819" sldId="260"/>
            <ac:spMk id="4" creationId="{5832807B-1CFD-CFF0-17F0-74405FC73280}"/>
          </ac:spMkLst>
        </pc:spChg>
        <pc:spChg chg="add mod">
          <ac:chgData name="Allison Hopkins" userId="4b7a916d2ac4c777" providerId="LiveId" clId="{079DF1AB-C979-4EF0-9F50-6ABBBF65C083}" dt="2026-03-07T12:35:27.553" v="4579" actId="20577"/>
          <ac:spMkLst>
            <pc:docMk/>
            <pc:sldMk cId="1618159819" sldId="260"/>
            <ac:spMk id="6" creationId="{AB40478C-B5A2-C073-B3B4-5416033500CA}"/>
          </ac:spMkLst>
        </pc:spChg>
        <pc:spChg chg="add mod">
          <ac:chgData name="Allison Hopkins" userId="4b7a916d2ac4c777" providerId="LiveId" clId="{079DF1AB-C979-4EF0-9F50-6ABBBF65C083}" dt="2026-03-07T12:33:08.970" v="4551" actId="1076"/>
          <ac:spMkLst>
            <pc:docMk/>
            <pc:sldMk cId="1618159819" sldId="260"/>
            <ac:spMk id="7" creationId="{D0FB14BB-8CB1-B3BB-2F7B-68E4FD20B29B}"/>
          </ac:spMkLst>
        </pc:spChg>
        <pc:picChg chg="add mod">
          <ac:chgData name="Allison Hopkins" userId="4b7a916d2ac4c777" providerId="LiveId" clId="{079DF1AB-C979-4EF0-9F50-6ABBBF65C083}" dt="2026-03-07T12:32:59.758" v="4550" actId="1076"/>
          <ac:picMkLst>
            <pc:docMk/>
            <pc:sldMk cId="1618159819" sldId="260"/>
            <ac:picMk id="5" creationId="{8C09D5FA-094E-9644-5722-01C0D20826C8}"/>
          </ac:picMkLst>
        </pc:picChg>
      </pc:sldChg>
      <pc:sldChg chg="addSp delSp modSp add mod ord">
        <pc:chgData name="Allison Hopkins" userId="4b7a916d2ac4c777" providerId="LiveId" clId="{079DF1AB-C979-4EF0-9F50-6ABBBF65C083}" dt="2026-03-07T12:01:08.747" v="4306" actId="20577"/>
        <pc:sldMkLst>
          <pc:docMk/>
          <pc:sldMk cId="745687935" sldId="261"/>
        </pc:sldMkLst>
        <pc:spChg chg="mod">
          <ac:chgData name="Allison Hopkins" userId="4b7a916d2ac4c777" providerId="LiveId" clId="{079DF1AB-C979-4EF0-9F50-6ABBBF65C083}" dt="2026-03-07T10:27:34.076" v="2575" actId="1076"/>
          <ac:spMkLst>
            <pc:docMk/>
            <pc:sldMk cId="745687935" sldId="261"/>
            <ac:spMk id="2" creationId="{E431FA2E-D01C-44C0-97D6-614A980E4304}"/>
          </ac:spMkLst>
        </pc:spChg>
        <pc:spChg chg="mod">
          <ac:chgData name="Allison Hopkins" userId="4b7a916d2ac4c777" providerId="LiveId" clId="{079DF1AB-C979-4EF0-9F50-6ABBBF65C083}" dt="2026-03-07T11:52:47.152" v="4235" actId="1076"/>
          <ac:spMkLst>
            <pc:docMk/>
            <pc:sldMk cId="745687935" sldId="261"/>
            <ac:spMk id="3" creationId="{AAB7F4AA-7457-7B26-FA0A-C8B8BF9ED329}"/>
          </ac:spMkLst>
        </pc:spChg>
        <pc:spChg chg="add mod">
          <ac:chgData name="Allison Hopkins" userId="4b7a916d2ac4c777" providerId="LiveId" clId="{079DF1AB-C979-4EF0-9F50-6ABBBF65C083}" dt="2026-03-07T11:52:58.469" v="4236" actId="1076"/>
          <ac:spMkLst>
            <pc:docMk/>
            <pc:sldMk cId="745687935" sldId="261"/>
            <ac:spMk id="7" creationId="{05115982-12A0-F886-9729-0B5CBCE09E84}"/>
          </ac:spMkLst>
        </pc:spChg>
        <pc:spChg chg="add mod">
          <ac:chgData name="Allison Hopkins" userId="4b7a916d2ac4c777" providerId="LiveId" clId="{079DF1AB-C979-4EF0-9F50-6ABBBF65C083}" dt="2026-03-07T11:53:23.176" v="4237" actId="21"/>
          <ac:spMkLst>
            <pc:docMk/>
            <pc:sldMk cId="745687935" sldId="261"/>
            <ac:spMk id="8" creationId="{0B6B59A3-38B9-6FCC-2B80-4F110E7EDB8A}"/>
          </ac:spMkLst>
        </pc:spChg>
        <pc:spChg chg="add mod">
          <ac:chgData name="Allison Hopkins" userId="4b7a916d2ac4c777" providerId="LiveId" clId="{079DF1AB-C979-4EF0-9F50-6ABBBF65C083}" dt="2026-03-07T12:01:08.747" v="4306" actId="20577"/>
          <ac:spMkLst>
            <pc:docMk/>
            <pc:sldMk cId="745687935" sldId="261"/>
            <ac:spMk id="11" creationId="{90DF6B02-C621-013A-162F-939DE2A1A337}"/>
          </ac:spMkLst>
        </pc:spChg>
        <pc:spChg chg="add mod">
          <ac:chgData name="Allison Hopkins" userId="4b7a916d2ac4c777" providerId="LiveId" clId="{079DF1AB-C979-4EF0-9F50-6ABBBF65C083}" dt="2026-03-07T11:53:43.501" v="4240" actId="1076"/>
          <ac:spMkLst>
            <pc:docMk/>
            <pc:sldMk cId="745687935" sldId="261"/>
            <ac:spMk id="12" creationId="{BD5184E0-A79B-08CD-91BE-FC68640D64E8}"/>
          </ac:spMkLst>
        </pc:spChg>
        <pc:picChg chg="mod">
          <ac:chgData name="Allison Hopkins" userId="4b7a916d2ac4c777" providerId="LiveId" clId="{079DF1AB-C979-4EF0-9F50-6ABBBF65C083}" dt="2026-03-06T23:15:33.109" v="2119" actId="1076"/>
          <ac:picMkLst>
            <pc:docMk/>
            <pc:sldMk cId="745687935" sldId="261"/>
            <ac:picMk id="6" creationId="{BE98A389-76E6-BEB8-5268-BBF7E9054A7B}"/>
          </ac:picMkLst>
        </pc:picChg>
        <pc:picChg chg="add mod">
          <ac:chgData name="Allison Hopkins" userId="4b7a916d2ac4c777" providerId="LiveId" clId="{079DF1AB-C979-4EF0-9F50-6ABBBF65C083}" dt="2026-03-07T11:55:33.959" v="4250" actId="1076"/>
          <ac:picMkLst>
            <pc:docMk/>
            <pc:sldMk cId="745687935" sldId="261"/>
            <ac:picMk id="10" creationId="{70D1985B-58F0-3607-F2E0-2841897FF8E4}"/>
          </ac:picMkLst>
        </pc:picChg>
      </pc:sldChg>
      <pc:sldChg chg="addSp delSp modSp add mod ord">
        <pc:chgData name="Allison Hopkins" userId="4b7a916d2ac4c777" providerId="LiveId" clId="{079DF1AB-C979-4EF0-9F50-6ABBBF65C083}" dt="2026-03-07T12:20:44.247" v="4400" actId="20577"/>
        <pc:sldMkLst>
          <pc:docMk/>
          <pc:sldMk cId="4038708208" sldId="262"/>
        </pc:sldMkLst>
        <pc:spChg chg="mod">
          <ac:chgData name="Allison Hopkins" userId="4b7a916d2ac4c777" providerId="LiveId" clId="{079DF1AB-C979-4EF0-9F50-6ABBBF65C083}" dt="2026-03-07T12:08:07.649" v="4349" actId="1076"/>
          <ac:spMkLst>
            <pc:docMk/>
            <pc:sldMk cId="4038708208" sldId="262"/>
            <ac:spMk id="3" creationId="{F0355088-9481-E20E-C09A-85AB8AC0DD46}"/>
          </ac:spMkLst>
        </pc:spChg>
        <pc:spChg chg="add mod">
          <ac:chgData name="Allison Hopkins" userId="4b7a916d2ac4c777" providerId="LiveId" clId="{079DF1AB-C979-4EF0-9F50-6ABBBF65C083}" dt="2026-03-07T12:13:49.487" v="4378" actId="20577"/>
          <ac:spMkLst>
            <pc:docMk/>
            <pc:sldMk cId="4038708208" sldId="262"/>
            <ac:spMk id="8" creationId="{72BA3B90-D70B-5153-D2FA-86C17AC8EC11}"/>
          </ac:spMkLst>
        </pc:spChg>
        <pc:spChg chg="add mod">
          <ac:chgData name="Allison Hopkins" userId="4b7a916d2ac4c777" providerId="LiveId" clId="{079DF1AB-C979-4EF0-9F50-6ABBBF65C083}" dt="2026-03-07T12:18:03.831" v="4394" actId="255"/>
          <ac:spMkLst>
            <pc:docMk/>
            <pc:sldMk cId="4038708208" sldId="262"/>
            <ac:spMk id="10" creationId="{1C1E2D25-4CE0-92EC-9FF5-D65FCE2E85F0}"/>
          </ac:spMkLst>
        </pc:spChg>
        <pc:spChg chg="add mod">
          <ac:chgData name="Allison Hopkins" userId="4b7a916d2ac4c777" providerId="LiveId" clId="{079DF1AB-C979-4EF0-9F50-6ABBBF65C083}" dt="2026-03-07T12:20:44.247" v="4400" actId="20577"/>
          <ac:spMkLst>
            <pc:docMk/>
            <pc:sldMk cId="4038708208" sldId="262"/>
            <ac:spMk id="11" creationId="{33B76825-697B-4741-16B2-49FBA4BE060B}"/>
          </ac:spMkLst>
        </pc:spChg>
        <pc:spChg chg="add mod">
          <ac:chgData name="Allison Hopkins" userId="4b7a916d2ac4c777" providerId="LiveId" clId="{079DF1AB-C979-4EF0-9F50-6ABBBF65C083}" dt="2026-03-07T12:18:40.985" v="4398" actId="1076"/>
          <ac:spMkLst>
            <pc:docMk/>
            <pc:sldMk cId="4038708208" sldId="262"/>
            <ac:spMk id="12" creationId="{D74A978E-39AD-49E7-7656-963FB26CE66C}"/>
          </ac:spMkLst>
        </pc:spChg>
        <pc:picChg chg="add mod">
          <ac:chgData name="Allison Hopkins" userId="4b7a916d2ac4c777" providerId="LiveId" clId="{079DF1AB-C979-4EF0-9F50-6ABBBF65C083}" dt="2026-03-07T10:41:03.631" v="3006"/>
          <ac:picMkLst>
            <pc:docMk/>
            <pc:sldMk cId="4038708208" sldId="262"/>
            <ac:picMk id="5" creationId="{16875AC7-490E-A48E-B3DC-44D9C3CA0BBF}"/>
          </ac:picMkLst>
        </pc:picChg>
      </pc:sldChg>
      <pc:sldChg chg="addSp delSp modSp add mod ord">
        <pc:chgData name="Allison Hopkins" userId="4b7a916d2ac4c777" providerId="LiveId" clId="{079DF1AB-C979-4EF0-9F50-6ABBBF65C083}" dt="2026-03-07T14:32:15.384" v="6506" actId="20577"/>
        <pc:sldMkLst>
          <pc:docMk/>
          <pc:sldMk cId="2745531522" sldId="263"/>
        </pc:sldMkLst>
        <pc:spChg chg="mod">
          <ac:chgData name="Allison Hopkins" userId="4b7a916d2ac4c777" providerId="LiveId" clId="{079DF1AB-C979-4EF0-9F50-6ABBBF65C083}" dt="2026-03-07T14:32:15.384" v="6506" actId="20577"/>
          <ac:spMkLst>
            <pc:docMk/>
            <pc:sldMk cId="2745531522" sldId="263"/>
            <ac:spMk id="2" creationId="{EF597303-6742-2FC1-DCE7-9ECE33F90549}"/>
          </ac:spMkLst>
        </pc:spChg>
        <pc:spChg chg="mod">
          <ac:chgData name="Allison Hopkins" userId="4b7a916d2ac4c777" providerId="LiveId" clId="{079DF1AB-C979-4EF0-9F50-6ABBBF65C083}" dt="2026-03-07T13:20:01.158" v="5407" actId="20577"/>
          <ac:spMkLst>
            <pc:docMk/>
            <pc:sldMk cId="2745531522" sldId="263"/>
            <ac:spMk id="3" creationId="{AF3F7B4D-07AB-B38D-3893-4339953F0487}"/>
          </ac:spMkLst>
        </pc:spChg>
        <pc:picChg chg="mod">
          <ac:chgData name="Allison Hopkins" userId="4b7a916d2ac4c777" providerId="LiveId" clId="{079DF1AB-C979-4EF0-9F50-6ABBBF65C083}" dt="2026-03-07T12:48:52.111" v="4717" actId="1076"/>
          <ac:picMkLst>
            <pc:docMk/>
            <pc:sldMk cId="2745531522" sldId="263"/>
            <ac:picMk id="6" creationId="{9598FF11-296F-FB35-010F-14230241BD9E}"/>
          </ac:picMkLst>
        </pc:picChg>
        <pc:picChg chg="add mod">
          <ac:chgData name="Allison Hopkins" userId="4b7a916d2ac4c777" providerId="LiveId" clId="{079DF1AB-C979-4EF0-9F50-6ABBBF65C083}" dt="2026-03-07T14:30:30.981" v="6467" actId="1076"/>
          <ac:picMkLst>
            <pc:docMk/>
            <pc:sldMk cId="2745531522" sldId="263"/>
            <ac:picMk id="8" creationId="{F05266FE-FCCA-9D0A-52B3-0A0816772622}"/>
          </ac:picMkLst>
        </pc:picChg>
      </pc:sldChg>
      <pc:sldChg chg="addSp delSp modSp add mod ord">
        <pc:chgData name="Allison Hopkins" userId="4b7a916d2ac4c777" providerId="LiveId" clId="{079DF1AB-C979-4EF0-9F50-6ABBBF65C083}" dt="2026-03-14T13:21:23.702" v="9220"/>
        <pc:sldMkLst>
          <pc:docMk/>
          <pc:sldMk cId="1480730075" sldId="264"/>
        </pc:sldMkLst>
        <pc:spChg chg="mod">
          <ac:chgData name="Allison Hopkins" userId="4b7a916d2ac4c777" providerId="LiveId" clId="{079DF1AB-C979-4EF0-9F50-6ABBBF65C083}" dt="2026-03-12T11:57:23.335" v="8509" actId="20577"/>
          <ac:spMkLst>
            <pc:docMk/>
            <pc:sldMk cId="1480730075" sldId="264"/>
            <ac:spMk id="5" creationId="{0F697064-6895-66A5-73F5-3CD4B1835A78}"/>
          </ac:spMkLst>
        </pc:spChg>
        <pc:spChg chg="add mod">
          <ac:chgData name="Allison Hopkins" userId="4b7a916d2ac4c777" providerId="LiveId" clId="{079DF1AB-C979-4EF0-9F50-6ABBBF65C083}" dt="2026-03-07T14:28:04.839" v="6430" actId="20577"/>
          <ac:spMkLst>
            <pc:docMk/>
            <pc:sldMk cId="1480730075" sldId="264"/>
            <ac:spMk id="10" creationId="{A05775CB-3693-F3A6-2259-66214355F828}"/>
          </ac:spMkLst>
        </pc:spChg>
        <pc:picChg chg="add mod">
          <ac:chgData name="Allison Hopkins" userId="4b7a916d2ac4c777" providerId="LiveId" clId="{079DF1AB-C979-4EF0-9F50-6ABBBF65C083}" dt="2026-03-07T14:16:01.884" v="6382" actId="1076"/>
          <ac:picMkLst>
            <pc:docMk/>
            <pc:sldMk cId="1480730075" sldId="264"/>
            <ac:picMk id="9" creationId="{BC3D3215-F407-BE25-131A-FDA118EBC62E}"/>
          </ac:picMkLst>
        </pc:picChg>
      </pc:sldChg>
      <pc:sldChg chg="addSp delSp modSp add mod ord">
        <pc:chgData name="Allison Hopkins" userId="4b7a916d2ac4c777" providerId="LiveId" clId="{079DF1AB-C979-4EF0-9F50-6ABBBF65C083}" dt="2026-03-12T11:58:27.253" v="8531" actId="20577"/>
        <pc:sldMkLst>
          <pc:docMk/>
          <pc:sldMk cId="923776725" sldId="266"/>
        </pc:sldMkLst>
        <pc:spChg chg="add del mod">
          <ac:chgData name="Allison Hopkins" userId="4b7a916d2ac4c777" providerId="LiveId" clId="{079DF1AB-C979-4EF0-9F50-6ABBBF65C083}" dt="2026-03-10T18:43:40.315" v="8047" actId="255"/>
          <ac:spMkLst>
            <pc:docMk/>
            <pc:sldMk cId="923776725" sldId="266"/>
            <ac:spMk id="3" creationId="{020C9641-A5F2-2D9A-C1B3-91E23FEFB73A}"/>
          </ac:spMkLst>
        </pc:spChg>
        <pc:spChg chg="add mod">
          <ac:chgData name="Allison Hopkins" userId="4b7a916d2ac4c777" providerId="LiveId" clId="{079DF1AB-C979-4EF0-9F50-6ABBBF65C083}" dt="2026-03-10T18:01:02.580" v="7551"/>
          <ac:spMkLst>
            <pc:docMk/>
            <pc:sldMk cId="923776725" sldId="266"/>
            <ac:spMk id="8" creationId="{51CA9D01-5CA1-6D90-613F-04A45CB7FC52}"/>
          </ac:spMkLst>
        </pc:spChg>
        <pc:spChg chg="add mod">
          <ac:chgData name="Allison Hopkins" userId="4b7a916d2ac4c777" providerId="LiveId" clId="{079DF1AB-C979-4EF0-9F50-6ABBBF65C083}" dt="2026-03-12T11:58:27.253" v="8531" actId="20577"/>
          <ac:spMkLst>
            <pc:docMk/>
            <pc:sldMk cId="923776725" sldId="266"/>
            <ac:spMk id="9" creationId="{D70BF488-2259-FA53-A830-F2908AD2BF3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25BB77-C677-4584-8E7D-72CC514A997D}"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84775B-7BA9-40B3-975E-7887A86899AD}" type="slidenum">
              <a:rPr lang="en-GB" smtClean="0"/>
              <a:t>‹#›</a:t>
            </a:fld>
            <a:endParaRPr lang="en-GB"/>
          </a:p>
        </p:txBody>
      </p:sp>
    </p:spTree>
    <p:extLst>
      <p:ext uri="{BB962C8B-B14F-4D97-AF65-F5344CB8AC3E}">
        <p14:creationId xmlns:p14="http://schemas.microsoft.com/office/powerpoint/2010/main" val="2536694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84775B-7BA9-40B3-975E-7887A86899AD}" type="slidenum">
              <a:rPr lang="en-GB" smtClean="0"/>
              <a:t>10</a:t>
            </a:fld>
            <a:endParaRPr lang="en-GB"/>
          </a:p>
        </p:txBody>
      </p:sp>
    </p:spTree>
    <p:extLst>
      <p:ext uri="{BB962C8B-B14F-4D97-AF65-F5344CB8AC3E}">
        <p14:creationId xmlns:p14="http://schemas.microsoft.com/office/powerpoint/2010/main" val="24230868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3/14/2026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5350427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3/14/2026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3405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3/14/2026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6244664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3/14/2026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87584174"/>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3/14/2026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95524791"/>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3/14/2026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4941894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3/14/2026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5919573"/>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3/14/2026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8637873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3/14/2026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213207941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3/14/2026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092504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7200955"/>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3/14/2026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781942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3/14/2026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80855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3/14/2026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5204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3/14/2026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835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3/14/2026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7528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3/14/2026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06525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204789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3/14/2026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105971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295953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3/14/2026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423258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185213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3/14/2026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53884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106540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87934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219974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4808793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70970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157933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3/14/2026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010066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3/14/2026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94215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3/14/2026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175567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17803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3/14/2026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98429432"/>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3/14/2026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72449273"/>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3/14/2026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2055118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3/14/2026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557975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3/14/2026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59050293"/>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3/14/2026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6929839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3/14/2026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1510138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3/14/2026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25211358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3/14/2026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5020698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3/14/2026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19746987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3/14/2026</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14086070"/>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3/14/2026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31467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3/14/2026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82909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3/14/2026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69769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3/14/2026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6671412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3/14/2026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0745297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3/14/2026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58497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3/14/2026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73537976"/>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3/14/2026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7500468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3/14/2026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89418309"/>
      </p:ext>
    </p:extLst>
  </p:cSld>
  <p:clrMap bg1="lt1" tx1="dk1" bg2="lt2" tx2="dk2" accent1="accent1" accent2="accent2" accent3="accent3" accent4="accent4" accent5="accent5" accent6="accent6" hlink="hlink" folHlink="folHlink"/>
  <p:sldLayoutIdLst>
    <p:sldLayoutId id="2147483803" r:id="rId1"/>
    <p:sldLayoutId id="2147483802" r:id="rId2"/>
    <p:sldLayoutId id="2147483804"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 id="2147483778" r:id="rId29"/>
    <p:sldLayoutId id="2147483779" r:id="rId30"/>
    <p:sldLayoutId id="2147483780" r:id="rId31"/>
    <p:sldLayoutId id="2147483781" r:id="rId32"/>
    <p:sldLayoutId id="2147483782" r:id="rId33"/>
    <p:sldLayoutId id="2147483783" r:id="rId34"/>
    <p:sldLayoutId id="2147483784" r:id="rId35"/>
    <p:sldLayoutId id="2147483785" r:id="rId36"/>
    <p:sldLayoutId id="2147483786" r:id="rId37"/>
    <p:sldLayoutId id="2147483787" r:id="rId38"/>
    <p:sldLayoutId id="2147483788" r:id="rId39"/>
    <p:sldLayoutId id="2147483789" r:id="rId40"/>
    <p:sldLayoutId id="2147483790" r:id="rId41"/>
    <p:sldLayoutId id="2147483791" r:id="rId42"/>
    <p:sldLayoutId id="2147483792" r:id="rId43"/>
    <p:sldLayoutId id="2147483793" r:id="rId44"/>
    <p:sldLayoutId id="2147483794" r:id="rId45"/>
    <p:sldLayoutId id="2147483795" r:id="rId46"/>
    <p:sldLayoutId id="2147483796" r:id="rId47"/>
    <p:sldLayoutId id="2147483797" r:id="rId48"/>
    <p:sldLayoutId id="2147483798" r:id="rId49"/>
    <p:sldLayoutId id="2147483799" r:id="rId50"/>
    <p:sldLayoutId id="2147483800" r:id="rId51"/>
    <p:sldLayoutId id="2147483801"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8.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8.xml"/></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slide" Target="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0.png"/><Relationship Id="rId1" Type="http://schemas.openxmlformats.org/officeDocument/2006/relationships/slideLayout" Target="../slideLayouts/slideLayout48.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48.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48.xml"/></Relationships>
</file>

<file path=ppt/slides/_rels/slide9.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D53D3-4FA1-A466-FAC4-1F8D4E145853}"/>
              </a:ext>
            </a:extLst>
          </p:cNvPr>
          <p:cNvSpPr>
            <a:spLocks noGrp="1"/>
          </p:cNvSpPr>
          <p:nvPr>
            <p:ph type="ctrTitle"/>
          </p:nvPr>
        </p:nvSpPr>
        <p:spPr>
          <a:xfrm>
            <a:off x="429768" y="411480"/>
            <a:ext cx="5330952" cy="3739896"/>
          </a:xfrm>
        </p:spPr>
        <p:txBody>
          <a:bodyPr anchor="t">
            <a:normAutofit/>
          </a:bodyPr>
          <a:lstStyle/>
          <a:p>
            <a:r>
              <a:rPr lang="en-GB" sz="4800" b="1" dirty="0">
                <a:latin typeface="Times New Roman" panose="02020603050405020304" pitchFamily="18" charset="0"/>
                <a:cs typeface="Times New Roman" panose="02020603050405020304" pitchFamily="18" charset="0"/>
              </a:rPr>
              <a:t>The Maccabean revolt</a:t>
            </a:r>
          </a:p>
        </p:txBody>
      </p:sp>
      <p:sp>
        <p:nvSpPr>
          <p:cNvPr id="3" name="Subtitle 2">
            <a:extLst>
              <a:ext uri="{FF2B5EF4-FFF2-40B4-BE49-F238E27FC236}">
                <a16:creationId xmlns:a16="http://schemas.microsoft.com/office/drawing/2014/main" id="{3669A842-3213-2B2A-A835-96C698C128A3}"/>
              </a:ext>
            </a:extLst>
          </p:cNvPr>
          <p:cNvSpPr>
            <a:spLocks noGrp="1"/>
          </p:cNvSpPr>
          <p:nvPr>
            <p:ph type="subTitle" idx="1"/>
          </p:nvPr>
        </p:nvSpPr>
        <p:spPr>
          <a:xfrm>
            <a:off x="516265" y="2770632"/>
            <a:ext cx="4517136" cy="1380744"/>
          </a:xfrm>
        </p:spPr>
        <p:txBody>
          <a:bodyPr anchor="b">
            <a:noAutofit/>
          </a:bodyPr>
          <a:lstStyle/>
          <a:p>
            <a:r>
              <a:rPr lang="en-GB" sz="2800" b="1" dirty="0">
                <a:latin typeface="Times New Roman" panose="02020603050405020304" pitchFamily="18" charset="0"/>
                <a:cs typeface="Times New Roman" panose="02020603050405020304" pitchFamily="18" charset="0"/>
              </a:rPr>
              <a:t>An exploration of  the Judaic challenge to Hellenistic practices </a:t>
            </a:r>
          </a:p>
        </p:txBody>
      </p:sp>
      <p:pic>
        <p:nvPicPr>
          <p:cNvPr id="10" name="Picture Placeholder 9">
            <a:extLst>
              <a:ext uri="{FF2B5EF4-FFF2-40B4-BE49-F238E27FC236}">
                <a16:creationId xmlns:a16="http://schemas.microsoft.com/office/drawing/2014/main" id="{2BD875E3-2DA8-1A68-A8C6-7330596B335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4931" r="14931"/>
          <a:stretch>
            <a:fillRect/>
          </a:stretch>
        </p:blipFill>
        <p:spPr>
          <a:xfrm>
            <a:off x="6230854" y="423268"/>
            <a:ext cx="4976724" cy="5612018"/>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3"/>
            <a:srcRect/>
            <a:stretch>
              <a:fillRect/>
            </a:stretch>
          </a:blipFill>
          <a:effectLst>
            <a:softEdge rad="127000"/>
          </a:effectLst>
        </p:spPr>
      </p:pic>
      <p:sp>
        <p:nvSpPr>
          <p:cNvPr id="5" name="TextBox 4">
            <a:extLst>
              <a:ext uri="{FF2B5EF4-FFF2-40B4-BE49-F238E27FC236}">
                <a16:creationId xmlns:a16="http://schemas.microsoft.com/office/drawing/2014/main" id="{1D7FADC3-A0EF-494B-5801-3729F765AC62}"/>
              </a:ext>
            </a:extLst>
          </p:cNvPr>
          <p:cNvSpPr txBox="1"/>
          <p:nvPr/>
        </p:nvSpPr>
        <p:spPr>
          <a:xfrm>
            <a:off x="5424616" y="6254496"/>
            <a:ext cx="5913798" cy="523220"/>
          </a:xfrm>
          <a:prstGeom prst="rect">
            <a:avLst/>
          </a:prstGeom>
          <a:noFill/>
        </p:spPr>
        <p:txBody>
          <a:bodyPr wrap="none" rtlCol="0">
            <a:spAutoFit/>
          </a:bodyPr>
          <a:lstStyle/>
          <a:p>
            <a:r>
              <a:rPr lang="en-GB" sz="1400" dirty="0"/>
              <a:t>Engraving by Jan de Broen, from design by Bernard Picart 1673-1733</a:t>
            </a:r>
          </a:p>
          <a:p>
            <a:r>
              <a:rPr lang="en-GB" sz="1400" dirty="0"/>
              <a:t>Courtesy of Merrimack Valley Havurah </a:t>
            </a:r>
            <a:r>
              <a:rPr lang="en-GB" sz="1400" baseline="30000" dirty="0"/>
              <a:t>[a]</a:t>
            </a:r>
          </a:p>
        </p:txBody>
      </p:sp>
      <p:sp>
        <p:nvSpPr>
          <p:cNvPr id="4" name="TextBox 3">
            <a:extLst>
              <a:ext uri="{FF2B5EF4-FFF2-40B4-BE49-F238E27FC236}">
                <a16:creationId xmlns:a16="http://schemas.microsoft.com/office/drawing/2014/main" id="{61D54ABC-9ED9-4225-F82C-0EAA383B3E9D}"/>
              </a:ext>
            </a:extLst>
          </p:cNvPr>
          <p:cNvSpPr txBox="1"/>
          <p:nvPr/>
        </p:nvSpPr>
        <p:spPr>
          <a:xfrm>
            <a:off x="516265" y="4833604"/>
            <a:ext cx="2730843" cy="461665"/>
          </a:xfrm>
          <a:prstGeom prst="rect">
            <a:avLst/>
          </a:prstGeom>
          <a:noFill/>
        </p:spPr>
        <p:txBody>
          <a:bodyPr wrap="square" rtlCol="0">
            <a:spAutoFit/>
          </a:bodyPr>
          <a:lstStyle/>
          <a:p>
            <a:r>
              <a:rPr lang="en-GB" sz="2400" b="1" dirty="0"/>
              <a:t>By Leah Walker</a:t>
            </a:r>
          </a:p>
        </p:txBody>
      </p:sp>
    </p:spTree>
    <p:extLst>
      <p:ext uri="{BB962C8B-B14F-4D97-AF65-F5344CB8AC3E}">
        <p14:creationId xmlns:p14="http://schemas.microsoft.com/office/powerpoint/2010/main" val="1072659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7CD466-82EB-D662-5EEE-D2A0941FF003}"/>
              </a:ext>
            </a:extLst>
          </p:cNvPr>
          <p:cNvSpPr txBox="1"/>
          <p:nvPr/>
        </p:nvSpPr>
        <p:spPr>
          <a:xfrm>
            <a:off x="850557" y="1304925"/>
            <a:ext cx="10490886" cy="5447645"/>
          </a:xfrm>
          <a:prstGeom prst="rect">
            <a:avLst/>
          </a:prstGeom>
          <a:noFill/>
        </p:spPr>
        <p:txBody>
          <a:bodyPr wrap="square" rtlCol="0">
            <a:spAutoFit/>
          </a:bodyPr>
          <a:lstStyle/>
          <a:p>
            <a:pPr marL="571500" indent="-571500">
              <a:buFont typeface="Wingdings" panose="05000000000000000000" pitchFamily="2" charset="2"/>
              <a:buChar char="v"/>
            </a:pPr>
            <a:r>
              <a:rPr lang="en-GB" sz="4800" b="1" dirty="0">
                <a:solidFill>
                  <a:schemeClr val="accent2">
                    <a:lumMod val="50000"/>
                  </a:schemeClr>
                </a:solidFill>
                <a:latin typeface="Times New Roman" panose="02020603050405020304" pitchFamily="18" charset="0"/>
                <a:cs typeface="Times New Roman" panose="02020603050405020304" pitchFamily="18" charset="0"/>
              </a:rPr>
              <a:t>What caused the revolt?</a:t>
            </a:r>
          </a:p>
          <a:p>
            <a:pPr marL="571500" indent="-571500">
              <a:buFont typeface="Wingdings" panose="05000000000000000000" pitchFamily="2" charset="2"/>
              <a:buChar char="v"/>
            </a:pPr>
            <a:r>
              <a:rPr lang="en-GB" sz="4800" b="1" dirty="0">
                <a:solidFill>
                  <a:schemeClr val="accent2">
                    <a:lumMod val="50000"/>
                  </a:schemeClr>
                </a:solidFill>
                <a:latin typeface="Times New Roman" panose="02020603050405020304" pitchFamily="18" charset="0"/>
                <a:cs typeface="Times New Roman" panose="02020603050405020304" pitchFamily="18" charset="0"/>
              </a:rPr>
              <a:t>Where did the revolt take place?</a:t>
            </a:r>
          </a:p>
          <a:p>
            <a:pPr marL="571500" indent="-571500">
              <a:buFont typeface="Wingdings" panose="05000000000000000000" pitchFamily="2" charset="2"/>
              <a:buChar char="v"/>
            </a:pPr>
            <a:r>
              <a:rPr lang="en-GB" sz="4800" b="1" dirty="0">
                <a:solidFill>
                  <a:schemeClr val="accent2">
                    <a:lumMod val="50000"/>
                  </a:schemeClr>
                </a:solidFill>
                <a:latin typeface="Times New Roman" panose="02020603050405020304" pitchFamily="18" charset="0"/>
                <a:cs typeface="Times New Roman" panose="02020603050405020304" pitchFamily="18" charset="0"/>
              </a:rPr>
              <a:t>Who were the people involved?</a:t>
            </a:r>
          </a:p>
          <a:p>
            <a:pPr marL="571500" indent="-571500">
              <a:buFont typeface="Wingdings" panose="05000000000000000000" pitchFamily="2" charset="2"/>
              <a:buChar char="v"/>
            </a:pPr>
            <a:r>
              <a:rPr lang="en-GB" sz="4800" b="1" dirty="0">
                <a:solidFill>
                  <a:schemeClr val="accent2">
                    <a:lumMod val="50000"/>
                  </a:schemeClr>
                </a:solidFill>
                <a:latin typeface="Times New Roman" panose="02020603050405020304" pitchFamily="18" charset="0"/>
                <a:cs typeface="Times New Roman" panose="02020603050405020304" pitchFamily="18" charset="0"/>
              </a:rPr>
              <a:t>Was the revolt successful?</a:t>
            </a:r>
          </a:p>
          <a:p>
            <a:pPr marL="571500" indent="-571500">
              <a:buFont typeface="Wingdings" panose="05000000000000000000" pitchFamily="2" charset="2"/>
              <a:buChar char="v"/>
            </a:pPr>
            <a:r>
              <a:rPr lang="en-GB" sz="4800" b="1" dirty="0">
                <a:solidFill>
                  <a:schemeClr val="accent2">
                    <a:lumMod val="50000"/>
                  </a:schemeClr>
                </a:solidFill>
                <a:latin typeface="Times New Roman" panose="02020603050405020304" pitchFamily="18" charset="0"/>
                <a:cs typeface="Times New Roman" panose="02020603050405020304" pitchFamily="18" charset="0"/>
              </a:rPr>
              <a:t>What was the legacy?</a:t>
            </a:r>
          </a:p>
          <a:p>
            <a:pPr marL="571500" indent="-571500">
              <a:buFont typeface="Wingdings" panose="05000000000000000000" pitchFamily="2" charset="2"/>
              <a:buChar char="v"/>
            </a:pPr>
            <a:endParaRPr lang="en-GB" sz="3600" b="1" dirty="0">
              <a:solidFill>
                <a:schemeClr val="accent2">
                  <a:lumMod val="50000"/>
                </a:schemeClr>
              </a:solidFill>
              <a:latin typeface="Times New Roman" panose="02020603050405020304" pitchFamily="18" charset="0"/>
              <a:cs typeface="Times New Roman" panose="02020603050405020304" pitchFamily="18" charset="0"/>
            </a:endParaRPr>
          </a:p>
          <a:p>
            <a:pPr marL="571500" indent="-571500">
              <a:buFont typeface="Wingdings" panose="05000000000000000000" pitchFamily="2" charset="2"/>
              <a:buChar char="v"/>
            </a:pPr>
            <a:endParaRPr lang="en-GB" sz="3600" dirty="0">
              <a:latin typeface="Times New Roman" panose="02020603050405020304" pitchFamily="18" charset="0"/>
              <a:cs typeface="Times New Roman" panose="02020603050405020304" pitchFamily="18" charset="0"/>
            </a:endParaRPr>
          </a:p>
          <a:p>
            <a:pPr>
              <a:buClr>
                <a:schemeClr val="accent5">
                  <a:lumMod val="50000"/>
                </a:schemeClr>
              </a:buClr>
            </a:pPr>
            <a:endParaRPr lang="en-GB" sz="36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21FEB006-8E3D-6CB2-B8FB-4131070189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696707" y="428625"/>
            <a:ext cx="2609850" cy="1752600"/>
          </a:xfrm>
          <a:prstGeom prst="rect">
            <a:avLst/>
          </a:prstGeom>
          <a:effectLst>
            <a:softEdge rad="635000"/>
          </a:effectLst>
        </p:spPr>
      </p:pic>
    </p:spTree>
    <p:extLst>
      <p:ext uri="{BB962C8B-B14F-4D97-AF65-F5344CB8AC3E}">
        <p14:creationId xmlns:p14="http://schemas.microsoft.com/office/powerpoint/2010/main" val="2659415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a:extLst>
            <a:ext uri="{FF2B5EF4-FFF2-40B4-BE49-F238E27FC236}">
              <a16:creationId xmlns:a16="http://schemas.microsoft.com/office/drawing/2014/main" id="{C5B1C979-7F84-3D55-C91E-CD5C79C26BD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8B0C305-A399-2AC9-FB24-C9C8F7F58FE0}"/>
              </a:ext>
            </a:extLst>
          </p:cNvPr>
          <p:cNvSpPr txBox="1"/>
          <p:nvPr/>
        </p:nvSpPr>
        <p:spPr>
          <a:xfrm>
            <a:off x="510746" y="855524"/>
            <a:ext cx="10490886" cy="954107"/>
          </a:xfrm>
          <a:prstGeom prst="rect">
            <a:avLst/>
          </a:prstGeom>
          <a:noFill/>
        </p:spPr>
        <p:txBody>
          <a:bodyPr wrap="square" rtlCol="0">
            <a:spAutoFit/>
          </a:bodyPr>
          <a:lstStyle/>
          <a:p>
            <a:endParaRPr lang="en-GB" sz="3200" dirty="0">
              <a:solidFill>
                <a:schemeClr val="accent2">
                  <a:lumMod val="50000"/>
                </a:schemeClr>
              </a:solidFill>
              <a:latin typeface="Times New Roman" panose="02020603050405020304" pitchFamily="18" charset="0"/>
              <a:cs typeface="Times New Roman" panose="02020603050405020304" pitchFamily="18" charset="0"/>
            </a:endParaRPr>
          </a:p>
          <a:p>
            <a:endParaRPr lang="en-GB" sz="3600" baseline="30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753E05A-3DE8-0427-033E-526CCE7CD8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046703" y="2510097"/>
            <a:ext cx="3209408" cy="2155223"/>
          </a:xfrm>
          <a:prstGeom prst="rect">
            <a:avLst/>
          </a:prstGeom>
          <a:effectLst>
            <a:softEdge rad="635000"/>
          </a:effectLst>
        </p:spPr>
      </p:pic>
      <p:sp>
        <p:nvSpPr>
          <p:cNvPr id="3" name="TextBox 2">
            <a:extLst>
              <a:ext uri="{FF2B5EF4-FFF2-40B4-BE49-F238E27FC236}">
                <a16:creationId xmlns:a16="http://schemas.microsoft.com/office/drawing/2014/main" id="{458CB85A-BAF4-B5F1-68D0-1007115E017A}"/>
              </a:ext>
            </a:extLst>
          </p:cNvPr>
          <p:cNvSpPr txBox="1"/>
          <p:nvPr/>
        </p:nvSpPr>
        <p:spPr>
          <a:xfrm>
            <a:off x="657998" y="174469"/>
            <a:ext cx="4262394" cy="7017306"/>
          </a:xfrm>
          <a:prstGeom prst="rect">
            <a:avLst/>
          </a:prstGeom>
          <a:noFill/>
        </p:spPr>
        <p:txBody>
          <a:bodyPr wrap="square" rtlCol="0">
            <a:spAutoFit/>
          </a:bodyPr>
          <a:lstStyle/>
          <a:p>
            <a:r>
              <a:rPr lang="en-GB" sz="2400" b="1" dirty="0">
                <a:solidFill>
                  <a:schemeClr val="accent2">
                    <a:lumMod val="50000"/>
                  </a:schemeClr>
                </a:solidFill>
                <a:latin typeface="Times New Roman" panose="02020603050405020304" pitchFamily="18" charset="0"/>
                <a:cs typeface="Times New Roman" panose="02020603050405020304" pitchFamily="18" charset="0"/>
              </a:rPr>
              <a:t>Jerusalem has been subject to much change throughout history.  From its early days in the 30</a:t>
            </a:r>
            <a:r>
              <a:rPr lang="en-GB" sz="2400" b="1" baseline="30000" dirty="0">
                <a:solidFill>
                  <a:schemeClr val="accent2">
                    <a:lumMod val="50000"/>
                  </a:schemeClr>
                </a:solidFill>
                <a:latin typeface="Times New Roman" panose="02020603050405020304" pitchFamily="18" charset="0"/>
                <a:cs typeface="Times New Roman" panose="02020603050405020304" pitchFamily="18" charset="0"/>
              </a:rPr>
              <a:t>th</a:t>
            </a:r>
            <a:r>
              <a:rPr lang="en-GB" sz="2400" b="1" dirty="0">
                <a:solidFill>
                  <a:schemeClr val="accent2">
                    <a:lumMod val="50000"/>
                  </a:schemeClr>
                </a:solidFill>
                <a:latin typeface="Times New Roman" panose="02020603050405020304" pitchFamily="18" charset="0"/>
                <a:cs typeface="Times New Roman" panose="02020603050405020304" pitchFamily="18" charset="0"/>
              </a:rPr>
              <a:t> century BC under King David, it was considered the Jewish capital, continuing with his son King Solomon, who built the first Temple,</a:t>
            </a:r>
            <a:r>
              <a:rPr lang="en-GB" sz="2400" b="1" baseline="30000" dirty="0">
                <a:solidFill>
                  <a:schemeClr val="accent2">
                    <a:lumMod val="50000"/>
                  </a:schemeClr>
                </a:solidFill>
                <a:latin typeface="Times New Roman" panose="02020603050405020304" pitchFamily="18" charset="0"/>
                <a:cs typeface="Times New Roman" panose="02020603050405020304" pitchFamily="18" charset="0"/>
              </a:rPr>
              <a:t>[1] </a:t>
            </a:r>
            <a:r>
              <a:rPr lang="en-GB" sz="2400" b="1" dirty="0">
                <a:solidFill>
                  <a:schemeClr val="accent2">
                    <a:lumMod val="50000"/>
                  </a:schemeClr>
                </a:solidFill>
                <a:latin typeface="Times New Roman" panose="02020603050405020304" pitchFamily="18" charset="0"/>
                <a:cs typeface="Times New Roman" panose="02020603050405020304" pitchFamily="18" charset="0"/>
              </a:rPr>
              <a:t>which was destroyed under Nebuchadnezzar II during the Babylonian rule.  A second Temple was built during the rule of Cyrus the Great, by the Jews who had returned from exile under his rule,</a:t>
            </a:r>
          </a:p>
          <a:p>
            <a:r>
              <a:rPr lang="en-GB" sz="2400" b="1" dirty="0">
                <a:solidFill>
                  <a:schemeClr val="accent2">
                    <a:lumMod val="50000"/>
                  </a:schemeClr>
                </a:solidFill>
                <a:latin typeface="Times New Roman" panose="02020603050405020304" pitchFamily="18" charset="0"/>
                <a:cs typeface="Times New Roman" panose="02020603050405020304" pitchFamily="18" charset="0"/>
              </a:rPr>
              <a:t>and stood for approximately 420 years before its destruction.</a:t>
            </a:r>
            <a:r>
              <a:rPr lang="en-GB" sz="2400" b="1" baseline="30000" dirty="0">
                <a:solidFill>
                  <a:schemeClr val="accent2">
                    <a:lumMod val="50000"/>
                  </a:schemeClr>
                </a:solidFill>
                <a:latin typeface="Times New Roman" panose="02020603050405020304" pitchFamily="18" charset="0"/>
                <a:cs typeface="Times New Roman" panose="02020603050405020304" pitchFamily="18" charset="0"/>
              </a:rPr>
              <a:t>[2]</a:t>
            </a:r>
          </a:p>
          <a:p>
            <a:endParaRPr lang="en-GB" dirty="0"/>
          </a:p>
        </p:txBody>
      </p:sp>
      <p:sp>
        <p:nvSpPr>
          <p:cNvPr id="4" name="Scroll: Vertical 3">
            <a:extLst>
              <a:ext uri="{FF2B5EF4-FFF2-40B4-BE49-F238E27FC236}">
                <a16:creationId xmlns:a16="http://schemas.microsoft.com/office/drawing/2014/main" id="{6CEE0F4F-AB32-26C1-A81F-17D8D44FDD3B}"/>
              </a:ext>
            </a:extLst>
          </p:cNvPr>
          <p:cNvSpPr/>
          <p:nvPr/>
        </p:nvSpPr>
        <p:spPr>
          <a:xfrm>
            <a:off x="5924035" y="595303"/>
            <a:ext cx="5609967" cy="5906530"/>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i="1" dirty="0"/>
              <a:t>1 Kings 8:20-21</a:t>
            </a:r>
          </a:p>
          <a:p>
            <a:pPr algn="ctr"/>
            <a:r>
              <a:rPr lang="en-GB" sz="2800" b="1" i="1" dirty="0"/>
              <a:t>Now the Lord has fulfilled the promise that he made, for I have risen in the place of my father David; I sit on the throne of Israel, as the Lord promised, and have built the house for the name of the Lord, the God of Israel.</a:t>
            </a:r>
          </a:p>
        </p:txBody>
      </p:sp>
    </p:spTree>
    <p:extLst>
      <p:ext uri="{BB962C8B-B14F-4D97-AF65-F5344CB8AC3E}">
        <p14:creationId xmlns:p14="http://schemas.microsoft.com/office/powerpoint/2010/main" val="1610698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1D835-55BB-0C93-773F-B82BAE821989}"/>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7F8DF870-B65E-094A-7656-FABB4C4408D8}"/>
              </a:ext>
            </a:extLst>
          </p:cNvPr>
          <p:cNvSpPr>
            <a:spLocks noGrp="1"/>
          </p:cNvSpPr>
          <p:nvPr>
            <p:ph type="subTitle" idx="1"/>
          </p:nvPr>
        </p:nvSpPr>
        <p:spPr>
          <a:xfrm>
            <a:off x="429767" y="121316"/>
            <a:ext cx="5983389" cy="6030592"/>
          </a:xfrm>
        </p:spPr>
        <p:txBody>
          <a:bodyPr>
            <a:normAutofit fontScale="92500" lnSpcReduction="10000"/>
          </a:bodyPr>
          <a:lstStyle/>
          <a:p>
            <a:r>
              <a:rPr lang="en-GB" sz="2400" dirty="0">
                <a:solidFill>
                  <a:schemeClr val="tx1"/>
                </a:solidFill>
                <a:latin typeface="Times New Roman" panose="02020603050405020304" pitchFamily="18" charset="0"/>
                <a:cs typeface="Times New Roman" panose="02020603050405020304" pitchFamily="18" charset="0"/>
              </a:rPr>
              <a:t>The Seleucid rule over Jerusalem began with Antiochus III (Antiochus the Great) , followed by Seleucus IV (</a:t>
            </a:r>
            <a:r>
              <a:rPr lang="en-GB" sz="2400" dirty="0" err="1">
                <a:solidFill>
                  <a:schemeClr val="tx1"/>
                </a:solidFill>
                <a:latin typeface="Times New Roman" panose="02020603050405020304" pitchFamily="18" charset="0"/>
                <a:cs typeface="Times New Roman" panose="02020603050405020304" pitchFamily="18" charset="0"/>
              </a:rPr>
              <a:t>Philopatar</a:t>
            </a:r>
            <a:r>
              <a:rPr lang="en-GB" sz="2400" dirty="0">
                <a:solidFill>
                  <a:schemeClr val="tx1"/>
                </a:solidFill>
                <a:latin typeface="Times New Roman" panose="02020603050405020304" pitchFamily="18" charset="0"/>
                <a:cs typeface="Times New Roman" panose="02020603050405020304" pitchFamily="18" charset="0"/>
              </a:rPr>
              <a:t>), during which time the Jewish religion was respected. </a:t>
            </a:r>
            <a:r>
              <a:rPr lang="en-GB" sz="2400" baseline="30000" dirty="0">
                <a:solidFill>
                  <a:schemeClr val="tx1"/>
                </a:solidFill>
                <a:latin typeface="Times New Roman" panose="02020603050405020304" pitchFamily="18" charset="0"/>
                <a:cs typeface="Times New Roman" panose="02020603050405020304" pitchFamily="18" charset="0"/>
              </a:rPr>
              <a:t>[3]  </a:t>
            </a:r>
            <a:r>
              <a:rPr lang="en-GB" sz="2400" dirty="0">
                <a:solidFill>
                  <a:schemeClr val="tx1"/>
                </a:solidFill>
                <a:latin typeface="Times New Roman" panose="02020603050405020304" pitchFamily="18" charset="0"/>
                <a:cs typeface="Times New Roman" panose="02020603050405020304" pitchFamily="18" charset="0"/>
              </a:rPr>
              <a:t>This began to change when Antiochus IV Epiphanes became ruler in 175 BCE.  The new ruler began incorporating Hellenistic values – worshiping Greek gods, adopting practices such as divination, tarot and using oracles, and celebrating Greek festivals.</a:t>
            </a:r>
            <a:r>
              <a:rPr lang="en-GB" sz="2400" baseline="30000" dirty="0">
                <a:solidFill>
                  <a:schemeClr val="tx1"/>
                </a:solidFill>
                <a:latin typeface="Times New Roman" panose="02020603050405020304" pitchFamily="18" charset="0"/>
                <a:cs typeface="Times New Roman" panose="02020603050405020304" pitchFamily="18" charset="0"/>
              </a:rPr>
              <a:t>[4]  </a:t>
            </a:r>
            <a:r>
              <a:rPr lang="en-GB" sz="2400" dirty="0">
                <a:solidFill>
                  <a:schemeClr val="tx1"/>
                </a:solidFill>
                <a:latin typeface="Times New Roman" panose="02020603050405020304" pitchFamily="18" charset="0"/>
                <a:cs typeface="Times New Roman" panose="02020603050405020304" pitchFamily="18" charset="0"/>
              </a:rPr>
              <a:t>Many Jews were Hellenised during this time, including Jason, a Jewish High Priest, who built a gymnasium (Greek influenced, male only place of training, athletics, education and social gatherings), in he lower city (Acra), very close to the Holy Temple, which was viewed as a challenge to the Jewish religion.</a:t>
            </a:r>
            <a:r>
              <a:rPr lang="en-GB" sz="2400" baseline="30000" dirty="0">
                <a:solidFill>
                  <a:schemeClr val="tx1"/>
                </a:solidFill>
                <a:latin typeface="Times New Roman" panose="02020603050405020304" pitchFamily="18" charset="0"/>
                <a:cs typeface="Times New Roman" panose="02020603050405020304" pitchFamily="18" charset="0"/>
              </a:rPr>
              <a:t>[5]</a:t>
            </a:r>
            <a:endParaRPr lang="en-GB" sz="2400" dirty="0">
              <a:solidFill>
                <a:schemeClr val="tx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832807B-1CFD-CFF0-17F0-74405FC73280}"/>
              </a:ext>
            </a:extLst>
          </p:cNvPr>
          <p:cNvSpPr txBox="1"/>
          <p:nvPr/>
        </p:nvSpPr>
        <p:spPr>
          <a:xfrm>
            <a:off x="679622" y="1631092"/>
            <a:ext cx="327334" cy="369332"/>
          </a:xfrm>
          <a:prstGeom prst="rect">
            <a:avLst/>
          </a:prstGeom>
          <a:noFill/>
        </p:spPr>
        <p:txBody>
          <a:bodyPr wrap="none" rtlCol="0">
            <a:spAutoFit/>
          </a:bodyPr>
          <a:lstStyle/>
          <a:p>
            <a:r>
              <a:rPr lang="en-GB" dirty="0">
                <a:hlinkClick r:id="rId2" action="ppaction://hlinksldjump"/>
              </a:rPr>
              <a:t>[ </a:t>
            </a:r>
            <a:endParaRPr lang="en-GB" dirty="0"/>
          </a:p>
        </p:txBody>
      </p:sp>
      <p:pic>
        <p:nvPicPr>
          <p:cNvPr id="5" name="Picture 4">
            <a:extLst>
              <a:ext uri="{FF2B5EF4-FFF2-40B4-BE49-F238E27FC236}">
                <a16:creationId xmlns:a16="http://schemas.microsoft.com/office/drawing/2014/main" id="{8C09D5FA-094E-9644-5722-01C0D20826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8789" y="450851"/>
            <a:ext cx="4003589" cy="2402492"/>
          </a:xfrm>
          <a:prstGeom prst="rect">
            <a:avLst/>
          </a:prstGeom>
          <a:effectLst>
            <a:softEdge rad="127000"/>
          </a:effectLst>
        </p:spPr>
      </p:pic>
      <p:sp>
        <p:nvSpPr>
          <p:cNvPr id="7" name="TextBox 6">
            <a:extLst>
              <a:ext uri="{FF2B5EF4-FFF2-40B4-BE49-F238E27FC236}">
                <a16:creationId xmlns:a16="http://schemas.microsoft.com/office/drawing/2014/main" id="{D0FB14BB-8CB1-B3BB-2F7B-68E4FD20B29B}"/>
              </a:ext>
            </a:extLst>
          </p:cNvPr>
          <p:cNvSpPr txBox="1"/>
          <p:nvPr/>
        </p:nvSpPr>
        <p:spPr>
          <a:xfrm>
            <a:off x="7920681" y="2844225"/>
            <a:ext cx="3451586" cy="584775"/>
          </a:xfrm>
          <a:prstGeom prst="rect">
            <a:avLst/>
          </a:prstGeom>
          <a:noFill/>
        </p:spPr>
        <p:txBody>
          <a:bodyPr wrap="none" rtlCol="0">
            <a:spAutoFit/>
          </a:bodyPr>
          <a:lstStyle/>
          <a:p>
            <a:r>
              <a:rPr lang="en-GB" sz="1600" dirty="0"/>
              <a:t>Example of a gymnasium courtesy</a:t>
            </a:r>
          </a:p>
          <a:p>
            <a:r>
              <a:rPr lang="en-GB" sz="1600" dirty="0"/>
              <a:t>of English Heritage.</a:t>
            </a:r>
            <a:r>
              <a:rPr lang="en-GB" sz="1600" baseline="30000" dirty="0"/>
              <a:t>[b]</a:t>
            </a:r>
            <a:endParaRPr lang="en-GB" sz="1600" dirty="0"/>
          </a:p>
        </p:txBody>
      </p:sp>
      <p:sp>
        <p:nvSpPr>
          <p:cNvPr id="2" name="TextBox 1">
            <a:extLst>
              <a:ext uri="{FF2B5EF4-FFF2-40B4-BE49-F238E27FC236}">
                <a16:creationId xmlns:a16="http://schemas.microsoft.com/office/drawing/2014/main" id="{300878E3-E7B5-36F9-246A-044606D545E6}"/>
              </a:ext>
            </a:extLst>
          </p:cNvPr>
          <p:cNvSpPr txBox="1"/>
          <p:nvPr/>
        </p:nvSpPr>
        <p:spPr>
          <a:xfrm>
            <a:off x="6877073" y="3404493"/>
            <a:ext cx="5267019" cy="1200329"/>
          </a:xfrm>
          <a:prstGeom prst="rect">
            <a:avLst/>
          </a:prstGeom>
          <a:noFill/>
        </p:spPr>
        <p:txBody>
          <a:bodyPr wrap="none" rtlCol="0">
            <a:spAutoFit/>
          </a:bodyPr>
          <a:lstStyle/>
          <a:p>
            <a:r>
              <a:rPr lang="en-GB" sz="2400" dirty="0">
                <a:latin typeface="Times New Roman" panose="02020603050405020304" pitchFamily="18" charset="0"/>
                <a:cs typeface="Times New Roman" panose="02020603050405020304" pitchFamily="18" charset="0"/>
              </a:rPr>
              <a:t>Some Hellenised Jews went so far as to </a:t>
            </a:r>
          </a:p>
          <a:p>
            <a:r>
              <a:rPr lang="en-GB" sz="2400" dirty="0">
                <a:latin typeface="Times New Roman" panose="02020603050405020304" pitchFamily="18" charset="0"/>
                <a:cs typeface="Times New Roman" panose="02020603050405020304" pitchFamily="18" charset="0"/>
              </a:rPr>
              <a:t>undergo reversal of their circumcision to </a:t>
            </a:r>
          </a:p>
          <a:p>
            <a:r>
              <a:rPr lang="en-GB" sz="2400" dirty="0">
                <a:latin typeface="Times New Roman" panose="02020603050405020304" pitchFamily="18" charset="0"/>
                <a:cs typeface="Times New Roman" panose="02020603050405020304" pitchFamily="18" charset="0"/>
              </a:rPr>
              <a:t>be allowed to join the gymnasium.</a:t>
            </a:r>
          </a:p>
        </p:txBody>
      </p:sp>
      <p:sp>
        <p:nvSpPr>
          <p:cNvPr id="6" name="Scroll: Horizontal 5">
            <a:extLst>
              <a:ext uri="{FF2B5EF4-FFF2-40B4-BE49-F238E27FC236}">
                <a16:creationId xmlns:a16="http://schemas.microsoft.com/office/drawing/2014/main" id="{AB40478C-B5A2-C073-B3B4-5416033500CA}"/>
              </a:ext>
            </a:extLst>
          </p:cNvPr>
          <p:cNvSpPr/>
          <p:nvPr/>
        </p:nvSpPr>
        <p:spPr>
          <a:xfrm>
            <a:off x="6895069" y="4337223"/>
            <a:ext cx="4867164" cy="2409566"/>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i="1" dirty="0"/>
          </a:p>
          <a:p>
            <a:pPr algn="ctr"/>
            <a:endParaRPr lang="en-GB" sz="2000" i="1" dirty="0"/>
          </a:p>
          <a:p>
            <a:pPr algn="ctr"/>
            <a:r>
              <a:rPr lang="en-GB" sz="2000" i="1" dirty="0"/>
              <a:t>And made themselves uncircumcised, and forsook the holy covenant, and joined themselves to the heathen, and were sold to do mischief. </a:t>
            </a:r>
            <a:r>
              <a:rPr lang="en-GB" sz="2000" dirty="0"/>
              <a:t>1 Maccabees 1:15</a:t>
            </a:r>
          </a:p>
          <a:p>
            <a:pPr algn="ctr"/>
            <a:endParaRPr lang="en-GB" i="1" dirty="0"/>
          </a:p>
          <a:p>
            <a:pPr algn="ctr"/>
            <a:endParaRPr lang="en-GB" i="1" dirty="0"/>
          </a:p>
        </p:txBody>
      </p:sp>
    </p:spTree>
    <p:extLst>
      <p:ext uri="{BB962C8B-B14F-4D97-AF65-F5344CB8AC3E}">
        <p14:creationId xmlns:p14="http://schemas.microsoft.com/office/powerpoint/2010/main" val="1618159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a:extLst>
            <a:ext uri="{FF2B5EF4-FFF2-40B4-BE49-F238E27FC236}">
              <a16:creationId xmlns:a16="http://schemas.microsoft.com/office/drawing/2014/main" id="{53D3843A-1286-252C-B76B-5FE1855F6B5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431FA2E-D01C-44C0-97D6-614A980E4304}"/>
              </a:ext>
            </a:extLst>
          </p:cNvPr>
          <p:cNvSpPr txBox="1"/>
          <p:nvPr/>
        </p:nvSpPr>
        <p:spPr>
          <a:xfrm>
            <a:off x="368722" y="932698"/>
            <a:ext cx="10490886" cy="954107"/>
          </a:xfrm>
          <a:prstGeom prst="rect">
            <a:avLst/>
          </a:prstGeom>
          <a:noFill/>
        </p:spPr>
        <p:txBody>
          <a:bodyPr wrap="square" rtlCol="0">
            <a:spAutoFit/>
          </a:bodyPr>
          <a:lstStyle/>
          <a:p>
            <a:endParaRPr lang="en-GB" sz="3200" dirty="0">
              <a:solidFill>
                <a:schemeClr val="accent2">
                  <a:lumMod val="50000"/>
                </a:schemeClr>
              </a:solidFill>
              <a:latin typeface="Times New Roman" panose="02020603050405020304" pitchFamily="18" charset="0"/>
              <a:cs typeface="Times New Roman" panose="02020603050405020304" pitchFamily="18" charset="0"/>
            </a:endParaRPr>
          </a:p>
          <a:p>
            <a:endParaRPr lang="en-GB" sz="3600" baseline="30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BE98A389-76E6-BEB8-5268-BBF7E9054A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544180" y="254965"/>
            <a:ext cx="3209408" cy="2155223"/>
          </a:xfrm>
          <a:prstGeom prst="rect">
            <a:avLst/>
          </a:prstGeom>
          <a:effectLst>
            <a:softEdge rad="635000"/>
          </a:effectLst>
        </p:spPr>
      </p:pic>
      <p:sp>
        <p:nvSpPr>
          <p:cNvPr id="3" name="TextBox 2">
            <a:extLst>
              <a:ext uri="{FF2B5EF4-FFF2-40B4-BE49-F238E27FC236}">
                <a16:creationId xmlns:a16="http://schemas.microsoft.com/office/drawing/2014/main" id="{AAB7F4AA-7457-7B26-FA0A-C8B8BF9ED329}"/>
              </a:ext>
            </a:extLst>
          </p:cNvPr>
          <p:cNvSpPr txBox="1"/>
          <p:nvPr/>
        </p:nvSpPr>
        <p:spPr>
          <a:xfrm>
            <a:off x="583857" y="120101"/>
            <a:ext cx="5965224" cy="1200329"/>
          </a:xfrm>
          <a:prstGeom prst="rect">
            <a:avLst/>
          </a:prstGeom>
          <a:noFill/>
        </p:spPr>
        <p:txBody>
          <a:bodyPr wrap="square" rtlCol="0">
            <a:spAutoFit/>
          </a:bodyPr>
          <a:lstStyle/>
          <a:p>
            <a:pPr algn="l">
              <a:buNone/>
            </a:pPr>
            <a:r>
              <a:rPr lang="en-GB" sz="2400" b="1" dirty="0">
                <a:solidFill>
                  <a:schemeClr val="accent5">
                    <a:lumMod val="50000"/>
                  </a:schemeClr>
                </a:solidFill>
                <a:latin typeface="Times New Roman" panose="02020603050405020304" pitchFamily="18" charset="0"/>
              </a:rPr>
              <a:t>How Jason gained the King’s approval to build the gymnasium –</a:t>
            </a:r>
            <a:endParaRPr lang="en-GB" sz="2400" b="1" i="0" dirty="0">
              <a:solidFill>
                <a:schemeClr val="accent5">
                  <a:lumMod val="50000"/>
                </a:schemeClr>
              </a:solidFill>
              <a:effectLst/>
              <a:latin typeface="Times New Roman" panose="02020603050405020304" pitchFamily="18" charset="0"/>
            </a:endParaRPr>
          </a:p>
          <a:p>
            <a:endParaRPr lang="en-GB" sz="2400" b="1" dirty="0">
              <a:solidFill>
                <a:schemeClr val="accent5">
                  <a:lumMod val="50000"/>
                </a:schemeClr>
              </a:solidFill>
              <a:latin typeface="Times New Roman" panose="02020603050405020304" pitchFamily="18"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05115982-12A0-F886-9729-0B5CBCE09E84}"/>
              </a:ext>
            </a:extLst>
          </p:cNvPr>
          <p:cNvSpPr/>
          <p:nvPr/>
        </p:nvSpPr>
        <p:spPr>
          <a:xfrm>
            <a:off x="525027" y="1013255"/>
            <a:ext cx="5532737" cy="426308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chemeClr val="bg2"/>
                </a:solidFill>
                <a:effectLst/>
                <a:uLnTx/>
                <a:uFillTx/>
                <a:latin typeface="Times New Roman" panose="02020603050405020304" pitchFamily="18" charset="0"/>
                <a:ea typeface="+mn-ea"/>
                <a:cs typeface="+mn-cs"/>
              </a:rPr>
              <a:t>2 Maccabees 4:8 Promising unto the king by intercession three hundred and threescore talents of silver, and of another revenue eighty talents: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chemeClr val="bg2"/>
                </a:solidFill>
                <a:effectLst/>
                <a:uLnTx/>
                <a:uFillTx/>
                <a:latin typeface="Times New Roman" panose="02020603050405020304" pitchFamily="18" charset="0"/>
                <a:ea typeface="+mn-ea"/>
                <a:cs typeface="+mn-cs"/>
              </a:rPr>
              <a:t>9 Beside this, he promised to assign an hundred and fifty more, if he might have licence to set him up a place for exercise, and for the training up of youth in the fashions of the heathen, and to write them of Jerusalem by the name of Antiochians.</a:t>
            </a:r>
          </a:p>
        </p:txBody>
      </p:sp>
      <p:sp>
        <p:nvSpPr>
          <p:cNvPr id="8" name="TextBox 7">
            <a:extLst>
              <a:ext uri="{FF2B5EF4-FFF2-40B4-BE49-F238E27FC236}">
                <a16:creationId xmlns:a16="http://schemas.microsoft.com/office/drawing/2014/main" id="{0B6B59A3-38B9-6FCC-2B80-4F110E7EDB8A}"/>
              </a:ext>
            </a:extLst>
          </p:cNvPr>
          <p:cNvSpPr txBox="1"/>
          <p:nvPr/>
        </p:nvSpPr>
        <p:spPr>
          <a:xfrm>
            <a:off x="6420035" y="1013255"/>
            <a:ext cx="5771965" cy="3046988"/>
          </a:xfrm>
          <a:prstGeom prst="rect">
            <a:avLst/>
          </a:prstGeom>
          <a:noFill/>
        </p:spPr>
        <p:txBody>
          <a:bodyPr wrap="none" rtlCol="0">
            <a:spAutoFit/>
          </a:bodyPr>
          <a:lstStyle/>
          <a:p>
            <a:endParaRPr lang="en-GB" sz="2400" b="1" dirty="0">
              <a:solidFill>
                <a:schemeClr val="accent5">
                  <a:lumMod val="50000"/>
                </a:schemeClr>
              </a:solidFill>
              <a:latin typeface="Times New Roman" panose="02020603050405020304" pitchFamily="18" charset="0"/>
              <a:cs typeface="Times New Roman" panose="02020603050405020304" pitchFamily="18" charset="0"/>
            </a:endParaRPr>
          </a:p>
          <a:p>
            <a:r>
              <a:rPr lang="en-GB" sz="2400" b="1" dirty="0">
                <a:solidFill>
                  <a:schemeClr val="accent5">
                    <a:lumMod val="50000"/>
                  </a:schemeClr>
                </a:solidFill>
                <a:latin typeface="Times New Roman" panose="02020603050405020304" pitchFamily="18" charset="0"/>
                <a:cs typeface="Times New Roman" panose="02020603050405020304" pitchFamily="18" charset="0"/>
              </a:rPr>
              <a:t>The situation for the Jews was getting</a:t>
            </a:r>
          </a:p>
          <a:p>
            <a:r>
              <a:rPr lang="en-GB" sz="2400" b="1" dirty="0">
                <a:solidFill>
                  <a:schemeClr val="accent5">
                    <a:lumMod val="50000"/>
                  </a:schemeClr>
                </a:solidFill>
                <a:latin typeface="Times New Roman" panose="02020603050405020304" pitchFamily="18" charset="0"/>
                <a:cs typeface="Times New Roman" panose="02020603050405020304" pitchFamily="18" charset="0"/>
              </a:rPr>
              <a:t>increasingly worse, and in </a:t>
            </a:r>
            <a:r>
              <a:rPr lang="en-GB" sz="2400" b="1" dirty="0">
                <a:solidFill>
                  <a:srgbClr val="A16D4C">
                    <a:lumMod val="50000"/>
                  </a:srgbClr>
                </a:solidFill>
                <a:latin typeface="Times New Roman" panose="02020603050405020304" pitchFamily="18" charset="0"/>
                <a:cs typeface="Times New Roman" panose="02020603050405020304" pitchFamily="18" charset="0"/>
              </a:rPr>
              <a:t>In169 BCE, </a:t>
            </a:r>
          </a:p>
          <a:p>
            <a:r>
              <a:rPr lang="en-GB" sz="2400" b="1" dirty="0">
                <a:solidFill>
                  <a:srgbClr val="A16D4C">
                    <a:lumMod val="50000"/>
                  </a:srgbClr>
                </a:solidFill>
                <a:latin typeface="Times New Roman" panose="02020603050405020304" pitchFamily="18" charset="0"/>
                <a:cs typeface="Times New Roman" panose="02020603050405020304" pitchFamily="18" charset="0"/>
              </a:rPr>
              <a:t>sacred objects were removed from the </a:t>
            </a:r>
          </a:p>
          <a:p>
            <a:r>
              <a:rPr lang="en-GB" sz="2400" b="1" dirty="0">
                <a:solidFill>
                  <a:srgbClr val="A16D4C">
                    <a:lumMod val="50000"/>
                  </a:srgbClr>
                </a:solidFill>
                <a:latin typeface="Times New Roman" panose="02020603050405020304" pitchFamily="18" charset="0"/>
                <a:cs typeface="Times New Roman" panose="02020603050405020304" pitchFamily="18" charset="0"/>
              </a:rPr>
              <a:t>temple by Antiochus for their monetary</a:t>
            </a:r>
          </a:p>
          <a:p>
            <a:r>
              <a:rPr lang="en-GB" sz="2400" b="1" dirty="0">
                <a:solidFill>
                  <a:srgbClr val="A16D4C">
                    <a:lumMod val="50000"/>
                  </a:srgbClr>
                </a:solidFill>
                <a:latin typeface="Times New Roman" panose="02020603050405020304" pitchFamily="18" charset="0"/>
                <a:cs typeface="Times New Roman" panose="02020603050405020304" pitchFamily="18" charset="0"/>
              </a:rPr>
              <a:t>value – as he needed funds after returning</a:t>
            </a:r>
          </a:p>
          <a:p>
            <a:r>
              <a:rPr lang="en-GB" sz="2400" b="1" dirty="0">
                <a:solidFill>
                  <a:srgbClr val="A16D4C">
                    <a:lumMod val="50000"/>
                  </a:srgbClr>
                </a:solidFill>
                <a:latin typeface="Times New Roman" panose="02020603050405020304" pitchFamily="18" charset="0"/>
                <a:cs typeface="Times New Roman" panose="02020603050405020304" pitchFamily="18" charset="0"/>
              </a:rPr>
              <a:t>from a campaign in Egypt in which he was</a:t>
            </a:r>
          </a:p>
          <a:p>
            <a:r>
              <a:rPr lang="en-GB" sz="2400" b="1" dirty="0">
                <a:solidFill>
                  <a:srgbClr val="A16D4C">
                    <a:lumMod val="50000"/>
                  </a:srgbClr>
                </a:solidFill>
                <a:latin typeface="Times New Roman" panose="02020603050405020304" pitchFamily="18" charset="0"/>
                <a:cs typeface="Times New Roman" panose="02020603050405020304" pitchFamily="18" charset="0"/>
              </a:rPr>
              <a:t> defeated</a:t>
            </a:r>
            <a:r>
              <a:rPr lang="en-GB" sz="2400" b="1" baseline="30000" dirty="0">
                <a:solidFill>
                  <a:srgbClr val="A16D4C">
                    <a:lumMod val="50000"/>
                  </a:srgbClr>
                </a:solidFill>
                <a:latin typeface="Times New Roman" panose="02020603050405020304" pitchFamily="18" charset="0"/>
                <a:cs typeface="Times New Roman" panose="02020603050405020304" pitchFamily="18" charset="0"/>
              </a:rPr>
              <a:t>[6]</a:t>
            </a:r>
            <a:endParaRPr lang="en-GB" sz="2400" b="1" dirty="0">
              <a:solidFill>
                <a:srgbClr val="A16D4C">
                  <a:lumMod val="50000"/>
                </a:srgbClr>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70D1985B-58F0-3607-F2E0-2841897FF8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3809" y="3737169"/>
            <a:ext cx="4173177" cy="2188133"/>
          </a:xfrm>
          <a:prstGeom prst="rect">
            <a:avLst/>
          </a:prstGeom>
          <a:effectLst>
            <a:softEdge rad="127000"/>
          </a:effectLst>
        </p:spPr>
      </p:pic>
      <p:sp>
        <p:nvSpPr>
          <p:cNvPr id="11" name="TextBox 10">
            <a:extLst>
              <a:ext uri="{FF2B5EF4-FFF2-40B4-BE49-F238E27FC236}">
                <a16:creationId xmlns:a16="http://schemas.microsoft.com/office/drawing/2014/main" id="{90DF6B02-C621-013A-162F-939DE2A1A337}"/>
              </a:ext>
            </a:extLst>
          </p:cNvPr>
          <p:cNvSpPr txBox="1"/>
          <p:nvPr/>
        </p:nvSpPr>
        <p:spPr>
          <a:xfrm>
            <a:off x="7532269" y="5910607"/>
            <a:ext cx="3919663" cy="738664"/>
          </a:xfrm>
          <a:prstGeom prst="rect">
            <a:avLst/>
          </a:prstGeom>
          <a:noFill/>
        </p:spPr>
        <p:txBody>
          <a:bodyPr wrap="none" rtlCol="0">
            <a:spAutoFit/>
          </a:bodyPr>
          <a:lstStyle/>
          <a:p>
            <a:r>
              <a:rPr lang="en-GB" sz="1400" dirty="0">
                <a:solidFill>
                  <a:schemeClr val="accent5">
                    <a:lumMod val="50000"/>
                  </a:schemeClr>
                </a:solidFill>
              </a:rPr>
              <a:t>Carving at the Arch of Titus, Rome,</a:t>
            </a:r>
          </a:p>
          <a:p>
            <a:r>
              <a:rPr lang="en-GB" sz="1400" dirty="0">
                <a:solidFill>
                  <a:schemeClr val="accent5">
                    <a:lumMod val="50000"/>
                  </a:schemeClr>
                </a:solidFill>
              </a:rPr>
              <a:t>carrying spoils from 2</a:t>
            </a:r>
            <a:r>
              <a:rPr lang="en-GB" sz="1400" baseline="30000" dirty="0">
                <a:solidFill>
                  <a:schemeClr val="accent5">
                    <a:lumMod val="50000"/>
                  </a:schemeClr>
                </a:solidFill>
              </a:rPr>
              <a:t>nd</a:t>
            </a:r>
            <a:r>
              <a:rPr lang="en-GB" sz="1400" dirty="0">
                <a:solidFill>
                  <a:schemeClr val="accent5">
                    <a:lumMod val="50000"/>
                  </a:schemeClr>
                </a:solidFill>
              </a:rPr>
              <a:t> Temple at Jerusalem</a:t>
            </a:r>
          </a:p>
          <a:p>
            <a:r>
              <a:rPr lang="en-GB" sz="1400" dirty="0">
                <a:solidFill>
                  <a:schemeClr val="accent5">
                    <a:lumMod val="50000"/>
                  </a:schemeClr>
                </a:solidFill>
              </a:rPr>
              <a:t>courtesy of Biblical Archaeology Society</a:t>
            </a:r>
            <a:r>
              <a:rPr lang="en-GB" sz="1400" baseline="30000" dirty="0">
                <a:solidFill>
                  <a:schemeClr val="accent5">
                    <a:lumMod val="50000"/>
                  </a:schemeClr>
                </a:solidFill>
              </a:rPr>
              <a:t>[c]</a:t>
            </a:r>
            <a:endParaRPr lang="en-GB" sz="1400" dirty="0">
              <a:solidFill>
                <a:schemeClr val="accent5">
                  <a:lumMod val="50000"/>
                </a:schemeClr>
              </a:solidFill>
            </a:endParaRPr>
          </a:p>
        </p:txBody>
      </p:sp>
      <p:sp>
        <p:nvSpPr>
          <p:cNvPr id="12" name="TextBox 11">
            <a:extLst>
              <a:ext uri="{FF2B5EF4-FFF2-40B4-BE49-F238E27FC236}">
                <a16:creationId xmlns:a16="http://schemas.microsoft.com/office/drawing/2014/main" id="{BD5184E0-A79B-08CD-91BE-FC68640D64E8}"/>
              </a:ext>
            </a:extLst>
          </p:cNvPr>
          <p:cNvSpPr txBox="1"/>
          <p:nvPr/>
        </p:nvSpPr>
        <p:spPr>
          <a:xfrm>
            <a:off x="812388" y="5288340"/>
            <a:ext cx="5703806" cy="156966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A16D4C">
                    <a:lumMod val="50000"/>
                  </a:srgbClr>
                </a:solidFill>
                <a:effectLst/>
                <a:uLnTx/>
                <a:uFillTx/>
                <a:latin typeface="Times New Roman" panose="02020603050405020304" pitchFamily="18" charset="0"/>
                <a:ea typeface="+mn-ea"/>
                <a:cs typeface="Times New Roman" panose="02020603050405020304" pitchFamily="18" charset="0"/>
              </a:rPr>
              <a:t>The Jewish community were not happy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A16D4C">
                    <a:lumMod val="50000"/>
                  </a:srgbClr>
                </a:solidFill>
                <a:effectLst/>
                <a:uLnTx/>
                <a:uFillTx/>
                <a:latin typeface="Times New Roman" panose="02020603050405020304" pitchFamily="18" charset="0"/>
                <a:ea typeface="+mn-ea"/>
                <a:cs typeface="Times New Roman" panose="02020603050405020304" pitchFamily="18" charset="0"/>
              </a:rPr>
              <a:t>with what Jason was doing, and described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A16D4C">
                    <a:lumMod val="50000"/>
                  </a:srgbClr>
                </a:solidFill>
                <a:effectLst/>
                <a:uLnTx/>
                <a:uFillTx/>
                <a:latin typeface="Times New Roman" panose="02020603050405020304" pitchFamily="18" charset="0"/>
                <a:ea typeface="+mn-ea"/>
                <a:cs typeface="Times New Roman" panose="02020603050405020304" pitchFamily="18" charset="0"/>
              </a:rPr>
              <a:t>him in 2 Maccabees 4:13 as an ‘ungodly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A16D4C">
                    <a:lumMod val="50000"/>
                  </a:srgbClr>
                </a:solidFill>
                <a:effectLst/>
                <a:uLnTx/>
                <a:uFillTx/>
                <a:latin typeface="Times New Roman" panose="02020603050405020304" pitchFamily="18" charset="0"/>
                <a:ea typeface="+mn-ea"/>
                <a:cs typeface="Times New Roman" panose="02020603050405020304" pitchFamily="18" charset="0"/>
              </a:rPr>
              <a:t>Wretch, and no high priest’.</a:t>
            </a:r>
            <a:endParaRPr kumimoji="0" lang="en-GB" sz="2400" b="1" i="0" u="none" strike="noStrike" kern="1200" cap="none" spc="0" normalizeH="0" baseline="0" noProof="0" dirty="0">
              <a:ln>
                <a:noFill/>
              </a:ln>
              <a:solidFill>
                <a:srgbClr val="A16D4C">
                  <a:lumMod val="50000"/>
                </a:srgbClr>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745687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678884-1638-27BE-33C7-B6880201889F}"/>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F0355088-9481-E20E-C09A-85AB8AC0DD46}"/>
              </a:ext>
            </a:extLst>
          </p:cNvPr>
          <p:cNvSpPr>
            <a:spLocks noGrp="1"/>
          </p:cNvSpPr>
          <p:nvPr>
            <p:ph type="subTitle" idx="1"/>
          </p:nvPr>
        </p:nvSpPr>
        <p:spPr>
          <a:xfrm>
            <a:off x="531342" y="-247414"/>
            <a:ext cx="5431536" cy="655402"/>
          </a:xfrm>
        </p:spPr>
        <p:txBody>
          <a:bodyPr>
            <a:normAutofit/>
          </a:bodyPr>
          <a:lstStyle/>
          <a:p>
            <a:r>
              <a:rPr lang="en-GB" sz="2400" b="1" u="sng" dirty="0">
                <a:latin typeface="Times New Roman" panose="02020603050405020304" pitchFamily="18" charset="0"/>
                <a:cs typeface="Times New Roman" panose="02020603050405020304" pitchFamily="18" charset="0"/>
              </a:rPr>
              <a:t>The extent of the persecution</a:t>
            </a:r>
          </a:p>
        </p:txBody>
      </p:sp>
      <p:pic>
        <p:nvPicPr>
          <p:cNvPr id="5" name="Picture 4">
            <a:extLst>
              <a:ext uri="{FF2B5EF4-FFF2-40B4-BE49-F238E27FC236}">
                <a16:creationId xmlns:a16="http://schemas.microsoft.com/office/drawing/2014/main" id="{16875AC7-490E-A48E-B3DC-44D9C3CA0B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544180" y="254965"/>
            <a:ext cx="3209408" cy="2155223"/>
          </a:xfrm>
          <a:prstGeom prst="rect">
            <a:avLst/>
          </a:prstGeom>
          <a:effectLst>
            <a:softEdge rad="635000"/>
          </a:effectLst>
        </p:spPr>
      </p:pic>
      <p:sp>
        <p:nvSpPr>
          <p:cNvPr id="8" name="TextBox 7">
            <a:extLst>
              <a:ext uri="{FF2B5EF4-FFF2-40B4-BE49-F238E27FC236}">
                <a16:creationId xmlns:a16="http://schemas.microsoft.com/office/drawing/2014/main" id="{72BA3B90-D70B-5153-D2FA-86C17AC8EC11}"/>
              </a:ext>
            </a:extLst>
          </p:cNvPr>
          <p:cNvSpPr txBox="1"/>
          <p:nvPr/>
        </p:nvSpPr>
        <p:spPr>
          <a:xfrm>
            <a:off x="506372" y="407988"/>
            <a:ext cx="10083112" cy="3785652"/>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There are many examples recorded of the persecution endured under Antiochus IV Epiphanes, including one which reinforces his self-proclaimed title ‘Epiphanes’, which translates to ‘God Manifest’, in which he desecrated the Holy Temple, erected idols, and sacrificed pigs to Zeus (whom he purportedly claimed to be the reincarnation of).</a:t>
            </a:r>
            <a:r>
              <a:rPr lang="en-GB" sz="2400" baseline="30000" dirty="0">
                <a:latin typeface="Times New Roman" panose="02020603050405020304" pitchFamily="18" charset="0"/>
                <a:cs typeface="Times New Roman" panose="02020603050405020304" pitchFamily="18" charset="0"/>
              </a:rPr>
              <a:t>[7]</a:t>
            </a:r>
          </a:p>
          <a:p>
            <a:pPr algn="l">
              <a:buNone/>
            </a:pPr>
            <a:r>
              <a:rPr lang="en-GB" sz="2400" dirty="0">
                <a:latin typeface="Times New Roman" panose="02020603050405020304" pitchFamily="18" charset="0"/>
                <a:cs typeface="Times New Roman" panose="02020603050405020304" pitchFamily="18" charset="0"/>
              </a:rPr>
              <a:t>Jewish practices were outlawed – such as</a:t>
            </a:r>
          </a:p>
          <a:p>
            <a:pPr algn="l">
              <a:buNone/>
            </a:pPr>
            <a:r>
              <a:rPr lang="en-GB" sz="2400" dirty="0">
                <a:latin typeface="Times New Roman" panose="02020603050405020304" pitchFamily="18" charset="0"/>
                <a:cs typeface="Times New Roman" panose="02020603050405020304" pitchFamily="18" charset="0"/>
              </a:rPr>
              <a:t>circumcision, observation of the Sabbath, </a:t>
            </a:r>
          </a:p>
          <a:p>
            <a:pPr algn="l">
              <a:buNone/>
            </a:pPr>
            <a:r>
              <a:rPr lang="en-GB" sz="2400" dirty="0">
                <a:latin typeface="Times New Roman" panose="02020603050405020304" pitchFamily="18" charset="0"/>
                <a:cs typeface="Times New Roman" panose="02020603050405020304" pitchFamily="18" charset="0"/>
              </a:rPr>
              <a:t>and religious festivals – and if caught practised, </a:t>
            </a:r>
          </a:p>
          <a:p>
            <a:pPr algn="l">
              <a:buNone/>
            </a:pPr>
            <a:r>
              <a:rPr lang="en-GB" sz="2400" dirty="0">
                <a:latin typeface="Times New Roman" panose="02020603050405020304" pitchFamily="18" charset="0"/>
                <a:cs typeface="Times New Roman" panose="02020603050405020304" pitchFamily="18" charset="0"/>
              </a:rPr>
              <a:t>could lead to punishment or even death.</a:t>
            </a:r>
            <a:r>
              <a:rPr lang="en-GB" sz="2400" baseline="30000" dirty="0">
                <a:latin typeface="Times New Roman" panose="02020603050405020304" pitchFamily="18" charset="0"/>
                <a:cs typeface="Times New Roman" panose="02020603050405020304" pitchFamily="18" charset="0"/>
              </a:rPr>
              <a:t>[8]</a:t>
            </a:r>
            <a:r>
              <a:rPr lang="en-GB" sz="2400" dirty="0">
                <a:latin typeface="Times New Roman" panose="02020603050405020304" pitchFamily="18" charset="0"/>
                <a:cs typeface="Times New Roman" panose="02020603050405020304" pitchFamily="18" charset="0"/>
              </a:rPr>
              <a:t> </a:t>
            </a:r>
          </a:p>
          <a:p>
            <a:pPr algn="l">
              <a:buNone/>
            </a:pPr>
            <a:endParaRPr lang="en-GB" sz="2400" dirty="0">
              <a:latin typeface="Times New Roman" panose="02020603050405020304" pitchFamily="18" charset="0"/>
              <a:cs typeface="Times New Roman" panose="02020603050405020304" pitchFamily="18" charset="0"/>
            </a:endParaRPr>
          </a:p>
        </p:txBody>
      </p:sp>
      <p:sp>
        <p:nvSpPr>
          <p:cNvPr id="10" name="Scroll: Horizontal 9">
            <a:extLst>
              <a:ext uri="{FF2B5EF4-FFF2-40B4-BE49-F238E27FC236}">
                <a16:creationId xmlns:a16="http://schemas.microsoft.com/office/drawing/2014/main" id="{1C1E2D25-4CE0-92EC-9FF5-D65FCE2E85F0}"/>
              </a:ext>
            </a:extLst>
          </p:cNvPr>
          <p:cNvSpPr/>
          <p:nvPr/>
        </p:nvSpPr>
        <p:spPr>
          <a:xfrm>
            <a:off x="780132" y="3451910"/>
            <a:ext cx="5488057" cy="3247275"/>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i="1" dirty="0">
                <a:latin typeface="Times New Roman" panose="02020603050405020304" pitchFamily="18" charset="0"/>
              </a:rPr>
              <a:t>At which time according to the commandment they put to death certain women, that had caused their children to be circumcised. And they hanged the infants about their necks, and rifled their houses, and slew them that had circumcised them</a:t>
            </a:r>
            <a:r>
              <a:rPr lang="en-GB" sz="2000" dirty="0">
                <a:latin typeface="Times New Roman" panose="02020603050405020304" pitchFamily="18" charset="0"/>
              </a:rPr>
              <a:t>. 1 Maccabees 1:60-61</a:t>
            </a:r>
          </a:p>
        </p:txBody>
      </p:sp>
      <p:sp>
        <p:nvSpPr>
          <p:cNvPr id="11" name="Scroll: Vertical 10">
            <a:extLst>
              <a:ext uri="{FF2B5EF4-FFF2-40B4-BE49-F238E27FC236}">
                <a16:creationId xmlns:a16="http://schemas.microsoft.com/office/drawing/2014/main" id="{33B76825-697B-4741-16B2-49FBA4BE060B}"/>
              </a:ext>
            </a:extLst>
          </p:cNvPr>
          <p:cNvSpPr/>
          <p:nvPr/>
        </p:nvSpPr>
        <p:spPr>
          <a:xfrm>
            <a:off x="6605060" y="3807186"/>
            <a:ext cx="5214296" cy="2862653"/>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i="1" dirty="0">
                <a:latin typeface="Times New Roman" panose="02020603050405020304" pitchFamily="18" charset="0"/>
                <a:cs typeface="Times New Roman" panose="02020603050405020304" pitchFamily="18" charset="0"/>
              </a:rPr>
              <a:t>Howbeit many in Israel were fully resolved and confirmed in themselves not to eat any unclean thing, wherefore the rather to die, that they might not be defiled with meats, and that they might not profane the holy covenant: so then they died. </a:t>
            </a:r>
            <a:r>
              <a:rPr lang="en-GB" sz="2000" dirty="0">
                <a:latin typeface="Times New Roman" panose="02020603050405020304" pitchFamily="18" charset="0"/>
              </a:rPr>
              <a:t>1 Maccabees 1:62-63</a:t>
            </a:r>
          </a:p>
        </p:txBody>
      </p:sp>
      <p:sp>
        <p:nvSpPr>
          <p:cNvPr id="12" name="TextBox 11">
            <a:extLst>
              <a:ext uri="{FF2B5EF4-FFF2-40B4-BE49-F238E27FC236}">
                <a16:creationId xmlns:a16="http://schemas.microsoft.com/office/drawing/2014/main" id="{D74A978E-39AD-49E7-7656-963FB26CE66C}"/>
              </a:ext>
            </a:extLst>
          </p:cNvPr>
          <p:cNvSpPr txBox="1"/>
          <p:nvPr/>
        </p:nvSpPr>
        <p:spPr>
          <a:xfrm>
            <a:off x="6878820" y="2606857"/>
            <a:ext cx="5277407" cy="1200329"/>
          </a:xfrm>
          <a:prstGeom prst="rect">
            <a:avLst/>
          </a:prstGeom>
          <a:noFill/>
        </p:spPr>
        <p:txBody>
          <a:bodyPr wrap="none" rtlCol="0">
            <a:spAutoFit/>
          </a:bodyPr>
          <a:lstStyle/>
          <a:p>
            <a:r>
              <a:rPr lang="en-GB" sz="2400" dirty="0">
                <a:latin typeface="Times New Roman" panose="02020603050405020304" pitchFamily="18" charset="0"/>
                <a:cs typeface="Times New Roman" panose="02020603050405020304" pitchFamily="18" charset="0"/>
              </a:rPr>
              <a:t>Jews were forced to eat pork (which was </a:t>
            </a:r>
          </a:p>
          <a:p>
            <a:r>
              <a:rPr lang="en-GB" sz="2400" dirty="0">
                <a:latin typeface="Times New Roman" panose="02020603050405020304" pitchFamily="18" charset="0"/>
                <a:cs typeface="Times New Roman" panose="02020603050405020304" pitchFamily="18" charset="0"/>
              </a:rPr>
              <a:t>forbidden within their beliefs) </a:t>
            </a:r>
          </a:p>
          <a:p>
            <a:r>
              <a:rPr lang="en-GB" sz="2400" dirty="0">
                <a:latin typeface="Times New Roman" panose="02020603050405020304" pitchFamily="18" charset="0"/>
                <a:cs typeface="Times New Roman" panose="02020603050405020304" pitchFamily="18" charset="0"/>
              </a:rPr>
              <a:t>and other non-Kosher (kashrut) foods</a:t>
            </a:r>
            <a:r>
              <a:rPr lang="en-GB" sz="2400" i="1" dirty="0">
                <a:latin typeface="Times New Roman" panose="02020603050405020304" pitchFamily="18" charset="0"/>
                <a:cs typeface="Times New Roman" panose="02020603050405020304" pitchFamily="18" charset="0"/>
              </a:rPr>
              <a:t>,</a:t>
            </a:r>
            <a:r>
              <a:rPr lang="en-GB" sz="2400" baseline="30000" dirty="0">
                <a:latin typeface="Times New Roman" panose="02020603050405020304" pitchFamily="18" charset="0"/>
                <a:cs typeface="Times New Roman" panose="02020603050405020304" pitchFamily="18" charset="0"/>
              </a:rPr>
              <a:t>[9]</a:t>
            </a:r>
            <a:endParaRPr lang="en-GB" sz="2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8708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a:extLst>
            <a:ext uri="{FF2B5EF4-FFF2-40B4-BE49-F238E27FC236}">
              <a16:creationId xmlns:a16="http://schemas.microsoft.com/office/drawing/2014/main" id="{0CAE2EFB-CC32-5487-53E2-654A519D664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F597303-6742-2FC1-DCE7-9ECE33F90549}"/>
              </a:ext>
            </a:extLst>
          </p:cNvPr>
          <p:cNvSpPr txBox="1"/>
          <p:nvPr/>
        </p:nvSpPr>
        <p:spPr>
          <a:xfrm>
            <a:off x="5564660" y="4355151"/>
            <a:ext cx="6575857" cy="1692771"/>
          </a:xfrm>
          <a:prstGeom prst="rect">
            <a:avLst/>
          </a:prstGeom>
          <a:noFill/>
        </p:spPr>
        <p:txBody>
          <a:bodyPr wrap="square" rtlCol="0">
            <a:spAutoFit/>
          </a:bodyPr>
          <a:lstStyle/>
          <a:p>
            <a:endParaRPr lang="en-GB" sz="3200" dirty="0">
              <a:solidFill>
                <a:schemeClr val="accent2">
                  <a:lumMod val="50000"/>
                </a:schemeClr>
              </a:solidFill>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Mattathias blessing his sons, Woodcut engraving after a drawing by Julius Schnorr von Carolsfeld (German painter, 1794 - 1872), published in 1877</a:t>
            </a:r>
          </a:p>
          <a:p>
            <a:r>
              <a:rPr lang="en-GB" dirty="0">
                <a:latin typeface="Times New Roman" panose="02020603050405020304" pitchFamily="18" charset="0"/>
                <a:cs typeface="Times New Roman" panose="02020603050405020304" pitchFamily="18" charset="0"/>
              </a:rPr>
              <a:t>Courtesy of free images.com </a:t>
            </a:r>
            <a:r>
              <a:rPr lang="en-GB" baseline="30000" dirty="0">
                <a:latin typeface="Times New Roman" panose="02020603050405020304" pitchFamily="18" charset="0"/>
                <a:cs typeface="Times New Roman" panose="02020603050405020304" pitchFamily="18" charset="0"/>
              </a:rPr>
              <a:t>[d]</a:t>
            </a:r>
            <a:endParaRPr lang="en-GB"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598FF11-296F-FB35-010F-14230241BD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509685" y="149956"/>
            <a:ext cx="3209408" cy="2155223"/>
          </a:xfrm>
          <a:prstGeom prst="rect">
            <a:avLst/>
          </a:prstGeom>
          <a:effectLst>
            <a:softEdge rad="635000"/>
          </a:effectLst>
        </p:spPr>
      </p:pic>
      <p:sp>
        <p:nvSpPr>
          <p:cNvPr id="3" name="TextBox 2">
            <a:extLst>
              <a:ext uri="{FF2B5EF4-FFF2-40B4-BE49-F238E27FC236}">
                <a16:creationId xmlns:a16="http://schemas.microsoft.com/office/drawing/2014/main" id="{AF3F7B4D-07AB-B38D-3893-4339953F0487}"/>
              </a:ext>
            </a:extLst>
          </p:cNvPr>
          <p:cNvSpPr txBox="1"/>
          <p:nvPr/>
        </p:nvSpPr>
        <p:spPr>
          <a:xfrm>
            <a:off x="657997" y="174469"/>
            <a:ext cx="4680121" cy="6740307"/>
          </a:xfrm>
          <a:prstGeom prst="rect">
            <a:avLst/>
          </a:prstGeom>
          <a:noFill/>
        </p:spPr>
        <p:txBody>
          <a:bodyPr wrap="square" rtlCol="0">
            <a:spAutoFit/>
          </a:bodyPr>
          <a:lstStyle/>
          <a:p>
            <a:r>
              <a:rPr lang="en-GB" sz="2400" b="1" dirty="0">
                <a:solidFill>
                  <a:schemeClr val="accent5">
                    <a:lumMod val="50000"/>
                  </a:schemeClr>
                </a:solidFill>
                <a:latin typeface="Times New Roman" panose="02020603050405020304" pitchFamily="18" charset="0"/>
                <a:cs typeface="Times New Roman" panose="02020603050405020304" pitchFamily="18" charset="0"/>
              </a:rPr>
              <a:t>By 167 BCE, the situation the Jews were facing reached boiling-point, and led by Mattathias ben Johanan, a Jewish priest from Modi’in, and head of the Hasmonean family, revolt began. His five sons, Judah, Eleazar, Simon, John and Jonathan joined him in the cause.</a:t>
            </a:r>
            <a:r>
              <a:rPr lang="en-GB" sz="2400" b="1" baseline="30000" dirty="0">
                <a:solidFill>
                  <a:schemeClr val="accent5">
                    <a:lumMod val="50000"/>
                  </a:schemeClr>
                </a:solidFill>
                <a:latin typeface="Times New Roman" panose="02020603050405020304" pitchFamily="18" charset="0"/>
                <a:cs typeface="Times New Roman" panose="02020603050405020304" pitchFamily="18" charset="0"/>
              </a:rPr>
              <a:t>[10]</a:t>
            </a:r>
            <a:r>
              <a:rPr lang="en-GB" sz="2400" b="1" dirty="0">
                <a:solidFill>
                  <a:schemeClr val="accent5">
                    <a:lumMod val="50000"/>
                  </a:schemeClr>
                </a:solidFill>
                <a:latin typeface="Times New Roman" panose="02020603050405020304" pitchFamily="18" charset="0"/>
                <a:cs typeface="Times New Roman" panose="02020603050405020304" pitchFamily="18" charset="0"/>
              </a:rPr>
              <a:t> Mattathias was already old when the revolt started, and died of natural causes early in the revolt, passing the leadership baton onto Judah. Known as ‘the hammer’, which is reportedly where the name Maccabee originated, as the Hebrew word for hammer is ‘</a:t>
            </a:r>
            <a:r>
              <a:rPr lang="en-GB" sz="2400" b="1" dirty="0" err="1">
                <a:solidFill>
                  <a:schemeClr val="accent5">
                    <a:lumMod val="50000"/>
                  </a:schemeClr>
                </a:solidFill>
                <a:latin typeface="Times New Roman" panose="02020603050405020304" pitchFamily="18" charset="0"/>
                <a:cs typeface="Times New Roman" panose="02020603050405020304" pitchFamily="18" charset="0"/>
              </a:rPr>
              <a:t>Maqubi</a:t>
            </a:r>
            <a:r>
              <a:rPr lang="en-GB" sz="2400" b="1" dirty="0">
                <a:solidFill>
                  <a:schemeClr val="accent5">
                    <a:lumMod val="50000"/>
                  </a:schemeClr>
                </a:solidFill>
                <a:latin typeface="Times New Roman" panose="02020603050405020304" pitchFamily="18" charset="0"/>
                <a:cs typeface="Times New Roman" panose="02020603050405020304" pitchFamily="18" charset="0"/>
              </a:rPr>
              <a:t>’</a:t>
            </a:r>
            <a:r>
              <a:rPr lang="en-GB" sz="2400" b="1" baseline="30000" dirty="0">
                <a:solidFill>
                  <a:schemeClr val="accent5">
                    <a:lumMod val="50000"/>
                  </a:schemeClr>
                </a:solidFill>
                <a:latin typeface="Times New Roman" panose="02020603050405020304" pitchFamily="18" charset="0"/>
                <a:cs typeface="Times New Roman" panose="02020603050405020304" pitchFamily="18" charset="0"/>
              </a:rPr>
              <a:t>[11]</a:t>
            </a:r>
            <a:endParaRPr lang="en-GB" sz="2400" b="1" dirty="0">
              <a:solidFill>
                <a:schemeClr val="accent5">
                  <a:lumMod val="50000"/>
                </a:schemeClr>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F05266FE-FCCA-9D0A-52B3-0A08167726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4660" y="933189"/>
            <a:ext cx="5144672" cy="3798165"/>
          </a:xfrm>
          <a:prstGeom prst="rect">
            <a:avLst/>
          </a:prstGeom>
          <a:effectLst>
            <a:softEdge rad="127000"/>
          </a:effectLst>
        </p:spPr>
      </p:pic>
    </p:spTree>
    <p:extLst>
      <p:ext uri="{BB962C8B-B14F-4D97-AF65-F5344CB8AC3E}">
        <p14:creationId xmlns:p14="http://schemas.microsoft.com/office/powerpoint/2010/main" val="2745531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a:extLst>
            <a:ext uri="{FF2B5EF4-FFF2-40B4-BE49-F238E27FC236}">
              <a16:creationId xmlns:a16="http://schemas.microsoft.com/office/drawing/2014/main" id="{57330C2D-BF8F-2D18-79EF-A5F91BD8A75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9D7AE5C-9308-3AB1-68C1-528A64829B57}"/>
              </a:ext>
            </a:extLst>
          </p:cNvPr>
          <p:cNvSpPr txBox="1"/>
          <p:nvPr/>
        </p:nvSpPr>
        <p:spPr>
          <a:xfrm>
            <a:off x="510746" y="855524"/>
            <a:ext cx="10490886" cy="954107"/>
          </a:xfrm>
          <a:prstGeom prst="rect">
            <a:avLst/>
          </a:prstGeom>
          <a:noFill/>
        </p:spPr>
        <p:txBody>
          <a:bodyPr wrap="square" rtlCol="0">
            <a:spAutoFit/>
          </a:bodyPr>
          <a:lstStyle/>
          <a:p>
            <a:endParaRPr lang="en-GB" sz="3200" dirty="0">
              <a:solidFill>
                <a:schemeClr val="accent2">
                  <a:lumMod val="50000"/>
                </a:schemeClr>
              </a:solidFill>
              <a:latin typeface="Times New Roman" panose="02020603050405020304" pitchFamily="18" charset="0"/>
              <a:cs typeface="Times New Roman" panose="02020603050405020304" pitchFamily="18" charset="0"/>
            </a:endParaRPr>
          </a:p>
          <a:p>
            <a:endParaRPr lang="en-GB" sz="3600" baseline="30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167A198-6448-E0F6-3144-4BC04AAB0B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509685" y="149956"/>
            <a:ext cx="3209408" cy="2155223"/>
          </a:xfrm>
          <a:prstGeom prst="rect">
            <a:avLst/>
          </a:prstGeom>
          <a:effectLst>
            <a:softEdge rad="635000"/>
          </a:effectLst>
        </p:spPr>
      </p:pic>
      <p:sp>
        <p:nvSpPr>
          <p:cNvPr id="5" name="TextBox 4">
            <a:extLst>
              <a:ext uri="{FF2B5EF4-FFF2-40B4-BE49-F238E27FC236}">
                <a16:creationId xmlns:a16="http://schemas.microsoft.com/office/drawing/2014/main" id="{0F697064-6895-66A5-73F5-3CD4B1835A78}"/>
              </a:ext>
            </a:extLst>
          </p:cNvPr>
          <p:cNvSpPr txBox="1"/>
          <p:nvPr/>
        </p:nvSpPr>
        <p:spPr>
          <a:xfrm>
            <a:off x="5745891" y="174469"/>
            <a:ext cx="6252519" cy="6370975"/>
          </a:xfrm>
          <a:prstGeom prst="rect">
            <a:avLst/>
          </a:prstGeom>
          <a:noFill/>
        </p:spPr>
        <p:txBody>
          <a:bodyPr wrap="square" rtlCol="0">
            <a:spAutoFit/>
          </a:bodyPr>
          <a:lstStyle/>
          <a:p>
            <a:r>
              <a:rPr lang="en-GB" sz="2400" b="1" dirty="0">
                <a:solidFill>
                  <a:schemeClr val="accent5">
                    <a:lumMod val="50000"/>
                  </a:schemeClr>
                </a:solidFill>
                <a:latin typeface="Times New Roman" panose="02020603050405020304" pitchFamily="18" charset="0"/>
                <a:cs typeface="Times New Roman" panose="02020603050405020304" pitchFamily="18" charset="0"/>
              </a:rPr>
              <a:t>Through the use of guerilla style</a:t>
            </a:r>
          </a:p>
          <a:p>
            <a:r>
              <a:rPr lang="en-GB" sz="2400" b="1" dirty="0">
                <a:solidFill>
                  <a:schemeClr val="accent5">
                    <a:lumMod val="50000"/>
                  </a:schemeClr>
                </a:solidFill>
                <a:latin typeface="Times New Roman" panose="02020603050405020304" pitchFamily="18" charset="0"/>
                <a:cs typeface="Times New Roman" panose="02020603050405020304" pitchFamily="18" charset="0"/>
              </a:rPr>
              <a:t>warfare, Judas led the revolt until his</a:t>
            </a:r>
          </a:p>
          <a:p>
            <a:r>
              <a:rPr lang="en-GB" sz="2400" b="1" dirty="0">
                <a:solidFill>
                  <a:schemeClr val="accent5">
                    <a:lumMod val="50000"/>
                  </a:schemeClr>
                </a:solidFill>
                <a:latin typeface="Times New Roman" panose="02020603050405020304" pitchFamily="18" charset="0"/>
                <a:cs typeface="Times New Roman" panose="02020603050405020304" pitchFamily="18" charset="0"/>
              </a:rPr>
              <a:t>death at the Battle of </a:t>
            </a:r>
            <a:r>
              <a:rPr lang="en-GB" sz="2400" b="1" dirty="0" err="1">
                <a:solidFill>
                  <a:schemeClr val="accent5">
                    <a:lumMod val="50000"/>
                  </a:schemeClr>
                </a:solidFill>
                <a:latin typeface="Times New Roman" panose="02020603050405020304" pitchFamily="18" charset="0"/>
                <a:cs typeface="Times New Roman" panose="02020603050405020304" pitchFamily="18" charset="0"/>
              </a:rPr>
              <a:t>Elasa</a:t>
            </a:r>
            <a:r>
              <a:rPr lang="en-GB" sz="2400" b="1" dirty="0">
                <a:solidFill>
                  <a:schemeClr val="accent5">
                    <a:lumMod val="50000"/>
                  </a:schemeClr>
                </a:solidFill>
                <a:latin typeface="Times New Roman" panose="02020603050405020304" pitchFamily="18" charset="0"/>
                <a:cs typeface="Times New Roman" panose="02020603050405020304" pitchFamily="18" charset="0"/>
              </a:rPr>
              <a:t> at </a:t>
            </a:r>
            <a:r>
              <a:rPr lang="en-GB" sz="2400" b="1" dirty="0" err="1">
                <a:solidFill>
                  <a:schemeClr val="accent5">
                    <a:lumMod val="50000"/>
                  </a:schemeClr>
                </a:solidFill>
                <a:latin typeface="Times New Roman" panose="02020603050405020304" pitchFamily="18" charset="0"/>
                <a:cs typeface="Times New Roman" panose="02020603050405020304" pitchFamily="18" charset="0"/>
              </a:rPr>
              <a:t>Bacchides</a:t>
            </a:r>
            <a:r>
              <a:rPr lang="en-GB" sz="2400" b="1" dirty="0">
                <a:solidFill>
                  <a:schemeClr val="accent5">
                    <a:lumMod val="50000"/>
                  </a:schemeClr>
                </a:solidFill>
                <a:latin typeface="Times New Roman" panose="02020603050405020304" pitchFamily="18" charset="0"/>
                <a:cs typeface="Times New Roman" panose="02020603050405020304" pitchFamily="18" charset="0"/>
              </a:rPr>
              <a:t> 160 BCE. Prior to his death, his brother </a:t>
            </a:r>
            <a:r>
              <a:rPr lang="en-GB" sz="2400" b="1" dirty="0" err="1">
                <a:solidFill>
                  <a:schemeClr val="accent5">
                    <a:lumMod val="50000"/>
                  </a:schemeClr>
                </a:solidFill>
                <a:latin typeface="Times New Roman" panose="02020603050405020304" pitchFamily="18" charset="0"/>
                <a:cs typeface="Times New Roman" panose="02020603050405020304" pitchFamily="18" charset="0"/>
              </a:rPr>
              <a:t>Elezar</a:t>
            </a:r>
            <a:r>
              <a:rPr lang="en-GB" sz="2400" b="1" dirty="0">
                <a:solidFill>
                  <a:schemeClr val="accent5">
                    <a:lumMod val="50000"/>
                  </a:schemeClr>
                </a:solidFill>
                <a:latin typeface="Times New Roman" panose="02020603050405020304" pitchFamily="18" charset="0"/>
                <a:cs typeface="Times New Roman" panose="02020603050405020304" pitchFamily="18" charset="0"/>
              </a:rPr>
              <a:t> was also killed in battle at Beth-Zechariah.  This is a famous account, where he stabbed a warrior elephant in the stomach, to show his soldiers not to be afraid of the beast.  </a:t>
            </a:r>
            <a:r>
              <a:rPr lang="en-GB" sz="2400" b="1" dirty="0" err="1">
                <a:solidFill>
                  <a:schemeClr val="accent5">
                    <a:lumMod val="50000"/>
                  </a:schemeClr>
                </a:solidFill>
                <a:latin typeface="Times New Roman" panose="02020603050405020304" pitchFamily="18" charset="0"/>
                <a:cs typeface="Times New Roman" panose="02020603050405020304" pitchFamily="18" charset="0"/>
              </a:rPr>
              <a:t>Unfor-tunately</a:t>
            </a:r>
            <a:r>
              <a:rPr lang="en-GB" sz="2400" b="1" dirty="0">
                <a:solidFill>
                  <a:schemeClr val="accent5">
                    <a:lumMod val="50000"/>
                  </a:schemeClr>
                </a:solidFill>
                <a:latin typeface="Times New Roman" panose="02020603050405020304" pitchFamily="18" charset="0"/>
                <a:cs typeface="Times New Roman" panose="02020603050405020304" pitchFamily="18" charset="0"/>
              </a:rPr>
              <a:t>, the beast fell upon him and killed him. John’s role in the revolt was logistical, managing supplies; he also died around 160 BCE during a robbery attack by the </a:t>
            </a:r>
            <a:r>
              <a:rPr lang="en-GB" sz="2400" b="1" dirty="0" err="1">
                <a:solidFill>
                  <a:schemeClr val="accent5">
                    <a:lumMod val="50000"/>
                  </a:schemeClr>
                </a:solidFill>
                <a:latin typeface="Times New Roman" panose="02020603050405020304" pitchFamily="18" charset="0"/>
                <a:cs typeface="Times New Roman" panose="02020603050405020304" pitchFamily="18" charset="0"/>
              </a:rPr>
              <a:t>Jambri</a:t>
            </a:r>
            <a:r>
              <a:rPr lang="en-GB" sz="2400" b="1" dirty="0">
                <a:solidFill>
                  <a:schemeClr val="accent5">
                    <a:lumMod val="50000"/>
                  </a:schemeClr>
                </a:solidFill>
                <a:latin typeface="Times New Roman" panose="02020603050405020304" pitchFamily="18" charset="0"/>
                <a:cs typeface="Times New Roman" panose="02020603050405020304" pitchFamily="18" charset="0"/>
              </a:rPr>
              <a:t>.  This left only Jonathan and Simon. Jonathan was captured and killed around 142 BCE by the Seleucid general Diodotus Tryphon, but Simon lived to see the proper end of the revolt between 142 &amp; 134 BCE</a:t>
            </a:r>
            <a:r>
              <a:rPr lang="en-GB" sz="2400" b="1" baseline="30000" dirty="0">
                <a:solidFill>
                  <a:schemeClr val="accent5">
                    <a:lumMod val="50000"/>
                  </a:schemeClr>
                </a:solidFill>
                <a:latin typeface="Times New Roman" panose="02020603050405020304" pitchFamily="18" charset="0"/>
                <a:cs typeface="Times New Roman" panose="02020603050405020304" pitchFamily="18" charset="0"/>
              </a:rPr>
              <a:t>[12]</a:t>
            </a:r>
            <a:endParaRPr lang="en-GB" sz="2400" b="1" dirty="0">
              <a:solidFill>
                <a:schemeClr val="accent5">
                  <a:lumMod val="50000"/>
                </a:schemeClr>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BC3D3215-F407-BE25-131A-FDA118EBC6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190" y="2575"/>
            <a:ext cx="4139513" cy="6282814"/>
          </a:xfrm>
          <a:prstGeom prst="rect">
            <a:avLst/>
          </a:prstGeom>
        </p:spPr>
      </p:pic>
      <p:sp>
        <p:nvSpPr>
          <p:cNvPr id="10" name="TextBox 9">
            <a:extLst>
              <a:ext uri="{FF2B5EF4-FFF2-40B4-BE49-F238E27FC236}">
                <a16:creationId xmlns:a16="http://schemas.microsoft.com/office/drawing/2014/main" id="{A05775CB-3693-F3A6-2259-66214355F828}"/>
              </a:ext>
            </a:extLst>
          </p:cNvPr>
          <p:cNvSpPr txBox="1"/>
          <p:nvPr/>
        </p:nvSpPr>
        <p:spPr>
          <a:xfrm>
            <a:off x="618459" y="6427377"/>
            <a:ext cx="4615366" cy="338554"/>
          </a:xfrm>
          <a:prstGeom prst="rect">
            <a:avLst/>
          </a:prstGeom>
          <a:noFill/>
        </p:spPr>
        <p:txBody>
          <a:bodyPr wrap="none" rtlCol="0">
            <a:spAutoFit/>
          </a:bodyPr>
          <a:lstStyle/>
          <a:p>
            <a:r>
              <a:rPr lang="en-GB" sz="1600" dirty="0"/>
              <a:t>Image courtesy of </a:t>
            </a:r>
            <a:r>
              <a:rPr lang="en-GB" sz="1600" dirty="0" err="1"/>
              <a:t>Encyclopædia</a:t>
            </a:r>
            <a:r>
              <a:rPr lang="en-GB" sz="1600" dirty="0"/>
              <a:t> Britannica </a:t>
            </a:r>
            <a:r>
              <a:rPr lang="en-GB" sz="1600" baseline="30000" dirty="0"/>
              <a:t>[e]</a:t>
            </a:r>
            <a:r>
              <a:rPr lang="en-GB" sz="1600" dirty="0"/>
              <a:t> </a:t>
            </a:r>
          </a:p>
        </p:txBody>
      </p:sp>
    </p:spTree>
    <p:extLst>
      <p:ext uri="{BB962C8B-B14F-4D97-AF65-F5344CB8AC3E}">
        <p14:creationId xmlns:p14="http://schemas.microsoft.com/office/powerpoint/2010/main" val="1480730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5B736-6FA6-397E-A491-8CE7BD273623}"/>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20C9641-A5F2-2D9A-C1B3-91E23FEFB73A}"/>
              </a:ext>
            </a:extLst>
          </p:cNvPr>
          <p:cNvSpPr>
            <a:spLocks noGrp="1"/>
          </p:cNvSpPr>
          <p:nvPr>
            <p:ph type="subTitle" idx="1"/>
          </p:nvPr>
        </p:nvSpPr>
        <p:spPr>
          <a:xfrm>
            <a:off x="429767" y="368451"/>
            <a:ext cx="11082611" cy="5772857"/>
          </a:xfrm>
        </p:spPr>
        <p:txBody>
          <a:bodyPr>
            <a:normAutofit/>
          </a:bodyPr>
          <a:lstStyle/>
          <a:p>
            <a:r>
              <a:rPr lang="en-GB" sz="2400" dirty="0">
                <a:solidFill>
                  <a:srgbClr val="F0EBE6"/>
                </a:solidFill>
                <a:latin typeface="Times New Roman" panose="02020603050405020304" pitchFamily="18" charset="0"/>
                <a:cs typeface="Times New Roman" panose="02020603050405020304" pitchFamily="18" charset="0"/>
              </a:rPr>
              <a:t>The revolt was successful, and the Jews gained independence from the Seleucid Empire in 142 BCE.  However, the Maccabees were not forgiving in their endeavours, and were also guilty of atrocities such as:</a:t>
            </a:r>
          </a:p>
          <a:p>
            <a:endParaRPr lang="en-GB" sz="2400" dirty="0">
              <a:solidFill>
                <a:srgbClr val="F0EBE6"/>
              </a:solidFill>
              <a:latin typeface="Times New Roman" panose="02020603050405020304" pitchFamily="18" charset="0"/>
              <a:cs typeface="Times New Roman" panose="02020603050405020304" pitchFamily="18" charset="0"/>
            </a:endParaRPr>
          </a:p>
          <a:p>
            <a:endParaRPr lang="en-GB" sz="2400" dirty="0">
              <a:solidFill>
                <a:srgbClr val="F0EBE6"/>
              </a:solidFill>
              <a:latin typeface="Times New Roman" panose="02020603050405020304" pitchFamily="18" charset="0"/>
              <a:cs typeface="Times New Roman" panose="02020603050405020304" pitchFamily="18" charset="0"/>
            </a:endParaRPr>
          </a:p>
          <a:p>
            <a:endParaRPr lang="en-GB" sz="2400" dirty="0">
              <a:solidFill>
                <a:srgbClr val="F0EBE6"/>
              </a:solidFill>
              <a:latin typeface="Times New Roman" panose="02020603050405020304" pitchFamily="18" charset="0"/>
              <a:cs typeface="Times New Roman" panose="02020603050405020304" pitchFamily="18" charset="0"/>
            </a:endParaRPr>
          </a:p>
          <a:p>
            <a:endParaRPr lang="en-GB" sz="2400" dirty="0">
              <a:solidFill>
                <a:srgbClr val="F0EBE6"/>
              </a:solidFill>
              <a:latin typeface="Times New Roman" panose="02020603050405020304" pitchFamily="18" charset="0"/>
              <a:cs typeface="Times New Roman" panose="02020603050405020304" pitchFamily="18" charset="0"/>
            </a:endParaRPr>
          </a:p>
          <a:p>
            <a:endParaRPr lang="en-GB" sz="2400" dirty="0">
              <a:solidFill>
                <a:srgbClr val="F0EBE6"/>
              </a:solidFill>
              <a:latin typeface="Times New Roman" panose="02020603050405020304" pitchFamily="18" charset="0"/>
              <a:cs typeface="Times New Roman" panose="02020603050405020304" pitchFamily="18" charset="0"/>
            </a:endParaRPr>
          </a:p>
          <a:p>
            <a:endParaRPr lang="en-GB" sz="2400" dirty="0">
              <a:solidFill>
                <a:srgbClr val="F0EBE6"/>
              </a:solidFill>
              <a:latin typeface="Times New Roman" panose="02020603050405020304" pitchFamily="18" charset="0"/>
              <a:cs typeface="Times New Roman" panose="02020603050405020304" pitchFamily="18" charset="0"/>
            </a:endParaRPr>
          </a:p>
          <a:p>
            <a:endParaRPr lang="en-GB" sz="2400" dirty="0">
              <a:solidFill>
                <a:srgbClr val="F0EBE6"/>
              </a:solidFill>
              <a:latin typeface="Times New Roman" panose="02020603050405020304" pitchFamily="18" charset="0"/>
              <a:cs typeface="Times New Roman" panose="02020603050405020304" pitchFamily="18" charset="0"/>
            </a:endParaRPr>
          </a:p>
          <a:p>
            <a:endParaRPr lang="en-GB" sz="2400" dirty="0">
              <a:solidFill>
                <a:schemeClr val="tx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D54D0FE-A568-AF57-9618-E7F066BACC94}"/>
              </a:ext>
            </a:extLst>
          </p:cNvPr>
          <p:cNvSpPr txBox="1"/>
          <p:nvPr/>
        </p:nvSpPr>
        <p:spPr>
          <a:xfrm>
            <a:off x="679622" y="1631092"/>
            <a:ext cx="327334" cy="369332"/>
          </a:xfrm>
          <a:prstGeom prst="rect">
            <a:avLst/>
          </a:prstGeom>
          <a:noFill/>
        </p:spPr>
        <p:txBody>
          <a:bodyPr wrap="none" rtlCol="0">
            <a:spAutoFit/>
          </a:bodyPr>
          <a:lstStyle/>
          <a:p>
            <a:r>
              <a:rPr lang="en-GB" dirty="0">
                <a:hlinkClick r:id="rId2" action="ppaction://hlinksldjump"/>
              </a:rPr>
              <a:t>[ </a:t>
            </a:r>
            <a:endParaRPr lang="en-GB" dirty="0"/>
          </a:p>
        </p:txBody>
      </p:sp>
      <p:sp>
        <p:nvSpPr>
          <p:cNvPr id="8" name="TextBox 7">
            <a:extLst>
              <a:ext uri="{FF2B5EF4-FFF2-40B4-BE49-F238E27FC236}">
                <a16:creationId xmlns:a16="http://schemas.microsoft.com/office/drawing/2014/main" id="{51CA9D01-5CA1-6D90-613F-04A45CB7FC52}"/>
              </a:ext>
            </a:extLst>
          </p:cNvPr>
          <p:cNvSpPr txBox="1"/>
          <p:nvPr/>
        </p:nvSpPr>
        <p:spPr>
          <a:xfrm>
            <a:off x="549756" y="5226908"/>
            <a:ext cx="914400" cy="914400"/>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D70BF488-2259-FA53-A830-F2908AD2BF32}"/>
              </a:ext>
            </a:extLst>
          </p:cNvPr>
          <p:cNvSpPr txBox="1"/>
          <p:nvPr/>
        </p:nvSpPr>
        <p:spPr>
          <a:xfrm>
            <a:off x="549756" y="1631092"/>
            <a:ext cx="11337444" cy="4893647"/>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forced circumcision upon uncircumcised Jewish boys throughout Israel</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Sought revenge on the </a:t>
            </a:r>
            <a:r>
              <a:rPr kumimoji="0" lang="en-GB" sz="2400" b="0"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Jambri</a:t>
            </a: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for killing John ,by killing many </a:t>
            </a:r>
            <a:r>
              <a:rPr kumimoji="0" lang="en-GB" sz="2400" b="0"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Jambri</a:t>
            </a: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during a wedding festival</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punishment of Jews who did not adhere to traditional laws; even to the point of exile</a:t>
            </a:r>
            <a:r>
              <a:rPr lang="en-GB" sz="2400" baseline="30000" dirty="0">
                <a:solidFill>
                  <a:prstClr val="white"/>
                </a:solidFill>
                <a:latin typeface="Times New Roman" panose="02020603050405020304" pitchFamily="18" charset="0"/>
                <a:cs typeface="Times New Roman" panose="02020603050405020304" pitchFamily="18" charset="0"/>
              </a:rPr>
              <a:t>[13]</a:t>
            </a:r>
            <a:endPar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Simon, the only remaining brother, went on to form the Hasmonean Dynasty, which eventually expanded as far north as </a:t>
            </a:r>
            <a:r>
              <a:rPr kumimoji="0" lang="en-GB" sz="2400" b="0"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Gischala</a:t>
            </a: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and south to </a:t>
            </a:r>
            <a:r>
              <a:rPr kumimoji="0" lang="en-GB" sz="2400" b="0"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Massada</a:t>
            </a: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Many Jews were not happy with the dynasty, as it followed </a:t>
            </a:r>
            <a:r>
              <a:rPr kumimoji="0" lang="en-GB" sz="2400" b="0" i="0" u="none" strike="noStrike" kern="1200" cap="none" spc="0" normalizeH="0" baseline="0" noProof="0" dirty="0" err="1">
                <a:ln>
                  <a:noFill/>
                </a:ln>
                <a:solidFill>
                  <a:prstClr val="white"/>
                </a:solidFill>
                <a:effectLst/>
                <a:uLnTx/>
                <a:uFillTx/>
                <a:latin typeface="Times New Roman" panose="02020603050405020304" pitchFamily="18" charset="0"/>
                <a:ea typeface="+mn-ea"/>
                <a:cs typeface="Times New Roman" panose="02020603050405020304" pitchFamily="18" charset="0"/>
              </a:rPr>
              <a:t>Lavitical</a:t>
            </a: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law, and not the Davidic covenant as descended from the tribe of Judah.</a:t>
            </a:r>
            <a:r>
              <a:rPr lang="en-GB" sz="2400" baseline="30000" dirty="0">
                <a:solidFill>
                  <a:prstClr val="white"/>
                </a:solidFill>
                <a:latin typeface="Times New Roman" panose="02020603050405020304" pitchFamily="18" charset="0"/>
                <a:cs typeface="Times New Roman" panose="02020603050405020304" pitchFamily="18" charset="0"/>
              </a:rPr>
              <a:t>[14]</a:t>
            </a:r>
            <a:endPar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R="0" lvl="0" algn="l" defTabSz="914400" rtl="0" eaLnBrk="1" fontAlgn="auto" latinLnBrk="0" hangingPunct="1">
              <a:lnSpc>
                <a:spcPct val="100000"/>
              </a:lnSpc>
              <a:spcBef>
                <a:spcPts val="0"/>
              </a:spcBef>
              <a:spcAft>
                <a:spcPts val="0"/>
              </a:spcAft>
              <a:buClrTx/>
              <a:buSzTx/>
              <a:tabLst/>
              <a:defRPr/>
            </a:pPr>
            <a:r>
              <a:rPr lang="en-GB" sz="2400" dirty="0">
                <a:solidFill>
                  <a:prstClr val="white"/>
                </a:solidFill>
                <a:latin typeface="Times New Roman" panose="02020603050405020304" pitchFamily="18" charset="0"/>
                <a:cs typeface="Times New Roman" panose="02020603050405020304" pitchFamily="18" charset="0"/>
              </a:rPr>
              <a:t>When re-establishing the Temple, an oil lamp was lit, but there was only oil enough for one day, miraculously, the lamp stayed lit for  eight days. This is now represented by the Hanukkah Menorah (9 candled lamp, similar to the original 7 candled lamp) which is ceremoniously lit during Hanukkah – a festival in remembrance of the war which was fought.</a:t>
            </a:r>
            <a:r>
              <a:rPr lang="en-GB" sz="2400" baseline="30000" dirty="0">
                <a:solidFill>
                  <a:prstClr val="white"/>
                </a:solidFill>
                <a:latin typeface="Times New Roman" panose="02020603050405020304" pitchFamily="18" charset="0"/>
                <a:cs typeface="Times New Roman" panose="02020603050405020304" pitchFamily="18" charset="0"/>
              </a:rPr>
              <a:t>[15]</a:t>
            </a:r>
            <a:endPar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923776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C2624B-6890-2BF5-AD93-FE68B7EC9A24}"/>
              </a:ext>
            </a:extLst>
          </p:cNvPr>
          <p:cNvSpPr>
            <a:spLocks noGrp="1"/>
          </p:cNvSpPr>
          <p:nvPr>
            <p:ph type="subTitle" idx="1"/>
          </p:nvPr>
        </p:nvSpPr>
        <p:spPr>
          <a:xfrm>
            <a:off x="429768" y="-207694"/>
            <a:ext cx="5431536" cy="655402"/>
          </a:xfrm>
        </p:spPr>
        <p:txBody>
          <a:bodyPr>
            <a:normAutofit/>
          </a:bodyPr>
          <a:lstStyle/>
          <a:p>
            <a:r>
              <a:rPr lang="en-GB" sz="2800" b="1" u="sng" dirty="0"/>
              <a:t>References</a:t>
            </a:r>
          </a:p>
        </p:txBody>
      </p:sp>
      <p:sp>
        <p:nvSpPr>
          <p:cNvPr id="4" name="TextBox 3">
            <a:extLst>
              <a:ext uri="{FF2B5EF4-FFF2-40B4-BE49-F238E27FC236}">
                <a16:creationId xmlns:a16="http://schemas.microsoft.com/office/drawing/2014/main" id="{FCCC8572-B26A-01C9-68F7-69629526E8C7}"/>
              </a:ext>
            </a:extLst>
          </p:cNvPr>
          <p:cNvSpPr txBox="1"/>
          <p:nvPr/>
        </p:nvSpPr>
        <p:spPr>
          <a:xfrm>
            <a:off x="429768" y="394692"/>
            <a:ext cx="11686032" cy="6894195"/>
          </a:xfrm>
          <a:prstGeom prst="rect">
            <a:avLst/>
          </a:prstGeom>
          <a:noFill/>
        </p:spPr>
        <p:txBody>
          <a:bodyPr wrap="square" rtlCol="0">
            <a:spAutoFit/>
          </a:bodyPr>
          <a:lstStyle/>
          <a:p>
            <a:r>
              <a:rPr lang="en-GB" sz="1400" dirty="0"/>
              <a:t>[a] https://www.thecollector.com/who-were-maccabees/</a:t>
            </a:r>
          </a:p>
          <a:p>
            <a:r>
              <a:rPr lang="en-GB" sz="1400" dirty="0"/>
              <a:t>[b] https://www.English-heritage.org.uk</a:t>
            </a:r>
          </a:p>
          <a:p>
            <a:r>
              <a:rPr lang="en-GB" sz="1400" dirty="0"/>
              <a:t>[c] https://www.biblicalarchaeology.org/daily/news/</a:t>
            </a:r>
          </a:p>
          <a:p>
            <a:r>
              <a:rPr lang="en-GB" sz="1400" dirty="0"/>
              <a:t>dc-area-lecture-the-arch-of-</a:t>
            </a:r>
            <a:r>
              <a:rPr lang="en-GB" sz="1400" dirty="0" err="1"/>
              <a:t>titus</a:t>
            </a:r>
            <a:r>
              <a:rPr lang="en-GB" sz="1400" dirty="0"/>
              <a:t>-digital-restoration-project/</a:t>
            </a:r>
          </a:p>
          <a:p>
            <a:r>
              <a:rPr lang="en-GB" sz="1400" dirty="0"/>
              <a:t>[d] https://www.freeimages.com/premium-vector/mattathias-5755472</a:t>
            </a:r>
          </a:p>
          <a:p>
            <a:r>
              <a:rPr lang="en-GB" sz="1400" dirty="0"/>
              <a:t>[e] https://www.britannica.com/topic/Maccabees#/media/1/353829/3079 </a:t>
            </a:r>
          </a:p>
          <a:p>
            <a:r>
              <a:rPr lang="en-GB" sz="1400" dirty="0"/>
              <a:t>[1] Kaiser, D. Owen, </a:t>
            </a:r>
            <a:r>
              <a:rPr lang="en-GB" sz="1400" i="1" dirty="0"/>
              <a:t>King David: You are the Man!, (</a:t>
            </a:r>
            <a:r>
              <a:rPr lang="en-GB" sz="1400" dirty="0"/>
              <a:t>Indianapolis: Dog Ear Publishing, 2011)</a:t>
            </a:r>
            <a:r>
              <a:rPr lang="en-GB" sz="1400" i="1" dirty="0"/>
              <a:t> </a:t>
            </a:r>
            <a:r>
              <a:rPr lang="en-GB" sz="1400" dirty="0"/>
              <a:t>p.171</a:t>
            </a:r>
          </a:p>
          <a:p>
            <a:r>
              <a:rPr lang="en-GB" sz="1400" dirty="0"/>
              <a:t>[2 ]Mc Murdo, K.A ed., in Welles, Albert, </a:t>
            </a:r>
            <a:r>
              <a:rPr lang="en-GB" sz="1400" i="1" dirty="0" err="1"/>
              <a:t>Genealogival</a:t>
            </a:r>
            <a:r>
              <a:rPr lang="en-GB" sz="1400" i="1" dirty="0"/>
              <a:t> Chronology of the World Before Chris</a:t>
            </a:r>
            <a:r>
              <a:rPr lang="en-GB" sz="1400" dirty="0"/>
              <a:t>t, (London: W.H. Allen &amp; Co., 1889).  </a:t>
            </a:r>
          </a:p>
          <a:p>
            <a:r>
              <a:rPr lang="en-GB" sz="1400" dirty="0"/>
              <a:t>[3] Kohler, Kaufmann, </a:t>
            </a:r>
            <a:r>
              <a:rPr lang="en-GB" sz="1400" i="1" dirty="0"/>
              <a:t>Chronological Table of Jewish History </a:t>
            </a:r>
            <a:r>
              <a:rPr lang="en-GB" sz="1400" dirty="0"/>
              <a:t>,New York, </a:t>
            </a:r>
            <a:r>
              <a:rPr lang="en-GB" sz="1400" dirty="0" err="1"/>
              <a:t>Trows</a:t>
            </a:r>
            <a:r>
              <a:rPr lang="en-GB" sz="1400" dirty="0"/>
              <a:t> Printing and Bookbinding Company, 1881) p.3</a:t>
            </a:r>
          </a:p>
          <a:p>
            <a:r>
              <a:rPr lang="en-GB" sz="1400" dirty="0"/>
              <a:t>[4] Grainger, John, D, </a:t>
            </a:r>
            <a:r>
              <a:rPr lang="en-GB" sz="1400" i="1" dirty="0"/>
              <a:t>The Wars of the Maccabees; The Jewish Struggle for Freedom, 167-37 BC, </a:t>
            </a:r>
            <a:r>
              <a:rPr lang="en-GB" sz="1400" dirty="0"/>
              <a:t>(Barnsley:: Pen &amp; Sword Books Ltd., 2012), p.3</a:t>
            </a:r>
          </a:p>
          <a:p>
            <a:r>
              <a:rPr lang="en-GB" sz="1400" dirty="0"/>
              <a:t>[5] Zion, Noam, Spectre, Barbara, eds. </a:t>
            </a:r>
            <a:r>
              <a:rPr lang="en-GB" sz="1400" i="1" dirty="0"/>
              <a:t>A Different </a:t>
            </a:r>
            <a:r>
              <a:rPr lang="en-GB" sz="1400" i="1" dirty="0" err="1"/>
              <a:t>Light:the</a:t>
            </a:r>
            <a:r>
              <a:rPr lang="en-GB" sz="1400" i="1" dirty="0"/>
              <a:t> Big Book of Hanukkah, </a:t>
            </a:r>
            <a:r>
              <a:rPr lang="en-GB" sz="1400" dirty="0"/>
              <a:t>(New York: Devora Publishing, 2000) p.88-90</a:t>
            </a:r>
            <a:endParaRPr lang="en-GB" sz="1400" i="1" dirty="0"/>
          </a:p>
          <a:p>
            <a:r>
              <a:rPr lang="en-GB" sz="1400" dirty="0"/>
              <a:t>[6] Silver, Kenneth, </a:t>
            </a:r>
            <a:r>
              <a:rPr lang="en-GB" sz="1400" i="1" dirty="0"/>
              <a:t>Alexandria and Qumran: Back to the Beginning</a:t>
            </a:r>
            <a:r>
              <a:rPr lang="en-GB" sz="1400" dirty="0"/>
              <a:t>, (Oxford: </a:t>
            </a:r>
            <a:r>
              <a:rPr lang="en-GB" sz="1400" dirty="0" err="1"/>
              <a:t>Archaeopress</a:t>
            </a:r>
            <a:r>
              <a:rPr lang="en-GB" sz="1400" dirty="0"/>
              <a:t> Publishing Ltd.. 2017), p.406</a:t>
            </a:r>
          </a:p>
          <a:p>
            <a:r>
              <a:rPr lang="en-GB" sz="1400" dirty="0"/>
              <a:t>[7] </a:t>
            </a:r>
            <a:r>
              <a:rPr lang="en-GB" sz="1400" dirty="0" err="1"/>
              <a:t>Xeravits</a:t>
            </a:r>
            <a:r>
              <a:rPr lang="en-GB" sz="1400" dirty="0"/>
              <a:t>, Géza G, Zsengellér, József, eds. The Books of the Maccabees History, Theology, Ideology- Papers of the Second International Conference on the Deuterocanonical Books, (Boston: Brill, 2007), p.150</a:t>
            </a:r>
          </a:p>
          <a:p>
            <a:r>
              <a:rPr lang="en-GB" sz="1400" dirty="0"/>
              <a:t>[8] Youngblood, </a:t>
            </a:r>
            <a:r>
              <a:rPr lang="en-GB" sz="1400" dirty="0" err="1"/>
              <a:t>Ronals</a:t>
            </a:r>
            <a:r>
              <a:rPr lang="en-GB" sz="1400" dirty="0"/>
              <a:t> F., Vos, Howard, </a:t>
            </a:r>
            <a:r>
              <a:rPr lang="en-GB" sz="1400" i="1" dirty="0"/>
              <a:t>Nelson’s New Illustrated Bible Manners and Customs: How the People of the Bible Really Lived</a:t>
            </a:r>
            <a:r>
              <a:rPr lang="en-GB" sz="1400" dirty="0"/>
              <a:t>, (London: Thomas Nelson, 1995) </a:t>
            </a:r>
          </a:p>
          <a:p>
            <a:r>
              <a:rPr lang="en-GB" sz="1400" dirty="0"/>
              <a:t>[9] The Martyrs of the Maccabees (2 Maccabees 7:1-42), Lo &amp; Behold, &lt;https://loandbeholdbible.com/2017/07/11/the-martyrs-of-the-maccabees-2-maccabees-7412/#:~:text=The%20king%20then%20tried% 20to,oldest%20Catholic%20church%20in% -20London.&amp;text=From%20the%20Old%20Testament:%20The,present%20at%20her%20son's%20death.&gt;[accessed: 10</a:t>
            </a:r>
            <a:r>
              <a:rPr lang="en-GB" sz="1400" baseline="30000" dirty="0"/>
              <a:t>th</a:t>
            </a:r>
            <a:r>
              <a:rPr lang="en-GB" sz="1400" dirty="0"/>
              <a:t> March 2026].</a:t>
            </a:r>
          </a:p>
          <a:p>
            <a:r>
              <a:rPr lang="en-GB" sz="1400" dirty="0"/>
              <a:t>[10] 1 Maccabees 2:1-5,&lt; hhttps://sacred-texts.com/bib/apo/ma1002.html#001&gt; [accessed 09</a:t>
            </a:r>
            <a:r>
              <a:rPr lang="en-GB" sz="1400" baseline="30000" dirty="0"/>
              <a:t>th</a:t>
            </a:r>
            <a:r>
              <a:rPr lang="en-GB" sz="1400" dirty="0"/>
              <a:t> March 2026]</a:t>
            </a:r>
          </a:p>
          <a:p>
            <a:r>
              <a:rPr lang="en-GB" sz="1400" dirty="0"/>
              <a:t>[11] 1 Maccabees 2:4-66, &lt; hhttps://sacred-texts.com/bib/apo/ma1002.html#001&gt; [accessed 09</a:t>
            </a:r>
            <a:r>
              <a:rPr lang="en-GB" sz="1400" baseline="30000" dirty="0"/>
              <a:t>th</a:t>
            </a:r>
            <a:r>
              <a:rPr lang="en-GB" sz="1400" dirty="0"/>
              <a:t> March 2026]</a:t>
            </a:r>
          </a:p>
          <a:p>
            <a:r>
              <a:rPr lang="en-GB" sz="1400" dirty="0"/>
              <a:t>[12] Chancey, Mark A., </a:t>
            </a:r>
            <a:r>
              <a:rPr lang="en-GB" sz="1400" i="1" dirty="0"/>
              <a:t>The Myth of a Gentile Galilee: The Population of Galilee and New Testament Studies, </a:t>
            </a:r>
            <a:r>
              <a:rPr lang="en-GB" sz="1400" dirty="0"/>
              <a:t>(Cambridge: Cambridge University Press, 2004), p. 40-41</a:t>
            </a:r>
          </a:p>
          <a:p>
            <a:r>
              <a:rPr lang="en-GB" sz="1400" dirty="0"/>
              <a:t>[13] Nathanson, Michael, </a:t>
            </a:r>
            <a:r>
              <a:rPr lang="en-GB" sz="1400" i="1" dirty="0"/>
              <a:t>Between Myth and Mandate: Geopolitics, Pseudohistory and the Hebrew Bible, (Indiana: </a:t>
            </a:r>
            <a:r>
              <a:rPr lang="en-GB" sz="1400" i="1" dirty="0" err="1"/>
              <a:t>AuthorHouse</a:t>
            </a:r>
            <a:r>
              <a:rPr lang="en-GB" sz="1400" i="1" dirty="0"/>
              <a:t> LLC., 2014), p.501</a:t>
            </a:r>
          </a:p>
          <a:p>
            <a:r>
              <a:rPr lang="en-GB" sz="1400" dirty="0"/>
              <a:t>[14] Barber, Michael Patrick, </a:t>
            </a:r>
            <a:r>
              <a:rPr lang="en-GB" sz="1400" i="1" dirty="0"/>
              <a:t>The Bible and the Anointing of the Sick (A Catholic Biblical Theology of the Sacraments): Healing in the Christ</a:t>
            </a:r>
            <a:r>
              <a:rPr lang="en-GB" sz="1400" dirty="0"/>
              <a:t>, (Michigan: Baker Academic, 2025), p.36</a:t>
            </a:r>
          </a:p>
          <a:p>
            <a:r>
              <a:rPr lang="en-GB" sz="1400" dirty="0"/>
              <a:t>[15] Hammer, Jill, </a:t>
            </a:r>
            <a:r>
              <a:rPr lang="en-GB" sz="1400" i="1" dirty="0"/>
              <a:t>The Jewish Book of Days: A companion for All Seasons</a:t>
            </a:r>
            <a:r>
              <a:rPr lang="en-GB" sz="1400" dirty="0"/>
              <a:t>,  (Philadelphia: The </a:t>
            </a:r>
            <a:r>
              <a:rPr lang="en-GB" sz="1400"/>
              <a:t>Jewish Publication Society, 2006), p.120</a:t>
            </a:r>
            <a:endParaRPr lang="en-GB" sz="1400" dirty="0"/>
          </a:p>
          <a:p>
            <a:endParaRPr lang="en-GB" i="1" dirty="0"/>
          </a:p>
          <a:p>
            <a:endParaRPr lang="en-GB" dirty="0"/>
          </a:p>
        </p:txBody>
      </p:sp>
    </p:spTree>
    <p:extLst>
      <p:ext uri="{BB962C8B-B14F-4D97-AF65-F5344CB8AC3E}">
        <p14:creationId xmlns:p14="http://schemas.microsoft.com/office/powerpoint/2010/main" val="995262092"/>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5678</TotalTime>
  <Words>1972</Words>
  <Application>Microsoft Office PowerPoint</Application>
  <PresentationFormat>Widescreen</PresentationFormat>
  <Paragraphs>98</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Neue Haas Grotesk Text Pro</vt:lpstr>
      <vt:lpstr>Times New Roman</vt:lpstr>
      <vt:lpstr>Wingdings</vt:lpstr>
      <vt:lpstr>Oasis</vt:lpstr>
      <vt:lpstr>The Maccabean revolt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Leah Walker</dc:creator>
  <cp:lastModifiedBy>Allison Hopkins</cp:lastModifiedBy>
  <cp:revision>1</cp:revision>
  <dcterms:created xsi:type="dcterms:W3CDTF">2026-03-04T20:57:07Z</dcterms:created>
  <dcterms:modified xsi:type="dcterms:W3CDTF">2026-03-14T17:12:54Z</dcterms:modified>
</cp:coreProperties>
</file>