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8" r:id="rId2"/>
  </p:sldMasterIdLst>
  <p:notesMasterIdLst>
    <p:notesMasterId r:id="rId40"/>
  </p:notesMasterIdLst>
  <p:sldIdLst>
    <p:sldId id="256" r:id="rId3"/>
    <p:sldId id="495" r:id="rId4"/>
    <p:sldId id="257" r:id="rId5"/>
    <p:sldId id="258" r:id="rId6"/>
    <p:sldId id="259" r:id="rId7"/>
    <p:sldId id="496" r:id="rId8"/>
    <p:sldId id="263" r:id="rId9"/>
    <p:sldId id="264" r:id="rId10"/>
    <p:sldId id="265" r:id="rId11"/>
    <p:sldId id="267" r:id="rId12"/>
    <p:sldId id="492" r:id="rId13"/>
    <p:sldId id="493" r:id="rId14"/>
    <p:sldId id="269" r:id="rId15"/>
    <p:sldId id="261" r:id="rId16"/>
    <p:sldId id="494" r:id="rId17"/>
    <p:sldId id="270" r:id="rId18"/>
    <p:sldId id="498" r:id="rId19"/>
    <p:sldId id="499" r:id="rId20"/>
    <p:sldId id="500" r:id="rId21"/>
    <p:sldId id="501" r:id="rId22"/>
    <p:sldId id="260" r:id="rId23"/>
    <p:sldId id="502" r:id="rId24"/>
    <p:sldId id="262" r:id="rId25"/>
    <p:sldId id="503" r:id="rId26"/>
    <p:sldId id="504" r:id="rId27"/>
    <p:sldId id="507" r:id="rId28"/>
    <p:sldId id="506" r:id="rId29"/>
    <p:sldId id="508" r:id="rId30"/>
    <p:sldId id="509" r:id="rId31"/>
    <p:sldId id="510" r:id="rId32"/>
    <p:sldId id="511" r:id="rId33"/>
    <p:sldId id="512" r:id="rId34"/>
    <p:sldId id="266" r:id="rId35"/>
    <p:sldId id="513" r:id="rId36"/>
    <p:sldId id="514" r:id="rId37"/>
    <p:sldId id="505" r:id="rId38"/>
    <p:sldId id="51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27CAFB-C3BD-4BA2-A964-90373F16EFE8}" v="35" dt="2026-05-14T14:22:02.5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799" autoAdjust="0"/>
  </p:normalViewPr>
  <p:slideViewPr>
    <p:cSldViewPr snapToGrid="0">
      <p:cViewPr varScale="1">
        <p:scale>
          <a:sx n="100" d="100"/>
          <a:sy n="100" d="100"/>
        </p:scale>
        <p:origin x="9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pc:chgData name="Julie Thomas" userId="2af13b6d24d29b42" providerId="LiveId" clId="{88C2DB11-0E9A-44FE-AE8B-2469165B3BF6}" dt="2026-05-18T15:53:14.390" v="2196" actId="20577"/>
      <pc:docMkLst>
        <pc:docMk/>
      </pc:docMkLst>
      <pc:sldChg chg="addSp modSp mod modClrScheme chgLayout">
        <pc:chgData name="Julie Thomas" userId="2af13b6d24d29b42" providerId="LiveId" clId="{88C2DB11-0E9A-44FE-AE8B-2469165B3BF6}" dt="2026-05-14T11:55:11.297" v="93" actId="1076"/>
        <pc:sldMkLst>
          <pc:docMk/>
          <pc:sldMk cId="3188789374" sldId="256"/>
        </pc:sldMkLst>
        <pc:spChg chg="mod">
          <ac:chgData name="Julie Thomas" userId="2af13b6d24d29b42" providerId="LiveId" clId="{88C2DB11-0E9A-44FE-AE8B-2469165B3BF6}" dt="2026-05-14T11:55:07.120" v="92" actId="113"/>
          <ac:spMkLst>
            <pc:docMk/>
            <pc:sldMk cId="3188789374" sldId="256"/>
            <ac:spMk id="2" creationId="{913FE1AD-B5A5-2588-325A-7FEA1B6BF875}"/>
          </ac:spMkLst>
        </pc:spChg>
        <pc:spChg chg="mod ord">
          <ac:chgData name="Julie Thomas" userId="2af13b6d24d29b42" providerId="LiveId" clId="{88C2DB11-0E9A-44FE-AE8B-2469165B3BF6}" dt="2026-05-14T11:55:03.108" v="90" actId="1076"/>
          <ac:spMkLst>
            <pc:docMk/>
            <pc:sldMk cId="3188789374" sldId="256"/>
            <ac:spMk id="3" creationId="{EDE99DBC-8961-4586-337F-6916C9488F91}"/>
          </ac:spMkLst>
        </pc:spChg>
        <pc:picChg chg="add mod">
          <ac:chgData name="Julie Thomas" userId="2af13b6d24d29b42" providerId="LiveId" clId="{88C2DB11-0E9A-44FE-AE8B-2469165B3BF6}" dt="2026-05-14T11:55:11.297" v="93" actId="1076"/>
          <ac:picMkLst>
            <pc:docMk/>
            <pc:sldMk cId="3188789374" sldId="256"/>
            <ac:picMk id="5" creationId="{FA1566C6-634C-962D-51C8-91DDED6A732C}"/>
          </ac:picMkLst>
        </pc:picChg>
      </pc:sldChg>
      <pc:sldChg chg="modSp add mod">
        <pc:chgData name="Julie Thomas" userId="2af13b6d24d29b42" providerId="LiveId" clId="{88C2DB11-0E9A-44FE-AE8B-2469165B3BF6}" dt="2026-05-14T11:56:50.149" v="100" actId="14100"/>
        <pc:sldMkLst>
          <pc:docMk/>
          <pc:sldMk cId="323997142" sldId="260"/>
        </pc:sldMkLst>
        <pc:spChg chg="mod">
          <ac:chgData name="Julie Thomas" userId="2af13b6d24d29b42" providerId="LiveId" clId="{88C2DB11-0E9A-44FE-AE8B-2469165B3BF6}" dt="2026-05-14T11:56:48.496" v="99" actId="14100"/>
          <ac:spMkLst>
            <pc:docMk/>
            <pc:sldMk cId="323997142" sldId="260"/>
            <ac:spMk id="2" creationId="{5B1D0118-EBD0-C518-C52C-19B0E018B3EC}"/>
          </ac:spMkLst>
        </pc:spChg>
        <pc:spChg chg="mod">
          <ac:chgData name="Julie Thomas" userId="2af13b6d24d29b42" providerId="LiveId" clId="{88C2DB11-0E9A-44FE-AE8B-2469165B3BF6}" dt="2026-05-14T11:56:50.149" v="100" actId="14100"/>
          <ac:spMkLst>
            <pc:docMk/>
            <pc:sldMk cId="323997142" sldId="260"/>
            <ac:spMk id="3" creationId="{A9B4A89C-C384-36A3-E3A2-5FFC0C540B0A}"/>
          </ac:spMkLst>
        </pc:spChg>
      </pc:sldChg>
      <pc:sldChg chg="add">
        <pc:chgData name="Julie Thomas" userId="2af13b6d24d29b42" providerId="LiveId" clId="{88C2DB11-0E9A-44FE-AE8B-2469165B3BF6}" dt="2026-05-14T11:55:50.583" v="95"/>
        <pc:sldMkLst>
          <pc:docMk/>
          <pc:sldMk cId="2160609013" sldId="262"/>
        </pc:sldMkLst>
      </pc:sldChg>
      <pc:sldChg chg="add">
        <pc:chgData name="Julie Thomas" userId="2af13b6d24d29b42" providerId="LiveId" clId="{88C2DB11-0E9A-44FE-AE8B-2469165B3BF6}" dt="2026-05-14T11:55:50.583" v="95"/>
        <pc:sldMkLst>
          <pc:docMk/>
          <pc:sldMk cId="1299116847" sldId="266"/>
        </pc:sldMkLst>
      </pc:sldChg>
      <pc:sldChg chg="add">
        <pc:chgData name="Julie Thomas" userId="2af13b6d24d29b42" providerId="LiveId" clId="{88C2DB11-0E9A-44FE-AE8B-2469165B3BF6}" dt="2026-05-14T11:55:50.583" v="95"/>
        <pc:sldMkLst>
          <pc:docMk/>
          <pc:sldMk cId="2954411674" sldId="498"/>
        </pc:sldMkLst>
      </pc:sldChg>
      <pc:sldChg chg="add">
        <pc:chgData name="Julie Thomas" userId="2af13b6d24d29b42" providerId="LiveId" clId="{88C2DB11-0E9A-44FE-AE8B-2469165B3BF6}" dt="2026-05-14T11:55:50.583" v="95"/>
        <pc:sldMkLst>
          <pc:docMk/>
          <pc:sldMk cId="742369305" sldId="499"/>
        </pc:sldMkLst>
      </pc:sldChg>
      <pc:sldChg chg="add">
        <pc:chgData name="Julie Thomas" userId="2af13b6d24d29b42" providerId="LiveId" clId="{88C2DB11-0E9A-44FE-AE8B-2469165B3BF6}" dt="2026-05-14T11:55:50.583" v="95"/>
        <pc:sldMkLst>
          <pc:docMk/>
          <pc:sldMk cId="3368353920" sldId="500"/>
        </pc:sldMkLst>
      </pc:sldChg>
      <pc:sldChg chg="add">
        <pc:chgData name="Julie Thomas" userId="2af13b6d24d29b42" providerId="LiveId" clId="{88C2DB11-0E9A-44FE-AE8B-2469165B3BF6}" dt="2026-05-14T11:55:50.583" v="95"/>
        <pc:sldMkLst>
          <pc:docMk/>
          <pc:sldMk cId="4099370561" sldId="501"/>
        </pc:sldMkLst>
      </pc:sldChg>
      <pc:sldChg chg="add">
        <pc:chgData name="Julie Thomas" userId="2af13b6d24d29b42" providerId="LiveId" clId="{88C2DB11-0E9A-44FE-AE8B-2469165B3BF6}" dt="2026-05-14T11:55:50.583" v="95"/>
        <pc:sldMkLst>
          <pc:docMk/>
          <pc:sldMk cId="3436604451" sldId="502"/>
        </pc:sldMkLst>
      </pc:sldChg>
      <pc:sldChg chg="add">
        <pc:chgData name="Julie Thomas" userId="2af13b6d24d29b42" providerId="LiveId" clId="{88C2DB11-0E9A-44FE-AE8B-2469165B3BF6}" dt="2026-05-14T11:55:50.583" v="95"/>
        <pc:sldMkLst>
          <pc:docMk/>
          <pc:sldMk cId="2455102758" sldId="503"/>
        </pc:sldMkLst>
      </pc:sldChg>
      <pc:sldChg chg="add">
        <pc:chgData name="Julie Thomas" userId="2af13b6d24d29b42" providerId="LiveId" clId="{88C2DB11-0E9A-44FE-AE8B-2469165B3BF6}" dt="2026-05-14T11:55:50.583" v="95"/>
        <pc:sldMkLst>
          <pc:docMk/>
          <pc:sldMk cId="3683432452" sldId="504"/>
        </pc:sldMkLst>
      </pc:sldChg>
      <pc:sldChg chg="addSp delSp modSp new mod">
        <pc:chgData name="Julie Thomas" userId="2af13b6d24d29b42" providerId="LiveId" clId="{88C2DB11-0E9A-44FE-AE8B-2469165B3BF6}" dt="2026-05-14T11:58:15.471" v="138" actId="931"/>
        <pc:sldMkLst>
          <pc:docMk/>
          <pc:sldMk cId="3858162242" sldId="505"/>
        </pc:sldMkLst>
        <pc:spChg chg="mod">
          <ac:chgData name="Julie Thomas" userId="2af13b6d24d29b42" providerId="LiveId" clId="{88C2DB11-0E9A-44FE-AE8B-2469165B3BF6}" dt="2026-05-14T11:57:52.866" v="137" actId="2711"/>
          <ac:spMkLst>
            <pc:docMk/>
            <pc:sldMk cId="3858162242" sldId="505"/>
            <ac:spMk id="2" creationId="{DFCDA4D1-1DAA-C514-BDFB-F921243BB3B9}"/>
          </ac:spMkLst>
        </pc:spChg>
        <pc:picChg chg="add mod">
          <ac:chgData name="Julie Thomas" userId="2af13b6d24d29b42" providerId="LiveId" clId="{88C2DB11-0E9A-44FE-AE8B-2469165B3BF6}" dt="2026-05-14T11:58:15.471" v="138" actId="931"/>
          <ac:picMkLst>
            <pc:docMk/>
            <pc:sldMk cId="3858162242" sldId="505"/>
            <ac:picMk id="5" creationId="{0726B8F2-D9D4-1335-2E9E-9CE599C045FB}"/>
          </ac:picMkLst>
        </pc:picChg>
      </pc:sldChg>
      <pc:sldChg chg="modSp new mod">
        <pc:chgData name="Julie Thomas" userId="2af13b6d24d29b42" providerId="LiveId" clId="{88C2DB11-0E9A-44FE-AE8B-2469165B3BF6}" dt="2026-05-14T12:04:56.589" v="527" actId="20577"/>
        <pc:sldMkLst>
          <pc:docMk/>
          <pc:sldMk cId="2814399008" sldId="506"/>
        </pc:sldMkLst>
        <pc:spChg chg="mod">
          <ac:chgData name="Julie Thomas" userId="2af13b6d24d29b42" providerId="LiveId" clId="{88C2DB11-0E9A-44FE-AE8B-2469165B3BF6}" dt="2026-05-14T12:02:49.369" v="215" actId="113"/>
          <ac:spMkLst>
            <pc:docMk/>
            <pc:sldMk cId="2814399008" sldId="506"/>
            <ac:spMk id="2" creationId="{599CCE2A-5D9E-B695-BF3B-2BF1705E104C}"/>
          </ac:spMkLst>
        </pc:spChg>
        <pc:spChg chg="mod">
          <ac:chgData name="Julie Thomas" userId="2af13b6d24d29b42" providerId="LiveId" clId="{88C2DB11-0E9A-44FE-AE8B-2469165B3BF6}" dt="2026-05-14T12:04:56.589" v="527" actId="20577"/>
          <ac:spMkLst>
            <pc:docMk/>
            <pc:sldMk cId="2814399008" sldId="506"/>
            <ac:spMk id="3" creationId="{73A2F6FC-18B8-6EBB-19FD-F8B3CCCEEB66}"/>
          </ac:spMkLst>
        </pc:spChg>
      </pc:sldChg>
      <pc:sldChg chg="delSp modSp new mod">
        <pc:chgData name="Julie Thomas" userId="2af13b6d24d29b42" providerId="LiveId" clId="{88C2DB11-0E9A-44FE-AE8B-2469165B3BF6}" dt="2026-05-14T12:05:53.320" v="540" actId="1076"/>
        <pc:sldMkLst>
          <pc:docMk/>
          <pc:sldMk cId="2646050160" sldId="507"/>
        </pc:sldMkLst>
        <pc:spChg chg="mod">
          <ac:chgData name="Julie Thomas" userId="2af13b6d24d29b42" providerId="LiveId" clId="{88C2DB11-0E9A-44FE-AE8B-2469165B3BF6}" dt="2026-05-14T12:05:53.320" v="540" actId="1076"/>
          <ac:spMkLst>
            <pc:docMk/>
            <pc:sldMk cId="2646050160" sldId="507"/>
            <ac:spMk id="2" creationId="{E72D0889-B634-C61D-ADCE-ECBAF310C245}"/>
          </ac:spMkLst>
        </pc:spChg>
      </pc:sldChg>
      <pc:sldChg chg="addSp delSp modSp new mod">
        <pc:chgData name="Julie Thomas" userId="2af13b6d24d29b42" providerId="LiveId" clId="{88C2DB11-0E9A-44FE-AE8B-2469165B3BF6}" dt="2026-05-14T13:18:29.487" v="568" actId="2711"/>
        <pc:sldMkLst>
          <pc:docMk/>
          <pc:sldMk cId="3577444133" sldId="508"/>
        </pc:sldMkLst>
        <pc:spChg chg="mod">
          <ac:chgData name="Julie Thomas" userId="2af13b6d24d29b42" providerId="LiveId" clId="{88C2DB11-0E9A-44FE-AE8B-2469165B3BF6}" dt="2026-05-14T13:18:29.487" v="568" actId="2711"/>
          <ac:spMkLst>
            <pc:docMk/>
            <pc:sldMk cId="3577444133" sldId="508"/>
            <ac:spMk id="2" creationId="{1C6B8710-3F24-C8EF-79E9-8BAD547D409E}"/>
          </ac:spMkLst>
        </pc:spChg>
        <pc:spChg chg="add mod">
          <ac:chgData name="Julie Thomas" userId="2af13b6d24d29b42" providerId="LiveId" clId="{88C2DB11-0E9A-44FE-AE8B-2469165B3BF6}" dt="2026-05-14T13:18:23.208" v="567" actId="26606"/>
          <ac:spMkLst>
            <pc:docMk/>
            <pc:sldMk cId="3577444133" sldId="508"/>
            <ac:spMk id="4" creationId="{FE2F5AD2-BDDA-1DC8-E733-352EA05F34E0}"/>
          </ac:spMkLst>
        </pc:spChg>
        <pc:picChg chg="add mod">
          <ac:chgData name="Julie Thomas" userId="2af13b6d24d29b42" providerId="LiveId" clId="{88C2DB11-0E9A-44FE-AE8B-2469165B3BF6}" dt="2026-05-14T13:18:23.208" v="567" actId="26606"/>
          <ac:picMkLst>
            <pc:docMk/>
            <pc:sldMk cId="3577444133" sldId="508"/>
            <ac:picMk id="6" creationId="{C33E1EFC-9928-E419-28D5-920474C700D1}"/>
          </ac:picMkLst>
        </pc:picChg>
      </pc:sldChg>
      <pc:sldChg chg="modSp new mod">
        <pc:chgData name="Julie Thomas" userId="2af13b6d24d29b42" providerId="LiveId" clId="{88C2DB11-0E9A-44FE-AE8B-2469165B3BF6}" dt="2026-05-18T15:53:14.390" v="2196" actId="20577"/>
        <pc:sldMkLst>
          <pc:docMk/>
          <pc:sldMk cId="948616029" sldId="509"/>
        </pc:sldMkLst>
        <pc:spChg chg="mod">
          <ac:chgData name="Julie Thomas" userId="2af13b6d24d29b42" providerId="LiveId" clId="{88C2DB11-0E9A-44FE-AE8B-2469165B3BF6}" dt="2026-05-14T13:20:25.091" v="605" actId="113"/>
          <ac:spMkLst>
            <pc:docMk/>
            <pc:sldMk cId="948616029" sldId="509"/>
            <ac:spMk id="2" creationId="{7EAC6A34-BAD9-DE1C-FFB0-74979744C177}"/>
          </ac:spMkLst>
        </pc:spChg>
        <pc:spChg chg="mod">
          <ac:chgData name="Julie Thomas" userId="2af13b6d24d29b42" providerId="LiveId" clId="{88C2DB11-0E9A-44FE-AE8B-2469165B3BF6}" dt="2026-05-18T15:53:14.390" v="2196" actId="20577"/>
          <ac:spMkLst>
            <pc:docMk/>
            <pc:sldMk cId="948616029" sldId="509"/>
            <ac:spMk id="3" creationId="{A5964804-BB7E-4022-F0F7-CA2DF7CFFBF7}"/>
          </ac:spMkLst>
        </pc:spChg>
      </pc:sldChg>
      <pc:sldChg chg="addSp delSp modSp new mod modClrScheme chgLayout">
        <pc:chgData name="Julie Thomas" userId="2af13b6d24d29b42" providerId="LiveId" clId="{88C2DB11-0E9A-44FE-AE8B-2469165B3BF6}" dt="2026-05-14T13:24:26.791" v="667" actId="14100"/>
        <pc:sldMkLst>
          <pc:docMk/>
          <pc:sldMk cId="3351956568" sldId="510"/>
        </pc:sldMkLst>
        <pc:spChg chg="add mod">
          <ac:chgData name="Julie Thomas" userId="2af13b6d24d29b42" providerId="LiveId" clId="{88C2DB11-0E9A-44FE-AE8B-2469165B3BF6}" dt="2026-05-14T13:24:21.057" v="665" actId="14100"/>
          <ac:spMkLst>
            <pc:docMk/>
            <pc:sldMk cId="3351956568" sldId="510"/>
            <ac:spMk id="10" creationId="{2A7AD228-4F84-161D-156D-B2689505B1FF}"/>
          </ac:spMkLst>
        </pc:spChg>
        <pc:graphicFrameChg chg="add mod modGraphic">
          <ac:chgData name="Julie Thomas" userId="2af13b6d24d29b42" providerId="LiveId" clId="{88C2DB11-0E9A-44FE-AE8B-2469165B3BF6}" dt="2026-05-14T13:24:26.791" v="667" actId="14100"/>
          <ac:graphicFrameMkLst>
            <pc:docMk/>
            <pc:sldMk cId="3351956568" sldId="510"/>
            <ac:graphicFrameMk id="6" creationId="{5BD2E477-10A4-0018-18EB-21B8AA5138BC}"/>
          </ac:graphicFrameMkLst>
        </pc:graphicFrameChg>
      </pc:sldChg>
      <pc:sldChg chg="modSp new mod modNotesTx">
        <pc:chgData name="Julie Thomas" userId="2af13b6d24d29b42" providerId="LiveId" clId="{88C2DB11-0E9A-44FE-AE8B-2469165B3BF6}" dt="2026-05-14T13:49:20.109" v="931" actId="20577"/>
        <pc:sldMkLst>
          <pc:docMk/>
          <pc:sldMk cId="3624094934" sldId="511"/>
        </pc:sldMkLst>
        <pc:spChg chg="mod">
          <ac:chgData name="Julie Thomas" userId="2af13b6d24d29b42" providerId="LiveId" clId="{88C2DB11-0E9A-44FE-AE8B-2469165B3BF6}" dt="2026-05-14T13:44:23.671" v="709" actId="2711"/>
          <ac:spMkLst>
            <pc:docMk/>
            <pc:sldMk cId="3624094934" sldId="511"/>
            <ac:spMk id="2" creationId="{553B1A77-631F-CBE2-E7B2-B7247DC7F33C}"/>
          </ac:spMkLst>
        </pc:spChg>
        <pc:spChg chg="mod">
          <ac:chgData name="Julie Thomas" userId="2af13b6d24d29b42" providerId="LiveId" clId="{88C2DB11-0E9A-44FE-AE8B-2469165B3BF6}" dt="2026-05-14T13:45:23.605" v="901" actId="20577"/>
          <ac:spMkLst>
            <pc:docMk/>
            <pc:sldMk cId="3624094934" sldId="511"/>
            <ac:spMk id="3" creationId="{1E9C1AB0-990A-F02F-81F3-1ADDF8CD5676}"/>
          </ac:spMkLst>
        </pc:spChg>
      </pc:sldChg>
      <pc:sldChg chg="addSp delSp modSp new mod modClrScheme chgLayout modNotesTx">
        <pc:chgData name="Julie Thomas" userId="2af13b6d24d29b42" providerId="LiveId" clId="{88C2DB11-0E9A-44FE-AE8B-2469165B3BF6}" dt="2026-05-14T14:00:03.044" v="1389" actId="20577"/>
        <pc:sldMkLst>
          <pc:docMk/>
          <pc:sldMk cId="3276723971" sldId="512"/>
        </pc:sldMkLst>
        <pc:spChg chg="mod">
          <ac:chgData name="Julie Thomas" userId="2af13b6d24d29b42" providerId="LiveId" clId="{88C2DB11-0E9A-44FE-AE8B-2469165B3BF6}" dt="2026-05-14T13:54:48.516" v="1195" actId="2711"/>
          <ac:spMkLst>
            <pc:docMk/>
            <pc:sldMk cId="3276723971" sldId="512"/>
            <ac:spMk id="2" creationId="{BE32AAC9-4562-7821-B9EA-ED515C4D7EA9}"/>
          </ac:spMkLst>
        </pc:spChg>
        <pc:graphicFrameChg chg="add mod">
          <ac:chgData name="Julie Thomas" userId="2af13b6d24d29b42" providerId="LiveId" clId="{88C2DB11-0E9A-44FE-AE8B-2469165B3BF6}" dt="2026-05-14T13:54:38.358" v="1194" actId="26606"/>
          <ac:graphicFrameMkLst>
            <pc:docMk/>
            <pc:sldMk cId="3276723971" sldId="512"/>
            <ac:graphicFrameMk id="7" creationId="{4D1206D9-AE6B-7093-8767-B80A0A59C72C}"/>
          </ac:graphicFrameMkLst>
        </pc:graphicFrameChg>
      </pc:sldChg>
      <pc:sldChg chg="addSp modSp new mod">
        <pc:chgData name="Julie Thomas" userId="2af13b6d24d29b42" providerId="LiveId" clId="{88C2DB11-0E9A-44FE-AE8B-2469165B3BF6}" dt="2026-05-14T14:17:36.956" v="1724" actId="20577"/>
        <pc:sldMkLst>
          <pc:docMk/>
          <pc:sldMk cId="540979044" sldId="513"/>
        </pc:sldMkLst>
        <pc:spChg chg="mod">
          <ac:chgData name="Julie Thomas" userId="2af13b6d24d29b42" providerId="LiveId" clId="{88C2DB11-0E9A-44FE-AE8B-2469165B3BF6}" dt="2026-05-14T14:17:24.494" v="1715" actId="1076"/>
          <ac:spMkLst>
            <pc:docMk/>
            <pc:sldMk cId="540979044" sldId="513"/>
            <ac:spMk id="2" creationId="{099B8DC2-F7A6-1F22-201D-E1AE1ADBF874}"/>
          </ac:spMkLst>
        </pc:spChg>
        <pc:spChg chg="mod">
          <ac:chgData name="Julie Thomas" userId="2af13b6d24d29b42" providerId="LiveId" clId="{88C2DB11-0E9A-44FE-AE8B-2469165B3BF6}" dt="2026-05-14T14:17:36.956" v="1724" actId="20577"/>
          <ac:spMkLst>
            <pc:docMk/>
            <pc:sldMk cId="540979044" sldId="513"/>
            <ac:spMk id="3" creationId="{1B7251A4-0D73-6453-5092-D7FD1AD2D4A8}"/>
          </ac:spMkLst>
        </pc:spChg>
      </pc:sldChg>
      <pc:sldChg chg="addSp delSp modSp new mod">
        <pc:chgData name="Julie Thomas" userId="2af13b6d24d29b42" providerId="LiveId" clId="{88C2DB11-0E9A-44FE-AE8B-2469165B3BF6}" dt="2026-05-14T14:07:12.621" v="1514" actId="255"/>
        <pc:sldMkLst>
          <pc:docMk/>
          <pc:sldMk cId="494109732" sldId="514"/>
        </pc:sldMkLst>
        <pc:spChg chg="mod">
          <ac:chgData name="Julie Thomas" userId="2af13b6d24d29b42" providerId="LiveId" clId="{88C2DB11-0E9A-44FE-AE8B-2469165B3BF6}" dt="2026-05-14T14:06:53.675" v="1511" actId="27636"/>
          <ac:spMkLst>
            <pc:docMk/>
            <pc:sldMk cId="494109732" sldId="514"/>
            <ac:spMk id="2" creationId="{CDDB1000-D6E7-090F-4D71-6E138A929FCD}"/>
          </ac:spMkLst>
        </pc:spChg>
        <pc:graphicFrameChg chg="add mod modGraphic">
          <ac:chgData name="Julie Thomas" userId="2af13b6d24d29b42" providerId="LiveId" clId="{88C2DB11-0E9A-44FE-AE8B-2469165B3BF6}" dt="2026-05-14T14:07:12.621" v="1514" actId="255"/>
          <ac:graphicFrameMkLst>
            <pc:docMk/>
            <pc:sldMk cId="494109732" sldId="514"/>
            <ac:graphicFrameMk id="4" creationId="{0F1A99A7-6C05-616C-36F6-3D507A57C09D}"/>
          </ac:graphicFrameMkLst>
        </pc:graphicFrameChg>
      </pc:sldChg>
      <pc:sldChg chg="modSp new mod">
        <pc:chgData name="Julie Thomas" userId="2af13b6d24d29b42" providerId="LiveId" clId="{88C2DB11-0E9A-44FE-AE8B-2469165B3BF6}" dt="2026-05-14T14:22:04.381" v="2176" actId="27636"/>
        <pc:sldMkLst>
          <pc:docMk/>
          <pc:sldMk cId="2395964704" sldId="515"/>
        </pc:sldMkLst>
        <pc:spChg chg="mod">
          <ac:chgData name="Julie Thomas" userId="2af13b6d24d29b42" providerId="LiveId" clId="{88C2DB11-0E9A-44FE-AE8B-2469165B3BF6}" dt="2026-05-14T14:21:32.373" v="2168" actId="27636"/>
          <ac:spMkLst>
            <pc:docMk/>
            <pc:sldMk cId="2395964704" sldId="515"/>
            <ac:spMk id="2" creationId="{50A08BA8-C337-E051-F91E-92F79EDF124C}"/>
          </ac:spMkLst>
        </pc:spChg>
        <pc:spChg chg="mod">
          <ac:chgData name="Julie Thomas" userId="2af13b6d24d29b42" providerId="LiveId" clId="{88C2DB11-0E9A-44FE-AE8B-2469165B3BF6}" dt="2026-05-14T14:22:04.381" v="2176" actId="27636"/>
          <ac:spMkLst>
            <pc:docMk/>
            <pc:sldMk cId="2395964704" sldId="515"/>
            <ac:spMk id="3" creationId="{9BA8EF0F-1CD8-29FA-380C-D6499473744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E258EA-29AE-430E-ACAB-F8B0EAC38613}"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ACCC88F3-80EA-452E-8300-1620416ACEEE}">
      <dgm:prSet/>
      <dgm:spPr/>
      <dgm:t>
        <a:bodyPr/>
        <a:lstStyle/>
        <a:p>
          <a:pPr>
            <a:lnSpc>
              <a:spcPct val="100000"/>
            </a:lnSpc>
          </a:pPr>
          <a:r>
            <a:rPr lang="en-GB"/>
            <a:t>Realise the prevalence and impact of trauma. </a:t>
          </a:r>
          <a:endParaRPr lang="en-US"/>
        </a:p>
      </dgm:t>
    </dgm:pt>
    <dgm:pt modelId="{ACB81E89-134F-4BD3-A283-CD2156C2F530}" type="parTrans" cxnId="{6F9C336A-31CB-4FC3-A6F8-E44D91B0715E}">
      <dgm:prSet/>
      <dgm:spPr/>
      <dgm:t>
        <a:bodyPr/>
        <a:lstStyle/>
        <a:p>
          <a:endParaRPr lang="en-US"/>
        </a:p>
      </dgm:t>
    </dgm:pt>
    <dgm:pt modelId="{D271CE35-B494-48CB-B46E-22994B1843B9}" type="sibTrans" cxnId="{6F9C336A-31CB-4FC3-A6F8-E44D91B0715E}">
      <dgm:prSet/>
      <dgm:spPr/>
      <dgm:t>
        <a:bodyPr/>
        <a:lstStyle/>
        <a:p>
          <a:pPr>
            <a:lnSpc>
              <a:spcPct val="100000"/>
            </a:lnSpc>
          </a:pPr>
          <a:endParaRPr lang="en-US"/>
        </a:p>
      </dgm:t>
    </dgm:pt>
    <dgm:pt modelId="{A4981380-F67C-437E-A4D4-EDFE1C4CDFCE}">
      <dgm:prSet/>
      <dgm:spPr/>
      <dgm:t>
        <a:bodyPr/>
        <a:lstStyle/>
        <a:p>
          <a:pPr>
            <a:lnSpc>
              <a:spcPct val="100000"/>
            </a:lnSpc>
          </a:pPr>
          <a:r>
            <a:rPr lang="en-GB"/>
            <a:t>Recognise its signs and the ways organisational systems can exacerbate harm or promote recovery. </a:t>
          </a:r>
          <a:endParaRPr lang="en-US"/>
        </a:p>
      </dgm:t>
    </dgm:pt>
    <dgm:pt modelId="{B2BEA474-D84F-4C12-98E8-9671D28796CD}" type="parTrans" cxnId="{ABF255CE-38EF-4A4E-91F0-19BF2E848407}">
      <dgm:prSet/>
      <dgm:spPr/>
      <dgm:t>
        <a:bodyPr/>
        <a:lstStyle/>
        <a:p>
          <a:endParaRPr lang="en-US"/>
        </a:p>
      </dgm:t>
    </dgm:pt>
    <dgm:pt modelId="{B465EA3D-E7AF-41C1-BF01-D94FA0DED5C3}" type="sibTrans" cxnId="{ABF255CE-38EF-4A4E-91F0-19BF2E848407}">
      <dgm:prSet/>
      <dgm:spPr/>
      <dgm:t>
        <a:bodyPr/>
        <a:lstStyle/>
        <a:p>
          <a:pPr>
            <a:lnSpc>
              <a:spcPct val="100000"/>
            </a:lnSpc>
          </a:pPr>
          <a:endParaRPr lang="en-US"/>
        </a:p>
      </dgm:t>
    </dgm:pt>
    <dgm:pt modelId="{6313D64D-F0D0-46C5-B16D-2364EC602E1D}">
      <dgm:prSet/>
      <dgm:spPr/>
      <dgm:t>
        <a:bodyPr/>
        <a:lstStyle/>
        <a:p>
          <a:pPr>
            <a:lnSpc>
              <a:spcPct val="100000"/>
            </a:lnSpc>
          </a:pPr>
          <a:r>
            <a:rPr lang="en-GB"/>
            <a:t>Respond proportionately using evidence-based approaches. </a:t>
          </a:r>
          <a:endParaRPr lang="en-US"/>
        </a:p>
      </dgm:t>
    </dgm:pt>
    <dgm:pt modelId="{9909F8C7-513C-488B-BA90-250F41148472}" type="parTrans" cxnId="{A19D2E93-C34F-437E-808D-5EBE37B12CB5}">
      <dgm:prSet/>
      <dgm:spPr/>
      <dgm:t>
        <a:bodyPr/>
        <a:lstStyle/>
        <a:p>
          <a:endParaRPr lang="en-US"/>
        </a:p>
      </dgm:t>
    </dgm:pt>
    <dgm:pt modelId="{5148DCA2-B544-4FAB-9764-F5EF5B3FB5A7}" type="sibTrans" cxnId="{A19D2E93-C34F-437E-808D-5EBE37B12CB5}">
      <dgm:prSet/>
      <dgm:spPr/>
      <dgm:t>
        <a:bodyPr/>
        <a:lstStyle/>
        <a:p>
          <a:pPr>
            <a:lnSpc>
              <a:spcPct val="100000"/>
            </a:lnSpc>
          </a:pPr>
          <a:endParaRPr lang="en-US"/>
        </a:p>
      </dgm:t>
    </dgm:pt>
    <dgm:pt modelId="{E7719982-DAB4-4AE7-AF97-0BA4F62A5A44}">
      <dgm:prSet/>
      <dgm:spPr/>
      <dgm:t>
        <a:bodyPr/>
        <a:lstStyle/>
        <a:p>
          <a:pPr>
            <a:lnSpc>
              <a:spcPct val="100000"/>
            </a:lnSpc>
          </a:pPr>
          <a:r>
            <a:rPr lang="en-GB"/>
            <a:t>Resist re-traumatisation by embedding safe, fair and compassionate processes into daily life. </a:t>
          </a:r>
          <a:endParaRPr lang="en-US"/>
        </a:p>
      </dgm:t>
    </dgm:pt>
    <dgm:pt modelId="{1C5016DA-8585-4C90-9807-3249327F4AF2}" type="parTrans" cxnId="{CEE4790A-A644-4810-9596-82D4D1D60DF2}">
      <dgm:prSet/>
      <dgm:spPr/>
      <dgm:t>
        <a:bodyPr/>
        <a:lstStyle/>
        <a:p>
          <a:endParaRPr lang="en-US"/>
        </a:p>
      </dgm:t>
    </dgm:pt>
    <dgm:pt modelId="{282E6FD9-5F90-4933-ADD9-62D2CAD55143}" type="sibTrans" cxnId="{CEE4790A-A644-4810-9596-82D4D1D60DF2}">
      <dgm:prSet/>
      <dgm:spPr/>
      <dgm:t>
        <a:bodyPr/>
        <a:lstStyle/>
        <a:p>
          <a:endParaRPr lang="en-US"/>
        </a:p>
      </dgm:t>
    </dgm:pt>
    <dgm:pt modelId="{09CB172D-E163-4B05-8369-9972A5F6D5F7}" type="pres">
      <dgm:prSet presAssocID="{3CE258EA-29AE-430E-ACAB-F8B0EAC38613}" presName="root" presStyleCnt="0">
        <dgm:presLayoutVars>
          <dgm:dir/>
          <dgm:resizeHandles val="exact"/>
        </dgm:presLayoutVars>
      </dgm:prSet>
      <dgm:spPr/>
    </dgm:pt>
    <dgm:pt modelId="{5843AB8D-98DF-4DE0-B3EA-5021EAFF7B4C}" type="pres">
      <dgm:prSet presAssocID="{3CE258EA-29AE-430E-ACAB-F8B0EAC38613}" presName="container" presStyleCnt="0">
        <dgm:presLayoutVars>
          <dgm:dir/>
          <dgm:resizeHandles val="exact"/>
        </dgm:presLayoutVars>
      </dgm:prSet>
      <dgm:spPr/>
    </dgm:pt>
    <dgm:pt modelId="{30F9B266-660D-4260-BA7D-F28B2CCC0C7F}" type="pres">
      <dgm:prSet presAssocID="{ACCC88F3-80EA-452E-8300-1620416ACEEE}" presName="compNode" presStyleCnt="0"/>
      <dgm:spPr/>
    </dgm:pt>
    <dgm:pt modelId="{6A6C3011-A606-4BEA-82B5-302277324627}" type="pres">
      <dgm:prSet presAssocID="{ACCC88F3-80EA-452E-8300-1620416ACEEE}" presName="iconBgRect" presStyleLbl="bgShp" presStyleIdx="0" presStyleCnt="4"/>
      <dgm:spPr/>
    </dgm:pt>
    <dgm:pt modelId="{B956E0DE-EFAD-4930-AFFE-E5FC9A92D1FB}" type="pres">
      <dgm:prSet presAssocID="{ACCC88F3-80EA-452E-8300-1620416ACEEE}" presName="iconRect" presStyleLbl="nod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Heartbeat outline"/>
        </a:ext>
      </dgm:extLst>
    </dgm:pt>
    <dgm:pt modelId="{99995A27-003F-403D-A610-33ECAD37D1DC}" type="pres">
      <dgm:prSet presAssocID="{ACCC88F3-80EA-452E-8300-1620416ACEEE}" presName="spaceRect" presStyleCnt="0"/>
      <dgm:spPr/>
    </dgm:pt>
    <dgm:pt modelId="{1E5E3966-2E63-4E3D-BFF8-136C9FBE7746}" type="pres">
      <dgm:prSet presAssocID="{ACCC88F3-80EA-452E-8300-1620416ACEEE}" presName="textRect" presStyleLbl="revTx" presStyleIdx="0" presStyleCnt="4">
        <dgm:presLayoutVars>
          <dgm:chMax val="1"/>
          <dgm:chPref val="1"/>
        </dgm:presLayoutVars>
      </dgm:prSet>
      <dgm:spPr/>
    </dgm:pt>
    <dgm:pt modelId="{A5AC44E0-EA8C-4965-AAE9-DE68A32C4F35}" type="pres">
      <dgm:prSet presAssocID="{D271CE35-B494-48CB-B46E-22994B1843B9}" presName="sibTrans" presStyleLbl="sibTrans2D1" presStyleIdx="0" presStyleCnt="0"/>
      <dgm:spPr/>
    </dgm:pt>
    <dgm:pt modelId="{1F251163-1ED7-4945-85F9-85C083B72C87}" type="pres">
      <dgm:prSet presAssocID="{A4981380-F67C-437E-A4D4-EDFE1C4CDFCE}" presName="compNode" presStyleCnt="0"/>
      <dgm:spPr/>
    </dgm:pt>
    <dgm:pt modelId="{77F69EBC-7865-4A43-8370-6E167A67EF21}" type="pres">
      <dgm:prSet presAssocID="{A4981380-F67C-437E-A4D4-EDFE1C4CDFCE}" presName="iconBgRect" presStyleLbl="bgShp" presStyleIdx="1" presStyleCnt="4"/>
      <dgm:spPr/>
    </dgm:pt>
    <dgm:pt modelId="{72429AC1-5B67-4B4C-91CC-E2A0185C2225}" type="pres">
      <dgm:prSet presAssocID="{A4981380-F67C-437E-A4D4-EDFE1C4CDFC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869A78FD-ED3F-4CF8-B31B-86D69B9B5D7A}" type="pres">
      <dgm:prSet presAssocID="{A4981380-F67C-437E-A4D4-EDFE1C4CDFCE}" presName="spaceRect" presStyleCnt="0"/>
      <dgm:spPr/>
    </dgm:pt>
    <dgm:pt modelId="{B963616A-E1EA-43C9-B2FF-7A2CEF4E0B38}" type="pres">
      <dgm:prSet presAssocID="{A4981380-F67C-437E-A4D4-EDFE1C4CDFCE}" presName="textRect" presStyleLbl="revTx" presStyleIdx="1" presStyleCnt="4">
        <dgm:presLayoutVars>
          <dgm:chMax val="1"/>
          <dgm:chPref val="1"/>
        </dgm:presLayoutVars>
      </dgm:prSet>
      <dgm:spPr/>
    </dgm:pt>
    <dgm:pt modelId="{2FDEA4EA-2B59-4CDC-862B-77272486A1AB}" type="pres">
      <dgm:prSet presAssocID="{B465EA3D-E7AF-41C1-BF01-D94FA0DED5C3}" presName="sibTrans" presStyleLbl="sibTrans2D1" presStyleIdx="0" presStyleCnt="0"/>
      <dgm:spPr/>
    </dgm:pt>
    <dgm:pt modelId="{425D6F8B-43AB-4CA3-B6AA-BA9CEB259978}" type="pres">
      <dgm:prSet presAssocID="{6313D64D-F0D0-46C5-B16D-2364EC602E1D}" presName="compNode" presStyleCnt="0"/>
      <dgm:spPr/>
    </dgm:pt>
    <dgm:pt modelId="{B1A1FD9B-CD56-4414-9C2B-6BD70DAAA589}" type="pres">
      <dgm:prSet presAssocID="{6313D64D-F0D0-46C5-B16D-2364EC602E1D}" presName="iconBgRect" presStyleLbl="bgShp" presStyleIdx="2" presStyleCnt="4"/>
      <dgm:spPr/>
    </dgm:pt>
    <dgm:pt modelId="{5DB64E83-CC95-4D9D-80E8-0405B88A0D70}" type="pres">
      <dgm:prSet presAssocID="{6313D64D-F0D0-46C5-B16D-2364EC602E1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gnifying glass"/>
        </a:ext>
      </dgm:extLst>
    </dgm:pt>
    <dgm:pt modelId="{4E021778-A5CB-46C6-BB5F-378632AABBA4}" type="pres">
      <dgm:prSet presAssocID="{6313D64D-F0D0-46C5-B16D-2364EC602E1D}" presName="spaceRect" presStyleCnt="0"/>
      <dgm:spPr/>
    </dgm:pt>
    <dgm:pt modelId="{9AEDEBBD-2732-4755-BC34-032382BBD50A}" type="pres">
      <dgm:prSet presAssocID="{6313D64D-F0D0-46C5-B16D-2364EC602E1D}" presName="textRect" presStyleLbl="revTx" presStyleIdx="2" presStyleCnt="4">
        <dgm:presLayoutVars>
          <dgm:chMax val="1"/>
          <dgm:chPref val="1"/>
        </dgm:presLayoutVars>
      </dgm:prSet>
      <dgm:spPr/>
    </dgm:pt>
    <dgm:pt modelId="{9926F256-9BFA-45FB-85EB-2712CE04CA9A}" type="pres">
      <dgm:prSet presAssocID="{5148DCA2-B544-4FAB-9764-F5EF5B3FB5A7}" presName="sibTrans" presStyleLbl="sibTrans2D1" presStyleIdx="0" presStyleCnt="0"/>
      <dgm:spPr/>
    </dgm:pt>
    <dgm:pt modelId="{11788A45-B397-4521-A05E-31807EA50C62}" type="pres">
      <dgm:prSet presAssocID="{E7719982-DAB4-4AE7-AF97-0BA4F62A5A44}" presName="compNode" presStyleCnt="0"/>
      <dgm:spPr/>
    </dgm:pt>
    <dgm:pt modelId="{A566F411-5ECC-4C24-A40A-C22BA5F33B4E}" type="pres">
      <dgm:prSet presAssocID="{E7719982-DAB4-4AE7-AF97-0BA4F62A5A44}" presName="iconBgRect" presStyleLbl="bgShp" presStyleIdx="3" presStyleCnt="4"/>
      <dgm:spPr/>
    </dgm:pt>
    <dgm:pt modelId="{BD897836-DC26-41EB-8D49-D4044CD89152}" type="pres">
      <dgm:prSet presAssocID="{E7719982-DAB4-4AE7-AF97-0BA4F62A5A4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Lock"/>
        </a:ext>
      </dgm:extLst>
    </dgm:pt>
    <dgm:pt modelId="{F6AEB39D-7338-4B74-A954-8E96645458E8}" type="pres">
      <dgm:prSet presAssocID="{E7719982-DAB4-4AE7-AF97-0BA4F62A5A44}" presName="spaceRect" presStyleCnt="0"/>
      <dgm:spPr/>
    </dgm:pt>
    <dgm:pt modelId="{0244CE18-E7DF-440D-8993-FBD0D1452621}" type="pres">
      <dgm:prSet presAssocID="{E7719982-DAB4-4AE7-AF97-0BA4F62A5A44}" presName="textRect" presStyleLbl="revTx" presStyleIdx="3" presStyleCnt="4">
        <dgm:presLayoutVars>
          <dgm:chMax val="1"/>
          <dgm:chPref val="1"/>
        </dgm:presLayoutVars>
      </dgm:prSet>
      <dgm:spPr/>
    </dgm:pt>
  </dgm:ptLst>
  <dgm:cxnLst>
    <dgm:cxn modelId="{1D2BE700-2CC5-4FEC-A287-52F4D55B28CF}" type="presOf" srcId="{B465EA3D-E7AF-41C1-BF01-D94FA0DED5C3}" destId="{2FDEA4EA-2B59-4CDC-862B-77272486A1AB}" srcOrd="0" destOrd="0" presId="urn:microsoft.com/office/officeart/2018/2/layout/IconCircleList"/>
    <dgm:cxn modelId="{CEE4790A-A644-4810-9596-82D4D1D60DF2}" srcId="{3CE258EA-29AE-430E-ACAB-F8B0EAC38613}" destId="{E7719982-DAB4-4AE7-AF97-0BA4F62A5A44}" srcOrd="3" destOrd="0" parTransId="{1C5016DA-8585-4C90-9807-3249327F4AF2}" sibTransId="{282E6FD9-5F90-4933-ADD9-62D2CAD55143}"/>
    <dgm:cxn modelId="{284A775E-D7BB-498E-A2E6-EC3A355100AB}" type="presOf" srcId="{6313D64D-F0D0-46C5-B16D-2364EC602E1D}" destId="{9AEDEBBD-2732-4755-BC34-032382BBD50A}" srcOrd="0" destOrd="0" presId="urn:microsoft.com/office/officeart/2018/2/layout/IconCircleList"/>
    <dgm:cxn modelId="{D136B163-D2C6-416D-A235-2814D0A7E212}" type="presOf" srcId="{E7719982-DAB4-4AE7-AF97-0BA4F62A5A44}" destId="{0244CE18-E7DF-440D-8993-FBD0D1452621}" srcOrd="0" destOrd="0" presId="urn:microsoft.com/office/officeart/2018/2/layout/IconCircleList"/>
    <dgm:cxn modelId="{37074348-745E-4A19-B499-0FFEA79E989C}" type="presOf" srcId="{D271CE35-B494-48CB-B46E-22994B1843B9}" destId="{A5AC44E0-EA8C-4965-AAE9-DE68A32C4F35}" srcOrd="0" destOrd="0" presId="urn:microsoft.com/office/officeart/2018/2/layout/IconCircleList"/>
    <dgm:cxn modelId="{6F9C336A-31CB-4FC3-A6F8-E44D91B0715E}" srcId="{3CE258EA-29AE-430E-ACAB-F8B0EAC38613}" destId="{ACCC88F3-80EA-452E-8300-1620416ACEEE}" srcOrd="0" destOrd="0" parTransId="{ACB81E89-134F-4BD3-A283-CD2156C2F530}" sibTransId="{D271CE35-B494-48CB-B46E-22994B1843B9}"/>
    <dgm:cxn modelId="{5C4B388B-7D15-4FC9-B353-4E4C3C95E451}" type="presOf" srcId="{ACCC88F3-80EA-452E-8300-1620416ACEEE}" destId="{1E5E3966-2E63-4E3D-BFF8-136C9FBE7746}" srcOrd="0" destOrd="0" presId="urn:microsoft.com/office/officeart/2018/2/layout/IconCircleList"/>
    <dgm:cxn modelId="{A19D2E93-C34F-437E-808D-5EBE37B12CB5}" srcId="{3CE258EA-29AE-430E-ACAB-F8B0EAC38613}" destId="{6313D64D-F0D0-46C5-B16D-2364EC602E1D}" srcOrd="2" destOrd="0" parTransId="{9909F8C7-513C-488B-BA90-250F41148472}" sibTransId="{5148DCA2-B544-4FAB-9764-F5EF5B3FB5A7}"/>
    <dgm:cxn modelId="{D33EEDA0-BF2E-43EC-BE09-EA3CFC010124}" type="presOf" srcId="{A4981380-F67C-437E-A4D4-EDFE1C4CDFCE}" destId="{B963616A-E1EA-43C9-B2FF-7A2CEF4E0B38}" srcOrd="0" destOrd="0" presId="urn:microsoft.com/office/officeart/2018/2/layout/IconCircleList"/>
    <dgm:cxn modelId="{ABF255CE-38EF-4A4E-91F0-19BF2E848407}" srcId="{3CE258EA-29AE-430E-ACAB-F8B0EAC38613}" destId="{A4981380-F67C-437E-A4D4-EDFE1C4CDFCE}" srcOrd="1" destOrd="0" parTransId="{B2BEA474-D84F-4C12-98E8-9671D28796CD}" sibTransId="{B465EA3D-E7AF-41C1-BF01-D94FA0DED5C3}"/>
    <dgm:cxn modelId="{9F2088E2-5D7F-458A-9B03-2A32108A71ED}" type="presOf" srcId="{3CE258EA-29AE-430E-ACAB-F8B0EAC38613}" destId="{09CB172D-E163-4B05-8369-9972A5F6D5F7}" srcOrd="0" destOrd="0" presId="urn:microsoft.com/office/officeart/2018/2/layout/IconCircleList"/>
    <dgm:cxn modelId="{1F134CEB-A74B-4AF3-85B6-EA9AC08F5C2A}" type="presOf" srcId="{5148DCA2-B544-4FAB-9764-F5EF5B3FB5A7}" destId="{9926F256-9BFA-45FB-85EB-2712CE04CA9A}" srcOrd="0" destOrd="0" presId="urn:microsoft.com/office/officeart/2018/2/layout/IconCircleList"/>
    <dgm:cxn modelId="{05DD1AF1-DBDD-4F9E-970E-BC6580BDBD9D}" type="presParOf" srcId="{09CB172D-E163-4B05-8369-9972A5F6D5F7}" destId="{5843AB8D-98DF-4DE0-B3EA-5021EAFF7B4C}" srcOrd="0" destOrd="0" presId="urn:microsoft.com/office/officeart/2018/2/layout/IconCircleList"/>
    <dgm:cxn modelId="{D743B295-8AA2-4CB1-8F94-F1B2F6B8BDD1}" type="presParOf" srcId="{5843AB8D-98DF-4DE0-B3EA-5021EAFF7B4C}" destId="{30F9B266-660D-4260-BA7D-F28B2CCC0C7F}" srcOrd="0" destOrd="0" presId="urn:microsoft.com/office/officeart/2018/2/layout/IconCircleList"/>
    <dgm:cxn modelId="{A6F54903-37B1-48B8-BD74-90973B38B021}" type="presParOf" srcId="{30F9B266-660D-4260-BA7D-F28B2CCC0C7F}" destId="{6A6C3011-A606-4BEA-82B5-302277324627}" srcOrd="0" destOrd="0" presId="urn:microsoft.com/office/officeart/2018/2/layout/IconCircleList"/>
    <dgm:cxn modelId="{BE703B1B-3F65-4D63-82B8-71030B21BC64}" type="presParOf" srcId="{30F9B266-660D-4260-BA7D-F28B2CCC0C7F}" destId="{B956E0DE-EFAD-4930-AFFE-E5FC9A92D1FB}" srcOrd="1" destOrd="0" presId="urn:microsoft.com/office/officeart/2018/2/layout/IconCircleList"/>
    <dgm:cxn modelId="{73275A24-1047-4B07-96A2-8CD661DF05F1}" type="presParOf" srcId="{30F9B266-660D-4260-BA7D-F28B2CCC0C7F}" destId="{99995A27-003F-403D-A610-33ECAD37D1DC}" srcOrd="2" destOrd="0" presId="urn:microsoft.com/office/officeart/2018/2/layout/IconCircleList"/>
    <dgm:cxn modelId="{D6357574-CD70-463B-9262-81434D941360}" type="presParOf" srcId="{30F9B266-660D-4260-BA7D-F28B2CCC0C7F}" destId="{1E5E3966-2E63-4E3D-BFF8-136C9FBE7746}" srcOrd="3" destOrd="0" presId="urn:microsoft.com/office/officeart/2018/2/layout/IconCircleList"/>
    <dgm:cxn modelId="{237C0D2F-4579-4BB1-A37B-AA33E21A6DFF}" type="presParOf" srcId="{5843AB8D-98DF-4DE0-B3EA-5021EAFF7B4C}" destId="{A5AC44E0-EA8C-4965-AAE9-DE68A32C4F35}" srcOrd="1" destOrd="0" presId="urn:microsoft.com/office/officeart/2018/2/layout/IconCircleList"/>
    <dgm:cxn modelId="{DA8F90AA-1091-4005-9D96-1FC391A2551C}" type="presParOf" srcId="{5843AB8D-98DF-4DE0-B3EA-5021EAFF7B4C}" destId="{1F251163-1ED7-4945-85F9-85C083B72C87}" srcOrd="2" destOrd="0" presId="urn:microsoft.com/office/officeart/2018/2/layout/IconCircleList"/>
    <dgm:cxn modelId="{F834B173-F595-439A-BF56-6A05D6D64D99}" type="presParOf" srcId="{1F251163-1ED7-4945-85F9-85C083B72C87}" destId="{77F69EBC-7865-4A43-8370-6E167A67EF21}" srcOrd="0" destOrd="0" presId="urn:microsoft.com/office/officeart/2018/2/layout/IconCircleList"/>
    <dgm:cxn modelId="{DE468171-9483-423B-86ED-55E488FE7BF6}" type="presParOf" srcId="{1F251163-1ED7-4945-85F9-85C083B72C87}" destId="{72429AC1-5B67-4B4C-91CC-E2A0185C2225}" srcOrd="1" destOrd="0" presId="urn:microsoft.com/office/officeart/2018/2/layout/IconCircleList"/>
    <dgm:cxn modelId="{9929C6FF-65E5-4F0B-B38C-DF0262F8A43F}" type="presParOf" srcId="{1F251163-1ED7-4945-85F9-85C083B72C87}" destId="{869A78FD-ED3F-4CF8-B31B-86D69B9B5D7A}" srcOrd="2" destOrd="0" presId="urn:microsoft.com/office/officeart/2018/2/layout/IconCircleList"/>
    <dgm:cxn modelId="{3B3D4301-9B9F-4D70-B2E4-A1A20946033F}" type="presParOf" srcId="{1F251163-1ED7-4945-85F9-85C083B72C87}" destId="{B963616A-E1EA-43C9-B2FF-7A2CEF4E0B38}" srcOrd="3" destOrd="0" presId="urn:microsoft.com/office/officeart/2018/2/layout/IconCircleList"/>
    <dgm:cxn modelId="{FFA88437-17B8-452B-905B-545E56632DAA}" type="presParOf" srcId="{5843AB8D-98DF-4DE0-B3EA-5021EAFF7B4C}" destId="{2FDEA4EA-2B59-4CDC-862B-77272486A1AB}" srcOrd="3" destOrd="0" presId="urn:microsoft.com/office/officeart/2018/2/layout/IconCircleList"/>
    <dgm:cxn modelId="{84B75D54-9ADF-4BCC-AB67-23C98F6D0670}" type="presParOf" srcId="{5843AB8D-98DF-4DE0-B3EA-5021EAFF7B4C}" destId="{425D6F8B-43AB-4CA3-B6AA-BA9CEB259978}" srcOrd="4" destOrd="0" presId="urn:microsoft.com/office/officeart/2018/2/layout/IconCircleList"/>
    <dgm:cxn modelId="{94DBE3D9-C720-41C6-A1D3-02F503F9F972}" type="presParOf" srcId="{425D6F8B-43AB-4CA3-B6AA-BA9CEB259978}" destId="{B1A1FD9B-CD56-4414-9C2B-6BD70DAAA589}" srcOrd="0" destOrd="0" presId="urn:microsoft.com/office/officeart/2018/2/layout/IconCircleList"/>
    <dgm:cxn modelId="{FA741BA5-73A0-4CC5-9D2B-3A05FDD72088}" type="presParOf" srcId="{425D6F8B-43AB-4CA3-B6AA-BA9CEB259978}" destId="{5DB64E83-CC95-4D9D-80E8-0405B88A0D70}" srcOrd="1" destOrd="0" presId="urn:microsoft.com/office/officeart/2018/2/layout/IconCircleList"/>
    <dgm:cxn modelId="{45A98229-5FCA-47F1-A699-4AD8E269815F}" type="presParOf" srcId="{425D6F8B-43AB-4CA3-B6AA-BA9CEB259978}" destId="{4E021778-A5CB-46C6-BB5F-378632AABBA4}" srcOrd="2" destOrd="0" presId="urn:microsoft.com/office/officeart/2018/2/layout/IconCircleList"/>
    <dgm:cxn modelId="{B07100D3-4FF4-4041-AF6C-81D836D0B111}" type="presParOf" srcId="{425D6F8B-43AB-4CA3-B6AA-BA9CEB259978}" destId="{9AEDEBBD-2732-4755-BC34-032382BBD50A}" srcOrd="3" destOrd="0" presId="urn:microsoft.com/office/officeart/2018/2/layout/IconCircleList"/>
    <dgm:cxn modelId="{189BB7C8-2C64-4127-BC2A-F376A2B251E0}" type="presParOf" srcId="{5843AB8D-98DF-4DE0-B3EA-5021EAFF7B4C}" destId="{9926F256-9BFA-45FB-85EB-2712CE04CA9A}" srcOrd="5" destOrd="0" presId="urn:microsoft.com/office/officeart/2018/2/layout/IconCircleList"/>
    <dgm:cxn modelId="{F5976903-53D7-4DC8-ADB0-FF3E038E815E}" type="presParOf" srcId="{5843AB8D-98DF-4DE0-B3EA-5021EAFF7B4C}" destId="{11788A45-B397-4521-A05E-31807EA50C62}" srcOrd="6" destOrd="0" presId="urn:microsoft.com/office/officeart/2018/2/layout/IconCircleList"/>
    <dgm:cxn modelId="{CB910D73-3930-46EC-9993-F9F76BCB4B9F}" type="presParOf" srcId="{11788A45-B397-4521-A05E-31807EA50C62}" destId="{A566F411-5ECC-4C24-A40A-C22BA5F33B4E}" srcOrd="0" destOrd="0" presId="urn:microsoft.com/office/officeart/2018/2/layout/IconCircleList"/>
    <dgm:cxn modelId="{6706FC38-3289-4DD2-97C5-EE728559BBD9}" type="presParOf" srcId="{11788A45-B397-4521-A05E-31807EA50C62}" destId="{BD897836-DC26-41EB-8D49-D4044CD89152}" srcOrd="1" destOrd="0" presId="urn:microsoft.com/office/officeart/2018/2/layout/IconCircleList"/>
    <dgm:cxn modelId="{5DC00551-761B-49A9-A6AF-A14E8F65E6A1}" type="presParOf" srcId="{11788A45-B397-4521-A05E-31807EA50C62}" destId="{F6AEB39D-7338-4B74-A954-8E96645458E8}" srcOrd="2" destOrd="0" presId="urn:microsoft.com/office/officeart/2018/2/layout/IconCircleList"/>
    <dgm:cxn modelId="{2B91082F-6F8C-42FC-A8A4-49E38937D0E1}" type="presParOf" srcId="{11788A45-B397-4521-A05E-31807EA50C62}" destId="{0244CE18-E7DF-440D-8993-FBD0D145262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2DB634-DC0A-4B53-92BC-E838EF82957A}" type="doc">
      <dgm:prSet loTypeId="urn:microsoft.com/office/officeart/2016/7/layout/LinearBlockProcessNumbered" loCatId="process" qsTypeId="urn:microsoft.com/office/officeart/2005/8/quickstyle/simple1" qsCatId="simple" csTypeId="urn:microsoft.com/office/officeart/2005/8/colors/accent2_2" csCatId="accent2" phldr="1"/>
      <dgm:spPr/>
      <dgm:t>
        <a:bodyPr/>
        <a:lstStyle/>
        <a:p>
          <a:endParaRPr lang="en-US"/>
        </a:p>
      </dgm:t>
    </dgm:pt>
    <dgm:pt modelId="{28033FD0-34A9-40CE-ADA8-2E7E3F058595}">
      <dgm:prSet/>
      <dgm:spPr/>
      <dgm:t>
        <a:bodyPr/>
        <a:lstStyle/>
        <a:p>
          <a:r>
            <a:rPr lang="en-US" b="1" i="0" baseline="0"/>
            <a:t>Scenario A: The Over‑Controller</a:t>
          </a:r>
          <a:r>
            <a:rPr lang="en-US" b="0" i="0" baseline="0"/>
            <a:t> A high‑performing employee has become increasingly controlling, micromanaging colleagues and reacting defensively to feedback. They recently snapped at a team member in a meeting. Their workload hasn’t changed.</a:t>
          </a:r>
          <a:endParaRPr lang="en-US"/>
        </a:p>
      </dgm:t>
    </dgm:pt>
    <dgm:pt modelId="{BC94EA2A-4985-42C7-814A-036DDF7671C0}" type="parTrans" cxnId="{B511DD4D-235A-4805-9300-F4D4D4389340}">
      <dgm:prSet/>
      <dgm:spPr/>
      <dgm:t>
        <a:bodyPr/>
        <a:lstStyle/>
        <a:p>
          <a:endParaRPr lang="en-US"/>
        </a:p>
      </dgm:t>
    </dgm:pt>
    <dgm:pt modelId="{3019B7BB-34E2-422C-BDE6-613AF0164B07}" type="sibTrans" cxnId="{B511DD4D-235A-4805-9300-F4D4D4389340}">
      <dgm:prSet phldrT="01"/>
      <dgm:spPr/>
      <dgm:t>
        <a:bodyPr/>
        <a:lstStyle/>
        <a:p>
          <a:r>
            <a:rPr lang="en-US"/>
            <a:t>01</a:t>
          </a:r>
        </a:p>
      </dgm:t>
    </dgm:pt>
    <dgm:pt modelId="{B6718073-A2FE-44FE-A3F5-CB8A173C7DD3}">
      <dgm:prSet/>
      <dgm:spPr/>
      <dgm:t>
        <a:bodyPr/>
        <a:lstStyle/>
        <a:p>
          <a:r>
            <a:rPr lang="en-US" b="1" i="0" baseline="0"/>
            <a:t>Scenario B: The Sudden Withdrawal</a:t>
          </a:r>
          <a:r>
            <a:rPr lang="en-US" b="0" i="0" baseline="0"/>
            <a:t> A usually sociable employee has become quiet, avoids team lunches, and frequently works with headphones on. Their productivity is fine, but they seem emotionally distant.</a:t>
          </a:r>
          <a:endParaRPr lang="en-US"/>
        </a:p>
      </dgm:t>
    </dgm:pt>
    <dgm:pt modelId="{ADB60463-D230-4730-BB88-9CF24E40CD7D}" type="parTrans" cxnId="{3161A832-99E1-42E6-8D33-A68783F15412}">
      <dgm:prSet/>
      <dgm:spPr/>
      <dgm:t>
        <a:bodyPr/>
        <a:lstStyle/>
        <a:p>
          <a:endParaRPr lang="en-US"/>
        </a:p>
      </dgm:t>
    </dgm:pt>
    <dgm:pt modelId="{DD5AC956-65DF-430B-9729-BF8F2E3B61B1}" type="sibTrans" cxnId="{3161A832-99E1-42E6-8D33-A68783F15412}">
      <dgm:prSet phldrT="02"/>
      <dgm:spPr/>
      <dgm:t>
        <a:bodyPr/>
        <a:lstStyle/>
        <a:p>
          <a:r>
            <a:rPr lang="en-US"/>
            <a:t>02</a:t>
          </a:r>
        </a:p>
      </dgm:t>
    </dgm:pt>
    <dgm:pt modelId="{7970A464-F4B0-472A-BF4B-C0716791DB0E}">
      <dgm:prSet/>
      <dgm:spPr/>
      <dgm:t>
        <a:bodyPr/>
        <a:lstStyle/>
        <a:p>
          <a:r>
            <a:rPr lang="en-US" b="1" i="0" baseline="0"/>
            <a:t>Scenario C: The Hyper‑Vigilant Intern</a:t>
          </a:r>
          <a:r>
            <a:rPr lang="en-US" b="0" i="0" baseline="0"/>
            <a:t> A new intern becomes visibly anxious whenever a senior manager enters the room. They double‑check instructions repeatedly and apologise excessively.</a:t>
          </a:r>
          <a:endParaRPr lang="en-US"/>
        </a:p>
      </dgm:t>
    </dgm:pt>
    <dgm:pt modelId="{13823041-4B08-4712-9EF0-3D84B05D8AB6}" type="parTrans" cxnId="{8732B57D-8B3C-480F-B1C5-5B8FF0FE0DAB}">
      <dgm:prSet/>
      <dgm:spPr/>
      <dgm:t>
        <a:bodyPr/>
        <a:lstStyle/>
        <a:p>
          <a:endParaRPr lang="en-US"/>
        </a:p>
      </dgm:t>
    </dgm:pt>
    <dgm:pt modelId="{0553D075-0190-4104-9543-6AB6AA33E72A}" type="sibTrans" cxnId="{8732B57D-8B3C-480F-B1C5-5B8FF0FE0DAB}">
      <dgm:prSet phldrT="03"/>
      <dgm:spPr/>
      <dgm:t>
        <a:bodyPr/>
        <a:lstStyle/>
        <a:p>
          <a:r>
            <a:rPr lang="en-US"/>
            <a:t>03</a:t>
          </a:r>
        </a:p>
      </dgm:t>
    </dgm:pt>
    <dgm:pt modelId="{1B5F7B2E-94EC-4F90-A71C-3C0C5E9927E6}">
      <dgm:prSet/>
      <dgm:spPr/>
      <dgm:t>
        <a:bodyPr/>
        <a:lstStyle/>
        <a:p>
          <a:r>
            <a:rPr lang="en-US" b="1" i="0" baseline="0"/>
            <a:t>Scenario D: The Triggered Reaction</a:t>
          </a:r>
          <a:r>
            <a:rPr lang="en-US" b="0" i="0" baseline="0"/>
            <a:t> During a routine fire alarm test, an employee panics, leaves the building shaking, and later says they “just needed air”. They refuse to discuss it further.</a:t>
          </a:r>
          <a:endParaRPr lang="en-US"/>
        </a:p>
      </dgm:t>
    </dgm:pt>
    <dgm:pt modelId="{47EE92FF-18A2-4207-AEA4-40FE9EAB3A32}" type="parTrans" cxnId="{65D06D5E-2092-430D-B899-C7B48D175ECE}">
      <dgm:prSet/>
      <dgm:spPr/>
      <dgm:t>
        <a:bodyPr/>
        <a:lstStyle/>
        <a:p>
          <a:endParaRPr lang="en-US"/>
        </a:p>
      </dgm:t>
    </dgm:pt>
    <dgm:pt modelId="{C375DDE7-769A-4E3B-BCB6-FD3E1615B916}" type="sibTrans" cxnId="{65D06D5E-2092-430D-B899-C7B48D175ECE}">
      <dgm:prSet phldrT="04"/>
      <dgm:spPr/>
      <dgm:t>
        <a:bodyPr/>
        <a:lstStyle/>
        <a:p>
          <a:r>
            <a:rPr lang="en-US"/>
            <a:t>04</a:t>
          </a:r>
        </a:p>
      </dgm:t>
    </dgm:pt>
    <dgm:pt modelId="{E819065F-B112-4A47-BB87-2B52B8EC9C42}" type="pres">
      <dgm:prSet presAssocID="{B72DB634-DC0A-4B53-92BC-E838EF82957A}" presName="Name0" presStyleCnt="0">
        <dgm:presLayoutVars>
          <dgm:animLvl val="lvl"/>
          <dgm:resizeHandles val="exact"/>
        </dgm:presLayoutVars>
      </dgm:prSet>
      <dgm:spPr/>
    </dgm:pt>
    <dgm:pt modelId="{B4DEC755-B320-4C08-8BC2-47FFA264D668}" type="pres">
      <dgm:prSet presAssocID="{28033FD0-34A9-40CE-ADA8-2E7E3F058595}" presName="compositeNode" presStyleCnt="0">
        <dgm:presLayoutVars>
          <dgm:bulletEnabled val="1"/>
        </dgm:presLayoutVars>
      </dgm:prSet>
      <dgm:spPr/>
    </dgm:pt>
    <dgm:pt modelId="{A70BD259-31F4-433C-9308-92ADC4C5831E}" type="pres">
      <dgm:prSet presAssocID="{28033FD0-34A9-40CE-ADA8-2E7E3F058595}" presName="bgRect" presStyleLbl="alignNode1" presStyleIdx="0" presStyleCnt="4"/>
      <dgm:spPr/>
    </dgm:pt>
    <dgm:pt modelId="{225490D5-811F-4555-9A12-1C95E4D161AB}" type="pres">
      <dgm:prSet presAssocID="{3019B7BB-34E2-422C-BDE6-613AF0164B07}" presName="sibTransNodeRect" presStyleLbl="alignNode1" presStyleIdx="0" presStyleCnt="4">
        <dgm:presLayoutVars>
          <dgm:chMax val="0"/>
          <dgm:bulletEnabled val="1"/>
        </dgm:presLayoutVars>
      </dgm:prSet>
      <dgm:spPr/>
    </dgm:pt>
    <dgm:pt modelId="{2447723D-994A-4170-B70A-DD22A71159B7}" type="pres">
      <dgm:prSet presAssocID="{28033FD0-34A9-40CE-ADA8-2E7E3F058595}" presName="nodeRect" presStyleLbl="alignNode1" presStyleIdx="0" presStyleCnt="4">
        <dgm:presLayoutVars>
          <dgm:bulletEnabled val="1"/>
        </dgm:presLayoutVars>
      </dgm:prSet>
      <dgm:spPr/>
    </dgm:pt>
    <dgm:pt modelId="{1332B5A8-5091-434A-A3A1-1BADD2B7C650}" type="pres">
      <dgm:prSet presAssocID="{3019B7BB-34E2-422C-BDE6-613AF0164B07}" presName="sibTrans" presStyleCnt="0"/>
      <dgm:spPr/>
    </dgm:pt>
    <dgm:pt modelId="{96D636FF-14C3-4286-AB4D-4E92712BF573}" type="pres">
      <dgm:prSet presAssocID="{B6718073-A2FE-44FE-A3F5-CB8A173C7DD3}" presName="compositeNode" presStyleCnt="0">
        <dgm:presLayoutVars>
          <dgm:bulletEnabled val="1"/>
        </dgm:presLayoutVars>
      </dgm:prSet>
      <dgm:spPr/>
    </dgm:pt>
    <dgm:pt modelId="{2DFCFFE5-1462-43EC-AFB0-D14BC3BFA1E8}" type="pres">
      <dgm:prSet presAssocID="{B6718073-A2FE-44FE-A3F5-CB8A173C7DD3}" presName="bgRect" presStyleLbl="alignNode1" presStyleIdx="1" presStyleCnt="4"/>
      <dgm:spPr/>
    </dgm:pt>
    <dgm:pt modelId="{5B6853C3-A012-487B-BC5D-E3D36C5F33FD}" type="pres">
      <dgm:prSet presAssocID="{DD5AC956-65DF-430B-9729-BF8F2E3B61B1}" presName="sibTransNodeRect" presStyleLbl="alignNode1" presStyleIdx="1" presStyleCnt="4">
        <dgm:presLayoutVars>
          <dgm:chMax val="0"/>
          <dgm:bulletEnabled val="1"/>
        </dgm:presLayoutVars>
      </dgm:prSet>
      <dgm:spPr/>
    </dgm:pt>
    <dgm:pt modelId="{EE9E1E74-B80D-4989-9472-0EB9C826CDD4}" type="pres">
      <dgm:prSet presAssocID="{B6718073-A2FE-44FE-A3F5-CB8A173C7DD3}" presName="nodeRect" presStyleLbl="alignNode1" presStyleIdx="1" presStyleCnt="4">
        <dgm:presLayoutVars>
          <dgm:bulletEnabled val="1"/>
        </dgm:presLayoutVars>
      </dgm:prSet>
      <dgm:spPr/>
    </dgm:pt>
    <dgm:pt modelId="{851492EB-5AC2-45A1-9390-8C30E94F0DD1}" type="pres">
      <dgm:prSet presAssocID="{DD5AC956-65DF-430B-9729-BF8F2E3B61B1}" presName="sibTrans" presStyleCnt="0"/>
      <dgm:spPr/>
    </dgm:pt>
    <dgm:pt modelId="{D38048BB-6D4A-48A9-B6A6-B053D50146FF}" type="pres">
      <dgm:prSet presAssocID="{7970A464-F4B0-472A-BF4B-C0716791DB0E}" presName="compositeNode" presStyleCnt="0">
        <dgm:presLayoutVars>
          <dgm:bulletEnabled val="1"/>
        </dgm:presLayoutVars>
      </dgm:prSet>
      <dgm:spPr/>
    </dgm:pt>
    <dgm:pt modelId="{B7A8880B-60A3-4D57-8041-CB9F16960E54}" type="pres">
      <dgm:prSet presAssocID="{7970A464-F4B0-472A-BF4B-C0716791DB0E}" presName="bgRect" presStyleLbl="alignNode1" presStyleIdx="2" presStyleCnt="4"/>
      <dgm:spPr/>
    </dgm:pt>
    <dgm:pt modelId="{AB56F0E4-DB8B-4A5B-8C34-782F2BDAFFCB}" type="pres">
      <dgm:prSet presAssocID="{0553D075-0190-4104-9543-6AB6AA33E72A}" presName="sibTransNodeRect" presStyleLbl="alignNode1" presStyleIdx="2" presStyleCnt="4">
        <dgm:presLayoutVars>
          <dgm:chMax val="0"/>
          <dgm:bulletEnabled val="1"/>
        </dgm:presLayoutVars>
      </dgm:prSet>
      <dgm:spPr/>
    </dgm:pt>
    <dgm:pt modelId="{87CA5E07-176A-4C71-A85B-02B22AAB3FEA}" type="pres">
      <dgm:prSet presAssocID="{7970A464-F4B0-472A-BF4B-C0716791DB0E}" presName="nodeRect" presStyleLbl="alignNode1" presStyleIdx="2" presStyleCnt="4">
        <dgm:presLayoutVars>
          <dgm:bulletEnabled val="1"/>
        </dgm:presLayoutVars>
      </dgm:prSet>
      <dgm:spPr/>
    </dgm:pt>
    <dgm:pt modelId="{BD333599-356A-4993-9A38-3E327624BD1D}" type="pres">
      <dgm:prSet presAssocID="{0553D075-0190-4104-9543-6AB6AA33E72A}" presName="sibTrans" presStyleCnt="0"/>
      <dgm:spPr/>
    </dgm:pt>
    <dgm:pt modelId="{FB4D978A-ECDC-4A97-ACA6-1148F6469353}" type="pres">
      <dgm:prSet presAssocID="{1B5F7B2E-94EC-4F90-A71C-3C0C5E9927E6}" presName="compositeNode" presStyleCnt="0">
        <dgm:presLayoutVars>
          <dgm:bulletEnabled val="1"/>
        </dgm:presLayoutVars>
      </dgm:prSet>
      <dgm:spPr/>
    </dgm:pt>
    <dgm:pt modelId="{DEB55916-A5ED-4D48-ABE9-0DDB05303431}" type="pres">
      <dgm:prSet presAssocID="{1B5F7B2E-94EC-4F90-A71C-3C0C5E9927E6}" presName="bgRect" presStyleLbl="alignNode1" presStyleIdx="3" presStyleCnt="4"/>
      <dgm:spPr/>
    </dgm:pt>
    <dgm:pt modelId="{306B03C2-6613-4C6A-A511-36902D1030BD}" type="pres">
      <dgm:prSet presAssocID="{C375DDE7-769A-4E3B-BCB6-FD3E1615B916}" presName="sibTransNodeRect" presStyleLbl="alignNode1" presStyleIdx="3" presStyleCnt="4">
        <dgm:presLayoutVars>
          <dgm:chMax val="0"/>
          <dgm:bulletEnabled val="1"/>
        </dgm:presLayoutVars>
      </dgm:prSet>
      <dgm:spPr/>
    </dgm:pt>
    <dgm:pt modelId="{57BA9B6F-C415-47D4-B368-004A083EA53E}" type="pres">
      <dgm:prSet presAssocID="{1B5F7B2E-94EC-4F90-A71C-3C0C5E9927E6}" presName="nodeRect" presStyleLbl="alignNode1" presStyleIdx="3" presStyleCnt="4">
        <dgm:presLayoutVars>
          <dgm:bulletEnabled val="1"/>
        </dgm:presLayoutVars>
      </dgm:prSet>
      <dgm:spPr/>
    </dgm:pt>
  </dgm:ptLst>
  <dgm:cxnLst>
    <dgm:cxn modelId="{7CB07B0F-EC9E-4624-BF66-3386AB15EFE6}" type="presOf" srcId="{28033FD0-34A9-40CE-ADA8-2E7E3F058595}" destId="{2447723D-994A-4170-B70A-DD22A71159B7}" srcOrd="1" destOrd="0" presId="urn:microsoft.com/office/officeart/2016/7/layout/LinearBlockProcessNumbered"/>
    <dgm:cxn modelId="{3161A832-99E1-42E6-8D33-A68783F15412}" srcId="{B72DB634-DC0A-4B53-92BC-E838EF82957A}" destId="{B6718073-A2FE-44FE-A3F5-CB8A173C7DD3}" srcOrd="1" destOrd="0" parTransId="{ADB60463-D230-4730-BB88-9CF24E40CD7D}" sibTransId="{DD5AC956-65DF-430B-9729-BF8F2E3B61B1}"/>
    <dgm:cxn modelId="{65D06D5E-2092-430D-B899-C7B48D175ECE}" srcId="{B72DB634-DC0A-4B53-92BC-E838EF82957A}" destId="{1B5F7B2E-94EC-4F90-A71C-3C0C5E9927E6}" srcOrd="3" destOrd="0" parTransId="{47EE92FF-18A2-4207-AEA4-40FE9EAB3A32}" sibTransId="{C375DDE7-769A-4E3B-BCB6-FD3E1615B916}"/>
    <dgm:cxn modelId="{AFEC3565-D1F6-4B63-8E9F-BAC0C2BF1DE4}" type="presOf" srcId="{28033FD0-34A9-40CE-ADA8-2E7E3F058595}" destId="{A70BD259-31F4-433C-9308-92ADC4C5831E}" srcOrd="0" destOrd="0" presId="urn:microsoft.com/office/officeart/2016/7/layout/LinearBlockProcessNumbered"/>
    <dgm:cxn modelId="{11CEE46C-7428-405A-B60B-85EFB9BEB9A5}" type="presOf" srcId="{B6718073-A2FE-44FE-A3F5-CB8A173C7DD3}" destId="{EE9E1E74-B80D-4989-9472-0EB9C826CDD4}" srcOrd="1" destOrd="0" presId="urn:microsoft.com/office/officeart/2016/7/layout/LinearBlockProcessNumbered"/>
    <dgm:cxn modelId="{B511DD4D-235A-4805-9300-F4D4D4389340}" srcId="{B72DB634-DC0A-4B53-92BC-E838EF82957A}" destId="{28033FD0-34A9-40CE-ADA8-2E7E3F058595}" srcOrd="0" destOrd="0" parTransId="{BC94EA2A-4985-42C7-814A-036DDF7671C0}" sibTransId="{3019B7BB-34E2-422C-BDE6-613AF0164B07}"/>
    <dgm:cxn modelId="{1D5FF04D-708B-4DCF-9DAF-A2737CB2182C}" type="presOf" srcId="{3019B7BB-34E2-422C-BDE6-613AF0164B07}" destId="{225490D5-811F-4555-9A12-1C95E4D161AB}" srcOrd="0" destOrd="0" presId="urn:microsoft.com/office/officeart/2016/7/layout/LinearBlockProcessNumbered"/>
    <dgm:cxn modelId="{FDF55259-29D1-4896-9B80-B853712665D2}" type="presOf" srcId="{7970A464-F4B0-472A-BF4B-C0716791DB0E}" destId="{B7A8880B-60A3-4D57-8041-CB9F16960E54}" srcOrd="0" destOrd="0" presId="urn:microsoft.com/office/officeart/2016/7/layout/LinearBlockProcessNumbered"/>
    <dgm:cxn modelId="{8732B57D-8B3C-480F-B1C5-5B8FF0FE0DAB}" srcId="{B72DB634-DC0A-4B53-92BC-E838EF82957A}" destId="{7970A464-F4B0-472A-BF4B-C0716791DB0E}" srcOrd="2" destOrd="0" parTransId="{13823041-4B08-4712-9EF0-3D84B05D8AB6}" sibTransId="{0553D075-0190-4104-9543-6AB6AA33E72A}"/>
    <dgm:cxn modelId="{1CE56080-83C5-4B15-9CC0-A9C2E91D3663}" type="presOf" srcId="{1B5F7B2E-94EC-4F90-A71C-3C0C5E9927E6}" destId="{DEB55916-A5ED-4D48-ABE9-0DDB05303431}" srcOrd="0" destOrd="0" presId="urn:microsoft.com/office/officeart/2016/7/layout/LinearBlockProcessNumbered"/>
    <dgm:cxn modelId="{120AAD82-EB64-491F-AA23-7CEAC81C1EEB}" type="presOf" srcId="{7970A464-F4B0-472A-BF4B-C0716791DB0E}" destId="{87CA5E07-176A-4C71-A85B-02B22AAB3FEA}" srcOrd="1" destOrd="0" presId="urn:microsoft.com/office/officeart/2016/7/layout/LinearBlockProcessNumbered"/>
    <dgm:cxn modelId="{9377F78B-46C7-407E-A808-8597CCE520D7}" type="presOf" srcId="{C375DDE7-769A-4E3B-BCB6-FD3E1615B916}" destId="{306B03C2-6613-4C6A-A511-36902D1030BD}" srcOrd="0" destOrd="0" presId="urn:microsoft.com/office/officeart/2016/7/layout/LinearBlockProcessNumbered"/>
    <dgm:cxn modelId="{99E8B096-4882-4FB3-9B90-80B06746DC52}" type="presOf" srcId="{1B5F7B2E-94EC-4F90-A71C-3C0C5E9927E6}" destId="{57BA9B6F-C415-47D4-B368-004A083EA53E}" srcOrd="1" destOrd="0" presId="urn:microsoft.com/office/officeart/2016/7/layout/LinearBlockProcessNumbered"/>
    <dgm:cxn modelId="{FF311BC6-718A-46B8-A013-836FC5D6FA99}" type="presOf" srcId="{B6718073-A2FE-44FE-A3F5-CB8A173C7DD3}" destId="{2DFCFFE5-1462-43EC-AFB0-D14BC3BFA1E8}" srcOrd="0" destOrd="0" presId="urn:microsoft.com/office/officeart/2016/7/layout/LinearBlockProcessNumbered"/>
    <dgm:cxn modelId="{56B2E2C8-41BB-44F8-884E-BC849160EA97}" type="presOf" srcId="{0553D075-0190-4104-9543-6AB6AA33E72A}" destId="{AB56F0E4-DB8B-4A5B-8C34-782F2BDAFFCB}" srcOrd="0" destOrd="0" presId="urn:microsoft.com/office/officeart/2016/7/layout/LinearBlockProcessNumbered"/>
    <dgm:cxn modelId="{D582C0DB-BCAB-4226-B65A-532D5C49E287}" type="presOf" srcId="{DD5AC956-65DF-430B-9729-BF8F2E3B61B1}" destId="{5B6853C3-A012-487B-BC5D-E3D36C5F33FD}" srcOrd="0" destOrd="0" presId="urn:microsoft.com/office/officeart/2016/7/layout/LinearBlockProcessNumbered"/>
    <dgm:cxn modelId="{883E5AFA-C973-4BAB-8525-9D1A02E09966}" type="presOf" srcId="{B72DB634-DC0A-4B53-92BC-E838EF82957A}" destId="{E819065F-B112-4A47-BB87-2B52B8EC9C42}" srcOrd="0" destOrd="0" presId="urn:microsoft.com/office/officeart/2016/7/layout/LinearBlockProcessNumbered"/>
    <dgm:cxn modelId="{B55898BB-646C-4F0E-9AE9-76AB33239282}" type="presParOf" srcId="{E819065F-B112-4A47-BB87-2B52B8EC9C42}" destId="{B4DEC755-B320-4C08-8BC2-47FFA264D668}" srcOrd="0" destOrd="0" presId="urn:microsoft.com/office/officeart/2016/7/layout/LinearBlockProcessNumbered"/>
    <dgm:cxn modelId="{4ADBDB9D-FB9A-4FDC-ACEA-9E71C40EC5DC}" type="presParOf" srcId="{B4DEC755-B320-4C08-8BC2-47FFA264D668}" destId="{A70BD259-31F4-433C-9308-92ADC4C5831E}" srcOrd="0" destOrd="0" presId="urn:microsoft.com/office/officeart/2016/7/layout/LinearBlockProcessNumbered"/>
    <dgm:cxn modelId="{B2A47AB8-F6DF-4F32-AC34-28FB7F4941E7}" type="presParOf" srcId="{B4DEC755-B320-4C08-8BC2-47FFA264D668}" destId="{225490D5-811F-4555-9A12-1C95E4D161AB}" srcOrd="1" destOrd="0" presId="urn:microsoft.com/office/officeart/2016/7/layout/LinearBlockProcessNumbered"/>
    <dgm:cxn modelId="{01F618E6-4881-43C9-AE0B-A0153F535F33}" type="presParOf" srcId="{B4DEC755-B320-4C08-8BC2-47FFA264D668}" destId="{2447723D-994A-4170-B70A-DD22A71159B7}" srcOrd="2" destOrd="0" presId="urn:microsoft.com/office/officeart/2016/7/layout/LinearBlockProcessNumbered"/>
    <dgm:cxn modelId="{344A633A-89AC-4DE5-8E73-6B723B907A8E}" type="presParOf" srcId="{E819065F-B112-4A47-BB87-2B52B8EC9C42}" destId="{1332B5A8-5091-434A-A3A1-1BADD2B7C650}" srcOrd="1" destOrd="0" presId="urn:microsoft.com/office/officeart/2016/7/layout/LinearBlockProcessNumbered"/>
    <dgm:cxn modelId="{FD0259C8-4D6B-4319-8DF1-E72B882DCB05}" type="presParOf" srcId="{E819065F-B112-4A47-BB87-2B52B8EC9C42}" destId="{96D636FF-14C3-4286-AB4D-4E92712BF573}" srcOrd="2" destOrd="0" presId="urn:microsoft.com/office/officeart/2016/7/layout/LinearBlockProcessNumbered"/>
    <dgm:cxn modelId="{713958CF-FA4B-4F6D-96BD-876DCBA19087}" type="presParOf" srcId="{96D636FF-14C3-4286-AB4D-4E92712BF573}" destId="{2DFCFFE5-1462-43EC-AFB0-D14BC3BFA1E8}" srcOrd="0" destOrd="0" presId="urn:microsoft.com/office/officeart/2016/7/layout/LinearBlockProcessNumbered"/>
    <dgm:cxn modelId="{CE598E4D-0B4D-4F45-B1A8-F12978F24889}" type="presParOf" srcId="{96D636FF-14C3-4286-AB4D-4E92712BF573}" destId="{5B6853C3-A012-487B-BC5D-E3D36C5F33FD}" srcOrd="1" destOrd="0" presId="urn:microsoft.com/office/officeart/2016/7/layout/LinearBlockProcessNumbered"/>
    <dgm:cxn modelId="{0E31A5E8-5DEC-4AC7-9ABB-8CA99F9ED3CF}" type="presParOf" srcId="{96D636FF-14C3-4286-AB4D-4E92712BF573}" destId="{EE9E1E74-B80D-4989-9472-0EB9C826CDD4}" srcOrd="2" destOrd="0" presId="urn:microsoft.com/office/officeart/2016/7/layout/LinearBlockProcessNumbered"/>
    <dgm:cxn modelId="{13801BC1-B1E7-4F55-AB76-F9877B05916B}" type="presParOf" srcId="{E819065F-B112-4A47-BB87-2B52B8EC9C42}" destId="{851492EB-5AC2-45A1-9390-8C30E94F0DD1}" srcOrd="3" destOrd="0" presId="urn:microsoft.com/office/officeart/2016/7/layout/LinearBlockProcessNumbered"/>
    <dgm:cxn modelId="{F65C0DB5-8EBF-4577-8417-62F266DCB058}" type="presParOf" srcId="{E819065F-B112-4A47-BB87-2B52B8EC9C42}" destId="{D38048BB-6D4A-48A9-B6A6-B053D50146FF}" srcOrd="4" destOrd="0" presId="urn:microsoft.com/office/officeart/2016/7/layout/LinearBlockProcessNumbered"/>
    <dgm:cxn modelId="{CD8687D9-0D4B-4130-BBDA-F8A293E640F8}" type="presParOf" srcId="{D38048BB-6D4A-48A9-B6A6-B053D50146FF}" destId="{B7A8880B-60A3-4D57-8041-CB9F16960E54}" srcOrd="0" destOrd="0" presId="urn:microsoft.com/office/officeart/2016/7/layout/LinearBlockProcessNumbered"/>
    <dgm:cxn modelId="{2DDDA5FC-B35D-4F41-ACAC-6ED6F9370245}" type="presParOf" srcId="{D38048BB-6D4A-48A9-B6A6-B053D50146FF}" destId="{AB56F0E4-DB8B-4A5B-8C34-782F2BDAFFCB}" srcOrd="1" destOrd="0" presId="urn:microsoft.com/office/officeart/2016/7/layout/LinearBlockProcessNumbered"/>
    <dgm:cxn modelId="{BC4B3177-E659-4368-A1B6-16925252A98E}" type="presParOf" srcId="{D38048BB-6D4A-48A9-B6A6-B053D50146FF}" destId="{87CA5E07-176A-4C71-A85B-02B22AAB3FEA}" srcOrd="2" destOrd="0" presId="urn:microsoft.com/office/officeart/2016/7/layout/LinearBlockProcessNumbered"/>
    <dgm:cxn modelId="{DE9389CA-636C-4479-B7C0-B520EF10A632}" type="presParOf" srcId="{E819065F-B112-4A47-BB87-2B52B8EC9C42}" destId="{BD333599-356A-4993-9A38-3E327624BD1D}" srcOrd="5" destOrd="0" presId="urn:microsoft.com/office/officeart/2016/7/layout/LinearBlockProcessNumbered"/>
    <dgm:cxn modelId="{9C625C34-77EC-4EF9-B194-9040AC76994E}" type="presParOf" srcId="{E819065F-B112-4A47-BB87-2B52B8EC9C42}" destId="{FB4D978A-ECDC-4A97-ACA6-1148F6469353}" srcOrd="6" destOrd="0" presId="urn:microsoft.com/office/officeart/2016/7/layout/LinearBlockProcessNumbered"/>
    <dgm:cxn modelId="{1BF98109-1E91-44E5-9983-2AF085351FFB}" type="presParOf" srcId="{FB4D978A-ECDC-4A97-ACA6-1148F6469353}" destId="{DEB55916-A5ED-4D48-ABE9-0DDB05303431}" srcOrd="0" destOrd="0" presId="urn:microsoft.com/office/officeart/2016/7/layout/LinearBlockProcessNumbered"/>
    <dgm:cxn modelId="{D84CA08C-F727-4E8C-B4B6-E2226918AFE3}" type="presParOf" srcId="{FB4D978A-ECDC-4A97-ACA6-1148F6469353}" destId="{306B03C2-6613-4C6A-A511-36902D1030BD}" srcOrd="1" destOrd="0" presId="urn:microsoft.com/office/officeart/2016/7/layout/LinearBlockProcessNumbered"/>
    <dgm:cxn modelId="{C498F90E-7A67-4EFC-BB7B-04D300D5BCCE}" type="presParOf" srcId="{FB4D978A-ECDC-4A97-ACA6-1148F6469353}" destId="{57BA9B6F-C415-47D4-B368-004A083EA53E}"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AB6DB5-25CC-4A90-B2BD-644F0FACEA55}"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4F16D402-9833-4752-A01E-B1E037EF1D71}">
      <dgm:prSet/>
      <dgm:spPr/>
      <dgm:t>
        <a:bodyPr/>
        <a:lstStyle/>
        <a:p>
          <a:r>
            <a:rPr lang="en-GB"/>
            <a:t>Individual</a:t>
          </a:r>
          <a:endParaRPr lang="en-US"/>
        </a:p>
      </dgm:t>
    </dgm:pt>
    <dgm:pt modelId="{CBD44E48-8D7F-4341-8992-B26B57F036CF}" type="parTrans" cxnId="{86766654-2A38-42DE-B80B-FC934DCE7897}">
      <dgm:prSet/>
      <dgm:spPr/>
      <dgm:t>
        <a:bodyPr/>
        <a:lstStyle/>
        <a:p>
          <a:endParaRPr lang="en-US"/>
        </a:p>
      </dgm:t>
    </dgm:pt>
    <dgm:pt modelId="{F7DC888A-16ED-4877-B623-A9B3CE1F8292}" type="sibTrans" cxnId="{86766654-2A38-42DE-B80B-FC934DCE7897}">
      <dgm:prSet/>
      <dgm:spPr/>
      <dgm:t>
        <a:bodyPr/>
        <a:lstStyle/>
        <a:p>
          <a:endParaRPr lang="en-US"/>
        </a:p>
      </dgm:t>
    </dgm:pt>
    <dgm:pt modelId="{DC253861-1E91-450C-8B91-B3A91D73AA77}">
      <dgm:prSet/>
      <dgm:spPr/>
      <dgm:t>
        <a:bodyPr/>
        <a:lstStyle/>
        <a:p>
          <a:r>
            <a:rPr lang="en-GB"/>
            <a:t>Group</a:t>
          </a:r>
          <a:endParaRPr lang="en-US"/>
        </a:p>
      </dgm:t>
    </dgm:pt>
    <dgm:pt modelId="{DF5E7BF1-CD8E-49CB-AEDA-8C29CD998FB1}" type="parTrans" cxnId="{87A9E6F2-4581-43EC-8446-ADD09C8BBD8E}">
      <dgm:prSet/>
      <dgm:spPr/>
      <dgm:t>
        <a:bodyPr/>
        <a:lstStyle/>
        <a:p>
          <a:endParaRPr lang="en-US"/>
        </a:p>
      </dgm:t>
    </dgm:pt>
    <dgm:pt modelId="{FDEC8C91-8C5A-454E-B804-36C228178B19}" type="sibTrans" cxnId="{87A9E6F2-4581-43EC-8446-ADD09C8BBD8E}">
      <dgm:prSet/>
      <dgm:spPr/>
      <dgm:t>
        <a:bodyPr/>
        <a:lstStyle/>
        <a:p>
          <a:endParaRPr lang="en-US"/>
        </a:p>
      </dgm:t>
    </dgm:pt>
    <dgm:pt modelId="{003990F6-3222-49A8-8D0D-A2BC1E0B9411}">
      <dgm:prSet/>
      <dgm:spPr/>
      <dgm:t>
        <a:bodyPr/>
        <a:lstStyle/>
        <a:p>
          <a:r>
            <a:rPr lang="en-GB"/>
            <a:t>Line Manager</a:t>
          </a:r>
          <a:endParaRPr lang="en-US"/>
        </a:p>
      </dgm:t>
    </dgm:pt>
    <dgm:pt modelId="{454AD11C-4E7E-4B1F-8737-90CC68E41B80}" type="parTrans" cxnId="{FB1C34AE-2F81-4838-8B0F-DD9BB9CC51F2}">
      <dgm:prSet/>
      <dgm:spPr/>
      <dgm:t>
        <a:bodyPr/>
        <a:lstStyle/>
        <a:p>
          <a:endParaRPr lang="en-US"/>
        </a:p>
      </dgm:t>
    </dgm:pt>
    <dgm:pt modelId="{B70DC826-540E-4C60-8D22-A46D7BF26414}" type="sibTrans" cxnId="{FB1C34AE-2F81-4838-8B0F-DD9BB9CC51F2}">
      <dgm:prSet/>
      <dgm:spPr/>
      <dgm:t>
        <a:bodyPr/>
        <a:lstStyle/>
        <a:p>
          <a:endParaRPr lang="en-US"/>
        </a:p>
      </dgm:t>
    </dgm:pt>
    <dgm:pt modelId="{B8F707BC-0075-4A08-835C-7CE95250B8FB}">
      <dgm:prSet/>
      <dgm:spPr/>
      <dgm:t>
        <a:bodyPr/>
        <a:lstStyle/>
        <a:p>
          <a:r>
            <a:rPr lang="en-GB"/>
            <a:t>Organisation</a:t>
          </a:r>
          <a:endParaRPr lang="en-US"/>
        </a:p>
      </dgm:t>
    </dgm:pt>
    <dgm:pt modelId="{4A23A16E-0861-481E-93E9-A080AA4AC043}" type="parTrans" cxnId="{BF0A5F4D-9050-4268-8983-8B8468E9B727}">
      <dgm:prSet/>
      <dgm:spPr/>
      <dgm:t>
        <a:bodyPr/>
        <a:lstStyle/>
        <a:p>
          <a:endParaRPr lang="en-US"/>
        </a:p>
      </dgm:t>
    </dgm:pt>
    <dgm:pt modelId="{BCFAE1AF-B450-42A6-A6D9-3E4B34E703C5}" type="sibTrans" cxnId="{BF0A5F4D-9050-4268-8983-8B8468E9B727}">
      <dgm:prSet/>
      <dgm:spPr/>
      <dgm:t>
        <a:bodyPr/>
        <a:lstStyle/>
        <a:p>
          <a:endParaRPr lang="en-US"/>
        </a:p>
      </dgm:t>
    </dgm:pt>
    <dgm:pt modelId="{EF6DB7D8-DE32-4B46-9133-4ECD69951B75}">
      <dgm:prSet/>
      <dgm:spPr/>
      <dgm:t>
        <a:bodyPr/>
        <a:lstStyle/>
        <a:p>
          <a:r>
            <a:rPr lang="en-GB"/>
            <a:t>Overarching leadership</a:t>
          </a:r>
          <a:endParaRPr lang="en-US"/>
        </a:p>
      </dgm:t>
    </dgm:pt>
    <dgm:pt modelId="{A3D8E734-2663-4C33-904C-F9CF75527507}" type="parTrans" cxnId="{70D55DAB-67DF-46DC-9B55-2FFFD3B949D9}">
      <dgm:prSet/>
      <dgm:spPr/>
      <dgm:t>
        <a:bodyPr/>
        <a:lstStyle/>
        <a:p>
          <a:endParaRPr lang="en-US"/>
        </a:p>
      </dgm:t>
    </dgm:pt>
    <dgm:pt modelId="{F6609DF7-F0B4-46DC-B547-D1482DC8CF50}" type="sibTrans" cxnId="{70D55DAB-67DF-46DC-9B55-2FFFD3B949D9}">
      <dgm:prSet/>
      <dgm:spPr/>
      <dgm:t>
        <a:bodyPr/>
        <a:lstStyle/>
        <a:p>
          <a:endParaRPr lang="en-US"/>
        </a:p>
      </dgm:t>
    </dgm:pt>
    <dgm:pt modelId="{09DC3D77-A4E2-4A65-B824-586FCDD78AF3}" type="pres">
      <dgm:prSet presAssocID="{5DAB6DB5-25CC-4A90-B2BD-644F0FACEA55}" presName="linear" presStyleCnt="0">
        <dgm:presLayoutVars>
          <dgm:animLvl val="lvl"/>
          <dgm:resizeHandles val="exact"/>
        </dgm:presLayoutVars>
      </dgm:prSet>
      <dgm:spPr/>
    </dgm:pt>
    <dgm:pt modelId="{674BB391-FD00-4A24-98A5-37790036BC4B}" type="pres">
      <dgm:prSet presAssocID="{4F16D402-9833-4752-A01E-B1E037EF1D71}" presName="parentText" presStyleLbl="node1" presStyleIdx="0" presStyleCnt="5">
        <dgm:presLayoutVars>
          <dgm:chMax val="0"/>
          <dgm:bulletEnabled val="1"/>
        </dgm:presLayoutVars>
      </dgm:prSet>
      <dgm:spPr/>
    </dgm:pt>
    <dgm:pt modelId="{082D1641-37B4-491C-87EE-D580B5CF51A8}" type="pres">
      <dgm:prSet presAssocID="{F7DC888A-16ED-4877-B623-A9B3CE1F8292}" presName="spacer" presStyleCnt="0"/>
      <dgm:spPr/>
    </dgm:pt>
    <dgm:pt modelId="{DE8449E0-13EC-4E9F-810C-01376A0D23E1}" type="pres">
      <dgm:prSet presAssocID="{DC253861-1E91-450C-8B91-B3A91D73AA77}" presName="parentText" presStyleLbl="node1" presStyleIdx="1" presStyleCnt="5">
        <dgm:presLayoutVars>
          <dgm:chMax val="0"/>
          <dgm:bulletEnabled val="1"/>
        </dgm:presLayoutVars>
      </dgm:prSet>
      <dgm:spPr/>
    </dgm:pt>
    <dgm:pt modelId="{3250682E-5511-49C6-ACD3-301572849BAA}" type="pres">
      <dgm:prSet presAssocID="{FDEC8C91-8C5A-454E-B804-36C228178B19}" presName="spacer" presStyleCnt="0"/>
      <dgm:spPr/>
    </dgm:pt>
    <dgm:pt modelId="{B13EB843-3679-463F-9154-FAA883228355}" type="pres">
      <dgm:prSet presAssocID="{003990F6-3222-49A8-8D0D-A2BC1E0B9411}" presName="parentText" presStyleLbl="node1" presStyleIdx="2" presStyleCnt="5">
        <dgm:presLayoutVars>
          <dgm:chMax val="0"/>
          <dgm:bulletEnabled val="1"/>
        </dgm:presLayoutVars>
      </dgm:prSet>
      <dgm:spPr/>
    </dgm:pt>
    <dgm:pt modelId="{09AC3F44-4DE2-4B80-83F6-50F697880E4A}" type="pres">
      <dgm:prSet presAssocID="{B70DC826-540E-4C60-8D22-A46D7BF26414}" presName="spacer" presStyleCnt="0"/>
      <dgm:spPr/>
    </dgm:pt>
    <dgm:pt modelId="{CFE88487-F053-4716-83D5-88B8E5981AF4}" type="pres">
      <dgm:prSet presAssocID="{B8F707BC-0075-4A08-835C-7CE95250B8FB}" presName="parentText" presStyleLbl="node1" presStyleIdx="3" presStyleCnt="5">
        <dgm:presLayoutVars>
          <dgm:chMax val="0"/>
          <dgm:bulletEnabled val="1"/>
        </dgm:presLayoutVars>
      </dgm:prSet>
      <dgm:spPr/>
    </dgm:pt>
    <dgm:pt modelId="{FEA351CB-5B30-42C6-A968-FC6E0CC4C6EC}" type="pres">
      <dgm:prSet presAssocID="{BCFAE1AF-B450-42A6-A6D9-3E4B34E703C5}" presName="spacer" presStyleCnt="0"/>
      <dgm:spPr/>
    </dgm:pt>
    <dgm:pt modelId="{5B2FE0FA-A3DA-4E2D-9B0D-3FAF56BB588B}" type="pres">
      <dgm:prSet presAssocID="{EF6DB7D8-DE32-4B46-9133-4ECD69951B75}" presName="parentText" presStyleLbl="node1" presStyleIdx="4" presStyleCnt="5">
        <dgm:presLayoutVars>
          <dgm:chMax val="0"/>
          <dgm:bulletEnabled val="1"/>
        </dgm:presLayoutVars>
      </dgm:prSet>
      <dgm:spPr/>
    </dgm:pt>
  </dgm:ptLst>
  <dgm:cxnLst>
    <dgm:cxn modelId="{A335E067-E0D4-413F-9D97-AD3111F3CD5E}" type="presOf" srcId="{EF6DB7D8-DE32-4B46-9133-4ECD69951B75}" destId="{5B2FE0FA-A3DA-4E2D-9B0D-3FAF56BB588B}" srcOrd="0" destOrd="0" presId="urn:microsoft.com/office/officeart/2005/8/layout/vList2"/>
    <dgm:cxn modelId="{BF0A5F4D-9050-4268-8983-8B8468E9B727}" srcId="{5DAB6DB5-25CC-4A90-B2BD-644F0FACEA55}" destId="{B8F707BC-0075-4A08-835C-7CE95250B8FB}" srcOrd="3" destOrd="0" parTransId="{4A23A16E-0861-481E-93E9-A080AA4AC043}" sibTransId="{BCFAE1AF-B450-42A6-A6D9-3E4B34E703C5}"/>
    <dgm:cxn modelId="{86766654-2A38-42DE-B80B-FC934DCE7897}" srcId="{5DAB6DB5-25CC-4A90-B2BD-644F0FACEA55}" destId="{4F16D402-9833-4752-A01E-B1E037EF1D71}" srcOrd="0" destOrd="0" parTransId="{CBD44E48-8D7F-4341-8992-B26B57F036CF}" sibTransId="{F7DC888A-16ED-4877-B623-A9B3CE1F8292}"/>
    <dgm:cxn modelId="{E000BB8A-678F-489A-9627-AFEF5221C62C}" type="presOf" srcId="{4F16D402-9833-4752-A01E-B1E037EF1D71}" destId="{674BB391-FD00-4A24-98A5-37790036BC4B}" srcOrd="0" destOrd="0" presId="urn:microsoft.com/office/officeart/2005/8/layout/vList2"/>
    <dgm:cxn modelId="{2D7A50A7-E900-48A7-BBE6-18287B9541B6}" type="presOf" srcId="{B8F707BC-0075-4A08-835C-7CE95250B8FB}" destId="{CFE88487-F053-4716-83D5-88B8E5981AF4}" srcOrd="0" destOrd="0" presId="urn:microsoft.com/office/officeart/2005/8/layout/vList2"/>
    <dgm:cxn modelId="{7E9DB3A9-959B-4031-A56F-8D03A3F51197}" type="presOf" srcId="{003990F6-3222-49A8-8D0D-A2BC1E0B9411}" destId="{B13EB843-3679-463F-9154-FAA883228355}" srcOrd="0" destOrd="0" presId="urn:microsoft.com/office/officeart/2005/8/layout/vList2"/>
    <dgm:cxn modelId="{70D55DAB-67DF-46DC-9B55-2FFFD3B949D9}" srcId="{5DAB6DB5-25CC-4A90-B2BD-644F0FACEA55}" destId="{EF6DB7D8-DE32-4B46-9133-4ECD69951B75}" srcOrd="4" destOrd="0" parTransId="{A3D8E734-2663-4C33-904C-F9CF75527507}" sibTransId="{F6609DF7-F0B4-46DC-B547-D1482DC8CF50}"/>
    <dgm:cxn modelId="{FB1C34AE-2F81-4838-8B0F-DD9BB9CC51F2}" srcId="{5DAB6DB5-25CC-4A90-B2BD-644F0FACEA55}" destId="{003990F6-3222-49A8-8D0D-A2BC1E0B9411}" srcOrd="2" destOrd="0" parTransId="{454AD11C-4E7E-4B1F-8737-90CC68E41B80}" sibTransId="{B70DC826-540E-4C60-8D22-A46D7BF26414}"/>
    <dgm:cxn modelId="{337167C7-66E9-4319-8B72-F39F0F5288C3}" type="presOf" srcId="{DC253861-1E91-450C-8B91-B3A91D73AA77}" destId="{DE8449E0-13EC-4E9F-810C-01376A0D23E1}" srcOrd="0" destOrd="0" presId="urn:microsoft.com/office/officeart/2005/8/layout/vList2"/>
    <dgm:cxn modelId="{8A9203D4-D39B-4D04-98B6-0598BE5C723D}" type="presOf" srcId="{5DAB6DB5-25CC-4A90-B2BD-644F0FACEA55}" destId="{09DC3D77-A4E2-4A65-B824-586FCDD78AF3}" srcOrd="0" destOrd="0" presId="urn:microsoft.com/office/officeart/2005/8/layout/vList2"/>
    <dgm:cxn modelId="{87A9E6F2-4581-43EC-8446-ADD09C8BBD8E}" srcId="{5DAB6DB5-25CC-4A90-B2BD-644F0FACEA55}" destId="{DC253861-1E91-450C-8B91-B3A91D73AA77}" srcOrd="1" destOrd="0" parTransId="{DF5E7BF1-CD8E-49CB-AEDA-8C29CD998FB1}" sibTransId="{FDEC8C91-8C5A-454E-B804-36C228178B19}"/>
    <dgm:cxn modelId="{82E6681A-5734-4A90-AF9F-805E5596FF3E}" type="presParOf" srcId="{09DC3D77-A4E2-4A65-B824-586FCDD78AF3}" destId="{674BB391-FD00-4A24-98A5-37790036BC4B}" srcOrd="0" destOrd="0" presId="urn:microsoft.com/office/officeart/2005/8/layout/vList2"/>
    <dgm:cxn modelId="{490F127E-9BBE-4409-B212-55E673867481}" type="presParOf" srcId="{09DC3D77-A4E2-4A65-B824-586FCDD78AF3}" destId="{082D1641-37B4-491C-87EE-D580B5CF51A8}" srcOrd="1" destOrd="0" presId="urn:microsoft.com/office/officeart/2005/8/layout/vList2"/>
    <dgm:cxn modelId="{5E504182-9AD6-4575-B4E3-F7938CB117D3}" type="presParOf" srcId="{09DC3D77-A4E2-4A65-B824-586FCDD78AF3}" destId="{DE8449E0-13EC-4E9F-810C-01376A0D23E1}" srcOrd="2" destOrd="0" presId="urn:microsoft.com/office/officeart/2005/8/layout/vList2"/>
    <dgm:cxn modelId="{320B23C7-385A-4797-8DCF-CBBBFD6621C3}" type="presParOf" srcId="{09DC3D77-A4E2-4A65-B824-586FCDD78AF3}" destId="{3250682E-5511-49C6-ACD3-301572849BAA}" srcOrd="3" destOrd="0" presId="urn:microsoft.com/office/officeart/2005/8/layout/vList2"/>
    <dgm:cxn modelId="{384A9F1D-3002-4B17-B1D2-F05244B7F469}" type="presParOf" srcId="{09DC3D77-A4E2-4A65-B824-586FCDD78AF3}" destId="{B13EB843-3679-463F-9154-FAA883228355}" srcOrd="4" destOrd="0" presId="urn:microsoft.com/office/officeart/2005/8/layout/vList2"/>
    <dgm:cxn modelId="{7B036768-36D5-4809-919B-819A05811548}" type="presParOf" srcId="{09DC3D77-A4E2-4A65-B824-586FCDD78AF3}" destId="{09AC3F44-4DE2-4B80-83F6-50F697880E4A}" srcOrd="5" destOrd="0" presId="urn:microsoft.com/office/officeart/2005/8/layout/vList2"/>
    <dgm:cxn modelId="{13B28A3C-E3F6-4941-8F8A-5F6DEDD16EFC}" type="presParOf" srcId="{09DC3D77-A4E2-4A65-B824-586FCDD78AF3}" destId="{CFE88487-F053-4716-83D5-88B8E5981AF4}" srcOrd="6" destOrd="0" presId="urn:microsoft.com/office/officeart/2005/8/layout/vList2"/>
    <dgm:cxn modelId="{182CFD39-154D-479E-938C-FB3FA7088A14}" type="presParOf" srcId="{09DC3D77-A4E2-4A65-B824-586FCDD78AF3}" destId="{FEA351CB-5B30-42C6-A968-FC6E0CC4C6EC}" srcOrd="7" destOrd="0" presId="urn:microsoft.com/office/officeart/2005/8/layout/vList2"/>
    <dgm:cxn modelId="{1ADBDD29-521D-45B3-ADF5-210328A7159F}" type="presParOf" srcId="{09DC3D77-A4E2-4A65-B824-586FCDD78AF3}" destId="{5B2FE0FA-A3DA-4E2D-9B0D-3FAF56BB588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C3011-A606-4BEA-82B5-302277324627}">
      <dsp:nvSpPr>
        <dsp:cNvPr id="0" name=""/>
        <dsp:cNvSpPr/>
      </dsp:nvSpPr>
      <dsp:spPr>
        <a:xfrm>
          <a:off x="684202" y="80345"/>
          <a:ext cx="1338895" cy="13388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56E0DE-EFAD-4930-AFFE-E5FC9A92D1FB}">
      <dsp:nvSpPr>
        <dsp:cNvPr id="0" name=""/>
        <dsp:cNvSpPr/>
      </dsp:nvSpPr>
      <dsp:spPr>
        <a:xfrm>
          <a:off x="965370" y="361513"/>
          <a:ext cx="776559" cy="776559"/>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5E3966-2E63-4E3D-BFF8-136C9FBE7746}">
      <dsp:nvSpPr>
        <dsp:cNvPr id="0" name=""/>
        <dsp:cNvSpPr/>
      </dsp:nvSpPr>
      <dsp:spPr>
        <a:xfrm>
          <a:off x="2310003" y="80345"/>
          <a:ext cx="3155967" cy="133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Realise the prevalence and impact of trauma. </a:t>
          </a:r>
          <a:endParaRPr lang="en-US" sz="2100" kern="1200"/>
        </a:p>
      </dsp:txBody>
      <dsp:txXfrm>
        <a:off x="2310003" y="80345"/>
        <a:ext cx="3155967" cy="1338895"/>
      </dsp:txXfrm>
    </dsp:sp>
    <dsp:sp modelId="{77F69EBC-7865-4A43-8370-6E167A67EF21}">
      <dsp:nvSpPr>
        <dsp:cNvPr id="0" name=""/>
        <dsp:cNvSpPr/>
      </dsp:nvSpPr>
      <dsp:spPr>
        <a:xfrm>
          <a:off x="6015875" y="80345"/>
          <a:ext cx="1338895" cy="13388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29AC1-5B67-4B4C-91CC-E2A0185C2225}">
      <dsp:nvSpPr>
        <dsp:cNvPr id="0" name=""/>
        <dsp:cNvSpPr/>
      </dsp:nvSpPr>
      <dsp:spPr>
        <a:xfrm>
          <a:off x="6297043" y="361513"/>
          <a:ext cx="776559" cy="7765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63616A-E1EA-43C9-B2FF-7A2CEF4E0B38}">
      <dsp:nvSpPr>
        <dsp:cNvPr id="0" name=""/>
        <dsp:cNvSpPr/>
      </dsp:nvSpPr>
      <dsp:spPr>
        <a:xfrm>
          <a:off x="7641676" y="80345"/>
          <a:ext cx="3155967" cy="133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Recognise its signs and the ways organisational systems can exacerbate harm or promote recovery. </a:t>
          </a:r>
          <a:endParaRPr lang="en-US" sz="2100" kern="1200"/>
        </a:p>
      </dsp:txBody>
      <dsp:txXfrm>
        <a:off x="7641676" y="80345"/>
        <a:ext cx="3155967" cy="1338895"/>
      </dsp:txXfrm>
    </dsp:sp>
    <dsp:sp modelId="{B1A1FD9B-CD56-4414-9C2B-6BD70DAAA589}">
      <dsp:nvSpPr>
        <dsp:cNvPr id="0" name=""/>
        <dsp:cNvSpPr/>
      </dsp:nvSpPr>
      <dsp:spPr>
        <a:xfrm>
          <a:off x="684202" y="2000616"/>
          <a:ext cx="1338895" cy="13388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B64E83-CC95-4D9D-80E8-0405B88A0D70}">
      <dsp:nvSpPr>
        <dsp:cNvPr id="0" name=""/>
        <dsp:cNvSpPr/>
      </dsp:nvSpPr>
      <dsp:spPr>
        <a:xfrm>
          <a:off x="965370" y="2281784"/>
          <a:ext cx="776559" cy="7765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EDEBBD-2732-4755-BC34-032382BBD50A}">
      <dsp:nvSpPr>
        <dsp:cNvPr id="0" name=""/>
        <dsp:cNvSpPr/>
      </dsp:nvSpPr>
      <dsp:spPr>
        <a:xfrm>
          <a:off x="2310003" y="2000616"/>
          <a:ext cx="3155967" cy="133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Respond proportionately using evidence-based approaches. </a:t>
          </a:r>
          <a:endParaRPr lang="en-US" sz="2100" kern="1200"/>
        </a:p>
      </dsp:txBody>
      <dsp:txXfrm>
        <a:off x="2310003" y="2000616"/>
        <a:ext cx="3155967" cy="1338895"/>
      </dsp:txXfrm>
    </dsp:sp>
    <dsp:sp modelId="{A566F411-5ECC-4C24-A40A-C22BA5F33B4E}">
      <dsp:nvSpPr>
        <dsp:cNvPr id="0" name=""/>
        <dsp:cNvSpPr/>
      </dsp:nvSpPr>
      <dsp:spPr>
        <a:xfrm>
          <a:off x="6015875" y="2000616"/>
          <a:ext cx="1338895" cy="133889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897836-DC26-41EB-8D49-D4044CD89152}">
      <dsp:nvSpPr>
        <dsp:cNvPr id="0" name=""/>
        <dsp:cNvSpPr/>
      </dsp:nvSpPr>
      <dsp:spPr>
        <a:xfrm>
          <a:off x="6297043" y="2281784"/>
          <a:ext cx="776559" cy="7765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44CE18-E7DF-440D-8993-FBD0D1452621}">
      <dsp:nvSpPr>
        <dsp:cNvPr id="0" name=""/>
        <dsp:cNvSpPr/>
      </dsp:nvSpPr>
      <dsp:spPr>
        <a:xfrm>
          <a:off x="7641676" y="2000616"/>
          <a:ext cx="3155967" cy="133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Resist re-traumatisation by embedding safe, fair and compassionate processes into daily life. </a:t>
          </a:r>
          <a:endParaRPr lang="en-US" sz="2100" kern="1200"/>
        </a:p>
      </dsp:txBody>
      <dsp:txXfrm>
        <a:off x="7641676" y="2000616"/>
        <a:ext cx="3155967" cy="1338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0BD259-31F4-433C-9308-92ADC4C5831E}">
      <dsp:nvSpPr>
        <dsp:cNvPr id="0" name=""/>
        <dsp:cNvSpPr/>
      </dsp:nvSpPr>
      <dsp:spPr>
        <a:xfrm>
          <a:off x="226" y="545254"/>
          <a:ext cx="2734555" cy="328146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113" tIns="0" rIns="27011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a:t>Scenario A: The Over‑Controller</a:t>
          </a:r>
          <a:r>
            <a:rPr lang="en-US" sz="1300" b="0" i="0" kern="1200" baseline="0"/>
            <a:t> A high‑performing employee has become increasingly controlling, micromanaging colleagues and reacting defensively to feedback. They recently snapped at a team member in a meeting. Their workload hasn’t changed.</a:t>
          </a:r>
          <a:endParaRPr lang="en-US" sz="1300" kern="1200"/>
        </a:p>
      </dsp:txBody>
      <dsp:txXfrm>
        <a:off x="226" y="1857840"/>
        <a:ext cx="2734555" cy="1968880"/>
      </dsp:txXfrm>
    </dsp:sp>
    <dsp:sp modelId="{225490D5-811F-4555-9A12-1C95E4D161AB}">
      <dsp:nvSpPr>
        <dsp:cNvPr id="0" name=""/>
        <dsp:cNvSpPr/>
      </dsp:nvSpPr>
      <dsp:spPr>
        <a:xfrm>
          <a:off x="226" y="545254"/>
          <a:ext cx="2734555" cy="13125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0113" tIns="165100" rIns="270113"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26" y="545254"/>
        <a:ext cx="2734555" cy="1312586"/>
      </dsp:txXfrm>
    </dsp:sp>
    <dsp:sp modelId="{2DFCFFE5-1462-43EC-AFB0-D14BC3BFA1E8}">
      <dsp:nvSpPr>
        <dsp:cNvPr id="0" name=""/>
        <dsp:cNvSpPr/>
      </dsp:nvSpPr>
      <dsp:spPr>
        <a:xfrm>
          <a:off x="2953546" y="545254"/>
          <a:ext cx="2734555" cy="328146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113" tIns="0" rIns="27011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a:t>Scenario B: The Sudden Withdrawal</a:t>
          </a:r>
          <a:r>
            <a:rPr lang="en-US" sz="1300" b="0" i="0" kern="1200" baseline="0"/>
            <a:t> A usually sociable employee has become quiet, avoids team lunches, and frequently works with headphones on. Their productivity is fine, but they seem emotionally distant.</a:t>
          </a:r>
          <a:endParaRPr lang="en-US" sz="1300" kern="1200"/>
        </a:p>
      </dsp:txBody>
      <dsp:txXfrm>
        <a:off x="2953546" y="1857840"/>
        <a:ext cx="2734555" cy="1968880"/>
      </dsp:txXfrm>
    </dsp:sp>
    <dsp:sp modelId="{5B6853C3-A012-487B-BC5D-E3D36C5F33FD}">
      <dsp:nvSpPr>
        <dsp:cNvPr id="0" name=""/>
        <dsp:cNvSpPr/>
      </dsp:nvSpPr>
      <dsp:spPr>
        <a:xfrm>
          <a:off x="2953546" y="545254"/>
          <a:ext cx="2734555" cy="13125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0113" tIns="165100" rIns="270113"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2953546" y="545254"/>
        <a:ext cx="2734555" cy="1312586"/>
      </dsp:txXfrm>
    </dsp:sp>
    <dsp:sp modelId="{B7A8880B-60A3-4D57-8041-CB9F16960E54}">
      <dsp:nvSpPr>
        <dsp:cNvPr id="0" name=""/>
        <dsp:cNvSpPr/>
      </dsp:nvSpPr>
      <dsp:spPr>
        <a:xfrm>
          <a:off x="5906866" y="545254"/>
          <a:ext cx="2734555" cy="328146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113" tIns="0" rIns="27011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a:t>Scenario C: The Hyper‑Vigilant Intern</a:t>
          </a:r>
          <a:r>
            <a:rPr lang="en-US" sz="1300" b="0" i="0" kern="1200" baseline="0"/>
            <a:t> A new intern becomes visibly anxious whenever a senior manager enters the room. They double‑check instructions repeatedly and apologise excessively.</a:t>
          </a:r>
          <a:endParaRPr lang="en-US" sz="1300" kern="1200"/>
        </a:p>
      </dsp:txBody>
      <dsp:txXfrm>
        <a:off x="5906866" y="1857840"/>
        <a:ext cx="2734555" cy="1968880"/>
      </dsp:txXfrm>
    </dsp:sp>
    <dsp:sp modelId="{AB56F0E4-DB8B-4A5B-8C34-782F2BDAFFCB}">
      <dsp:nvSpPr>
        <dsp:cNvPr id="0" name=""/>
        <dsp:cNvSpPr/>
      </dsp:nvSpPr>
      <dsp:spPr>
        <a:xfrm>
          <a:off x="5906866" y="545254"/>
          <a:ext cx="2734555" cy="13125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0113" tIns="165100" rIns="270113"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5906866" y="545254"/>
        <a:ext cx="2734555" cy="1312586"/>
      </dsp:txXfrm>
    </dsp:sp>
    <dsp:sp modelId="{DEB55916-A5ED-4D48-ABE9-0DDB05303431}">
      <dsp:nvSpPr>
        <dsp:cNvPr id="0" name=""/>
        <dsp:cNvSpPr/>
      </dsp:nvSpPr>
      <dsp:spPr>
        <a:xfrm>
          <a:off x="8860186" y="545254"/>
          <a:ext cx="2734555" cy="328146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113" tIns="0" rIns="270113"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a:t>Scenario D: The Triggered Reaction</a:t>
          </a:r>
          <a:r>
            <a:rPr lang="en-US" sz="1300" b="0" i="0" kern="1200" baseline="0"/>
            <a:t> During a routine fire alarm test, an employee panics, leaves the building shaking, and later says they “just needed air”. They refuse to discuss it further.</a:t>
          </a:r>
          <a:endParaRPr lang="en-US" sz="1300" kern="1200"/>
        </a:p>
      </dsp:txBody>
      <dsp:txXfrm>
        <a:off x="8860186" y="1857840"/>
        <a:ext cx="2734555" cy="1968880"/>
      </dsp:txXfrm>
    </dsp:sp>
    <dsp:sp modelId="{306B03C2-6613-4C6A-A511-36902D1030BD}">
      <dsp:nvSpPr>
        <dsp:cNvPr id="0" name=""/>
        <dsp:cNvSpPr/>
      </dsp:nvSpPr>
      <dsp:spPr>
        <a:xfrm>
          <a:off x="8860186" y="545254"/>
          <a:ext cx="2734555" cy="13125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70113" tIns="165100" rIns="270113"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8860186" y="545254"/>
        <a:ext cx="2734555" cy="13125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4BB391-FD00-4A24-98A5-37790036BC4B}">
      <dsp:nvSpPr>
        <dsp:cNvPr id="0" name=""/>
        <dsp:cNvSpPr/>
      </dsp:nvSpPr>
      <dsp:spPr>
        <a:xfrm>
          <a:off x="0" y="51166"/>
          <a:ext cx="11594969"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Individual</a:t>
          </a:r>
          <a:endParaRPr lang="en-US" sz="2700" kern="1200"/>
        </a:p>
      </dsp:txBody>
      <dsp:txXfrm>
        <a:off x="31613" y="82779"/>
        <a:ext cx="11531743" cy="584369"/>
      </dsp:txXfrm>
    </dsp:sp>
    <dsp:sp modelId="{DE8449E0-13EC-4E9F-810C-01376A0D23E1}">
      <dsp:nvSpPr>
        <dsp:cNvPr id="0" name=""/>
        <dsp:cNvSpPr/>
      </dsp:nvSpPr>
      <dsp:spPr>
        <a:xfrm>
          <a:off x="0" y="776521"/>
          <a:ext cx="11594969"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Group</a:t>
          </a:r>
          <a:endParaRPr lang="en-US" sz="2700" kern="1200"/>
        </a:p>
      </dsp:txBody>
      <dsp:txXfrm>
        <a:off x="31613" y="808134"/>
        <a:ext cx="11531743" cy="584369"/>
      </dsp:txXfrm>
    </dsp:sp>
    <dsp:sp modelId="{B13EB843-3679-463F-9154-FAA883228355}">
      <dsp:nvSpPr>
        <dsp:cNvPr id="0" name=""/>
        <dsp:cNvSpPr/>
      </dsp:nvSpPr>
      <dsp:spPr>
        <a:xfrm>
          <a:off x="0" y="1501877"/>
          <a:ext cx="11594969"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Line Manager</a:t>
          </a:r>
          <a:endParaRPr lang="en-US" sz="2700" kern="1200"/>
        </a:p>
      </dsp:txBody>
      <dsp:txXfrm>
        <a:off x="31613" y="1533490"/>
        <a:ext cx="11531743" cy="584369"/>
      </dsp:txXfrm>
    </dsp:sp>
    <dsp:sp modelId="{CFE88487-F053-4716-83D5-88B8E5981AF4}">
      <dsp:nvSpPr>
        <dsp:cNvPr id="0" name=""/>
        <dsp:cNvSpPr/>
      </dsp:nvSpPr>
      <dsp:spPr>
        <a:xfrm>
          <a:off x="0" y="2227232"/>
          <a:ext cx="11594969"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Organisation</a:t>
          </a:r>
          <a:endParaRPr lang="en-US" sz="2700" kern="1200"/>
        </a:p>
      </dsp:txBody>
      <dsp:txXfrm>
        <a:off x="31613" y="2258845"/>
        <a:ext cx="11531743" cy="584369"/>
      </dsp:txXfrm>
    </dsp:sp>
    <dsp:sp modelId="{5B2FE0FA-A3DA-4E2D-9B0D-3FAF56BB588B}">
      <dsp:nvSpPr>
        <dsp:cNvPr id="0" name=""/>
        <dsp:cNvSpPr/>
      </dsp:nvSpPr>
      <dsp:spPr>
        <a:xfrm>
          <a:off x="0" y="2952587"/>
          <a:ext cx="11594969"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Overarching leadership</a:t>
          </a:r>
          <a:endParaRPr lang="en-US" sz="2700" kern="1200"/>
        </a:p>
      </dsp:txBody>
      <dsp:txXfrm>
        <a:off x="31613" y="2984200"/>
        <a:ext cx="11531743" cy="58436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342385-39D4-42FF-99FE-BDD42002648E}" type="datetimeFigureOut">
              <a:rPr lang="en-GB" smtClean="0"/>
              <a:t>18/05/2026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03ACFA-F62E-456E-A3EC-9AB88128178B}" type="slidenum">
              <a:rPr lang="en-GB" smtClean="0"/>
              <a:t>‹#›</a:t>
            </a:fld>
            <a:endParaRPr lang="en-GB"/>
          </a:p>
        </p:txBody>
      </p:sp>
    </p:spTree>
    <p:extLst>
      <p:ext uri="{BB962C8B-B14F-4D97-AF65-F5344CB8AC3E}">
        <p14:creationId xmlns:p14="http://schemas.microsoft.com/office/powerpoint/2010/main" val="2025143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666A9-A017-4979-922A-77D38049694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01239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empathy – businesses should understand their impact on employees and change if their impact adversely affects them.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57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666A9-A017-4979-922A-77D38049694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40434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666A9-A017-4979-922A-77D38049694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39422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666A9-A017-4979-922A-77D38049694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92302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666A9-A017-4979-922A-77D38049694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16303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666A9-A017-4979-922A-77D38049694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46632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666A9-A017-4979-922A-77D38049694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485547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666A9-A017-4979-922A-77D38049694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710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D9666A9-A017-4979-922A-77D38049694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213776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7828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2732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 driver witnessing suicide</a:t>
            </a:r>
          </a:p>
          <a:p>
            <a:r>
              <a:rPr lang="en-GB" dirty="0"/>
              <a:t>Retail staff threatened with violence</a:t>
            </a:r>
          </a:p>
          <a:p>
            <a:r>
              <a:rPr lang="en-GB" dirty="0"/>
              <a:t>Journalists covering distressing cases</a:t>
            </a:r>
          </a:p>
          <a:p>
            <a:r>
              <a:rPr lang="en-GB" dirty="0"/>
              <a:t>Call handlers</a:t>
            </a:r>
          </a:p>
          <a:p>
            <a:r>
              <a:rPr lang="en-GB" dirty="0"/>
              <a:t>A&amp;E staff</a:t>
            </a:r>
          </a:p>
          <a:p>
            <a:r>
              <a:rPr lang="en-GB" dirty="0"/>
              <a:t>Social workers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6D4701F-CCEC-4C6A-B42F-46EF9117EFD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24582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6D4701F-CCEC-4C6A-B42F-46EF9117EFD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18032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1. Safety</a:t>
            </a:r>
          </a:p>
          <a:p>
            <a:pPr fontAlgn="t"/>
            <a:r>
              <a:rPr lang="en-GB" sz="1200" b="0" i="0" kern="1200" dirty="0">
                <a:solidFill>
                  <a:schemeClr val="tx1"/>
                </a:solidFill>
                <a:effectLst/>
                <a:latin typeface="+mn-lt"/>
                <a:ea typeface="+mn-ea"/>
                <a:cs typeface="+mn-cs"/>
              </a:rPr>
              <a:t>Create environments where people feel </a:t>
            </a:r>
            <a:r>
              <a:rPr lang="en-GB" sz="1200" b="1" i="0" kern="1200" dirty="0">
                <a:solidFill>
                  <a:schemeClr val="tx1"/>
                </a:solidFill>
                <a:effectLst/>
                <a:latin typeface="+mn-lt"/>
                <a:ea typeface="+mn-ea"/>
                <a:cs typeface="+mn-cs"/>
              </a:rPr>
              <a:t>physically and psychologically safe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Respond to distress with </a:t>
            </a:r>
            <a:r>
              <a:rPr lang="en-GB" sz="1200" b="1" i="0" kern="1200" dirty="0">
                <a:solidFill>
                  <a:schemeClr val="tx1"/>
                </a:solidFill>
                <a:effectLst/>
                <a:latin typeface="+mn-lt"/>
                <a:ea typeface="+mn-ea"/>
                <a:cs typeface="+mn-cs"/>
              </a:rPr>
              <a:t>compassion, not pressure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Provide </a:t>
            </a:r>
            <a:r>
              <a:rPr lang="en-GB" sz="1200" b="1" i="0" kern="1200" dirty="0">
                <a:solidFill>
                  <a:schemeClr val="tx1"/>
                </a:solidFill>
                <a:effectLst/>
                <a:latin typeface="+mn-lt"/>
                <a:ea typeface="+mn-ea"/>
                <a:cs typeface="+mn-cs"/>
              </a:rPr>
              <a:t>clear access to support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Focus on </a:t>
            </a:r>
            <a:r>
              <a:rPr lang="en-GB" sz="1200" b="1" i="0" kern="1200" dirty="0">
                <a:solidFill>
                  <a:schemeClr val="tx1"/>
                </a:solidFill>
                <a:effectLst/>
                <a:latin typeface="+mn-lt"/>
                <a:ea typeface="+mn-ea"/>
                <a:cs typeface="+mn-cs"/>
              </a:rPr>
              <a:t>stabilisation (not forcing disclosure)</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Trust and transparency</a:t>
            </a:r>
          </a:p>
          <a:p>
            <a:pPr fontAlgn="t"/>
            <a:r>
              <a:rPr lang="en-GB" sz="1200" b="0" i="0" kern="1200" dirty="0">
                <a:solidFill>
                  <a:schemeClr val="tx1"/>
                </a:solidFill>
                <a:effectLst/>
                <a:latin typeface="+mn-lt"/>
                <a:ea typeface="+mn-ea"/>
                <a:cs typeface="+mn-cs"/>
              </a:rPr>
              <a:t>Build trust through </a:t>
            </a:r>
            <a:r>
              <a:rPr lang="en-GB" sz="1200" b="1" i="0" kern="1200" dirty="0">
                <a:solidFill>
                  <a:schemeClr val="tx1"/>
                </a:solidFill>
                <a:effectLst/>
                <a:latin typeface="+mn-lt"/>
                <a:ea typeface="+mn-ea"/>
                <a:cs typeface="+mn-cs"/>
              </a:rPr>
              <a:t>honest, clear, and consistent communication</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Avoid ambiguity, silence, or overly bureaucratic processes</a:t>
            </a:r>
          </a:p>
          <a:p>
            <a:pPr fontAlgn="t"/>
            <a:r>
              <a:rPr lang="en-GB" sz="1200" b="0" i="0" kern="1200" dirty="0">
                <a:solidFill>
                  <a:schemeClr val="tx1"/>
                </a:solidFill>
                <a:effectLst/>
                <a:latin typeface="+mn-lt"/>
                <a:ea typeface="+mn-ea"/>
                <a:cs typeface="+mn-cs"/>
              </a:rPr>
              <a:t>Ensure policies and actions are </a:t>
            </a:r>
            <a:r>
              <a:rPr lang="en-GB" sz="1200" b="1" i="0" kern="1200" dirty="0">
                <a:solidFill>
                  <a:schemeClr val="tx1"/>
                </a:solidFill>
                <a:effectLst/>
                <a:latin typeface="+mn-lt"/>
                <a:ea typeface="+mn-ea"/>
                <a:cs typeface="+mn-cs"/>
              </a:rPr>
              <a:t>reliable and follow through</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Focus on impact on wellbeing rather than probing personal trauma</a:t>
            </a:r>
          </a:p>
          <a:p>
            <a:pPr fontAlgn="t"/>
            <a:r>
              <a:rPr lang="en-GB" sz="1200" b="1" i="0" kern="1200" dirty="0">
                <a:solidFill>
                  <a:schemeClr val="tx1"/>
                </a:solidFill>
                <a:effectLst/>
                <a:latin typeface="+mn-lt"/>
                <a:ea typeface="+mn-ea"/>
                <a:cs typeface="+mn-cs"/>
              </a:rPr>
              <a:t>3. Peer support</a:t>
            </a:r>
          </a:p>
          <a:p>
            <a:pPr fontAlgn="t"/>
            <a:r>
              <a:rPr lang="en-GB" sz="1200" b="0" i="0" kern="1200" dirty="0">
                <a:solidFill>
                  <a:schemeClr val="tx1"/>
                </a:solidFill>
                <a:effectLst/>
                <a:latin typeface="+mn-lt"/>
                <a:ea typeface="+mn-ea"/>
                <a:cs typeface="+mn-cs"/>
              </a:rPr>
              <a:t>Recognise colleagues are often the </a:t>
            </a:r>
            <a:r>
              <a:rPr lang="en-GB" sz="1200" b="1" i="0" kern="1200" dirty="0">
                <a:solidFill>
                  <a:schemeClr val="tx1"/>
                </a:solidFill>
                <a:effectLst/>
                <a:latin typeface="+mn-lt"/>
                <a:ea typeface="+mn-ea"/>
                <a:cs typeface="+mn-cs"/>
              </a:rPr>
              <a:t>first line of support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Encourage </a:t>
            </a:r>
            <a:r>
              <a:rPr lang="en-GB" sz="1200" b="1" i="0" kern="1200" dirty="0">
                <a:solidFill>
                  <a:schemeClr val="tx1"/>
                </a:solidFill>
                <a:effectLst/>
                <a:latin typeface="+mn-lt"/>
                <a:ea typeface="+mn-ea"/>
                <a:cs typeface="+mn-cs"/>
              </a:rPr>
              <a:t>informal support, validation, and reduced stigma</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Implement structured peer systems (with training and boundaries)</a:t>
            </a:r>
          </a:p>
          <a:p>
            <a:pPr fontAlgn="t"/>
            <a:r>
              <a:rPr lang="en-GB" sz="1200" b="0" i="0" kern="1200" dirty="0">
                <a:solidFill>
                  <a:schemeClr val="tx1"/>
                </a:solidFill>
                <a:effectLst/>
                <a:latin typeface="+mn-lt"/>
                <a:ea typeface="+mn-ea"/>
                <a:cs typeface="+mn-cs"/>
              </a:rPr>
              <a:t>Ensure peer support </a:t>
            </a:r>
            <a:r>
              <a:rPr lang="en-GB" sz="1200" b="1" i="0" kern="1200" dirty="0">
                <a:solidFill>
                  <a:schemeClr val="tx1"/>
                </a:solidFill>
                <a:effectLst/>
                <a:latin typeface="+mn-lt"/>
                <a:ea typeface="+mn-ea"/>
                <a:cs typeface="+mn-cs"/>
              </a:rPr>
              <a:t>complements—not replaces—professional help</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4. Collaboration and mutuality</a:t>
            </a:r>
          </a:p>
          <a:p>
            <a:pPr fontAlgn="t"/>
            <a:r>
              <a:rPr lang="en-GB" sz="1200" b="0" i="0" kern="1200" dirty="0">
                <a:solidFill>
                  <a:schemeClr val="tx1"/>
                </a:solidFill>
                <a:effectLst/>
                <a:latin typeface="+mn-lt"/>
                <a:ea typeface="+mn-ea"/>
                <a:cs typeface="+mn-cs"/>
              </a:rPr>
              <a:t>Shift from top-down responses to </a:t>
            </a:r>
            <a:r>
              <a:rPr lang="en-GB" sz="1200" b="1" i="0" kern="1200" dirty="0">
                <a:solidFill>
                  <a:schemeClr val="tx1"/>
                </a:solidFill>
                <a:effectLst/>
                <a:latin typeface="+mn-lt"/>
                <a:ea typeface="+mn-ea"/>
                <a:cs typeface="+mn-cs"/>
              </a:rPr>
              <a:t>shared decision-making</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Involve employees in </a:t>
            </a:r>
            <a:r>
              <a:rPr lang="en-GB" sz="1200" b="1" i="0" kern="1200" dirty="0">
                <a:solidFill>
                  <a:schemeClr val="tx1"/>
                </a:solidFill>
                <a:effectLst/>
                <a:latin typeface="+mn-lt"/>
                <a:ea typeface="+mn-ea"/>
                <a:cs typeface="+mn-cs"/>
              </a:rPr>
              <a:t>co-designing support and solutions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Use questions like </a:t>
            </a:r>
            <a:r>
              <a:rPr lang="en-GB" sz="1200" b="0" i="1" kern="1200" dirty="0">
                <a:solidFill>
                  <a:schemeClr val="tx1"/>
                </a:solidFill>
                <a:effectLst/>
                <a:latin typeface="+mn-lt"/>
                <a:ea typeface="+mn-ea"/>
                <a:cs typeface="+mn-cs"/>
              </a:rPr>
              <a:t>“What would help you right now?”</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Strengthens </a:t>
            </a:r>
            <a:r>
              <a:rPr lang="en-GB" sz="1200" b="1" i="0" kern="1200" dirty="0">
                <a:solidFill>
                  <a:schemeClr val="tx1"/>
                </a:solidFill>
                <a:effectLst/>
                <a:latin typeface="+mn-lt"/>
                <a:ea typeface="+mn-ea"/>
                <a:cs typeface="+mn-cs"/>
              </a:rPr>
              <a:t>trust, relevance, and engagement</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5. Empowerment, voice and choice</a:t>
            </a:r>
          </a:p>
          <a:p>
            <a:pPr fontAlgn="t"/>
            <a:r>
              <a:rPr lang="en-GB" sz="1200" b="0" i="0" kern="1200" dirty="0">
                <a:solidFill>
                  <a:schemeClr val="tx1"/>
                </a:solidFill>
                <a:effectLst/>
                <a:latin typeface="+mn-lt"/>
                <a:ea typeface="+mn-ea"/>
                <a:cs typeface="+mn-cs"/>
              </a:rPr>
              <a:t>Restore control lost through trauma by offering </a:t>
            </a:r>
            <a:r>
              <a:rPr lang="en-GB" sz="1200" b="1" i="0" kern="1200" dirty="0">
                <a:solidFill>
                  <a:schemeClr val="tx1"/>
                </a:solidFill>
                <a:effectLst/>
                <a:latin typeface="+mn-lt"/>
                <a:ea typeface="+mn-ea"/>
                <a:cs typeface="+mn-cs"/>
              </a:rPr>
              <a:t>choice and flexibility</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Avoid rigid, one-size-fits-all HR processes</a:t>
            </a:r>
          </a:p>
          <a:p>
            <a:pPr fontAlgn="t"/>
            <a:r>
              <a:rPr lang="en-GB" sz="1200" b="0" i="0" kern="1200" dirty="0">
                <a:solidFill>
                  <a:schemeClr val="tx1"/>
                </a:solidFill>
                <a:effectLst/>
                <a:latin typeface="+mn-lt"/>
                <a:ea typeface="+mn-ea"/>
                <a:cs typeface="+mn-cs"/>
              </a:rPr>
              <a:t>Enable </a:t>
            </a:r>
            <a:r>
              <a:rPr lang="en-GB" sz="1200" b="1" i="0" kern="1200" dirty="0">
                <a:solidFill>
                  <a:schemeClr val="tx1"/>
                </a:solidFill>
                <a:effectLst/>
                <a:latin typeface="+mn-lt"/>
                <a:ea typeface="+mn-ea"/>
                <a:cs typeface="+mn-cs"/>
              </a:rPr>
              <a:t>tailored return-to-work plans and adjustments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Support confidence through </a:t>
            </a:r>
            <a:r>
              <a:rPr lang="en-GB" sz="1200" b="1" i="0" kern="1200" dirty="0">
                <a:solidFill>
                  <a:schemeClr val="tx1"/>
                </a:solidFill>
                <a:effectLst/>
                <a:latin typeface="+mn-lt"/>
                <a:ea typeface="+mn-ea"/>
                <a:cs typeface="+mn-cs"/>
              </a:rPr>
              <a:t>small, manageable steps</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6. Cultural, historical and gender awareness</a:t>
            </a:r>
          </a:p>
          <a:p>
            <a:pPr fontAlgn="t"/>
            <a:r>
              <a:rPr lang="en-GB" sz="1200" b="0" i="0" kern="1200" dirty="0">
                <a:solidFill>
                  <a:schemeClr val="tx1"/>
                </a:solidFill>
                <a:effectLst/>
                <a:latin typeface="+mn-lt"/>
                <a:ea typeface="+mn-ea"/>
                <a:cs typeface="+mn-cs"/>
              </a:rPr>
              <a:t>Recognise trauma is shaped by </a:t>
            </a:r>
            <a:r>
              <a:rPr lang="en-GB" sz="1200" b="1" i="0" kern="1200" dirty="0">
                <a:solidFill>
                  <a:schemeClr val="tx1"/>
                </a:solidFill>
                <a:effectLst/>
                <a:latin typeface="+mn-lt"/>
                <a:ea typeface="+mn-ea"/>
                <a:cs typeface="+mn-cs"/>
              </a:rPr>
              <a:t>identity, inequality, and lived experience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Address barriers faced by marginalised groups</a:t>
            </a:r>
          </a:p>
          <a:p>
            <a:pPr fontAlgn="t"/>
            <a:r>
              <a:rPr lang="en-GB" sz="1200" b="0" i="0" kern="1200" dirty="0">
                <a:solidFill>
                  <a:schemeClr val="tx1"/>
                </a:solidFill>
                <a:effectLst/>
                <a:latin typeface="+mn-lt"/>
                <a:ea typeface="+mn-ea"/>
                <a:cs typeface="+mn-cs"/>
              </a:rPr>
              <a:t>Align trauma-informed practice with </a:t>
            </a:r>
            <a:r>
              <a:rPr lang="en-GB" sz="1200" b="1" i="0" kern="1200" dirty="0">
                <a:solidFill>
                  <a:schemeClr val="tx1"/>
                </a:solidFill>
                <a:effectLst/>
                <a:latin typeface="+mn-lt"/>
                <a:ea typeface="+mn-ea"/>
                <a:cs typeface="+mn-cs"/>
              </a:rPr>
              <a:t>diversity, equity and inclusion (DEI)</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Review policies for </a:t>
            </a:r>
            <a:r>
              <a:rPr lang="en-GB" sz="1200" b="1" i="0" kern="1200" dirty="0">
                <a:solidFill>
                  <a:schemeClr val="tx1"/>
                </a:solidFill>
                <a:effectLst/>
                <a:latin typeface="+mn-lt"/>
                <a:ea typeface="+mn-ea"/>
                <a:cs typeface="+mn-cs"/>
              </a:rPr>
              <a:t>cultural safety and fairness</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803ACFA-F62E-456E-A3EC-9AB88128178B}" type="slidenum">
              <a:rPr lang="en-GB" smtClean="0"/>
              <a:t>31</a:t>
            </a:fld>
            <a:endParaRPr lang="en-GB"/>
          </a:p>
        </p:txBody>
      </p:sp>
    </p:spTree>
    <p:extLst>
      <p:ext uri="{BB962C8B-B14F-4D97-AF65-F5344CB8AC3E}">
        <p14:creationId xmlns:p14="http://schemas.microsoft.com/office/powerpoint/2010/main" val="36994655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1. Individual – self-agency and recovery</a:t>
            </a:r>
          </a:p>
          <a:p>
            <a:pPr fontAlgn="t"/>
            <a:r>
              <a:rPr lang="en-GB" sz="1200" b="0" i="0" kern="1200" dirty="0">
                <a:solidFill>
                  <a:schemeClr val="tx1"/>
                </a:solidFill>
                <a:effectLst/>
                <a:latin typeface="+mn-lt"/>
                <a:ea typeface="+mn-ea"/>
                <a:cs typeface="+mn-cs"/>
              </a:rPr>
              <a:t>Provide </a:t>
            </a:r>
            <a:r>
              <a:rPr lang="en-GB" sz="1200" b="1" i="0" kern="1200" dirty="0">
                <a:solidFill>
                  <a:schemeClr val="tx1"/>
                </a:solidFill>
                <a:effectLst/>
                <a:latin typeface="+mn-lt"/>
                <a:ea typeface="+mn-ea"/>
                <a:cs typeface="+mn-cs"/>
              </a:rPr>
              <a:t>confidential access to support</a:t>
            </a:r>
            <a:r>
              <a:rPr lang="en-GB" sz="1200" b="0" i="0" kern="1200" dirty="0">
                <a:solidFill>
                  <a:schemeClr val="tx1"/>
                </a:solidFill>
                <a:effectLst/>
                <a:latin typeface="+mn-lt"/>
                <a:ea typeface="+mn-ea"/>
                <a:cs typeface="+mn-cs"/>
              </a:rPr>
              <a:t> (e.g., EAP, flexible working)</a:t>
            </a:r>
          </a:p>
          <a:p>
            <a:pPr fontAlgn="t"/>
            <a:r>
              <a:rPr lang="en-GB" sz="1200" b="0" i="0" kern="1200" dirty="0">
                <a:solidFill>
                  <a:schemeClr val="tx1"/>
                </a:solidFill>
                <a:effectLst/>
                <a:latin typeface="+mn-lt"/>
                <a:ea typeface="+mn-ea"/>
                <a:cs typeface="+mn-cs"/>
              </a:rPr>
              <a:t>Enable </a:t>
            </a:r>
            <a:r>
              <a:rPr lang="en-GB" sz="1200" b="1" i="0" kern="1200" dirty="0">
                <a:solidFill>
                  <a:schemeClr val="tx1"/>
                </a:solidFill>
                <a:effectLst/>
                <a:latin typeface="+mn-lt"/>
                <a:ea typeface="+mn-ea"/>
                <a:cs typeface="+mn-cs"/>
              </a:rPr>
              <a:t>adjustments without requiring disclosure or diagnosis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Build </a:t>
            </a:r>
            <a:r>
              <a:rPr lang="en-GB" sz="1200" b="1" i="0" kern="1200" dirty="0">
                <a:solidFill>
                  <a:schemeClr val="tx1"/>
                </a:solidFill>
                <a:effectLst/>
                <a:latin typeface="+mn-lt"/>
                <a:ea typeface="+mn-ea"/>
                <a:cs typeface="+mn-cs"/>
              </a:rPr>
              <a:t>trauma literacy</a:t>
            </a:r>
            <a:r>
              <a:rPr lang="en-GB" sz="1200" b="0" i="0" kern="1200" dirty="0">
                <a:solidFill>
                  <a:schemeClr val="tx1"/>
                </a:solidFill>
                <a:effectLst/>
                <a:latin typeface="+mn-lt"/>
                <a:ea typeface="+mn-ea"/>
                <a:cs typeface="+mn-cs"/>
              </a:rPr>
              <a:t> to normalise distress and encourage help-seeking</a:t>
            </a:r>
          </a:p>
          <a:p>
            <a:pPr fontAlgn="t"/>
            <a:r>
              <a:rPr lang="en-GB" sz="1200" b="0" i="0" kern="1200" dirty="0">
                <a:solidFill>
                  <a:schemeClr val="tx1"/>
                </a:solidFill>
                <a:effectLst/>
                <a:latin typeface="+mn-lt"/>
                <a:ea typeface="+mn-ea"/>
                <a:cs typeface="+mn-cs"/>
              </a:rPr>
              <a:t>Support </a:t>
            </a:r>
            <a:r>
              <a:rPr lang="en-GB" sz="1200" b="1" i="0" kern="1200" dirty="0">
                <a:solidFill>
                  <a:schemeClr val="tx1"/>
                </a:solidFill>
                <a:effectLst/>
                <a:latin typeface="+mn-lt"/>
                <a:ea typeface="+mn-ea"/>
                <a:cs typeface="+mn-cs"/>
              </a:rPr>
              <a:t>phased return-to-work and personalised recovery plans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2. Group (team) – peer relationships</a:t>
            </a:r>
          </a:p>
          <a:p>
            <a:pPr fontAlgn="t"/>
            <a:r>
              <a:rPr lang="en-GB" sz="1200" b="0" i="0" kern="1200" dirty="0">
                <a:solidFill>
                  <a:schemeClr val="tx1"/>
                </a:solidFill>
                <a:effectLst/>
                <a:latin typeface="+mn-lt"/>
                <a:ea typeface="+mn-ea"/>
                <a:cs typeface="+mn-cs"/>
              </a:rPr>
              <a:t>Use teams as a </a:t>
            </a:r>
            <a:r>
              <a:rPr lang="en-GB" sz="1200" b="1" i="0" kern="1200" dirty="0">
                <a:solidFill>
                  <a:schemeClr val="tx1"/>
                </a:solidFill>
                <a:effectLst/>
                <a:latin typeface="+mn-lt"/>
                <a:ea typeface="+mn-ea"/>
                <a:cs typeface="+mn-cs"/>
              </a:rPr>
              <a:t>buffer against distress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Encourage </a:t>
            </a:r>
            <a:r>
              <a:rPr lang="en-GB" sz="1200" b="1" i="0" kern="1200" dirty="0">
                <a:solidFill>
                  <a:schemeClr val="tx1"/>
                </a:solidFill>
                <a:effectLst/>
                <a:latin typeface="+mn-lt"/>
                <a:ea typeface="+mn-ea"/>
                <a:cs typeface="+mn-cs"/>
              </a:rPr>
              <a:t>open dialogue, check-ins, and psychological safety norms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Provide </a:t>
            </a:r>
            <a:r>
              <a:rPr lang="en-GB" sz="1200" b="1" i="0" kern="1200" dirty="0">
                <a:solidFill>
                  <a:schemeClr val="tx1"/>
                </a:solidFill>
                <a:effectLst/>
                <a:latin typeface="+mn-lt"/>
                <a:ea typeface="+mn-ea"/>
                <a:cs typeface="+mn-cs"/>
              </a:rPr>
              <a:t>peer support networks or reflective spaces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Support recovery through </a:t>
            </a:r>
            <a:r>
              <a:rPr lang="en-GB" sz="1200" b="1" i="0" kern="1200" dirty="0">
                <a:solidFill>
                  <a:schemeClr val="tx1"/>
                </a:solidFill>
                <a:effectLst/>
                <a:latin typeface="+mn-lt"/>
                <a:ea typeface="+mn-ea"/>
                <a:cs typeface="+mn-cs"/>
              </a:rPr>
              <a:t>shared learning after incidents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3. Line manager – first responder role</a:t>
            </a:r>
          </a:p>
          <a:p>
            <a:pPr fontAlgn="t"/>
            <a:r>
              <a:rPr lang="en-GB" sz="1200" b="0" i="0" kern="1200" dirty="0">
                <a:solidFill>
                  <a:schemeClr val="tx1"/>
                </a:solidFill>
                <a:effectLst/>
                <a:latin typeface="+mn-lt"/>
                <a:ea typeface="+mn-ea"/>
                <a:cs typeface="+mn-cs"/>
              </a:rPr>
              <a:t>Managers are key to </a:t>
            </a:r>
            <a:r>
              <a:rPr lang="en-GB" sz="1200" b="1" i="0" kern="1200" dirty="0">
                <a:solidFill>
                  <a:schemeClr val="tx1"/>
                </a:solidFill>
                <a:effectLst/>
                <a:latin typeface="+mn-lt"/>
                <a:ea typeface="+mn-ea"/>
                <a:cs typeface="+mn-cs"/>
              </a:rPr>
              <a:t>early identification and support</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Responsibilities include: </a:t>
            </a:r>
          </a:p>
          <a:p>
            <a:pPr lvl="1" fontAlgn="t"/>
            <a:r>
              <a:rPr lang="en-GB" sz="1200" b="0" i="0" kern="1200" dirty="0">
                <a:solidFill>
                  <a:schemeClr val="tx1"/>
                </a:solidFill>
                <a:effectLst/>
                <a:latin typeface="+mn-lt"/>
                <a:ea typeface="+mn-ea"/>
                <a:cs typeface="+mn-cs"/>
              </a:rPr>
              <a:t>Noticing signs of distress</a:t>
            </a:r>
          </a:p>
          <a:p>
            <a:pPr lvl="1" fontAlgn="t"/>
            <a:r>
              <a:rPr lang="en-GB" sz="1200" b="0" i="0" kern="1200" dirty="0">
                <a:solidFill>
                  <a:schemeClr val="tx1"/>
                </a:solidFill>
                <a:effectLst/>
                <a:latin typeface="+mn-lt"/>
                <a:ea typeface="+mn-ea"/>
                <a:cs typeface="+mn-cs"/>
              </a:rPr>
              <a:t>Holding </a:t>
            </a:r>
            <a:r>
              <a:rPr lang="en-GB" sz="1200" b="1" i="0" kern="1200" dirty="0">
                <a:solidFill>
                  <a:schemeClr val="tx1"/>
                </a:solidFill>
                <a:effectLst/>
                <a:latin typeface="+mn-lt"/>
                <a:ea typeface="+mn-ea"/>
                <a:cs typeface="+mn-cs"/>
              </a:rPr>
              <a:t>supportive conversations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Offering </a:t>
            </a:r>
            <a:r>
              <a:rPr lang="en-GB" sz="1200" b="1" i="0" kern="1200" dirty="0">
                <a:solidFill>
                  <a:schemeClr val="tx1"/>
                </a:solidFill>
                <a:effectLst/>
                <a:latin typeface="+mn-lt"/>
                <a:ea typeface="+mn-ea"/>
                <a:cs typeface="+mn-cs"/>
              </a:rPr>
              <a:t>flexibility and adjustments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Signposting further help</a:t>
            </a:r>
          </a:p>
          <a:p>
            <a:pPr fontAlgn="t"/>
            <a:r>
              <a:rPr lang="en-GB" sz="1200" b="0" i="0" kern="1200" dirty="0">
                <a:solidFill>
                  <a:schemeClr val="tx1"/>
                </a:solidFill>
                <a:effectLst/>
                <a:latin typeface="+mn-lt"/>
                <a:ea typeface="+mn-ea"/>
                <a:cs typeface="+mn-cs"/>
              </a:rPr>
              <a:t>Require </a:t>
            </a:r>
            <a:r>
              <a:rPr lang="en-GB" sz="1200" b="1" i="0" kern="1200" dirty="0">
                <a:solidFill>
                  <a:schemeClr val="tx1"/>
                </a:solidFill>
                <a:effectLst/>
                <a:latin typeface="+mn-lt"/>
                <a:ea typeface="+mn-ea"/>
                <a:cs typeface="+mn-cs"/>
              </a:rPr>
              <a:t>training (e.g. trauma awareness, REACTMH)</a:t>
            </a:r>
            <a:r>
              <a:rPr lang="en-GB" sz="1200" b="0" i="0" kern="1200" dirty="0">
                <a:solidFill>
                  <a:schemeClr val="tx1"/>
                </a:solidFill>
                <a:effectLst/>
                <a:latin typeface="+mn-lt"/>
                <a:ea typeface="+mn-ea"/>
                <a:cs typeface="+mn-cs"/>
              </a:rPr>
              <a:t> and organisational backing</a:t>
            </a:r>
          </a:p>
          <a:p>
            <a:pPr fontAlgn="t"/>
            <a:r>
              <a:rPr lang="en-GB" sz="1200" b="0" i="0" kern="1200" dirty="0">
                <a:solidFill>
                  <a:schemeClr val="tx1"/>
                </a:solidFill>
                <a:effectLst/>
                <a:latin typeface="+mn-lt"/>
                <a:ea typeface="+mn-ea"/>
                <a:cs typeface="+mn-cs"/>
              </a:rPr>
              <a:t>Must maintain </a:t>
            </a:r>
            <a:r>
              <a:rPr lang="en-GB" sz="1200" b="1" i="0" kern="1200" dirty="0">
                <a:solidFill>
                  <a:schemeClr val="tx1"/>
                </a:solidFill>
                <a:effectLst/>
                <a:latin typeface="+mn-lt"/>
                <a:ea typeface="+mn-ea"/>
                <a:cs typeface="+mn-cs"/>
              </a:rPr>
              <a:t>clear boundaries (not acting as therapists)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4. Organisation – systems and infrastructure</a:t>
            </a:r>
          </a:p>
          <a:p>
            <a:pPr fontAlgn="t"/>
            <a:r>
              <a:rPr lang="en-GB" sz="1200" b="0" i="0" kern="1200" dirty="0">
                <a:solidFill>
                  <a:schemeClr val="tx1"/>
                </a:solidFill>
                <a:effectLst/>
                <a:latin typeface="+mn-lt"/>
                <a:ea typeface="+mn-ea"/>
                <a:cs typeface="+mn-cs"/>
              </a:rPr>
              <a:t>Embed trauma-informed practice into: </a:t>
            </a:r>
          </a:p>
          <a:p>
            <a:pPr lvl="1" fontAlgn="t"/>
            <a:r>
              <a:rPr lang="en-GB" sz="1200" b="1" i="0" kern="1200" dirty="0">
                <a:solidFill>
                  <a:schemeClr val="tx1"/>
                </a:solidFill>
                <a:effectLst/>
                <a:latin typeface="+mn-lt"/>
                <a:ea typeface="+mn-ea"/>
                <a:cs typeface="+mn-cs"/>
              </a:rPr>
              <a:t>HR policies and processes</a:t>
            </a:r>
            <a:r>
              <a:rPr lang="en-GB" sz="1200" b="0" i="0" kern="1200" dirty="0">
                <a:solidFill>
                  <a:schemeClr val="tx1"/>
                </a:solidFill>
                <a:effectLst/>
                <a:latin typeface="+mn-lt"/>
                <a:ea typeface="+mn-ea"/>
                <a:cs typeface="+mn-cs"/>
              </a:rPr>
              <a:t> (grievance, performance, return-to-work)</a:t>
            </a:r>
          </a:p>
          <a:p>
            <a:pPr lvl="1" fontAlgn="t"/>
            <a:r>
              <a:rPr lang="en-GB" sz="1200" b="1" i="0" kern="1200" dirty="0">
                <a:solidFill>
                  <a:schemeClr val="tx1"/>
                </a:solidFill>
                <a:effectLst/>
                <a:latin typeface="+mn-lt"/>
                <a:ea typeface="+mn-ea"/>
                <a:cs typeface="+mn-cs"/>
              </a:rPr>
              <a:t>Occupational health and EAP services</a:t>
            </a:r>
            <a:endParaRPr lang="en-GB" sz="1200" b="0" i="0" kern="1200" dirty="0">
              <a:solidFill>
                <a:schemeClr val="tx1"/>
              </a:solidFill>
              <a:effectLst/>
              <a:latin typeface="+mn-lt"/>
              <a:ea typeface="+mn-ea"/>
              <a:cs typeface="+mn-cs"/>
            </a:endParaRPr>
          </a:p>
          <a:p>
            <a:pPr lvl="1" fontAlgn="t"/>
            <a:r>
              <a:rPr lang="en-GB" sz="1200" b="1" i="0" kern="1200" dirty="0">
                <a:solidFill>
                  <a:schemeClr val="tx1"/>
                </a:solidFill>
                <a:effectLst/>
                <a:latin typeface="+mn-lt"/>
                <a:ea typeface="+mn-ea"/>
                <a:cs typeface="+mn-cs"/>
              </a:rPr>
              <a:t>Access to multiple support routes</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Ensure: </a:t>
            </a:r>
          </a:p>
          <a:p>
            <a:pPr lvl="1" fontAlgn="t"/>
            <a:r>
              <a:rPr lang="en-GB" sz="1200" b="1" i="0" kern="1200" dirty="0">
                <a:solidFill>
                  <a:schemeClr val="tx1"/>
                </a:solidFill>
                <a:effectLst/>
                <a:latin typeface="+mn-lt"/>
                <a:ea typeface="+mn-ea"/>
                <a:cs typeface="+mn-cs"/>
              </a:rPr>
              <a:t>Flexible, fair policies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Safe disclosure processes</a:t>
            </a:r>
          </a:p>
          <a:p>
            <a:pPr lvl="1" fontAlgn="t"/>
            <a:r>
              <a:rPr lang="en-GB" sz="1200" b="0" i="0" kern="1200" dirty="0">
                <a:solidFill>
                  <a:schemeClr val="tx1"/>
                </a:solidFill>
                <a:effectLst/>
                <a:latin typeface="+mn-lt"/>
                <a:ea typeface="+mn-ea"/>
                <a:cs typeface="+mn-cs"/>
              </a:rPr>
              <a:t>Ongoing </a:t>
            </a:r>
            <a:r>
              <a:rPr lang="en-GB" sz="1200" b="1" i="0" kern="1200" dirty="0">
                <a:solidFill>
                  <a:schemeClr val="tx1"/>
                </a:solidFill>
                <a:effectLst/>
                <a:latin typeface="+mn-lt"/>
                <a:ea typeface="+mn-ea"/>
                <a:cs typeface="+mn-cs"/>
              </a:rPr>
              <a:t>monitoring and governance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Integrate trauma awareness into </a:t>
            </a:r>
            <a:r>
              <a:rPr lang="en-GB" sz="1200" b="1" i="0" kern="1200" dirty="0">
                <a:solidFill>
                  <a:schemeClr val="tx1"/>
                </a:solidFill>
                <a:effectLst/>
                <a:latin typeface="+mn-lt"/>
                <a:ea typeface="+mn-ea"/>
                <a:cs typeface="+mn-cs"/>
              </a:rPr>
              <a:t>DEI and wellbeing strategies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5. Overarching leadership – culture and strategy</a:t>
            </a:r>
          </a:p>
          <a:p>
            <a:pPr fontAlgn="t"/>
            <a:r>
              <a:rPr lang="en-GB" sz="1200" b="0" i="0" kern="1200" dirty="0">
                <a:solidFill>
                  <a:schemeClr val="tx1"/>
                </a:solidFill>
                <a:effectLst/>
                <a:latin typeface="+mn-lt"/>
                <a:ea typeface="+mn-ea"/>
                <a:cs typeface="+mn-cs"/>
              </a:rPr>
              <a:t>Senior leaders </a:t>
            </a:r>
            <a:r>
              <a:rPr lang="en-GB" sz="1200" b="1" i="0" kern="1200" dirty="0">
                <a:solidFill>
                  <a:schemeClr val="tx1"/>
                </a:solidFill>
                <a:effectLst/>
                <a:latin typeface="+mn-lt"/>
                <a:ea typeface="+mn-ea"/>
                <a:cs typeface="+mn-cs"/>
              </a:rPr>
              <a:t>set the tone for trust and psychological safety</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Responsibilities include: </a:t>
            </a:r>
          </a:p>
          <a:p>
            <a:pPr lvl="1" fontAlgn="t"/>
            <a:r>
              <a:rPr lang="en-GB" sz="1200" b="0" i="0" kern="1200" dirty="0">
                <a:solidFill>
                  <a:schemeClr val="tx1"/>
                </a:solidFill>
                <a:effectLst/>
                <a:latin typeface="+mn-lt"/>
                <a:ea typeface="+mn-ea"/>
                <a:cs typeface="+mn-cs"/>
              </a:rPr>
              <a:t>Embedding trauma-informed values in </a:t>
            </a:r>
            <a:r>
              <a:rPr lang="en-GB" sz="1200" b="1" i="0" kern="1200" dirty="0">
                <a:solidFill>
                  <a:schemeClr val="tx1"/>
                </a:solidFill>
                <a:effectLst/>
                <a:latin typeface="+mn-lt"/>
                <a:ea typeface="+mn-ea"/>
                <a:cs typeface="+mn-cs"/>
              </a:rPr>
              <a:t>strategy and governance</a:t>
            </a:r>
            <a:endParaRPr lang="en-GB" sz="1200" b="0" i="0" kern="1200" dirty="0">
              <a:solidFill>
                <a:schemeClr val="tx1"/>
              </a:solidFill>
              <a:effectLst/>
              <a:latin typeface="+mn-lt"/>
              <a:ea typeface="+mn-ea"/>
              <a:cs typeface="+mn-cs"/>
            </a:endParaRPr>
          </a:p>
          <a:p>
            <a:pPr lvl="1" fontAlgn="t"/>
            <a:r>
              <a:rPr lang="en-GB" sz="1200" b="1" i="0" kern="1200" dirty="0">
                <a:solidFill>
                  <a:schemeClr val="tx1"/>
                </a:solidFill>
                <a:effectLst/>
                <a:latin typeface="+mn-lt"/>
                <a:ea typeface="+mn-ea"/>
                <a:cs typeface="+mn-cs"/>
              </a:rPr>
              <a:t>Role-modelling openness and compassion</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Allocating resources and evaluating impact</a:t>
            </a:r>
          </a:p>
          <a:p>
            <a:pPr lvl="1" fontAlgn="t"/>
            <a:r>
              <a:rPr lang="en-GB" sz="1200" b="0" i="0" kern="1200" dirty="0">
                <a:solidFill>
                  <a:schemeClr val="tx1"/>
                </a:solidFill>
                <a:effectLst/>
                <a:latin typeface="+mn-lt"/>
                <a:ea typeface="+mn-ea"/>
                <a:cs typeface="+mn-cs"/>
              </a:rPr>
              <a:t>Providing </a:t>
            </a:r>
            <a:r>
              <a:rPr lang="en-GB" sz="1200" b="1" i="0" kern="1200" dirty="0">
                <a:solidFill>
                  <a:schemeClr val="tx1"/>
                </a:solidFill>
                <a:effectLst/>
                <a:latin typeface="+mn-lt"/>
                <a:ea typeface="+mn-ea"/>
                <a:cs typeface="+mn-cs"/>
              </a:rPr>
              <a:t>visible support during crises</a:t>
            </a:r>
            <a:endParaRPr lang="en-GB" sz="1200" b="0" i="0" kern="1200" dirty="0">
              <a:solidFill>
                <a:schemeClr val="tx1"/>
              </a:solidFill>
              <a:effectLst/>
              <a:latin typeface="+mn-lt"/>
              <a:ea typeface="+mn-ea"/>
              <a:cs typeface="+mn-cs"/>
            </a:endParaRPr>
          </a:p>
          <a:p>
            <a:pPr lvl="1" fontAlgn="t"/>
            <a:r>
              <a:rPr lang="en-GB" sz="1200" b="0" i="0" kern="1200" dirty="0">
                <a:solidFill>
                  <a:schemeClr val="tx1"/>
                </a:solidFill>
                <a:effectLst/>
                <a:latin typeface="+mn-lt"/>
                <a:ea typeface="+mn-ea"/>
                <a:cs typeface="+mn-cs"/>
              </a:rPr>
              <a:t>Without leadership commitment, initiatives risk feeling </a:t>
            </a:r>
            <a:r>
              <a:rPr lang="en-GB" sz="1200" b="1" i="0" kern="1200" dirty="0">
                <a:solidFill>
                  <a:schemeClr val="tx1"/>
                </a:solidFill>
                <a:effectLst/>
                <a:latin typeface="+mn-lt"/>
                <a:ea typeface="+mn-ea"/>
                <a:cs typeface="+mn-cs"/>
              </a:rPr>
              <a:t>tokenistic.</a:t>
            </a:r>
          </a:p>
          <a:p>
            <a:pPr fontAlgn="t"/>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Proportion and timing matter. Evidence shows that support needs evolve over time. In the immediate aftermath, stabilisation and peer presence are most effective, while within the first month ‘watchful waiting’ supports natural recovery without </a:t>
            </a:r>
            <a:r>
              <a:rPr lang="en-GB" dirty="0" err="1"/>
              <a:t>pathologising</a:t>
            </a:r>
            <a:r>
              <a:rPr lang="en-GB" dirty="0"/>
              <a:t> normal reactions. Longer term, structured return-to-work plans, team reflections and cultural learning embed resilience and prevent recurrence.</a:t>
            </a:r>
          </a:p>
          <a:p>
            <a:pPr fontAlgn="t"/>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Cross-cutting idea: Three stages of support</a:t>
            </a:r>
          </a:p>
          <a:p>
            <a:pPr fontAlgn="t"/>
            <a:r>
              <a:rPr lang="en-GB" sz="1200" b="0" i="0" kern="1200" dirty="0">
                <a:solidFill>
                  <a:schemeClr val="tx1"/>
                </a:solidFill>
                <a:effectLst/>
                <a:latin typeface="+mn-lt"/>
                <a:ea typeface="+mn-ea"/>
                <a:cs typeface="+mn-cs"/>
              </a:rPr>
              <a:t>Across all IGLOO levels, support should reflect three phases:</a:t>
            </a:r>
          </a:p>
          <a:p>
            <a:pPr fontAlgn="t"/>
            <a:r>
              <a:rPr lang="en-GB" sz="1200" b="1" i="0" kern="1200" dirty="0">
                <a:solidFill>
                  <a:schemeClr val="tx1"/>
                </a:solidFill>
                <a:effectLst/>
                <a:latin typeface="+mn-lt"/>
                <a:ea typeface="+mn-ea"/>
                <a:cs typeface="+mn-cs"/>
              </a:rPr>
              <a:t>Prevention</a:t>
            </a:r>
            <a:r>
              <a:rPr lang="en-GB" sz="1200" b="0" i="0" kern="1200" dirty="0">
                <a:solidFill>
                  <a:schemeClr val="tx1"/>
                </a:solidFill>
                <a:effectLst/>
                <a:latin typeface="+mn-lt"/>
                <a:ea typeface="+mn-ea"/>
                <a:cs typeface="+mn-cs"/>
              </a:rPr>
              <a:t> – building awareness, safe culture, and resilience</a:t>
            </a:r>
          </a:p>
          <a:p>
            <a:pPr fontAlgn="t"/>
            <a:r>
              <a:rPr lang="en-GB" sz="1200" b="1" i="0" kern="1200" dirty="0">
                <a:solidFill>
                  <a:schemeClr val="tx1"/>
                </a:solidFill>
                <a:effectLst/>
                <a:latin typeface="+mn-lt"/>
                <a:ea typeface="+mn-ea"/>
                <a:cs typeface="+mn-cs"/>
              </a:rPr>
              <a:t>Support</a:t>
            </a:r>
            <a:r>
              <a:rPr lang="en-GB" sz="1200" b="0" i="0" kern="1200" dirty="0">
                <a:solidFill>
                  <a:schemeClr val="tx1"/>
                </a:solidFill>
                <a:effectLst/>
                <a:latin typeface="+mn-lt"/>
                <a:ea typeface="+mn-ea"/>
                <a:cs typeface="+mn-cs"/>
              </a:rPr>
              <a:t> – immediate, proportionate response to distress</a:t>
            </a:r>
          </a:p>
          <a:p>
            <a:pPr fontAlgn="t"/>
            <a:r>
              <a:rPr lang="en-GB" sz="1200" b="1" i="0" kern="1200" dirty="0">
                <a:solidFill>
                  <a:schemeClr val="tx1"/>
                </a:solidFill>
                <a:effectLst/>
                <a:latin typeface="+mn-lt"/>
                <a:ea typeface="+mn-ea"/>
                <a:cs typeface="+mn-cs"/>
              </a:rPr>
              <a:t>Restoration</a:t>
            </a:r>
            <a:r>
              <a:rPr lang="en-GB" sz="1200" b="0" i="0" kern="1200" dirty="0">
                <a:solidFill>
                  <a:schemeClr val="tx1"/>
                </a:solidFill>
                <a:effectLst/>
                <a:latin typeface="+mn-lt"/>
                <a:ea typeface="+mn-ea"/>
                <a:cs typeface="+mn-cs"/>
              </a:rPr>
              <a:t> – long-term recovery, reintegration, and learning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Applying a trauma informed lens to strengthen existing wellbeing, people management and training and inclusion strategies.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3803ACFA-F62E-456E-A3EC-9AB88128178B}" type="slidenum">
              <a:rPr lang="en-GB" smtClean="0"/>
              <a:t>32</a:t>
            </a:fld>
            <a:endParaRPr lang="en-GB"/>
          </a:p>
        </p:txBody>
      </p:sp>
    </p:spTree>
    <p:extLst>
      <p:ext uri="{BB962C8B-B14F-4D97-AF65-F5344CB8AC3E}">
        <p14:creationId xmlns:p14="http://schemas.microsoft.com/office/powerpoint/2010/main" val="485498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6D4701F-CCEC-4C6A-B42F-46EF9117EFD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1063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03ACFA-F62E-456E-A3EC-9AB88128178B}" type="slidenum">
              <a:rPr lang="en-GB" smtClean="0"/>
              <a:t>34</a:t>
            </a:fld>
            <a:endParaRPr lang="en-GB"/>
          </a:p>
        </p:txBody>
      </p:sp>
    </p:spTree>
    <p:extLst>
      <p:ext uri="{BB962C8B-B14F-4D97-AF65-F5344CB8AC3E}">
        <p14:creationId xmlns:p14="http://schemas.microsoft.com/office/powerpoint/2010/main" val="2400025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5214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4162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71849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21370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6E9DE0A-A122-461F-8F53-94339D20DC11}" type="datetimeFigureOut">
              <a:rPr lang="en-GB" smtClean="0"/>
              <a:t>18/05/2026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896622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E9DE0A-A122-461F-8F53-94339D20DC11}" type="datetimeFigureOut">
              <a:rPr lang="en-GB" smtClean="0"/>
              <a:t>18/05/2026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3809295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6E9DE0A-A122-461F-8F53-94339D20DC11}" type="datetimeFigureOut">
              <a:rPr lang="en-GB" smtClean="0"/>
              <a:t>18/05/2026</a:t>
            </a:fld>
            <a:endParaRPr lang="en-GB"/>
          </a:p>
        </p:txBody>
      </p:sp>
      <p:sp>
        <p:nvSpPr>
          <p:cNvPr id="7" name="Slide Number Placeholder 6"/>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4214239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15126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7293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24505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495447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CDD3A-0ECF-0BD5-20D8-C677A91DD7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20CE78-EF1C-E3FF-3A57-D639B10CC8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971596-1F0E-3E66-E3AF-16AE7574F5CB}"/>
              </a:ext>
            </a:extLst>
          </p:cNvPr>
          <p:cNvSpPr>
            <a:spLocks noGrp="1"/>
          </p:cNvSpPr>
          <p:nvPr>
            <p:ph type="dt" sz="half" idx="10"/>
          </p:nvPr>
        </p:nvSpPr>
        <p:spPr/>
        <p:txBody>
          <a:bodyPr/>
          <a:lstStyle/>
          <a:p>
            <a:fld id="{E808F7F3-9B2E-4B7C-9947-65A91E2C9EAC}" type="datetimeFigureOut">
              <a:rPr lang="en-GB" smtClean="0"/>
              <a:t>18/05/2026</a:t>
            </a:fld>
            <a:endParaRPr lang="en-GB"/>
          </a:p>
        </p:txBody>
      </p:sp>
      <p:sp>
        <p:nvSpPr>
          <p:cNvPr id="5" name="Footer Placeholder 4">
            <a:extLst>
              <a:ext uri="{FF2B5EF4-FFF2-40B4-BE49-F238E27FC236}">
                <a16:creationId xmlns:a16="http://schemas.microsoft.com/office/drawing/2014/main" id="{C22D25BD-4E15-4BAE-406D-7C0598B38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82E93-051A-EAE0-818D-DBC146A9DF0A}"/>
              </a:ext>
            </a:extLst>
          </p:cNvPr>
          <p:cNvSpPr>
            <a:spLocks noGrp="1"/>
          </p:cNvSpPr>
          <p:nvPr>
            <p:ph type="sldNum" sz="quarter" idx="12"/>
          </p:nvPr>
        </p:nvSpPr>
        <p:spPr/>
        <p:txBody>
          <a:bodyPr/>
          <a:lstStyle/>
          <a:p>
            <a:fld id="{F46B6529-0BE0-411F-B5D6-0CBEE6C14EFB}" type="slidenum">
              <a:rPr lang="en-GB" smtClean="0"/>
              <a:t>‹#›</a:t>
            </a:fld>
            <a:endParaRPr lang="en-GB"/>
          </a:p>
        </p:txBody>
      </p:sp>
    </p:spTree>
    <p:extLst>
      <p:ext uri="{BB962C8B-B14F-4D97-AF65-F5344CB8AC3E}">
        <p14:creationId xmlns:p14="http://schemas.microsoft.com/office/powerpoint/2010/main" val="3729033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1.png"/><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theme" Target="../theme/theme2.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969823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665574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s://greatergood.berkeley.edu/quizzes/take_quiz/empathy"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1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FE1AD-B5A5-2588-325A-7FEA1B6BF875}"/>
              </a:ext>
            </a:extLst>
          </p:cNvPr>
          <p:cNvSpPr>
            <a:spLocks noGrp="1"/>
          </p:cNvSpPr>
          <p:nvPr>
            <p:ph type="title"/>
          </p:nvPr>
        </p:nvSpPr>
        <p:spPr>
          <a:xfrm>
            <a:off x="873125" y="727075"/>
            <a:ext cx="4537631" cy="3482975"/>
          </a:xfrm>
        </p:spPr>
        <p:txBody>
          <a:bodyPr anchor="ctr">
            <a:normAutofit/>
          </a:bodyPr>
          <a:lstStyle/>
          <a:p>
            <a:r>
              <a:rPr lang="en-GB" b="1" dirty="0"/>
              <a:t>Week 4</a:t>
            </a:r>
            <a:br>
              <a:rPr lang="en-GB" b="1" dirty="0"/>
            </a:br>
            <a:r>
              <a:rPr lang="en-GB" b="1" dirty="0"/>
              <a:t>Empathy/Trauma Informed Management</a:t>
            </a:r>
          </a:p>
        </p:txBody>
      </p:sp>
      <p:sp>
        <p:nvSpPr>
          <p:cNvPr id="3" name="Subtitle 2">
            <a:extLst>
              <a:ext uri="{FF2B5EF4-FFF2-40B4-BE49-F238E27FC236}">
                <a16:creationId xmlns:a16="http://schemas.microsoft.com/office/drawing/2014/main" id="{EDE99DBC-8961-4586-337F-6916C9488F91}"/>
              </a:ext>
            </a:extLst>
          </p:cNvPr>
          <p:cNvSpPr>
            <a:spLocks noGrp="1"/>
          </p:cNvSpPr>
          <p:nvPr>
            <p:ph sz="half" idx="1"/>
          </p:nvPr>
        </p:nvSpPr>
        <p:spPr>
          <a:xfrm>
            <a:off x="873126" y="4086225"/>
            <a:ext cx="5121275" cy="683866"/>
          </a:xfrm>
        </p:spPr>
        <p:txBody>
          <a:bodyPr>
            <a:normAutofit/>
          </a:bodyPr>
          <a:lstStyle/>
          <a:p>
            <a:pPr marL="0" indent="0">
              <a:buNone/>
            </a:pPr>
            <a:r>
              <a:rPr lang="en-GB" dirty="0"/>
              <a:t>Julie Thomas</a:t>
            </a:r>
          </a:p>
        </p:txBody>
      </p:sp>
      <p:pic>
        <p:nvPicPr>
          <p:cNvPr id="5" name="Picture 4" descr="Business handshake">
            <a:extLst>
              <a:ext uri="{FF2B5EF4-FFF2-40B4-BE49-F238E27FC236}">
                <a16:creationId xmlns:a16="http://schemas.microsoft.com/office/drawing/2014/main" id="{FA1566C6-634C-962D-51C8-91DDED6A73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1" y="1283194"/>
            <a:ext cx="5384800" cy="3594354"/>
          </a:xfrm>
          <a:prstGeom prst="rect">
            <a:avLst/>
          </a:prstGeom>
          <a:noFill/>
        </p:spPr>
      </p:pic>
    </p:spTree>
    <p:extLst>
      <p:ext uri="{BB962C8B-B14F-4D97-AF65-F5344CB8AC3E}">
        <p14:creationId xmlns:p14="http://schemas.microsoft.com/office/powerpoint/2010/main" val="31887893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B44955-76E1-D5E5-4DA2-163A2B7436FB}"/>
              </a:ext>
            </a:extLst>
          </p:cNvPr>
          <p:cNvSpPr>
            <a:spLocks noGrp="1"/>
          </p:cNvSpPr>
          <p:nvPr>
            <p:ph type="title"/>
          </p:nvPr>
        </p:nvSpPr>
        <p:spPr>
          <a:xfrm>
            <a:off x="301657" y="1420926"/>
            <a:ext cx="11594969" cy="1325563"/>
          </a:xfrm>
        </p:spPr>
        <p:txBody>
          <a:bodyPr anchor="ctr">
            <a:normAutofit/>
          </a:bodyPr>
          <a:lstStyle/>
          <a:p>
            <a:pPr marL="0" indent="0">
              <a:buNone/>
            </a:pPr>
            <a:r>
              <a:rPr lang="en-GB" b="1" dirty="0">
                <a:latin typeface="+mn-lt"/>
              </a:rPr>
              <a:t>Social Awareness and Relationship Management</a:t>
            </a:r>
          </a:p>
        </p:txBody>
      </p:sp>
      <p:pic>
        <p:nvPicPr>
          <p:cNvPr id="5" name="Picture 4" descr="A group of yellow figures and a red figure on the other side">
            <a:extLst>
              <a:ext uri="{FF2B5EF4-FFF2-40B4-BE49-F238E27FC236}">
                <a16:creationId xmlns:a16="http://schemas.microsoft.com/office/drawing/2014/main" id="{F437A318-C0FD-00B9-BA1F-429B86474F21}"/>
              </a:ext>
            </a:extLst>
          </p:cNvPr>
          <p:cNvPicPr>
            <a:picLocks noChangeAspect="1"/>
          </p:cNvPicPr>
          <p:nvPr/>
        </p:nvPicPr>
        <p:blipFill>
          <a:blip r:embed="rId3"/>
          <a:srcRect t="43578" r="-1" b="9244"/>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274372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p:txBody>
          <a:bodyPr/>
          <a:lstStyle/>
          <a:p>
            <a:r>
              <a:rPr lang="en-GB" b="1" dirty="0">
                <a:latin typeface="+mn-lt"/>
              </a:rPr>
              <a:t>What is Empathy?</a:t>
            </a:r>
          </a:p>
        </p:txBody>
      </p: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p:txBody>
          <a:bodyPr>
            <a:normAutofit fontScale="85000" lnSpcReduction="20000"/>
          </a:bodyPr>
          <a:lstStyle/>
          <a:p>
            <a:pPr marL="0" indent="0">
              <a:buNone/>
            </a:pPr>
            <a:r>
              <a:rPr lang="en-GB" dirty="0"/>
              <a:t>‘The capacity for one person (a perceiver) to share and understand internal states of someone else (a target)’. It is ‘a social bridge that allows us to connect with one another’ (Weisz and </a:t>
            </a:r>
            <a:r>
              <a:rPr lang="en-GB" dirty="0" err="1"/>
              <a:t>Zaki</a:t>
            </a:r>
            <a:r>
              <a:rPr lang="en-GB" dirty="0"/>
              <a:t>, 2017). </a:t>
            </a:r>
          </a:p>
          <a:p>
            <a:pPr marL="0" indent="0">
              <a:buNone/>
            </a:pPr>
            <a:endParaRPr lang="en-GB" dirty="0"/>
          </a:p>
          <a:p>
            <a:pPr marL="0" indent="0">
              <a:buNone/>
            </a:pPr>
            <a:r>
              <a:rPr lang="en-GB" dirty="0"/>
              <a:t>Corporate empathy is about understanding our emotional impact on others and making change as a result (Parmar, 2016). </a:t>
            </a:r>
          </a:p>
          <a:p>
            <a:pPr marL="0" indent="0">
              <a:buNone/>
            </a:pPr>
            <a:endParaRPr lang="en-GB" dirty="0"/>
          </a:p>
          <a:p>
            <a:pPr marL="0" indent="0">
              <a:buNone/>
            </a:pPr>
            <a:r>
              <a:rPr lang="en-GB" dirty="0"/>
              <a:t>‘Empathy is about earnest listening, relating to one another, and putting yourself in someone else’s shoes’ (Ackerman, 2020).</a:t>
            </a:r>
          </a:p>
          <a:p>
            <a:pPr marL="0" indent="0">
              <a:buNone/>
            </a:pPr>
            <a:endParaRPr lang="en-GB" dirty="0"/>
          </a:p>
          <a:p>
            <a:pPr marL="0" indent="0">
              <a:buNone/>
            </a:pPr>
            <a:r>
              <a:rPr lang="en-GB" dirty="0"/>
              <a:t>Empathy is the ‘social awareness’ element of Emotional Intelligence</a:t>
            </a:r>
          </a:p>
        </p:txBody>
      </p:sp>
    </p:spTree>
    <p:extLst>
      <p:ext uri="{BB962C8B-B14F-4D97-AF65-F5344CB8AC3E}">
        <p14:creationId xmlns:p14="http://schemas.microsoft.com/office/powerpoint/2010/main" val="1600140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a:xfrm>
            <a:off x="1499616" y="323406"/>
            <a:ext cx="9659432" cy="1143000"/>
          </a:xfrm>
        </p:spPr>
        <p:txBody>
          <a:bodyPr>
            <a:normAutofit fontScale="90000"/>
          </a:bodyPr>
          <a:lstStyle/>
          <a:p>
            <a:r>
              <a:rPr lang="en-GB" b="1" dirty="0">
                <a:latin typeface="+mn-lt"/>
              </a:rPr>
              <a:t>Difference between Empathy and Sympathy</a:t>
            </a:r>
          </a:p>
        </p:txBody>
      </p:sp>
      <p:pic>
        <p:nvPicPr>
          <p:cNvPr id="5" name="Content Placeholder 4" descr="A close up of a logo&#10;&#10;Description automatically generated">
            <a:extLst>
              <a:ext uri="{FF2B5EF4-FFF2-40B4-BE49-F238E27FC236}">
                <a16:creationId xmlns:a16="http://schemas.microsoft.com/office/drawing/2014/main" id="{5FC177CD-E2D7-4D71-A875-56D5341E394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78257" y="1850962"/>
            <a:ext cx="4058817" cy="3298319"/>
          </a:xfrm>
        </p:spPr>
      </p:pic>
    </p:spTree>
    <p:extLst>
      <p:ext uri="{BB962C8B-B14F-4D97-AF65-F5344CB8AC3E}">
        <p14:creationId xmlns:p14="http://schemas.microsoft.com/office/powerpoint/2010/main" val="3372131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a:xfrm>
            <a:off x="528907" y="274638"/>
            <a:ext cx="11481847" cy="1325563"/>
          </a:xfrm>
        </p:spPr>
        <p:txBody>
          <a:bodyPr/>
          <a:lstStyle/>
          <a:p>
            <a:r>
              <a:rPr lang="en-GB" b="1" dirty="0">
                <a:latin typeface="+mn-lt"/>
              </a:rPr>
              <a:t>Why is Empathy important?</a:t>
            </a:r>
          </a:p>
        </p:txBody>
      </p:sp>
      <p:sp>
        <p:nvSpPr>
          <p:cNvPr id="3" name="Content Placeholder 2">
            <a:extLst>
              <a:ext uri="{FF2B5EF4-FFF2-40B4-BE49-F238E27FC236}">
                <a16:creationId xmlns:a16="http://schemas.microsoft.com/office/drawing/2014/main" id="{4C17078D-5FBC-4F5E-94BE-B0FE5D750E2B}"/>
              </a:ext>
            </a:extLst>
          </p:cNvPr>
          <p:cNvSpPr>
            <a:spLocks noGrp="1"/>
          </p:cNvSpPr>
          <p:nvPr>
            <p:ph idx="1"/>
          </p:nvPr>
        </p:nvSpPr>
        <p:spPr/>
        <p:txBody>
          <a:bodyPr/>
          <a:lstStyle/>
          <a:p>
            <a:r>
              <a:rPr lang="en-GB" dirty="0"/>
              <a:t>To fully support employees to perform at their best, we need to understand the challenges employees have, as well as their feelings and emotional state</a:t>
            </a:r>
          </a:p>
          <a:p>
            <a:r>
              <a:rPr lang="en-GB" dirty="0"/>
              <a:t>We need to confirm our thoughts about their perspective</a:t>
            </a:r>
          </a:p>
          <a:p>
            <a:r>
              <a:rPr lang="en-GB" dirty="0"/>
              <a:t>Showing you care matters – people need to feel valued and appreciated. This aids motivation, loyalty and retention. </a:t>
            </a:r>
          </a:p>
        </p:txBody>
      </p:sp>
    </p:spTree>
    <p:extLst>
      <p:ext uri="{BB962C8B-B14F-4D97-AF65-F5344CB8AC3E}">
        <p14:creationId xmlns:p14="http://schemas.microsoft.com/office/powerpoint/2010/main" val="482053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905C2-8735-0555-A989-50206F96F60B}"/>
              </a:ext>
            </a:extLst>
          </p:cNvPr>
          <p:cNvSpPr>
            <a:spLocks noGrp="1"/>
          </p:cNvSpPr>
          <p:nvPr>
            <p:ph type="title"/>
          </p:nvPr>
        </p:nvSpPr>
        <p:spPr>
          <a:xfrm>
            <a:off x="456676" y="1072896"/>
            <a:ext cx="11481847" cy="934784"/>
          </a:xfrm>
        </p:spPr>
        <p:txBody>
          <a:bodyPr>
            <a:normAutofit fontScale="90000"/>
          </a:bodyPr>
          <a:lstStyle/>
          <a:p>
            <a:pPr marL="0" marR="0" lvl="0" indent="0" defTabSz="914400" rtl="0" eaLnBrk="1" fontAlgn="auto" latinLnBrk="0" hangingPunct="1">
              <a:lnSpc>
                <a:spcPct val="90000"/>
              </a:lnSpc>
              <a:spcBef>
                <a:spcPts val="1000"/>
              </a:spcBef>
              <a:spcAft>
                <a:spcPts val="0"/>
              </a:spcAft>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Activity – 10 minutes</a:t>
            </a:r>
            <a:b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br>
            <a:b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I’m going to read out a statement. Listen to the response and give it one of the following labels. The aim of the exercise is to spot the empathic (and therefore ideal) response! </a:t>
            </a:r>
            <a:b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dirty="0"/>
          </a:p>
        </p:txBody>
      </p:sp>
      <p:sp>
        <p:nvSpPr>
          <p:cNvPr id="3" name="Content Placeholder 2">
            <a:extLst>
              <a:ext uri="{FF2B5EF4-FFF2-40B4-BE49-F238E27FC236}">
                <a16:creationId xmlns:a16="http://schemas.microsoft.com/office/drawing/2014/main" id="{D591229C-5D56-C98D-2B98-F764AAFEF864}"/>
              </a:ext>
            </a:extLst>
          </p:cNvPr>
          <p:cNvSpPr>
            <a:spLocks noGrp="1"/>
          </p:cNvSpPr>
          <p:nvPr>
            <p:ph sz="half" idx="1"/>
          </p:nvPr>
        </p:nvSpPr>
        <p:spPr>
          <a:xfrm>
            <a:off x="609600" y="2487167"/>
            <a:ext cx="5384800" cy="3102073"/>
          </a:xfr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ADVISING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ONE -UPPING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EDUCATING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CONSOLING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STORY-TELLING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SHUTTING-DOWN</a:t>
            </a:r>
          </a:p>
          <a:p>
            <a:endParaRPr lang="en-GB" dirty="0"/>
          </a:p>
        </p:txBody>
      </p:sp>
      <p:sp>
        <p:nvSpPr>
          <p:cNvPr id="4" name="Content Placeholder 3">
            <a:extLst>
              <a:ext uri="{FF2B5EF4-FFF2-40B4-BE49-F238E27FC236}">
                <a16:creationId xmlns:a16="http://schemas.microsoft.com/office/drawing/2014/main" id="{D792F1C8-DDD7-A238-771C-A86B9ACE4052}"/>
              </a:ext>
            </a:extLst>
          </p:cNvPr>
          <p:cNvSpPr>
            <a:spLocks noGrp="1"/>
          </p:cNvSpPr>
          <p:nvPr>
            <p:ph sz="half" idx="2"/>
          </p:nvPr>
        </p:nvSpPr>
        <p:spPr>
          <a:xfrm>
            <a:off x="6197600" y="2487167"/>
            <a:ext cx="5384800" cy="3102074"/>
          </a:xfr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SYMPATHISING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INTERROGATING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EXPLAINING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CORRECTING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FIXING IT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EMPATHISING</a:t>
            </a:r>
            <a:endParaRPr lang="en-GB" dirty="0"/>
          </a:p>
        </p:txBody>
      </p:sp>
    </p:spTree>
    <p:extLst>
      <p:ext uri="{BB962C8B-B14F-4D97-AF65-F5344CB8AC3E}">
        <p14:creationId xmlns:p14="http://schemas.microsoft.com/office/powerpoint/2010/main" val="1783964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9E5A2-51D1-49BD-B656-52205FEEC81E}"/>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CA54E440-F5E2-4A41-A21F-33A7067723A6}"/>
              </a:ext>
            </a:extLst>
          </p:cNvPr>
          <p:cNvSpPr>
            <a:spLocks noGrp="1"/>
          </p:cNvSpPr>
          <p:nvPr>
            <p:ph sz="half" idx="1"/>
          </p:nvPr>
        </p:nvSpPr>
        <p:spPr/>
        <p:txBody>
          <a:bodyPr>
            <a:normAutofit fontScale="62500" lnSpcReduction="20000"/>
          </a:bodyPr>
          <a:lstStyle/>
          <a:p>
            <a:pPr marL="0" indent="0">
              <a:buNone/>
            </a:pPr>
            <a:r>
              <a:rPr lang="en-GB" dirty="0"/>
              <a:t>A I’m worried about having enough money to pay my bills this month. </a:t>
            </a:r>
          </a:p>
          <a:p>
            <a:pPr marL="0" indent="0">
              <a:buNone/>
            </a:pPr>
            <a:r>
              <a:rPr lang="en-GB" dirty="0"/>
              <a:t>B I’ll loan you the money.</a:t>
            </a:r>
          </a:p>
        </p:txBody>
      </p:sp>
      <p:sp>
        <p:nvSpPr>
          <p:cNvPr id="4" name="Content Placeholder 3">
            <a:extLst>
              <a:ext uri="{FF2B5EF4-FFF2-40B4-BE49-F238E27FC236}">
                <a16:creationId xmlns:a16="http://schemas.microsoft.com/office/drawing/2014/main" id="{574B8342-49DD-4FAA-8980-FDAA144CD68B}"/>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2585466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9369-0B37-4504-9C87-22193654C31E}"/>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383DC1FA-42BC-4370-A69B-25CEE226CCC5}"/>
              </a:ext>
            </a:extLst>
          </p:cNvPr>
          <p:cNvSpPr>
            <a:spLocks noGrp="1"/>
          </p:cNvSpPr>
          <p:nvPr>
            <p:ph sz="half" idx="1"/>
          </p:nvPr>
        </p:nvSpPr>
        <p:spPr/>
        <p:txBody>
          <a:bodyPr>
            <a:normAutofit fontScale="62500" lnSpcReduction="20000"/>
          </a:bodyPr>
          <a:lstStyle/>
          <a:p>
            <a:pPr marL="0" indent="0">
              <a:buNone/>
            </a:pPr>
            <a:r>
              <a:rPr lang="en-GB" dirty="0"/>
              <a:t>A Look at my scar from the cycling accident. </a:t>
            </a:r>
          </a:p>
          <a:p>
            <a:pPr marL="0" indent="0">
              <a:buNone/>
            </a:pPr>
            <a:r>
              <a:rPr lang="en-GB" dirty="0"/>
              <a:t>B That’s nothing, you should see the one I have on my knee</a:t>
            </a:r>
          </a:p>
        </p:txBody>
      </p:sp>
      <p:sp>
        <p:nvSpPr>
          <p:cNvPr id="4" name="Content Placeholder 3">
            <a:extLst>
              <a:ext uri="{FF2B5EF4-FFF2-40B4-BE49-F238E27FC236}">
                <a16:creationId xmlns:a16="http://schemas.microsoft.com/office/drawing/2014/main" id="{22BD4C2D-16D8-4478-80F0-57AD9ED19200}"/>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1839114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5BD97-0A8A-410A-AA60-ED9099793829}"/>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CCA5671E-AE9F-4B7F-BBEA-00CD6DEB02D2}"/>
              </a:ext>
            </a:extLst>
          </p:cNvPr>
          <p:cNvSpPr>
            <a:spLocks noGrp="1"/>
          </p:cNvSpPr>
          <p:nvPr>
            <p:ph sz="half" idx="1"/>
          </p:nvPr>
        </p:nvSpPr>
        <p:spPr/>
        <p:txBody>
          <a:bodyPr>
            <a:normAutofit fontScale="62500" lnSpcReduction="20000"/>
          </a:bodyPr>
          <a:lstStyle/>
          <a:p>
            <a:pPr marL="0" indent="0">
              <a:buNone/>
            </a:pPr>
            <a:r>
              <a:rPr lang="en-GB" dirty="0"/>
              <a:t>A I got caught in traffic for 2 hours in 100 degree </a:t>
            </a:r>
            <a:r>
              <a:rPr lang="en-GB" dirty="0" err="1"/>
              <a:t>fahrenheit</a:t>
            </a:r>
            <a:r>
              <a:rPr lang="en-GB" dirty="0"/>
              <a:t> weather and no air conditioning. </a:t>
            </a:r>
          </a:p>
          <a:p>
            <a:pPr marL="0" indent="0">
              <a:buNone/>
            </a:pPr>
            <a:r>
              <a:rPr lang="en-GB" dirty="0"/>
              <a:t>B That reminds me of the time....</a:t>
            </a:r>
          </a:p>
        </p:txBody>
      </p:sp>
      <p:sp>
        <p:nvSpPr>
          <p:cNvPr id="4" name="Content Placeholder 3">
            <a:extLst>
              <a:ext uri="{FF2B5EF4-FFF2-40B4-BE49-F238E27FC236}">
                <a16:creationId xmlns:a16="http://schemas.microsoft.com/office/drawing/2014/main" id="{60B8BCC6-7205-46F6-BC66-2F52D302C16B}"/>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055260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94EF-F6CB-435B-B277-87C3C7703742}"/>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CA69AC6E-6DCC-4E5C-9B06-2BB914EA18BD}"/>
              </a:ext>
            </a:extLst>
          </p:cNvPr>
          <p:cNvSpPr>
            <a:spLocks noGrp="1"/>
          </p:cNvSpPr>
          <p:nvPr>
            <p:ph sz="half" idx="1"/>
          </p:nvPr>
        </p:nvSpPr>
        <p:spPr/>
        <p:txBody>
          <a:bodyPr>
            <a:normAutofit fontScale="62500" lnSpcReduction="20000"/>
          </a:bodyPr>
          <a:lstStyle/>
          <a:p>
            <a:pPr marL="0" indent="0">
              <a:buNone/>
            </a:pPr>
            <a:r>
              <a:rPr lang="en-GB" dirty="0"/>
              <a:t>A I feel so sad that my son was court ordered to a rehab centre. </a:t>
            </a:r>
          </a:p>
          <a:p>
            <a:pPr marL="0" indent="0">
              <a:buNone/>
            </a:pPr>
            <a:r>
              <a:rPr lang="en-GB" dirty="0"/>
              <a:t>B It’s not your fault, you are a good parent. You did the best you could.</a:t>
            </a:r>
          </a:p>
        </p:txBody>
      </p:sp>
      <p:sp>
        <p:nvSpPr>
          <p:cNvPr id="4" name="Content Placeholder 3">
            <a:extLst>
              <a:ext uri="{FF2B5EF4-FFF2-40B4-BE49-F238E27FC236}">
                <a16:creationId xmlns:a16="http://schemas.microsoft.com/office/drawing/2014/main" id="{F3145AC5-156F-46B8-B248-F10657C9BF80}"/>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139136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A1D0F-2A69-4BB5-A876-A9E98D1642F7}"/>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8C8671C9-B3E3-4DC9-890D-2F3F9B9FAB60}"/>
              </a:ext>
            </a:extLst>
          </p:cNvPr>
          <p:cNvSpPr>
            <a:spLocks noGrp="1"/>
          </p:cNvSpPr>
          <p:nvPr>
            <p:ph sz="half" idx="1"/>
          </p:nvPr>
        </p:nvSpPr>
        <p:spPr/>
        <p:txBody>
          <a:bodyPr>
            <a:normAutofit fontScale="62500" lnSpcReduction="20000"/>
          </a:bodyPr>
          <a:lstStyle/>
          <a:p>
            <a:pPr marL="0" indent="0">
              <a:buNone/>
            </a:pPr>
            <a:r>
              <a:rPr lang="en-GB" dirty="0"/>
              <a:t>A I just got the lab report back and it was what I most feared. </a:t>
            </a:r>
          </a:p>
          <a:p>
            <a:pPr marL="0" indent="0">
              <a:buNone/>
            </a:pPr>
            <a:r>
              <a:rPr lang="en-GB" dirty="0"/>
              <a:t>B Oh you poor thing.</a:t>
            </a:r>
          </a:p>
        </p:txBody>
      </p:sp>
      <p:sp>
        <p:nvSpPr>
          <p:cNvPr id="4" name="Content Placeholder 3">
            <a:extLst>
              <a:ext uri="{FF2B5EF4-FFF2-40B4-BE49-F238E27FC236}">
                <a16:creationId xmlns:a16="http://schemas.microsoft.com/office/drawing/2014/main" id="{24BADF9D-B2BA-4B45-81A4-8AD6F8CD3682}"/>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1646312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A63F-E02E-4FFF-81D8-1D1664D4D0FF}"/>
              </a:ext>
            </a:extLst>
          </p:cNvPr>
          <p:cNvSpPr>
            <a:spLocks noGrp="1"/>
          </p:cNvSpPr>
          <p:nvPr>
            <p:ph type="title"/>
          </p:nvPr>
        </p:nvSpPr>
        <p:spPr/>
        <p:txBody>
          <a:bodyPr/>
          <a:lstStyle/>
          <a:p>
            <a:r>
              <a:rPr lang="en-GB" b="1" dirty="0">
                <a:latin typeface="+mn-lt"/>
              </a:rPr>
              <a:t>What type of response is it?</a:t>
            </a:r>
          </a:p>
        </p:txBody>
      </p:sp>
      <p:sp>
        <p:nvSpPr>
          <p:cNvPr id="4" name="Content Placeholder 3">
            <a:extLst>
              <a:ext uri="{FF2B5EF4-FFF2-40B4-BE49-F238E27FC236}">
                <a16:creationId xmlns:a16="http://schemas.microsoft.com/office/drawing/2014/main" id="{7763879F-4311-4E07-9154-60742D400544}"/>
              </a:ext>
            </a:extLst>
          </p:cNvPr>
          <p:cNvSpPr>
            <a:spLocks noGrp="1"/>
          </p:cNvSpPr>
          <p:nvPr>
            <p:ph sz="half" idx="1"/>
          </p:nvPr>
        </p:nvSpPr>
        <p:spPr/>
        <p:txBody>
          <a:bodyPr>
            <a:normAutofit fontScale="62500" lnSpcReduction="20000"/>
          </a:bodyPr>
          <a:lstStyle/>
          <a:p>
            <a:pPr marL="0" indent="0">
              <a:buNone/>
            </a:pPr>
            <a:r>
              <a:rPr lang="en-GB" dirty="0"/>
              <a:t>A I have so much to do today. </a:t>
            </a:r>
          </a:p>
          <a:p>
            <a:pPr marL="0" indent="0">
              <a:buNone/>
            </a:pPr>
            <a:r>
              <a:rPr lang="en-GB" dirty="0"/>
              <a:t>B Are you feeling overwhelmed and wanting support?</a:t>
            </a:r>
          </a:p>
        </p:txBody>
      </p:sp>
      <p:sp>
        <p:nvSpPr>
          <p:cNvPr id="5" name="Content Placeholder 4">
            <a:extLst>
              <a:ext uri="{FF2B5EF4-FFF2-40B4-BE49-F238E27FC236}">
                <a16:creationId xmlns:a16="http://schemas.microsoft.com/office/drawing/2014/main" id="{D4A737F8-ED21-4389-BE25-601A8BDA6042}"/>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550549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0651-E245-4539-98F4-ABFFB9F5E606}"/>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E54A2CB4-E21C-4C1A-BB38-42B6AA6AD88F}"/>
              </a:ext>
            </a:extLst>
          </p:cNvPr>
          <p:cNvSpPr>
            <a:spLocks noGrp="1"/>
          </p:cNvSpPr>
          <p:nvPr>
            <p:ph sz="half" idx="1"/>
          </p:nvPr>
        </p:nvSpPr>
        <p:spPr/>
        <p:txBody>
          <a:bodyPr>
            <a:normAutofit fontScale="62500" lnSpcReduction="20000"/>
          </a:bodyPr>
          <a:lstStyle/>
          <a:p>
            <a:pPr marL="0" indent="0">
              <a:buNone/>
            </a:pPr>
            <a:r>
              <a:rPr lang="en-GB" dirty="0"/>
              <a:t>A I lost my job.</a:t>
            </a:r>
          </a:p>
          <a:p>
            <a:pPr marL="0" indent="0">
              <a:buNone/>
            </a:pPr>
            <a:r>
              <a:rPr lang="en-GB" dirty="0"/>
              <a:t>B Cheer up, let’s go eat</a:t>
            </a:r>
          </a:p>
        </p:txBody>
      </p:sp>
      <p:sp>
        <p:nvSpPr>
          <p:cNvPr id="4" name="Content Placeholder 3">
            <a:extLst>
              <a:ext uri="{FF2B5EF4-FFF2-40B4-BE49-F238E27FC236}">
                <a16:creationId xmlns:a16="http://schemas.microsoft.com/office/drawing/2014/main" id="{B643DA00-8C39-451B-AEE0-3235ABE227FC}"/>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pPr marL="0" indent="0">
              <a:buNone/>
            </a:pPr>
            <a:endParaRPr lang="en-GB" dirty="0"/>
          </a:p>
        </p:txBody>
      </p:sp>
    </p:spTree>
    <p:extLst>
      <p:ext uri="{BB962C8B-B14F-4D97-AF65-F5344CB8AC3E}">
        <p14:creationId xmlns:p14="http://schemas.microsoft.com/office/powerpoint/2010/main" val="3134570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7C5F-732B-41FD-A27C-75377C917C43}"/>
              </a:ext>
            </a:extLst>
          </p:cNvPr>
          <p:cNvSpPr>
            <a:spLocks noGrp="1"/>
          </p:cNvSpPr>
          <p:nvPr>
            <p:ph type="title"/>
          </p:nvPr>
        </p:nvSpPr>
        <p:spPr/>
        <p:txBody>
          <a:bodyPr/>
          <a:lstStyle/>
          <a:p>
            <a:r>
              <a:rPr lang="en-GB" b="1" dirty="0">
                <a:latin typeface="+mn-lt"/>
              </a:rPr>
              <a:t>Activity (10 minutes)</a:t>
            </a:r>
          </a:p>
        </p:txBody>
      </p:sp>
      <p:sp>
        <p:nvSpPr>
          <p:cNvPr id="3" name="Content Placeholder 2">
            <a:extLst>
              <a:ext uri="{FF2B5EF4-FFF2-40B4-BE49-F238E27FC236}">
                <a16:creationId xmlns:a16="http://schemas.microsoft.com/office/drawing/2014/main" id="{E22A65D5-B777-4081-8C64-14123FA41CC7}"/>
              </a:ext>
            </a:extLst>
          </p:cNvPr>
          <p:cNvSpPr>
            <a:spLocks noGrp="1"/>
          </p:cNvSpPr>
          <p:nvPr>
            <p:ph idx="1"/>
          </p:nvPr>
        </p:nvSpPr>
        <p:spPr/>
        <p:txBody>
          <a:bodyPr>
            <a:normAutofit/>
          </a:bodyPr>
          <a:lstStyle/>
          <a:p>
            <a:r>
              <a:rPr lang="en-GB" dirty="0"/>
              <a:t>Describe a time when you’ve felt empathy towards someone else, meaning that you felt sad or happy because you could sense what they were feeling.</a:t>
            </a:r>
          </a:p>
          <a:p>
            <a:r>
              <a:rPr lang="en-GB" dirty="0"/>
              <a:t>How did you respond? Could your response have been better?</a:t>
            </a:r>
          </a:p>
          <a:p>
            <a:r>
              <a:rPr lang="en-GB" dirty="0"/>
              <a:t>Empathy is just like any other skill: the more we practise it, the stronger it gets. How might you increase your empathy by showing care and concern for others?</a:t>
            </a:r>
          </a:p>
          <a:p>
            <a:endParaRPr lang="en-GB" dirty="0"/>
          </a:p>
        </p:txBody>
      </p:sp>
    </p:spTree>
    <p:extLst>
      <p:ext uri="{BB962C8B-B14F-4D97-AF65-F5344CB8AC3E}">
        <p14:creationId xmlns:p14="http://schemas.microsoft.com/office/powerpoint/2010/main" val="2148913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1A61-BA8F-4AC8-96BF-46EC0B6058EE}"/>
              </a:ext>
            </a:extLst>
          </p:cNvPr>
          <p:cNvSpPr>
            <a:spLocks noGrp="1"/>
          </p:cNvSpPr>
          <p:nvPr>
            <p:ph type="title"/>
          </p:nvPr>
        </p:nvSpPr>
        <p:spPr>
          <a:xfrm>
            <a:off x="804672" y="274638"/>
            <a:ext cx="9611808" cy="1143000"/>
          </a:xfrm>
        </p:spPr>
        <p:txBody>
          <a:bodyPr>
            <a:normAutofit fontScale="90000"/>
          </a:bodyPr>
          <a:lstStyle/>
          <a:p>
            <a:r>
              <a:rPr lang="en-GB" b="1" dirty="0">
                <a:latin typeface="+mn-lt"/>
              </a:rPr>
              <a:t>Tips to increase your ability to empathise</a:t>
            </a:r>
          </a:p>
        </p:txBody>
      </p:sp>
      <p:sp>
        <p:nvSpPr>
          <p:cNvPr id="3" name="Content Placeholder 2">
            <a:extLst>
              <a:ext uri="{FF2B5EF4-FFF2-40B4-BE49-F238E27FC236}">
                <a16:creationId xmlns:a16="http://schemas.microsoft.com/office/drawing/2014/main" id="{01440497-4B38-4E87-92F0-D42AEB3BDC16}"/>
              </a:ext>
            </a:extLst>
          </p:cNvPr>
          <p:cNvSpPr>
            <a:spLocks noGrp="1"/>
          </p:cNvSpPr>
          <p:nvPr>
            <p:ph idx="1"/>
          </p:nvPr>
        </p:nvSpPr>
        <p:spPr/>
        <p:txBody>
          <a:bodyPr>
            <a:normAutofit lnSpcReduction="10000"/>
          </a:bodyPr>
          <a:lstStyle/>
          <a:p>
            <a:r>
              <a:rPr lang="en-GB" dirty="0"/>
              <a:t>Have one conversation a day in which your sole purpose is to understand the other person, not to solve problems or give advice</a:t>
            </a:r>
          </a:p>
          <a:p>
            <a:r>
              <a:rPr lang="en-GB" dirty="0"/>
              <a:t>When listening, stop what you are doing and give that person your full attention. Notice their body language, tone of voice, emotional cues – what are they really saying?</a:t>
            </a:r>
          </a:p>
          <a:p>
            <a:r>
              <a:rPr lang="en-GB" dirty="0"/>
              <a:t>When making a decision that impacts others, think about the personal implications of the decision. Address these issues. </a:t>
            </a:r>
          </a:p>
          <a:p>
            <a:pPr marL="0" indent="0">
              <a:buNone/>
            </a:pPr>
            <a:endParaRPr lang="en-GB" dirty="0"/>
          </a:p>
          <a:p>
            <a:pPr marL="0" indent="0">
              <a:buNone/>
            </a:pPr>
            <a:r>
              <a:rPr lang="en-GB" dirty="0"/>
              <a:t>(Smith, </a:t>
            </a:r>
            <a:r>
              <a:rPr lang="en-GB" dirty="0" err="1"/>
              <a:t>Oosten</a:t>
            </a:r>
            <a:r>
              <a:rPr lang="en-GB" dirty="0"/>
              <a:t> and Boyatzis, 2020)</a:t>
            </a:r>
          </a:p>
          <a:p>
            <a:endParaRPr lang="en-GB" dirty="0"/>
          </a:p>
        </p:txBody>
      </p:sp>
    </p:spTree>
    <p:extLst>
      <p:ext uri="{BB962C8B-B14F-4D97-AF65-F5344CB8AC3E}">
        <p14:creationId xmlns:p14="http://schemas.microsoft.com/office/powerpoint/2010/main" val="26193712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9598F-2E71-448B-A6A6-1D36B1E2E502}"/>
              </a:ext>
            </a:extLst>
          </p:cNvPr>
          <p:cNvSpPr>
            <a:spLocks noGrp="1"/>
          </p:cNvSpPr>
          <p:nvPr>
            <p:ph type="title"/>
          </p:nvPr>
        </p:nvSpPr>
        <p:spPr/>
        <p:txBody>
          <a:bodyPr/>
          <a:lstStyle/>
          <a:p>
            <a:r>
              <a:rPr lang="en-GB" b="1" dirty="0">
                <a:latin typeface="+mn-lt"/>
              </a:rPr>
              <a:t>Quiz</a:t>
            </a:r>
            <a:endParaRPr lang="en-GB" b="1" dirty="0"/>
          </a:p>
        </p:txBody>
      </p:sp>
      <p:sp>
        <p:nvSpPr>
          <p:cNvPr id="3" name="Content Placeholder 2">
            <a:extLst>
              <a:ext uri="{FF2B5EF4-FFF2-40B4-BE49-F238E27FC236}">
                <a16:creationId xmlns:a16="http://schemas.microsoft.com/office/drawing/2014/main" id="{3D353565-2A39-4586-9CE1-F34B37D2AD7C}"/>
              </a:ext>
            </a:extLst>
          </p:cNvPr>
          <p:cNvSpPr>
            <a:spLocks noGrp="1"/>
          </p:cNvSpPr>
          <p:nvPr>
            <p:ph idx="1"/>
          </p:nvPr>
        </p:nvSpPr>
        <p:spPr/>
        <p:txBody>
          <a:bodyPr/>
          <a:lstStyle/>
          <a:p>
            <a:r>
              <a:rPr lang="en-GB" dirty="0">
                <a:hlinkClick r:id="rId2"/>
              </a:rPr>
              <a:t>Empathy Quiz | Greater Good (berkeley.edu)</a:t>
            </a:r>
            <a:endParaRPr lang="en-GB" dirty="0"/>
          </a:p>
        </p:txBody>
      </p:sp>
    </p:spTree>
    <p:extLst>
      <p:ext uri="{BB962C8B-B14F-4D97-AF65-F5344CB8AC3E}">
        <p14:creationId xmlns:p14="http://schemas.microsoft.com/office/powerpoint/2010/main" val="2326202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7C987-5B96-4E92-2394-A585FEC05DD8}"/>
              </a:ext>
            </a:extLst>
          </p:cNvPr>
          <p:cNvSpPr>
            <a:spLocks noGrp="1"/>
          </p:cNvSpPr>
          <p:nvPr>
            <p:ph type="ctrTitle"/>
          </p:nvPr>
        </p:nvSpPr>
        <p:spPr>
          <a:xfrm>
            <a:off x="1149246" y="1214438"/>
            <a:ext cx="3662597" cy="2387600"/>
          </a:xfrm>
        </p:spPr>
        <p:txBody>
          <a:bodyPr>
            <a:normAutofit/>
          </a:bodyPr>
          <a:lstStyle/>
          <a:p>
            <a:r>
              <a:rPr lang="en-GB" sz="4000" b="1" dirty="0">
                <a:latin typeface="+mn-lt"/>
              </a:rPr>
              <a:t>Managing Trauma in the </a:t>
            </a:r>
            <a:r>
              <a:rPr lang="en-GB" sz="4000" b="1">
                <a:latin typeface="+mn-lt"/>
              </a:rPr>
              <a:t>Workplace </a:t>
            </a:r>
            <a:endParaRPr lang="en-GB" sz="4000" b="1" dirty="0">
              <a:latin typeface="+mn-lt"/>
            </a:endParaRPr>
          </a:p>
        </p:txBody>
      </p:sp>
      <p:sp>
        <p:nvSpPr>
          <p:cNvPr id="3" name="Subtitle 2">
            <a:extLst>
              <a:ext uri="{FF2B5EF4-FFF2-40B4-BE49-F238E27FC236}">
                <a16:creationId xmlns:a16="http://schemas.microsoft.com/office/drawing/2014/main" id="{6A1A48BB-F3F5-9741-A929-289F91894A24}"/>
              </a:ext>
            </a:extLst>
          </p:cNvPr>
          <p:cNvSpPr>
            <a:spLocks noGrp="1"/>
          </p:cNvSpPr>
          <p:nvPr>
            <p:ph type="subTitle" idx="1"/>
          </p:nvPr>
        </p:nvSpPr>
        <p:spPr>
          <a:xfrm>
            <a:off x="1524000" y="3837482"/>
            <a:ext cx="3287843" cy="1420318"/>
          </a:xfrm>
        </p:spPr>
        <p:txBody>
          <a:bodyPr/>
          <a:lstStyle/>
          <a:p>
            <a:r>
              <a:rPr lang="en-GB" dirty="0"/>
              <a:t>Julie Thomas</a:t>
            </a:r>
          </a:p>
        </p:txBody>
      </p:sp>
      <p:pic>
        <p:nvPicPr>
          <p:cNvPr id="5" name="Picture 4" descr="Person thinking">
            <a:extLst>
              <a:ext uri="{FF2B5EF4-FFF2-40B4-BE49-F238E27FC236}">
                <a16:creationId xmlns:a16="http://schemas.microsoft.com/office/drawing/2014/main" id="{1A445713-81B0-BA4B-B97E-9F161395F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5822" y="1019331"/>
            <a:ext cx="5958590" cy="3972393"/>
          </a:xfrm>
          <a:prstGeom prst="rect">
            <a:avLst/>
          </a:prstGeom>
        </p:spPr>
      </p:pic>
    </p:spTree>
    <p:extLst>
      <p:ext uri="{BB962C8B-B14F-4D97-AF65-F5344CB8AC3E}">
        <p14:creationId xmlns:p14="http://schemas.microsoft.com/office/powerpoint/2010/main" val="2954411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02B73-9667-1756-B82B-5379F1751C52}"/>
              </a:ext>
            </a:extLst>
          </p:cNvPr>
          <p:cNvSpPr>
            <a:spLocks noGrp="1"/>
          </p:cNvSpPr>
          <p:nvPr>
            <p:ph type="title"/>
          </p:nvPr>
        </p:nvSpPr>
        <p:spPr>
          <a:xfrm>
            <a:off x="358219" y="365126"/>
            <a:ext cx="11481847" cy="834088"/>
          </a:xfrm>
        </p:spPr>
        <p:txBody>
          <a:bodyPr/>
          <a:lstStyle/>
          <a:p>
            <a:r>
              <a:rPr lang="en-GB" b="1" dirty="0">
                <a:latin typeface="+mn-lt"/>
              </a:rPr>
              <a:t>Why is Trauma a workplace issue?</a:t>
            </a:r>
          </a:p>
        </p:txBody>
      </p:sp>
      <p:sp>
        <p:nvSpPr>
          <p:cNvPr id="3" name="Content Placeholder 2">
            <a:extLst>
              <a:ext uri="{FF2B5EF4-FFF2-40B4-BE49-F238E27FC236}">
                <a16:creationId xmlns:a16="http://schemas.microsoft.com/office/drawing/2014/main" id="{3E41333D-A6A6-46A3-65AE-35DBB3988763}"/>
              </a:ext>
            </a:extLst>
          </p:cNvPr>
          <p:cNvSpPr>
            <a:spLocks noGrp="1"/>
          </p:cNvSpPr>
          <p:nvPr>
            <p:ph idx="1"/>
          </p:nvPr>
        </p:nvSpPr>
        <p:spPr>
          <a:xfrm>
            <a:off x="358219" y="1558977"/>
            <a:ext cx="11481847" cy="3842582"/>
          </a:xfrm>
        </p:spPr>
        <p:txBody>
          <a:bodyPr/>
          <a:lstStyle/>
          <a:p>
            <a:r>
              <a:rPr lang="en-GB" dirty="0"/>
              <a:t>Over 70% of people globally will experience at least one traumatic event in their lifetime, and many bring those experiences into work.</a:t>
            </a:r>
          </a:p>
          <a:p>
            <a:r>
              <a:rPr lang="en-GB" dirty="0"/>
              <a:t>When unrecognised or unsupported, trauma can contribute to absenteeism, presenteeism, disengagement and staff turnover, all with measurable financial and cultural impact.</a:t>
            </a:r>
          </a:p>
          <a:p>
            <a:r>
              <a:rPr lang="en-GB" dirty="0"/>
              <a:t>While most people recover naturally, the quality of their social and organisational environment, particularly relationships with managers and peers, strongly shapes that recovery. </a:t>
            </a:r>
          </a:p>
        </p:txBody>
      </p:sp>
    </p:spTree>
    <p:extLst>
      <p:ext uri="{BB962C8B-B14F-4D97-AF65-F5344CB8AC3E}">
        <p14:creationId xmlns:p14="http://schemas.microsoft.com/office/powerpoint/2010/main" val="742369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14FBA4-2CD0-FF16-BAFD-F98FE8EAC10B}"/>
              </a:ext>
            </a:extLst>
          </p:cNvPr>
          <p:cNvSpPr>
            <a:spLocks noGrp="1"/>
          </p:cNvSpPr>
          <p:nvPr>
            <p:ph idx="1"/>
          </p:nvPr>
        </p:nvSpPr>
        <p:spPr>
          <a:xfrm>
            <a:off x="1738860" y="1825625"/>
            <a:ext cx="8634334" cy="3575934"/>
          </a:xfrm>
        </p:spPr>
        <p:txBody>
          <a:bodyPr/>
          <a:lstStyle/>
          <a:p>
            <a:pPr marL="0" indent="0" algn="ctr">
              <a:buNone/>
            </a:pPr>
            <a:r>
              <a:rPr lang="en-GB" dirty="0"/>
              <a:t>‘Managers and colleagues are often more influential than formal interventions, and their everyday actions determine whether the workplace becomes a source of healing or harm’ (The National Forum for Health and Wellbeing at Work, 2026)</a:t>
            </a:r>
          </a:p>
        </p:txBody>
      </p:sp>
    </p:spTree>
    <p:extLst>
      <p:ext uri="{BB962C8B-B14F-4D97-AF65-F5344CB8AC3E}">
        <p14:creationId xmlns:p14="http://schemas.microsoft.com/office/powerpoint/2010/main" val="3368353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3C747-4D32-584C-F055-FB393EBD7CCB}"/>
              </a:ext>
            </a:extLst>
          </p:cNvPr>
          <p:cNvSpPr>
            <a:spLocks noGrp="1"/>
          </p:cNvSpPr>
          <p:nvPr>
            <p:ph type="title"/>
          </p:nvPr>
        </p:nvSpPr>
        <p:spPr>
          <a:xfrm>
            <a:off x="358219" y="365125"/>
            <a:ext cx="11481847" cy="439547"/>
          </a:xfrm>
        </p:spPr>
        <p:txBody>
          <a:bodyPr anchor="ctr">
            <a:normAutofit fontScale="90000"/>
          </a:bodyPr>
          <a:lstStyle/>
          <a:p>
            <a:r>
              <a:rPr lang="en-GB" b="1" dirty="0"/>
              <a:t>What Organisations can do:</a:t>
            </a:r>
          </a:p>
        </p:txBody>
      </p:sp>
      <p:graphicFrame>
        <p:nvGraphicFramePr>
          <p:cNvPr id="5" name="Content Placeholder 2">
            <a:extLst>
              <a:ext uri="{FF2B5EF4-FFF2-40B4-BE49-F238E27FC236}">
                <a16:creationId xmlns:a16="http://schemas.microsoft.com/office/drawing/2014/main" id="{01BD4AE3-40AF-CF5D-C373-C2FDF6B59A99}"/>
              </a:ext>
            </a:extLst>
          </p:cNvPr>
          <p:cNvGraphicFramePr>
            <a:graphicFrameLocks noGrp="1"/>
          </p:cNvGraphicFramePr>
          <p:nvPr>
            <p:ph idx="1"/>
          </p:nvPr>
        </p:nvGraphicFramePr>
        <p:xfrm>
          <a:off x="358219" y="1097280"/>
          <a:ext cx="11481847" cy="34198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A69CA58-D7C7-F7B5-0C3D-76145C5DD254}"/>
              </a:ext>
            </a:extLst>
          </p:cNvPr>
          <p:cNvSpPr txBox="1"/>
          <p:nvPr/>
        </p:nvSpPr>
        <p:spPr>
          <a:xfrm>
            <a:off x="795528" y="4901184"/>
            <a:ext cx="10287000" cy="6400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Ultimately, trauma-informed approaches are not about doing more, but doing things differently, reshaping how organisations understand wellbeing, leadership and sustainable performance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93705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D0118-EBD0-C518-C52C-19B0E018B3EC}"/>
              </a:ext>
            </a:extLst>
          </p:cNvPr>
          <p:cNvSpPr>
            <a:spLocks noGrp="1"/>
          </p:cNvSpPr>
          <p:nvPr>
            <p:ph type="title"/>
          </p:nvPr>
        </p:nvSpPr>
        <p:spPr>
          <a:xfrm>
            <a:off x="358219" y="365125"/>
            <a:ext cx="11481847" cy="873125"/>
          </a:xfrm>
        </p:spPr>
        <p:txBody>
          <a:bodyPr/>
          <a:lstStyle/>
          <a:p>
            <a:r>
              <a:rPr lang="en-GB" b="1" dirty="0">
                <a:latin typeface="+mn-lt"/>
              </a:rPr>
              <a:t>What is meant by ‘Trauma’?</a:t>
            </a:r>
          </a:p>
        </p:txBody>
      </p:sp>
      <p:sp>
        <p:nvSpPr>
          <p:cNvPr id="3" name="Content Placeholder 2">
            <a:extLst>
              <a:ext uri="{FF2B5EF4-FFF2-40B4-BE49-F238E27FC236}">
                <a16:creationId xmlns:a16="http://schemas.microsoft.com/office/drawing/2014/main" id="{A9B4A89C-C384-36A3-E3A2-5FFC0C540B0A}"/>
              </a:ext>
            </a:extLst>
          </p:cNvPr>
          <p:cNvSpPr>
            <a:spLocks noGrp="1"/>
          </p:cNvSpPr>
          <p:nvPr>
            <p:ph idx="1"/>
          </p:nvPr>
        </p:nvSpPr>
        <p:spPr>
          <a:xfrm>
            <a:off x="358219" y="1238250"/>
            <a:ext cx="11481847" cy="4457700"/>
          </a:xfrm>
        </p:spPr>
        <p:txBody>
          <a:bodyPr>
            <a:noAutofit/>
          </a:bodyPr>
          <a:lstStyle/>
          <a:p>
            <a:r>
              <a:rPr lang="en-GB" sz="2000" dirty="0"/>
              <a:t>Trauma can be experienced directly, indirectly or cumulatively</a:t>
            </a:r>
          </a:p>
          <a:p>
            <a:r>
              <a:rPr lang="en-GB" sz="2000" dirty="0"/>
              <a:t>Direct - it can follow incidents such as actual or threatened death or serious injury </a:t>
            </a:r>
          </a:p>
          <a:p>
            <a:r>
              <a:rPr lang="en-GB" sz="2000" dirty="0"/>
              <a:t>Indirect - it can be experienced vicariously when hearing about or witnessing others’ trauma (e.g. police contact centre employees) or emerge as a consequence of moral injury when core beliefs or values are violated (</a:t>
            </a:r>
            <a:r>
              <a:rPr lang="en-GB" sz="2000" dirty="0" err="1"/>
              <a:t>e,g</a:t>
            </a:r>
            <a:r>
              <a:rPr lang="en-GB" sz="2000" dirty="0"/>
              <a:t>, care home workers enforcing COVID precautions regarding visitors)</a:t>
            </a:r>
          </a:p>
          <a:p>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Cumulatively – e.g. sexual violence accumulated over time</a:t>
            </a:r>
            <a:endParaRPr lang="en-GB" sz="2000" dirty="0"/>
          </a:p>
          <a:p>
            <a:r>
              <a:rPr lang="en-GB" sz="2000" dirty="0"/>
              <a:t>It is not confined to extreme events of certain professions – it is a widespread public health and workforce issue</a:t>
            </a:r>
          </a:p>
          <a:p>
            <a:r>
              <a:rPr lang="en-GB" sz="2000" dirty="0"/>
              <a:t>Examples include the unexpected death of a loved one, robbery, life-threatening car accidents, serious illness or injury</a:t>
            </a:r>
          </a:p>
          <a:p>
            <a:r>
              <a:rPr lang="en-GB" sz="2000" dirty="0"/>
              <a:t>There is no hierarchy when it comes to trauma</a:t>
            </a:r>
          </a:p>
          <a:p>
            <a:r>
              <a:rPr lang="en-GB" sz="2000" dirty="0"/>
              <a:t>Only 4-6% meet criteria for PTSD</a:t>
            </a:r>
          </a:p>
        </p:txBody>
      </p:sp>
    </p:spTree>
    <p:extLst>
      <p:ext uri="{BB962C8B-B14F-4D97-AF65-F5344CB8AC3E}">
        <p14:creationId xmlns:p14="http://schemas.microsoft.com/office/powerpoint/2010/main" val="323997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0F659-F9B7-C571-B53F-D43049FD5228}"/>
              </a:ext>
            </a:extLst>
          </p:cNvPr>
          <p:cNvSpPr>
            <a:spLocks noGrp="1"/>
          </p:cNvSpPr>
          <p:nvPr>
            <p:ph type="title"/>
          </p:nvPr>
        </p:nvSpPr>
        <p:spPr>
          <a:xfrm>
            <a:off x="358219" y="365125"/>
            <a:ext cx="11481847" cy="1325563"/>
          </a:xfrm>
        </p:spPr>
        <p:txBody>
          <a:bodyPr anchor="ctr">
            <a:normAutofit/>
          </a:bodyPr>
          <a:lstStyle/>
          <a:p>
            <a:r>
              <a:rPr lang="en-GB" b="1" dirty="0">
                <a:latin typeface="+mn-lt"/>
              </a:rPr>
              <a:t>When could trauma enter the workplace?</a:t>
            </a:r>
          </a:p>
        </p:txBody>
      </p:sp>
      <p:pic>
        <p:nvPicPr>
          <p:cNvPr id="5" name="Content Placeholder 4" descr="Stressed woman using phone">
            <a:extLst>
              <a:ext uri="{FF2B5EF4-FFF2-40B4-BE49-F238E27FC236}">
                <a16:creationId xmlns:a16="http://schemas.microsoft.com/office/drawing/2014/main" id="{CDB82A12-25F8-F97E-01E1-B1ABB5001E2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5884" r="1" b="47458"/>
          <a:stretch>
            <a:fillRect/>
          </a:stretch>
        </p:blipFill>
        <p:spPr>
          <a:xfrm>
            <a:off x="358219" y="1825625"/>
            <a:ext cx="11481847" cy="3575934"/>
          </a:xfrm>
          <a:noFill/>
        </p:spPr>
      </p:pic>
    </p:spTree>
    <p:extLst>
      <p:ext uri="{BB962C8B-B14F-4D97-AF65-F5344CB8AC3E}">
        <p14:creationId xmlns:p14="http://schemas.microsoft.com/office/powerpoint/2010/main" val="3436604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F6BA4-3BD4-B58C-7FB6-6D14582E5232}"/>
              </a:ext>
            </a:extLst>
          </p:cNvPr>
          <p:cNvSpPr>
            <a:spLocks noGrp="1"/>
          </p:cNvSpPr>
          <p:nvPr>
            <p:ph type="title"/>
          </p:nvPr>
        </p:nvSpPr>
        <p:spPr/>
        <p:txBody>
          <a:bodyPr/>
          <a:lstStyle/>
          <a:p>
            <a:r>
              <a:rPr lang="en-GB" b="1" dirty="0">
                <a:latin typeface="+mn-lt"/>
              </a:rPr>
              <a:t>How does Trauma reveal itself at work?</a:t>
            </a:r>
          </a:p>
        </p:txBody>
      </p:sp>
      <p:sp>
        <p:nvSpPr>
          <p:cNvPr id="3" name="Content Placeholder 2">
            <a:extLst>
              <a:ext uri="{FF2B5EF4-FFF2-40B4-BE49-F238E27FC236}">
                <a16:creationId xmlns:a16="http://schemas.microsoft.com/office/drawing/2014/main" id="{5C3969DC-CAD3-5016-D099-8DA8118FDD0E}"/>
              </a:ext>
            </a:extLst>
          </p:cNvPr>
          <p:cNvSpPr>
            <a:spLocks noGrp="1"/>
          </p:cNvSpPr>
          <p:nvPr>
            <p:ph idx="1"/>
          </p:nvPr>
        </p:nvSpPr>
        <p:spPr/>
        <p:txBody>
          <a:bodyPr/>
          <a:lstStyle/>
          <a:p>
            <a:r>
              <a:rPr lang="en-GB" dirty="0"/>
              <a:t>Mistakes – risk of accidents</a:t>
            </a:r>
          </a:p>
          <a:p>
            <a:r>
              <a:rPr lang="en-GB" dirty="0"/>
              <a:t>Reduced productivity</a:t>
            </a:r>
          </a:p>
          <a:p>
            <a:r>
              <a:rPr lang="en-GB" dirty="0"/>
              <a:t>Conflict</a:t>
            </a:r>
          </a:p>
          <a:p>
            <a:r>
              <a:rPr lang="en-GB" dirty="0"/>
              <a:t>Individuals may be struggling with intrusive thoughts, irritability, hypervigilance, sleep issues, cognitive difficulties such as lack of concentration – such issues may be misrepresented as performance or conduct issues, with missed opportunities to support employees and help them recover</a:t>
            </a:r>
          </a:p>
        </p:txBody>
      </p:sp>
    </p:spTree>
    <p:extLst>
      <p:ext uri="{BB962C8B-B14F-4D97-AF65-F5344CB8AC3E}">
        <p14:creationId xmlns:p14="http://schemas.microsoft.com/office/powerpoint/2010/main" val="21606090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7E37E-6522-0FD4-462D-C3932A8E0191}"/>
              </a:ext>
            </a:extLst>
          </p:cNvPr>
          <p:cNvSpPr>
            <a:spLocks noGrp="1"/>
          </p:cNvSpPr>
          <p:nvPr>
            <p:ph type="title"/>
          </p:nvPr>
        </p:nvSpPr>
        <p:spPr>
          <a:xfrm>
            <a:off x="358219" y="365126"/>
            <a:ext cx="11481847" cy="969000"/>
          </a:xfrm>
        </p:spPr>
        <p:txBody>
          <a:bodyPr/>
          <a:lstStyle/>
          <a:p>
            <a:r>
              <a:rPr lang="en-GB" b="1" dirty="0">
                <a:latin typeface="+mn-lt"/>
              </a:rPr>
              <a:t>Some employees may experience more trauma</a:t>
            </a:r>
          </a:p>
        </p:txBody>
      </p:sp>
      <p:sp>
        <p:nvSpPr>
          <p:cNvPr id="3" name="Content Placeholder 2">
            <a:extLst>
              <a:ext uri="{FF2B5EF4-FFF2-40B4-BE49-F238E27FC236}">
                <a16:creationId xmlns:a16="http://schemas.microsoft.com/office/drawing/2014/main" id="{6C307807-5047-117D-4C9E-EF17E2BDD11E}"/>
              </a:ext>
            </a:extLst>
          </p:cNvPr>
          <p:cNvSpPr>
            <a:spLocks noGrp="1"/>
          </p:cNvSpPr>
          <p:nvPr>
            <p:ph idx="1"/>
          </p:nvPr>
        </p:nvSpPr>
        <p:spPr>
          <a:xfrm>
            <a:off x="358219" y="1588957"/>
            <a:ext cx="11481847" cy="3812602"/>
          </a:xfrm>
        </p:spPr>
        <p:txBody>
          <a:bodyPr>
            <a:normAutofit fontScale="92500" lnSpcReduction="10000"/>
          </a:bodyPr>
          <a:lstStyle/>
          <a:p>
            <a:r>
              <a:rPr lang="en-GB" dirty="0"/>
              <a:t>Women experience more sexual violence</a:t>
            </a:r>
          </a:p>
          <a:p>
            <a:r>
              <a:rPr lang="en-GB" dirty="0"/>
              <a:t>LGBTQI people face higher violent assault</a:t>
            </a:r>
          </a:p>
          <a:p>
            <a:r>
              <a:rPr lang="en-GB" dirty="0"/>
              <a:t>Racial minorities and indigenous communities experience higher trauma experience and more barriers to care</a:t>
            </a:r>
          </a:p>
          <a:p>
            <a:r>
              <a:rPr lang="en-GB" dirty="0"/>
              <a:t>60% of adults report at least one adverse childhood experience which can affect absenteeism and presenteeism in adult life</a:t>
            </a:r>
          </a:p>
          <a:p>
            <a:r>
              <a:rPr lang="en-GB" dirty="0"/>
              <a:t>PTSD risk is greater for women, transgender and non-binary people, younger adults</a:t>
            </a:r>
          </a:p>
          <a:p>
            <a:r>
              <a:rPr lang="en-GB" dirty="0"/>
              <a:t>Many groups face existing inequalities, so may need additional support</a:t>
            </a:r>
          </a:p>
        </p:txBody>
      </p:sp>
    </p:spTree>
    <p:extLst>
      <p:ext uri="{BB962C8B-B14F-4D97-AF65-F5344CB8AC3E}">
        <p14:creationId xmlns:p14="http://schemas.microsoft.com/office/powerpoint/2010/main" val="24551027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2033F-6847-CDF9-8270-FE1898AEBE0F}"/>
              </a:ext>
            </a:extLst>
          </p:cNvPr>
          <p:cNvSpPr>
            <a:spLocks noGrp="1"/>
          </p:cNvSpPr>
          <p:nvPr>
            <p:ph type="title"/>
          </p:nvPr>
        </p:nvSpPr>
        <p:spPr>
          <a:xfrm>
            <a:off x="358219" y="365126"/>
            <a:ext cx="11481847" cy="722270"/>
          </a:xfrm>
        </p:spPr>
        <p:txBody>
          <a:bodyPr/>
          <a:lstStyle/>
          <a:p>
            <a:r>
              <a:rPr lang="en-GB" b="1" dirty="0">
                <a:latin typeface="+mn-lt"/>
              </a:rPr>
              <a:t>What Employers can do:</a:t>
            </a:r>
          </a:p>
        </p:txBody>
      </p:sp>
      <p:sp>
        <p:nvSpPr>
          <p:cNvPr id="3" name="Content Placeholder 2">
            <a:extLst>
              <a:ext uri="{FF2B5EF4-FFF2-40B4-BE49-F238E27FC236}">
                <a16:creationId xmlns:a16="http://schemas.microsoft.com/office/drawing/2014/main" id="{B39CACB0-4528-2BDB-E0FB-C8CAA818494A}"/>
              </a:ext>
            </a:extLst>
          </p:cNvPr>
          <p:cNvSpPr>
            <a:spLocks noGrp="1"/>
          </p:cNvSpPr>
          <p:nvPr>
            <p:ph idx="1"/>
          </p:nvPr>
        </p:nvSpPr>
        <p:spPr>
          <a:xfrm>
            <a:off x="358219" y="1433384"/>
            <a:ext cx="11481847" cy="3968175"/>
          </a:xfrm>
        </p:spPr>
        <p:txBody>
          <a:bodyPr>
            <a:normAutofit lnSpcReduction="10000"/>
          </a:bodyPr>
          <a:lstStyle/>
          <a:p>
            <a:r>
              <a:rPr lang="en-GB" dirty="0"/>
              <a:t>Most employees recover over time and without complex intervention</a:t>
            </a:r>
          </a:p>
          <a:p>
            <a:r>
              <a:rPr lang="en-GB" dirty="0"/>
              <a:t>Employers can focus on restoring safety, connection and agency</a:t>
            </a:r>
          </a:p>
          <a:p>
            <a:r>
              <a:rPr lang="en-GB" dirty="0"/>
              <a:t>Social support - most people prefer to confide in people they trust – friends, family, colleagues</a:t>
            </a:r>
          </a:p>
          <a:p>
            <a:r>
              <a:rPr lang="en-GB" dirty="0"/>
              <a:t>NICE recommend active monitoring of employees and support in the first month after exposure</a:t>
            </a:r>
          </a:p>
          <a:p>
            <a:r>
              <a:rPr lang="en-GB" dirty="0"/>
              <a:t>Mandatory group debriefs may be counter-productive by forcing premature discussion, medicalising normal reactions and interrupting natural coping processes</a:t>
            </a:r>
          </a:p>
        </p:txBody>
      </p:sp>
    </p:spTree>
    <p:extLst>
      <p:ext uri="{BB962C8B-B14F-4D97-AF65-F5344CB8AC3E}">
        <p14:creationId xmlns:p14="http://schemas.microsoft.com/office/powerpoint/2010/main" val="3683432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D0889-B634-C61D-ADCE-ECBAF310C245}"/>
              </a:ext>
            </a:extLst>
          </p:cNvPr>
          <p:cNvSpPr>
            <a:spLocks noGrp="1"/>
          </p:cNvSpPr>
          <p:nvPr>
            <p:ph type="ctrTitle"/>
          </p:nvPr>
        </p:nvSpPr>
        <p:spPr>
          <a:xfrm>
            <a:off x="1524000" y="1427747"/>
            <a:ext cx="9144000" cy="3028700"/>
          </a:xfrm>
        </p:spPr>
        <p:txBody>
          <a:bodyPr>
            <a:noAutofit/>
          </a:bodyPr>
          <a:lstStyle/>
          <a:p>
            <a:r>
              <a:rPr lang="en-GB" sz="3600" b="1" dirty="0">
                <a:latin typeface="+mn-lt"/>
              </a:rPr>
              <a:t>‘Workplaces that provide psychological safety, enable supportive peer connections, and respect individual agency through flexible policies and compassionate leadership are far more likely to foster resilience and reintegration’</a:t>
            </a:r>
          </a:p>
        </p:txBody>
      </p:sp>
    </p:spTree>
    <p:extLst>
      <p:ext uri="{BB962C8B-B14F-4D97-AF65-F5344CB8AC3E}">
        <p14:creationId xmlns:p14="http://schemas.microsoft.com/office/powerpoint/2010/main" val="26460501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CCE2A-5D9E-B695-BF3B-2BF1705E104C}"/>
              </a:ext>
            </a:extLst>
          </p:cNvPr>
          <p:cNvSpPr>
            <a:spLocks noGrp="1"/>
          </p:cNvSpPr>
          <p:nvPr>
            <p:ph type="title"/>
          </p:nvPr>
        </p:nvSpPr>
        <p:spPr/>
        <p:txBody>
          <a:bodyPr/>
          <a:lstStyle/>
          <a:p>
            <a:r>
              <a:rPr lang="en-GB" b="1" dirty="0">
                <a:latin typeface="+mn-lt"/>
              </a:rPr>
              <a:t>Workplace Factors that heighten risk of PTSD</a:t>
            </a:r>
          </a:p>
        </p:txBody>
      </p:sp>
      <p:sp>
        <p:nvSpPr>
          <p:cNvPr id="3" name="Content Placeholder 2">
            <a:extLst>
              <a:ext uri="{FF2B5EF4-FFF2-40B4-BE49-F238E27FC236}">
                <a16:creationId xmlns:a16="http://schemas.microsoft.com/office/drawing/2014/main" id="{73A2F6FC-18B8-6EBB-19FD-F8B3CCCEEB66}"/>
              </a:ext>
            </a:extLst>
          </p:cNvPr>
          <p:cNvSpPr>
            <a:spLocks noGrp="1"/>
          </p:cNvSpPr>
          <p:nvPr>
            <p:ph idx="1"/>
          </p:nvPr>
        </p:nvSpPr>
        <p:spPr/>
        <p:txBody>
          <a:bodyPr/>
          <a:lstStyle/>
          <a:p>
            <a:r>
              <a:rPr lang="en-GB" dirty="0"/>
              <a:t>Poor relationships with managers or colleagues</a:t>
            </a:r>
          </a:p>
          <a:p>
            <a:r>
              <a:rPr lang="en-GB" dirty="0"/>
              <a:t>Inadequate incident training</a:t>
            </a:r>
          </a:p>
          <a:p>
            <a:r>
              <a:rPr lang="en-GB" dirty="0"/>
              <a:t>Perceived lack of health and safety</a:t>
            </a:r>
          </a:p>
          <a:p>
            <a:r>
              <a:rPr lang="en-GB" dirty="0"/>
              <a:t>Lack of post-incident support</a:t>
            </a:r>
          </a:p>
          <a:p>
            <a:endParaRPr lang="en-GB" dirty="0"/>
          </a:p>
          <a:p>
            <a:pPr marL="0" indent="0">
              <a:buNone/>
            </a:pPr>
            <a:r>
              <a:rPr lang="en-GB" dirty="0"/>
              <a:t>Individual factors – previous trauma, low social support outside work, injury, loss of a colleague, further disruption. </a:t>
            </a:r>
          </a:p>
        </p:txBody>
      </p:sp>
    </p:spTree>
    <p:extLst>
      <p:ext uri="{BB962C8B-B14F-4D97-AF65-F5344CB8AC3E}">
        <p14:creationId xmlns:p14="http://schemas.microsoft.com/office/powerpoint/2010/main" val="28143990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B8710-3F24-C8EF-79E9-8BAD547D409E}"/>
              </a:ext>
            </a:extLst>
          </p:cNvPr>
          <p:cNvSpPr>
            <a:spLocks noGrp="1"/>
          </p:cNvSpPr>
          <p:nvPr>
            <p:ph type="title"/>
          </p:nvPr>
        </p:nvSpPr>
        <p:spPr>
          <a:xfrm>
            <a:off x="358219" y="365125"/>
            <a:ext cx="11481847" cy="1325563"/>
          </a:xfrm>
        </p:spPr>
        <p:txBody>
          <a:bodyPr anchor="ctr">
            <a:normAutofit/>
          </a:bodyPr>
          <a:lstStyle/>
          <a:p>
            <a:r>
              <a:rPr lang="en-GB" b="1" dirty="0">
                <a:latin typeface="+mn-lt"/>
              </a:rPr>
              <a:t>Reflection</a:t>
            </a:r>
          </a:p>
        </p:txBody>
      </p:sp>
      <p:sp>
        <p:nvSpPr>
          <p:cNvPr id="4" name="Rectangle 1">
            <a:extLst>
              <a:ext uri="{FF2B5EF4-FFF2-40B4-BE49-F238E27FC236}">
                <a16:creationId xmlns:a16="http://schemas.microsoft.com/office/drawing/2014/main" id="{FE2F5AD2-BDDA-1DC8-E733-352EA05F34E0}"/>
              </a:ext>
            </a:extLst>
          </p:cNvPr>
          <p:cNvSpPr>
            <a:spLocks noGrp="1" noChangeArrowheads="1"/>
          </p:cNvSpPr>
          <p:nvPr>
            <p:ph idx="1"/>
          </p:nvPr>
        </p:nvSpPr>
        <p:spPr bwMode="auto">
          <a:xfrm>
            <a:off x="358219" y="1825625"/>
            <a:ext cx="5645673" cy="3575934"/>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en-US" altLang="en-US" b="0" i="0" u="none" strike="noStrike" cap="none" normalizeH="0" baseline="0" dirty="0">
                <a:ln>
                  <a:noFill/>
                </a:ln>
                <a:effectLst/>
              </a:rPr>
              <a:t>What </a:t>
            </a:r>
            <a:r>
              <a:rPr kumimoji="0" lang="en-US" altLang="en-US" b="0" i="0" u="none" strike="noStrike" cap="none" normalizeH="0" baseline="0" dirty="0" err="1">
                <a:ln>
                  <a:noFill/>
                </a:ln>
                <a:effectLst/>
              </a:rPr>
              <a:t>behaviours</a:t>
            </a:r>
            <a:r>
              <a:rPr kumimoji="0" lang="en-US" altLang="en-US" b="0" i="0" u="none" strike="noStrike" cap="none" normalizeH="0" baseline="0" dirty="0">
                <a:ln>
                  <a:noFill/>
                </a:ln>
                <a:effectLst/>
              </a:rPr>
              <a:t> might indicate someone is experiencing trauma at work?</a:t>
            </a:r>
          </a:p>
          <a:p>
            <a:pPr marL="0" marR="0" lvl="0" indent="0" defTabSz="914400" rtl="0" eaLnBrk="0" fontAlgn="base" latinLnBrk="0" hangingPunct="0">
              <a:spcBef>
                <a:spcPct val="0"/>
              </a:spcBef>
              <a:spcAft>
                <a:spcPts val="600"/>
              </a:spcAft>
              <a:buClrTx/>
              <a:buSzTx/>
              <a:buNone/>
              <a:tabLst/>
            </a:pPr>
            <a:r>
              <a:rPr kumimoji="0" lang="en-US" altLang="en-US" b="0" i="0" u="none" strike="noStrike" cap="none" normalizeH="0" baseline="0" dirty="0">
                <a:ln>
                  <a:noFill/>
                </a:ln>
                <a:effectLst/>
              </a:rPr>
              <a:t>What makes responding to trauma ethically complex?</a:t>
            </a:r>
          </a:p>
        </p:txBody>
      </p:sp>
      <p:pic>
        <p:nvPicPr>
          <p:cNvPr id="6" name="Picture 5" descr="Stressed man at work">
            <a:extLst>
              <a:ext uri="{FF2B5EF4-FFF2-40B4-BE49-F238E27FC236}">
                <a16:creationId xmlns:a16="http://schemas.microsoft.com/office/drawing/2014/main" id="{C33E1EFC-9928-E419-28D5-920474C700D1}"/>
              </a:ext>
            </a:extLst>
          </p:cNvPr>
          <p:cNvPicPr>
            <a:picLocks noChangeAspect="1"/>
          </p:cNvPicPr>
          <p:nvPr/>
        </p:nvPicPr>
        <p:blipFill>
          <a:blip r:embed="rId2">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5774441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C6A34-BAD9-DE1C-FFB0-74979744C177}"/>
              </a:ext>
            </a:extLst>
          </p:cNvPr>
          <p:cNvSpPr>
            <a:spLocks noGrp="1"/>
          </p:cNvSpPr>
          <p:nvPr>
            <p:ph type="title"/>
          </p:nvPr>
        </p:nvSpPr>
        <p:spPr/>
        <p:txBody>
          <a:bodyPr>
            <a:normAutofit/>
          </a:bodyPr>
          <a:lstStyle/>
          <a:p>
            <a:r>
              <a:rPr lang="en-GB" b="1" dirty="0">
                <a:latin typeface="+mn-lt"/>
              </a:rPr>
              <a:t>Activity – 15 minutes</a:t>
            </a:r>
          </a:p>
        </p:txBody>
      </p:sp>
      <p:sp>
        <p:nvSpPr>
          <p:cNvPr id="3" name="Content Placeholder 2">
            <a:extLst>
              <a:ext uri="{FF2B5EF4-FFF2-40B4-BE49-F238E27FC236}">
                <a16:creationId xmlns:a16="http://schemas.microsoft.com/office/drawing/2014/main" id="{A5964804-BB7E-4022-F0F7-CA2DF7CFFBF7}"/>
              </a:ext>
            </a:extLst>
          </p:cNvPr>
          <p:cNvSpPr>
            <a:spLocks noGrp="1"/>
          </p:cNvSpPr>
          <p:nvPr>
            <p:ph idx="1"/>
          </p:nvPr>
        </p:nvSpPr>
        <p:spPr/>
        <p:txBody>
          <a:bodyPr/>
          <a:lstStyle/>
          <a:p>
            <a:pPr marL="0" indent="0">
              <a:buNone/>
            </a:pPr>
            <a:r>
              <a:rPr lang="en-GB" dirty="0"/>
              <a:t>Discuss your assigned scenario:</a:t>
            </a:r>
          </a:p>
          <a:p>
            <a:r>
              <a:rPr lang="en-GB" dirty="0"/>
              <a:t>What trauma signals are present?</a:t>
            </a:r>
          </a:p>
          <a:p>
            <a:r>
              <a:rPr lang="en-GB" dirty="0"/>
              <a:t>What organisational factors may be contributing?</a:t>
            </a:r>
          </a:p>
          <a:p>
            <a:r>
              <a:rPr lang="en-GB" dirty="0"/>
              <a:t>What does a psychologically safe managerial response looks like?</a:t>
            </a:r>
          </a:p>
          <a:p>
            <a:r>
              <a:rPr lang="en-GB" dirty="0"/>
              <a:t>What should the </a:t>
            </a:r>
            <a:r>
              <a:rPr lang="en-GB"/>
              <a:t>manager </a:t>
            </a:r>
            <a:r>
              <a:rPr lang="en-GB" i="1"/>
              <a:t>not</a:t>
            </a:r>
            <a:r>
              <a:rPr lang="en-GB"/>
              <a:t> do?</a:t>
            </a:r>
            <a:endParaRPr lang="en-GB" dirty="0"/>
          </a:p>
          <a:p>
            <a:pPr marL="0" indent="0">
              <a:buNone/>
            </a:pPr>
            <a:endParaRPr lang="en-GB" dirty="0"/>
          </a:p>
          <a:p>
            <a:pPr marL="0" indent="0">
              <a:buNone/>
            </a:pPr>
            <a:r>
              <a:rPr lang="en-GB" dirty="0"/>
              <a:t>Output: 2–3 key insights to share</a:t>
            </a:r>
          </a:p>
          <a:p>
            <a:endParaRPr lang="en-GB" dirty="0"/>
          </a:p>
        </p:txBody>
      </p:sp>
    </p:spTree>
    <p:extLst>
      <p:ext uri="{BB962C8B-B14F-4D97-AF65-F5344CB8AC3E}">
        <p14:creationId xmlns:p14="http://schemas.microsoft.com/office/powerpoint/2010/main" val="9486160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A7AD228-4F84-161D-156D-B2689505B1FF}"/>
              </a:ext>
            </a:extLst>
          </p:cNvPr>
          <p:cNvSpPr>
            <a:spLocks noGrp="1"/>
          </p:cNvSpPr>
          <p:nvPr>
            <p:ph type="title"/>
          </p:nvPr>
        </p:nvSpPr>
        <p:spPr>
          <a:xfrm>
            <a:off x="301657" y="1420926"/>
            <a:ext cx="11594969" cy="703149"/>
          </a:xfrm>
        </p:spPr>
        <p:txBody>
          <a:bodyPr anchor="ctr">
            <a:normAutofit/>
          </a:bodyPr>
          <a:lstStyle/>
          <a:p>
            <a:r>
              <a:rPr lang="en-US" b="1" dirty="0"/>
              <a:t>Scenarios</a:t>
            </a:r>
          </a:p>
        </p:txBody>
      </p:sp>
      <p:graphicFrame>
        <p:nvGraphicFramePr>
          <p:cNvPr id="6" name="Rectangle 1">
            <a:extLst>
              <a:ext uri="{FF2B5EF4-FFF2-40B4-BE49-F238E27FC236}">
                <a16:creationId xmlns:a16="http://schemas.microsoft.com/office/drawing/2014/main" id="{5BD2E477-10A4-0018-18EB-21B8AA5138BC}"/>
              </a:ext>
            </a:extLst>
          </p:cNvPr>
          <p:cNvGraphicFramePr>
            <a:graphicFrameLocks noGrp="1"/>
          </p:cNvGraphicFramePr>
          <p:nvPr>
            <p:ph idx="1"/>
            <p:extLst>
              <p:ext uri="{D42A27DB-BD31-4B8C-83A1-F6EECF244321}">
                <p14:modId xmlns:p14="http://schemas.microsoft.com/office/powerpoint/2010/main" val="2254308045"/>
              </p:ext>
            </p:extLst>
          </p:nvPr>
        </p:nvGraphicFramePr>
        <p:xfrm>
          <a:off x="301657" y="2324100"/>
          <a:ext cx="11594969" cy="437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19565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B1A77-631F-CBE2-E7B2-B7247DC7F33C}"/>
              </a:ext>
            </a:extLst>
          </p:cNvPr>
          <p:cNvSpPr>
            <a:spLocks noGrp="1"/>
          </p:cNvSpPr>
          <p:nvPr>
            <p:ph type="title"/>
          </p:nvPr>
        </p:nvSpPr>
        <p:spPr/>
        <p:txBody>
          <a:bodyPr/>
          <a:lstStyle/>
          <a:p>
            <a:r>
              <a:rPr lang="en-GB" b="1" dirty="0">
                <a:latin typeface="+mn-lt"/>
              </a:rPr>
              <a:t>Foundations of Trauma Informed Practice</a:t>
            </a:r>
          </a:p>
        </p:txBody>
      </p:sp>
      <p:sp>
        <p:nvSpPr>
          <p:cNvPr id="3" name="Content Placeholder 2">
            <a:extLst>
              <a:ext uri="{FF2B5EF4-FFF2-40B4-BE49-F238E27FC236}">
                <a16:creationId xmlns:a16="http://schemas.microsoft.com/office/drawing/2014/main" id="{1E9C1AB0-990A-F02F-81F3-1ADDF8CD5676}"/>
              </a:ext>
            </a:extLst>
          </p:cNvPr>
          <p:cNvSpPr>
            <a:spLocks noGrp="1"/>
          </p:cNvSpPr>
          <p:nvPr>
            <p:ph idx="1"/>
          </p:nvPr>
        </p:nvSpPr>
        <p:spPr/>
        <p:txBody>
          <a:bodyPr/>
          <a:lstStyle/>
          <a:p>
            <a:r>
              <a:rPr lang="en-GB" dirty="0"/>
              <a:t>Safety</a:t>
            </a:r>
          </a:p>
          <a:p>
            <a:r>
              <a:rPr lang="en-GB" dirty="0"/>
              <a:t>Trust and Transparency</a:t>
            </a:r>
          </a:p>
          <a:p>
            <a:r>
              <a:rPr lang="en-GB" dirty="0"/>
              <a:t>Peer Support</a:t>
            </a:r>
          </a:p>
          <a:p>
            <a:r>
              <a:rPr lang="en-GB" dirty="0"/>
              <a:t>Collaboration and mutuality</a:t>
            </a:r>
          </a:p>
          <a:p>
            <a:r>
              <a:rPr lang="en-GB" dirty="0"/>
              <a:t>Empowerment, voice and choice</a:t>
            </a:r>
          </a:p>
          <a:p>
            <a:r>
              <a:rPr lang="en-GB" dirty="0"/>
              <a:t>Cultural, historical and gender awareness</a:t>
            </a:r>
          </a:p>
        </p:txBody>
      </p:sp>
    </p:spTree>
    <p:extLst>
      <p:ext uri="{BB962C8B-B14F-4D97-AF65-F5344CB8AC3E}">
        <p14:creationId xmlns:p14="http://schemas.microsoft.com/office/powerpoint/2010/main" val="36240949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AC9-4562-7821-B9EA-ED515C4D7EA9}"/>
              </a:ext>
            </a:extLst>
          </p:cNvPr>
          <p:cNvSpPr>
            <a:spLocks noGrp="1"/>
          </p:cNvSpPr>
          <p:nvPr>
            <p:ph type="title"/>
          </p:nvPr>
        </p:nvSpPr>
        <p:spPr>
          <a:xfrm>
            <a:off x="301657" y="1420926"/>
            <a:ext cx="11594969" cy="1325563"/>
          </a:xfrm>
        </p:spPr>
        <p:txBody>
          <a:bodyPr anchor="ctr">
            <a:normAutofit/>
          </a:bodyPr>
          <a:lstStyle/>
          <a:p>
            <a:r>
              <a:rPr lang="en-GB" b="1" dirty="0">
                <a:latin typeface="+mn-lt"/>
              </a:rPr>
              <a:t>Responsibilities – IGLOO framework</a:t>
            </a:r>
          </a:p>
        </p:txBody>
      </p:sp>
      <p:graphicFrame>
        <p:nvGraphicFramePr>
          <p:cNvPr id="7" name="Content Placeholder 2">
            <a:extLst>
              <a:ext uri="{FF2B5EF4-FFF2-40B4-BE49-F238E27FC236}">
                <a16:creationId xmlns:a16="http://schemas.microsoft.com/office/drawing/2014/main" id="{4D1206D9-AE6B-7093-8767-B80A0A59C72C}"/>
              </a:ext>
            </a:extLst>
          </p:cNvPr>
          <p:cNvGraphicFramePr>
            <a:graphicFrameLocks noGrp="1"/>
          </p:cNvGraphicFramePr>
          <p:nvPr>
            <p:ph idx="1"/>
            <p:extLst>
              <p:ext uri="{D42A27DB-BD31-4B8C-83A1-F6EECF244321}">
                <p14:modId xmlns:p14="http://schemas.microsoft.com/office/powerpoint/2010/main" val="1884856940"/>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67239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F5563-32E6-006B-0E5B-6030CCE51AC6}"/>
              </a:ext>
            </a:extLst>
          </p:cNvPr>
          <p:cNvSpPr>
            <a:spLocks noGrp="1"/>
          </p:cNvSpPr>
          <p:nvPr>
            <p:ph type="title"/>
          </p:nvPr>
        </p:nvSpPr>
        <p:spPr>
          <a:xfrm>
            <a:off x="358219" y="365126"/>
            <a:ext cx="11481847" cy="864068"/>
          </a:xfrm>
        </p:spPr>
        <p:txBody>
          <a:bodyPr/>
          <a:lstStyle/>
          <a:p>
            <a:r>
              <a:rPr lang="en-GB" b="1" dirty="0">
                <a:latin typeface="+mn-lt"/>
              </a:rPr>
              <a:t>Post-Traumatic Growth</a:t>
            </a:r>
          </a:p>
        </p:txBody>
      </p:sp>
      <p:sp>
        <p:nvSpPr>
          <p:cNvPr id="3" name="Content Placeholder 2">
            <a:extLst>
              <a:ext uri="{FF2B5EF4-FFF2-40B4-BE49-F238E27FC236}">
                <a16:creationId xmlns:a16="http://schemas.microsoft.com/office/drawing/2014/main" id="{3F481542-9085-B6F6-0BF1-94E69E5E9A3D}"/>
              </a:ext>
            </a:extLst>
          </p:cNvPr>
          <p:cNvSpPr>
            <a:spLocks noGrp="1"/>
          </p:cNvSpPr>
          <p:nvPr>
            <p:ph idx="1"/>
          </p:nvPr>
        </p:nvSpPr>
        <p:spPr>
          <a:xfrm>
            <a:off x="358219" y="1484026"/>
            <a:ext cx="11481847" cy="3917533"/>
          </a:xfrm>
        </p:spPr>
        <p:txBody>
          <a:bodyPr>
            <a:normAutofit fontScale="85000" lnSpcReduction="10000"/>
          </a:bodyPr>
          <a:lstStyle/>
          <a:p>
            <a:r>
              <a:rPr lang="en-GB" dirty="0"/>
              <a:t>Trauma can be a positive catalyst for change</a:t>
            </a:r>
          </a:p>
          <a:p>
            <a:r>
              <a:rPr lang="en-GB" dirty="0"/>
              <a:t>Stronger relationships, greater resilience and renewed appreciation for life</a:t>
            </a:r>
          </a:p>
          <a:p>
            <a:r>
              <a:rPr lang="en-GB" dirty="0"/>
              <a:t>Traits linked to PTG such as openness and emotional intelligence can be developed through training and compassionate leadership</a:t>
            </a:r>
          </a:p>
          <a:p>
            <a:r>
              <a:rPr lang="en-GB" dirty="0"/>
              <a:t>By embedding the right conditions for recovery – safety, connection and agency – into everyday culture, employers can help staff process events, rebuild trust and resume normal life</a:t>
            </a:r>
          </a:p>
          <a:p>
            <a:r>
              <a:rPr lang="en-GB" dirty="0"/>
              <a:t>Long-term recovery from trauma at work depends less on clinical treatment and more on the psychosocial environment. Workplaces that provide psychological safety, enable supportive peer connections, and respect individual agency through flexible policies and compassionate leadership are far more likely to foster resilience and reintegration.</a:t>
            </a:r>
          </a:p>
        </p:txBody>
      </p:sp>
    </p:spTree>
    <p:extLst>
      <p:ext uri="{BB962C8B-B14F-4D97-AF65-F5344CB8AC3E}">
        <p14:creationId xmlns:p14="http://schemas.microsoft.com/office/powerpoint/2010/main" val="12991168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8DC2-F7A6-1F22-201D-E1AE1ADBF874}"/>
              </a:ext>
            </a:extLst>
          </p:cNvPr>
          <p:cNvSpPr>
            <a:spLocks noGrp="1"/>
          </p:cNvSpPr>
          <p:nvPr>
            <p:ph type="title"/>
          </p:nvPr>
        </p:nvSpPr>
        <p:spPr>
          <a:xfrm>
            <a:off x="358219" y="172620"/>
            <a:ext cx="11481847" cy="693654"/>
          </a:xfrm>
        </p:spPr>
        <p:txBody>
          <a:bodyPr>
            <a:normAutofit fontScale="90000"/>
          </a:bodyPr>
          <a:lstStyle/>
          <a:p>
            <a:r>
              <a:rPr lang="en-GB" b="1" dirty="0">
                <a:latin typeface="+mn-lt"/>
              </a:rPr>
              <a:t>Activity Scenario</a:t>
            </a:r>
          </a:p>
        </p:txBody>
      </p:sp>
      <p:sp>
        <p:nvSpPr>
          <p:cNvPr id="3" name="Content Placeholder 2">
            <a:extLst>
              <a:ext uri="{FF2B5EF4-FFF2-40B4-BE49-F238E27FC236}">
                <a16:creationId xmlns:a16="http://schemas.microsoft.com/office/drawing/2014/main" id="{1B7251A4-0D73-6453-5092-D7FD1AD2D4A8}"/>
              </a:ext>
            </a:extLst>
          </p:cNvPr>
          <p:cNvSpPr>
            <a:spLocks noGrp="1"/>
          </p:cNvSpPr>
          <p:nvPr>
            <p:ph idx="1"/>
          </p:nvPr>
        </p:nvSpPr>
        <p:spPr>
          <a:xfrm>
            <a:off x="358219" y="1058779"/>
            <a:ext cx="11481847" cy="4572000"/>
          </a:xfrm>
        </p:spPr>
        <p:txBody>
          <a:bodyPr/>
          <a:lstStyle/>
          <a:p>
            <a:pPr marL="0" indent="0">
              <a:buNone/>
            </a:pPr>
            <a:r>
              <a:rPr lang="en-GB" dirty="0"/>
              <a:t>A supermarket experienced repeated shoplifting incidents. Although there were no formal absences or referrals, staff reported feeling </a:t>
            </a:r>
            <a:r>
              <a:rPr lang="en-GB" b="1" dirty="0"/>
              <a:t>unsafe, unsupported, and distressed</a:t>
            </a:r>
            <a:r>
              <a:rPr lang="en-GB" dirty="0"/>
              <a:t>.</a:t>
            </a:r>
          </a:p>
          <a:p>
            <a:pPr marL="0" indent="0">
              <a:buNone/>
            </a:pPr>
            <a:r>
              <a:rPr lang="en-GB" dirty="0"/>
              <a:t>A manager held a team meeting where staff shared </a:t>
            </a:r>
            <a:r>
              <a:rPr lang="en-GB" b="1" dirty="0"/>
              <a:t>fear, anger, and guilt</a:t>
            </a:r>
            <a:r>
              <a:rPr lang="en-GB" dirty="0"/>
              <a:t>. Together they developed practical solutions (e.g., headsets, cameras, clearer safety boundaries), improving morale and reducing incidents.</a:t>
            </a:r>
          </a:p>
          <a:p>
            <a:pPr marL="0" indent="0">
              <a:buNone/>
            </a:pPr>
            <a:endParaRPr lang="en-GB" dirty="0"/>
          </a:p>
          <a:p>
            <a:r>
              <a:rPr lang="en-GB" dirty="0"/>
              <a:t>Was the response reactive or proactive?</a:t>
            </a:r>
          </a:p>
          <a:p>
            <a:r>
              <a:rPr lang="en-GB" dirty="0"/>
              <a:t>How did psychological safety influence the outcome?</a:t>
            </a:r>
          </a:p>
          <a:p>
            <a:r>
              <a:rPr lang="en-GB" dirty="0"/>
              <a:t>What made this intervention effective without clinical support?</a:t>
            </a:r>
          </a:p>
          <a:p>
            <a:endParaRPr lang="en-GB" dirty="0"/>
          </a:p>
          <a:p>
            <a:endParaRPr lang="en-GB" dirty="0"/>
          </a:p>
        </p:txBody>
      </p:sp>
    </p:spTree>
    <p:extLst>
      <p:ext uri="{BB962C8B-B14F-4D97-AF65-F5344CB8AC3E}">
        <p14:creationId xmlns:p14="http://schemas.microsoft.com/office/powerpoint/2010/main" val="5409790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1000-D6E7-090F-4D71-6E138A929FCD}"/>
              </a:ext>
            </a:extLst>
          </p:cNvPr>
          <p:cNvSpPr>
            <a:spLocks noGrp="1"/>
          </p:cNvSpPr>
          <p:nvPr>
            <p:ph type="title"/>
          </p:nvPr>
        </p:nvSpPr>
        <p:spPr/>
        <p:txBody>
          <a:bodyPr>
            <a:normAutofit fontScale="90000"/>
          </a:bodyPr>
          <a:lstStyle/>
          <a:p>
            <a:r>
              <a:rPr lang="en-GB" b="1" dirty="0">
                <a:latin typeface="+mn-lt"/>
              </a:rPr>
              <a:t>Apply the IGLOO framework</a:t>
            </a:r>
            <a:br>
              <a:rPr lang="en-GB" b="1" dirty="0">
                <a:latin typeface="+mn-lt"/>
              </a:rPr>
            </a:br>
            <a:br>
              <a:rPr lang="en-GB" b="1" dirty="0">
                <a:latin typeface="+mn-lt"/>
              </a:rPr>
            </a:br>
            <a:r>
              <a:rPr lang="en-GB" sz="2400" dirty="0">
                <a:latin typeface="+mn-lt"/>
              </a:rPr>
              <a:t>Suggest one action at each level</a:t>
            </a:r>
          </a:p>
        </p:txBody>
      </p:sp>
      <p:graphicFrame>
        <p:nvGraphicFramePr>
          <p:cNvPr id="4" name="Content Placeholder 3">
            <a:extLst>
              <a:ext uri="{FF2B5EF4-FFF2-40B4-BE49-F238E27FC236}">
                <a16:creationId xmlns:a16="http://schemas.microsoft.com/office/drawing/2014/main" id="{0F1A99A7-6C05-616C-36F6-3D507A57C09D}"/>
              </a:ext>
            </a:extLst>
          </p:cNvPr>
          <p:cNvGraphicFramePr>
            <a:graphicFrameLocks noGrp="1"/>
          </p:cNvGraphicFramePr>
          <p:nvPr>
            <p:ph idx="1"/>
            <p:extLst>
              <p:ext uri="{D42A27DB-BD31-4B8C-83A1-F6EECF244321}">
                <p14:modId xmlns:p14="http://schemas.microsoft.com/office/powerpoint/2010/main" val="1543099479"/>
              </p:ext>
            </p:extLst>
          </p:nvPr>
        </p:nvGraphicFramePr>
        <p:xfrm>
          <a:off x="358775" y="2190749"/>
          <a:ext cx="11480800" cy="3239074"/>
        </p:xfrm>
        <a:graphic>
          <a:graphicData uri="http://schemas.openxmlformats.org/drawingml/2006/table">
            <a:tbl>
              <a:tblPr firstRow="1" firstCol="1" bandRow="1">
                <a:tableStyleId>{5C22544A-7EE6-4342-B048-85BDC9FD1C3A}</a:tableStyleId>
              </a:tblPr>
              <a:tblGrid>
                <a:gridCol w="5740400">
                  <a:extLst>
                    <a:ext uri="{9D8B030D-6E8A-4147-A177-3AD203B41FA5}">
                      <a16:colId xmlns:a16="http://schemas.microsoft.com/office/drawing/2014/main" val="1635765056"/>
                    </a:ext>
                  </a:extLst>
                </a:gridCol>
                <a:gridCol w="5740400">
                  <a:extLst>
                    <a:ext uri="{9D8B030D-6E8A-4147-A177-3AD203B41FA5}">
                      <a16:colId xmlns:a16="http://schemas.microsoft.com/office/drawing/2014/main" val="3555621517"/>
                    </a:ext>
                  </a:extLst>
                </a:gridCol>
              </a:tblGrid>
              <a:tr h="515938">
                <a:tc>
                  <a:txBody>
                    <a:bodyPr/>
                    <a:lstStyle/>
                    <a:p>
                      <a:pPr algn="ctr">
                        <a:lnSpc>
                          <a:spcPct val="107000"/>
                        </a:lnSpc>
                        <a:spcAft>
                          <a:spcPts val="800"/>
                        </a:spcAft>
                        <a:buNone/>
                      </a:pPr>
                      <a:r>
                        <a:rPr lang="en-GB" sz="2000" kern="0" dirty="0">
                          <a:effectLst/>
                        </a:rPr>
                        <a:t>Level</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07000"/>
                        </a:lnSpc>
                        <a:spcAft>
                          <a:spcPts val="800"/>
                        </a:spcAft>
                        <a:buNone/>
                      </a:pPr>
                      <a:r>
                        <a:rPr lang="en-GB" sz="2000" kern="0">
                          <a:effectLst/>
                        </a:rPr>
                        <a:t>Example Prompt</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883080206"/>
                  </a:ext>
                </a:extLst>
              </a:tr>
              <a:tr h="515938">
                <a:tc>
                  <a:txBody>
                    <a:bodyPr/>
                    <a:lstStyle/>
                    <a:p>
                      <a:pPr>
                        <a:lnSpc>
                          <a:spcPct val="107000"/>
                        </a:lnSpc>
                        <a:spcAft>
                          <a:spcPts val="800"/>
                        </a:spcAft>
                        <a:buNone/>
                      </a:pPr>
                      <a:r>
                        <a:rPr lang="en-GB" sz="2000" kern="0" dirty="0">
                          <a:effectLst/>
                        </a:rPr>
                        <a:t>Individual</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2000" kern="0">
                          <a:effectLst/>
                        </a:rPr>
                        <a:t>What support should employees have access to?</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214251368"/>
                  </a:ext>
                </a:extLst>
              </a:tr>
              <a:tr h="515938">
                <a:tc>
                  <a:txBody>
                    <a:bodyPr/>
                    <a:lstStyle/>
                    <a:p>
                      <a:pPr>
                        <a:lnSpc>
                          <a:spcPct val="107000"/>
                        </a:lnSpc>
                        <a:spcAft>
                          <a:spcPts val="800"/>
                        </a:spcAft>
                        <a:buNone/>
                      </a:pPr>
                      <a:r>
                        <a:rPr lang="en-GB" sz="2000" kern="0">
                          <a:effectLst/>
                        </a:rPr>
                        <a:t>Group</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2000" kern="0" dirty="0">
                          <a:effectLst/>
                        </a:rPr>
                        <a:t>How can teams support each other?</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77577686"/>
                  </a:ext>
                </a:extLst>
              </a:tr>
              <a:tr h="515938">
                <a:tc>
                  <a:txBody>
                    <a:bodyPr/>
                    <a:lstStyle/>
                    <a:p>
                      <a:pPr>
                        <a:lnSpc>
                          <a:spcPct val="107000"/>
                        </a:lnSpc>
                        <a:spcAft>
                          <a:spcPts val="800"/>
                        </a:spcAft>
                        <a:buNone/>
                      </a:pPr>
                      <a:r>
                        <a:rPr lang="en-GB" sz="2000" kern="0">
                          <a:effectLst/>
                        </a:rPr>
                        <a:t>Line manager</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2000" kern="0" dirty="0">
                          <a:effectLst/>
                        </a:rPr>
                        <a:t>What should the manager do differently or additionally?</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80767722"/>
                  </a:ext>
                </a:extLst>
              </a:tr>
              <a:tr h="515938">
                <a:tc>
                  <a:txBody>
                    <a:bodyPr/>
                    <a:lstStyle/>
                    <a:p>
                      <a:pPr>
                        <a:lnSpc>
                          <a:spcPct val="107000"/>
                        </a:lnSpc>
                        <a:spcAft>
                          <a:spcPts val="800"/>
                        </a:spcAft>
                        <a:buNone/>
                      </a:pPr>
                      <a:r>
                        <a:rPr lang="en-GB" sz="2000" kern="0">
                          <a:effectLst/>
                        </a:rPr>
                        <a:t>Organisation</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2000" kern="0" dirty="0">
                          <a:effectLst/>
                        </a:rPr>
                        <a:t>What policies/processes should be in place?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413118130"/>
                  </a:ext>
                </a:extLst>
              </a:tr>
              <a:tr h="515938">
                <a:tc>
                  <a:txBody>
                    <a:bodyPr/>
                    <a:lstStyle/>
                    <a:p>
                      <a:pPr>
                        <a:lnSpc>
                          <a:spcPct val="107000"/>
                        </a:lnSpc>
                        <a:spcAft>
                          <a:spcPts val="800"/>
                        </a:spcAft>
                        <a:buNone/>
                      </a:pPr>
                      <a:r>
                        <a:rPr lang="en-GB" sz="2000" kern="0" dirty="0">
                          <a:effectLst/>
                        </a:rPr>
                        <a:t>Leadership</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2000" kern="0" dirty="0">
                          <a:effectLst/>
                        </a:rPr>
                        <a:t>What should senior leaders do to prevent recurrence?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0417612"/>
                  </a:ext>
                </a:extLst>
              </a:tr>
            </a:tbl>
          </a:graphicData>
        </a:graphic>
      </p:graphicFrame>
    </p:spTree>
    <p:extLst>
      <p:ext uri="{BB962C8B-B14F-4D97-AF65-F5344CB8AC3E}">
        <p14:creationId xmlns:p14="http://schemas.microsoft.com/office/powerpoint/2010/main" val="4941097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DA4D1-1DAA-C514-BDFB-F921243BB3B9}"/>
              </a:ext>
            </a:extLst>
          </p:cNvPr>
          <p:cNvSpPr>
            <a:spLocks noGrp="1"/>
          </p:cNvSpPr>
          <p:nvPr>
            <p:ph type="title"/>
          </p:nvPr>
        </p:nvSpPr>
        <p:spPr/>
        <p:txBody>
          <a:bodyPr/>
          <a:lstStyle/>
          <a:p>
            <a:r>
              <a:rPr lang="en-GB" b="1" dirty="0">
                <a:latin typeface="+mn-lt"/>
              </a:rPr>
              <a:t>Questions for Mark Stevenson</a:t>
            </a:r>
          </a:p>
        </p:txBody>
      </p:sp>
      <p:pic>
        <p:nvPicPr>
          <p:cNvPr id="5" name="Content Placeholder 4" descr="Magnifying glass and question mark">
            <a:extLst>
              <a:ext uri="{FF2B5EF4-FFF2-40B4-BE49-F238E27FC236}">
                <a16:creationId xmlns:a16="http://schemas.microsoft.com/office/drawing/2014/main" id="{0726B8F2-D9D4-1335-2E9E-9CE599C045F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20058" y="1825625"/>
            <a:ext cx="6358233" cy="3576638"/>
          </a:xfrm>
        </p:spPr>
      </p:pic>
    </p:spTree>
    <p:extLst>
      <p:ext uri="{BB962C8B-B14F-4D97-AF65-F5344CB8AC3E}">
        <p14:creationId xmlns:p14="http://schemas.microsoft.com/office/powerpoint/2010/main" val="38581622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08BA8-C337-E051-F91E-92F79EDF124C}"/>
              </a:ext>
            </a:extLst>
          </p:cNvPr>
          <p:cNvSpPr>
            <a:spLocks noGrp="1"/>
          </p:cNvSpPr>
          <p:nvPr>
            <p:ph type="title"/>
          </p:nvPr>
        </p:nvSpPr>
        <p:spPr>
          <a:xfrm>
            <a:off x="358219" y="365126"/>
            <a:ext cx="11481847" cy="372812"/>
          </a:xfrm>
        </p:spPr>
        <p:txBody>
          <a:bodyPr>
            <a:normAutofit fontScale="90000"/>
          </a:bodyPr>
          <a:lstStyle/>
          <a:p>
            <a:r>
              <a:rPr lang="en-GB" b="1" dirty="0">
                <a:latin typeface="+mn-lt"/>
              </a:rPr>
              <a:t>What have we learnt?</a:t>
            </a:r>
          </a:p>
        </p:txBody>
      </p:sp>
      <p:sp>
        <p:nvSpPr>
          <p:cNvPr id="3" name="Content Placeholder 2">
            <a:extLst>
              <a:ext uri="{FF2B5EF4-FFF2-40B4-BE49-F238E27FC236}">
                <a16:creationId xmlns:a16="http://schemas.microsoft.com/office/drawing/2014/main" id="{9BA8EF0F-1CD8-29FA-380C-D64994737443}"/>
              </a:ext>
            </a:extLst>
          </p:cNvPr>
          <p:cNvSpPr>
            <a:spLocks noGrp="1"/>
          </p:cNvSpPr>
          <p:nvPr>
            <p:ph idx="1"/>
          </p:nvPr>
        </p:nvSpPr>
        <p:spPr>
          <a:xfrm>
            <a:off x="358219" y="1251284"/>
            <a:ext cx="11481847" cy="4150275"/>
          </a:xfrm>
        </p:spPr>
        <p:txBody>
          <a:bodyPr>
            <a:normAutofit/>
          </a:bodyPr>
          <a:lstStyle/>
          <a:p>
            <a:r>
              <a:rPr lang="en-GB" dirty="0"/>
              <a:t>Empathy is a key component of social awareness and relationship management</a:t>
            </a:r>
          </a:p>
          <a:p>
            <a:r>
              <a:rPr lang="en-GB" dirty="0"/>
              <a:t>People can experience trauma at work or bring their experiences of trauma to work</a:t>
            </a:r>
          </a:p>
          <a:p>
            <a:r>
              <a:rPr lang="en-GB" dirty="0"/>
              <a:t>Trauma can affect health, relationships and performance</a:t>
            </a:r>
          </a:p>
          <a:p>
            <a:r>
              <a:rPr lang="en-GB" dirty="0"/>
              <a:t>Most people will recover naturally, but the quality of their social and organisational environment can affect their recovery</a:t>
            </a:r>
          </a:p>
          <a:p>
            <a:r>
              <a:rPr lang="en-GB" dirty="0"/>
              <a:t>Workplace needs to be a source of healing, not harm</a:t>
            </a:r>
          </a:p>
        </p:txBody>
      </p:sp>
    </p:spTree>
    <p:extLst>
      <p:ext uri="{BB962C8B-B14F-4D97-AF65-F5344CB8AC3E}">
        <p14:creationId xmlns:p14="http://schemas.microsoft.com/office/powerpoint/2010/main" val="2395964704"/>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156</TotalTime>
  <Words>2669</Words>
  <Application>Microsoft Office PowerPoint</Application>
  <PresentationFormat>Widescreen</PresentationFormat>
  <Paragraphs>361</Paragraphs>
  <Slides>37</Slides>
  <Notes>18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37</vt:i4>
      </vt:variant>
    </vt:vector>
  </HeadingPairs>
  <TitlesOfParts>
    <vt:vector size="43" baseType="lpstr">
      <vt:lpstr>Aptos</vt:lpstr>
      <vt:lpstr>Arial</vt:lpstr>
      <vt:lpstr>Calibri</vt:lpstr>
      <vt:lpstr>Calibri Light</vt:lpstr>
      <vt:lpstr>UWTSD Text 2</vt:lpstr>
      <vt:lpstr>1_UWTSD Text 2</vt:lpstr>
      <vt:lpstr>Week 4 Empathy/Trauma Informed Management</vt:lpstr>
      <vt:lpstr>Social Awareness and Relationship Management</vt:lpstr>
      <vt:lpstr>What is Empathy?</vt:lpstr>
      <vt:lpstr>Difference between Empathy and Sympathy</vt:lpstr>
      <vt:lpstr>Why is Empathy important?</vt:lpstr>
      <vt:lpstr>Activity – 10 minutes  I’m going to read out a statement. Listen to the response and give it one of the following labels. The aim of the exercise is to spot the empathic (and therefore ideal) response!  </vt:lpstr>
      <vt:lpstr>What type of response is it?</vt:lpstr>
      <vt:lpstr>What type of response is it?</vt:lpstr>
      <vt:lpstr>What type of response is it?</vt:lpstr>
      <vt:lpstr>What type of response is it?</vt:lpstr>
      <vt:lpstr>What type of response is it?</vt:lpstr>
      <vt:lpstr>What type of response is it?</vt:lpstr>
      <vt:lpstr>What type of response is it?</vt:lpstr>
      <vt:lpstr>Activity (10 minutes)</vt:lpstr>
      <vt:lpstr>Tips to increase your ability to empathise</vt:lpstr>
      <vt:lpstr>Quiz</vt:lpstr>
      <vt:lpstr>Managing Trauma in the Workplace </vt:lpstr>
      <vt:lpstr>Why is Trauma a workplace issue?</vt:lpstr>
      <vt:lpstr>PowerPoint Presentation</vt:lpstr>
      <vt:lpstr>What Organisations can do:</vt:lpstr>
      <vt:lpstr>What is meant by ‘Trauma’?</vt:lpstr>
      <vt:lpstr>When could trauma enter the workplace?</vt:lpstr>
      <vt:lpstr>How does Trauma reveal itself at work?</vt:lpstr>
      <vt:lpstr>Some employees may experience more trauma</vt:lpstr>
      <vt:lpstr>What Employers can do:</vt:lpstr>
      <vt:lpstr>‘Workplaces that provide psychological safety, enable supportive peer connections, and respect individual agency through flexible policies and compassionate leadership are far more likely to foster resilience and reintegration’</vt:lpstr>
      <vt:lpstr>Workplace Factors that heighten risk of PTSD</vt:lpstr>
      <vt:lpstr>Reflection</vt:lpstr>
      <vt:lpstr>Activity – 15 minutes</vt:lpstr>
      <vt:lpstr>Scenarios</vt:lpstr>
      <vt:lpstr>Foundations of Trauma Informed Practice</vt:lpstr>
      <vt:lpstr>Responsibilities – IGLOO framework</vt:lpstr>
      <vt:lpstr>Post-Traumatic Growth</vt:lpstr>
      <vt:lpstr>Activity Scenario</vt:lpstr>
      <vt:lpstr>Apply the IGLOO framework  Suggest one action at each level</vt:lpstr>
      <vt:lpstr>Questions for Mark Stevenson</vt:lpstr>
      <vt:lpstr>What have we learnt?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2026-05-14T11:49:46Z</dcterms:created>
  <dcterms:modified xsi:type="dcterms:W3CDTF">2026-05-18T15:53:16Z</dcterms:modified>
</cp:coreProperties>
</file>