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theme/themeOverride15.xml" ContentType="application/vnd.openxmlformats-officedocument.themeOverride+xml"/>
  <Override PartName="/ppt/theme/themeOverride16.xml" ContentType="application/vnd.openxmlformats-officedocument.themeOverride+xml"/>
  <Override PartName="/ppt/theme/themeOverride17.xml" ContentType="application/vnd.openxmlformats-officedocument.themeOverride+xml"/>
  <Override PartName="/ppt/theme/themeOverride18.xml" ContentType="application/vnd.openxmlformats-officedocument.themeOverride+xml"/>
  <Override PartName="/ppt/theme/themeOverride19.xml" ContentType="application/vnd.openxmlformats-officedocument.themeOverride+xml"/>
  <Override PartName="/ppt/theme/themeOverride20.xml" ContentType="application/vnd.openxmlformats-officedocument.themeOverride+xml"/>
  <Override PartName="/ppt/theme/themeOverride21.xml" ContentType="application/vnd.openxmlformats-officedocument.themeOverride+xml"/>
  <Override PartName="/ppt/theme/themeOverride22.xml" ContentType="application/vnd.openxmlformats-officedocument.themeOverride+xml"/>
  <Override PartName="/ppt/theme/themeOverride23.xml" ContentType="application/vnd.openxmlformats-officedocument.themeOverride+xml"/>
  <Override PartName="/ppt/theme/themeOverride24.xml" ContentType="application/vnd.openxmlformats-officedocument.themeOverride+xml"/>
  <Override PartName="/ppt/theme/themeOverride25.xml" ContentType="application/vnd.openxmlformats-officedocument.themeOverride+xml"/>
  <Override PartName="/ppt/theme/themeOverride26.xml" ContentType="application/vnd.openxmlformats-officedocument.themeOverride+xml"/>
  <Override PartName="/ppt/theme/themeOverride27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>
  <p:sldMasterIdLst>
    <p:sldMasterId id="2147483648" r:id="rId1"/>
  </p:sldMasterIdLst>
  <p:notesMasterIdLst>
    <p:notesMasterId r:id="rId29"/>
  </p:notesMasterIdLst>
  <p:handoutMasterIdLst>
    <p:handoutMasterId r:id="rId30"/>
  </p:handoutMasterIdLst>
  <p:sldIdLst>
    <p:sldId id="371" r:id="rId2"/>
    <p:sldId id="711" r:id="rId3"/>
    <p:sldId id="756" r:id="rId4"/>
    <p:sldId id="712" r:id="rId5"/>
    <p:sldId id="713" r:id="rId6"/>
    <p:sldId id="714" r:id="rId7"/>
    <p:sldId id="715" r:id="rId8"/>
    <p:sldId id="716" r:id="rId9"/>
    <p:sldId id="717" r:id="rId10"/>
    <p:sldId id="718" r:id="rId11"/>
    <p:sldId id="719" r:id="rId12"/>
    <p:sldId id="720" r:id="rId13"/>
    <p:sldId id="721" r:id="rId14"/>
    <p:sldId id="723" r:id="rId15"/>
    <p:sldId id="724" r:id="rId16"/>
    <p:sldId id="725" r:id="rId17"/>
    <p:sldId id="726" r:id="rId18"/>
    <p:sldId id="727" r:id="rId19"/>
    <p:sldId id="761" r:id="rId20"/>
    <p:sldId id="762" r:id="rId21"/>
    <p:sldId id="722" r:id="rId22"/>
    <p:sldId id="728" r:id="rId23"/>
    <p:sldId id="729" r:id="rId24"/>
    <p:sldId id="730" r:id="rId25"/>
    <p:sldId id="731" r:id="rId26"/>
    <p:sldId id="741" r:id="rId27"/>
    <p:sldId id="732" r:id="rId28"/>
  </p:sldIdLst>
  <p:sldSz cx="12190413" cy="6859588"/>
  <p:notesSz cx="9144000" cy="6858000"/>
  <p:defaultTextStyle>
    <a:defPPr>
      <a:defRPr lang="zh-CN"/>
    </a:defPPr>
    <a:lvl1pPr marL="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106" autoAdjust="0"/>
    <p:restoredTop sz="86817" autoAdjust="0"/>
  </p:normalViewPr>
  <p:slideViewPr>
    <p:cSldViewPr>
      <p:cViewPr varScale="1">
        <p:scale>
          <a:sx n="51" d="100"/>
          <a:sy n="51" d="100"/>
        </p:scale>
        <p:origin x="514" y="53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252" y="59814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handoutMaster" Target="handoutMasters/handoutMaster1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915022-A997-4DF3-8499-075E49A52474}" type="datetimeFigureOut">
              <a:rPr lang="zh-CN" altLang="en-US" smtClean="0"/>
              <a:t>2025/5/13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5180013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DF80B7-87AD-4D22-82DF-3074D172CFF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731B-CE8C-46D1-AE18-5115C7560FE6}" type="datetimeFigureOut">
              <a:rPr lang="zh-CN" altLang="en-US" smtClean="0"/>
              <a:t>2025/5/13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2287588" y="514350"/>
            <a:ext cx="4568825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914400" y="3257550"/>
            <a:ext cx="7315200" cy="3086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63FA80-F00C-4A7E-884D-8773B4EA9B6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2332132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283" y="2130919"/>
            <a:ext cx="10361851" cy="1470366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564" y="3887100"/>
            <a:ext cx="8533289" cy="1753006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09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9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8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8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6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09EC-57E2-404F-85A6-5BD9FEAB1787}" type="datetime1">
              <a:rPr lang="zh-CN" altLang="en-US" smtClean="0"/>
              <a:t>2025/5/13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2" y="6230646"/>
            <a:ext cx="792089" cy="628942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</a:lstStyle>
          <a:p>
            <a:fld id="{7183A52F-D388-438E-A748-ED6C72307AC6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1EB6F-1D34-AB4D-AA80-22D269F95281}" type="datetime1">
              <a:rPr lang="zh-CN" altLang="en-US" smtClean="0"/>
              <a:t>2025/5/13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2961" y="4407922"/>
            <a:ext cx="10361851" cy="1362390"/>
          </a:xfrm>
        </p:spPr>
        <p:txBody>
          <a:bodyPr anchor="t"/>
          <a:lstStyle>
            <a:lvl1pPr algn="l">
              <a:defRPr sz="53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2961" y="2907388"/>
            <a:ext cx="10361851" cy="1500534"/>
          </a:xfrm>
        </p:spPr>
        <p:txBody>
          <a:bodyPr anchor="b"/>
          <a:lstStyle>
            <a:lvl1pPr marL="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1pPr>
            <a:lvl2pPr marL="609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92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84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80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76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72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6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8C24D9-D21A-7C40-A680-405A948FFC92}" type="datetime1">
              <a:rPr lang="zh-CN" altLang="en-US" smtClean="0"/>
              <a:t>2025/5/13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523" y="1600574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6793" y="1600574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F7683-F025-B44E-AE06-E33914094DCF}" type="datetime1">
              <a:rPr lang="zh-CN" altLang="en-US" smtClean="0"/>
              <a:t>2025/5/13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535471"/>
            <a:ext cx="5386216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521" y="2175380"/>
            <a:ext cx="5386216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2562" y="1535471"/>
            <a:ext cx="5388332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2562" y="2175380"/>
            <a:ext cx="5388332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CD85D-A002-D84D-8524-D85E87E005ED}" type="datetime1">
              <a:rPr lang="zh-CN" altLang="en-US" smtClean="0"/>
              <a:t>2025/5/13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AC96D-1B80-A24D-973F-DCD017EFAAA7}" type="datetime1">
              <a:rPr lang="zh-CN" altLang="en-US" smtClean="0"/>
              <a:t>2025/5/13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DB423-F4EB-1244-AC62-4B4A08009BC0}" type="datetime1">
              <a:rPr lang="zh-CN" altLang="en-US" smtClean="0"/>
              <a:t>2025/5/13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523" y="273114"/>
            <a:ext cx="4010562" cy="116232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6113" y="273114"/>
            <a:ext cx="6814779" cy="5854469"/>
          </a:xfrm>
        </p:spPr>
        <p:txBody>
          <a:bodyPr/>
          <a:lstStyle>
            <a:lvl1pPr>
              <a:defRPr sz="4300"/>
            </a:lvl1pPr>
            <a:lvl2pPr>
              <a:defRPr sz="3700"/>
            </a:lvl2pPr>
            <a:lvl3pPr>
              <a:defRPr sz="3200"/>
            </a:lvl3pPr>
            <a:lvl4pPr>
              <a:defRPr sz="2700"/>
            </a:lvl4pPr>
            <a:lvl5pPr>
              <a:defRPr sz="2700"/>
            </a:lvl5pPr>
            <a:lvl6pPr>
              <a:defRPr sz="2700"/>
            </a:lvl6pPr>
            <a:lvl7pPr>
              <a:defRPr sz="2700"/>
            </a:lvl7pPr>
            <a:lvl8pPr>
              <a:defRPr sz="2700"/>
            </a:lvl8pPr>
            <a:lvl9pPr>
              <a:defRPr sz="27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523" y="1435436"/>
            <a:ext cx="4010562" cy="46921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A494E-93C7-DF40-A7EF-8902FB8B9286}" type="datetime1">
              <a:rPr lang="zh-CN" altLang="en-US" smtClean="0"/>
              <a:t>2025/5/13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89406" y="4801712"/>
            <a:ext cx="7314248" cy="56687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89406" y="612918"/>
            <a:ext cx="7314248" cy="4115753"/>
          </a:xfrm>
        </p:spPr>
        <p:txBody>
          <a:bodyPr/>
          <a:lstStyle>
            <a:lvl1pPr marL="0" indent="0">
              <a:buNone/>
              <a:defRPr sz="4300"/>
            </a:lvl1pPr>
            <a:lvl2pPr marL="609600" indent="0">
              <a:buNone/>
              <a:defRPr sz="3700"/>
            </a:lvl2pPr>
            <a:lvl3pPr marL="1219200" indent="0">
              <a:buNone/>
              <a:defRPr sz="3200"/>
            </a:lvl3pPr>
            <a:lvl4pPr marL="1828800" indent="0">
              <a:buNone/>
              <a:defRPr sz="2700"/>
            </a:lvl4pPr>
            <a:lvl5pPr marL="2438400" indent="0">
              <a:buNone/>
              <a:defRPr sz="2700"/>
            </a:lvl5pPr>
            <a:lvl6pPr marL="3048000" indent="0">
              <a:buNone/>
              <a:defRPr sz="2700"/>
            </a:lvl6pPr>
            <a:lvl7pPr marL="3657600" indent="0">
              <a:buNone/>
              <a:defRPr sz="2700"/>
            </a:lvl7pPr>
            <a:lvl8pPr marL="4267200" indent="0">
              <a:buNone/>
              <a:defRPr sz="2700"/>
            </a:lvl8pPr>
            <a:lvl9pPr marL="4876800" indent="0">
              <a:buNone/>
              <a:defRPr sz="27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89406" y="5368583"/>
            <a:ext cx="7314248" cy="8050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171EA-63BC-D448-8BB3-CC8128F1A6E9}" type="datetime1">
              <a:rPr lang="zh-CN" altLang="en-US" smtClean="0"/>
              <a:t>2025/5/13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8" name="Slide Number Placeholder 5"/>
          <p:cNvSpPr txBox="1"/>
          <p:nvPr userDrawn="1"/>
        </p:nvSpPr>
        <p:spPr>
          <a:xfrm>
            <a:off x="-62129" y="6238108"/>
            <a:ext cx="779665" cy="621483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>
              <a:defRPr sz="2800">
                <a:solidFill>
                  <a:schemeClr val="tx1"/>
                </a:solidFill>
              </a:defRPr>
            </a:lvl1pPr>
          </a:lstStyle>
          <a:p>
            <a:pPr marL="0" marR="0" lvl="0" indent="0" algn="r" defTabSz="1219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altLang="zh-TW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4C8EF-C26B-584E-9CEF-AD13F86556E4}" type="datetime1">
              <a:rPr lang="zh-CN" altLang="en-US" smtClean="0"/>
              <a:t>2025/5/13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8049" y="274702"/>
            <a:ext cx="2742843" cy="5852880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523" y="274702"/>
            <a:ext cx="8025355" cy="5852880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EA9FA-7BEF-1148-A3D2-9F0C72892EB9}" type="datetime1">
              <a:rPr lang="zh-CN" altLang="en-US" smtClean="0"/>
              <a:t>2025/5/13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09521" y="274702"/>
            <a:ext cx="10971372" cy="1143265"/>
          </a:xfrm>
          <a:prstGeom prst="rect">
            <a:avLst/>
          </a:prstGeom>
        </p:spPr>
        <p:txBody>
          <a:bodyPr vert="horz" lIns="121917" tIns="60958" rIns="121917" bIns="60958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600574"/>
            <a:ext cx="10971372" cy="4527011"/>
          </a:xfrm>
          <a:prstGeom prst="rect">
            <a:avLst/>
          </a:prstGeom>
        </p:spPr>
        <p:txBody>
          <a:bodyPr vert="horz" lIns="121917" tIns="60958" rIns="121917" bIns="60958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09521" y="6357822"/>
            <a:ext cx="2844430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4EA20B-5F01-614A-AE90-09D6BDF5EBFA}" type="datetime1">
              <a:rPr lang="zh-CN" altLang="en-US" smtClean="0"/>
              <a:t>2025/5/13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65060" y="6357822"/>
            <a:ext cx="3860297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5"/>
          <p:cNvSpPr txBox="1"/>
          <p:nvPr userDrawn="1"/>
        </p:nvSpPr>
        <p:spPr>
          <a:xfrm>
            <a:off x="2" y="6230646"/>
            <a:ext cx="792089" cy="628942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1219200" rtl="0" eaLnBrk="1" latinLnBrk="0" hangingPunct="1"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183A52F-D388-438E-A748-ED6C72307AC6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1219200" rtl="0" eaLnBrk="1" latinLnBrk="0" hangingPunct="1">
        <a:spcBef>
          <a:spcPct val="0"/>
        </a:spcBef>
        <a:buNone/>
        <a:defRPr sz="5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4300" kern="1200">
          <a:solidFill>
            <a:schemeClr val="tx1"/>
          </a:solidFill>
          <a:latin typeface="+mn-lt"/>
          <a:ea typeface="+mn-ea"/>
          <a:cs typeface="+mn-cs"/>
        </a:defRPr>
      </a:lvl1pPr>
      <a:lvl2pPr marL="990600" indent="-3810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3700" kern="1200">
          <a:solidFill>
            <a:schemeClr val="tx1"/>
          </a:solidFill>
          <a:latin typeface="+mn-lt"/>
          <a:ea typeface="+mn-ea"/>
          <a:cs typeface="+mn-cs"/>
        </a:defRPr>
      </a:lvl2pPr>
      <a:lvl3pPr marL="15240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6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»"/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8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Relationship Id="rId4" Type="http://schemas.microsoft.com/office/2007/relationships/hdphoto" Target="../media/hdphoto2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Relationship Id="rId5" Type="http://schemas.openxmlformats.org/officeDocument/2006/relationships/image" Target="../media/image3.png"/><Relationship Id="rId4" Type="http://schemas.microsoft.com/office/2007/relationships/hdphoto" Target="../media/hdphoto2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Relationship Id="rId4" Type="http://schemas.microsoft.com/office/2007/relationships/hdphoto" Target="../media/hdphoto2.wdp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7.xml"/><Relationship Id="rId4" Type="http://schemas.microsoft.com/office/2007/relationships/hdphoto" Target="../media/hdphoto2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8.xml"/><Relationship Id="rId4" Type="http://schemas.microsoft.com/office/2007/relationships/hdphoto" Target="../media/hdphoto2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9.xml"/><Relationship Id="rId4" Type="http://schemas.microsoft.com/office/2007/relationships/hdphoto" Target="../media/hdphoto2.wdp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0.xml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2.xml"/><Relationship Id="rId4" Type="http://schemas.microsoft.com/office/2007/relationships/hdphoto" Target="../media/hdphoto2.wdp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4.xml"/><Relationship Id="rId4" Type="http://schemas.microsoft.com/office/2007/relationships/hdphoto" Target="../media/hdphoto2.wdp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6.xml"/><Relationship Id="rId4" Type="http://schemas.openxmlformats.org/officeDocument/2006/relationships/image" Target="../media/image7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8.xml"/><Relationship Id="rId4" Type="http://schemas.microsoft.com/office/2007/relationships/hdphoto" Target="../media/hdphoto2.wdp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9.xml"/><Relationship Id="rId5" Type="http://schemas.openxmlformats.org/officeDocument/2006/relationships/image" Target="../media/image3.png"/><Relationship Id="rId4" Type="http://schemas.microsoft.com/office/2007/relationships/hdphoto" Target="../media/hdphoto2.wdp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0.xml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1.xml"/><Relationship Id="rId4" Type="http://schemas.openxmlformats.org/officeDocument/2006/relationships/image" Target="../media/image11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5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9713D151-9717-9270-6C22-4F5CFE9E008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317" b="91367" l="9462" r="89462">
                        <a14:foregroundMark x1="17419" y1="50839" x2="17204" y2="51559"/>
                        <a14:foregroundMark x1="85161" y1="48921" x2="86237" y2="49400"/>
                        <a14:foregroundMark x1="74624" y1="22542" x2="75699" y2="22542"/>
                        <a14:foregroundMark x1="70753" y1="20863" x2="70538" y2="21343"/>
                        <a14:foregroundMark x1="68602" y1="18705" x2="68602" y2="18705"/>
                        <a14:foregroundMark x1="69462" y1="12230" x2="69892" y2="12230"/>
                        <a14:foregroundMark x1="74839" y1="16787" x2="74839" y2="17506"/>
                        <a14:foregroundMark x1="55054" y1="10791" x2="56129" y2="11271"/>
                        <a14:foregroundMark x1="49677" y1="11271" x2="50108" y2="11751"/>
                        <a14:foregroundMark x1="55914" y1="5995" x2="56559" y2="6715"/>
                        <a14:foregroundMark x1="59355" y1="6235" x2="59355" y2="6235"/>
                        <a14:foregroundMark x1="62151" y1="7434" x2="62151" y2="7434"/>
                        <a14:foregroundMark x1="52043" y1="4556" x2="52043" y2="4556"/>
                        <a14:foregroundMark x1="44301" y1="6235" x2="44516" y2="6235"/>
                        <a14:foregroundMark x1="46667" y1="14388" x2="46667" y2="14868"/>
                        <a14:foregroundMark x1="42581" y1="15588" x2="42581" y2="15588"/>
                        <a14:foregroundMark x1="35699" y1="13429" x2="35269" y2="13189"/>
                        <a14:foregroundMark x1="39785" y1="15348" x2="39785" y2="15348"/>
                        <a14:foregroundMark x1="39785" y1="15348" x2="39785" y2="15348"/>
                        <a14:foregroundMark x1="33978" y1="15827" x2="33978" y2="15827"/>
                        <a14:foregroundMark x1="33978" y1="15827" x2="33978" y2="15827"/>
                        <a14:foregroundMark x1="34409" y1="17266" x2="34409" y2="17266"/>
                        <a14:foregroundMark x1="38710" y1="10791" x2="38710" y2="10791"/>
                        <a14:foregroundMark x1="35699" y1="7914" x2="35699" y2="7914"/>
                        <a14:foregroundMark x1="31183" y1="9353" x2="31183" y2="9353"/>
                        <a14:foregroundMark x1="23011" y1="72902" x2="23011" y2="73141"/>
                        <a14:foregroundMark x1="47097" y1="91127" x2="47527" y2="91367"/>
                        <a14:foregroundMark x1="69892" y1="74580" x2="71613" y2="75060"/>
                        <a14:foregroundMark x1="17849" y1="43165" x2="17849" y2="43165"/>
                        <a14:foregroundMark x1="10323" y1="39089" x2="10323" y2="39089"/>
                        <a14:foregroundMark x1="15699" y1="43645" x2="15699" y2="43645"/>
                        <a14:foregroundMark x1="14409" y1="43645" x2="14409" y2="43645"/>
                        <a14:foregroundMark x1="16559" y1="33813" x2="16559" y2="33813"/>
                        <a14:foregroundMark x1="24086" y1="21343" x2="24086" y2="21343"/>
                        <a14:foregroundMark x1="80860" y1="29496" x2="80860" y2="29496"/>
                        <a14:foregroundMark x1="82151" y1="38129" x2="82151" y2="38129"/>
                        <a14:foregroundMark x1="83011" y1="27098" x2="83011" y2="27098"/>
                        <a14:foregroundMark x1="83226" y1="28537" x2="83226" y2="28537"/>
                        <a14:foregroundMark x1="83871" y1="29496" x2="83871" y2="29496"/>
                        <a14:foregroundMark x1="80000" y1="25659" x2="80000" y2="25659"/>
                        <a14:foregroundMark x1="80430" y1="24460" x2="80430" y2="24460"/>
                        <a14:foregroundMark x1="80645" y1="23741" x2="80645" y2="23741"/>
                        <a14:foregroundMark x1="81075" y1="27338" x2="81075" y2="27338"/>
                        <a14:foregroundMark x1="70323" y1="27578" x2="70323" y2="27578"/>
                        <a14:foregroundMark x1="24301" y1="12710" x2="24301" y2="12710"/>
                        <a14:foregroundMark x1="12258" y1="34772" x2="12258" y2="34772"/>
                        <a14:foregroundMark x1="38710" y1="5995" x2="38710" y2="5995"/>
                        <a14:foregroundMark x1="36344" y1="10072" x2="36344" y2="10072"/>
                        <a14:foregroundMark x1="34194" y1="9353" x2="34194" y2="9353"/>
                        <a14:foregroundMark x1="9462" y1="52758" x2="9462" y2="52758"/>
                        <a14:backgroundMark x1="84731" y1="53717" x2="84731" y2="53717"/>
                        <a14:backgroundMark x1="83441" y1="48921" x2="83441" y2="48921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024659" y="0"/>
            <a:ext cx="4302795" cy="7102202"/>
          </a:xfrm>
          <a:prstGeom prst="rect">
            <a:avLst/>
          </a:prstGeom>
          <a:effectLst>
            <a:glow rad="12700">
              <a:schemeClr val="bg1"/>
            </a:glow>
          </a:effectLst>
        </p:spPr>
      </p:pic>
      <p:sp>
        <p:nvSpPr>
          <p:cNvPr id="5" name="文字方塊 4">
            <a:extLst>
              <a:ext uri="{FF2B5EF4-FFF2-40B4-BE49-F238E27FC236}">
                <a16:creationId xmlns:a16="http://schemas.microsoft.com/office/drawing/2014/main" id="{B50D2538-FB44-9FFB-459E-327393CF6F5E}"/>
              </a:ext>
            </a:extLst>
          </p:cNvPr>
          <p:cNvSpPr txBox="1"/>
          <p:nvPr/>
        </p:nvSpPr>
        <p:spPr>
          <a:xfrm>
            <a:off x="5725874" y="1269554"/>
            <a:ext cx="738664" cy="3816424"/>
          </a:xfrm>
          <a:prstGeom prst="rect">
            <a:avLst/>
          </a:prstGeom>
          <a:noFill/>
          <a:effectLst>
            <a:glow>
              <a:schemeClr val="bg1"/>
            </a:glow>
          </a:effectLst>
        </p:spPr>
        <p:txBody>
          <a:bodyPr vert="eaVert" wrap="square" rtlCol="0">
            <a:spAutoFit/>
          </a:bodyPr>
          <a:lstStyle/>
          <a:p>
            <a:r>
              <a:rPr lang="zh-CN" altLang="en-US" sz="3600" b="1" dirty="0">
                <a:solidFill>
                  <a:schemeClr val="bg1"/>
                </a:solidFill>
              </a:rPr>
              <a:t>金剛般若波羅蜜</a:t>
            </a:r>
            <a:r>
              <a:rPr lang="zh-TW" altLang="en-US" sz="3600" b="1" dirty="0">
                <a:solidFill>
                  <a:schemeClr val="bg1"/>
                </a:solidFill>
              </a:rPr>
              <a:t>經</a:t>
            </a:r>
          </a:p>
        </p:txBody>
      </p:sp>
    </p:spTree>
    <p:extLst>
      <p:ext uri="{BB962C8B-B14F-4D97-AF65-F5344CB8AC3E}">
        <p14:creationId xmlns:p14="http://schemas.microsoft.com/office/powerpoint/2010/main" val="3909152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文字方塊 7">
            <a:extLst>
              <a:ext uri="{FF2B5EF4-FFF2-40B4-BE49-F238E27FC236}">
                <a16:creationId xmlns:a16="http://schemas.microsoft.com/office/drawing/2014/main" id="{69EB7797-6AE7-A4BE-AB9B-DA09447F92A4}"/>
              </a:ext>
            </a:extLst>
          </p:cNvPr>
          <p:cNvSpPr txBox="1"/>
          <p:nvPr/>
        </p:nvSpPr>
        <p:spPr>
          <a:xfrm>
            <a:off x="190550" y="477466"/>
            <a:ext cx="10905550" cy="57606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「通達一如之諸法，謂之無我法。」「無我法」的意思比「法無我」要來得深，為什麼？他已經契入。「通」是沒有障礙，障礙去掉了，我們講煩惱障、所知障，惑障、業障、報障，障礙沒有了。「達」是達到，說明他已經契入，這是屬於證悟。前面那個證得裡頭有深有淺，這一句裡頭唯深無淺，這是真正證入。「一如之諸法」，一如諸法跟諸法一如，有什麼不一樣？「諸法一如」是從相上看體，諸法是相，一如是體、性體。「一如之諸法」是從體上再看現相，原來森羅萬象都是從一如變現出來的。一個是從相見性，一個是從性見相，不一樣的地方在此地。在佛學術語裡面，用「法無我」、「無我法」這兩個名詞來表達這個意思。</a:t>
            </a:r>
          </a:p>
        </p:txBody>
      </p:sp>
      <p:sp>
        <p:nvSpPr>
          <p:cNvPr id="2" name="匾額 1" descr="佛學概要十四講表 習講">
            <a:extLst>
              <a:ext uri="{FF2B5EF4-FFF2-40B4-BE49-F238E27FC236}">
                <a16:creationId xmlns:a16="http://schemas.microsoft.com/office/drawing/2014/main" id="{F2B228E7-0BB0-66E7-2DD7-008C8279CE88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第十七講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960BA057-ECA9-EBE7-21EE-9CAEE98AD93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51790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</p:spTree>
    <p:extLst>
      <p:ext uri="{BB962C8B-B14F-4D97-AF65-F5344CB8AC3E}">
        <p14:creationId xmlns:p14="http://schemas.microsoft.com/office/powerpoint/2010/main" val="154150335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匾額 4" descr="佛學概要十四講表 習講">
            <a:extLst>
              <a:ext uri="{FF2B5EF4-FFF2-40B4-BE49-F238E27FC236}">
                <a16:creationId xmlns:a16="http://schemas.microsoft.com/office/drawing/2014/main" id="{F3383D83-9213-EDF2-FE2A-AA26A492C05B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第十七講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6" name="圖片 5">
            <a:extLst>
              <a:ext uri="{FF2B5EF4-FFF2-40B4-BE49-F238E27FC236}">
                <a16:creationId xmlns:a16="http://schemas.microsoft.com/office/drawing/2014/main" id="{0D21392B-C874-A182-BF6E-5E84BFA1C57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51790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pic>
        <p:nvPicPr>
          <p:cNvPr id="2" name="圖片 1">
            <a:extLst>
              <a:ext uri="{FF2B5EF4-FFF2-40B4-BE49-F238E27FC236}">
                <a16:creationId xmlns:a16="http://schemas.microsoft.com/office/drawing/2014/main" id="{A8F45583-4622-F210-765B-B513DE5B57C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6814" y="12342"/>
            <a:ext cx="7200800" cy="6859588"/>
          </a:xfrm>
          <a:prstGeom prst="rect">
            <a:avLst/>
          </a:prstGeom>
        </p:spPr>
      </p:pic>
      <p:sp>
        <p:nvSpPr>
          <p:cNvPr id="3" name="矩形 2">
            <a:extLst>
              <a:ext uri="{FF2B5EF4-FFF2-40B4-BE49-F238E27FC236}">
                <a16:creationId xmlns:a16="http://schemas.microsoft.com/office/drawing/2014/main" id="{8306F0E7-AF51-8D00-D9A4-B0FBA1459D4B}"/>
              </a:ext>
            </a:extLst>
          </p:cNvPr>
          <p:cNvSpPr/>
          <p:nvPr/>
        </p:nvSpPr>
        <p:spPr>
          <a:xfrm>
            <a:off x="5087094" y="693490"/>
            <a:ext cx="504056" cy="720080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2" name="矩形 11">
            <a:extLst>
              <a:ext uri="{FF2B5EF4-FFF2-40B4-BE49-F238E27FC236}">
                <a16:creationId xmlns:a16="http://schemas.microsoft.com/office/drawing/2014/main" id="{BCB5A72F-227A-508E-66D0-210BE494FE22}"/>
              </a:ext>
            </a:extLst>
          </p:cNvPr>
          <p:cNvSpPr/>
          <p:nvPr/>
        </p:nvSpPr>
        <p:spPr>
          <a:xfrm>
            <a:off x="7175326" y="1701602"/>
            <a:ext cx="504056" cy="432048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3" name="矩形 12">
            <a:extLst>
              <a:ext uri="{FF2B5EF4-FFF2-40B4-BE49-F238E27FC236}">
                <a16:creationId xmlns:a16="http://schemas.microsoft.com/office/drawing/2014/main" id="{84A4FCED-5ED9-30FF-ED48-147B723B014F}"/>
              </a:ext>
            </a:extLst>
          </p:cNvPr>
          <p:cNvSpPr/>
          <p:nvPr/>
        </p:nvSpPr>
        <p:spPr>
          <a:xfrm>
            <a:off x="6239222" y="2421682"/>
            <a:ext cx="504056" cy="432048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4" name="矩形 13">
            <a:extLst>
              <a:ext uri="{FF2B5EF4-FFF2-40B4-BE49-F238E27FC236}">
                <a16:creationId xmlns:a16="http://schemas.microsoft.com/office/drawing/2014/main" id="{D06EB5CF-DFDB-AA2D-ABDC-9C6224A20080}"/>
              </a:ext>
            </a:extLst>
          </p:cNvPr>
          <p:cNvSpPr/>
          <p:nvPr/>
        </p:nvSpPr>
        <p:spPr>
          <a:xfrm>
            <a:off x="4799062" y="3141762"/>
            <a:ext cx="648072" cy="681148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5" name="矩形 14">
            <a:extLst>
              <a:ext uri="{FF2B5EF4-FFF2-40B4-BE49-F238E27FC236}">
                <a16:creationId xmlns:a16="http://schemas.microsoft.com/office/drawing/2014/main" id="{51EA6E01-96F7-3DDA-650D-E6C4C1311263}"/>
              </a:ext>
            </a:extLst>
          </p:cNvPr>
          <p:cNvSpPr/>
          <p:nvPr/>
        </p:nvSpPr>
        <p:spPr>
          <a:xfrm>
            <a:off x="3718942" y="4149874"/>
            <a:ext cx="576064" cy="648072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6" name="矩形 15">
            <a:extLst>
              <a:ext uri="{FF2B5EF4-FFF2-40B4-BE49-F238E27FC236}">
                <a16:creationId xmlns:a16="http://schemas.microsoft.com/office/drawing/2014/main" id="{4BE308C5-F474-906F-307C-0BB761FE904B}"/>
              </a:ext>
            </a:extLst>
          </p:cNvPr>
          <p:cNvSpPr/>
          <p:nvPr/>
        </p:nvSpPr>
        <p:spPr>
          <a:xfrm>
            <a:off x="4511030" y="5085978"/>
            <a:ext cx="504056" cy="648072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07259281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887F088E-D30D-203F-E473-3C27F6242F21}"/>
              </a:ext>
            </a:extLst>
          </p:cNvPr>
          <p:cNvSpPr txBox="1"/>
          <p:nvPr/>
        </p:nvSpPr>
        <p:spPr>
          <a:xfrm>
            <a:off x="4042963" y="621481"/>
            <a:ext cx="6647974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「須菩提。於意云何。如來有肉眼不。如是。世尊。如來有肉眼。須菩提。於意云何。如來有天眼不。如是。世尊。如來有天眼。須菩提。於意云何。如來有慧眼不。如是。世尊。如來有慧眼。須菩提。於意云何。如來有法眼不。如是。世尊。如來有法眼。須菩提。於意云何。如來有佛眼不。如是。世尊。如來有佛眼。」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004BBFCD-DB6B-D117-00BA-77F65B5596B3}"/>
              </a:ext>
            </a:extLst>
          </p:cNvPr>
          <p:cNvSpPr txBox="1"/>
          <p:nvPr/>
        </p:nvSpPr>
        <p:spPr>
          <a:xfrm>
            <a:off x="461024" y="630673"/>
            <a:ext cx="3416320" cy="516699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這一段經文，為我們說出佛有五眼，通常我們稱之為五眼圓明，就是這個意思。這個問答裡面的含義很深，決不是我們粗心大意的人只聽聽它的表面而已。</a:t>
            </a:r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D4ECECDA-CF2B-34A9-3B07-FC92DAF6C2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56556" y="639864"/>
            <a:ext cx="872833" cy="51486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20833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B2FA4825-2C89-BE26-3400-8733027EE6A1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第十七講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CAB46F29-7DA6-73B5-221E-AA0C76605421}"/>
              </a:ext>
            </a:extLst>
          </p:cNvPr>
          <p:cNvSpPr txBox="1"/>
          <p:nvPr/>
        </p:nvSpPr>
        <p:spPr>
          <a:xfrm>
            <a:off x="8039422" y="738202"/>
            <a:ext cx="2769989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此「見」不局指眼見，猶言見地耳。知見皆從理智出，原非異體。但約有所表現曰「見」。約了了於內曰「知」。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678AECC4-ED8C-2F4F-5F77-F34CF329F152}"/>
              </a:ext>
            </a:extLst>
          </p:cNvPr>
          <p:cNvSpPr txBox="1"/>
          <p:nvPr/>
        </p:nvSpPr>
        <p:spPr>
          <a:xfrm>
            <a:off x="568002" y="738203"/>
            <a:ext cx="7294305" cy="516699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這是首先把這一段的大意，也就是科題，做一個簡單的解釋。開佛知見，說明圓見。「圓」有圓滿的意思，有圓融無礙的意思。「見」不局限在眼見上，而它真正的意思是講見地；也就是說，對於宇宙人生的真相，認識多少，體會多少，這就是所謂的見地。對於這個事與理，可以說是無限的深廣；愈是地位高的菩薩，體會得就愈深愈廣。</a:t>
            </a:r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E2ADDC6B-2187-99C4-ABD5-1B067DF97A1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51790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</p:spTree>
    <p:extLst>
      <p:ext uri="{BB962C8B-B14F-4D97-AF65-F5344CB8AC3E}">
        <p14:creationId xmlns:p14="http://schemas.microsoft.com/office/powerpoint/2010/main" val="15449359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D767DC6B-5B92-34B9-081A-FAD7AFF74A4B}"/>
              </a:ext>
            </a:extLst>
          </p:cNvPr>
          <p:cNvSpPr txBox="1"/>
          <p:nvPr/>
        </p:nvSpPr>
        <p:spPr>
          <a:xfrm>
            <a:off x="8330936" y="723978"/>
            <a:ext cx="3416320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凡夫</a:t>
            </a: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肉眼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所見有限，為煩惱所障故。</a:t>
            </a: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天眼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，有由業力報得，有由定力修得。凡夫齊此二眼。若</a:t>
            </a: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慧眼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以上，非修出世法不能得。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8367BA03-AA01-2668-7BA7-E393AD819891}"/>
              </a:ext>
            </a:extLst>
          </p:cNvPr>
          <p:cNvSpPr txBox="1"/>
          <p:nvPr/>
        </p:nvSpPr>
        <p:spPr>
          <a:xfrm>
            <a:off x="5482560" y="723978"/>
            <a:ext cx="2769989" cy="516699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慧眼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，以根本智，照見真空之理。</a:t>
            </a: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法眼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，以後得智，照見差別之事。得根本智後，方能得之。</a:t>
            </a: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70E32808-509E-8601-1025-F546A62473C4}"/>
              </a:ext>
            </a:extLst>
          </p:cNvPr>
          <p:cNvSpPr txBox="1"/>
          <p:nvPr/>
        </p:nvSpPr>
        <p:spPr>
          <a:xfrm>
            <a:off x="3160591" y="691669"/>
            <a:ext cx="2123658" cy="516699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佛眼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，智無不極，照無不圓，惟佛有之。古德云，前四在佛，總名佛眼。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E2C3E026-78CD-8CCD-3937-1B659EAE2681}"/>
              </a:ext>
            </a:extLst>
          </p:cNvPr>
          <p:cNvSpPr txBox="1"/>
          <p:nvPr/>
        </p:nvSpPr>
        <p:spPr>
          <a:xfrm>
            <a:off x="838622" y="693490"/>
            <a:ext cx="2123658" cy="516699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rgbClr val="FFFF00"/>
                </a:solidFill>
              </a:rPr>
              <a:t>「天眼通非礙，肉眼礙非通，法眼唯觀俗，慧眼直緣空，佛眼如千日，照異體還同。」</a:t>
            </a:r>
          </a:p>
        </p:txBody>
      </p:sp>
    </p:spTree>
    <p:extLst>
      <p:ext uri="{BB962C8B-B14F-4D97-AF65-F5344CB8AC3E}">
        <p14:creationId xmlns:p14="http://schemas.microsoft.com/office/powerpoint/2010/main" val="416851542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5AD35D82-04FD-744F-316B-EA5B0E86660F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第十七講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DCDAF966-5948-429D-D408-819CBF0C9E48}"/>
              </a:ext>
            </a:extLst>
          </p:cNvPr>
          <p:cNvSpPr txBox="1"/>
          <p:nvPr/>
        </p:nvSpPr>
        <p:spPr>
          <a:xfrm>
            <a:off x="3934966" y="675573"/>
            <a:ext cx="6647974" cy="516699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在我們凡夫只有肉眼，其他的都沒有。如果在天人，天人有天眼，肉眼也叫天眼；阿羅漢有慧眼，阿羅漢的天眼、肉眼都叫慧眼；菩薩有法眼，菩薩的慧眼、天眼、肉眼統統叫法眼；在如來果位上統統叫佛眼，五種眼都叫佛眼，這是智慧達到究竟圓滿。「照無不圓」，虛空法界、過去未來，佛沒有見不到的，沒有不明瞭的，</a:t>
            </a:r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49AD6848-1F38-5292-712B-0A0CF01B581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51790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</p:spTree>
    <p:extLst>
      <p:ext uri="{BB962C8B-B14F-4D97-AF65-F5344CB8AC3E}">
        <p14:creationId xmlns:p14="http://schemas.microsoft.com/office/powerpoint/2010/main" val="32030817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420EFC46-F0FB-988C-8457-C00BBFC29BD2}"/>
              </a:ext>
            </a:extLst>
          </p:cNvPr>
          <p:cNvSpPr txBox="1"/>
          <p:nvPr/>
        </p:nvSpPr>
        <p:spPr>
          <a:xfrm>
            <a:off x="2101081" y="710919"/>
            <a:ext cx="4708981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菩薩應開如是見，通達如是無我法。云何通達，唯在不執己見，不執一見而已。云何能不執，首當大開圓解，令其見地徹底，則執情自薄。即復力除習氣，離相離念，證得諸法一如，方為究竟耳。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3C6EDCBE-2BFE-160D-83FC-9A8131F16541}"/>
              </a:ext>
            </a:extLst>
          </p:cNvPr>
          <p:cNvSpPr txBox="1"/>
          <p:nvPr/>
        </p:nvSpPr>
        <p:spPr>
          <a:xfrm>
            <a:off x="7357665" y="710920"/>
            <a:ext cx="2769989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佛說五眼，旨在借五眼以明佛見圓融。見性圓明，有如圓鏡，胡來現胡，漢來現漢，初無容心。正所謂不有而有，有而不有也。</a:t>
            </a:r>
          </a:p>
        </p:txBody>
      </p:sp>
      <p:sp>
        <p:nvSpPr>
          <p:cNvPr id="9" name="匾額 8" descr="佛學概要十四講表 習講">
            <a:extLst>
              <a:ext uri="{FF2B5EF4-FFF2-40B4-BE49-F238E27FC236}">
                <a16:creationId xmlns:a16="http://schemas.microsoft.com/office/drawing/2014/main" id="{F1125B03-CF9C-9873-D978-CD4FF5A5CFA9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第十七講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10" name="圖片 9">
            <a:extLst>
              <a:ext uri="{FF2B5EF4-FFF2-40B4-BE49-F238E27FC236}">
                <a16:creationId xmlns:a16="http://schemas.microsoft.com/office/drawing/2014/main" id="{A2249664-C927-24B4-91AA-45C5FEBF698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51790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</p:spTree>
    <p:extLst>
      <p:ext uri="{BB962C8B-B14F-4D97-AF65-F5344CB8AC3E}">
        <p14:creationId xmlns:p14="http://schemas.microsoft.com/office/powerpoint/2010/main" val="272962997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370D5AE1-3891-BDCD-38B1-C04B44D89D97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第十七講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70A1079D-4AC4-A686-4464-8EBAAC2FA1C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51790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9" name="文字方塊 8">
            <a:extLst>
              <a:ext uri="{FF2B5EF4-FFF2-40B4-BE49-F238E27FC236}">
                <a16:creationId xmlns:a16="http://schemas.microsoft.com/office/drawing/2014/main" id="{0B52F1C3-30B6-ED55-1505-341B2843A022}"/>
              </a:ext>
            </a:extLst>
          </p:cNvPr>
          <p:cNvSpPr txBox="1"/>
          <p:nvPr/>
        </p:nvSpPr>
        <p:spPr>
          <a:xfrm>
            <a:off x="1054646" y="730724"/>
            <a:ext cx="9233297" cy="516699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這一句是我們修學成敗關鍵的樞紐。菩薩應開佛知佛見，</a:t>
            </a:r>
            <a:r>
              <a:rPr lang="en-US" altLang="zh-TW" sz="2800" dirty="0">
                <a:solidFill>
                  <a:srgbClr val="FFFF00"/>
                </a:solidFill>
              </a:rPr>
              <a:t>《</a:t>
            </a:r>
            <a:r>
              <a:rPr lang="zh-TW" altLang="en-US" sz="2800" dirty="0">
                <a:solidFill>
                  <a:srgbClr val="FFFF00"/>
                </a:solidFill>
              </a:rPr>
              <a:t>法華經</a:t>
            </a:r>
            <a:r>
              <a:rPr lang="en-US" altLang="zh-TW" sz="2800" dirty="0">
                <a:solidFill>
                  <a:srgbClr val="FFFF00"/>
                </a:solidFill>
              </a:rPr>
              <a:t>》</a:t>
            </a:r>
            <a:r>
              <a:rPr lang="zh-TW" altLang="en-US" sz="2800" dirty="0">
                <a:solidFill>
                  <a:srgbClr val="FFFF00"/>
                </a:solidFill>
              </a:rPr>
              <a:t>裡面世尊講的「開示悟入」，目標就是佛知佛見；開佛知見、示佛知見、悟佛知見、入佛知見，那個功德就圓滿了。佛的知見是什麼？知道一切法無我，安住在無我法。如何通達？唯一的方法就是要把自己的成見捨掉，決定不能執著，執著就錯了。成見裡面最深的，無過於我見、我相，這是成見裡面最深的。起心動念都有個我，我的想法、我的看法，大錯特錯！</a:t>
            </a:r>
          </a:p>
        </p:txBody>
      </p:sp>
    </p:spTree>
    <p:extLst>
      <p:ext uri="{BB962C8B-B14F-4D97-AF65-F5344CB8AC3E}">
        <p14:creationId xmlns:p14="http://schemas.microsoft.com/office/powerpoint/2010/main" val="270801756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B825935B-9F64-1343-C3AD-9D318790B04C}"/>
              </a:ext>
            </a:extLst>
          </p:cNvPr>
          <p:cNvSpPr txBox="1"/>
          <p:nvPr/>
        </p:nvSpPr>
        <p:spPr>
          <a:xfrm>
            <a:off x="5761308" y="510587"/>
            <a:ext cx="2123658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如來說是沙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。若不著相，則見相即見性。又何必說不是沙。此正明一切皆是，以遣微細之執。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EDB41888-89EA-4B98-C539-7CA0790E38BA}"/>
              </a:ext>
            </a:extLst>
          </p:cNvPr>
          <p:cNvSpPr txBox="1"/>
          <p:nvPr/>
        </p:nvSpPr>
        <p:spPr>
          <a:xfrm>
            <a:off x="190550" y="537583"/>
            <a:ext cx="5355312" cy="516699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前面我們看到「即非是名」，這個地方須菩提沒有說，恆河中所有沙，即非是沙，是名</a:t>
            </a:r>
            <a:r>
              <a:rPr lang="zh-CN" altLang="en-US" sz="2800" dirty="0">
                <a:solidFill>
                  <a:srgbClr val="FFFF00"/>
                </a:solidFill>
              </a:rPr>
              <a:t>為</a:t>
            </a:r>
            <a:r>
              <a:rPr lang="zh-TW" altLang="en-US" sz="2800" dirty="0">
                <a:solidFill>
                  <a:srgbClr val="FFFF00"/>
                </a:solidFill>
              </a:rPr>
              <a:t>沙。如果講即非是名，我們好懂，那個意思就是可深可淺。「如來說是沙」，這個意思深。說明佛沒有一點執著，眾生怎麼說，佛隨順你怎麼說，佛沒有執著。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A405AA44-A79C-D6CE-821A-C62095A9A7F3}"/>
              </a:ext>
            </a:extLst>
          </p:cNvPr>
          <p:cNvSpPr txBox="1"/>
          <p:nvPr/>
        </p:nvSpPr>
        <p:spPr>
          <a:xfrm>
            <a:off x="7967414" y="510586"/>
            <a:ext cx="2123658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「須菩提。於意云何。恆河中所有沙。佛說是沙不。如是。世尊。如來說是沙。」</a:t>
            </a:r>
          </a:p>
        </p:txBody>
      </p:sp>
      <p:pic>
        <p:nvPicPr>
          <p:cNvPr id="10" name="圖片 9">
            <a:extLst>
              <a:ext uri="{FF2B5EF4-FFF2-40B4-BE49-F238E27FC236}">
                <a16:creationId xmlns:a16="http://schemas.microsoft.com/office/drawing/2014/main" id="{B7D60354-FAE5-D9F7-3914-4B3538CE57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99662" y="722507"/>
            <a:ext cx="717985" cy="2707287"/>
          </a:xfrm>
          <a:prstGeom prst="rect">
            <a:avLst/>
          </a:prstGeom>
        </p:spPr>
      </p:pic>
      <p:sp>
        <p:nvSpPr>
          <p:cNvPr id="11" name="匾額 10" descr="佛學概要十四講表 習講">
            <a:extLst>
              <a:ext uri="{FF2B5EF4-FFF2-40B4-BE49-F238E27FC236}">
                <a16:creationId xmlns:a16="http://schemas.microsoft.com/office/drawing/2014/main" id="{9EE843ED-CB25-4226-5662-735CC1190652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第十七講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12" name="圖片 11">
            <a:extLst>
              <a:ext uri="{FF2B5EF4-FFF2-40B4-BE49-F238E27FC236}">
                <a16:creationId xmlns:a16="http://schemas.microsoft.com/office/drawing/2014/main" id="{2802054B-FFFE-C86F-D528-FD4A10C7928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51790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</p:spTree>
    <p:extLst>
      <p:ext uri="{BB962C8B-B14F-4D97-AF65-F5344CB8AC3E}">
        <p14:creationId xmlns:p14="http://schemas.microsoft.com/office/powerpoint/2010/main" val="17584817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字方塊 5">
            <a:extLst>
              <a:ext uri="{FF2B5EF4-FFF2-40B4-BE49-F238E27FC236}">
                <a16:creationId xmlns:a16="http://schemas.microsoft.com/office/drawing/2014/main" id="{FD601599-44D1-895C-0C29-E72300E89678}"/>
              </a:ext>
            </a:extLst>
          </p:cNvPr>
          <p:cNvSpPr txBox="1"/>
          <p:nvPr/>
        </p:nvSpPr>
        <p:spPr>
          <a:xfrm>
            <a:off x="334566" y="783082"/>
            <a:ext cx="7294305" cy="516699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這裡面為我們說出來，這又是一個很重要的關鍵樞紐。前面我們曾看到「無實無虛」，這是一切法的真實相；「不一不異」，同樣也是一切法的真實相。說一個無實無虛不就好了，何必還要再搞一個不一不異？佛的意思到底在哪裡？說了無實無虛，怕你執著無實無虛；換一個話題來講，不一不異就是無實無虛，叫你離名字相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1C528368-A161-D639-5DE6-7D2D1C67CD9E}"/>
              </a:ext>
            </a:extLst>
          </p:cNvPr>
          <p:cNvSpPr txBox="1"/>
          <p:nvPr/>
        </p:nvSpPr>
        <p:spPr>
          <a:xfrm>
            <a:off x="7654600" y="783082"/>
            <a:ext cx="4062651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當知不一不異之義，便是法法皆如，此正佛之所證所得。即是佛之圓見。雖見而不立見，乃能於一切法不執而無我，乃能如是如是究竟證得。一異不執，是破除我見之慧劍也。</a:t>
            </a:r>
          </a:p>
        </p:txBody>
      </p:sp>
    </p:spTree>
    <p:extLst>
      <p:ext uri="{BB962C8B-B14F-4D97-AF65-F5344CB8AC3E}">
        <p14:creationId xmlns:p14="http://schemas.microsoft.com/office/powerpoint/2010/main" val="15843633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6EA42072-D1D9-0029-F739-CBCC0F5A2E79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第十七講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AE1B6307-2B79-A6A4-8767-71B97FF8CF3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51790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9" name="文字方塊 8">
            <a:extLst>
              <a:ext uri="{FF2B5EF4-FFF2-40B4-BE49-F238E27FC236}">
                <a16:creationId xmlns:a16="http://schemas.microsoft.com/office/drawing/2014/main" id="{A861DFD3-3ECD-654C-B4A3-EBC20AE395CD}"/>
              </a:ext>
            </a:extLst>
          </p:cNvPr>
          <p:cNvSpPr txBox="1"/>
          <p:nvPr/>
        </p:nvSpPr>
        <p:spPr>
          <a:xfrm>
            <a:off x="3142878" y="711074"/>
            <a:ext cx="7294305" cy="516699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所有一切名字術語也是假設，這個地方就是怕你生微細的執著。有這個執著就是障礙，有這個執著，無明就不能斷盡。不一不異，「不一」是從相上講的，森羅萬象不一樣；「不異」是從性上講的，十法界依正莊嚴同一個法性，沒有兩樣。不一就是無虛，不異就是無實。無實無虛，有什麼兩樣？一個意思。便是法法皆如，諸法如義。</a:t>
            </a:r>
          </a:p>
        </p:txBody>
      </p:sp>
    </p:spTree>
    <p:extLst>
      <p:ext uri="{BB962C8B-B14F-4D97-AF65-F5344CB8AC3E}">
        <p14:creationId xmlns:p14="http://schemas.microsoft.com/office/powerpoint/2010/main" val="74484097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字方塊 5">
            <a:extLst>
              <a:ext uri="{FF2B5EF4-FFF2-40B4-BE49-F238E27FC236}">
                <a16:creationId xmlns:a16="http://schemas.microsoft.com/office/drawing/2014/main" id="{25FAE652-8A98-A522-6EEA-78CDF604EB26}"/>
              </a:ext>
            </a:extLst>
          </p:cNvPr>
          <p:cNvSpPr txBox="1"/>
          <p:nvPr/>
        </p:nvSpPr>
        <p:spPr>
          <a:xfrm>
            <a:off x="2008610" y="685650"/>
            <a:ext cx="5493812" cy="516699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諸法如義，法法皆如，無實無虛，不一不異，這是理。你對這個理沒有透徹明瞭，所以你放不下。實在講，第二個還是從第一個來的，如果見理明瞭了，決不會自以為是；見理不明，還自以為是那個麻煩就更大了。見理不明是所知障，自以為是煩惱障，這二障具足，你怎麼能破我？ 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0DA08D21-8909-4713-43BE-324FF12683D9}"/>
              </a:ext>
            </a:extLst>
          </p:cNvPr>
          <p:cNvSpPr txBox="1"/>
          <p:nvPr/>
        </p:nvSpPr>
        <p:spPr>
          <a:xfrm>
            <a:off x="7434897" y="685649"/>
            <a:ext cx="4708981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我見難除，不外兩種理由。（１）見理不明。（２）自以為是。欲破「我」，首當明理。開佛圓見，徹明其理之謂也。先說「五眼」以明不執一，為見理不明者說法。繼說「河沙」以明不執異，為自以為是者說法。</a:t>
            </a: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904F316A-87AA-821F-2AFA-EF0560D95D9D}"/>
              </a:ext>
            </a:extLst>
          </p:cNvPr>
          <p:cNvSpPr txBox="1"/>
          <p:nvPr/>
        </p:nvSpPr>
        <p:spPr>
          <a:xfrm>
            <a:off x="46535" y="685649"/>
            <a:ext cx="1954381" cy="516699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五眼雖然說五個，實際上是一個，是講見地。論見地是一；從作用，有五</a:t>
            </a:r>
            <a:r>
              <a:rPr lang="zh-CN" altLang="en-US" sz="2800" dirty="0">
                <a:solidFill>
                  <a:srgbClr val="FFFF00"/>
                </a:solidFill>
              </a:rPr>
              <a:t>。</a:t>
            </a:r>
            <a:r>
              <a:rPr lang="zh-TW" altLang="en-US" sz="2800" dirty="0">
                <a:solidFill>
                  <a:srgbClr val="FFFF00"/>
                </a:solidFill>
              </a:rPr>
              <a:t>一異都不執著</a:t>
            </a:r>
            <a:r>
              <a:rPr lang="zh-CN" altLang="en-US" sz="2800" dirty="0">
                <a:solidFill>
                  <a:srgbClr val="FFFF00"/>
                </a:solidFill>
              </a:rPr>
              <a:t>。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453982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字方塊 5">
            <a:extLst>
              <a:ext uri="{FF2B5EF4-FFF2-40B4-BE49-F238E27FC236}">
                <a16:creationId xmlns:a16="http://schemas.microsoft.com/office/drawing/2014/main" id="{EA3898BA-0754-75E2-4F94-1FF2BB3D3F78}"/>
              </a:ext>
            </a:extLst>
          </p:cNvPr>
          <p:cNvSpPr txBox="1"/>
          <p:nvPr/>
        </p:nvSpPr>
        <p:spPr>
          <a:xfrm>
            <a:off x="262558" y="700649"/>
            <a:ext cx="6647974" cy="516699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這是引用</a:t>
            </a:r>
            <a:r>
              <a:rPr lang="en-US" altLang="zh-TW" sz="2800" dirty="0">
                <a:solidFill>
                  <a:srgbClr val="FFFF00"/>
                </a:solidFill>
              </a:rPr>
              <a:t>《</a:t>
            </a:r>
            <a:r>
              <a:rPr lang="zh-TW" altLang="en-US" sz="2800" dirty="0">
                <a:solidFill>
                  <a:srgbClr val="FFFF00"/>
                </a:solidFill>
              </a:rPr>
              <a:t>大智度論</a:t>
            </a:r>
            <a:r>
              <a:rPr lang="en-US" altLang="zh-TW" sz="2800" dirty="0">
                <a:solidFill>
                  <a:srgbClr val="FFFF00"/>
                </a:solidFill>
              </a:rPr>
              <a:t>》</a:t>
            </a:r>
            <a:r>
              <a:rPr lang="zh-TW" altLang="en-US" sz="2800" dirty="0">
                <a:solidFill>
                  <a:srgbClr val="FFFF00"/>
                </a:solidFill>
              </a:rPr>
              <a:t>裡面一段開示，說明不一不異之義。前面曾經說到，不一不異展開來有八不、十不、十二不、十四不。由此可知，它的中心就是不一不異這一句。八不，</a:t>
            </a:r>
            <a:r>
              <a:rPr lang="en-US" altLang="zh-TW" sz="2800" dirty="0">
                <a:solidFill>
                  <a:srgbClr val="FFFF00"/>
                </a:solidFill>
              </a:rPr>
              <a:t>《</a:t>
            </a:r>
            <a:r>
              <a:rPr lang="zh-TW" altLang="en-US" sz="2800" dirty="0">
                <a:solidFill>
                  <a:srgbClr val="FFFF00"/>
                </a:solidFill>
              </a:rPr>
              <a:t>中觀論</a:t>
            </a:r>
            <a:r>
              <a:rPr lang="en-US" altLang="zh-TW" sz="2800" dirty="0">
                <a:solidFill>
                  <a:srgbClr val="FFFF00"/>
                </a:solidFill>
              </a:rPr>
              <a:t>》</a:t>
            </a:r>
            <a:r>
              <a:rPr lang="zh-TW" altLang="en-US" sz="2800" dirty="0">
                <a:solidFill>
                  <a:srgbClr val="FFFF00"/>
                </a:solidFill>
              </a:rPr>
              <a:t>上這樣說，</a:t>
            </a:r>
            <a:r>
              <a:rPr lang="en-US" altLang="zh-TW" sz="2800" dirty="0">
                <a:solidFill>
                  <a:srgbClr val="FFFF00"/>
                </a:solidFill>
              </a:rPr>
              <a:t>《</a:t>
            </a:r>
            <a:r>
              <a:rPr lang="zh-TW" altLang="en-US" sz="2800" dirty="0">
                <a:solidFill>
                  <a:srgbClr val="FFFF00"/>
                </a:solidFill>
              </a:rPr>
              <a:t>大智度論</a:t>
            </a:r>
            <a:r>
              <a:rPr lang="en-US" altLang="zh-TW" sz="2800" dirty="0">
                <a:solidFill>
                  <a:srgbClr val="FFFF00"/>
                </a:solidFill>
              </a:rPr>
              <a:t>》</a:t>
            </a:r>
            <a:r>
              <a:rPr lang="zh-TW" altLang="en-US" sz="2800" dirty="0">
                <a:solidFill>
                  <a:srgbClr val="FFFF00"/>
                </a:solidFill>
              </a:rPr>
              <a:t>上也是這麼說法，這個意思我們一定要很清楚的明瞭它，這就是佛知佛見；換句話說，這是宇宙萬有的真相。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509C2E8B-0BA7-C14A-6DB9-260819AAC84E}"/>
              </a:ext>
            </a:extLst>
          </p:cNvPr>
          <p:cNvSpPr txBox="1"/>
          <p:nvPr/>
        </p:nvSpPr>
        <p:spPr>
          <a:xfrm>
            <a:off x="6887294" y="700648"/>
            <a:ext cx="4062651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「</a:t>
            </a:r>
            <a:r>
              <a:rPr lang="en-US" altLang="zh-TW" sz="2800" b="1" dirty="0">
                <a:solidFill>
                  <a:schemeClr val="bg1"/>
                </a:solidFill>
              </a:rPr>
              <a:t>《</a:t>
            </a:r>
            <a:r>
              <a:rPr lang="zh-TW" altLang="en-US" sz="2800" b="1" dirty="0">
                <a:solidFill>
                  <a:schemeClr val="bg1"/>
                </a:solidFill>
              </a:rPr>
              <a:t>大智度論</a:t>
            </a:r>
            <a:r>
              <a:rPr lang="en-US" altLang="zh-TW" sz="2800" b="1" dirty="0">
                <a:solidFill>
                  <a:schemeClr val="bg1"/>
                </a:solidFill>
              </a:rPr>
              <a:t>》</a:t>
            </a:r>
            <a:r>
              <a:rPr lang="zh-TW" altLang="en-US" sz="2800" b="1" dirty="0">
                <a:solidFill>
                  <a:schemeClr val="bg1"/>
                </a:solidFill>
              </a:rPr>
              <a:t>云：「不生不滅，不斷不常，不一不異，不去不來。因緣生法，滅諸戲論。」因緣生法，猶言因果。言一切法皆是因果。故一切法皆是具足 「八不」之義。」</a:t>
            </a:r>
          </a:p>
        </p:txBody>
      </p:sp>
      <p:sp>
        <p:nvSpPr>
          <p:cNvPr id="2" name="匾額 1" descr="佛學概要十四講表 習講">
            <a:extLst>
              <a:ext uri="{FF2B5EF4-FFF2-40B4-BE49-F238E27FC236}">
                <a16:creationId xmlns:a16="http://schemas.microsoft.com/office/drawing/2014/main" id="{14178490-D280-EBE8-8CC2-A46245798164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第十七講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F5910C97-F33C-12BD-5B93-9E3F34109C5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51790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</p:spTree>
    <p:extLst>
      <p:ext uri="{BB962C8B-B14F-4D97-AF65-F5344CB8AC3E}">
        <p14:creationId xmlns:p14="http://schemas.microsoft.com/office/powerpoint/2010/main" val="155115866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文字方塊 8">
            <a:extLst>
              <a:ext uri="{FF2B5EF4-FFF2-40B4-BE49-F238E27FC236}">
                <a16:creationId xmlns:a16="http://schemas.microsoft.com/office/drawing/2014/main" id="{35E53485-C0A1-1ECE-B464-324BE8F178BE}"/>
              </a:ext>
            </a:extLst>
          </p:cNvPr>
          <p:cNvSpPr txBox="1"/>
          <p:nvPr/>
        </p:nvSpPr>
        <p:spPr>
          <a:xfrm>
            <a:off x="262558" y="846298"/>
            <a:ext cx="11469807" cy="516699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真相明白了，這叫大開圓解。解圓，然後行自然就圓了。所謂行圓，也就是樣樣放得下，樣樣都不執著，這叫圓。如果還有絲毫執著，放不下，你的解行都不圓，因此這一段的意思就非常重要。可是這個意思與我們的常識</a:t>
            </a:r>
            <a:r>
              <a:rPr lang="zh-CN" altLang="en-US" sz="2800" dirty="0">
                <a:solidFill>
                  <a:srgbClr val="FFFF00"/>
                </a:solidFill>
              </a:rPr>
              <a:t>、</a:t>
            </a:r>
            <a:r>
              <a:rPr lang="zh-TW" altLang="en-US" sz="2800" dirty="0">
                <a:solidFill>
                  <a:srgbClr val="FFFF00"/>
                </a:solidFill>
              </a:rPr>
              <a:t>觀念，恰恰相反。我們看一切法有生有滅，動物有生老病死，植物有生住異滅，礦物有成住壞空。這些現象都是生滅的現象、斷常的現象、一異的現象、來去的現象，怎麼可以說一切法不生不滅，乃至於不來不去？這個意思實實在在很深，雖然我們在大乘經上曾經讀過，而事實上，我們在境界裡面，這個念頭轉不過來。於是不但用功不得力，就是研教也不能夠深入，行門、解門都產生了障礙。</a:t>
            </a:r>
          </a:p>
        </p:txBody>
      </p:sp>
    </p:spTree>
    <p:extLst>
      <p:ext uri="{BB962C8B-B14F-4D97-AF65-F5344CB8AC3E}">
        <p14:creationId xmlns:p14="http://schemas.microsoft.com/office/powerpoint/2010/main" val="245791789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字方塊 5">
            <a:extLst>
              <a:ext uri="{FF2B5EF4-FFF2-40B4-BE49-F238E27FC236}">
                <a16:creationId xmlns:a16="http://schemas.microsoft.com/office/drawing/2014/main" id="{0F7FD23C-94AE-7F33-7F02-8DE0BE642BC7}"/>
              </a:ext>
            </a:extLst>
          </p:cNvPr>
          <p:cNvSpPr txBox="1"/>
          <p:nvPr/>
        </p:nvSpPr>
        <p:spPr>
          <a:xfrm>
            <a:off x="4026128" y="693490"/>
            <a:ext cx="7940635" cy="516699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末後這兩句是說明，「因緣生法，滅諸戲論」。戲論，就是我們平常講開玩笑的話，不是真的。前面講的生滅、斷常，一異、來去，都是戲論，所謂是凡夫知見，在法相宗裡面叫「遍計所執性」，絕對不是事實。我們講依他起，依他起還有個依據、有個根據；這個沒有，比依他起還假，依他起已經是假的。遍計所執，要用現代話來說，就是完全是虛妄的抽象概念，絕對不是事實。</a:t>
            </a:r>
          </a:p>
        </p:txBody>
      </p:sp>
      <p:pic>
        <p:nvPicPr>
          <p:cNvPr id="10" name="圖片 9">
            <a:extLst>
              <a:ext uri="{FF2B5EF4-FFF2-40B4-BE49-F238E27FC236}">
                <a16:creationId xmlns:a16="http://schemas.microsoft.com/office/drawing/2014/main" id="{B0A701A9-D449-109B-BBF7-966088AC08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008" y="1629594"/>
            <a:ext cx="3790950" cy="5229994"/>
          </a:xfrm>
          <a:prstGeom prst="rect">
            <a:avLst/>
          </a:prstGeom>
        </p:spPr>
      </p:pic>
      <p:pic>
        <p:nvPicPr>
          <p:cNvPr id="12" name="圖片 11">
            <a:extLst>
              <a:ext uri="{FF2B5EF4-FFF2-40B4-BE49-F238E27FC236}">
                <a16:creationId xmlns:a16="http://schemas.microsoft.com/office/drawing/2014/main" id="{5F464736-AAF4-7467-9446-7B744560467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30710" y="256160"/>
            <a:ext cx="360040" cy="800089"/>
          </a:xfrm>
          <a:prstGeom prst="rect">
            <a:avLst/>
          </a:prstGeom>
        </p:spPr>
      </p:pic>
      <p:sp>
        <p:nvSpPr>
          <p:cNvPr id="13" name="右大括弧 12">
            <a:extLst>
              <a:ext uri="{FF2B5EF4-FFF2-40B4-BE49-F238E27FC236}">
                <a16:creationId xmlns:a16="http://schemas.microsoft.com/office/drawing/2014/main" id="{2B402A86-4878-A1F2-EAE2-E362F9938E07}"/>
              </a:ext>
            </a:extLst>
          </p:cNvPr>
          <p:cNvSpPr/>
          <p:nvPr/>
        </p:nvSpPr>
        <p:spPr>
          <a:xfrm rot="16200000">
            <a:off x="1630710" y="154790"/>
            <a:ext cx="360040" cy="2376264"/>
          </a:xfrm>
          <a:prstGeom prst="rightBrac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24533038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文字方塊 8">
            <a:extLst>
              <a:ext uri="{FF2B5EF4-FFF2-40B4-BE49-F238E27FC236}">
                <a16:creationId xmlns:a16="http://schemas.microsoft.com/office/drawing/2014/main" id="{490C485C-1B0F-EE25-FDFD-A6C7293CCA5A}"/>
              </a:ext>
            </a:extLst>
          </p:cNvPr>
          <p:cNvSpPr txBox="1"/>
          <p:nvPr/>
        </p:nvSpPr>
        <p:spPr>
          <a:xfrm>
            <a:off x="118542" y="513469"/>
            <a:ext cx="8443337" cy="583264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我們講依他起，依他起還有個依據；遍計所執，就是完全是虛妄的抽象概念。因緣生法，因緣的意思很深很深。佛在經中告訴我們，所謂一彈指，一彈指六十剎那，也就是說一彈指的六十分之一叫一剎那，這一剎那裡面有九百生滅，這就是因緣生法。這樣微細的現象，我們怎麼能夠覺察到？我們的心太粗了，境太微細了，粗心沒有辦法照見細境。因此世出世間聖賢，教導我們要收心，要修定；換句話說，要恢復清淨心，心愈清淨，我們講那個心就愈細，感應特別的靈敏</a:t>
            </a:r>
            <a:r>
              <a:rPr lang="zh-CN" altLang="en-US" sz="2800" dirty="0">
                <a:solidFill>
                  <a:srgbClr val="FFFF00"/>
                </a:solidFill>
              </a:rPr>
              <a:t>。</a:t>
            </a:r>
            <a:r>
              <a:rPr lang="zh-TW" altLang="en-US" sz="2800" dirty="0">
                <a:solidFill>
                  <a:srgbClr val="FFFF00"/>
                </a:solidFill>
              </a:rPr>
              <a:t>要極其細心之人，才能夠覺察到事實真相。</a:t>
            </a:r>
          </a:p>
        </p:txBody>
      </p:sp>
      <p:sp>
        <p:nvSpPr>
          <p:cNvPr id="10" name="矩形 9">
            <a:extLst>
              <a:ext uri="{FF2B5EF4-FFF2-40B4-BE49-F238E27FC236}">
                <a16:creationId xmlns:a16="http://schemas.microsoft.com/office/drawing/2014/main" id="{F9C96DF9-77DA-4B42-8342-23FF0019C85A}"/>
              </a:ext>
            </a:extLst>
          </p:cNvPr>
          <p:cNvSpPr/>
          <p:nvPr/>
        </p:nvSpPr>
        <p:spPr>
          <a:xfrm>
            <a:off x="8561879" y="11902"/>
            <a:ext cx="3628534" cy="6847685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12" name="圖片 11">
            <a:extLst>
              <a:ext uri="{FF2B5EF4-FFF2-40B4-BE49-F238E27FC236}">
                <a16:creationId xmlns:a16="http://schemas.microsoft.com/office/drawing/2014/main" id="{F40C58B3-7063-C69A-8718-A65E4DA991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59502" y="117426"/>
            <a:ext cx="3308148" cy="66466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917684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文字方塊 8">
            <a:extLst>
              <a:ext uri="{FF2B5EF4-FFF2-40B4-BE49-F238E27FC236}">
                <a16:creationId xmlns:a16="http://schemas.microsoft.com/office/drawing/2014/main" id="{55EB3E3B-AE95-0148-D53D-710EC6EDB96F}"/>
              </a:ext>
            </a:extLst>
          </p:cNvPr>
          <p:cNvSpPr txBox="1"/>
          <p:nvPr/>
        </p:nvSpPr>
        <p:spPr>
          <a:xfrm>
            <a:off x="3286894" y="711074"/>
            <a:ext cx="7294305" cy="516699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我們念佛，迴向偈裡面都有「花開見佛悟無生」，什麼叫無生？不生不滅、不斷不常、不一不異、不來不去，無生是見到這個真相，見到這個微細相，於是所有一切錯誤的看法想法統統放下了，滅諸戲論。我們以為有生有滅、有斷有常，全是妄想，全是分別執著，統統放下。由此可知，這個地方講的因緣生法是極其微細，不是粗相。</a:t>
            </a:r>
          </a:p>
        </p:txBody>
      </p:sp>
      <p:sp>
        <p:nvSpPr>
          <p:cNvPr id="10" name="匾額 9" descr="佛學概要十四講表 習講">
            <a:extLst>
              <a:ext uri="{FF2B5EF4-FFF2-40B4-BE49-F238E27FC236}">
                <a16:creationId xmlns:a16="http://schemas.microsoft.com/office/drawing/2014/main" id="{FD0DD548-7D31-52FA-F4BF-98C23AF916A4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第十七講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11" name="圖片 10">
            <a:extLst>
              <a:ext uri="{FF2B5EF4-FFF2-40B4-BE49-F238E27FC236}">
                <a16:creationId xmlns:a16="http://schemas.microsoft.com/office/drawing/2014/main" id="{BFAC046D-E536-B938-9245-65D81A47895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51790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</p:spTree>
    <p:extLst>
      <p:ext uri="{BB962C8B-B14F-4D97-AF65-F5344CB8AC3E}">
        <p14:creationId xmlns:p14="http://schemas.microsoft.com/office/powerpoint/2010/main" val="123418959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0E8F5373-8B0E-FFAC-983B-AAE685116EF8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第十七講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8D1C75B8-CC9B-3130-E38B-93E6EED0066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51790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pic>
        <p:nvPicPr>
          <p:cNvPr id="6" name="圖片 5">
            <a:extLst>
              <a:ext uri="{FF2B5EF4-FFF2-40B4-BE49-F238E27FC236}">
                <a16:creationId xmlns:a16="http://schemas.microsoft.com/office/drawing/2014/main" id="{91B8B5E5-159E-65A8-7ECB-FA84906EE10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6814" y="12342"/>
            <a:ext cx="7200800" cy="6859588"/>
          </a:xfrm>
          <a:prstGeom prst="rect">
            <a:avLst/>
          </a:prstGeom>
        </p:spPr>
      </p:pic>
      <p:sp>
        <p:nvSpPr>
          <p:cNvPr id="7" name="矩形 6">
            <a:extLst>
              <a:ext uri="{FF2B5EF4-FFF2-40B4-BE49-F238E27FC236}">
                <a16:creationId xmlns:a16="http://schemas.microsoft.com/office/drawing/2014/main" id="{5BA0F196-A75D-E0AF-7798-22082AA8785D}"/>
              </a:ext>
            </a:extLst>
          </p:cNvPr>
          <p:cNvSpPr/>
          <p:nvPr/>
        </p:nvSpPr>
        <p:spPr>
          <a:xfrm>
            <a:off x="5087094" y="693490"/>
            <a:ext cx="504056" cy="720080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8" name="矩形 7">
            <a:extLst>
              <a:ext uri="{FF2B5EF4-FFF2-40B4-BE49-F238E27FC236}">
                <a16:creationId xmlns:a16="http://schemas.microsoft.com/office/drawing/2014/main" id="{17F6E2AD-B866-3434-F8CB-BC3AF18C541E}"/>
              </a:ext>
            </a:extLst>
          </p:cNvPr>
          <p:cNvSpPr/>
          <p:nvPr/>
        </p:nvSpPr>
        <p:spPr>
          <a:xfrm>
            <a:off x="7175326" y="1701602"/>
            <a:ext cx="504056" cy="432048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9" name="矩形 8">
            <a:extLst>
              <a:ext uri="{FF2B5EF4-FFF2-40B4-BE49-F238E27FC236}">
                <a16:creationId xmlns:a16="http://schemas.microsoft.com/office/drawing/2014/main" id="{5D89B953-8D3F-CA9A-0799-1037FEE7BA5B}"/>
              </a:ext>
            </a:extLst>
          </p:cNvPr>
          <p:cNvSpPr/>
          <p:nvPr/>
        </p:nvSpPr>
        <p:spPr>
          <a:xfrm>
            <a:off x="6239222" y="2421682"/>
            <a:ext cx="504056" cy="432048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0" name="矩形 9">
            <a:extLst>
              <a:ext uri="{FF2B5EF4-FFF2-40B4-BE49-F238E27FC236}">
                <a16:creationId xmlns:a16="http://schemas.microsoft.com/office/drawing/2014/main" id="{9D0B5C7F-E486-BA27-32FC-A830EDA39F22}"/>
              </a:ext>
            </a:extLst>
          </p:cNvPr>
          <p:cNvSpPr/>
          <p:nvPr/>
        </p:nvSpPr>
        <p:spPr>
          <a:xfrm>
            <a:off x="4799062" y="3141762"/>
            <a:ext cx="648072" cy="681148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1" name="矩形 10">
            <a:extLst>
              <a:ext uri="{FF2B5EF4-FFF2-40B4-BE49-F238E27FC236}">
                <a16:creationId xmlns:a16="http://schemas.microsoft.com/office/drawing/2014/main" id="{3C00C860-F76E-B92C-16B2-E67861A20BB6}"/>
              </a:ext>
            </a:extLst>
          </p:cNvPr>
          <p:cNvSpPr/>
          <p:nvPr/>
        </p:nvSpPr>
        <p:spPr>
          <a:xfrm>
            <a:off x="3718942" y="4149874"/>
            <a:ext cx="576064" cy="648072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2" name="矩形 11">
            <a:extLst>
              <a:ext uri="{FF2B5EF4-FFF2-40B4-BE49-F238E27FC236}">
                <a16:creationId xmlns:a16="http://schemas.microsoft.com/office/drawing/2014/main" id="{39A55076-C494-8BE6-DF58-C6E0D99E2BE9}"/>
              </a:ext>
            </a:extLst>
          </p:cNvPr>
          <p:cNvSpPr/>
          <p:nvPr/>
        </p:nvSpPr>
        <p:spPr>
          <a:xfrm>
            <a:off x="2998862" y="5085978"/>
            <a:ext cx="504056" cy="648072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0154432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片 4">
            <a:extLst>
              <a:ext uri="{FF2B5EF4-FFF2-40B4-BE49-F238E27FC236}">
                <a16:creationId xmlns:a16="http://schemas.microsoft.com/office/drawing/2014/main" id="{F9823395-2A76-B35E-B041-FE16A36A19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0630" y="0"/>
            <a:ext cx="9289032" cy="6859588"/>
          </a:xfrm>
          <a:prstGeom prst="rect">
            <a:avLst/>
          </a:prstGeom>
        </p:spPr>
      </p:pic>
      <p:sp>
        <p:nvSpPr>
          <p:cNvPr id="6" name="匾額 5" descr="佛學概要十四講表 習講">
            <a:extLst>
              <a:ext uri="{FF2B5EF4-FFF2-40B4-BE49-F238E27FC236}">
                <a16:creationId xmlns:a16="http://schemas.microsoft.com/office/drawing/2014/main" id="{0BCF9C8D-6F02-7262-3A86-75EFF92AFE37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第十七講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42E360DF-3A68-4E6D-E078-4206B8950E4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51790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9" name="矩形 8">
            <a:extLst>
              <a:ext uri="{FF2B5EF4-FFF2-40B4-BE49-F238E27FC236}">
                <a16:creationId xmlns:a16="http://schemas.microsoft.com/office/drawing/2014/main" id="{22F61936-3BFA-CDA5-C156-CFB797A0FCEA}"/>
              </a:ext>
            </a:extLst>
          </p:cNvPr>
          <p:cNvSpPr/>
          <p:nvPr/>
        </p:nvSpPr>
        <p:spPr>
          <a:xfrm>
            <a:off x="8327454" y="1197546"/>
            <a:ext cx="504056" cy="864096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" name="矩形 1">
            <a:extLst>
              <a:ext uri="{FF2B5EF4-FFF2-40B4-BE49-F238E27FC236}">
                <a16:creationId xmlns:a16="http://schemas.microsoft.com/office/drawing/2014/main" id="{B001BF8B-4883-1848-3176-6DBD84EB3B5D}"/>
              </a:ext>
            </a:extLst>
          </p:cNvPr>
          <p:cNvSpPr/>
          <p:nvPr/>
        </p:nvSpPr>
        <p:spPr>
          <a:xfrm>
            <a:off x="4655046" y="1341562"/>
            <a:ext cx="504056" cy="720080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69436246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C9AB0856-40E3-F3CC-ABF7-88689788A185}"/>
              </a:ext>
            </a:extLst>
          </p:cNvPr>
          <p:cNvSpPr txBox="1"/>
          <p:nvPr/>
        </p:nvSpPr>
        <p:spPr>
          <a:xfrm>
            <a:off x="4367014" y="711070"/>
            <a:ext cx="2769989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「心行」，心之行動，起心動念也。「諸法」，外境也。約內心外境以明正知，意在使知「無境唯識，心外無法」之義也。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0BA8FBAC-C10A-EA5B-3446-39C8C4A88B07}"/>
              </a:ext>
            </a:extLst>
          </p:cNvPr>
          <p:cNvSpPr txBox="1"/>
          <p:nvPr/>
        </p:nvSpPr>
        <p:spPr>
          <a:xfrm>
            <a:off x="262558" y="711071"/>
            <a:ext cx="4062651" cy="516699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這是正知正見，意思恰好跟前面不一不異圓融起來了，結合得非常的巧妙。讓我們知道無境，境是外面境界，為什麼說無境？境是假的，凡所有相皆是虛妄。唯識。識是能變，假相是所變。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F4E7F5C9-384D-2D2A-1E1A-EDDBB61F9302}"/>
              </a:ext>
            </a:extLst>
          </p:cNvPr>
          <p:cNvSpPr txBox="1"/>
          <p:nvPr/>
        </p:nvSpPr>
        <p:spPr>
          <a:xfrm>
            <a:off x="8509793" y="711070"/>
            <a:ext cx="2769989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「須菩提。於意云何。如一恆河中所有沙。有如是等恆河。是諸恆河所有沙數。佛世界如是。寧為多不。甚多。世尊。」</a:t>
            </a:r>
          </a:p>
        </p:txBody>
      </p:sp>
      <p:pic>
        <p:nvPicPr>
          <p:cNvPr id="14" name="圖片 13">
            <a:extLst>
              <a:ext uri="{FF2B5EF4-FFF2-40B4-BE49-F238E27FC236}">
                <a16:creationId xmlns:a16="http://schemas.microsoft.com/office/drawing/2014/main" id="{F30FA891-582E-7365-5FA1-DFF7818BF0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79782" y="189434"/>
            <a:ext cx="693416" cy="6336704"/>
          </a:xfrm>
          <a:prstGeom prst="rect">
            <a:avLst/>
          </a:prstGeom>
        </p:spPr>
      </p:pic>
      <p:pic>
        <p:nvPicPr>
          <p:cNvPr id="3" name="圖片 2">
            <a:extLst>
              <a:ext uri="{FF2B5EF4-FFF2-40B4-BE49-F238E27FC236}">
                <a16:creationId xmlns:a16="http://schemas.microsoft.com/office/drawing/2014/main" id="{925FF038-ED77-F7EB-55FD-87C3AFABC34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31310" y="4813340"/>
            <a:ext cx="2232248" cy="1640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29125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文字方塊 8">
            <a:extLst>
              <a:ext uri="{FF2B5EF4-FFF2-40B4-BE49-F238E27FC236}">
                <a16:creationId xmlns:a16="http://schemas.microsoft.com/office/drawing/2014/main" id="{E290518E-3BF5-16B2-BA0A-2CE60B0ABD04}"/>
              </a:ext>
            </a:extLst>
          </p:cNvPr>
          <p:cNvSpPr txBox="1"/>
          <p:nvPr/>
        </p:nvSpPr>
        <p:spPr>
          <a:xfrm>
            <a:off x="225411" y="846298"/>
            <a:ext cx="11818620" cy="516699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稍稍涉獵一點</a:t>
            </a:r>
            <a:r>
              <a:rPr lang="zh-CN" altLang="en-US" sz="2800" dirty="0">
                <a:solidFill>
                  <a:srgbClr val="FFFF00"/>
                </a:solidFill>
              </a:rPr>
              <a:t>唯識</a:t>
            </a:r>
            <a:r>
              <a:rPr lang="zh-TW" altLang="en-US" sz="2800" dirty="0">
                <a:solidFill>
                  <a:srgbClr val="FFFF00"/>
                </a:solidFill>
              </a:rPr>
              <a:t>的人，都曉得八識五十一心所，心心所各有四分：相分、見分、自證分、證自證分，各有四分。我們現在看到外面這些色相，是阿賴耶的相分；我們一切感受的現相，是心心所的相分。這要講起來時間很長，也很細。相從哪裡生的？從見生的，見就是識，就是分別。離開妄想分別，沒有現相。妄想分別是因，現相是果，前面講就是說的因果。相為什麼是虛妄，是不可得？因為見是虛妄的，識也是虛妄的，識也不是真的；這後頭要跟我們講，三心不可得，心行不可得。心外無法，一切法相是自性變現的，實在講就跟作夢一樣。</a:t>
            </a:r>
          </a:p>
        </p:txBody>
      </p:sp>
      <p:sp>
        <p:nvSpPr>
          <p:cNvPr id="10" name="矩形 9">
            <a:extLst>
              <a:ext uri="{FF2B5EF4-FFF2-40B4-BE49-F238E27FC236}">
                <a16:creationId xmlns:a16="http://schemas.microsoft.com/office/drawing/2014/main" id="{B8682E68-B9B2-C0AD-3425-FCD5ACF7B126}"/>
              </a:ext>
            </a:extLst>
          </p:cNvPr>
          <p:cNvSpPr/>
          <p:nvPr/>
        </p:nvSpPr>
        <p:spPr>
          <a:xfrm>
            <a:off x="190550" y="693490"/>
            <a:ext cx="7056784" cy="53198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12" name="圖片 11">
            <a:extLst>
              <a:ext uri="{FF2B5EF4-FFF2-40B4-BE49-F238E27FC236}">
                <a16:creationId xmlns:a16="http://schemas.microsoft.com/office/drawing/2014/main" id="{7DAE7EE5-71EE-2EB4-825A-7C2B6046D1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614" y="846298"/>
            <a:ext cx="5543550" cy="1733550"/>
          </a:xfrm>
          <a:prstGeom prst="rect">
            <a:avLst/>
          </a:prstGeom>
        </p:spPr>
      </p:pic>
      <p:sp>
        <p:nvSpPr>
          <p:cNvPr id="13" name="橢圓 12">
            <a:extLst>
              <a:ext uri="{FF2B5EF4-FFF2-40B4-BE49-F238E27FC236}">
                <a16:creationId xmlns:a16="http://schemas.microsoft.com/office/drawing/2014/main" id="{B394782E-ACBA-679A-EF42-494DEB0351F4}"/>
              </a:ext>
            </a:extLst>
          </p:cNvPr>
          <p:cNvSpPr/>
          <p:nvPr/>
        </p:nvSpPr>
        <p:spPr>
          <a:xfrm>
            <a:off x="3463128" y="4250334"/>
            <a:ext cx="2448272" cy="1296144"/>
          </a:xfrm>
          <a:prstGeom prst="ellipse">
            <a:avLst/>
          </a:prstGeom>
          <a:solidFill>
            <a:schemeClr val="lt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dirty="0">
              <a:solidFill>
                <a:schemeClr val="tx1"/>
              </a:solidFill>
            </a:endParaRPr>
          </a:p>
        </p:txBody>
      </p:sp>
      <p:sp>
        <p:nvSpPr>
          <p:cNvPr id="15" name="橢圓 14">
            <a:extLst>
              <a:ext uri="{FF2B5EF4-FFF2-40B4-BE49-F238E27FC236}">
                <a16:creationId xmlns:a16="http://schemas.microsoft.com/office/drawing/2014/main" id="{DB9CC59D-65A4-128F-198B-018CF0D4CEBC}"/>
              </a:ext>
            </a:extLst>
          </p:cNvPr>
          <p:cNvSpPr/>
          <p:nvPr/>
        </p:nvSpPr>
        <p:spPr>
          <a:xfrm>
            <a:off x="2956308" y="3821442"/>
            <a:ext cx="1013640" cy="857784"/>
          </a:xfrm>
          <a:prstGeom prst="ellipse">
            <a:avLst/>
          </a:prstGeom>
          <a:solidFill>
            <a:schemeClr val="lt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 dirty="0">
              <a:solidFill>
                <a:schemeClr val="tx1"/>
              </a:solidFill>
            </a:endParaRPr>
          </a:p>
        </p:txBody>
      </p:sp>
      <p:sp>
        <p:nvSpPr>
          <p:cNvPr id="16" name="橢圓 15">
            <a:extLst>
              <a:ext uri="{FF2B5EF4-FFF2-40B4-BE49-F238E27FC236}">
                <a16:creationId xmlns:a16="http://schemas.microsoft.com/office/drawing/2014/main" id="{8BA60FC4-126D-AE39-0062-F7AA2EB467B8}"/>
              </a:ext>
            </a:extLst>
          </p:cNvPr>
          <p:cNvSpPr/>
          <p:nvPr/>
        </p:nvSpPr>
        <p:spPr>
          <a:xfrm>
            <a:off x="2345113" y="3656495"/>
            <a:ext cx="216024" cy="220420"/>
          </a:xfrm>
          <a:prstGeom prst="ellipse">
            <a:avLst/>
          </a:prstGeom>
          <a:solidFill>
            <a:schemeClr val="lt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7" name="橢圓 16">
            <a:extLst>
              <a:ext uri="{FF2B5EF4-FFF2-40B4-BE49-F238E27FC236}">
                <a16:creationId xmlns:a16="http://schemas.microsoft.com/office/drawing/2014/main" id="{00886786-D1A6-9ADF-D496-AA3B9A96F9E1}"/>
              </a:ext>
            </a:extLst>
          </p:cNvPr>
          <p:cNvSpPr/>
          <p:nvPr/>
        </p:nvSpPr>
        <p:spPr>
          <a:xfrm>
            <a:off x="2921899" y="3304881"/>
            <a:ext cx="216024" cy="220420"/>
          </a:xfrm>
          <a:prstGeom prst="ellipse">
            <a:avLst/>
          </a:prstGeom>
          <a:solidFill>
            <a:schemeClr val="lt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cxnSp>
        <p:nvCxnSpPr>
          <p:cNvPr id="19" name="直線接點 18">
            <a:extLst>
              <a:ext uri="{FF2B5EF4-FFF2-40B4-BE49-F238E27FC236}">
                <a16:creationId xmlns:a16="http://schemas.microsoft.com/office/drawing/2014/main" id="{239B76D5-7C32-D11F-75A7-3F68397717A0}"/>
              </a:ext>
            </a:extLst>
          </p:cNvPr>
          <p:cNvCxnSpPr>
            <a:cxnSpLocks/>
          </p:cNvCxnSpPr>
          <p:nvPr/>
        </p:nvCxnSpPr>
        <p:spPr>
          <a:xfrm>
            <a:off x="3029911" y="3546699"/>
            <a:ext cx="126843" cy="40381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直線接點 21">
            <a:extLst>
              <a:ext uri="{FF2B5EF4-FFF2-40B4-BE49-F238E27FC236}">
                <a16:creationId xmlns:a16="http://schemas.microsoft.com/office/drawing/2014/main" id="{99F79009-BB9F-71B1-A45B-5955EA4B082B}"/>
              </a:ext>
            </a:extLst>
          </p:cNvPr>
          <p:cNvCxnSpPr>
            <a:cxnSpLocks/>
            <a:stCxn id="16" idx="5"/>
          </p:cNvCxnSpPr>
          <p:nvPr/>
        </p:nvCxnSpPr>
        <p:spPr>
          <a:xfrm>
            <a:off x="2529501" y="3844635"/>
            <a:ext cx="500410" cy="1850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文字方塊 27">
            <a:extLst>
              <a:ext uri="{FF2B5EF4-FFF2-40B4-BE49-F238E27FC236}">
                <a16:creationId xmlns:a16="http://schemas.microsoft.com/office/drawing/2014/main" id="{82AC3587-3E07-C4A8-0E77-F28EE54D7B68}"/>
              </a:ext>
            </a:extLst>
          </p:cNvPr>
          <p:cNvSpPr txBox="1"/>
          <p:nvPr/>
        </p:nvSpPr>
        <p:spPr>
          <a:xfrm>
            <a:off x="4031482" y="4651420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/>
              <a:t>證自證分</a:t>
            </a:r>
            <a:endParaRPr lang="zh-TW" altLang="en-US" dirty="0"/>
          </a:p>
        </p:txBody>
      </p:sp>
      <p:sp>
        <p:nvSpPr>
          <p:cNvPr id="29" name="文字方塊 28">
            <a:extLst>
              <a:ext uri="{FF2B5EF4-FFF2-40B4-BE49-F238E27FC236}">
                <a16:creationId xmlns:a16="http://schemas.microsoft.com/office/drawing/2014/main" id="{E31F4243-37A7-7BD9-D75C-8DE6F7BBDC99}"/>
              </a:ext>
            </a:extLst>
          </p:cNvPr>
          <p:cNvSpPr txBox="1"/>
          <p:nvPr/>
        </p:nvSpPr>
        <p:spPr>
          <a:xfrm>
            <a:off x="3179719" y="3882859"/>
            <a:ext cx="553998" cy="79208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/>
              <a:t>自證</a:t>
            </a:r>
            <a:endParaRPr lang="zh-TW" altLang="en-US" dirty="0"/>
          </a:p>
        </p:txBody>
      </p:sp>
      <p:sp>
        <p:nvSpPr>
          <p:cNvPr id="30" name="文字方塊 29">
            <a:extLst>
              <a:ext uri="{FF2B5EF4-FFF2-40B4-BE49-F238E27FC236}">
                <a16:creationId xmlns:a16="http://schemas.microsoft.com/office/drawing/2014/main" id="{C73BE161-EDD3-A685-664B-9E9C837D0F21}"/>
              </a:ext>
            </a:extLst>
          </p:cNvPr>
          <p:cNvSpPr txBox="1"/>
          <p:nvPr/>
        </p:nvSpPr>
        <p:spPr>
          <a:xfrm>
            <a:off x="3093332" y="2754611"/>
            <a:ext cx="553998" cy="79208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/>
              <a:t>見分</a:t>
            </a:r>
            <a:endParaRPr lang="zh-TW" altLang="en-US" dirty="0"/>
          </a:p>
        </p:txBody>
      </p:sp>
      <p:sp>
        <p:nvSpPr>
          <p:cNvPr id="31" name="文字方塊 30">
            <a:extLst>
              <a:ext uri="{FF2B5EF4-FFF2-40B4-BE49-F238E27FC236}">
                <a16:creationId xmlns:a16="http://schemas.microsoft.com/office/drawing/2014/main" id="{7FEF9DEB-9ACC-F92C-60BB-6C360F3B8E0B}"/>
              </a:ext>
            </a:extLst>
          </p:cNvPr>
          <p:cNvSpPr txBox="1"/>
          <p:nvPr/>
        </p:nvSpPr>
        <p:spPr>
          <a:xfrm>
            <a:off x="1705399" y="3236064"/>
            <a:ext cx="553998" cy="79208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/>
              <a:t>相分</a:t>
            </a:r>
            <a:endParaRPr lang="zh-TW" altLang="en-US" dirty="0"/>
          </a:p>
        </p:txBody>
      </p:sp>
      <p:sp>
        <p:nvSpPr>
          <p:cNvPr id="32" name="圖說文字: 直線 31">
            <a:extLst>
              <a:ext uri="{FF2B5EF4-FFF2-40B4-BE49-F238E27FC236}">
                <a16:creationId xmlns:a16="http://schemas.microsoft.com/office/drawing/2014/main" id="{49BFCFCA-8DE9-BA16-1B99-BFBE3FA77371}"/>
              </a:ext>
            </a:extLst>
          </p:cNvPr>
          <p:cNvSpPr/>
          <p:nvPr/>
        </p:nvSpPr>
        <p:spPr>
          <a:xfrm>
            <a:off x="5578841" y="5442138"/>
            <a:ext cx="1462645" cy="337746"/>
          </a:xfrm>
          <a:prstGeom prst="borderCallout1">
            <a:avLst>
              <a:gd name="adj1" fmla="val 39349"/>
              <a:gd name="adj2" fmla="val 501"/>
              <a:gd name="adj3" fmla="val -84667"/>
              <a:gd name="adj4" fmla="val -17267"/>
            </a:avLst>
          </a:prstGeom>
          <a:solidFill>
            <a:srgbClr val="92D050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真如自性</a:t>
            </a:r>
            <a:endParaRPr lang="zh-TW" altLang="en-US" dirty="0"/>
          </a:p>
        </p:txBody>
      </p:sp>
      <p:sp>
        <p:nvSpPr>
          <p:cNvPr id="33" name="圖說文字: 直線 32">
            <a:extLst>
              <a:ext uri="{FF2B5EF4-FFF2-40B4-BE49-F238E27FC236}">
                <a16:creationId xmlns:a16="http://schemas.microsoft.com/office/drawing/2014/main" id="{E7E4733A-3254-16BF-021F-0407084160B2}"/>
              </a:ext>
            </a:extLst>
          </p:cNvPr>
          <p:cNvSpPr/>
          <p:nvPr/>
        </p:nvSpPr>
        <p:spPr>
          <a:xfrm>
            <a:off x="4946470" y="3815207"/>
            <a:ext cx="1462645" cy="337746"/>
          </a:xfrm>
          <a:prstGeom prst="borderCallout1">
            <a:avLst>
              <a:gd name="adj1" fmla="val 39349"/>
              <a:gd name="adj2" fmla="val 501"/>
              <a:gd name="adj3" fmla="val 62472"/>
              <a:gd name="adj4" fmla="val -68911"/>
            </a:avLst>
          </a:prstGeom>
          <a:solidFill>
            <a:srgbClr val="92D050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阿賴耶識</a:t>
            </a:r>
            <a:endParaRPr lang="zh-TW" altLang="en-US" dirty="0"/>
          </a:p>
        </p:txBody>
      </p:sp>
      <p:sp>
        <p:nvSpPr>
          <p:cNvPr id="34" name="圖說文字: 直線 33">
            <a:extLst>
              <a:ext uri="{FF2B5EF4-FFF2-40B4-BE49-F238E27FC236}">
                <a16:creationId xmlns:a16="http://schemas.microsoft.com/office/drawing/2014/main" id="{9B134DD1-C775-A3C2-30A4-68028C3092A8}"/>
              </a:ext>
            </a:extLst>
          </p:cNvPr>
          <p:cNvSpPr/>
          <p:nvPr/>
        </p:nvSpPr>
        <p:spPr>
          <a:xfrm>
            <a:off x="609951" y="4800559"/>
            <a:ext cx="1462645" cy="337746"/>
          </a:xfrm>
          <a:prstGeom prst="borderCallout1">
            <a:avLst>
              <a:gd name="adj1" fmla="val -16564"/>
              <a:gd name="adj2" fmla="val 50107"/>
              <a:gd name="adj3" fmla="val -290662"/>
              <a:gd name="adj4" fmla="val 87381"/>
            </a:avLst>
          </a:prstGeom>
          <a:solidFill>
            <a:srgbClr val="92D050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宇宙萬物</a:t>
            </a:r>
            <a:endParaRPr lang="zh-TW" altLang="en-US" dirty="0"/>
          </a:p>
        </p:txBody>
      </p:sp>
      <p:sp>
        <p:nvSpPr>
          <p:cNvPr id="35" name="圖說文字: 直線 34">
            <a:extLst>
              <a:ext uri="{FF2B5EF4-FFF2-40B4-BE49-F238E27FC236}">
                <a16:creationId xmlns:a16="http://schemas.microsoft.com/office/drawing/2014/main" id="{4CA2FFE3-7DE5-26B5-A8CE-664737FE2A30}"/>
              </a:ext>
            </a:extLst>
          </p:cNvPr>
          <p:cNvSpPr/>
          <p:nvPr/>
        </p:nvSpPr>
        <p:spPr>
          <a:xfrm>
            <a:off x="4481265" y="3022143"/>
            <a:ext cx="2766069" cy="337746"/>
          </a:xfrm>
          <a:prstGeom prst="borderCallout1">
            <a:avLst>
              <a:gd name="adj1" fmla="val 42292"/>
              <a:gd name="adj2" fmla="val -1753"/>
              <a:gd name="adj3" fmla="val -14040"/>
              <a:gd name="adj4" fmla="val -32883"/>
            </a:avLst>
          </a:prstGeom>
          <a:solidFill>
            <a:srgbClr val="92D050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阿賴耶識能緣作用</a:t>
            </a:r>
            <a:endParaRPr lang="zh-TW" altLang="en-US" dirty="0"/>
          </a:p>
        </p:txBody>
      </p:sp>
      <p:sp>
        <p:nvSpPr>
          <p:cNvPr id="36" name="文字方塊 35">
            <a:extLst>
              <a:ext uri="{FF2B5EF4-FFF2-40B4-BE49-F238E27FC236}">
                <a16:creationId xmlns:a16="http://schemas.microsoft.com/office/drawing/2014/main" id="{51991C95-AF62-4AB9-DE84-3BFFFDAE2C92}"/>
              </a:ext>
            </a:extLst>
          </p:cNvPr>
          <p:cNvSpPr txBox="1"/>
          <p:nvPr/>
        </p:nvSpPr>
        <p:spPr>
          <a:xfrm>
            <a:off x="6095206" y="4105452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/>
              <a:t>（業相）</a:t>
            </a:r>
            <a:endParaRPr lang="zh-TW" altLang="en-US" dirty="0"/>
          </a:p>
        </p:txBody>
      </p:sp>
      <p:sp>
        <p:nvSpPr>
          <p:cNvPr id="37" name="文字方塊 36">
            <a:extLst>
              <a:ext uri="{FF2B5EF4-FFF2-40B4-BE49-F238E27FC236}">
                <a16:creationId xmlns:a16="http://schemas.microsoft.com/office/drawing/2014/main" id="{433E2FFB-AFBD-972F-9AE6-C5CC7EC72A07}"/>
              </a:ext>
            </a:extLst>
          </p:cNvPr>
          <p:cNvSpPr txBox="1"/>
          <p:nvPr/>
        </p:nvSpPr>
        <p:spPr>
          <a:xfrm>
            <a:off x="5879182" y="2536081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/>
              <a:t>（轉相）</a:t>
            </a:r>
            <a:endParaRPr lang="zh-TW" altLang="en-US" dirty="0"/>
          </a:p>
        </p:txBody>
      </p:sp>
      <p:sp>
        <p:nvSpPr>
          <p:cNvPr id="38" name="文字方塊 37">
            <a:extLst>
              <a:ext uri="{FF2B5EF4-FFF2-40B4-BE49-F238E27FC236}">
                <a16:creationId xmlns:a16="http://schemas.microsoft.com/office/drawing/2014/main" id="{8DEAA2D8-40AC-8100-3D36-C655C2464668}"/>
              </a:ext>
            </a:extLst>
          </p:cNvPr>
          <p:cNvSpPr txBox="1"/>
          <p:nvPr/>
        </p:nvSpPr>
        <p:spPr>
          <a:xfrm>
            <a:off x="838622" y="5157986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/>
              <a:t>（境界相）</a:t>
            </a:r>
            <a:endParaRPr lang="zh-TW" altLang="en-US" dirty="0"/>
          </a:p>
        </p:txBody>
      </p:sp>
      <p:cxnSp>
        <p:nvCxnSpPr>
          <p:cNvPr id="40" name="直線單箭頭接點 39">
            <a:extLst>
              <a:ext uri="{FF2B5EF4-FFF2-40B4-BE49-F238E27FC236}">
                <a16:creationId xmlns:a16="http://schemas.microsoft.com/office/drawing/2014/main" id="{252FD3F8-1162-F0C1-0BEA-1015D1F09510}"/>
              </a:ext>
            </a:extLst>
          </p:cNvPr>
          <p:cNvCxnSpPr>
            <a:cxnSpLocks/>
          </p:cNvCxnSpPr>
          <p:nvPr/>
        </p:nvCxnSpPr>
        <p:spPr>
          <a:xfrm flipH="1">
            <a:off x="2561137" y="3470403"/>
            <a:ext cx="320104" cy="186092"/>
          </a:xfrm>
          <a:prstGeom prst="straightConnector1">
            <a:avLst/>
          </a:prstGeom>
          <a:ln w="15875">
            <a:solidFill>
              <a:schemeClr val="tx1"/>
            </a:solidFill>
            <a:prstDash val="lg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545198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3" grpId="0" animBg="1"/>
      <p:bldP spid="15" grpId="0" animBg="1"/>
      <p:bldP spid="16" grpId="0" animBg="1"/>
      <p:bldP spid="17" grpId="0" animBg="1"/>
      <p:bldP spid="28" grpId="0"/>
      <p:bldP spid="29" grpId="0"/>
      <p:bldP spid="30" grpId="0"/>
      <p:bldP spid="31" grpId="0"/>
      <p:bldP spid="32" grpId="0" animBg="1"/>
      <p:bldP spid="33" grpId="0" animBg="1"/>
      <p:bldP spid="34" grpId="0" animBg="1"/>
      <p:bldP spid="35" grpId="0" animBg="1"/>
      <p:bldP spid="36" grpId="0"/>
      <p:bldP spid="37" grpId="0"/>
      <p:bldP spid="38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文字方塊 8">
            <a:extLst>
              <a:ext uri="{FF2B5EF4-FFF2-40B4-BE49-F238E27FC236}">
                <a16:creationId xmlns:a16="http://schemas.microsoft.com/office/drawing/2014/main" id="{A26EC792-6BCD-85BF-FB4C-B5F58611459D}"/>
              </a:ext>
            </a:extLst>
          </p:cNvPr>
          <p:cNvSpPr txBox="1"/>
          <p:nvPr/>
        </p:nvSpPr>
        <p:spPr>
          <a:xfrm>
            <a:off x="-11273" y="846298"/>
            <a:ext cx="11818620" cy="516699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稍稍涉獵一點</a:t>
            </a:r>
            <a:r>
              <a:rPr lang="zh-CN" altLang="en-US" sz="2800" dirty="0">
                <a:solidFill>
                  <a:srgbClr val="FFFF00"/>
                </a:solidFill>
              </a:rPr>
              <a:t>唯識</a:t>
            </a:r>
            <a:r>
              <a:rPr lang="zh-TW" altLang="en-US" sz="2800" dirty="0">
                <a:solidFill>
                  <a:srgbClr val="FFFF00"/>
                </a:solidFill>
              </a:rPr>
              <a:t>的人，都曉得八識五十一心所，心心所各有四分：相分、見分、自證分、證自證分，各有四分。我們現在看到外面這些色相，是阿賴耶的相分；我們一切感受的現相，是心心所的相分。這要講起來時間很長，也很細。相從哪裡生的？從見生的，見就是識，就是分別。離開妄想分別，沒有現相。妄想分別是因，現相是果，前面講就是說的因果。相為什麼是虛妄，是不可得？因為見是虛妄的，識也是虛妄的，識也不是真的；這後頭要跟我們講，三心不可得，心行不可得。心外無法，一切法相是自性變現的，實在講就跟作夢一樣。</a:t>
            </a:r>
          </a:p>
        </p:txBody>
      </p:sp>
    </p:spTree>
    <p:extLst>
      <p:ext uri="{BB962C8B-B14F-4D97-AF65-F5344CB8AC3E}">
        <p14:creationId xmlns:p14="http://schemas.microsoft.com/office/powerpoint/2010/main" val="37385197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文字方塊 8">
            <a:extLst>
              <a:ext uri="{FF2B5EF4-FFF2-40B4-BE49-F238E27FC236}">
                <a16:creationId xmlns:a16="http://schemas.microsoft.com/office/drawing/2014/main" id="{767FC44A-E685-E796-AFE5-8EEF66474A9D}"/>
              </a:ext>
            </a:extLst>
          </p:cNvPr>
          <p:cNvSpPr txBox="1"/>
          <p:nvPr/>
        </p:nvSpPr>
        <p:spPr>
          <a:xfrm>
            <a:off x="4705557" y="846297"/>
            <a:ext cx="7294305" cy="516699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末後這個比喻，雖然說了六個：夢、幻、泡、影、露、電，說了六個，六個裡面是以夢為主。必須要曉得，我們眼前境界是夢境，人生如夢。那個「如」，就是的意思，人生就是在作夢。夢能不能得到？夢什麼也得不到，假的！這都是說明事實的真相：心外無法。夢境從哪來的？夢境是我們的意識心變現出來的。這一段要給我們說明這個甚深的義趣。 </a:t>
            </a:r>
          </a:p>
        </p:txBody>
      </p:sp>
      <p:sp>
        <p:nvSpPr>
          <p:cNvPr id="10" name="文字方塊 9">
            <a:extLst>
              <a:ext uri="{FF2B5EF4-FFF2-40B4-BE49-F238E27FC236}">
                <a16:creationId xmlns:a16="http://schemas.microsoft.com/office/drawing/2014/main" id="{BD3F897A-AD09-6F16-9A9F-ABBCBC69A5D4}"/>
              </a:ext>
            </a:extLst>
          </p:cNvPr>
          <p:cNvSpPr txBox="1"/>
          <p:nvPr/>
        </p:nvSpPr>
        <p:spPr>
          <a:xfrm>
            <a:off x="1774726" y="396746"/>
            <a:ext cx="1477328" cy="260100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心外無法，故法法不外一真如。</a:t>
            </a:r>
          </a:p>
        </p:txBody>
      </p:sp>
      <p:pic>
        <p:nvPicPr>
          <p:cNvPr id="14" name="圖片 13">
            <a:extLst>
              <a:ext uri="{FF2B5EF4-FFF2-40B4-BE49-F238E27FC236}">
                <a16:creationId xmlns:a16="http://schemas.microsoft.com/office/drawing/2014/main" id="{37436FE5-E38A-D5B1-9DBB-05FBA16255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212764"/>
            <a:ext cx="4814727" cy="29295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169712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316FE636-BB3C-E1AA-1E6C-424BF4F83682}"/>
              </a:ext>
            </a:extLst>
          </p:cNvPr>
          <p:cNvSpPr txBox="1"/>
          <p:nvPr/>
        </p:nvSpPr>
        <p:spPr>
          <a:xfrm>
            <a:off x="9767614" y="765498"/>
            <a:ext cx="1477328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「佛告須菩提。爾所國土中。所有眾生。若干種心。如來悉知。」</a:t>
            </a:r>
          </a:p>
        </p:txBody>
      </p:sp>
      <p:pic>
        <p:nvPicPr>
          <p:cNvPr id="9" name="圖片 8">
            <a:extLst>
              <a:ext uri="{FF2B5EF4-FFF2-40B4-BE49-F238E27FC236}">
                <a16:creationId xmlns:a16="http://schemas.microsoft.com/office/drawing/2014/main" id="{322C7A7C-0ECC-BABC-5845-2C374DA7BD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79782" y="909514"/>
            <a:ext cx="720080" cy="2016224"/>
          </a:xfrm>
          <a:prstGeom prst="rect">
            <a:avLst/>
          </a:prstGeom>
        </p:spPr>
      </p:pic>
      <p:pic>
        <p:nvPicPr>
          <p:cNvPr id="11" name="圖片 10">
            <a:extLst>
              <a:ext uri="{FF2B5EF4-FFF2-40B4-BE49-F238E27FC236}">
                <a16:creationId xmlns:a16="http://schemas.microsoft.com/office/drawing/2014/main" id="{1AC88EB3-730E-DFD0-4B76-60235B6347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12607" y="978793"/>
            <a:ext cx="2466975" cy="4467225"/>
          </a:xfrm>
          <a:prstGeom prst="rect">
            <a:avLst/>
          </a:prstGeom>
        </p:spPr>
      </p:pic>
      <p:pic>
        <p:nvPicPr>
          <p:cNvPr id="13" name="圖片 12">
            <a:extLst>
              <a:ext uri="{FF2B5EF4-FFF2-40B4-BE49-F238E27FC236}">
                <a16:creationId xmlns:a16="http://schemas.microsoft.com/office/drawing/2014/main" id="{8DAA1ABC-1D64-5609-D63C-AA22DE3FB47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4978" y="978792"/>
            <a:ext cx="6343650" cy="4467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713905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字方塊 5">
            <a:extLst>
              <a:ext uri="{FF2B5EF4-FFF2-40B4-BE49-F238E27FC236}">
                <a16:creationId xmlns:a16="http://schemas.microsoft.com/office/drawing/2014/main" id="{348874C0-1EA2-8905-3AD2-80F92F9E7C1E}"/>
              </a:ext>
            </a:extLst>
          </p:cNvPr>
          <p:cNvSpPr txBox="1"/>
          <p:nvPr/>
        </p:nvSpPr>
        <p:spPr>
          <a:xfrm>
            <a:off x="9191550" y="697393"/>
            <a:ext cx="2769989" cy="516699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設喻河沙為言，意顯妄心及一切法，層出不窮，牽引愈多，不可勝數。以顯妄心法相，如幻如化，莫非假有。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ACA12204-379D-1165-D967-726A828E5255}"/>
              </a:ext>
            </a:extLst>
          </p:cNvPr>
          <p:cNvSpPr txBox="1"/>
          <p:nvPr/>
        </p:nvSpPr>
        <p:spPr>
          <a:xfrm>
            <a:off x="389140" y="719362"/>
            <a:ext cx="8802410" cy="516699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8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到了這個地方，才把恆河沙數的比喻說出來了。顯示出世尊與尊者的問答，裡面所含甚深的義趣，比喻眾生的妄心，就是妄想，無量無邊。妄想的形成發展，確確實實是沒有法子計算。有想就會有現相，佛在經中常說，一切法從心想生。法相，法是指一切法，一切法皆有相狀。雖然有相，這個相，本經說得很清楚，如夢幻泡影，因為它是緣生之法，沒有自體，當體即空，所以說它如幻如化，它是假有不是實有。這是我們必須要把它認識清楚的。</a:t>
            </a:r>
          </a:p>
        </p:txBody>
      </p:sp>
    </p:spTree>
    <p:extLst>
      <p:ext uri="{BB962C8B-B14F-4D97-AF65-F5344CB8AC3E}">
        <p14:creationId xmlns:p14="http://schemas.microsoft.com/office/powerpoint/2010/main" val="307377707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B8278A6D-3CCE-D3E6-C944-4BD494161E4F}"/>
              </a:ext>
            </a:extLst>
          </p:cNvPr>
          <p:cNvSpPr txBox="1"/>
          <p:nvPr/>
        </p:nvSpPr>
        <p:spPr>
          <a:xfrm>
            <a:off x="6455246" y="711069"/>
            <a:ext cx="3134191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600"/>
              </a:lnSpc>
            </a:pP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爾所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，指上文「無量」言。</a:t>
            </a: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國土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即世界。所謂十方剎土，所有眾生，種種差別、族類、色身，大而天人，小而螻蟻，其心無不</a:t>
            </a: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悉知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3ABBD1DF-C202-E5F8-2A8B-193FB9C530BA}"/>
              </a:ext>
            </a:extLst>
          </p:cNvPr>
          <p:cNvSpPr txBox="1"/>
          <p:nvPr/>
        </p:nvSpPr>
        <p:spPr>
          <a:xfrm>
            <a:off x="334566" y="681964"/>
            <a:ext cx="6083717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無論是天道，還是畜牲、餓鬼道，凡是有情眾生都有念頭，也就是說都有妄想。不要說眾多的眾生，就是我們自己本人一個人，從今天早晨到晚上，我們打了多少個妄想？那個數量就不可思議！何況經年累月，何況無量劫來，又何況盡虛空遍法界無量無邊的眾生。這些眾生心裡面起心動念，佛都知道</a:t>
            </a:r>
            <a:r>
              <a:rPr lang="zh-CN" altLang="en-US" sz="2800" dirty="0">
                <a:solidFill>
                  <a:srgbClr val="FFFF00"/>
                </a:solidFill>
              </a:rPr>
              <a:t>。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  <p:sp>
        <p:nvSpPr>
          <p:cNvPr id="2" name="矩形 1">
            <a:extLst>
              <a:ext uri="{FF2B5EF4-FFF2-40B4-BE49-F238E27FC236}">
                <a16:creationId xmlns:a16="http://schemas.microsoft.com/office/drawing/2014/main" id="{8A3415C7-8FFE-83A1-0489-B14021EFE55C}"/>
              </a:ext>
            </a:extLst>
          </p:cNvPr>
          <p:cNvSpPr/>
          <p:nvPr/>
        </p:nvSpPr>
        <p:spPr>
          <a:xfrm>
            <a:off x="9767614" y="333450"/>
            <a:ext cx="2304256" cy="5976664"/>
          </a:xfrm>
          <a:prstGeom prst="rect">
            <a:avLst/>
          </a:prstGeom>
          <a:solidFill>
            <a:srgbClr val="92D05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6" name="圖片 5">
            <a:extLst>
              <a:ext uri="{FF2B5EF4-FFF2-40B4-BE49-F238E27FC236}">
                <a16:creationId xmlns:a16="http://schemas.microsoft.com/office/drawing/2014/main" id="{B94E30EF-AFF5-74F7-D839-7E3D4461FA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12057" y="549474"/>
            <a:ext cx="1771781" cy="55488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871236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33784</TotalTime>
  <Words>3726</Words>
  <Application>Microsoft Office PowerPoint</Application>
  <PresentationFormat>自訂</PresentationFormat>
  <Paragraphs>100</Paragraphs>
  <Slides>27</Slides>
  <Notes>0</Notes>
  <HiddenSlides>0</HiddenSlides>
  <MMClips>0</MMClips>
  <ScaleCrop>false</ScaleCrop>
  <HeadingPairs>
    <vt:vector size="6" baseType="variant">
      <vt:variant>
        <vt:lpstr>使用字型</vt:lpstr>
      </vt:variant>
      <vt:variant>
        <vt:i4>2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27</vt:i4>
      </vt:variant>
    </vt:vector>
  </HeadingPairs>
  <TitlesOfParts>
    <vt:vector size="30" baseType="lpstr">
      <vt:lpstr>Arial</vt:lpstr>
      <vt:lpstr>Calibri</vt:lpstr>
      <vt:lpstr>Office 主题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Administrator</dc:creator>
  <cp:lastModifiedBy>Shengmiao</cp:lastModifiedBy>
  <cp:revision>797</cp:revision>
  <dcterms:created xsi:type="dcterms:W3CDTF">2019-12-17T19:51:00Z</dcterms:created>
  <dcterms:modified xsi:type="dcterms:W3CDTF">2025-05-13T20:08:28Z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2052-11.1.0.9513</vt:lpwstr>
  </property>
</Properties>
</file>