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4" r:id="rId7"/>
    <p:sldId id="265" r:id="rId8"/>
    <p:sldId id="266" r:id="rId9"/>
    <p:sldId id="267" r:id="rId10"/>
    <p:sldId id="268" r:id="rId11"/>
    <p:sldId id="263" r:id="rId12"/>
    <p:sldId id="276" r:id="rId13"/>
    <p:sldId id="269" r:id="rId14"/>
    <p:sldId id="278" r:id="rId15"/>
    <p:sldId id="271" r:id="rId16"/>
    <p:sldId id="272" r:id="rId17"/>
    <p:sldId id="273" r:id="rId18"/>
    <p:sldId id="274" r:id="rId19"/>
    <p:sldId id="275" r:id="rId20"/>
  </p:sldIdLst>
  <p:sldSz cx="9144000" cy="6858000" type="screen4x3"/>
  <p:notesSz cx="6858000" cy="9144000"/>
  <p:defaultTextStyle>
    <a:defPPr>
      <a:defRPr lang="es-E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5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Subtítulo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s-ES" smtClean="0"/>
              <a:t>Haga clic para modificar el estilo de subtítulo del patrón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915D7-E15D-49AF-9D34-5C54706DCA52}" type="datetimeFigureOut">
              <a:rPr lang="es-ES" smtClean="0"/>
              <a:pPr/>
              <a:t>25/04/2018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53590-0C0F-4C4E-B290-ACF6FB8ABA91}" type="slidenum">
              <a:rPr lang="es-ES" smtClean="0"/>
              <a:pPr/>
              <a:t>‹Nº›</a:t>
            </a:fld>
            <a:endParaRPr lang="es-E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915D7-E15D-49AF-9D34-5C54706DCA52}" type="datetimeFigureOut">
              <a:rPr lang="es-ES" smtClean="0"/>
              <a:pPr/>
              <a:t>25/04/2018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53590-0C0F-4C4E-B290-ACF6FB8ABA91}" type="slidenum">
              <a:rPr lang="es-ES" smtClean="0"/>
              <a:pPr/>
              <a:t>‹Nº›</a:t>
            </a:fld>
            <a:endParaRPr lang="es-E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915D7-E15D-49AF-9D34-5C54706DCA52}" type="datetimeFigureOut">
              <a:rPr lang="es-ES" smtClean="0"/>
              <a:pPr/>
              <a:t>25/04/2018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53590-0C0F-4C4E-B290-ACF6FB8ABA91}" type="slidenum">
              <a:rPr lang="es-ES" smtClean="0"/>
              <a:pPr/>
              <a:t>‹Nº›</a:t>
            </a:fld>
            <a:endParaRPr lang="es-E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915D7-E15D-49AF-9D34-5C54706DCA52}" type="datetimeFigureOut">
              <a:rPr lang="es-ES" smtClean="0"/>
              <a:pPr/>
              <a:t>25/04/2018</a:t>
            </a:fld>
            <a:endParaRPr lang="es-E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53590-0C0F-4C4E-B290-ACF6FB8ABA91}" type="slidenum">
              <a:rPr lang="es-ES" smtClean="0"/>
              <a:pPr/>
              <a:t>‹Nº›</a:t>
            </a:fld>
            <a:endParaRPr lang="es-E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5" name="4 Marcador de texto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6" name="5 Marcador de contenido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7" name="6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915D7-E15D-49AF-9D34-5C54706DCA52}" type="datetimeFigureOut">
              <a:rPr lang="es-ES" smtClean="0"/>
              <a:pPr/>
              <a:t>25/04/2018</a:t>
            </a:fld>
            <a:endParaRPr lang="es-ES"/>
          </a:p>
        </p:txBody>
      </p:sp>
      <p:sp>
        <p:nvSpPr>
          <p:cNvPr id="8" name="7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9" name="8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53590-0C0F-4C4E-B290-ACF6FB8ABA91}" type="slidenum">
              <a:rPr lang="es-ES" smtClean="0"/>
              <a:pPr/>
              <a:t>‹Nº›</a:t>
            </a:fld>
            <a:endParaRPr lang="es-E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915D7-E15D-49AF-9D34-5C54706DCA52}" type="datetimeFigureOut">
              <a:rPr lang="es-ES" smtClean="0"/>
              <a:pPr/>
              <a:t>25/04/2018</a:t>
            </a:fld>
            <a:endParaRPr lang="es-ES"/>
          </a:p>
        </p:txBody>
      </p:sp>
      <p:sp>
        <p:nvSpPr>
          <p:cNvPr id="4" name="3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5" name="4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53590-0C0F-4C4E-B290-ACF6FB8ABA91}" type="slidenum">
              <a:rPr lang="es-ES" smtClean="0"/>
              <a:pPr/>
              <a:t>‹Nº›</a:t>
            </a:fld>
            <a:endParaRPr lang="es-E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915D7-E15D-49AF-9D34-5C54706DCA52}" type="datetimeFigureOut">
              <a:rPr lang="es-ES" smtClean="0"/>
              <a:pPr/>
              <a:t>25/04/2018</a:t>
            </a:fld>
            <a:endParaRPr lang="es-ES"/>
          </a:p>
        </p:txBody>
      </p:sp>
      <p:sp>
        <p:nvSpPr>
          <p:cNvPr id="3" name="2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4" name="3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53590-0C0F-4C4E-B290-ACF6FB8ABA91}" type="slidenum">
              <a:rPr lang="es-ES" smtClean="0"/>
              <a:pPr/>
              <a:t>‹Nº›</a:t>
            </a:fld>
            <a:endParaRPr lang="es-E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915D7-E15D-49AF-9D34-5C54706DCA52}" type="datetimeFigureOut">
              <a:rPr lang="es-ES" smtClean="0"/>
              <a:pPr/>
              <a:t>25/04/2018</a:t>
            </a:fld>
            <a:endParaRPr lang="es-E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53590-0C0F-4C4E-B290-ACF6FB8ABA91}" type="slidenum">
              <a:rPr lang="es-ES" smtClean="0"/>
              <a:pPr/>
              <a:t>‹Nº›</a:t>
            </a:fld>
            <a:endParaRPr lang="es-E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posición de imagen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s-ES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915D7-E15D-49AF-9D34-5C54706DCA52}" type="datetimeFigureOut">
              <a:rPr lang="es-ES" smtClean="0"/>
              <a:pPr/>
              <a:t>25/04/2018</a:t>
            </a:fld>
            <a:endParaRPr lang="es-E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53590-0C0F-4C4E-B290-ACF6FB8ABA91}" type="slidenum">
              <a:rPr lang="es-ES" smtClean="0"/>
              <a:pPr/>
              <a:t>‹Nº›</a:t>
            </a:fld>
            <a:endParaRPr lang="es-E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915D7-E15D-49AF-9D34-5C54706DCA52}" type="datetimeFigureOut">
              <a:rPr lang="es-ES" smtClean="0"/>
              <a:pPr/>
              <a:t>25/04/2018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53590-0C0F-4C4E-B290-ACF6FB8ABA91}" type="slidenum">
              <a:rPr lang="es-ES" smtClean="0"/>
              <a:pPr/>
              <a:t>‹Nº›</a:t>
            </a:fld>
            <a:endParaRPr lang="es-E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 vertical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915D7-E15D-49AF-9D34-5C54706DCA52}" type="datetimeFigureOut">
              <a:rPr lang="es-ES" smtClean="0"/>
              <a:pPr/>
              <a:t>25/04/2018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53590-0C0F-4C4E-B290-ACF6FB8ABA91}" type="slidenum">
              <a:rPr lang="es-ES" smtClean="0"/>
              <a:pPr/>
              <a:t>‹Nº›</a:t>
            </a:fld>
            <a:endParaRPr lang="es-E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título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8915D7-E15D-49AF-9D34-5C54706DCA52}" type="datetimeFigureOut">
              <a:rPr lang="es-ES" smtClean="0"/>
              <a:pPr/>
              <a:t>25/04/2018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F53590-0C0F-4C4E-B290-ACF6FB8ABA91}" type="slidenum">
              <a:rPr lang="es-ES" smtClean="0"/>
              <a:pPr/>
              <a:t>‹Nº›</a:t>
            </a:fld>
            <a:endParaRPr lang="es-E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s-E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ctrTitle"/>
          </p:nvPr>
        </p:nvSpPr>
        <p:spPr>
          <a:xfrm>
            <a:off x="683568" y="1772816"/>
            <a:ext cx="7772400" cy="1470025"/>
          </a:xfrm>
        </p:spPr>
        <p:txBody>
          <a:bodyPr/>
          <a:lstStyle/>
          <a:p>
            <a:r>
              <a:rPr lang="es-ES_tradnl" dirty="0" smtClean="0"/>
              <a:t>EXAMPLES OF EXAM QUESTIONS</a:t>
            </a:r>
            <a:endParaRPr lang="es-ES" dirty="0"/>
          </a:p>
        </p:txBody>
      </p:sp>
      <p:sp>
        <p:nvSpPr>
          <p:cNvPr id="3" name="2 Subtítulo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s-ES_tradnl" sz="2400" dirty="0" smtClean="0">
                <a:solidFill>
                  <a:schemeClr val="accent6">
                    <a:lumMod val="50000"/>
                  </a:schemeClr>
                </a:solidFill>
              </a:rPr>
              <a:t>SITE PRODUCTION AND PROJECT MANAGEMENT</a:t>
            </a:r>
            <a:endParaRPr lang="es-ES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3 CuadroTexto"/>
          <p:cNvSpPr txBox="1"/>
          <p:nvPr/>
        </p:nvSpPr>
        <p:spPr>
          <a:xfrm>
            <a:off x="467544" y="908720"/>
            <a:ext cx="82089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dirty="0" smtClean="0"/>
              <a:t>1.- Describe </a:t>
            </a:r>
            <a:r>
              <a:rPr lang="es-ES_tradnl" sz="2400" dirty="0" err="1" smtClean="0"/>
              <a:t>the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stages</a:t>
            </a:r>
            <a:r>
              <a:rPr lang="es-ES_tradnl" sz="2400" dirty="0" smtClean="0"/>
              <a:t> of pre-tender </a:t>
            </a:r>
            <a:r>
              <a:rPr lang="es-ES_tradnl" sz="2400" dirty="0" err="1" smtClean="0"/>
              <a:t>planning</a:t>
            </a:r>
            <a:r>
              <a:rPr lang="es-ES_tradnl" sz="2400" dirty="0" smtClean="0"/>
              <a:t>, pre-</a:t>
            </a:r>
            <a:r>
              <a:rPr lang="es-ES_tradnl" sz="2400" dirty="0" err="1" smtClean="0"/>
              <a:t>contract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planning</a:t>
            </a:r>
            <a:r>
              <a:rPr lang="es-ES_tradnl" sz="2400" dirty="0" smtClean="0"/>
              <a:t> and </a:t>
            </a:r>
            <a:r>
              <a:rPr lang="es-ES_tradnl" sz="2400" dirty="0" err="1" smtClean="0"/>
              <a:t>contract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planning</a:t>
            </a:r>
            <a:endParaRPr lang="es-ES" sz="2400" dirty="0"/>
          </a:p>
        </p:txBody>
      </p:sp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1547664" y="2564904"/>
            <a:ext cx="4860032" cy="31393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92100" algn="l"/>
              </a:tabLst>
            </a:pPr>
            <a:r>
              <a:rPr kumimoji="0" lang="en-GB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Pre-tender planning stages involved</a:t>
            </a:r>
            <a:endParaRPr kumimoji="0" lang="es-ES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292100" algn="l"/>
              </a:tabLst>
            </a:pPr>
            <a:r>
              <a:rPr kumimoji="0" lang="en-GB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The decision to tender</a:t>
            </a:r>
            <a:endParaRPr kumimoji="0" lang="es-ES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292100" algn="l"/>
              </a:tabLst>
            </a:pPr>
            <a:r>
              <a:rPr kumimoji="0" lang="en-GB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The pre-tender report</a:t>
            </a:r>
            <a:endParaRPr kumimoji="0" lang="es-ES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292100" algn="l"/>
              </a:tabLst>
            </a:pPr>
            <a:r>
              <a:rPr kumimoji="0" lang="en-GB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The site visit report</a:t>
            </a:r>
            <a:endParaRPr kumimoji="0" lang="es-ES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292100" algn="l"/>
              </a:tabLst>
            </a:pPr>
            <a:r>
              <a:rPr kumimoji="0" lang="en-GB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Enquiries to sub-contractors and suppliers</a:t>
            </a:r>
            <a:endParaRPr kumimoji="0" lang="es-ES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292100" algn="l"/>
              </a:tabLst>
            </a:pPr>
            <a:r>
              <a:rPr kumimoji="0" lang="en-GB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The statement of construction methods</a:t>
            </a:r>
            <a:endParaRPr kumimoji="0" lang="es-ES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292100" algn="l"/>
              </a:tabLst>
            </a:pPr>
            <a:r>
              <a:rPr kumimoji="0" lang="en-GB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The build-up of the estimate rates</a:t>
            </a:r>
            <a:endParaRPr kumimoji="0" lang="es-ES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292100" algn="l"/>
              </a:tabLst>
            </a:pPr>
            <a:r>
              <a:rPr kumimoji="0" lang="en-GB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The pre-tender programme</a:t>
            </a:r>
            <a:endParaRPr kumimoji="0" lang="es-ES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292100" algn="l"/>
              </a:tabLst>
            </a:pPr>
            <a:r>
              <a:rPr kumimoji="0" lang="en-GB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The preliminaries build-up</a:t>
            </a:r>
            <a:endParaRPr kumimoji="0" lang="es-ES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292100" algn="l"/>
              </a:tabLst>
            </a:pPr>
            <a:r>
              <a:rPr kumimoji="0" lang="en-GB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The estimate adjudication</a:t>
            </a:r>
            <a:endParaRPr kumimoji="0" lang="es-ES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292100" algn="l"/>
              </a:tabLst>
            </a:pPr>
            <a:r>
              <a:rPr kumimoji="0" lang="en-GB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Analysis of results</a:t>
            </a:r>
            <a:endParaRPr kumimoji="0" lang="en-GB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3 CuadroTexto"/>
          <p:cNvSpPr txBox="1"/>
          <p:nvPr/>
        </p:nvSpPr>
        <p:spPr>
          <a:xfrm>
            <a:off x="467544" y="908720"/>
            <a:ext cx="82089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dirty="0" smtClean="0"/>
              <a:t>1.- Describe </a:t>
            </a:r>
            <a:r>
              <a:rPr lang="es-ES_tradnl" sz="2400" dirty="0" err="1" smtClean="0"/>
              <a:t>the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stages</a:t>
            </a:r>
            <a:r>
              <a:rPr lang="es-ES_tradnl" sz="2400" dirty="0" smtClean="0"/>
              <a:t> of pre-tender </a:t>
            </a:r>
            <a:r>
              <a:rPr lang="es-ES_tradnl" sz="2400" dirty="0" err="1" smtClean="0"/>
              <a:t>planning</a:t>
            </a:r>
            <a:r>
              <a:rPr lang="es-ES_tradnl" sz="2400" dirty="0" smtClean="0"/>
              <a:t>, pre-</a:t>
            </a:r>
            <a:r>
              <a:rPr lang="es-ES_tradnl" sz="2400" dirty="0" err="1" smtClean="0"/>
              <a:t>contract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planning</a:t>
            </a:r>
            <a:r>
              <a:rPr lang="es-ES_tradnl" sz="2400" dirty="0" smtClean="0"/>
              <a:t> and </a:t>
            </a:r>
            <a:r>
              <a:rPr lang="es-ES_tradnl" sz="2400" dirty="0" err="1" smtClean="0"/>
              <a:t>contract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planning</a:t>
            </a:r>
            <a:endParaRPr lang="es-ES" sz="2400" dirty="0"/>
          </a:p>
        </p:txBody>
      </p:sp>
      <p:sp>
        <p:nvSpPr>
          <p:cNvPr id="15361" name="Rectangle 1"/>
          <p:cNvSpPr>
            <a:spLocks noChangeArrowheads="1"/>
          </p:cNvSpPr>
          <p:nvPr/>
        </p:nvSpPr>
        <p:spPr bwMode="auto">
          <a:xfrm>
            <a:off x="1619672" y="2199347"/>
            <a:ext cx="4572000" cy="3416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92100" algn="l"/>
              </a:tabLst>
            </a:pPr>
            <a:r>
              <a:rPr kumimoji="0" lang="en-GB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Pre-contract planning stages involved:</a:t>
            </a:r>
            <a:endParaRPr kumimoji="0" lang="es-ES" b="0" i="0" u="sng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292100" algn="l"/>
              </a:tabLst>
            </a:pPr>
            <a:r>
              <a:rPr kumimoji="0" lang="en-GB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The pre-contract report and meeting</a:t>
            </a:r>
            <a:endParaRPr kumimoji="0" lang="es-ES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292100" algn="l"/>
              </a:tabLst>
            </a:pPr>
            <a:r>
              <a:rPr kumimoji="0" lang="en-GB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Pre-contract check list</a:t>
            </a:r>
            <a:endParaRPr kumimoji="0" lang="es-ES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292100" algn="l"/>
              </a:tabLst>
            </a:pPr>
            <a:r>
              <a:rPr kumimoji="0" lang="en-GB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Placing of subcontracts – suppliers and subcontractors</a:t>
            </a:r>
            <a:endParaRPr kumimoji="0" lang="es-ES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292100" algn="l"/>
              </a:tabLst>
            </a:pPr>
            <a:r>
              <a:rPr kumimoji="0" lang="en-GB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Site layout planning</a:t>
            </a:r>
            <a:endParaRPr kumimoji="0" lang="es-ES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292100" algn="l"/>
              </a:tabLst>
            </a:pPr>
            <a:r>
              <a:rPr kumimoji="0" lang="en-GB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Schedules of requirements</a:t>
            </a:r>
            <a:endParaRPr kumimoji="0" lang="es-ES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292100" algn="l"/>
              </a:tabLst>
            </a:pPr>
            <a:r>
              <a:rPr kumimoji="0" lang="en-GB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Preparation of master programme</a:t>
            </a:r>
            <a:endParaRPr kumimoji="0" lang="es-ES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292100" algn="l"/>
              </a:tabLst>
            </a:pPr>
            <a:r>
              <a:rPr kumimoji="0" lang="en-GB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Arrangements for commencing work</a:t>
            </a:r>
            <a:endParaRPr kumimoji="0" lang="es-ES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292100" algn="l"/>
              </a:tabLst>
            </a:pPr>
            <a:r>
              <a:rPr kumimoji="0" lang="en-GB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Preparation of contract budgets</a:t>
            </a:r>
            <a:endParaRPr kumimoji="0" lang="es-ES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292100" algn="l"/>
              </a:tabLst>
            </a:pPr>
            <a:r>
              <a:rPr kumimoji="0" lang="en-GB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Preparation of construction Health &amp; Safety Plan (CDM).</a:t>
            </a:r>
            <a:endParaRPr kumimoji="0" lang="en-GB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53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3 CuadroTexto"/>
          <p:cNvSpPr txBox="1"/>
          <p:nvPr/>
        </p:nvSpPr>
        <p:spPr>
          <a:xfrm>
            <a:off x="467544" y="908720"/>
            <a:ext cx="82089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dirty="0" smtClean="0"/>
              <a:t>1.- Describe </a:t>
            </a:r>
            <a:r>
              <a:rPr lang="es-ES_tradnl" sz="2400" dirty="0" err="1" smtClean="0"/>
              <a:t>the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stages</a:t>
            </a:r>
            <a:r>
              <a:rPr lang="es-ES_tradnl" sz="2400" dirty="0" smtClean="0"/>
              <a:t> of pre-tender </a:t>
            </a:r>
            <a:r>
              <a:rPr lang="es-ES_tradnl" sz="2400" dirty="0" err="1" smtClean="0"/>
              <a:t>planning</a:t>
            </a:r>
            <a:r>
              <a:rPr lang="es-ES_tradnl" sz="2400" dirty="0" smtClean="0"/>
              <a:t>, pre-</a:t>
            </a:r>
            <a:r>
              <a:rPr lang="es-ES_tradnl" sz="2400" dirty="0" err="1" smtClean="0"/>
              <a:t>contract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planning</a:t>
            </a:r>
            <a:r>
              <a:rPr lang="es-ES_tradnl" sz="2400" dirty="0" smtClean="0"/>
              <a:t> and </a:t>
            </a:r>
            <a:r>
              <a:rPr lang="es-ES_tradnl" sz="2400" dirty="0" err="1" smtClean="0"/>
              <a:t>contract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planning</a:t>
            </a:r>
            <a:endParaRPr lang="es-ES" sz="2400" dirty="0"/>
          </a:p>
        </p:txBody>
      </p:sp>
      <p:sp>
        <p:nvSpPr>
          <p:cNvPr id="16385" name="Rectangle 1"/>
          <p:cNvSpPr>
            <a:spLocks noChangeArrowheads="1"/>
          </p:cNvSpPr>
          <p:nvPr/>
        </p:nvSpPr>
        <p:spPr bwMode="auto">
          <a:xfrm>
            <a:off x="1547664" y="3140968"/>
            <a:ext cx="5940152" cy="2031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92100" algn="l"/>
              </a:tabLst>
            </a:pPr>
            <a:r>
              <a:rPr kumimoji="0" lang="en-GB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Contract Planning stages involved:</a:t>
            </a:r>
            <a:endParaRPr kumimoji="0" lang="es-ES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292100" algn="l"/>
              </a:tabLst>
            </a:pPr>
            <a:r>
              <a:rPr kumimoji="0" lang="en-GB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Six-weekly and monthly planning review</a:t>
            </a:r>
            <a:endParaRPr kumimoji="0" lang="es-ES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292100" algn="l"/>
              </a:tabLst>
            </a:pPr>
            <a:r>
              <a:rPr kumimoji="0" lang="en-GB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Weekly or short term planning</a:t>
            </a:r>
            <a:endParaRPr kumimoji="0" lang="es-ES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292100" algn="l"/>
              </a:tabLst>
            </a:pPr>
            <a:r>
              <a:rPr kumimoji="0" lang="en-GB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Daily planning</a:t>
            </a:r>
            <a:endParaRPr kumimoji="0" lang="es-ES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292100" algn="l"/>
              </a:tabLst>
            </a:pPr>
            <a:r>
              <a:rPr kumimoji="0" lang="en-GB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Monthly and weekly reports of progress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>
                <a:tab pos="292100" algn="l"/>
              </a:tabLst>
            </a:pPr>
            <a:r>
              <a:rPr kumimoji="0" lang="en-GB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Updating of progress and comparison of budget with performance</a:t>
            </a:r>
            <a:r>
              <a:rPr kumimoji="0" lang="es-ES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63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3 CuadroTexto"/>
          <p:cNvSpPr txBox="1"/>
          <p:nvPr/>
        </p:nvSpPr>
        <p:spPr>
          <a:xfrm>
            <a:off x="467544" y="908720"/>
            <a:ext cx="82089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dirty="0" smtClean="0"/>
              <a:t>2.- Describe </a:t>
            </a:r>
            <a:r>
              <a:rPr lang="es-ES_tradnl" sz="2400" dirty="0" err="1" smtClean="0"/>
              <a:t>what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type</a:t>
            </a:r>
            <a:r>
              <a:rPr lang="es-ES_tradnl" sz="2400" dirty="0" smtClean="0"/>
              <a:t> of </a:t>
            </a:r>
            <a:r>
              <a:rPr lang="es-ES_tradnl" sz="2400" dirty="0" err="1" smtClean="0"/>
              <a:t>method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statements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we</a:t>
            </a:r>
            <a:r>
              <a:rPr lang="es-ES_tradnl" sz="2400" dirty="0" smtClean="0"/>
              <a:t> can </a:t>
            </a:r>
            <a:r>
              <a:rPr lang="es-ES_tradnl" sz="2400" dirty="0" err="1" smtClean="0"/>
              <a:t>find</a:t>
            </a:r>
            <a:r>
              <a:rPr lang="es-ES_tradnl" sz="2400" dirty="0" smtClean="0"/>
              <a:t>, </a:t>
            </a:r>
            <a:r>
              <a:rPr lang="es-ES_tradnl" sz="2400" dirty="0" err="1" smtClean="0"/>
              <a:t>contents</a:t>
            </a:r>
            <a:r>
              <a:rPr lang="es-ES_tradnl" sz="2400" dirty="0" smtClean="0"/>
              <a:t>, </a:t>
            </a:r>
            <a:r>
              <a:rPr lang="es-ES_tradnl" sz="2400" dirty="0" err="1" smtClean="0"/>
              <a:t>when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they</a:t>
            </a:r>
            <a:r>
              <a:rPr lang="es-ES_tradnl" sz="2400" dirty="0" smtClean="0"/>
              <a:t> are </a:t>
            </a:r>
            <a:r>
              <a:rPr lang="es-ES_tradnl" sz="2400" dirty="0" err="1" smtClean="0"/>
              <a:t>prepared</a:t>
            </a:r>
            <a:r>
              <a:rPr lang="es-ES_tradnl" sz="2400" dirty="0" smtClean="0"/>
              <a:t> and </a:t>
            </a:r>
            <a:r>
              <a:rPr lang="es-ES_tradnl" sz="2400" dirty="0" err="1" smtClean="0"/>
              <a:t>by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who</a:t>
            </a:r>
            <a:r>
              <a:rPr lang="es-ES_tradnl" sz="2400" dirty="0" smtClean="0"/>
              <a:t>. </a:t>
            </a:r>
            <a:endParaRPr lang="es-ES" sz="2400" dirty="0"/>
          </a:p>
        </p:txBody>
      </p:sp>
      <p:sp>
        <p:nvSpPr>
          <p:cNvPr id="16385" name="Rectangle 1"/>
          <p:cNvSpPr>
            <a:spLocks noChangeArrowheads="1"/>
          </p:cNvSpPr>
          <p:nvPr/>
        </p:nvSpPr>
        <p:spPr bwMode="auto">
          <a:xfrm>
            <a:off x="1547664" y="3694968"/>
            <a:ext cx="5940152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/>
              <a:tabLst>
                <a:tab pos="292100" algn="l"/>
              </a:tabLst>
            </a:pPr>
            <a:r>
              <a:rPr kumimoji="0" lang="es-ES_tradnl" b="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Tender </a:t>
            </a:r>
            <a:r>
              <a:rPr kumimoji="0" lang="es-ES_tradnl" b="0" i="0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method</a:t>
            </a:r>
            <a:r>
              <a:rPr kumimoji="0" lang="es-ES_tradnl" b="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es-ES_tradnl" b="0" i="0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statement</a:t>
            </a:r>
            <a:endParaRPr kumimoji="0" lang="es-ES_tradnl" b="0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/>
              <a:tabLst>
                <a:tab pos="292100" algn="l"/>
              </a:tabLst>
            </a:pPr>
            <a:r>
              <a:rPr lang="es-ES_tradnl" dirty="0" err="1" smtClean="0">
                <a:latin typeface="Arial" pitchFamily="34" charset="0"/>
                <a:cs typeface="Arial" pitchFamily="34" charset="0"/>
              </a:rPr>
              <a:t>Construction</a:t>
            </a:r>
            <a:r>
              <a:rPr lang="es-ES_tradnl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_tradnl" dirty="0" err="1" smtClean="0">
                <a:latin typeface="Arial" pitchFamily="34" charset="0"/>
                <a:cs typeface="Arial" pitchFamily="34" charset="0"/>
              </a:rPr>
              <a:t>method</a:t>
            </a:r>
            <a:r>
              <a:rPr lang="es-ES_tradnl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_tradnl" dirty="0" err="1" smtClean="0">
                <a:latin typeface="Arial" pitchFamily="34" charset="0"/>
                <a:cs typeface="Arial" pitchFamily="34" charset="0"/>
              </a:rPr>
              <a:t>statement</a:t>
            </a:r>
            <a:endParaRPr lang="es-ES_tradnl" dirty="0" smtClean="0">
              <a:latin typeface="Arial" pitchFamily="34" charset="0"/>
              <a:cs typeface="Arial" pitchFamily="34" charset="0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/>
              <a:tabLst>
                <a:tab pos="292100" algn="l"/>
              </a:tabLst>
            </a:pPr>
            <a:r>
              <a:rPr kumimoji="0" lang="es-ES_tradnl" b="0" i="0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Health</a:t>
            </a:r>
            <a:r>
              <a:rPr kumimoji="0" lang="es-ES_tradnl" b="0" i="0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and Safety </a:t>
            </a:r>
            <a:r>
              <a:rPr kumimoji="0" lang="es-ES_tradnl" b="0" i="0" strike="noStrike" cap="none" normalizeH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method</a:t>
            </a:r>
            <a:r>
              <a:rPr kumimoji="0" lang="es-ES_tradnl" b="0" i="0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kumimoji="0" lang="es-ES_tradnl" b="0" i="0" strike="noStrike" cap="none" normalizeH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statement</a:t>
            </a:r>
            <a:endParaRPr kumimoji="0" lang="es-ES" b="0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63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3 CuadroTexto"/>
          <p:cNvSpPr txBox="1"/>
          <p:nvPr/>
        </p:nvSpPr>
        <p:spPr>
          <a:xfrm>
            <a:off x="467544" y="908720"/>
            <a:ext cx="82089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dirty="0" smtClean="0"/>
              <a:t>3.- Describe </a:t>
            </a:r>
            <a:r>
              <a:rPr lang="es-ES_tradnl" sz="2400" dirty="0" err="1" smtClean="0"/>
              <a:t>how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to</a:t>
            </a:r>
            <a:r>
              <a:rPr lang="es-ES_tradnl" sz="2400" dirty="0" smtClean="0"/>
              <a:t> prepare a </a:t>
            </a:r>
            <a:r>
              <a:rPr lang="es-ES_tradnl" sz="2400" dirty="0" err="1" smtClean="0"/>
              <a:t>site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meeting</a:t>
            </a:r>
            <a:r>
              <a:rPr lang="es-ES_tradnl" sz="2400" dirty="0" smtClean="0"/>
              <a:t>.  </a:t>
            </a:r>
            <a:endParaRPr lang="es-ES" sz="2400" dirty="0"/>
          </a:p>
        </p:txBody>
      </p:sp>
      <p:sp>
        <p:nvSpPr>
          <p:cNvPr id="16385" name="Rectangle 1"/>
          <p:cNvSpPr>
            <a:spLocks noChangeArrowheads="1"/>
          </p:cNvSpPr>
          <p:nvPr/>
        </p:nvSpPr>
        <p:spPr bwMode="auto">
          <a:xfrm>
            <a:off x="1763688" y="2836386"/>
            <a:ext cx="5940152" cy="31393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en-GB" dirty="0" smtClean="0"/>
              <a:t>Main points for planning a meeting:</a:t>
            </a:r>
          </a:p>
          <a:p>
            <a:endParaRPr lang="en-GB" dirty="0" smtClean="0"/>
          </a:p>
          <a:p>
            <a:pPr marL="342900" indent="-342900">
              <a:buFont typeface="+mj-lt"/>
              <a:buAutoNum type="arabicPeriod"/>
            </a:pPr>
            <a:r>
              <a:rPr lang="en-GB" dirty="0" smtClean="0"/>
              <a:t>See what topics need discussion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 smtClean="0"/>
              <a:t>Identify those required to attend (secretary and chairman included)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 smtClean="0"/>
              <a:t>Prepare an agenda with the minutes to be taken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 smtClean="0"/>
              <a:t>Distribution of time of each minute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 smtClean="0"/>
              <a:t>Propose a date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 smtClean="0"/>
              <a:t>Send the agenda to all members and confirm attendance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 smtClean="0"/>
              <a:t>Prepare the place and conditions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 smtClean="0"/>
              <a:t>Send the agenda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63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3 CuadroTexto"/>
          <p:cNvSpPr txBox="1"/>
          <p:nvPr/>
        </p:nvSpPr>
        <p:spPr>
          <a:xfrm>
            <a:off x="467544" y="908720"/>
            <a:ext cx="82089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dirty="0" smtClean="0"/>
              <a:t>3.- Describe </a:t>
            </a:r>
            <a:r>
              <a:rPr lang="es-ES_tradnl" sz="2400" dirty="0" err="1" smtClean="0"/>
              <a:t>how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to</a:t>
            </a:r>
            <a:r>
              <a:rPr lang="es-ES_tradnl" sz="2400" dirty="0" smtClean="0"/>
              <a:t> prepare a </a:t>
            </a:r>
            <a:r>
              <a:rPr lang="es-ES_tradnl" sz="2400" dirty="0" err="1" smtClean="0"/>
              <a:t>site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meeting</a:t>
            </a:r>
            <a:r>
              <a:rPr lang="es-ES_tradnl" sz="2400" dirty="0" smtClean="0"/>
              <a:t>.  </a:t>
            </a:r>
            <a:endParaRPr lang="es-ES" sz="2400" dirty="0"/>
          </a:p>
        </p:txBody>
      </p:sp>
      <p:sp>
        <p:nvSpPr>
          <p:cNvPr id="16385" name="Rectangle 1"/>
          <p:cNvSpPr>
            <a:spLocks noChangeArrowheads="1"/>
          </p:cNvSpPr>
          <p:nvPr/>
        </p:nvSpPr>
        <p:spPr bwMode="auto">
          <a:xfrm>
            <a:off x="1763688" y="2282387"/>
            <a:ext cx="5940152" cy="42473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en-GB" b="1" dirty="0" smtClean="0"/>
              <a:t>The chairman</a:t>
            </a:r>
          </a:p>
          <a:p>
            <a:r>
              <a:rPr lang="en-GB" dirty="0" smtClean="0"/>
              <a:t>Controls the time of the meeting and the discussion of every minute</a:t>
            </a:r>
          </a:p>
          <a:p>
            <a:r>
              <a:rPr lang="en-GB" dirty="0" smtClean="0"/>
              <a:t>Starts every minute introducing it</a:t>
            </a:r>
          </a:p>
          <a:p>
            <a:r>
              <a:rPr lang="en-GB" dirty="0" smtClean="0"/>
              <a:t>Gives time for every intervention</a:t>
            </a:r>
          </a:p>
          <a:p>
            <a:r>
              <a:rPr lang="en-GB" dirty="0" smtClean="0"/>
              <a:t>Summarises the dialogue and establishes conclusions</a:t>
            </a:r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b="1" dirty="0" smtClean="0"/>
              <a:t>The secretary</a:t>
            </a:r>
          </a:p>
          <a:p>
            <a:r>
              <a:rPr lang="en-GB" dirty="0" smtClean="0"/>
              <a:t>Prepares all the arrangements for the meeting</a:t>
            </a:r>
          </a:p>
          <a:p>
            <a:pPr marL="285750" indent="-285750">
              <a:buFontTx/>
              <a:buChar char="-"/>
            </a:pPr>
            <a:r>
              <a:rPr lang="en-GB" dirty="0" smtClean="0"/>
              <a:t>The place</a:t>
            </a:r>
          </a:p>
          <a:p>
            <a:pPr marL="285750" indent="-285750">
              <a:buFontTx/>
              <a:buChar char="-"/>
            </a:pPr>
            <a:r>
              <a:rPr lang="en-GB" dirty="0" smtClean="0"/>
              <a:t>The agenda (and delivery)</a:t>
            </a:r>
          </a:p>
          <a:p>
            <a:pPr marL="285750" indent="-285750">
              <a:buFontTx/>
              <a:buChar char="-"/>
            </a:pPr>
            <a:r>
              <a:rPr lang="en-GB" dirty="0" smtClean="0"/>
              <a:t>Confirmation of attendance</a:t>
            </a:r>
          </a:p>
          <a:p>
            <a:r>
              <a:rPr lang="en-GB" dirty="0" smtClean="0"/>
              <a:t>Takes down of all the items discussed during the meeting</a:t>
            </a:r>
          </a:p>
          <a:p>
            <a:r>
              <a:rPr lang="en-GB" dirty="0" smtClean="0"/>
              <a:t>Distributes the final resume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63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3 CuadroTexto"/>
          <p:cNvSpPr txBox="1"/>
          <p:nvPr/>
        </p:nvSpPr>
        <p:spPr>
          <a:xfrm>
            <a:off x="467544" y="908720"/>
            <a:ext cx="82089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dirty="0" smtClean="0"/>
              <a:t>3.- Describe </a:t>
            </a:r>
            <a:r>
              <a:rPr lang="es-ES_tradnl" sz="2400" dirty="0" err="1" smtClean="0"/>
              <a:t>how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to</a:t>
            </a:r>
            <a:r>
              <a:rPr lang="es-ES_tradnl" sz="2400" dirty="0" smtClean="0"/>
              <a:t> prepare a </a:t>
            </a:r>
            <a:r>
              <a:rPr lang="es-ES_tradnl" sz="2400" dirty="0" err="1" smtClean="0"/>
              <a:t>site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meeting</a:t>
            </a:r>
            <a:r>
              <a:rPr lang="es-ES_tradnl" sz="2400" dirty="0" smtClean="0"/>
              <a:t>.  </a:t>
            </a:r>
            <a:endParaRPr lang="es-ES" sz="2400" dirty="0"/>
          </a:p>
        </p:txBody>
      </p:sp>
      <p:sp>
        <p:nvSpPr>
          <p:cNvPr id="16385" name="Rectangle 1"/>
          <p:cNvSpPr>
            <a:spLocks noChangeArrowheads="1"/>
          </p:cNvSpPr>
          <p:nvPr/>
        </p:nvSpPr>
        <p:spPr bwMode="auto">
          <a:xfrm>
            <a:off x="1763688" y="2697884"/>
            <a:ext cx="5940152" cy="3416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en-GB" b="1" dirty="0" smtClean="0"/>
              <a:t>The agenda</a:t>
            </a:r>
          </a:p>
          <a:p>
            <a:r>
              <a:rPr lang="en-GB" dirty="0" smtClean="0"/>
              <a:t>Logical sequence of topics/minutes to discuss or inform</a:t>
            </a:r>
          </a:p>
          <a:p>
            <a:r>
              <a:rPr lang="en-GB" dirty="0" smtClean="0"/>
              <a:t>Ensures a good development of the meeting</a:t>
            </a:r>
          </a:p>
          <a:p>
            <a:r>
              <a:rPr lang="en-GB" dirty="0" smtClean="0"/>
              <a:t>It is sent to all members required to be present</a:t>
            </a:r>
          </a:p>
          <a:p>
            <a:r>
              <a:rPr lang="en-GB" dirty="0" smtClean="0"/>
              <a:t>Enables participants to collect data or check information before attending</a:t>
            </a:r>
          </a:p>
          <a:p>
            <a:r>
              <a:rPr lang="en-GB" dirty="0" smtClean="0"/>
              <a:t>Saves considerable time and trouble</a:t>
            </a:r>
          </a:p>
          <a:p>
            <a:endParaRPr lang="en-GB" dirty="0" smtClean="0"/>
          </a:p>
          <a:p>
            <a:r>
              <a:rPr lang="en-GB" b="1" dirty="0" smtClean="0"/>
              <a:t>Minutes</a:t>
            </a:r>
          </a:p>
          <a:p>
            <a:r>
              <a:rPr lang="en-GB" dirty="0" smtClean="0"/>
              <a:t>Official record of the business of the meeting</a:t>
            </a:r>
          </a:p>
          <a:p>
            <a:r>
              <a:rPr lang="en-GB" dirty="0" smtClean="0"/>
              <a:t>The secretary must take notes of all discussion </a:t>
            </a:r>
          </a:p>
          <a:p>
            <a:r>
              <a:rPr lang="en-GB" dirty="0" smtClean="0"/>
              <a:t>Accurate and factual representation of what was agreed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63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3 CuadroTexto"/>
          <p:cNvSpPr txBox="1"/>
          <p:nvPr/>
        </p:nvSpPr>
        <p:spPr>
          <a:xfrm>
            <a:off x="467544" y="908720"/>
            <a:ext cx="82089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dirty="0" smtClean="0"/>
              <a:t>4.- Describe </a:t>
            </a:r>
            <a:r>
              <a:rPr lang="es-ES_tradnl" sz="2400" dirty="0" err="1" smtClean="0"/>
              <a:t>different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ways</a:t>
            </a:r>
            <a:r>
              <a:rPr lang="es-ES_tradnl" sz="2400" dirty="0" smtClean="0"/>
              <a:t> of </a:t>
            </a:r>
            <a:r>
              <a:rPr lang="es-ES_tradnl" sz="2400" dirty="0" err="1" smtClean="0"/>
              <a:t>written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communication</a:t>
            </a:r>
            <a:r>
              <a:rPr lang="es-ES_tradnl" sz="2400" dirty="0" smtClean="0"/>
              <a:t> and </a:t>
            </a:r>
            <a:r>
              <a:rPr lang="es-ES_tradnl" sz="2400" dirty="0" err="1" smtClean="0"/>
              <a:t>documents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that</a:t>
            </a:r>
            <a:r>
              <a:rPr lang="es-ES_tradnl" sz="2400" dirty="0" smtClean="0"/>
              <a:t> can </a:t>
            </a:r>
            <a:r>
              <a:rPr lang="es-ES_tradnl" sz="2400" dirty="0" err="1" smtClean="0"/>
              <a:t>be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generated</a:t>
            </a:r>
            <a:r>
              <a:rPr lang="es-ES_tradnl" sz="2400" dirty="0" smtClean="0"/>
              <a:t>.  </a:t>
            </a:r>
            <a:endParaRPr lang="es-ES" sz="2400" dirty="0"/>
          </a:p>
        </p:txBody>
      </p:sp>
      <p:sp>
        <p:nvSpPr>
          <p:cNvPr id="16385" name="Rectangle 1"/>
          <p:cNvSpPr>
            <a:spLocks noChangeArrowheads="1"/>
          </p:cNvSpPr>
          <p:nvPr/>
        </p:nvSpPr>
        <p:spPr bwMode="auto">
          <a:xfrm>
            <a:off x="1691680" y="3068960"/>
            <a:ext cx="5940152" cy="17543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en-GB" dirty="0" smtClean="0"/>
              <a:t>Different ways of communication:</a:t>
            </a:r>
            <a:endParaRPr lang="es-ES" dirty="0" smtClean="0"/>
          </a:p>
          <a:p>
            <a:pPr lvl="1">
              <a:buFont typeface="Arial" pitchFamily="34" charset="0"/>
              <a:buChar char="•"/>
            </a:pPr>
            <a:r>
              <a:rPr lang="en-GB" dirty="0" smtClean="0"/>
              <a:t>Reports</a:t>
            </a:r>
            <a:endParaRPr lang="es-ES" dirty="0" smtClean="0"/>
          </a:p>
          <a:p>
            <a:pPr lvl="1">
              <a:buFont typeface="Arial" pitchFamily="34" charset="0"/>
              <a:buChar char="•"/>
            </a:pPr>
            <a:r>
              <a:rPr lang="en-GB" dirty="0" smtClean="0"/>
              <a:t>Circulars</a:t>
            </a:r>
            <a:endParaRPr lang="es-ES" dirty="0" smtClean="0"/>
          </a:p>
          <a:p>
            <a:pPr lvl="1">
              <a:buFont typeface="Arial" pitchFamily="34" charset="0"/>
              <a:buChar char="•"/>
            </a:pPr>
            <a:r>
              <a:rPr lang="en-GB" dirty="0" smtClean="0"/>
              <a:t>Notices</a:t>
            </a:r>
            <a:endParaRPr lang="es-ES" dirty="0" smtClean="0"/>
          </a:p>
          <a:p>
            <a:pPr lvl="1">
              <a:buFont typeface="Arial" pitchFamily="34" charset="0"/>
              <a:buChar char="•"/>
            </a:pPr>
            <a:r>
              <a:rPr lang="en-GB" dirty="0" smtClean="0"/>
              <a:t>Diary</a:t>
            </a:r>
            <a:endParaRPr lang="es-ES" dirty="0" smtClean="0"/>
          </a:p>
          <a:p>
            <a:pPr lvl="1">
              <a:buFont typeface="Arial" pitchFamily="34" charset="0"/>
              <a:buChar char="•"/>
            </a:pPr>
            <a:r>
              <a:rPr lang="en-GB" dirty="0" smtClean="0"/>
              <a:t>Records</a:t>
            </a:r>
            <a:endParaRPr lang="es-E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63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3 CuadroTexto"/>
          <p:cNvSpPr txBox="1"/>
          <p:nvPr/>
        </p:nvSpPr>
        <p:spPr>
          <a:xfrm>
            <a:off x="467544" y="908720"/>
            <a:ext cx="82089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dirty="0" smtClean="0"/>
              <a:t>4.- Describe </a:t>
            </a:r>
            <a:r>
              <a:rPr lang="es-ES_tradnl" sz="2400" dirty="0" err="1" smtClean="0"/>
              <a:t>different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ways</a:t>
            </a:r>
            <a:r>
              <a:rPr lang="es-ES_tradnl" sz="2400" dirty="0" smtClean="0"/>
              <a:t> of </a:t>
            </a:r>
            <a:r>
              <a:rPr lang="es-ES_tradnl" sz="2400" dirty="0" err="1" smtClean="0"/>
              <a:t>written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communication</a:t>
            </a:r>
            <a:r>
              <a:rPr lang="es-ES_tradnl" sz="2400" dirty="0" smtClean="0"/>
              <a:t> and </a:t>
            </a:r>
            <a:r>
              <a:rPr lang="es-ES_tradnl" sz="2400" dirty="0" err="1" smtClean="0"/>
              <a:t>documents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that</a:t>
            </a:r>
            <a:r>
              <a:rPr lang="es-ES_tradnl" sz="2400" dirty="0" smtClean="0"/>
              <a:t> can </a:t>
            </a:r>
            <a:r>
              <a:rPr lang="es-ES_tradnl" sz="2400" dirty="0" err="1" smtClean="0"/>
              <a:t>be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generated</a:t>
            </a:r>
            <a:r>
              <a:rPr lang="es-ES_tradnl" sz="2400" dirty="0" smtClean="0"/>
              <a:t>.  </a:t>
            </a:r>
            <a:endParaRPr lang="es-ES" sz="2400" dirty="0"/>
          </a:p>
        </p:txBody>
      </p:sp>
      <p:sp>
        <p:nvSpPr>
          <p:cNvPr id="16385" name="Rectangle 1"/>
          <p:cNvSpPr>
            <a:spLocks noChangeArrowheads="1"/>
          </p:cNvSpPr>
          <p:nvPr/>
        </p:nvSpPr>
        <p:spPr bwMode="auto">
          <a:xfrm>
            <a:off x="1691680" y="2514963"/>
            <a:ext cx="5940152" cy="2862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en-GB" dirty="0" smtClean="0"/>
              <a:t>Documents that we can generate:</a:t>
            </a:r>
            <a:endParaRPr lang="es-ES" dirty="0" smtClean="0"/>
          </a:p>
          <a:p>
            <a:pPr lvl="1">
              <a:buFont typeface="Arial" pitchFamily="34" charset="0"/>
              <a:buChar char="•"/>
            </a:pPr>
            <a:r>
              <a:rPr lang="en-GB" dirty="0" smtClean="0"/>
              <a:t>Inspector’s daily returns</a:t>
            </a:r>
            <a:endParaRPr lang="es-ES" dirty="0" smtClean="0"/>
          </a:p>
          <a:p>
            <a:pPr lvl="1">
              <a:buFont typeface="Arial" pitchFamily="34" charset="0"/>
              <a:buChar char="•"/>
            </a:pPr>
            <a:r>
              <a:rPr lang="en-GB" dirty="0" smtClean="0"/>
              <a:t>Site diary</a:t>
            </a:r>
            <a:endParaRPr lang="es-ES" dirty="0" smtClean="0"/>
          </a:p>
          <a:p>
            <a:pPr lvl="1">
              <a:buFont typeface="Arial" pitchFamily="34" charset="0"/>
              <a:buChar char="•"/>
            </a:pPr>
            <a:r>
              <a:rPr lang="en-GB" dirty="0" smtClean="0"/>
              <a:t>Construction manager’s diary</a:t>
            </a:r>
            <a:endParaRPr lang="es-ES" dirty="0" smtClean="0"/>
          </a:p>
          <a:p>
            <a:pPr lvl="1">
              <a:buFont typeface="Arial" pitchFamily="34" charset="0"/>
              <a:buChar char="•"/>
            </a:pPr>
            <a:r>
              <a:rPr lang="en-GB" dirty="0" smtClean="0"/>
              <a:t>Weekly site report</a:t>
            </a:r>
            <a:endParaRPr lang="es-ES" dirty="0" smtClean="0"/>
          </a:p>
          <a:p>
            <a:pPr lvl="1">
              <a:buFont typeface="Arial" pitchFamily="34" charset="0"/>
              <a:buChar char="•"/>
            </a:pPr>
            <a:r>
              <a:rPr lang="en-GB" dirty="0" smtClean="0"/>
              <a:t>Day-to-day instructions to the contractor</a:t>
            </a:r>
            <a:endParaRPr lang="es-ES" dirty="0" smtClean="0"/>
          </a:p>
          <a:p>
            <a:pPr lvl="1">
              <a:buFont typeface="Arial" pitchFamily="34" charset="0"/>
              <a:buChar char="•"/>
            </a:pPr>
            <a:r>
              <a:rPr lang="en-GB" dirty="0" smtClean="0"/>
              <a:t>As-built records</a:t>
            </a:r>
            <a:endParaRPr lang="es-ES" dirty="0" smtClean="0"/>
          </a:p>
          <a:p>
            <a:pPr lvl="1">
              <a:buFont typeface="Arial" pitchFamily="34" charset="0"/>
              <a:buChar char="•"/>
            </a:pPr>
            <a:r>
              <a:rPr lang="en-GB" dirty="0" smtClean="0"/>
              <a:t>Day work sheet</a:t>
            </a:r>
            <a:endParaRPr lang="es-ES" dirty="0" smtClean="0"/>
          </a:p>
          <a:p>
            <a:pPr lvl="1">
              <a:buFont typeface="Arial" pitchFamily="34" charset="0"/>
              <a:buChar char="•"/>
            </a:pPr>
            <a:r>
              <a:rPr lang="en-GB" dirty="0" smtClean="0"/>
              <a:t>Technical reports</a:t>
            </a:r>
            <a:endParaRPr lang="es-ES" dirty="0" smtClean="0"/>
          </a:p>
          <a:p>
            <a:pPr lvl="1">
              <a:buFont typeface="Arial" pitchFamily="34" charset="0"/>
              <a:buChar char="•"/>
            </a:pPr>
            <a:endParaRPr lang="es-E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63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3 CuadroTexto"/>
          <p:cNvSpPr txBox="1"/>
          <p:nvPr/>
        </p:nvSpPr>
        <p:spPr>
          <a:xfrm>
            <a:off x="467544" y="908720"/>
            <a:ext cx="82089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dirty="0" smtClean="0"/>
              <a:t>5.- Describe </a:t>
            </a:r>
            <a:r>
              <a:rPr lang="es-ES_tradnl" sz="2400" dirty="0" err="1" smtClean="0"/>
              <a:t>the</a:t>
            </a:r>
            <a:r>
              <a:rPr lang="es-ES_tradnl" sz="2400" dirty="0" smtClean="0"/>
              <a:t> roles and </a:t>
            </a:r>
            <a:r>
              <a:rPr lang="es-ES_tradnl" sz="2400" dirty="0" err="1" smtClean="0"/>
              <a:t>responsibilities</a:t>
            </a:r>
            <a:r>
              <a:rPr lang="es-ES_tradnl" sz="2400" dirty="0" smtClean="0"/>
              <a:t> of </a:t>
            </a:r>
            <a:r>
              <a:rPr lang="es-ES_tradnl" sz="2400" dirty="0" err="1" smtClean="0"/>
              <a:t>the</a:t>
            </a:r>
            <a:r>
              <a:rPr lang="es-ES_tradnl" sz="2400" dirty="0" smtClean="0"/>
              <a:t> principal </a:t>
            </a:r>
            <a:r>
              <a:rPr lang="es-ES_tradnl" sz="2400" dirty="0" err="1" smtClean="0"/>
              <a:t>contractor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according</a:t>
            </a:r>
            <a:r>
              <a:rPr lang="es-ES_tradnl" sz="2400" dirty="0" smtClean="0"/>
              <a:t> to </a:t>
            </a:r>
            <a:r>
              <a:rPr lang="es-ES_tradnl" sz="2400" dirty="0" err="1" smtClean="0"/>
              <a:t>C.D.M.regulations</a:t>
            </a:r>
            <a:r>
              <a:rPr lang="es-ES_tradnl" sz="2400" dirty="0" smtClean="0"/>
              <a:t> 2015:  </a:t>
            </a:r>
            <a:endParaRPr lang="es-ES" sz="2400" dirty="0"/>
          </a:p>
        </p:txBody>
      </p:sp>
      <p:sp>
        <p:nvSpPr>
          <p:cNvPr id="16385" name="Rectangle 1"/>
          <p:cNvSpPr>
            <a:spLocks noChangeArrowheads="1"/>
          </p:cNvSpPr>
          <p:nvPr/>
        </p:nvSpPr>
        <p:spPr bwMode="auto">
          <a:xfrm>
            <a:off x="1043608" y="2143895"/>
            <a:ext cx="7056784" cy="45243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en-GB" dirty="0" smtClean="0"/>
              <a:t>The principal contractor needs to:</a:t>
            </a:r>
            <a:endParaRPr lang="es-ES" dirty="0" smtClean="0"/>
          </a:p>
          <a:p>
            <a:pPr lvl="0">
              <a:buFont typeface="Arial" pitchFamily="34" charset="0"/>
              <a:buChar char="•"/>
            </a:pPr>
            <a:r>
              <a:rPr lang="es-ES_tradnl" dirty="0" smtClean="0">
                <a:latin typeface="Arial" pitchFamily="34" charset="0"/>
                <a:cs typeface="Arial" pitchFamily="34" charset="0"/>
              </a:rPr>
              <a:t>Plan, </a:t>
            </a:r>
            <a:r>
              <a:rPr lang="es-ES_tradnl" dirty="0" err="1" smtClean="0">
                <a:latin typeface="Arial" pitchFamily="34" charset="0"/>
                <a:cs typeface="Arial" pitchFamily="34" charset="0"/>
              </a:rPr>
              <a:t>manage</a:t>
            </a:r>
            <a:r>
              <a:rPr lang="es-ES_tradnl" dirty="0" smtClean="0">
                <a:latin typeface="Arial" pitchFamily="34" charset="0"/>
                <a:cs typeface="Arial" pitchFamily="34" charset="0"/>
              </a:rPr>
              <a:t> and monitor  </a:t>
            </a:r>
            <a:r>
              <a:rPr lang="es-ES_tradnl" dirty="0" err="1" smtClean="0">
                <a:latin typeface="Arial" pitchFamily="34" charset="0"/>
                <a:cs typeface="Arial" pitchFamily="34" charset="0"/>
              </a:rPr>
              <a:t>construction</a:t>
            </a:r>
            <a:r>
              <a:rPr lang="es-ES_tradnl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_tradnl" dirty="0" err="1" smtClean="0">
                <a:latin typeface="Arial" pitchFamily="34" charset="0"/>
                <a:cs typeface="Arial" pitchFamily="34" charset="0"/>
              </a:rPr>
              <a:t>phase</a:t>
            </a:r>
            <a:r>
              <a:rPr lang="es-ES_tradnl" dirty="0" smtClean="0">
                <a:latin typeface="Arial" pitchFamily="34" charset="0"/>
                <a:cs typeface="Arial" pitchFamily="34" charset="0"/>
              </a:rPr>
              <a:t> in liaison </a:t>
            </a:r>
            <a:r>
              <a:rPr lang="es-ES_tradnl" dirty="0" err="1" smtClean="0">
                <a:latin typeface="Arial" pitchFamily="34" charset="0"/>
                <a:cs typeface="Arial" pitchFamily="34" charset="0"/>
              </a:rPr>
              <a:t>with</a:t>
            </a:r>
            <a:r>
              <a:rPr lang="es-ES_tradnl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_tradnl" dirty="0" err="1" smtClean="0">
                <a:latin typeface="Arial" pitchFamily="34" charset="0"/>
                <a:cs typeface="Arial" pitchFamily="34" charset="0"/>
              </a:rPr>
              <a:t>contractors</a:t>
            </a:r>
            <a:endParaRPr lang="es-ES_tradnl" dirty="0" smtClean="0">
              <a:latin typeface="Arial" pitchFamily="34" charset="0"/>
              <a:cs typeface="Arial" pitchFamily="34" charset="0"/>
            </a:endParaRPr>
          </a:p>
          <a:p>
            <a:pPr lvl="0">
              <a:buFont typeface="Arial" pitchFamily="34" charset="0"/>
              <a:buChar char="•"/>
            </a:pPr>
            <a:r>
              <a:rPr lang="es-ES_tradnl" dirty="0" smtClean="0">
                <a:latin typeface="Arial" pitchFamily="34" charset="0"/>
                <a:cs typeface="Arial" pitchFamily="34" charset="0"/>
              </a:rPr>
              <a:t>Prepare, </a:t>
            </a:r>
            <a:r>
              <a:rPr lang="es-ES_tradnl" dirty="0" err="1" smtClean="0">
                <a:latin typeface="Arial" pitchFamily="34" charset="0"/>
                <a:cs typeface="Arial" pitchFamily="34" charset="0"/>
              </a:rPr>
              <a:t>develop</a:t>
            </a:r>
            <a:r>
              <a:rPr lang="es-ES_tradnl" dirty="0" smtClean="0">
                <a:latin typeface="Arial" pitchFamily="34" charset="0"/>
                <a:cs typeface="Arial" pitchFamily="34" charset="0"/>
              </a:rPr>
              <a:t> and </a:t>
            </a:r>
            <a:r>
              <a:rPr lang="es-ES_tradnl" dirty="0" err="1" smtClean="0">
                <a:latin typeface="Arial" pitchFamily="34" charset="0"/>
                <a:cs typeface="Arial" pitchFamily="34" charset="0"/>
              </a:rPr>
              <a:t>implement</a:t>
            </a:r>
            <a:r>
              <a:rPr lang="es-ES_tradnl" dirty="0" smtClean="0">
                <a:latin typeface="Arial" pitchFamily="34" charset="0"/>
                <a:cs typeface="Arial" pitchFamily="34" charset="0"/>
              </a:rPr>
              <a:t>  a </a:t>
            </a:r>
            <a:r>
              <a:rPr lang="es-ES_tradnl" dirty="0" err="1" smtClean="0">
                <a:latin typeface="Arial" pitchFamily="34" charset="0"/>
                <a:cs typeface="Arial" pitchFamily="34" charset="0"/>
              </a:rPr>
              <a:t>written</a:t>
            </a:r>
            <a:r>
              <a:rPr lang="es-ES_tradnl" dirty="0" smtClean="0">
                <a:latin typeface="Arial" pitchFamily="34" charset="0"/>
                <a:cs typeface="Arial" pitchFamily="34" charset="0"/>
              </a:rPr>
              <a:t> plan and </a:t>
            </a:r>
            <a:r>
              <a:rPr lang="es-ES_tradnl" dirty="0" err="1" smtClean="0">
                <a:latin typeface="Arial" pitchFamily="34" charset="0"/>
                <a:cs typeface="Arial" pitchFamily="34" charset="0"/>
              </a:rPr>
              <a:t>site</a:t>
            </a:r>
            <a:r>
              <a:rPr lang="es-ES_tradnl" dirty="0" smtClean="0">
                <a:latin typeface="Arial" pitchFamily="34" charset="0"/>
                <a:cs typeface="Arial" pitchFamily="34" charset="0"/>
              </a:rPr>
              <a:t> rules (</a:t>
            </a:r>
            <a:r>
              <a:rPr lang="es-ES_tradnl" dirty="0" err="1" smtClean="0">
                <a:latin typeface="Arial" pitchFamily="34" charset="0"/>
                <a:cs typeface="Arial" pitchFamily="34" charset="0"/>
              </a:rPr>
              <a:t>construction</a:t>
            </a:r>
            <a:r>
              <a:rPr lang="es-ES_tradnl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_tradnl" dirty="0" err="1" smtClean="0">
                <a:latin typeface="Arial" pitchFamily="34" charset="0"/>
                <a:cs typeface="Arial" pitchFamily="34" charset="0"/>
              </a:rPr>
              <a:t>phase</a:t>
            </a:r>
            <a:r>
              <a:rPr lang="es-ES_tradnl" dirty="0" smtClean="0">
                <a:latin typeface="Arial" pitchFamily="34" charset="0"/>
                <a:cs typeface="Arial" pitchFamily="34" charset="0"/>
              </a:rPr>
              <a:t> plan)</a:t>
            </a:r>
          </a:p>
          <a:p>
            <a:pPr lvl="0">
              <a:buFont typeface="Arial" pitchFamily="34" charset="0"/>
              <a:buChar char="•"/>
            </a:pPr>
            <a:r>
              <a:rPr lang="es-ES_tradnl" dirty="0" err="1" smtClean="0">
                <a:latin typeface="Arial" pitchFamily="34" charset="0"/>
                <a:cs typeface="Arial" pitchFamily="34" charset="0"/>
              </a:rPr>
              <a:t>Give</a:t>
            </a:r>
            <a:r>
              <a:rPr lang="es-ES_tradnl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_tradnl" dirty="0" err="1" smtClean="0">
                <a:latin typeface="Arial" pitchFamily="34" charset="0"/>
                <a:cs typeface="Arial" pitchFamily="34" charset="0"/>
              </a:rPr>
              <a:t>contractors</a:t>
            </a:r>
            <a:r>
              <a:rPr lang="es-ES_tradnl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_tradnl" dirty="0" err="1" smtClean="0">
                <a:latin typeface="Arial" pitchFamily="34" charset="0"/>
                <a:cs typeface="Arial" pitchFamily="34" charset="0"/>
              </a:rPr>
              <a:t>relevant</a:t>
            </a:r>
            <a:r>
              <a:rPr lang="es-ES_tradnl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_tradnl" dirty="0" err="1" smtClean="0">
                <a:latin typeface="Arial" pitchFamily="34" charset="0"/>
                <a:cs typeface="Arial" pitchFamily="34" charset="0"/>
              </a:rPr>
              <a:t>parts</a:t>
            </a:r>
            <a:r>
              <a:rPr lang="es-ES_tradnl" dirty="0" smtClean="0">
                <a:latin typeface="Arial" pitchFamily="34" charset="0"/>
                <a:cs typeface="Arial" pitchFamily="34" charset="0"/>
              </a:rPr>
              <a:t> of </a:t>
            </a:r>
            <a:r>
              <a:rPr lang="es-ES_tradnl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es-ES_tradnl" dirty="0" smtClean="0">
                <a:latin typeface="Arial" pitchFamily="34" charset="0"/>
                <a:cs typeface="Arial" pitchFamily="34" charset="0"/>
              </a:rPr>
              <a:t> plan</a:t>
            </a:r>
          </a:p>
          <a:p>
            <a:pPr lvl="0">
              <a:buFont typeface="Arial" pitchFamily="34" charset="0"/>
              <a:buChar char="•"/>
            </a:pPr>
            <a:r>
              <a:rPr lang="es-ES_tradnl" dirty="0" err="1" smtClean="0">
                <a:latin typeface="Arial" pitchFamily="34" charset="0"/>
                <a:cs typeface="Arial" pitchFamily="34" charset="0"/>
              </a:rPr>
              <a:t>Make</a:t>
            </a:r>
            <a:r>
              <a:rPr lang="es-ES_tradnl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_tradnl" dirty="0" err="1" smtClean="0">
                <a:latin typeface="Arial" pitchFamily="34" charset="0"/>
                <a:cs typeface="Arial" pitchFamily="34" charset="0"/>
              </a:rPr>
              <a:t>sure</a:t>
            </a:r>
            <a:r>
              <a:rPr lang="es-ES_tradnl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_tradnl" dirty="0" err="1" smtClean="0">
                <a:latin typeface="Arial" pitchFamily="34" charset="0"/>
                <a:cs typeface="Arial" pitchFamily="34" charset="0"/>
              </a:rPr>
              <a:t>suitable</a:t>
            </a:r>
            <a:r>
              <a:rPr lang="es-ES_tradnl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_tradnl" dirty="0" err="1" smtClean="0">
                <a:latin typeface="Arial" pitchFamily="34" charset="0"/>
                <a:cs typeface="Arial" pitchFamily="34" charset="0"/>
              </a:rPr>
              <a:t>welfare</a:t>
            </a:r>
            <a:r>
              <a:rPr lang="es-ES_tradnl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_tradnl" dirty="0" err="1" smtClean="0">
                <a:latin typeface="Arial" pitchFamily="34" charset="0"/>
                <a:cs typeface="Arial" pitchFamily="34" charset="0"/>
              </a:rPr>
              <a:t>facilities</a:t>
            </a:r>
            <a:r>
              <a:rPr lang="es-ES_tradnl" dirty="0" smtClean="0">
                <a:latin typeface="Arial" pitchFamily="34" charset="0"/>
                <a:cs typeface="Arial" pitchFamily="34" charset="0"/>
              </a:rPr>
              <a:t> are </a:t>
            </a:r>
            <a:r>
              <a:rPr lang="es-ES_tradnl" dirty="0" err="1" smtClean="0">
                <a:latin typeface="Arial" pitchFamily="34" charset="0"/>
                <a:cs typeface="Arial" pitchFamily="34" charset="0"/>
              </a:rPr>
              <a:t>provided</a:t>
            </a:r>
            <a:r>
              <a:rPr lang="es-ES_tradnl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_tradnl" dirty="0" err="1" smtClean="0">
                <a:latin typeface="Arial" pitchFamily="34" charset="0"/>
                <a:cs typeface="Arial" pitchFamily="34" charset="0"/>
              </a:rPr>
              <a:t>from</a:t>
            </a:r>
            <a:r>
              <a:rPr lang="es-ES_tradnl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_tradnl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es-ES_tradnl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_tradnl" dirty="0" err="1" smtClean="0">
                <a:latin typeface="Arial" pitchFamily="34" charset="0"/>
                <a:cs typeface="Arial" pitchFamily="34" charset="0"/>
              </a:rPr>
              <a:t>start</a:t>
            </a:r>
            <a:r>
              <a:rPr lang="es-ES_tradnl" dirty="0" smtClean="0">
                <a:latin typeface="Arial" pitchFamily="34" charset="0"/>
                <a:cs typeface="Arial" pitchFamily="34" charset="0"/>
              </a:rPr>
              <a:t> and </a:t>
            </a:r>
            <a:r>
              <a:rPr lang="es-ES_tradnl" dirty="0" err="1" smtClean="0">
                <a:latin typeface="Arial" pitchFamily="34" charset="0"/>
                <a:cs typeface="Arial" pitchFamily="34" charset="0"/>
              </a:rPr>
              <a:t>maintained</a:t>
            </a:r>
            <a:r>
              <a:rPr lang="es-ES_tradnl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_tradnl" dirty="0" err="1" smtClean="0">
                <a:latin typeface="Arial" pitchFamily="34" charset="0"/>
                <a:cs typeface="Arial" pitchFamily="34" charset="0"/>
              </a:rPr>
              <a:t>throughout</a:t>
            </a:r>
            <a:r>
              <a:rPr lang="es-ES_tradnl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_tradnl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es-ES_tradnl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_tradnl" dirty="0" err="1" smtClean="0">
                <a:latin typeface="Arial" pitchFamily="34" charset="0"/>
                <a:cs typeface="Arial" pitchFamily="34" charset="0"/>
              </a:rPr>
              <a:t>construction</a:t>
            </a:r>
            <a:r>
              <a:rPr lang="es-ES_tradnl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_tradnl" dirty="0" err="1" smtClean="0">
                <a:latin typeface="Arial" pitchFamily="34" charset="0"/>
                <a:cs typeface="Arial" pitchFamily="34" charset="0"/>
              </a:rPr>
              <a:t>phase</a:t>
            </a:r>
            <a:endParaRPr lang="es-ES_tradnl" dirty="0" smtClean="0">
              <a:latin typeface="Arial" pitchFamily="34" charset="0"/>
              <a:cs typeface="Arial" pitchFamily="34" charset="0"/>
            </a:endParaRPr>
          </a:p>
          <a:p>
            <a:pPr lvl="0">
              <a:buFont typeface="Arial" pitchFamily="34" charset="0"/>
              <a:buChar char="•"/>
            </a:pPr>
            <a:r>
              <a:rPr lang="es-ES_tradnl" dirty="0" err="1" smtClean="0">
                <a:latin typeface="Arial" pitchFamily="34" charset="0"/>
                <a:cs typeface="Arial" pitchFamily="34" charset="0"/>
              </a:rPr>
              <a:t>Check</a:t>
            </a:r>
            <a:r>
              <a:rPr lang="es-ES_tradnl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_tradnl" dirty="0" err="1" smtClean="0">
                <a:latin typeface="Arial" pitchFamily="34" charset="0"/>
                <a:cs typeface="Arial" pitchFamily="34" charset="0"/>
              </a:rPr>
              <a:t>competence</a:t>
            </a:r>
            <a:r>
              <a:rPr lang="es-ES_tradnl" dirty="0" smtClean="0">
                <a:latin typeface="Arial" pitchFamily="34" charset="0"/>
                <a:cs typeface="Arial" pitchFamily="34" charset="0"/>
              </a:rPr>
              <a:t> of </a:t>
            </a:r>
            <a:r>
              <a:rPr lang="es-ES_tradnl" dirty="0" err="1" smtClean="0">
                <a:latin typeface="Arial" pitchFamily="34" charset="0"/>
                <a:cs typeface="Arial" pitchFamily="34" charset="0"/>
              </a:rPr>
              <a:t>all</a:t>
            </a:r>
            <a:r>
              <a:rPr lang="es-ES_tradnl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_tradnl" dirty="0" err="1" smtClean="0">
                <a:latin typeface="Arial" pitchFamily="34" charset="0"/>
                <a:cs typeface="Arial" pitchFamily="34" charset="0"/>
              </a:rPr>
              <a:t>appointees</a:t>
            </a:r>
            <a:endParaRPr lang="es-ES_tradnl" dirty="0" smtClean="0">
              <a:latin typeface="Arial" pitchFamily="34" charset="0"/>
              <a:cs typeface="Arial" pitchFamily="34" charset="0"/>
            </a:endParaRPr>
          </a:p>
          <a:p>
            <a:pPr lvl="0">
              <a:buFont typeface="Arial" pitchFamily="34" charset="0"/>
              <a:buChar char="•"/>
            </a:pPr>
            <a:r>
              <a:rPr lang="es-ES_tradnl" dirty="0" err="1" smtClean="0">
                <a:latin typeface="Arial" pitchFamily="34" charset="0"/>
                <a:cs typeface="Arial" pitchFamily="34" charset="0"/>
              </a:rPr>
              <a:t>Ensure</a:t>
            </a:r>
            <a:r>
              <a:rPr lang="es-ES_tradnl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_tradnl" dirty="0" err="1" smtClean="0">
                <a:latin typeface="Arial" pitchFamily="34" charset="0"/>
                <a:cs typeface="Arial" pitchFamily="34" charset="0"/>
              </a:rPr>
              <a:t>all</a:t>
            </a:r>
            <a:r>
              <a:rPr lang="es-ES_tradnl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_tradnl" dirty="0" err="1" smtClean="0">
                <a:latin typeface="Arial" pitchFamily="34" charset="0"/>
                <a:cs typeface="Arial" pitchFamily="34" charset="0"/>
              </a:rPr>
              <a:t>workers</a:t>
            </a:r>
            <a:r>
              <a:rPr lang="es-ES_tradnl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_tradnl" dirty="0" err="1" smtClean="0">
                <a:latin typeface="Arial" pitchFamily="34" charset="0"/>
                <a:cs typeface="Arial" pitchFamily="34" charset="0"/>
              </a:rPr>
              <a:t>have</a:t>
            </a:r>
            <a:r>
              <a:rPr lang="es-ES_tradnl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_tradnl" dirty="0" err="1" smtClean="0">
                <a:latin typeface="Arial" pitchFamily="34" charset="0"/>
                <a:cs typeface="Arial" pitchFamily="34" charset="0"/>
              </a:rPr>
              <a:t>site</a:t>
            </a:r>
            <a:r>
              <a:rPr lang="es-ES_tradnl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_tradnl" dirty="0" err="1" smtClean="0">
                <a:latin typeface="Arial" pitchFamily="34" charset="0"/>
                <a:cs typeface="Arial" pitchFamily="34" charset="0"/>
              </a:rPr>
              <a:t>inductions</a:t>
            </a:r>
            <a:r>
              <a:rPr lang="es-ES_tradnl" dirty="0" smtClean="0">
                <a:latin typeface="Arial" pitchFamily="34" charset="0"/>
                <a:cs typeface="Arial" pitchFamily="34" charset="0"/>
              </a:rPr>
              <a:t> and </a:t>
            </a:r>
            <a:r>
              <a:rPr lang="es-ES_tradnl" dirty="0" err="1" smtClean="0">
                <a:latin typeface="Arial" pitchFamily="34" charset="0"/>
                <a:cs typeface="Arial" pitchFamily="34" charset="0"/>
              </a:rPr>
              <a:t>any</a:t>
            </a:r>
            <a:r>
              <a:rPr lang="es-ES_tradnl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_tradnl" dirty="0" err="1" smtClean="0">
                <a:latin typeface="Arial" pitchFamily="34" charset="0"/>
                <a:cs typeface="Arial" pitchFamily="34" charset="0"/>
              </a:rPr>
              <a:t>further</a:t>
            </a:r>
            <a:r>
              <a:rPr lang="es-ES_tradnl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_tradnl" dirty="0" err="1" smtClean="0">
                <a:latin typeface="Arial" pitchFamily="34" charset="0"/>
                <a:cs typeface="Arial" pitchFamily="34" charset="0"/>
              </a:rPr>
              <a:t>information</a:t>
            </a:r>
            <a:r>
              <a:rPr lang="es-ES_tradnl" dirty="0" smtClean="0">
                <a:latin typeface="Arial" pitchFamily="34" charset="0"/>
                <a:cs typeface="Arial" pitchFamily="34" charset="0"/>
              </a:rPr>
              <a:t> and training </a:t>
            </a:r>
            <a:r>
              <a:rPr lang="es-ES_tradnl" dirty="0" err="1" smtClean="0">
                <a:latin typeface="Arial" pitchFamily="34" charset="0"/>
                <a:cs typeface="Arial" pitchFamily="34" charset="0"/>
              </a:rPr>
              <a:t>needed</a:t>
            </a:r>
            <a:r>
              <a:rPr lang="es-ES_tradnl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_tradnl" dirty="0" err="1" smtClean="0">
                <a:latin typeface="Arial" pitchFamily="34" charset="0"/>
                <a:cs typeface="Arial" pitchFamily="34" charset="0"/>
              </a:rPr>
              <a:t>for</a:t>
            </a:r>
            <a:r>
              <a:rPr lang="es-ES_tradnl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_tradnl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es-ES_tradnl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_tradnl" dirty="0" err="1" smtClean="0">
                <a:latin typeface="Arial" pitchFamily="34" charset="0"/>
                <a:cs typeface="Arial" pitchFamily="34" charset="0"/>
              </a:rPr>
              <a:t>work</a:t>
            </a:r>
            <a:endParaRPr lang="es-ES_tradnl" dirty="0" smtClean="0">
              <a:latin typeface="Arial" pitchFamily="34" charset="0"/>
              <a:cs typeface="Arial" pitchFamily="34" charset="0"/>
            </a:endParaRPr>
          </a:p>
          <a:p>
            <a:pPr lvl="0">
              <a:buFont typeface="Arial" pitchFamily="34" charset="0"/>
              <a:buChar char="•"/>
            </a:pPr>
            <a:r>
              <a:rPr lang="es-ES_tradnl" dirty="0" err="1" smtClean="0">
                <a:latin typeface="Arial" pitchFamily="34" charset="0"/>
                <a:cs typeface="Arial" pitchFamily="34" charset="0"/>
              </a:rPr>
              <a:t>Consult</a:t>
            </a:r>
            <a:r>
              <a:rPr lang="es-ES_tradnl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_tradnl" dirty="0" err="1" smtClean="0">
                <a:latin typeface="Arial" pitchFamily="34" charset="0"/>
                <a:cs typeface="Arial" pitchFamily="34" charset="0"/>
              </a:rPr>
              <a:t>with</a:t>
            </a:r>
            <a:r>
              <a:rPr lang="es-ES_tradnl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_tradnl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es-ES_tradnl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_tradnl" dirty="0" err="1" smtClean="0">
                <a:latin typeface="Arial" pitchFamily="34" charset="0"/>
                <a:cs typeface="Arial" pitchFamily="34" charset="0"/>
              </a:rPr>
              <a:t>workers</a:t>
            </a:r>
            <a:endParaRPr lang="es-ES_tradnl" dirty="0" smtClean="0">
              <a:latin typeface="Arial" pitchFamily="34" charset="0"/>
              <a:cs typeface="Arial" pitchFamily="34" charset="0"/>
            </a:endParaRPr>
          </a:p>
          <a:p>
            <a:pPr lvl="0">
              <a:buFont typeface="Arial" pitchFamily="34" charset="0"/>
              <a:buChar char="•"/>
            </a:pPr>
            <a:r>
              <a:rPr lang="es-ES_tradnl" dirty="0" err="1" smtClean="0">
                <a:latin typeface="Arial" pitchFamily="34" charset="0"/>
                <a:cs typeface="Arial" pitchFamily="34" charset="0"/>
              </a:rPr>
              <a:t>Secure</a:t>
            </a:r>
            <a:r>
              <a:rPr lang="es-ES_tradnl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_tradnl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es-ES_tradnl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_tradnl" dirty="0" err="1" smtClean="0">
                <a:latin typeface="Arial" pitchFamily="34" charset="0"/>
                <a:cs typeface="Arial" pitchFamily="34" charset="0"/>
              </a:rPr>
              <a:t>site</a:t>
            </a:r>
            <a:endParaRPr lang="es-ES_tradnl" dirty="0" smtClean="0">
              <a:latin typeface="Arial" pitchFamily="34" charset="0"/>
              <a:cs typeface="Arial" pitchFamily="34" charset="0"/>
            </a:endParaRPr>
          </a:p>
          <a:p>
            <a:pPr lvl="0">
              <a:buFont typeface="Arial" pitchFamily="34" charset="0"/>
              <a:buChar char="•"/>
            </a:pPr>
            <a:r>
              <a:rPr lang="es-ES_tradnl" dirty="0" err="1" smtClean="0">
                <a:latin typeface="Arial" pitchFamily="34" charset="0"/>
                <a:cs typeface="Arial" pitchFamily="34" charset="0"/>
              </a:rPr>
              <a:t>Collaborate</a:t>
            </a:r>
            <a:r>
              <a:rPr lang="es-ES_tradnl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_tradnl" dirty="0" err="1" smtClean="0">
                <a:latin typeface="Arial" pitchFamily="34" charset="0"/>
                <a:cs typeface="Arial" pitchFamily="34" charset="0"/>
              </a:rPr>
              <a:t>with</a:t>
            </a:r>
            <a:r>
              <a:rPr lang="es-ES_tradnl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_tradnl" dirty="0" err="1" smtClean="0">
                <a:latin typeface="Arial" pitchFamily="34" charset="0"/>
                <a:cs typeface="Arial" pitchFamily="34" charset="0"/>
              </a:rPr>
              <a:t>designer</a:t>
            </a:r>
            <a:r>
              <a:rPr lang="es-ES_tradnl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_tradnl" dirty="0" err="1" smtClean="0">
                <a:latin typeface="Arial" pitchFamily="34" charset="0"/>
                <a:cs typeface="Arial" pitchFamily="34" charset="0"/>
              </a:rPr>
              <a:t>with</a:t>
            </a:r>
            <a:r>
              <a:rPr lang="es-ES_tradnl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_tradnl" dirty="0" err="1" smtClean="0">
                <a:latin typeface="Arial" pitchFamily="34" charset="0"/>
                <a:cs typeface="Arial" pitchFamily="34" charset="0"/>
              </a:rPr>
              <a:t>all</a:t>
            </a:r>
            <a:r>
              <a:rPr lang="es-ES_tradnl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_tradnl" dirty="0" err="1" smtClean="0">
                <a:latin typeface="Arial" pitchFamily="34" charset="0"/>
                <a:cs typeface="Arial" pitchFamily="34" charset="0"/>
              </a:rPr>
              <a:t>information</a:t>
            </a:r>
            <a:r>
              <a:rPr lang="es-ES_tradnl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_tradnl" dirty="0" err="1" smtClean="0">
                <a:latin typeface="Arial" pitchFamily="34" charset="0"/>
                <a:cs typeface="Arial" pitchFamily="34" charset="0"/>
              </a:rPr>
              <a:t>required</a:t>
            </a:r>
            <a:r>
              <a:rPr lang="es-ES_tradnl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_tradnl" dirty="0" err="1" smtClean="0">
                <a:latin typeface="Arial" pitchFamily="34" charset="0"/>
                <a:cs typeface="Arial" pitchFamily="34" charset="0"/>
              </a:rPr>
              <a:t>by</a:t>
            </a:r>
            <a:r>
              <a:rPr lang="es-ES_tradnl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_tradnl" dirty="0" err="1" smtClean="0">
                <a:latin typeface="Arial" pitchFamily="34" charset="0"/>
                <a:cs typeface="Arial" pitchFamily="34" charset="0"/>
              </a:rPr>
              <a:t>him</a:t>
            </a:r>
            <a:r>
              <a:rPr lang="es-ES_tradnl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_tradnl" dirty="0" err="1" smtClean="0">
                <a:latin typeface="Arial" pitchFamily="34" charset="0"/>
                <a:cs typeface="Arial" pitchFamily="34" charset="0"/>
              </a:rPr>
              <a:t>for</a:t>
            </a:r>
            <a:r>
              <a:rPr lang="es-ES_tradnl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_tradnl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es-ES_tradnl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_tradnl" dirty="0" err="1" smtClean="0">
                <a:latin typeface="Arial" pitchFamily="34" charset="0"/>
                <a:cs typeface="Arial" pitchFamily="34" charset="0"/>
              </a:rPr>
              <a:t>health</a:t>
            </a:r>
            <a:r>
              <a:rPr lang="es-ES_tradnl" dirty="0" smtClean="0">
                <a:latin typeface="Arial" pitchFamily="34" charset="0"/>
                <a:cs typeface="Arial" pitchFamily="34" charset="0"/>
              </a:rPr>
              <a:t> and safety </a:t>
            </a:r>
            <a:r>
              <a:rPr lang="es-ES_tradnl" dirty="0" err="1" smtClean="0">
                <a:latin typeface="Arial" pitchFamily="34" charset="0"/>
                <a:cs typeface="Arial" pitchFamily="34" charset="0"/>
              </a:rPr>
              <a:t>profile</a:t>
            </a:r>
            <a:endParaRPr lang="es-ES_tradnl" dirty="0" smtClean="0">
              <a:latin typeface="Arial" pitchFamily="34" charset="0"/>
              <a:cs typeface="Arial" pitchFamily="34" charset="0"/>
            </a:endParaRPr>
          </a:p>
          <a:p>
            <a:pPr lvl="0">
              <a:buFont typeface="Arial" pitchFamily="34" charset="0"/>
              <a:buChar char="•"/>
            </a:pPr>
            <a:endParaRPr lang="es-ES_tradnl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63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3 CuadroTexto"/>
          <p:cNvSpPr txBox="1"/>
          <p:nvPr/>
        </p:nvSpPr>
        <p:spPr>
          <a:xfrm>
            <a:off x="467544" y="908720"/>
            <a:ext cx="82089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dirty="0" smtClean="0"/>
              <a:t>6.- Describe </a:t>
            </a:r>
            <a:r>
              <a:rPr lang="es-ES_tradnl" sz="2400" dirty="0" err="1" smtClean="0"/>
              <a:t>the</a:t>
            </a:r>
            <a:r>
              <a:rPr lang="es-ES_tradnl" sz="2400" dirty="0" smtClean="0"/>
              <a:t> roles of </a:t>
            </a:r>
            <a:r>
              <a:rPr lang="es-ES_tradnl" sz="2400" dirty="0" err="1" smtClean="0"/>
              <a:t>the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designer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according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to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C.D.M.regulations</a:t>
            </a:r>
            <a:r>
              <a:rPr lang="es-ES_tradnl" sz="2400" dirty="0" smtClean="0"/>
              <a:t>:  </a:t>
            </a:r>
            <a:endParaRPr lang="es-ES" sz="2400" dirty="0"/>
          </a:p>
        </p:txBody>
      </p:sp>
      <p:sp>
        <p:nvSpPr>
          <p:cNvPr id="16385" name="Rectangle 1"/>
          <p:cNvSpPr>
            <a:spLocks noChangeArrowheads="1"/>
          </p:cNvSpPr>
          <p:nvPr/>
        </p:nvSpPr>
        <p:spPr bwMode="auto">
          <a:xfrm>
            <a:off x="1043608" y="1866890"/>
            <a:ext cx="7056784" cy="5078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en-GB" dirty="0" smtClean="0"/>
              <a:t>The designer’s duties:</a:t>
            </a:r>
            <a:endParaRPr lang="es-ES" dirty="0" smtClean="0"/>
          </a:p>
          <a:p>
            <a:pPr lvl="0">
              <a:buFont typeface="Arial" pitchFamily="34" charset="0"/>
              <a:buChar char="•"/>
            </a:pPr>
            <a:r>
              <a:rPr lang="en-GB" dirty="0" smtClean="0"/>
              <a:t>alert clients to their duties;</a:t>
            </a:r>
            <a:endParaRPr lang="es-ES" dirty="0" smtClean="0"/>
          </a:p>
          <a:p>
            <a:pPr lvl="0">
              <a:buFont typeface="Arial" pitchFamily="34" charset="0"/>
              <a:buChar char="•"/>
            </a:pPr>
            <a:r>
              <a:rPr lang="en-GB" dirty="0" smtClean="0"/>
              <a:t>consider during the development of designs the hazards and risks which may arise to those constructing and maintaining the structure;</a:t>
            </a:r>
            <a:endParaRPr lang="es-ES" dirty="0" smtClean="0"/>
          </a:p>
          <a:p>
            <a:pPr lvl="0">
              <a:buFont typeface="Arial" pitchFamily="34" charset="0"/>
              <a:buChar char="•"/>
            </a:pPr>
            <a:r>
              <a:rPr lang="en-GB" dirty="0" smtClean="0"/>
              <a:t>design to avoid risks to health and safety so far as is reasonably practicable;</a:t>
            </a:r>
            <a:endParaRPr lang="es-ES" dirty="0" smtClean="0"/>
          </a:p>
          <a:p>
            <a:pPr lvl="0">
              <a:buFont typeface="Arial" pitchFamily="34" charset="0"/>
              <a:buChar char="•"/>
            </a:pPr>
            <a:r>
              <a:rPr lang="en-GB" dirty="0" smtClean="0"/>
              <a:t>reduce risks at source if avoidance is not possible;</a:t>
            </a:r>
            <a:endParaRPr lang="es-ES" dirty="0" smtClean="0"/>
          </a:p>
          <a:p>
            <a:pPr lvl="0">
              <a:buFont typeface="Arial" pitchFamily="34" charset="0"/>
              <a:buChar char="•"/>
            </a:pPr>
            <a:r>
              <a:rPr lang="en-GB" dirty="0" smtClean="0"/>
              <a:t>consider measures which will protect all workers if neither avoidance nor reduction to a safe level is possible;</a:t>
            </a:r>
            <a:endParaRPr lang="es-ES" dirty="0" smtClean="0"/>
          </a:p>
          <a:p>
            <a:pPr lvl="0">
              <a:buFont typeface="Arial" pitchFamily="34" charset="0"/>
              <a:buChar char="•"/>
            </a:pPr>
            <a:r>
              <a:rPr lang="en-GB" dirty="0" smtClean="0"/>
              <a:t>ensure that the design includes adequate information on health and safety;</a:t>
            </a:r>
            <a:endParaRPr lang="es-ES" dirty="0" smtClean="0"/>
          </a:p>
          <a:p>
            <a:pPr lvl="0">
              <a:buFont typeface="Arial" pitchFamily="34" charset="0"/>
              <a:buChar char="•"/>
            </a:pPr>
            <a:r>
              <a:rPr lang="en-GB" dirty="0" smtClean="0"/>
              <a:t>pass this information on to the contractor so that it can be included in the construction phase plan; and ensure that it is given on drawings or in specifications etc;</a:t>
            </a:r>
            <a:endParaRPr lang="es-ES" dirty="0" smtClean="0"/>
          </a:p>
          <a:p>
            <a:pPr lvl="0">
              <a:buFont typeface="Arial" pitchFamily="34" charset="0"/>
              <a:buChar char="•"/>
            </a:pPr>
            <a:r>
              <a:rPr lang="en-GB" dirty="0" smtClean="0"/>
              <a:t>co-operate with the contractor and, where necessary; other designers involved in the project.</a:t>
            </a:r>
          </a:p>
          <a:p>
            <a:pPr lvl="0">
              <a:buFont typeface="Arial" pitchFamily="34" charset="0"/>
              <a:buChar char="•"/>
            </a:pPr>
            <a:r>
              <a:rPr lang="en-GB" dirty="0" smtClean="0"/>
              <a:t>Write the health and safety plan before the construction site starts</a:t>
            </a:r>
            <a:endParaRPr lang="es-ES" dirty="0" smtClean="0"/>
          </a:p>
          <a:p>
            <a:r>
              <a:rPr lang="en-GB" dirty="0" smtClean="0"/>
              <a:t> </a:t>
            </a:r>
            <a:endParaRPr lang="es-E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63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3 CuadroTexto"/>
          <p:cNvSpPr txBox="1"/>
          <p:nvPr/>
        </p:nvSpPr>
        <p:spPr>
          <a:xfrm>
            <a:off x="467544" y="908720"/>
            <a:ext cx="82089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dirty="0" smtClean="0"/>
              <a:t>7.- Describe </a:t>
            </a:r>
            <a:r>
              <a:rPr lang="es-ES_tradnl" sz="2400" dirty="0" err="1" smtClean="0"/>
              <a:t>how</a:t>
            </a:r>
            <a:r>
              <a:rPr lang="es-ES_tradnl" sz="2400" dirty="0" smtClean="0"/>
              <a:t> a </a:t>
            </a:r>
            <a:r>
              <a:rPr lang="es-ES_tradnl" sz="2400" dirty="0" err="1" smtClean="0"/>
              <a:t>quality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management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system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works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applied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to</a:t>
            </a:r>
            <a:r>
              <a:rPr lang="es-ES_tradnl" sz="2400" dirty="0" smtClean="0"/>
              <a:t> a </a:t>
            </a:r>
            <a:r>
              <a:rPr lang="es-ES_tradnl" sz="2400" dirty="0" err="1" smtClean="0"/>
              <a:t>construction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company</a:t>
            </a:r>
            <a:r>
              <a:rPr lang="es-ES_tradnl" sz="2400" dirty="0" smtClean="0"/>
              <a:t>, </a:t>
            </a:r>
            <a:r>
              <a:rPr lang="es-ES_tradnl" sz="2400" dirty="0" err="1" smtClean="0"/>
              <a:t>defining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the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different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stages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to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implement</a:t>
            </a:r>
            <a:r>
              <a:rPr lang="es-ES_tradnl" sz="2400" dirty="0" smtClean="0"/>
              <a:t> and </a:t>
            </a:r>
            <a:r>
              <a:rPr lang="es-ES_tradnl" sz="2400" dirty="0" err="1" smtClean="0"/>
              <a:t>documents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needed</a:t>
            </a:r>
            <a:r>
              <a:rPr lang="es-ES_tradnl" sz="2400" dirty="0" smtClean="0"/>
              <a:t>.  </a:t>
            </a:r>
            <a:endParaRPr lang="es-ES" sz="2400" dirty="0"/>
          </a:p>
        </p:txBody>
      </p:sp>
      <p:sp>
        <p:nvSpPr>
          <p:cNvPr id="17409" name="Rectangle 1"/>
          <p:cNvSpPr>
            <a:spLocks noChangeArrowheads="1"/>
          </p:cNvSpPr>
          <p:nvPr/>
        </p:nvSpPr>
        <p:spPr bwMode="auto">
          <a:xfrm>
            <a:off x="3635896" y="2708920"/>
            <a:ext cx="5328592" cy="31393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>
                <a:tab pos="292100" algn="l"/>
              </a:tabLst>
            </a:pPr>
            <a:r>
              <a:rPr kumimoji="0" lang="en-GB" b="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Planning</a:t>
            </a:r>
          </a:p>
          <a:p>
            <a:pPr lvl="1" fontAlgn="base">
              <a:spcBef>
                <a:spcPct val="0"/>
              </a:spcBef>
              <a:spcAft>
                <a:spcPct val="0"/>
              </a:spcAft>
              <a:buFontTx/>
              <a:buChar char="-"/>
              <a:tabLst>
                <a:tab pos="292100" algn="l"/>
              </a:tabLst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Intention communication (quality policy)</a:t>
            </a:r>
          </a:p>
          <a:p>
            <a:pPr lvl="1" fontAlgn="base">
              <a:spcBef>
                <a:spcPct val="0"/>
              </a:spcBef>
              <a:spcAft>
                <a:spcPct val="0"/>
              </a:spcAft>
              <a:buFontTx/>
              <a:buChar char="-"/>
              <a:tabLst>
                <a:tab pos="292100" algn="l"/>
              </a:tabLst>
            </a:pPr>
            <a:r>
              <a:rPr kumimoji="0" lang="en-GB" b="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Processes identification (map of</a:t>
            </a:r>
            <a:r>
              <a:rPr kumimoji="0" lang="en-GB" b="0" i="0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processes)</a:t>
            </a:r>
          </a:p>
          <a:p>
            <a:pPr lvl="1" fontAlgn="base">
              <a:spcBef>
                <a:spcPct val="0"/>
              </a:spcBef>
              <a:spcAft>
                <a:spcPct val="0"/>
              </a:spcAft>
              <a:buFontTx/>
              <a:buChar char="-"/>
              <a:tabLst>
                <a:tab pos="292100" algn="l"/>
              </a:tabLst>
            </a:pPr>
            <a:r>
              <a:rPr lang="en-GB" baseline="0" dirty="0" smtClean="0">
                <a:latin typeface="Arial" pitchFamily="34" charset="0"/>
                <a:cs typeface="Arial" pitchFamily="34" charset="0"/>
              </a:rPr>
              <a:t>Quality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manual (quality manual)</a:t>
            </a:r>
          </a:p>
          <a:p>
            <a:pPr lvl="1" fontAlgn="base">
              <a:spcBef>
                <a:spcPct val="0"/>
              </a:spcBef>
              <a:spcAft>
                <a:spcPct val="0"/>
              </a:spcAft>
              <a:buFontTx/>
              <a:buChar char="-"/>
              <a:tabLst>
                <a:tab pos="292100" algn="l"/>
              </a:tabLst>
            </a:pPr>
            <a:r>
              <a:rPr kumimoji="0" lang="en-GB" b="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Procedures</a:t>
            </a:r>
            <a:r>
              <a:rPr kumimoji="0" lang="en-GB" b="0" i="0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distribution (document control)</a:t>
            </a:r>
          </a:p>
          <a:p>
            <a:pPr lvl="1" fontAlgn="base">
              <a:spcBef>
                <a:spcPct val="0"/>
              </a:spcBef>
              <a:spcAft>
                <a:spcPct val="0"/>
              </a:spcAft>
              <a:buFontTx/>
              <a:buChar char="-"/>
              <a:tabLst>
                <a:tab pos="292100" algn="l"/>
              </a:tabLst>
            </a:pPr>
            <a:r>
              <a:rPr lang="en-GB" baseline="0" dirty="0" smtClean="0">
                <a:latin typeface="Arial" pitchFamily="34" charset="0"/>
                <a:cs typeface="Arial" pitchFamily="34" charset="0"/>
              </a:rPr>
              <a:t>Training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plan (training plan)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>
                <a:tab pos="292100" algn="l"/>
              </a:tabLst>
            </a:pPr>
            <a:r>
              <a:rPr kumimoji="0" lang="en-GB" b="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Monitoring</a:t>
            </a:r>
          </a:p>
          <a:p>
            <a:pPr lvl="1" fontAlgn="base">
              <a:spcBef>
                <a:spcPct val="0"/>
              </a:spcBef>
              <a:spcAft>
                <a:spcPct val="0"/>
              </a:spcAft>
              <a:tabLst>
                <a:tab pos="292100" algn="l"/>
              </a:tabLst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-monitoring (indicators)</a:t>
            </a:r>
          </a:p>
          <a:p>
            <a:pPr lvl="1" fontAlgn="base">
              <a:spcBef>
                <a:spcPct val="0"/>
              </a:spcBef>
              <a:spcAft>
                <a:spcPct val="0"/>
              </a:spcAft>
              <a:tabLst>
                <a:tab pos="292100" algn="l"/>
              </a:tabLst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-data analysis (non conformities)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tabLst>
                <a:tab pos="292100" algn="l"/>
              </a:tabLst>
            </a:pPr>
            <a:r>
              <a:rPr kumimoji="0" lang="en-GB" b="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Continuous improvement</a:t>
            </a:r>
          </a:p>
          <a:p>
            <a:pPr lvl="1" fontAlgn="base">
              <a:spcBef>
                <a:spcPct val="0"/>
              </a:spcBef>
              <a:spcAft>
                <a:spcPct val="0"/>
              </a:spcAft>
              <a:tabLst>
                <a:tab pos="292100" algn="l"/>
              </a:tabLst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- Corrective and preventive actions</a:t>
            </a:r>
            <a:endParaRPr kumimoji="0" lang="en-GB" b="0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14" name="13 Grupo"/>
          <p:cNvGrpSpPr/>
          <p:nvPr/>
        </p:nvGrpSpPr>
        <p:grpSpPr>
          <a:xfrm>
            <a:off x="250875" y="2996952"/>
            <a:ext cx="3600450" cy="2022475"/>
            <a:chOff x="250875" y="2996952"/>
            <a:chExt cx="3600450" cy="2022475"/>
          </a:xfrm>
        </p:grpSpPr>
        <p:sp>
          <p:nvSpPr>
            <p:cNvPr id="6" name="Text Box 18"/>
            <p:cNvSpPr txBox="1">
              <a:spLocks noChangeArrowheads="1"/>
            </p:cNvSpPr>
            <p:nvPr/>
          </p:nvSpPr>
          <p:spPr bwMode="auto">
            <a:xfrm>
              <a:off x="2482900" y="3644652"/>
              <a:ext cx="1368425" cy="366712"/>
            </a:xfrm>
            <a:prstGeom prst="rect">
              <a:avLst/>
            </a:prstGeom>
            <a:solidFill>
              <a:srgbClr val="FFCC00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s-ES" dirty="0" smtClean="0"/>
                <a:t>Plan</a:t>
              </a:r>
              <a:endParaRPr lang="es-ES" dirty="0"/>
            </a:p>
          </p:txBody>
        </p:sp>
        <p:sp>
          <p:nvSpPr>
            <p:cNvPr id="7" name="Text Box 19"/>
            <p:cNvSpPr txBox="1">
              <a:spLocks noChangeArrowheads="1"/>
            </p:cNvSpPr>
            <p:nvPr/>
          </p:nvSpPr>
          <p:spPr bwMode="auto">
            <a:xfrm>
              <a:off x="1763763" y="4652714"/>
              <a:ext cx="1368425" cy="366713"/>
            </a:xfrm>
            <a:prstGeom prst="rect">
              <a:avLst/>
            </a:prstGeom>
            <a:solidFill>
              <a:srgbClr val="99CC00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s-ES" dirty="0" smtClean="0"/>
                <a:t>Do</a:t>
              </a:r>
              <a:endParaRPr lang="es-ES" dirty="0"/>
            </a:p>
          </p:txBody>
        </p:sp>
        <p:sp>
          <p:nvSpPr>
            <p:cNvPr id="8" name="Text Box 20"/>
            <p:cNvSpPr txBox="1">
              <a:spLocks noChangeArrowheads="1"/>
            </p:cNvSpPr>
            <p:nvPr/>
          </p:nvSpPr>
          <p:spPr bwMode="auto">
            <a:xfrm>
              <a:off x="250875" y="3931989"/>
              <a:ext cx="1368425" cy="366713"/>
            </a:xfrm>
            <a:prstGeom prst="rect">
              <a:avLst/>
            </a:prstGeom>
            <a:solidFill>
              <a:srgbClr val="33CCCC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s-ES" dirty="0" err="1" smtClean="0"/>
                <a:t>Check</a:t>
              </a:r>
              <a:endParaRPr lang="es-ES" dirty="0"/>
            </a:p>
          </p:txBody>
        </p:sp>
        <p:sp>
          <p:nvSpPr>
            <p:cNvPr id="9" name="Text Box 21"/>
            <p:cNvSpPr txBox="1">
              <a:spLocks noChangeArrowheads="1"/>
            </p:cNvSpPr>
            <p:nvPr/>
          </p:nvSpPr>
          <p:spPr bwMode="auto">
            <a:xfrm>
              <a:off x="971600" y="2996952"/>
              <a:ext cx="1152525" cy="366712"/>
            </a:xfrm>
            <a:prstGeom prst="rect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s-ES" dirty="0" err="1" smtClean="0"/>
                <a:t>Act</a:t>
              </a:r>
              <a:endParaRPr lang="es-ES" dirty="0"/>
            </a:p>
          </p:txBody>
        </p:sp>
        <p:cxnSp>
          <p:nvCxnSpPr>
            <p:cNvPr id="10" name="AutoShape 23"/>
            <p:cNvCxnSpPr>
              <a:cxnSpLocks noChangeShapeType="1"/>
            </p:cNvCxnSpPr>
            <p:nvPr/>
          </p:nvCxnSpPr>
          <p:spPr bwMode="auto">
            <a:xfrm>
              <a:off x="2124125" y="3141414"/>
              <a:ext cx="1295400" cy="503238"/>
            </a:xfrm>
            <a:prstGeom prst="bentConnector3">
              <a:avLst>
                <a:gd name="adj1" fmla="val 99019"/>
              </a:avLst>
            </a:prstGeom>
            <a:noFill/>
            <a:ln w="9525">
              <a:solidFill>
                <a:schemeClr val="tx1"/>
              </a:solidFill>
              <a:miter lim="800000"/>
              <a:headEnd/>
              <a:tailEnd type="triangle" w="med" len="med"/>
            </a:ln>
            <a:effectLst/>
          </p:spPr>
        </p:cxnSp>
        <p:cxnSp>
          <p:nvCxnSpPr>
            <p:cNvPr id="11" name="AutoShape 24"/>
            <p:cNvCxnSpPr>
              <a:cxnSpLocks noChangeShapeType="1"/>
              <a:endCxn id="7" idx="3"/>
            </p:cNvCxnSpPr>
            <p:nvPr/>
          </p:nvCxnSpPr>
          <p:spPr bwMode="auto">
            <a:xfrm rot="5400000">
              <a:off x="2859932" y="4277270"/>
              <a:ext cx="831850" cy="287337"/>
            </a:xfrm>
            <a:prstGeom prst="bentConnector2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 type="triangle" w="med" len="med"/>
            </a:ln>
            <a:effectLst/>
          </p:spPr>
        </p:cxnSp>
        <p:cxnSp>
          <p:nvCxnSpPr>
            <p:cNvPr id="12" name="AutoShape 25"/>
            <p:cNvCxnSpPr>
              <a:cxnSpLocks noChangeShapeType="1"/>
              <a:stCxn id="7" idx="1"/>
            </p:cNvCxnSpPr>
            <p:nvPr/>
          </p:nvCxnSpPr>
          <p:spPr bwMode="auto">
            <a:xfrm rot="10800000">
              <a:off x="755700" y="4292352"/>
              <a:ext cx="1008063" cy="544512"/>
            </a:xfrm>
            <a:prstGeom prst="bentConnector3">
              <a:avLst>
                <a:gd name="adj1" fmla="val 99952"/>
              </a:avLst>
            </a:prstGeom>
            <a:noFill/>
            <a:ln w="9525">
              <a:solidFill>
                <a:schemeClr val="tx1"/>
              </a:solidFill>
              <a:miter lim="800000"/>
              <a:headEnd/>
              <a:tailEnd type="triangle" w="med" len="med"/>
            </a:ln>
            <a:effectLst/>
          </p:spPr>
        </p:cxnSp>
        <p:cxnSp>
          <p:nvCxnSpPr>
            <p:cNvPr id="13" name="AutoShape 26"/>
            <p:cNvCxnSpPr>
              <a:cxnSpLocks noChangeShapeType="1"/>
              <a:endCxn id="9" idx="1"/>
            </p:cNvCxnSpPr>
            <p:nvPr/>
          </p:nvCxnSpPr>
          <p:spPr bwMode="auto">
            <a:xfrm rot="16200000">
              <a:off x="488206" y="3448596"/>
              <a:ext cx="750887" cy="215900"/>
            </a:xfrm>
            <a:prstGeom prst="bentConnector2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 type="triangle" w="med" len="med"/>
            </a:ln>
            <a:effectLst/>
          </p:spPr>
        </p:cxn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74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0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3 CuadroTexto"/>
          <p:cNvSpPr txBox="1"/>
          <p:nvPr/>
        </p:nvSpPr>
        <p:spPr>
          <a:xfrm>
            <a:off x="467544" y="548680"/>
            <a:ext cx="820891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dirty="0" smtClean="0"/>
              <a:t>8.- </a:t>
            </a:r>
            <a:r>
              <a:rPr lang="es-ES_tradnl" sz="2400" dirty="0" err="1" smtClean="0"/>
              <a:t>We</a:t>
            </a:r>
            <a:r>
              <a:rPr lang="es-ES_tradnl" sz="2400" dirty="0" smtClean="0"/>
              <a:t> are a </a:t>
            </a:r>
            <a:r>
              <a:rPr lang="es-ES_tradnl" sz="2400" dirty="0" err="1" smtClean="0"/>
              <a:t>subcontractor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that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builds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brick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walls</a:t>
            </a:r>
            <a:r>
              <a:rPr lang="es-ES_tradnl" sz="2400" dirty="0" smtClean="0"/>
              <a:t>, and </a:t>
            </a:r>
            <a:r>
              <a:rPr lang="es-ES_tradnl" sz="2400" dirty="0" err="1" smtClean="0"/>
              <a:t>we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have</a:t>
            </a:r>
            <a:r>
              <a:rPr lang="es-ES_tradnl" sz="2400" dirty="0" smtClean="0"/>
              <a:t> a </a:t>
            </a:r>
            <a:r>
              <a:rPr lang="es-ES_tradnl" sz="2400" dirty="0" err="1" smtClean="0"/>
              <a:t>lot</a:t>
            </a:r>
            <a:r>
              <a:rPr lang="es-ES_tradnl" sz="2400" dirty="0" smtClean="0"/>
              <a:t> of </a:t>
            </a:r>
            <a:r>
              <a:rPr lang="es-ES_tradnl" sz="2400" dirty="0" err="1" smtClean="0"/>
              <a:t>complaints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about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our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work</a:t>
            </a:r>
            <a:r>
              <a:rPr lang="es-ES_tradnl" sz="2400" dirty="0" smtClean="0"/>
              <a:t>. </a:t>
            </a:r>
            <a:r>
              <a:rPr lang="es-ES_tradnl" sz="2400" dirty="0" err="1" smtClean="0"/>
              <a:t>This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year</a:t>
            </a:r>
            <a:r>
              <a:rPr lang="es-ES_tradnl" sz="2400" dirty="0" smtClean="0"/>
              <a:t>, </a:t>
            </a:r>
            <a:r>
              <a:rPr lang="es-ES_tradnl" sz="2400" dirty="0" err="1" smtClean="0"/>
              <a:t>we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have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drastically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reduced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the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contracts</a:t>
            </a:r>
            <a:r>
              <a:rPr lang="es-ES_tradnl" sz="2400" dirty="0" smtClean="0"/>
              <a:t> and, </a:t>
            </a:r>
            <a:r>
              <a:rPr lang="es-ES_tradnl" sz="2400" dirty="0" err="1" smtClean="0"/>
              <a:t>subsequently</a:t>
            </a:r>
            <a:r>
              <a:rPr lang="es-ES_tradnl" sz="2400" dirty="0" smtClean="0"/>
              <a:t>, </a:t>
            </a:r>
            <a:r>
              <a:rPr lang="es-ES_tradnl" sz="2400" dirty="0" err="1" smtClean="0"/>
              <a:t>our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incomes</a:t>
            </a:r>
            <a:r>
              <a:rPr lang="es-ES_tradnl" sz="2400" dirty="0" smtClean="0"/>
              <a:t>. </a:t>
            </a:r>
            <a:r>
              <a:rPr lang="es-ES_tradnl" sz="2400" dirty="0" err="1" smtClean="0"/>
              <a:t>Discuss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about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how</a:t>
            </a:r>
            <a:r>
              <a:rPr lang="es-ES_tradnl" sz="2400" dirty="0" smtClean="0"/>
              <a:t> to </a:t>
            </a:r>
            <a:r>
              <a:rPr lang="es-ES_tradnl" sz="2400" dirty="0" err="1" smtClean="0"/>
              <a:t>manage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this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situation</a:t>
            </a:r>
            <a:r>
              <a:rPr lang="es-ES_tradnl" sz="2400" dirty="0" smtClean="0"/>
              <a:t> and </a:t>
            </a:r>
            <a:r>
              <a:rPr lang="es-ES_tradnl" sz="2400" dirty="0" err="1" smtClean="0"/>
              <a:t>suggest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proposals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for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the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improvement</a:t>
            </a:r>
            <a:r>
              <a:rPr lang="es-ES_tradnl" sz="2400" dirty="0" smtClean="0"/>
              <a:t> of </a:t>
            </a:r>
            <a:r>
              <a:rPr lang="es-ES_tradnl" sz="2400" dirty="0" err="1" smtClean="0"/>
              <a:t>our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work</a:t>
            </a:r>
            <a:r>
              <a:rPr lang="es-ES_tradnl" sz="2400" dirty="0" smtClean="0"/>
              <a:t> and </a:t>
            </a:r>
            <a:r>
              <a:rPr lang="es-ES_tradnl" sz="2400" dirty="0" err="1" smtClean="0"/>
              <a:t>the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increase</a:t>
            </a:r>
            <a:r>
              <a:rPr lang="es-ES_tradnl" sz="2400" dirty="0" smtClean="0"/>
              <a:t> of </a:t>
            </a:r>
            <a:r>
              <a:rPr lang="es-ES_tradnl" sz="2400" dirty="0" err="1" smtClean="0"/>
              <a:t>contracts</a:t>
            </a:r>
            <a:r>
              <a:rPr lang="es-ES_tradnl" sz="2400" dirty="0" smtClean="0"/>
              <a:t>.  </a:t>
            </a:r>
            <a:endParaRPr lang="es-ES" sz="2400" dirty="0"/>
          </a:p>
        </p:txBody>
      </p:sp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3635896" y="2708920"/>
            <a:ext cx="5328592" cy="31393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>
                <a:tab pos="292100" algn="l"/>
              </a:tabLst>
            </a:pPr>
            <a:r>
              <a:rPr kumimoji="0" lang="en-GB" b="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Planning</a:t>
            </a:r>
          </a:p>
          <a:p>
            <a:pPr lvl="1" fontAlgn="base">
              <a:spcBef>
                <a:spcPct val="0"/>
              </a:spcBef>
              <a:spcAft>
                <a:spcPct val="0"/>
              </a:spcAft>
              <a:buFontTx/>
              <a:buChar char="-"/>
              <a:tabLst>
                <a:tab pos="292100" algn="l"/>
              </a:tabLst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Intention communication (quality policy)</a:t>
            </a:r>
          </a:p>
          <a:p>
            <a:pPr lvl="1" fontAlgn="base">
              <a:spcBef>
                <a:spcPct val="0"/>
              </a:spcBef>
              <a:spcAft>
                <a:spcPct val="0"/>
              </a:spcAft>
              <a:buFontTx/>
              <a:buChar char="-"/>
              <a:tabLst>
                <a:tab pos="292100" algn="l"/>
              </a:tabLst>
            </a:pPr>
            <a:r>
              <a:rPr kumimoji="0" lang="en-GB" b="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Processes identification (map of</a:t>
            </a:r>
            <a:r>
              <a:rPr kumimoji="0" lang="en-GB" b="0" i="0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processes)</a:t>
            </a:r>
          </a:p>
          <a:p>
            <a:pPr lvl="1" fontAlgn="base">
              <a:spcBef>
                <a:spcPct val="0"/>
              </a:spcBef>
              <a:spcAft>
                <a:spcPct val="0"/>
              </a:spcAft>
              <a:buFontTx/>
              <a:buChar char="-"/>
              <a:tabLst>
                <a:tab pos="292100" algn="l"/>
              </a:tabLst>
            </a:pPr>
            <a:r>
              <a:rPr lang="en-GB" baseline="0" dirty="0" smtClean="0">
                <a:latin typeface="Arial" pitchFamily="34" charset="0"/>
                <a:cs typeface="Arial" pitchFamily="34" charset="0"/>
              </a:rPr>
              <a:t>Quality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manual (quality manual)</a:t>
            </a:r>
          </a:p>
          <a:p>
            <a:pPr lvl="1" fontAlgn="base">
              <a:spcBef>
                <a:spcPct val="0"/>
              </a:spcBef>
              <a:spcAft>
                <a:spcPct val="0"/>
              </a:spcAft>
              <a:buFontTx/>
              <a:buChar char="-"/>
              <a:tabLst>
                <a:tab pos="292100" algn="l"/>
              </a:tabLst>
            </a:pPr>
            <a:r>
              <a:rPr kumimoji="0" lang="en-GB" b="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Procedures</a:t>
            </a:r>
            <a:r>
              <a:rPr kumimoji="0" lang="en-GB" b="0" i="0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distribution (document control)</a:t>
            </a:r>
          </a:p>
          <a:p>
            <a:pPr lvl="1" fontAlgn="base">
              <a:spcBef>
                <a:spcPct val="0"/>
              </a:spcBef>
              <a:spcAft>
                <a:spcPct val="0"/>
              </a:spcAft>
              <a:buFontTx/>
              <a:buChar char="-"/>
              <a:tabLst>
                <a:tab pos="292100" algn="l"/>
              </a:tabLst>
            </a:pPr>
            <a:r>
              <a:rPr lang="en-GB" baseline="0" dirty="0" smtClean="0">
                <a:latin typeface="Arial" pitchFamily="34" charset="0"/>
                <a:cs typeface="Arial" pitchFamily="34" charset="0"/>
              </a:rPr>
              <a:t>Training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plan (training plan)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>
                <a:tab pos="292100" algn="l"/>
              </a:tabLst>
            </a:pPr>
            <a:r>
              <a:rPr kumimoji="0" lang="en-GB" b="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Monitoring</a:t>
            </a:r>
          </a:p>
          <a:p>
            <a:pPr lvl="1" fontAlgn="base">
              <a:spcBef>
                <a:spcPct val="0"/>
              </a:spcBef>
              <a:spcAft>
                <a:spcPct val="0"/>
              </a:spcAft>
              <a:tabLst>
                <a:tab pos="292100" algn="l"/>
              </a:tabLst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-monitoring (indicators)</a:t>
            </a:r>
          </a:p>
          <a:p>
            <a:pPr lvl="1" fontAlgn="base">
              <a:spcBef>
                <a:spcPct val="0"/>
              </a:spcBef>
              <a:spcAft>
                <a:spcPct val="0"/>
              </a:spcAft>
              <a:tabLst>
                <a:tab pos="292100" algn="l"/>
              </a:tabLst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-data analysis (non conformities)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tabLst>
                <a:tab pos="292100" algn="l"/>
              </a:tabLst>
            </a:pPr>
            <a:r>
              <a:rPr kumimoji="0" lang="en-GB" b="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Continuous improvement</a:t>
            </a:r>
          </a:p>
          <a:p>
            <a:pPr lvl="1" fontAlgn="base">
              <a:spcBef>
                <a:spcPct val="0"/>
              </a:spcBef>
              <a:spcAft>
                <a:spcPct val="0"/>
              </a:spcAft>
              <a:tabLst>
                <a:tab pos="292100" algn="l"/>
              </a:tabLst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- Corrective and preventive actions</a:t>
            </a:r>
            <a:endParaRPr kumimoji="0" lang="en-GB" b="0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6" name="13 Grupo"/>
          <p:cNvGrpSpPr/>
          <p:nvPr/>
        </p:nvGrpSpPr>
        <p:grpSpPr>
          <a:xfrm>
            <a:off x="250875" y="2996952"/>
            <a:ext cx="3600450" cy="2022475"/>
            <a:chOff x="250875" y="2996952"/>
            <a:chExt cx="3600450" cy="2022475"/>
          </a:xfrm>
        </p:grpSpPr>
        <p:sp>
          <p:nvSpPr>
            <p:cNvPr id="7" name="Text Box 18"/>
            <p:cNvSpPr txBox="1">
              <a:spLocks noChangeArrowheads="1"/>
            </p:cNvSpPr>
            <p:nvPr/>
          </p:nvSpPr>
          <p:spPr bwMode="auto">
            <a:xfrm>
              <a:off x="2482900" y="3644652"/>
              <a:ext cx="1368425" cy="366712"/>
            </a:xfrm>
            <a:prstGeom prst="rect">
              <a:avLst/>
            </a:prstGeom>
            <a:solidFill>
              <a:srgbClr val="FFCC00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s-ES" dirty="0" smtClean="0"/>
                <a:t>Plan</a:t>
              </a:r>
              <a:endParaRPr lang="es-ES" dirty="0"/>
            </a:p>
          </p:txBody>
        </p:sp>
        <p:sp>
          <p:nvSpPr>
            <p:cNvPr id="8" name="Text Box 19"/>
            <p:cNvSpPr txBox="1">
              <a:spLocks noChangeArrowheads="1"/>
            </p:cNvSpPr>
            <p:nvPr/>
          </p:nvSpPr>
          <p:spPr bwMode="auto">
            <a:xfrm>
              <a:off x="1763763" y="4652714"/>
              <a:ext cx="1368425" cy="366713"/>
            </a:xfrm>
            <a:prstGeom prst="rect">
              <a:avLst/>
            </a:prstGeom>
            <a:solidFill>
              <a:srgbClr val="99CC00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s-ES" dirty="0" smtClean="0"/>
                <a:t>Do</a:t>
              </a:r>
              <a:endParaRPr lang="es-ES" dirty="0"/>
            </a:p>
          </p:txBody>
        </p:sp>
        <p:sp>
          <p:nvSpPr>
            <p:cNvPr id="9" name="Text Box 20"/>
            <p:cNvSpPr txBox="1">
              <a:spLocks noChangeArrowheads="1"/>
            </p:cNvSpPr>
            <p:nvPr/>
          </p:nvSpPr>
          <p:spPr bwMode="auto">
            <a:xfrm>
              <a:off x="250875" y="3931989"/>
              <a:ext cx="1368425" cy="366713"/>
            </a:xfrm>
            <a:prstGeom prst="rect">
              <a:avLst/>
            </a:prstGeom>
            <a:solidFill>
              <a:srgbClr val="33CCCC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s-ES" dirty="0" err="1" smtClean="0"/>
                <a:t>Check</a:t>
              </a:r>
              <a:endParaRPr lang="es-ES" dirty="0"/>
            </a:p>
          </p:txBody>
        </p:sp>
        <p:sp>
          <p:nvSpPr>
            <p:cNvPr id="10" name="Text Box 21"/>
            <p:cNvSpPr txBox="1">
              <a:spLocks noChangeArrowheads="1"/>
            </p:cNvSpPr>
            <p:nvPr/>
          </p:nvSpPr>
          <p:spPr bwMode="auto">
            <a:xfrm>
              <a:off x="971600" y="2996952"/>
              <a:ext cx="1152525" cy="366712"/>
            </a:xfrm>
            <a:prstGeom prst="rect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s-ES" dirty="0" err="1" smtClean="0"/>
                <a:t>Act</a:t>
              </a:r>
              <a:endParaRPr lang="es-ES" dirty="0"/>
            </a:p>
          </p:txBody>
        </p:sp>
        <p:cxnSp>
          <p:nvCxnSpPr>
            <p:cNvPr id="11" name="AutoShape 23"/>
            <p:cNvCxnSpPr>
              <a:cxnSpLocks noChangeShapeType="1"/>
            </p:cNvCxnSpPr>
            <p:nvPr/>
          </p:nvCxnSpPr>
          <p:spPr bwMode="auto">
            <a:xfrm>
              <a:off x="2124125" y="3141414"/>
              <a:ext cx="1295400" cy="503238"/>
            </a:xfrm>
            <a:prstGeom prst="bentConnector3">
              <a:avLst>
                <a:gd name="adj1" fmla="val 99019"/>
              </a:avLst>
            </a:prstGeom>
            <a:noFill/>
            <a:ln w="9525">
              <a:solidFill>
                <a:schemeClr val="tx1"/>
              </a:solidFill>
              <a:miter lim="800000"/>
              <a:headEnd/>
              <a:tailEnd type="triangle" w="med" len="med"/>
            </a:ln>
            <a:effectLst/>
          </p:spPr>
        </p:cxnSp>
        <p:cxnSp>
          <p:nvCxnSpPr>
            <p:cNvPr id="12" name="AutoShape 24"/>
            <p:cNvCxnSpPr>
              <a:cxnSpLocks noChangeShapeType="1"/>
              <a:endCxn id="8" idx="3"/>
            </p:cNvCxnSpPr>
            <p:nvPr/>
          </p:nvCxnSpPr>
          <p:spPr bwMode="auto">
            <a:xfrm rot="5400000">
              <a:off x="2859932" y="4277270"/>
              <a:ext cx="831850" cy="287337"/>
            </a:xfrm>
            <a:prstGeom prst="bentConnector2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 type="triangle" w="med" len="med"/>
            </a:ln>
            <a:effectLst/>
          </p:spPr>
        </p:cxnSp>
        <p:cxnSp>
          <p:nvCxnSpPr>
            <p:cNvPr id="13" name="AutoShape 25"/>
            <p:cNvCxnSpPr>
              <a:cxnSpLocks noChangeShapeType="1"/>
              <a:stCxn id="8" idx="1"/>
            </p:cNvCxnSpPr>
            <p:nvPr/>
          </p:nvCxnSpPr>
          <p:spPr bwMode="auto">
            <a:xfrm rot="10800000">
              <a:off x="755700" y="4292352"/>
              <a:ext cx="1008063" cy="544512"/>
            </a:xfrm>
            <a:prstGeom prst="bentConnector3">
              <a:avLst>
                <a:gd name="adj1" fmla="val 99952"/>
              </a:avLst>
            </a:prstGeom>
            <a:noFill/>
            <a:ln w="9525">
              <a:solidFill>
                <a:schemeClr val="tx1"/>
              </a:solidFill>
              <a:miter lim="800000"/>
              <a:headEnd/>
              <a:tailEnd type="triangle" w="med" len="med"/>
            </a:ln>
            <a:effectLst/>
          </p:spPr>
        </p:cxnSp>
        <p:cxnSp>
          <p:nvCxnSpPr>
            <p:cNvPr id="14" name="AutoShape 26"/>
            <p:cNvCxnSpPr>
              <a:cxnSpLocks noChangeShapeType="1"/>
              <a:endCxn id="10" idx="1"/>
            </p:cNvCxnSpPr>
            <p:nvPr/>
          </p:nvCxnSpPr>
          <p:spPr bwMode="auto">
            <a:xfrm rot="16200000">
              <a:off x="488206" y="3448596"/>
              <a:ext cx="750887" cy="215900"/>
            </a:xfrm>
            <a:prstGeom prst="bentConnector2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 type="triangle" w="med" len="med"/>
            </a:ln>
            <a:effectLst/>
          </p:spPr>
        </p:cxnSp>
      </p:grpSp>
      <p:sp>
        <p:nvSpPr>
          <p:cNvPr id="2" name="TextBox 1"/>
          <p:cNvSpPr txBox="1"/>
          <p:nvPr/>
        </p:nvSpPr>
        <p:spPr>
          <a:xfrm>
            <a:off x="755699" y="6021288"/>
            <a:ext cx="7776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You can join it to the 14 points of Deming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21156003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3 CuadroTexto"/>
          <p:cNvSpPr txBox="1"/>
          <p:nvPr/>
        </p:nvSpPr>
        <p:spPr>
          <a:xfrm>
            <a:off x="467544" y="908720"/>
            <a:ext cx="82089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dirty="0" smtClean="0"/>
              <a:t>9.- Describe </a:t>
            </a:r>
            <a:r>
              <a:rPr lang="es-ES_tradnl" sz="2400" dirty="0" err="1" smtClean="0"/>
              <a:t>how</a:t>
            </a:r>
            <a:r>
              <a:rPr lang="es-ES_tradnl" sz="2400" dirty="0" smtClean="0"/>
              <a:t> to plan </a:t>
            </a:r>
            <a:r>
              <a:rPr lang="es-ES_tradnl" sz="2400" dirty="0" err="1" smtClean="0"/>
              <a:t>quality</a:t>
            </a:r>
            <a:r>
              <a:rPr lang="es-ES_tradnl" sz="2400" dirty="0" smtClean="0"/>
              <a:t> control </a:t>
            </a:r>
            <a:r>
              <a:rPr lang="es-ES_tradnl" sz="2400" dirty="0" err="1" smtClean="0"/>
              <a:t>on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site</a:t>
            </a:r>
            <a:r>
              <a:rPr lang="es-ES_tradnl" sz="2400" dirty="0" smtClean="0"/>
              <a:t>, </a:t>
            </a:r>
            <a:r>
              <a:rPr lang="es-ES_tradnl" sz="2400" dirty="0" err="1" smtClean="0"/>
              <a:t>considering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materials</a:t>
            </a:r>
            <a:r>
              <a:rPr lang="es-ES_tradnl" sz="2400" dirty="0" smtClean="0"/>
              <a:t> and </a:t>
            </a:r>
            <a:r>
              <a:rPr lang="es-ES_tradnl" sz="2400" dirty="0" err="1" smtClean="0"/>
              <a:t>production</a:t>
            </a:r>
            <a:r>
              <a:rPr lang="es-ES_tradnl" sz="2400" dirty="0" smtClean="0"/>
              <a:t> control.</a:t>
            </a:r>
            <a:endParaRPr lang="es-ES" sz="2400" dirty="0"/>
          </a:p>
        </p:txBody>
      </p:sp>
      <p:sp>
        <p:nvSpPr>
          <p:cNvPr id="5" name="4 Rectángulo"/>
          <p:cNvSpPr/>
          <p:nvPr/>
        </p:nvSpPr>
        <p:spPr>
          <a:xfrm>
            <a:off x="2123728" y="2708920"/>
            <a:ext cx="4572000" cy="341632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u="sng" dirty="0" smtClean="0"/>
              <a:t>The steps for quality control planning are:</a:t>
            </a:r>
            <a:endParaRPr lang="es-ES" u="sng" dirty="0" smtClean="0"/>
          </a:p>
          <a:p>
            <a:r>
              <a:rPr lang="en-GB" dirty="0" smtClean="0"/>
              <a:t>1.- Definition of materials and work units</a:t>
            </a:r>
            <a:endParaRPr lang="es-ES" dirty="0" smtClean="0"/>
          </a:p>
          <a:p>
            <a:r>
              <a:rPr lang="en-GB" dirty="0" smtClean="0"/>
              <a:t>2.- Definition of requirements</a:t>
            </a:r>
            <a:endParaRPr lang="es-ES" dirty="0" smtClean="0"/>
          </a:p>
          <a:p>
            <a:r>
              <a:rPr lang="en-GB" dirty="0" smtClean="0"/>
              <a:t>3.- Planning for materials reception</a:t>
            </a:r>
            <a:endParaRPr lang="es-ES" dirty="0" smtClean="0"/>
          </a:p>
          <a:p>
            <a:pPr lvl="1"/>
            <a:r>
              <a:rPr lang="en-GB" dirty="0" smtClean="0"/>
              <a:t>- certificates</a:t>
            </a:r>
            <a:endParaRPr lang="es-ES" dirty="0" smtClean="0"/>
          </a:p>
          <a:p>
            <a:pPr lvl="1"/>
            <a:r>
              <a:rPr lang="en-GB" dirty="0" smtClean="0"/>
              <a:t>- inspection on site</a:t>
            </a:r>
            <a:endParaRPr lang="es-ES" dirty="0" smtClean="0"/>
          </a:p>
          <a:p>
            <a:pPr lvl="1"/>
            <a:r>
              <a:rPr lang="en-GB" dirty="0" smtClean="0"/>
              <a:t>- testing</a:t>
            </a:r>
            <a:endParaRPr lang="es-ES" dirty="0" smtClean="0"/>
          </a:p>
          <a:p>
            <a:r>
              <a:rPr lang="en-GB" dirty="0" smtClean="0"/>
              <a:t>4.- Planning for production control and in-service control</a:t>
            </a:r>
            <a:endParaRPr lang="es-ES" dirty="0" smtClean="0"/>
          </a:p>
          <a:p>
            <a:pPr lvl="1">
              <a:buFontTx/>
              <a:buChar char="-"/>
            </a:pPr>
            <a:r>
              <a:rPr lang="en-GB" dirty="0" smtClean="0"/>
              <a:t>checking-lists</a:t>
            </a:r>
          </a:p>
          <a:p>
            <a:pPr lvl="1">
              <a:buFontTx/>
              <a:buChar char="-"/>
            </a:pPr>
            <a:r>
              <a:rPr lang="en-GB" dirty="0" smtClean="0"/>
              <a:t>As-built records</a:t>
            </a:r>
          </a:p>
          <a:p>
            <a:pPr lvl="1">
              <a:buFontTx/>
              <a:buChar char="-"/>
            </a:pPr>
            <a:r>
              <a:rPr lang="en-GB" dirty="0" smtClean="0"/>
              <a:t>Partial and final acceptance records</a:t>
            </a:r>
            <a:endParaRPr lang="es-E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3 CuadroTexto"/>
          <p:cNvSpPr txBox="1"/>
          <p:nvPr/>
        </p:nvSpPr>
        <p:spPr>
          <a:xfrm>
            <a:off x="467544" y="908720"/>
            <a:ext cx="82089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dirty="0" smtClean="0"/>
              <a:t>9.- Describe </a:t>
            </a:r>
            <a:r>
              <a:rPr lang="es-ES_tradnl" sz="2400" dirty="0" err="1" smtClean="0"/>
              <a:t>how</a:t>
            </a:r>
            <a:r>
              <a:rPr lang="es-ES_tradnl" sz="2400" dirty="0" smtClean="0"/>
              <a:t> to plan </a:t>
            </a:r>
            <a:r>
              <a:rPr lang="es-ES_tradnl" sz="2400" dirty="0" err="1" smtClean="0"/>
              <a:t>quality</a:t>
            </a:r>
            <a:r>
              <a:rPr lang="es-ES_tradnl" sz="2400" dirty="0" smtClean="0"/>
              <a:t> control </a:t>
            </a:r>
            <a:r>
              <a:rPr lang="es-ES_tradnl" sz="2400" dirty="0" err="1" smtClean="0"/>
              <a:t>on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site</a:t>
            </a:r>
            <a:r>
              <a:rPr lang="es-ES_tradnl" sz="2400" dirty="0" smtClean="0"/>
              <a:t>, </a:t>
            </a:r>
            <a:r>
              <a:rPr lang="es-ES_tradnl" sz="2400" dirty="0" err="1" smtClean="0"/>
              <a:t>considering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materials</a:t>
            </a:r>
            <a:r>
              <a:rPr lang="es-ES_tradnl" sz="2400" dirty="0" smtClean="0"/>
              <a:t> and </a:t>
            </a:r>
            <a:r>
              <a:rPr lang="es-ES_tradnl" sz="2400" dirty="0" err="1" smtClean="0"/>
              <a:t>construction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systems</a:t>
            </a:r>
            <a:r>
              <a:rPr lang="es-ES_tradnl" sz="2400" dirty="0" smtClean="0"/>
              <a:t> control.</a:t>
            </a:r>
            <a:endParaRPr lang="es-ES" sz="2400" dirty="0"/>
          </a:p>
        </p:txBody>
      </p:sp>
      <p:sp>
        <p:nvSpPr>
          <p:cNvPr id="5" name="4 Rectángulo"/>
          <p:cNvSpPr/>
          <p:nvPr/>
        </p:nvSpPr>
        <p:spPr>
          <a:xfrm>
            <a:off x="827584" y="2420888"/>
            <a:ext cx="7128792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u="sng" dirty="0" smtClean="0"/>
              <a:t>Materials control on site:</a:t>
            </a:r>
            <a:endParaRPr lang="es-ES" u="sng" dirty="0" smtClean="0"/>
          </a:p>
          <a:p>
            <a:pPr lvl="0"/>
            <a:r>
              <a:rPr lang="en-GB" dirty="0" smtClean="0"/>
              <a:t>Documental control of the supplies:</a:t>
            </a:r>
            <a:endParaRPr lang="es-ES" dirty="0" smtClean="0"/>
          </a:p>
          <a:p>
            <a:pPr lvl="1"/>
            <a:r>
              <a:rPr lang="en-GB" dirty="0" smtClean="0"/>
              <a:t>Origin, delivery note and labelling</a:t>
            </a:r>
            <a:endParaRPr lang="es-ES" dirty="0" smtClean="0"/>
          </a:p>
          <a:p>
            <a:pPr lvl="1"/>
            <a:r>
              <a:rPr lang="en-GB" dirty="0" smtClean="0"/>
              <a:t>Certificate of guarantee from the producer</a:t>
            </a:r>
            <a:endParaRPr lang="es-ES" dirty="0" smtClean="0"/>
          </a:p>
          <a:p>
            <a:pPr lvl="1"/>
            <a:r>
              <a:rPr lang="en-GB" dirty="0" smtClean="0"/>
              <a:t>Conformity or legal administrative authorization (for example CE marking)</a:t>
            </a:r>
            <a:endParaRPr lang="es-ES" dirty="0" smtClean="0"/>
          </a:p>
          <a:p>
            <a:pPr lvl="0"/>
            <a:r>
              <a:rPr lang="en-GB" dirty="0" smtClean="0"/>
              <a:t>Technical characteristics required:</a:t>
            </a:r>
            <a:endParaRPr lang="es-ES" dirty="0" smtClean="0"/>
          </a:p>
          <a:p>
            <a:pPr lvl="1"/>
            <a:r>
              <a:rPr lang="en-GB" dirty="0" smtClean="0"/>
              <a:t>Quality label (for traditional products): CE marking, certificate of conformity (to regulated requirements or standards)</a:t>
            </a:r>
            <a:endParaRPr lang="es-ES" dirty="0" smtClean="0"/>
          </a:p>
          <a:p>
            <a:pPr lvl="1"/>
            <a:r>
              <a:rPr lang="en-GB" dirty="0" smtClean="0"/>
              <a:t>European Technical Approvals (for new and innovative products)</a:t>
            </a:r>
            <a:endParaRPr lang="es-ES" dirty="0" smtClean="0"/>
          </a:p>
          <a:p>
            <a:pPr lvl="1"/>
            <a:r>
              <a:rPr lang="en-GB" dirty="0" smtClean="0"/>
              <a:t>Control through tests according to the criteria established in the regulations, the project and the architect/engineer</a:t>
            </a:r>
            <a:endParaRPr lang="es-ES" dirty="0" smtClean="0"/>
          </a:p>
          <a:p>
            <a:pPr>
              <a:buFontTx/>
              <a:buChar char="-"/>
            </a:pPr>
            <a:endParaRPr lang="es-E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3 CuadroTexto"/>
          <p:cNvSpPr txBox="1"/>
          <p:nvPr/>
        </p:nvSpPr>
        <p:spPr>
          <a:xfrm>
            <a:off x="467544" y="908720"/>
            <a:ext cx="82089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dirty="0"/>
              <a:t>9</a:t>
            </a:r>
            <a:r>
              <a:rPr lang="es-ES_tradnl" sz="2400" dirty="0" smtClean="0"/>
              <a:t>.- Describe </a:t>
            </a:r>
            <a:r>
              <a:rPr lang="es-ES_tradnl" sz="2400" dirty="0" err="1" smtClean="0"/>
              <a:t>how</a:t>
            </a:r>
            <a:r>
              <a:rPr lang="es-ES_tradnl" sz="2400" dirty="0" smtClean="0"/>
              <a:t> to plan </a:t>
            </a:r>
            <a:r>
              <a:rPr lang="es-ES_tradnl" sz="2400" dirty="0" err="1" smtClean="0"/>
              <a:t>quality</a:t>
            </a:r>
            <a:r>
              <a:rPr lang="es-ES_tradnl" sz="2400" dirty="0" smtClean="0"/>
              <a:t> control </a:t>
            </a:r>
            <a:r>
              <a:rPr lang="es-ES_tradnl" sz="2400" dirty="0" err="1" smtClean="0"/>
              <a:t>on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site</a:t>
            </a:r>
            <a:r>
              <a:rPr lang="es-ES_tradnl" sz="2400" dirty="0" smtClean="0"/>
              <a:t>, </a:t>
            </a:r>
            <a:r>
              <a:rPr lang="es-ES_tradnl" sz="2400" dirty="0" err="1" smtClean="0"/>
              <a:t>considering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materials</a:t>
            </a:r>
            <a:r>
              <a:rPr lang="es-ES_tradnl" sz="2400" dirty="0" smtClean="0"/>
              <a:t> and </a:t>
            </a:r>
            <a:r>
              <a:rPr lang="es-ES_tradnl" sz="2400" dirty="0" err="1" smtClean="0"/>
              <a:t>construction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systems</a:t>
            </a:r>
            <a:r>
              <a:rPr lang="es-ES_tradnl" sz="2400" dirty="0" smtClean="0"/>
              <a:t> control.</a:t>
            </a:r>
            <a:endParaRPr lang="es-ES" sz="2400" dirty="0"/>
          </a:p>
        </p:txBody>
      </p:sp>
      <p:sp>
        <p:nvSpPr>
          <p:cNvPr id="5" name="4 Rectángulo"/>
          <p:cNvSpPr/>
          <p:nvPr/>
        </p:nvSpPr>
        <p:spPr>
          <a:xfrm>
            <a:off x="827584" y="2420888"/>
            <a:ext cx="7128792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u="sng" dirty="0" smtClean="0"/>
              <a:t>Production control:</a:t>
            </a:r>
            <a:endParaRPr lang="es-ES" u="sng" dirty="0" smtClean="0"/>
          </a:p>
          <a:p>
            <a:pPr lvl="0"/>
            <a:r>
              <a:rPr lang="en-GB" dirty="0" smtClean="0"/>
              <a:t>Planning:</a:t>
            </a:r>
            <a:endParaRPr lang="es-ES" dirty="0" smtClean="0"/>
          </a:p>
          <a:p>
            <a:pPr lvl="1"/>
            <a:r>
              <a:rPr lang="es-ES_tradnl" dirty="0" err="1" smtClean="0"/>
              <a:t>Check-point</a:t>
            </a:r>
            <a:r>
              <a:rPr lang="es-ES_tradnl" dirty="0" smtClean="0"/>
              <a:t> plan (CPP)</a:t>
            </a:r>
            <a:endParaRPr lang="es-ES" dirty="0" smtClean="0"/>
          </a:p>
          <a:p>
            <a:pPr lvl="1"/>
            <a:r>
              <a:rPr lang="es-ES_tradnl" dirty="0" err="1" smtClean="0"/>
              <a:t>Inspection</a:t>
            </a:r>
            <a:r>
              <a:rPr lang="es-ES_tradnl" dirty="0" smtClean="0"/>
              <a:t> </a:t>
            </a:r>
            <a:r>
              <a:rPr lang="es-ES_tradnl" dirty="0" err="1" smtClean="0"/>
              <a:t>frequency</a:t>
            </a:r>
            <a:endParaRPr lang="es-ES" dirty="0" smtClean="0"/>
          </a:p>
          <a:p>
            <a:pPr lvl="1"/>
            <a:r>
              <a:rPr lang="es-ES_tradnl" dirty="0" err="1" smtClean="0"/>
              <a:t>Criteria</a:t>
            </a:r>
            <a:r>
              <a:rPr lang="es-ES_tradnl" dirty="0" smtClean="0"/>
              <a:t> </a:t>
            </a:r>
            <a:r>
              <a:rPr lang="es-ES_tradnl" dirty="0" err="1" smtClean="0"/>
              <a:t>for</a:t>
            </a:r>
            <a:r>
              <a:rPr lang="es-ES_tradnl" dirty="0" smtClean="0"/>
              <a:t> </a:t>
            </a:r>
            <a:r>
              <a:rPr lang="es-ES_tradnl" dirty="0" err="1" smtClean="0"/>
              <a:t>accepting</a:t>
            </a:r>
            <a:r>
              <a:rPr lang="es-ES_tradnl" dirty="0" smtClean="0"/>
              <a:t>/</a:t>
            </a:r>
            <a:r>
              <a:rPr lang="es-ES_tradnl" dirty="0" err="1" smtClean="0"/>
              <a:t>rejecting</a:t>
            </a:r>
            <a:endParaRPr lang="es-ES" dirty="0" smtClean="0"/>
          </a:p>
          <a:p>
            <a:pPr lvl="0"/>
            <a:r>
              <a:rPr lang="en-GB" dirty="0" smtClean="0"/>
              <a:t>Monitoring:</a:t>
            </a:r>
            <a:endParaRPr lang="es-ES" dirty="0" smtClean="0"/>
          </a:p>
          <a:p>
            <a:pPr lvl="1"/>
            <a:r>
              <a:rPr lang="en-GB" dirty="0" smtClean="0"/>
              <a:t>Planning monitoring</a:t>
            </a:r>
          </a:p>
          <a:p>
            <a:pPr lvl="1"/>
            <a:r>
              <a:rPr lang="en-GB" dirty="0" smtClean="0"/>
              <a:t>Check-lists (CPP)</a:t>
            </a:r>
            <a:endParaRPr lang="es-ES" dirty="0" smtClean="0"/>
          </a:p>
          <a:p>
            <a:pPr lvl="1"/>
            <a:r>
              <a:rPr lang="es-ES_tradnl" dirty="0" err="1" smtClean="0"/>
              <a:t>Application</a:t>
            </a:r>
            <a:r>
              <a:rPr lang="es-ES_tradnl" dirty="0" smtClean="0"/>
              <a:t> of </a:t>
            </a:r>
            <a:r>
              <a:rPr lang="es-ES_tradnl" dirty="0" err="1" smtClean="0"/>
              <a:t>accepting</a:t>
            </a:r>
            <a:r>
              <a:rPr lang="es-ES_tradnl" dirty="0" smtClean="0"/>
              <a:t>/</a:t>
            </a:r>
            <a:r>
              <a:rPr lang="es-ES_tradnl" dirty="0" err="1" smtClean="0"/>
              <a:t>rejecting</a:t>
            </a:r>
            <a:r>
              <a:rPr lang="es-ES_tradnl" dirty="0" smtClean="0"/>
              <a:t> </a:t>
            </a:r>
            <a:r>
              <a:rPr lang="es-ES_tradnl" dirty="0" err="1" smtClean="0"/>
              <a:t>criteria</a:t>
            </a:r>
            <a:endParaRPr lang="es-ES_tradnl" dirty="0" smtClean="0"/>
          </a:p>
          <a:p>
            <a:pPr lvl="1"/>
            <a:r>
              <a:rPr lang="es-ES_tradnl" dirty="0" smtClean="0"/>
              <a:t>Records</a:t>
            </a:r>
          </a:p>
          <a:p>
            <a:r>
              <a:rPr lang="es-ES_tradnl" dirty="0" err="1" smtClean="0"/>
              <a:t>Conformity</a:t>
            </a:r>
            <a:r>
              <a:rPr lang="es-ES_tradnl" dirty="0" smtClean="0"/>
              <a:t>:</a:t>
            </a:r>
          </a:p>
          <a:p>
            <a:pPr lvl="1"/>
            <a:r>
              <a:rPr lang="es-ES_tradnl" dirty="0" smtClean="0"/>
              <a:t>Final </a:t>
            </a:r>
            <a:r>
              <a:rPr lang="es-ES_tradnl" dirty="0" err="1" smtClean="0"/>
              <a:t>verification</a:t>
            </a:r>
            <a:r>
              <a:rPr lang="es-ES_tradnl" dirty="0" smtClean="0"/>
              <a:t> of </a:t>
            </a:r>
            <a:r>
              <a:rPr lang="es-ES_tradnl" dirty="0" err="1" smtClean="0"/>
              <a:t>requirements</a:t>
            </a:r>
            <a:r>
              <a:rPr lang="es-ES_tradnl" dirty="0" smtClean="0"/>
              <a:t> (final </a:t>
            </a:r>
            <a:r>
              <a:rPr lang="es-ES_tradnl" dirty="0" err="1" smtClean="0"/>
              <a:t>checking-list</a:t>
            </a:r>
            <a:r>
              <a:rPr lang="es-ES_tradnl" dirty="0" smtClean="0"/>
              <a:t>)</a:t>
            </a:r>
            <a:endParaRPr lang="es-ES" dirty="0" smtClean="0"/>
          </a:p>
          <a:p>
            <a:pPr>
              <a:buFontTx/>
              <a:buChar char="-"/>
            </a:pPr>
            <a:endParaRPr lang="es-E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3 CuadroTexto"/>
          <p:cNvSpPr txBox="1"/>
          <p:nvPr/>
        </p:nvSpPr>
        <p:spPr>
          <a:xfrm>
            <a:off x="467544" y="908720"/>
            <a:ext cx="82089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dirty="0" smtClean="0"/>
              <a:t>10.- Describe </a:t>
            </a:r>
            <a:r>
              <a:rPr lang="es-ES_tradnl" sz="2400" dirty="0" err="1" smtClean="0"/>
              <a:t>what</a:t>
            </a:r>
            <a:r>
              <a:rPr lang="es-ES_tradnl" sz="2400" dirty="0" smtClean="0"/>
              <a:t> a </a:t>
            </a:r>
            <a:r>
              <a:rPr lang="es-ES_tradnl" sz="2400" dirty="0" err="1" smtClean="0"/>
              <a:t>Site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Waste</a:t>
            </a:r>
            <a:r>
              <a:rPr lang="es-ES_tradnl" sz="2400" dirty="0" smtClean="0"/>
              <a:t> Management Plan </a:t>
            </a:r>
            <a:r>
              <a:rPr lang="es-ES_tradnl" sz="2400" dirty="0" err="1" smtClean="0"/>
              <a:t>is</a:t>
            </a:r>
            <a:r>
              <a:rPr lang="es-ES_tradnl" sz="2400" dirty="0" smtClean="0"/>
              <a:t> and </a:t>
            </a:r>
            <a:r>
              <a:rPr lang="es-ES_tradnl" sz="2400" dirty="0" err="1" smtClean="0"/>
              <a:t>the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steps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for</a:t>
            </a:r>
            <a:r>
              <a:rPr lang="es-ES_tradnl" sz="2400" dirty="0" smtClean="0"/>
              <a:t> a </a:t>
            </a:r>
            <a:r>
              <a:rPr lang="es-ES_tradnl" sz="2400" dirty="0" err="1" smtClean="0"/>
              <a:t>site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waste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management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process</a:t>
            </a:r>
            <a:r>
              <a:rPr lang="es-ES_tradnl" sz="2400" dirty="0" smtClean="0"/>
              <a:t>.</a:t>
            </a:r>
            <a:endParaRPr lang="es-ES" sz="2400" dirty="0"/>
          </a:p>
        </p:txBody>
      </p:sp>
      <p:sp>
        <p:nvSpPr>
          <p:cNvPr id="5" name="4 Rectángulo"/>
          <p:cNvSpPr/>
          <p:nvPr/>
        </p:nvSpPr>
        <p:spPr>
          <a:xfrm>
            <a:off x="827584" y="2996952"/>
            <a:ext cx="712879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A Site Waste Management Plan (SWMP) is a planning for waste management on site, with the objective to reduce waste and have the right management of it</a:t>
            </a:r>
            <a:r>
              <a:rPr lang="en-GB" dirty="0" smtClean="0"/>
              <a:t>.</a:t>
            </a:r>
            <a:endParaRPr lang="es-ES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3 CuadroTexto"/>
          <p:cNvSpPr txBox="1"/>
          <p:nvPr/>
        </p:nvSpPr>
        <p:spPr>
          <a:xfrm>
            <a:off x="467544" y="908720"/>
            <a:ext cx="82089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dirty="0" smtClean="0"/>
              <a:t>10.- Describe </a:t>
            </a:r>
            <a:r>
              <a:rPr lang="es-ES_tradnl" sz="2400" dirty="0" err="1" smtClean="0"/>
              <a:t>what</a:t>
            </a:r>
            <a:r>
              <a:rPr lang="es-ES_tradnl" sz="2400" dirty="0" smtClean="0"/>
              <a:t> a </a:t>
            </a:r>
            <a:r>
              <a:rPr lang="es-ES_tradnl" sz="2400" dirty="0" err="1" smtClean="0"/>
              <a:t>Site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Waste</a:t>
            </a:r>
            <a:r>
              <a:rPr lang="es-ES_tradnl" sz="2400" dirty="0" smtClean="0"/>
              <a:t> Management Plan </a:t>
            </a:r>
            <a:r>
              <a:rPr lang="es-ES_tradnl" sz="2400" dirty="0" err="1" smtClean="0"/>
              <a:t>is</a:t>
            </a:r>
            <a:r>
              <a:rPr lang="es-ES_tradnl" sz="2400" dirty="0" smtClean="0"/>
              <a:t>, </a:t>
            </a:r>
            <a:r>
              <a:rPr lang="es-ES_tradnl" sz="2400" dirty="0" err="1" smtClean="0"/>
              <a:t>where</a:t>
            </a:r>
            <a:r>
              <a:rPr lang="es-ES_tradnl" sz="2400" dirty="0" smtClean="0"/>
              <a:t> and </a:t>
            </a:r>
            <a:r>
              <a:rPr lang="es-ES_tradnl" sz="2400" dirty="0" err="1" smtClean="0"/>
              <a:t>when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it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is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mandatory</a:t>
            </a:r>
            <a:r>
              <a:rPr lang="es-ES_tradnl" sz="2400" dirty="0" smtClean="0"/>
              <a:t>. Describe </a:t>
            </a:r>
            <a:r>
              <a:rPr lang="es-ES_tradnl" sz="2400" dirty="0" err="1" smtClean="0"/>
              <a:t>the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steps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for</a:t>
            </a:r>
            <a:r>
              <a:rPr lang="es-ES_tradnl" sz="2400" dirty="0" smtClean="0"/>
              <a:t> a </a:t>
            </a:r>
            <a:r>
              <a:rPr lang="es-ES_tradnl" sz="2400" dirty="0" err="1" smtClean="0"/>
              <a:t>site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waste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management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process</a:t>
            </a:r>
            <a:r>
              <a:rPr lang="es-ES_tradnl" sz="2400" dirty="0" smtClean="0"/>
              <a:t>.</a:t>
            </a:r>
            <a:endParaRPr lang="es-ES" sz="2400" dirty="0"/>
          </a:p>
        </p:txBody>
      </p:sp>
      <p:sp>
        <p:nvSpPr>
          <p:cNvPr id="5" name="4 Rectángulo"/>
          <p:cNvSpPr/>
          <p:nvPr/>
        </p:nvSpPr>
        <p:spPr>
          <a:xfrm>
            <a:off x="899592" y="2852936"/>
            <a:ext cx="7128792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u="sng" dirty="0" smtClean="0"/>
              <a:t>The steps:</a:t>
            </a:r>
            <a:endParaRPr lang="es-ES" u="sng" dirty="0" smtClean="0"/>
          </a:p>
          <a:p>
            <a:pPr marL="800100" lvl="1" indent="-342900">
              <a:buFont typeface="+mj-lt"/>
              <a:buAutoNum type="arabicPeriod"/>
            </a:pPr>
            <a:r>
              <a:rPr lang="en-GB" dirty="0" smtClean="0"/>
              <a:t>Plan and prepare</a:t>
            </a:r>
            <a:endParaRPr lang="es-ES" dirty="0" smtClean="0"/>
          </a:p>
          <a:p>
            <a:pPr marL="800100" lvl="1" indent="-342900">
              <a:buFont typeface="+mj-lt"/>
              <a:buAutoNum type="arabicPeriod"/>
            </a:pPr>
            <a:r>
              <a:rPr lang="en-GB" dirty="0" smtClean="0"/>
              <a:t>Allocate responsibilities</a:t>
            </a:r>
            <a:endParaRPr lang="es-ES" dirty="0" smtClean="0"/>
          </a:p>
          <a:p>
            <a:pPr marL="800100" lvl="1" indent="-342900">
              <a:buFont typeface="+mj-lt"/>
              <a:buAutoNum type="arabicPeriod"/>
            </a:pPr>
            <a:r>
              <a:rPr lang="en-GB" dirty="0" smtClean="0"/>
              <a:t>Identify your waste</a:t>
            </a:r>
            <a:endParaRPr lang="es-ES" dirty="0" smtClean="0"/>
          </a:p>
          <a:p>
            <a:pPr marL="800100" lvl="1" indent="-342900">
              <a:buFont typeface="+mj-lt"/>
              <a:buAutoNum type="arabicPeriod"/>
            </a:pPr>
            <a:r>
              <a:rPr lang="en-GB" dirty="0" smtClean="0"/>
              <a:t>Identify how to manage your waste</a:t>
            </a:r>
            <a:endParaRPr lang="es-ES" dirty="0" smtClean="0"/>
          </a:p>
          <a:p>
            <a:pPr marL="800100" lvl="1" indent="-342900">
              <a:buFont typeface="+mj-lt"/>
              <a:buAutoNum type="arabicPeriod"/>
            </a:pPr>
            <a:r>
              <a:rPr lang="en-GB" dirty="0" smtClean="0"/>
              <a:t>Identify where and how to dispose of your waste</a:t>
            </a:r>
            <a:endParaRPr lang="es-ES" dirty="0" smtClean="0"/>
          </a:p>
          <a:p>
            <a:pPr marL="800100" lvl="1" indent="-342900">
              <a:buFont typeface="+mj-lt"/>
              <a:buAutoNum type="arabicPeriod"/>
            </a:pPr>
            <a:r>
              <a:rPr lang="en-GB" dirty="0" smtClean="0"/>
              <a:t>Organise your materials and waste</a:t>
            </a:r>
            <a:endParaRPr lang="es-ES" dirty="0" smtClean="0"/>
          </a:p>
          <a:p>
            <a:pPr marL="800100" lvl="1" indent="-342900">
              <a:buFont typeface="+mj-lt"/>
              <a:buAutoNum type="arabicPeriod"/>
            </a:pPr>
            <a:r>
              <a:rPr lang="en-GB" dirty="0" smtClean="0"/>
              <a:t>Communicate the plan and carry out training</a:t>
            </a:r>
            <a:endParaRPr lang="es-ES" dirty="0" smtClean="0"/>
          </a:p>
          <a:p>
            <a:pPr marL="800100" lvl="1" indent="-342900">
              <a:buFont typeface="+mj-lt"/>
              <a:buAutoNum type="arabicPeriod"/>
            </a:pPr>
            <a:r>
              <a:rPr lang="en-GB" dirty="0" smtClean="0"/>
              <a:t>Measure your waste and update your SWMP</a:t>
            </a:r>
            <a:endParaRPr lang="es-ES" dirty="0" smtClean="0"/>
          </a:p>
          <a:p>
            <a:pPr marL="800100" lvl="1" indent="-342900">
              <a:buFont typeface="+mj-lt"/>
              <a:buAutoNum type="arabicPeriod"/>
            </a:pPr>
            <a:r>
              <a:rPr lang="en-GB" dirty="0" smtClean="0"/>
              <a:t>Review the success and learn lessons for the future</a:t>
            </a:r>
            <a:endParaRPr lang="es-E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360</TotalTime>
  <Words>1336</Words>
  <Application>Microsoft Office PowerPoint</Application>
  <PresentationFormat>Presentación en pantalla (4:3)</PresentationFormat>
  <Paragraphs>195</Paragraphs>
  <Slides>19</Slides>
  <Notes>0</Notes>
  <HiddenSlides>0</HiddenSlides>
  <MMClips>0</MMClips>
  <ScaleCrop>false</ScaleCrop>
  <HeadingPairs>
    <vt:vector size="4" baseType="variant">
      <vt:variant>
        <vt:lpstr>Tema</vt:lpstr>
      </vt:variant>
      <vt:variant>
        <vt:i4>1</vt:i4>
      </vt:variant>
      <vt:variant>
        <vt:lpstr>Títulos de diapositiva</vt:lpstr>
      </vt:variant>
      <vt:variant>
        <vt:i4>19</vt:i4>
      </vt:variant>
    </vt:vector>
  </HeadingPairs>
  <TitlesOfParts>
    <vt:vector size="20" baseType="lpstr">
      <vt:lpstr>Tema de Office</vt:lpstr>
      <vt:lpstr>EXAMPLES OF EXAM QUESTIONS</vt:lpstr>
      <vt:lpstr>Diapositiva 2</vt:lpstr>
      <vt:lpstr>Diapositiva 3</vt:lpstr>
      <vt:lpstr>Diapositiva 4</vt:lpstr>
      <vt:lpstr>Diapositiva 5</vt:lpstr>
      <vt:lpstr>Diapositiva 6</vt:lpstr>
      <vt:lpstr>Diapositiva 7</vt:lpstr>
      <vt:lpstr>Diapositiva 8</vt:lpstr>
      <vt:lpstr>Diapositiva 9</vt:lpstr>
      <vt:lpstr>Diapositiva 10</vt:lpstr>
      <vt:lpstr>Diapositiva 11</vt:lpstr>
      <vt:lpstr>Diapositiva 12</vt:lpstr>
      <vt:lpstr>Diapositiva 13</vt:lpstr>
      <vt:lpstr>Diapositiva 14</vt:lpstr>
      <vt:lpstr>Diapositiva 15</vt:lpstr>
      <vt:lpstr>Diapositiva 16</vt:lpstr>
      <vt:lpstr>Diapositiva 17</vt:lpstr>
      <vt:lpstr>Diapositiva 18</vt:lpstr>
      <vt:lpstr>Diapositiva 19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QUESTIONS FOR THE EXAM</dc:title>
  <dc:creator>Juanan</dc:creator>
  <cp:lastModifiedBy>Juanan</cp:lastModifiedBy>
  <cp:revision>15</cp:revision>
  <dcterms:created xsi:type="dcterms:W3CDTF">2015-04-17T13:33:32Z</dcterms:created>
  <dcterms:modified xsi:type="dcterms:W3CDTF">2018-04-25T18:17:17Z</dcterms:modified>
</cp:coreProperties>
</file>