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9" autoAdjust="0"/>
    <p:restoredTop sz="64363" autoAdjust="0"/>
  </p:normalViewPr>
  <p:slideViewPr>
    <p:cSldViewPr snapToGrid="0">
      <p:cViewPr varScale="1">
        <p:scale>
          <a:sx n="32" d="100"/>
          <a:sy n="32" d="100"/>
        </p:scale>
        <p:origin x="1448" y="2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ob" userId="d24022f510aebcec" providerId="LiveId" clId="{D314845D-08D7-4AF1-B02C-545475D424B4}"/>
    <pc:docChg chg="modSld">
      <pc:chgData name="daniel bob" userId="d24022f510aebcec" providerId="LiveId" clId="{D314845D-08D7-4AF1-B02C-545475D424B4}" dt="2025-10-09T11:35:47.886" v="18" actId="14100"/>
      <pc:docMkLst>
        <pc:docMk/>
      </pc:docMkLst>
      <pc:sldChg chg="modSp mod">
        <pc:chgData name="daniel bob" userId="d24022f510aebcec" providerId="LiveId" clId="{D314845D-08D7-4AF1-B02C-545475D424B4}" dt="2025-10-09T11:35:47.886" v="18" actId="14100"/>
        <pc:sldMkLst>
          <pc:docMk/>
          <pc:sldMk cId="1234879481" sldId="256"/>
        </pc:sldMkLst>
        <pc:spChg chg="mod">
          <ac:chgData name="daniel bob" userId="d24022f510aebcec" providerId="LiveId" clId="{D314845D-08D7-4AF1-B02C-545475D424B4}" dt="2025-10-09T11:35:47.886" v="18" actId="14100"/>
          <ac:spMkLst>
            <pc:docMk/>
            <pc:sldMk cId="1234879481" sldId="256"/>
            <ac:spMk id="3" creationId="{083928EA-FCA3-A9BD-8E1F-ED8146BA46F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672DC4-A204-4F9D-AB61-763BD2E1BB8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54A3A28-113B-4100-BDF9-E9AD6BB5757B}">
      <dgm:prSet/>
      <dgm:spPr/>
      <dgm:t>
        <a:bodyPr/>
        <a:lstStyle/>
        <a:p>
          <a:r>
            <a:rPr lang="en-GB"/>
            <a:t>Format: Two-stage – HR + Panel</a:t>
          </a:r>
          <a:endParaRPr lang="en-US"/>
        </a:p>
      </dgm:t>
    </dgm:pt>
    <dgm:pt modelId="{3CC09F5C-D9F6-41B2-AB01-FAC402E5A56E}" type="parTrans" cxnId="{DEAC4527-147C-4E39-BB9C-134900F1B7BE}">
      <dgm:prSet/>
      <dgm:spPr/>
      <dgm:t>
        <a:bodyPr/>
        <a:lstStyle/>
        <a:p>
          <a:endParaRPr lang="en-US"/>
        </a:p>
      </dgm:t>
    </dgm:pt>
    <dgm:pt modelId="{9F521F96-9D93-4ABA-9928-567B2948C58B}" type="sibTrans" cxnId="{DEAC4527-147C-4E39-BB9C-134900F1B7BE}">
      <dgm:prSet/>
      <dgm:spPr/>
      <dgm:t>
        <a:bodyPr/>
        <a:lstStyle/>
        <a:p>
          <a:endParaRPr lang="en-US"/>
        </a:p>
      </dgm:t>
    </dgm:pt>
    <dgm:pt modelId="{FAAF5720-E801-4B79-9876-255B0F87A5B4}">
      <dgm:prSet/>
      <dgm:spPr/>
      <dgm:t>
        <a:bodyPr/>
        <a:lstStyle/>
        <a:p>
          <a:r>
            <a:rPr lang="en-GB"/>
            <a:t>Stage 1: Online screening interview</a:t>
          </a:r>
          <a:endParaRPr lang="en-US"/>
        </a:p>
      </dgm:t>
    </dgm:pt>
    <dgm:pt modelId="{0D9B9E8D-4272-4022-9819-263D280FC347}" type="parTrans" cxnId="{23AD2E0A-5E41-4C0F-A83E-D0A7890E6B00}">
      <dgm:prSet/>
      <dgm:spPr/>
      <dgm:t>
        <a:bodyPr/>
        <a:lstStyle/>
        <a:p>
          <a:endParaRPr lang="en-US"/>
        </a:p>
      </dgm:t>
    </dgm:pt>
    <dgm:pt modelId="{0FA98C83-AD95-4413-86C1-F43554877F04}" type="sibTrans" cxnId="{23AD2E0A-5E41-4C0F-A83E-D0A7890E6B00}">
      <dgm:prSet/>
      <dgm:spPr/>
      <dgm:t>
        <a:bodyPr/>
        <a:lstStyle/>
        <a:p>
          <a:endParaRPr lang="en-US"/>
        </a:p>
      </dgm:t>
    </dgm:pt>
    <dgm:pt modelId="{1AA57D48-5EFC-4631-BCAA-C3EBC54170F2}">
      <dgm:prSet/>
      <dgm:spPr/>
      <dgm:t>
        <a:bodyPr/>
        <a:lstStyle/>
        <a:p>
          <a:r>
            <a:rPr lang="en-GB"/>
            <a:t>Stage 2: In-person competency panel</a:t>
          </a:r>
          <a:endParaRPr lang="en-US"/>
        </a:p>
      </dgm:t>
    </dgm:pt>
    <dgm:pt modelId="{A1E2B84C-4261-4C52-9800-D12B23CBC918}" type="parTrans" cxnId="{1E409258-FF0D-4A8D-A532-F98575173E9F}">
      <dgm:prSet/>
      <dgm:spPr/>
      <dgm:t>
        <a:bodyPr/>
        <a:lstStyle/>
        <a:p>
          <a:endParaRPr lang="en-US"/>
        </a:p>
      </dgm:t>
    </dgm:pt>
    <dgm:pt modelId="{C5AB5323-4A91-4214-8DDD-0B9A5FC41DEB}" type="sibTrans" cxnId="{1E409258-FF0D-4A8D-A532-F98575173E9F}">
      <dgm:prSet/>
      <dgm:spPr/>
      <dgm:t>
        <a:bodyPr/>
        <a:lstStyle/>
        <a:p>
          <a:endParaRPr lang="en-US"/>
        </a:p>
      </dgm:t>
    </dgm:pt>
    <dgm:pt modelId="{BFABE442-CEEA-48C4-A01E-EFAFA46CF85A}">
      <dgm:prSet/>
      <dgm:spPr/>
      <dgm:t>
        <a:bodyPr/>
        <a:lstStyle/>
        <a:p>
          <a:r>
            <a:rPr lang="en-GB"/>
            <a:t>Assessment: Behavioural + situational questions</a:t>
          </a:r>
          <a:endParaRPr lang="en-US"/>
        </a:p>
      </dgm:t>
    </dgm:pt>
    <dgm:pt modelId="{DB8ABDB1-0B90-46C5-BBD3-6510FB3AD8FF}" type="parTrans" cxnId="{FDBC1EEF-9EC9-4AA1-BF1F-403CC85708FB}">
      <dgm:prSet/>
      <dgm:spPr/>
      <dgm:t>
        <a:bodyPr/>
        <a:lstStyle/>
        <a:p>
          <a:endParaRPr lang="en-US"/>
        </a:p>
      </dgm:t>
    </dgm:pt>
    <dgm:pt modelId="{AF2D63BA-2A0F-4C89-A495-A68EE1E4C998}" type="sibTrans" cxnId="{FDBC1EEF-9EC9-4AA1-BF1F-403CC85708FB}">
      <dgm:prSet/>
      <dgm:spPr/>
      <dgm:t>
        <a:bodyPr/>
        <a:lstStyle/>
        <a:p>
          <a:endParaRPr lang="en-US"/>
        </a:p>
      </dgm:t>
    </dgm:pt>
    <dgm:pt modelId="{208825D9-81F3-488F-A358-E1FCCBB4D225}">
      <dgm:prSet/>
      <dgm:spPr/>
      <dgm:t>
        <a:bodyPr/>
        <a:lstStyle/>
        <a:p>
          <a:r>
            <a:rPr lang="en-GB"/>
            <a:t>Scoring: 1–5 competency rubric</a:t>
          </a:r>
          <a:endParaRPr lang="en-US"/>
        </a:p>
      </dgm:t>
    </dgm:pt>
    <dgm:pt modelId="{0AF654FB-A5D0-4F12-BE27-827B48E0CF3F}" type="parTrans" cxnId="{B6BF646C-FCE3-4E96-8E1B-7FC5F444FB9F}">
      <dgm:prSet/>
      <dgm:spPr/>
      <dgm:t>
        <a:bodyPr/>
        <a:lstStyle/>
        <a:p>
          <a:endParaRPr lang="en-US"/>
        </a:p>
      </dgm:t>
    </dgm:pt>
    <dgm:pt modelId="{BF9839F6-BC2E-43E6-ADDD-6CAF6A38656E}" type="sibTrans" cxnId="{B6BF646C-FCE3-4E96-8E1B-7FC5F444FB9F}">
      <dgm:prSet/>
      <dgm:spPr/>
      <dgm:t>
        <a:bodyPr/>
        <a:lstStyle/>
        <a:p>
          <a:endParaRPr lang="en-US"/>
        </a:p>
      </dgm:t>
    </dgm:pt>
    <dgm:pt modelId="{FE11E1F6-2833-4BE7-912F-FCC72128F949}">
      <dgm:prSet/>
      <dgm:spPr/>
      <dgm:t>
        <a:bodyPr/>
        <a:lstStyle/>
        <a:p>
          <a:r>
            <a:rPr lang="en-GB"/>
            <a:t>Duration: 45–60 minutes</a:t>
          </a:r>
          <a:endParaRPr lang="en-US"/>
        </a:p>
      </dgm:t>
    </dgm:pt>
    <dgm:pt modelId="{F1BC99D2-32DD-4ABE-B3D2-FC39109AD094}" type="parTrans" cxnId="{120E0B9F-18F5-466F-82F5-504106E1F284}">
      <dgm:prSet/>
      <dgm:spPr/>
      <dgm:t>
        <a:bodyPr/>
        <a:lstStyle/>
        <a:p>
          <a:endParaRPr lang="en-US"/>
        </a:p>
      </dgm:t>
    </dgm:pt>
    <dgm:pt modelId="{6B9E0CED-7E45-4916-90A3-16A7A2BAEBC1}" type="sibTrans" cxnId="{120E0B9F-18F5-466F-82F5-504106E1F284}">
      <dgm:prSet/>
      <dgm:spPr/>
      <dgm:t>
        <a:bodyPr/>
        <a:lstStyle/>
        <a:p>
          <a:endParaRPr lang="en-US"/>
        </a:p>
      </dgm:t>
    </dgm:pt>
    <dgm:pt modelId="{C382FC81-4917-4514-88C8-EA7589CD08A4}" type="pres">
      <dgm:prSet presAssocID="{31672DC4-A204-4F9D-AB61-763BD2E1BB80}" presName="diagram" presStyleCnt="0">
        <dgm:presLayoutVars>
          <dgm:dir/>
          <dgm:resizeHandles val="exact"/>
        </dgm:presLayoutVars>
      </dgm:prSet>
      <dgm:spPr/>
    </dgm:pt>
    <dgm:pt modelId="{7788ACA8-5B8B-4324-B335-017F07A505DB}" type="pres">
      <dgm:prSet presAssocID="{D54A3A28-113B-4100-BDF9-E9AD6BB5757B}" presName="node" presStyleLbl="node1" presStyleIdx="0" presStyleCnt="6">
        <dgm:presLayoutVars>
          <dgm:bulletEnabled val="1"/>
        </dgm:presLayoutVars>
      </dgm:prSet>
      <dgm:spPr/>
    </dgm:pt>
    <dgm:pt modelId="{D6BE679F-AA44-40D4-A377-03D9DA8ACADD}" type="pres">
      <dgm:prSet presAssocID="{9F521F96-9D93-4ABA-9928-567B2948C58B}" presName="sibTrans" presStyleCnt="0"/>
      <dgm:spPr/>
    </dgm:pt>
    <dgm:pt modelId="{04246DF7-823B-4194-90B9-D73666190948}" type="pres">
      <dgm:prSet presAssocID="{FAAF5720-E801-4B79-9876-255B0F87A5B4}" presName="node" presStyleLbl="node1" presStyleIdx="1" presStyleCnt="6">
        <dgm:presLayoutVars>
          <dgm:bulletEnabled val="1"/>
        </dgm:presLayoutVars>
      </dgm:prSet>
      <dgm:spPr/>
    </dgm:pt>
    <dgm:pt modelId="{27B7E443-432E-4ADB-BDA0-52BF50465416}" type="pres">
      <dgm:prSet presAssocID="{0FA98C83-AD95-4413-86C1-F43554877F04}" presName="sibTrans" presStyleCnt="0"/>
      <dgm:spPr/>
    </dgm:pt>
    <dgm:pt modelId="{F86BD8E0-2469-4D6B-BCCD-B8FF3279F225}" type="pres">
      <dgm:prSet presAssocID="{1AA57D48-5EFC-4631-BCAA-C3EBC54170F2}" presName="node" presStyleLbl="node1" presStyleIdx="2" presStyleCnt="6">
        <dgm:presLayoutVars>
          <dgm:bulletEnabled val="1"/>
        </dgm:presLayoutVars>
      </dgm:prSet>
      <dgm:spPr/>
    </dgm:pt>
    <dgm:pt modelId="{BDCD5498-A649-4B7B-9974-057C55A834B2}" type="pres">
      <dgm:prSet presAssocID="{C5AB5323-4A91-4214-8DDD-0B9A5FC41DEB}" presName="sibTrans" presStyleCnt="0"/>
      <dgm:spPr/>
    </dgm:pt>
    <dgm:pt modelId="{31A13EE5-0CBF-4DC9-B8E7-CF2C55CCC913}" type="pres">
      <dgm:prSet presAssocID="{BFABE442-CEEA-48C4-A01E-EFAFA46CF85A}" presName="node" presStyleLbl="node1" presStyleIdx="3" presStyleCnt="6">
        <dgm:presLayoutVars>
          <dgm:bulletEnabled val="1"/>
        </dgm:presLayoutVars>
      </dgm:prSet>
      <dgm:spPr/>
    </dgm:pt>
    <dgm:pt modelId="{1041064E-0B36-4520-BE53-F588915C71A3}" type="pres">
      <dgm:prSet presAssocID="{AF2D63BA-2A0F-4C89-A495-A68EE1E4C998}" presName="sibTrans" presStyleCnt="0"/>
      <dgm:spPr/>
    </dgm:pt>
    <dgm:pt modelId="{823F221A-3E7A-44D8-8971-013B7ADDA758}" type="pres">
      <dgm:prSet presAssocID="{208825D9-81F3-488F-A358-E1FCCBB4D225}" presName="node" presStyleLbl="node1" presStyleIdx="4" presStyleCnt="6">
        <dgm:presLayoutVars>
          <dgm:bulletEnabled val="1"/>
        </dgm:presLayoutVars>
      </dgm:prSet>
      <dgm:spPr/>
    </dgm:pt>
    <dgm:pt modelId="{4A5AFFC4-CAAD-4420-975D-89BE460E43A5}" type="pres">
      <dgm:prSet presAssocID="{BF9839F6-BC2E-43E6-ADDD-6CAF6A38656E}" presName="sibTrans" presStyleCnt="0"/>
      <dgm:spPr/>
    </dgm:pt>
    <dgm:pt modelId="{8AFCCDD1-C612-470E-8931-284A70064F67}" type="pres">
      <dgm:prSet presAssocID="{FE11E1F6-2833-4BE7-912F-FCC72128F949}" presName="node" presStyleLbl="node1" presStyleIdx="5" presStyleCnt="6">
        <dgm:presLayoutVars>
          <dgm:bulletEnabled val="1"/>
        </dgm:presLayoutVars>
      </dgm:prSet>
      <dgm:spPr/>
    </dgm:pt>
  </dgm:ptLst>
  <dgm:cxnLst>
    <dgm:cxn modelId="{23AD2E0A-5E41-4C0F-A83E-D0A7890E6B00}" srcId="{31672DC4-A204-4F9D-AB61-763BD2E1BB80}" destId="{FAAF5720-E801-4B79-9876-255B0F87A5B4}" srcOrd="1" destOrd="0" parTransId="{0D9B9E8D-4272-4022-9819-263D280FC347}" sibTransId="{0FA98C83-AD95-4413-86C1-F43554877F04}"/>
    <dgm:cxn modelId="{DEAC4527-147C-4E39-BB9C-134900F1B7BE}" srcId="{31672DC4-A204-4F9D-AB61-763BD2E1BB80}" destId="{D54A3A28-113B-4100-BDF9-E9AD6BB5757B}" srcOrd="0" destOrd="0" parTransId="{3CC09F5C-D9F6-41B2-AB01-FAC402E5A56E}" sibTransId="{9F521F96-9D93-4ABA-9928-567B2948C58B}"/>
    <dgm:cxn modelId="{E8EF443F-11FE-43FA-81A1-79968AD7993B}" type="presOf" srcId="{FE11E1F6-2833-4BE7-912F-FCC72128F949}" destId="{8AFCCDD1-C612-470E-8931-284A70064F67}" srcOrd="0" destOrd="0" presId="urn:microsoft.com/office/officeart/2005/8/layout/default"/>
    <dgm:cxn modelId="{889C265F-5614-406B-9317-CCAFFEF04E3E}" type="presOf" srcId="{BFABE442-CEEA-48C4-A01E-EFAFA46CF85A}" destId="{31A13EE5-0CBF-4DC9-B8E7-CF2C55CCC913}" srcOrd="0" destOrd="0" presId="urn:microsoft.com/office/officeart/2005/8/layout/default"/>
    <dgm:cxn modelId="{D371FB42-3AC6-4781-9576-68855116A0F8}" type="presOf" srcId="{D54A3A28-113B-4100-BDF9-E9AD6BB5757B}" destId="{7788ACA8-5B8B-4324-B335-017F07A505DB}" srcOrd="0" destOrd="0" presId="urn:microsoft.com/office/officeart/2005/8/layout/default"/>
    <dgm:cxn modelId="{B6BF646C-FCE3-4E96-8E1B-7FC5F444FB9F}" srcId="{31672DC4-A204-4F9D-AB61-763BD2E1BB80}" destId="{208825D9-81F3-488F-A358-E1FCCBB4D225}" srcOrd="4" destOrd="0" parTransId="{0AF654FB-A5D0-4F12-BE27-827B48E0CF3F}" sibTransId="{BF9839F6-BC2E-43E6-ADDD-6CAF6A38656E}"/>
    <dgm:cxn modelId="{1E409258-FF0D-4A8D-A532-F98575173E9F}" srcId="{31672DC4-A204-4F9D-AB61-763BD2E1BB80}" destId="{1AA57D48-5EFC-4631-BCAA-C3EBC54170F2}" srcOrd="2" destOrd="0" parTransId="{A1E2B84C-4261-4C52-9800-D12B23CBC918}" sibTransId="{C5AB5323-4A91-4214-8DDD-0B9A5FC41DEB}"/>
    <dgm:cxn modelId="{120E0B9F-18F5-466F-82F5-504106E1F284}" srcId="{31672DC4-A204-4F9D-AB61-763BD2E1BB80}" destId="{FE11E1F6-2833-4BE7-912F-FCC72128F949}" srcOrd="5" destOrd="0" parTransId="{F1BC99D2-32DD-4ABE-B3D2-FC39109AD094}" sibTransId="{6B9E0CED-7E45-4916-90A3-16A7A2BAEBC1}"/>
    <dgm:cxn modelId="{824225A7-97A2-4671-B487-F94BA15BD914}" type="presOf" srcId="{1AA57D48-5EFC-4631-BCAA-C3EBC54170F2}" destId="{F86BD8E0-2469-4D6B-BCCD-B8FF3279F225}" srcOrd="0" destOrd="0" presId="urn:microsoft.com/office/officeart/2005/8/layout/default"/>
    <dgm:cxn modelId="{A2D726C1-77CA-4ECB-A505-C81CDA38F216}" type="presOf" srcId="{FAAF5720-E801-4B79-9876-255B0F87A5B4}" destId="{04246DF7-823B-4194-90B9-D73666190948}" srcOrd="0" destOrd="0" presId="urn:microsoft.com/office/officeart/2005/8/layout/default"/>
    <dgm:cxn modelId="{3937F3EA-4318-421B-B574-E9165E1994B7}" type="presOf" srcId="{208825D9-81F3-488F-A358-E1FCCBB4D225}" destId="{823F221A-3E7A-44D8-8971-013B7ADDA758}" srcOrd="0" destOrd="0" presId="urn:microsoft.com/office/officeart/2005/8/layout/default"/>
    <dgm:cxn modelId="{FDBC1EEF-9EC9-4AA1-BF1F-403CC85708FB}" srcId="{31672DC4-A204-4F9D-AB61-763BD2E1BB80}" destId="{BFABE442-CEEA-48C4-A01E-EFAFA46CF85A}" srcOrd="3" destOrd="0" parTransId="{DB8ABDB1-0B90-46C5-BBD3-6510FB3AD8FF}" sibTransId="{AF2D63BA-2A0F-4C89-A495-A68EE1E4C998}"/>
    <dgm:cxn modelId="{32DCD8F9-98D9-4A9C-85E0-5CB6FB6DE9D6}" type="presOf" srcId="{31672DC4-A204-4F9D-AB61-763BD2E1BB80}" destId="{C382FC81-4917-4514-88C8-EA7589CD08A4}" srcOrd="0" destOrd="0" presId="urn:microsoft.com/office/officeart/2005/8/layout/default"/>
    <dgm:cxn modelId="{D3DAA06B-02E9-4F42-9A99-680B93E0C476}" type="presParOf" srcId="{C382FC81-4917-4514-88C8-EA7589CD08A4}" destId="{7788ACA8-5B8B-4324-B335-017F07A505DB}" srcOrd="0" destOrd="0" presId="urn:microsoft.com/office/officeart/2005/8/layout/default"/>
    <dgm:cxn modelId="{20780DF3-0F1B-4103-9548-FC1A3C409CC4}" type="presParOf" srcId="{C382FC81-4917-4514-88C8-EA7589CD08A4}" destId="{D6BE679F-AA44-40D4-A377-03D9DA8ACADD}" srcOrd="1" destOrd="0" presId="urn:microsoft.com/office/officeart/2005/8/layout/default"/>
    <dgm:cxn modelId="{58CBD9CB-4E48-4DA0-992F-2F5734159C79}" type="presParOf" srcId="{C382FC81-4917-4514-88C8-EA7589CD08A4}" destId="{04246DF7-823B-4194-90B9-D73666190948}" srcOrd="2" destOrd="0" presId="urn:microsoft.com/office/officeart/2005/8/layout/default"/>
    <dgm:cxn modelId="{AD3023C6-2F58-4443-B980-8D53FFE19B66}" type="presParOf" srcId="{C382FC81-4917-4514-88C8-EA7589CD08A4}" destId="{27B7E443-432E-4ADB-BDA0-52BF50465416}" srcOrd="3" destOrd="0" presId="urn:microsoft.com/office/officeart/2005/8/layout/default"/>
    <dgm:cxn modelId="{0CE439D9-0A4F-4364-9F71-C22AAF5C9BB2}" type="presParOf" srcId="{C382FC81-4917-4514-88C8-EA7589CD08A4}" destId="{F86BD8E0-2469-4D6B-BCCD-B8FF3279F225}" srcOrd="4" destOrd="0" presId="urn:microsoft.com/office/officeart/2005/8/layout/default"/>
    <dgm:cxn modelId="{FD1C5A1D-56D3-45FE-9824-87DC2F06FACA}" type="presParOf" srcId="{C382FC81-4917-4514-88C8-EA7589CD08A4}" destId="{BDCD5498-A649-4B7B-9974-057C55A834B2}" srcOrd="5" destOrd="0" presId="urn:microsoft.com/office/officeart/2005/8/layout/default"/>
    <dgm:cxn modelId="{A57E8970-328A-4E82-895B-99689D313181}" type="presParOf" srcId="{C382FC81-4917-4514-88C8-EA7589CD08A4}" destId="{31A13EE5-0CBF-4DC9-B8E7-CF2C55CCC913}" srcOrd="6" destOrd="0" presId="urn:microsoft.com/office/officeart/2005/8/layout/default"/>
    <dgm:cxn modelId="{79C0AA66-8C90-46CB-AC04-B6BEB093B69C}" type="presParOf" srcId="{C382FC81-4917-4514-88C8-EA7589CD08A4}" destId="{1041064E-0B36-4520-BE53-F588915C71A3}" srcOrd="7" destOrd="0" presId="urn:microsoft.com/office/officeart/2005/8/layout/default"/>
    <dgm:cxn modelId="{43ECC304-9395-4603-A5B6-CE4A3B6152AE}" type="presParOf" srcId="{C382FC81-4917-4514-88C8-EA7589CD08A4}" destId="{823F221A-3E7A-44D8-8971-013B7ADDA758}" srcOrd="8" destOrd="0" presId="urn:microsoft.com/office/officeart/2005/8/layout/default"/>
    <dgm:cxn modelId="{B9C0068B-1B23-4D60-954D-DE7831CD0CAF}" type="presParOf" srcId="{C382FC81-4917-4514-88C8-EA7589CD08A4}" destId="{4A5AFFC4-CAAD-4420-975D-89BE460E43A5}" srcOrd="9" destOrd="0" presId="urn:microsoft.com/office/officeart/2005/8/layout/default"/>
    <dgm:cxn modelId="{2866A985-FB93-4C49-83DF-134BAC58ABC1}" type="presParOf" srcId="{C382FC81-4917-4514-88C8-EA7589CD08A4}" destId="{8AFCCDD1-C612-470E-8931-284A70064F6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302406-5E08-4891-9ED3-B8694F3AB7B0}"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IN"/>
        </a:p>
      </dgm:t>
    </dgm:pt>
    <dgm:pt modelId="{5E6FDD2B-A3F7-42C3-BEFF-6D4AFDBB0F5F}">
      <dgm:prSet phldrT="[Text]" phldr="0"/>
      <dgm:spPr/>
      <dgm:t>
        <a:bodyPr/>
        <a:lstStyle/>
        <a:p>
          <a:r>
            <a:rPr lang="en-US" dirty="0"/>
            <a:t>Behavioral</a:t>
          </a:r>
          <a:endParaRPr lang="en-IN" dirty="0"/>
        </a:p>
      </dgm:t>
    </dgm:pt>
    <dgm:pt modelId="{D22675E7-96B3-44D4-9E3F-329BBB3F1709}" type="parTrans" cxnId="{0E30461C-5955-42C4-B3F8-827A8789C8F9}">
      <dgm:prSet/>
      <dgm:spPr/>
      <dgm:t>
        <a:bodyPr/>
        <a:lstStyle/>
        <a:p>
          <a:endParaRPr lang="en-IN"/>
        </a:p>
      </dgm:t>
    </dgm:pt>
    <dgm:pt modelId="{ECCCD8F3-A4A7-40F2-98D4-754431B4DC83}" type="sibTrans" cxnId="{0E30461C-5955-42C4-B3F8-827A8789C8F9}">
      <dgm:prSet/>
      <dgm:spPr/>
      <dgm:t>
        <a:bodyPr/>
        <a:lstStyle/>
        <a:p>
          <a:endParaRPr lang="en-IN"/>
        </a:p>
      </dgm:t>
    </dgm:pt>
    <dgm:pt modelId="{30AA522B-379B-4043-8C0A-06BE191FFDD5}">
      <dgm:prSet phldrT="[Text]" phldr="0"/>
      <dgm:spPr/>
      <dgm:t>
        <a:bodyPr/>
        <a:lstStyle/>
        <a:p>
          <a:r>
            <a:rPr lang="en-US" dirty="0"/>
            <a:t>Situational</a:t>
          </a:r>
          <a:endParaRPr lang="en-IN" dirty="0"/>
        </a:p>
      </dgm:t>
    </dgm:pt>
    <dgm:pt modelId="{74C3F3B9-DD5B-4172-B3EA-1C3EFC20C55C}" type="parTrans" cxnId="{BACD91D7-862D-4E8F-821E-56F0874E9454}">
      <dgm:prSet/>
      <dgm:spPr/>
      <dgm:t>
        <a:bodyPr/>
        <a:lstStyle/>
        <a:p>
          <a:endParaRPr lang="en-IN"/>
        </a:p>
      </dgm:t>
    </dgm:pt>
    <dgm:pt modelId="{1ADB1E7D-054A-4777-823A-9595460DBB64}" type="sibTrans" cxnId="{BACD91D7-862D-4E8F-821E-56F0874E9454}">
      <dgm:prSet/>
      <dgm:spPr/>
      <dgm:t>
        <a:bodyPr/>
        <a:lstStyle/>
        <a:p>
          <a:endParaRPr lang="en-IN"/>
        </a:p>
      </dgm:t>
    </dgm:pt>
    <dgm:pt modelId="{559418DD-EF77-4A72-AD80-A2017B2A316F}">
      <dgm:prSet phldrT="[Text]" phldr="0"/>
      <dgm:spPr/>
      <dgm:t>
        <a:bodyPr/>
        <a:lstStyle/>
        <a:p>
          <a:r>
            <a:rPr lang="en-US" dirty="0"/>
            <a:t>Competency-based</a:t>
          </a:r>
          <a:endParaRPr lang="en-IN" dirty="0"/>
        </a:p>
      </dgm:t>
    </dgm:pt>
    <dgm:pt modelId="{448CF46B-32DB-419B-BE47-89DE62157E46}" type="parTrans" cxnId="{169F0D74-00D7-4FD3-B3FD-66A4F5AA45EC}">
      <dgm:prSet/>
      <dgm:spPr/>
      <dgm:t>
        <a:bodyPr/>
        <a:lstStyle/>
        <a:p>
          <a:endParaRPr lang="en-IN"/>
        </a:p>
      </dgm:t>
    </dgm:pt>
    <dgm:pt modelId="{858C523B-BD40-4F37-894F-7953B896F09C}" type="sibTrans" cxnId="{169F0D74-00D7-4FD3-B3FD-66A4F5AA45EC}">
      <dgm:prSet/>
      <dgm:spPr/>
      <dgm:t>
        <a:bodyPr/>
        <a:lstStyle/>
        <a:p>
          <a:endParaRPr lang="en-IN"/>
        </a:p>
      </dgm:t>
    </dgm:pt>
    <dgm:pt modelId="{65B127EE-DC48-4DA0-A2D1-797527E2E950}">
      <dgm:prSet phldrT="[Text]" phldr="0"/>
      <dgm:spPr/>
      <dgm:t>
        <a:bodyPr/>
        <a:lstStyle/>
        <a:p>
          <a:r>
            <a:rPr lang="en-US" dirty="0"/>
            <a:t>STAR Model</a:t>
          </a:r>
          <a:endParaRPr lang="en-IN" dirty="0"/>
        </a:p>
      </dgm:t>
    </dgm:pt>
    <dgm:pt modelId="{9C552511-DABA-47CC-9620-E07765925467}" type="parTrans" cxnId="{6FB9181B-B957-4A94-A308-101C0FA60A09}">
      <dgm:prSet/>
      <dgm:spPr/>
      <dgm:t>
        <a:bodyPr/>
        <a:lstStyle/>
        <a:p>
          <a:endParaRPr lang="en-IN"/>
        </a:p>
      </dgm:t>
    </dgm:pt>
    <dgm:pt modelId="{DAADDA22-34AD-4C10-96E3-BCE7A8B09F8C}" type="sibTrans" cxnId="{6FB9181B-B957-4A94-A308-101C0FA60A09}">
      <dgm:prSet/>
      <dgm:spPr/>
      <dgm:t>
        <a:bodyPr/>
        <a:lstStyle/>
        <a:p>
          <a:endParaRPr lang="en-IN"/>
        </a:p>
      </dgm:t>
    </dgm:pt>
    <dgm:pt modelId="{7E6F92E8-89F2-4026-878C-E27FF1D6895E}" type="pres">
      <dgm:prSet presAssocID="{DB302406-5E08-4891-9ED3-B8694F3AB7B0}" presName="matrix" presStyleCnt="0">
        <dgm:presLayoutVars>
          <dgm:chMax val="1"/>
          <dgm:dir/>
          <dgm:resizeHandles val="exact"/>
        </dgm:presLayoutVars>
      </dgm:prSet>
      <dgm:spPr/>
    </dgm:pt>
    <dgm:pt modelId="{7DAD4FDC-AE59-48CD-81F3-9CBDC497C84F}" type="pres">
      <dgm:prSet presAssocID="{DB302406-5E08-4891-9ED3-B8694F3AB7B0}" presName="diamond" presStyleLbl="bgShp" presStyleIdx="0" presStyleCnt="1"/>
      <dgm:spPr/>
    </dgm:pt>
    <dgm:pt modelId="{0D6E6B33-8264-4FF9-94A9-2446C2146FED}" type="pres">
      <dgm:prSet presAssocID="{DB302406-5E08-4891-9ED3-B8694F3AB7B0}" presName="quad1" presStyleLbl="node1" presStyleIdx="0" presStyleCnt="4">
        <dgm:presLayoutVars>
          <dgm:chMax val="0"/>
          <dgm:chPref val="0"/>
          <dgm:bulletEnabled val="1"/>
        </dgm:presLayoutVars>
      </dgm:prSet>
      <dgm:spPr/>
    </dgm:pt>
    <dgm:pt modelId="{ADA1C1F2-E8F8-4014-BFB6-D44A68B93489}" type="pres">
      <dgm:prSet presAssocID="{DB302406-5E08-4891-9ED3-B8694F3AB7B0}" presName="quad2" presStyleLbl="node1" presStyleIdx="1" presStyleCnt="4">
        <dgm:presLayoutVars>
          <dgm:chMax val="0"/>
          <dgm:chPref val="0"/>
          <dgm:bulletEnabled val="1"/>
        </dgm:presLayoutVars>
      </dgm:prSet>
      <dgm:spPr/>
    </dgm:pt>
    <dgm:pt modelId="{65A25BEB-990B-43CA-9F33-5C9DD5539B1D}" type="pres">
      <dgm:prSet presAssocID="{DB302406-5E08-4891-9ED3-B8694F3AB7B0}" presName="quad3" presStyleLbl="node1" presStyleIdx="2" presStyleCnt="4">
        <dgm:presLayoutVars>
          <dgm:chMax val="0"/>
          <dgm:chPref val="0"/>
          <dgm:bulletEnabled val="1"/>
        </dgm:presLayoutVars>
      </dgm:prSet>
      <dgm:spPr/>
    </dgm:pt>
    <dgm:pt modelId="{919AC09D-82BA-4688-8E00-D12CD46987B4}" type="pres">
      <dgm:prSet presAssocID="{DB302406-5E08-4891-9ED3-B8694F3AB7B0}" presName="quad4" presStyleLbl="node1" presStyleIdx="3" presStyleCnt="4">
        <dgm:presLayoutVars>
          <dgm:chMax val="0"/>
          <dgm:chPref val="0"/>
          <dgm:bulletEnabled val="1"/>
        </dgm:presLayoutVars>
      </dgm:prSet>
      <dgm:spPr/>
    </dgm:pt>
  </dgm:ptLst>
  <dgm:cxnLst>
    <dgm:cxn modelId="{6FB9181B-B957-4A94-A308-101C0FA60A09}" srcId="{DB302406-5E08-4891-9ED3-B8694F3AB7B0}" destId="{65B127EE-DC48-4DA0-A2D1-797527E2E950}" srcOrd="3" destOrd="0" parTransId="{9C552511-DABA-47CC-9620-E07765925467}" sibTransId="{DAADDA22-34AD-4C10-96E3-BCE7A8B09F8C}"/>
    <dgm:cxn modelId="{0E30461C-5955-42C4-B3F8-827A8789C8F9}" srcId="{DB302406-5E08-4891-9ED3-B8694F3AB7B0}" destId="{5E6FDD2B-A3F7-42C3-BEFF-6D4AFDBB0F5F}" srcOrd="0" destOrd="0" parTransId="{D22675E7-96B3-44D4-9E3F-329BBB3F1709}" sibTransId="{ECCCD8F3-A4A7-40F2-98D4-754431B4DC83}"/>
    <dgm:cxn modelId="{14226F43-1F55-45F6-AD42-EBCC43D12A3F}" type="presOf" srcId="{DB302406-5E08-4891-9ED3-B8694F3AB7B0}" destId="{7E6F92E8-89F2-4026-878C-E27FF1D6895E}" srcOrd="0" destOrd="0" presId="urn:microsoft.com/office/officeart/2005/8/layout/matrix3"/>
    <dgm:cxn modelId="{169F0D74-00D7-4FD3-B3FD-66A4F5AA45EC}" srcId="{DB302406-5E08-4891-9ED3-B8694F3AB7B0}" destId="{559418DD-EF77-4A72-AD80-A2017B2A316F}" srcOrd="2" destOrd="0" parTransId="{448CF46B-32DB-419B-BE47-89DE62157E46}" sibTransId="{858C523B-BD40-4F37-894F-7953B896F09C}"/>
    <dgm:cxn modelId="{C106A976-8877-4F04-9A38-6247C011B612}" type="presOf" srcId="{5E6FDD2B-A3F7-42C3-BEFF-6D4AFDBB0F5F}" destId="{0D6E6B33-8264-4FF9-94A9-2446C2146FED}" srcOrd="0" destOrd="0" presId="urn:microsoft.com/office/officeart/2005/8/layout/matrix3"/>
    <dgm:cxn modelId="{0C707C82-7A74-4F92-A51A-85A06BB9FD73}" type="presOf" srcId="{559418DD-EF77-4A72-AD80-A2017B2A316F}" destId="{65A25BEB-990B-43CA-9F33-5C9DD5539B1D}" srcOrd="0" destOrd="0" presId="urn:microsoft.com/office/officeart/2005/8/layout/matrix3"/>
    <dgm:cxn modelId="{97346B89-4373-4E4B-B772-F9E96EDE3416}" type="presOf" srcId="{30AA522B-379B-4043-8C0A-06BE191FFDD5}" destId="{ADA1C1F2-E8F8-4014-BFB6-D44A68B93489}" srcOrd="0" destOrd="0" presId="urn:microsoft.com/office/officeart/2005/8/layout/matrix3"/>
    <dgm:cxn modelId="{0879F1A2-3708-4AFF-B672-99EBF2EA1A1A}" type="presOf" srcId="{65B127EE-DC48-4DA0-A2D1-797527E2E950}" destId="{919AC09D-82BA-4688-8E00-D12CD46987B4}" srcOrd="0" destOrd="0" presId="urn:microsoft.com/office/officeart/2005/8/layout/matrix3"/>
    <dgm:cxn modelId="{BACD91D7-862D-4E8F-821E-56F0874E9454}" srcId="{DB302406-5E08-4891-9ED3-B8694F3AB7B0}" destId="{30AA522B-379B-4043-8C0A-06BE191FFDD5}" srcOrd="1" destOrd="0" parTransId="{74C3F3B9-DD5B-4172-B3EA-1C3EFC20C55C}" sibTransId="{1ADB1E7D-054A-4777-823A-9595460DBB64}"/>
    <dgm:cxn modelId="{296392B1-6D76-40F1-8538-BD5C0D061D65}" type="presParOf" srcId="{7E6F92E8-89F2-4026-878C-E27FF1D6895E}" destId="{7DAD4FDC-AE59-48CD-81F3-9CBDC497C84F}" srcOrd="0" destOrd="0" presId="urn:microsoft.com/office/officeart/2005/8/layout/matrix3"/>
    <dgm:cxn modelId="{FCB18697-2E43-48DF-A1AD-4EC5E0CCAA7C}" type="presParOf" srcId="{7E6F92E8-89F2-4026-878C-E27FF1D6895E}" destId="{0D6E6B33-8264-4FF9-94A9-2446C2146FED}" srcOrd="1" destOrd="0" presId="urn:microsoft.com/office/officeart/2005/8/layout/matrix3"/>
    <dgm:cxn modelId="{6CCFA754-64C6-47B9-A3B5-1029C78A83B6}" type="presParOf" srcId="{7E6F92E8-89F2-4026-878C-E27FF1D6895E}" destId="{ADA1C1F2-E8F8-4014-BFB6-D44A68B93489}" srcOrd="2" destOrd="0" presId="urn:microsoft.com/office/officeart/2005/8/layout/matrix3"/>
    <dgm:cxn modelId="{E10B68EA-7549-4D6C-9A5D-F87284D38A6C}" type="presParOf" srcId="{7E6F92E8-89F2-4026-878C-E27FF1D6895E}" destId="{65A25BEB-990B-43CA-9F33-5C9DD5539B1D}" srcOrd="3" destOrd="0" presId="urn:microsoft.com/office/officeart/2005/8/layout/matrix3"/>
    <dgm:cxn modelId="{25C8A5DF-468A-44A9-B61E-2873599702DB}" type="presParOf" srcId="{7E6F92E8-89F2-4026-878C-E27FF1D6895E}" destId="{919AC09D-82BA-4688-8E00-D12CD46987B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8ACA8-5B8B-4324-B335-017F07A505DB}">
      <dsp:nvSpPr>
        <dsp:cNvPr id="0" name=""/>
        <dsp:cNvSpPr/>
      </dsp:nvSpPr>
      <dsp:spPr>
        <a:xfrm>
          <a:off x="990972" y="1242"/>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Format: Two-stage – HR + Panel</a:t>
          </a:r>
          <a:endParaRPr lang="en-US" sz="2700" kern="1200"/>
        </a:p>
      </dsp:txBody>
      <dsp:txXfrm>
        <a:off x="990972" y="1242"/>
        <a:ext cx="2827501" cy="1696501"/>
      </dsp:txXfrm>
    </dsp:sp>
    <dsp:sp modelId="{04246DF7-823B-4194-90B9-D73666190948}">
      <dsp:nvSpPr>
        <dsp:cNvPr id="0" name=""/>
        <dsp:cNvSpPr/>
      </dsp:nvSpPr>
      <dsp:spPr>
        <a:xfrm>
          <a:off x="4101224" y="1242"/>
          <a:ext cx="2827501" cy="1696501"/>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Stage 1: Online screening interview</a:t>
          </a:r>
          <a:endParaRPr lang="en-US" sz="2700" kern="1200"/>
        </a:p>
      </dsp:txBody>
      <dsp:txXfrm>
        <a:off x="4101224" y="1242"/>
        <a:ext cx="2827501" cy="1696501"/>
      </dsp:txXfrm>
    </dsp:sp>
    <dsp:sp modelId="{F86BD8E0-2469-4D6B-BCCD-B8FF3279F225}">
      <dsp:nvSpPr>
        <dsp:cNvPr id="0" name=""/>
        <dsp:cNvSpPr/>
      </dsp:nvSpPr>
      <dsp:spPr>
        <a:xfrm>
          <a:off x="7211476" y="1242"/>
          <a:ext cx="2827501" cy="1696501"/>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Stage 2: In-person competency panel</a:t>
          </a:r>
          <a:endParaRPr lang="en-US" sz="2700" kern="1200"/>
        </a:p>
      </dsp:txBody>
      <dsp:txXfrm>
        <a:off x="7211476" y="1242"/>
        <a:ext cx="2827501" cy="1696501"/>
      </dsp:txXfrm>
    </dsp:sp>
    <dsp:sp modelId="{31A13EE5-0CBF-4DC9-B8E7-CF2C55CCC913}">
      <dsp:nvSpPr>
        <dsp:cNvPr id="0" name=""/>
        <dsp:cNvSpPr/>
      </dsp:nvSpPr>
      <dsp:spPr>
        <a:xfrm>
          <a:off x="990972" y="1980494"/>
          <a:ext cx="2827501" cy="1696501"/>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Assessment: Behavioural + situational questions</a:t>
          </a:r>
          <a:endParaRPr lang="en-US" sz="2700" kern="1200"/>
        </a:p>
      </dsp:txBody>
      <dsp:txXfrm>
        <a:off x="990972" y="1980494"/>
        <a:ext cx="2827501" cy="1696501"/>
      </dsp:txXfrm>
    </dsp:sp>
    <dsp:sp modelId="{823F221A-3E7A-44D8-8971-013B7ADDA758}">
      <dsp:nvSpPr>
        <dsp:cNvPr id="0" name=""/>
        <dsp:cNvSpPr/>
      </dsp:nvSpPr>
      <dsp:spPr>
        <a:xfrm>
          <a:off x="4101224" y="1980494"/>
          <a:ext cx="2827501" cy="1696501"/>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Scoring: 1–5 competency rubric</a:t>
          </a:r>
          <a:endParaRPr lang="en-US" sz="2700" kern="1200"/>
        </a:p>
      </dsp:txBody>
      <dsp:txXfrm>
        <a:off x="4101224" y="1980494"/>
        <a:ext cx="2827501" cy="1696501"/>
      </dsp:txXfrm>
    </dsp:sp>
    <dsp:sp modelId="{8AFCCDD1-C612-470E-8931-284A70064F67}">
      <dsp:nvSpPr>
        <dsp:cNvPr id="0" name=""/>
        <dsp:cNvSpPr/>
      </dsp:nvSpPr>
      <dsp:spPr>
        <a:xfrm>
          <a:off x="7211476" y="1980494"/>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Duration: 45–60 minutes</a:t>
          </a:r>
          <a:endParaRPr lang="en-US" sz="2700" kern="1200"/>
        </a:p>
      </dsp:txBody>
      <dsp:txXfrm>
        <a:off x="7211476" y="1980494"/>
        <a:ext cx="2827501" cy="16965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D4FDC-AE59-48CD-81F3-9CBDC497C84F}">
      <dsp:nvSpPr>
        <dsp:cNvPr id="0" name=""/>
        <dsp:cNvSpPr/>
      </dsp:nvSpPr>
      <dsp:spPr>
        <a:xfrm>
          <a:off x="715052" y="0"/>
          <a:ext cx="3678303" cy="3678303"/>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E6B33-8264-4FF9-94A9-2446C2146FED}">
      <dsp:nvSpPr>
        <dsp:cNvPr id="0" name=""/>
        <dsp:cNvSpPr/>
      </dsp:nvSpPr>
      <dsp:spPr>
        <a:xfrm>
          <a:off x="1064490" y="349438"/>
          <a:ext cx="1434538" cy="1434538"/>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Behavioral</a:t>
          </a:r>
          <a:endParaRPr lang="en-IN" sz="1600" kern="1200" dirty="0"/>
        </a:p>
      </dsp:txBody>
      <dsp:txXfrm>
        <a:off x="1134518" y="419466"/>
        <a:ext cx="1294482" cy="1294482"/>
      </dsp:txXfrm>
    </dsp:sp>
    <dsp:sp modelId="{ADA1C1F2-E8F8-4014-BFB6-D44A68B93489}">
      <dsp:nvSpPr>
        <dsp:cNvPr id="0" name=""/>
        <dsp:cNvSpPr/>
      </dsp:nvSpPr>
      <dsp:spPr>
        <a:xfrm>
          <a:off x="2609378" y="349438"/>
          <a:ext cx="1434538" cy="1434538"/>
        </a:xfrm>
        <a:prstGeom prst="roundRect">
          <a:avLst/>
        </a:prstGeom>
        <a:solidFill>
          <a:schemeClr val="accent3">
            <a:hueOff val="-2800861"/>
            <a:satOff val="-15777"/>
            <a:lumOff val="58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Situational</a:t>
          </a:r>
          <a:endParaRPr lang="en-IN" sz="1600" kern="1200" dirty="0"/>
        </a:p>
      </dsp:txBody>
      <dsp:txXfrm>
        <a:off x="2679406" y="419466"/>
        <a:ext cx="1294482" cy="1294482"/>
      </dsp:txXfrm>
    </dsp:sp>
    <dsp:sp modelId="{65A25BEB-990B-43CA-9F33-5C9DD5539B1D}">
      <dsp:nvSpPr>
        <dsp:cNvPr id="0" name=""/>
        <dsp:cNvSpPr/>
      </dsp:nvSpPr>
      <dsp:spPr>
        <a:xfrm>
          <a:off x="1064490" y="1894326"/>
          <a:ext cx="1434538" cy="1434538"/>
        </a:xfrm>
        <a:prstGeom prst="roundRect">
          <a:avLst/>
        </a:prstGeom>
        <a:solidFill>
          <a:schemeClr val="accent3">
            <a:hueOff val="-5601721"/>
            <a:satOff val="-31553"/>
            <a:lumOff val="1163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Competency-based</a:t>
          </a:r>
          <a:endParaRPr lang="en-IN" sz="1600" kern="1200" dirty="0"/>
        </a:p>
      </dsp:txBody>
      <dsp:txXfrm>
        <a:off x="1134518" y="1964354"/>
        <a:ext cx="1294482" cy="1294482"/>
      </dsp:txXfrm>
    </dsp:sp>
    <dsp:sp modelId="{919AC09D-82BA-4688-8E00-D12CD46987B4}">
      <dsp:nvSpPr>
        <dsp:cNvPr id="0" name=""/>
        <dsp:cNvSpPr/>
      </dsp:nvSpPr>
      <dsp:spPr>
        <a:xfrm>
          <a:off x="2609378" y="1894326"/>
          <a:ext cx="1434538" cy="1434538"/>
        </a:xfrm>
        <a:prstGeom prst="roundRect">
          <a:avLst/>
        </a:prstGeom>
        <a:solidFill>
          <a:schemeClr val="accent3">
            <a:hueOff val="-8402582"/>
            <a:satOff val="-47330"/>
            <a:lumOff val="1745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STAR Model</a:t>
          </a:r>
          <a:endParaRPr lang="en-IN" sz="1600" kern="1200" dirty="0"/>
        </a:p>
      </dsp:txBody>
      <dsp:txXfrm>
        <a:off x="2679406" y="1964354"/>
        <a:ext cx="1294482" cy="12944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C347F7-1CE3-4A5F-A348-DE098A898AEB}" type="datetimeFigureOut">
              <a:rPr lang="en-IN" smtClean="0"/>
              <a:t>09-10-2025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9C300F-1CEC-4235-8B5E-CE4D9CE3C52D}" type="slidenum">
              <a:rPr lang="en-IN" smtClean="0"/>
              <a:t>‹#›</a:t>
            </a:fld>
            <a:endParaRPr lang="en-IN"/>
          </a:p>
        </p:txBody>
      </p:sp>
    </p:spTree>
    <p:extLst>
      <p:ext uri="{BB962C8B-B14F-4D97-AF65-F5344CB8AC3E}">
        <p14:creationId xmlns:p14="http://schemas.microsoft.com/office/powerpoint/2010/main" val="3666984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In this presentation, Unilever is chosen, and its recruitment and selection process will get analysed, for the role of a Change Manager in their London headquarters. It will discuss every step involved in the recruitment process, such as job analysis, interview methods, to show how Unilever maintains a fair, consistent, and unbiased recruitment process. The objective of the presentation is to provide a clear picture of the benefits of talent acquisition at organisational level which will promote transformation and sustainability of the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2</a:t>
            </a:fld>
            <a:endParaRPr lang="en-IN"/>
          </a:p>
        </p:txBody>
      </p:sp>
    </p:spTree>
    <p:extLst>
      <p:ext uri="{BB962C8B-B14F-4D97-AF65-F5344CB8AC3E}">
        <p14:creationId xmlns:p14="http://schemas.microsoft.com/office/powerpoint/2010/main" val="3249083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Unilever is a top international FMCG corporation, which is headquartered in London with around 127,000 staffs, while operating across 190 countries. Every aspect of its work is inspired by its vision to make sustainable living a normal thing. This firm is now in the process of going digital to improve innovation and sustainability. Such change initiatives need well qualified change leaders and in this regard, recruitment and selection becomes very significant. Inclusivity, mobility and leadership are three pillars of the HR strategy of Unilever that presuppose why this company is a good example of talent management in the global market.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3</a:t>
            </a:fld>
            <a:endParaRPr lang="en-IN"/>
          </a:p>
        </p:txBody>
      </p:sp>
    </p:spTree>
    <p:extLst>
      <p:ext uri="{BB962C8B-B14F-4D97-AF65-F5344CB8AC3E}">
        <p14:creationId xmlns:p14="http://schemas.microsoft.com/office/powerpoint/2010/main" val="4038930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Unilever initiates recruitment process with workforce planning and job analysis to clarify the requirement of a position. Job advertisements are placed both internally and externally in sites like LinkedIn and Unilever Careers. An Applicant Tracking System helps to make the process of candidate shortlisting efficient and fair. Unilever plans to assess the candidates using structured interviews, while the final panel decision gets considered during candidate selection. Candidates will get onboarded and the offer through the U-learn platform.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4</a:t>
            </a:fld>
            <a:endParaRPr lang="en-IN"/>
          </a:p>
        </p:txBody>
      </p:sp>
    </p:spTree>
    <p:extLst>
      <p:ext uri="{BB962C8B-B14F-4D97-AF65-F5344CB8AC3E}">
        <p14:creationId xmlns:p14="http://schemas.microsoft.com/office/powerpoint/2010/main" val="860604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Job analysis explains the duties, skills and requirements for the Change Manager Job role. The most common methods of job analysis, which will be considered are interviews, benchmarking and document review. A detailed job description and person specification which are aligned with the organisational goals will be designed.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5</a:t>
            </a:fld>
            <a:endParaRPr lang="en-IN"/>
          </a:p>
        </p:txBody>
      </p:sp>
    </p:spTree>
    <p:extLst>
      <p:ext uri="{BB962C8B-B14F-4D97-AF65-F5344CB8AC3E}">
        <p14:creationId xmlns:p14="http://schemas.microsoft.com/office/powerpoint/2010/main" val="187509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Based on the above job description, it can be deduced that the Change Manager is supposed to report to the Transformation Director. The main tasks are leading change initiatives, communicating with stakeholders, providing training, and tracking the adoption rates. The position requires interdepartmental teamwork and critical decision-making to facilitate digitalisation. Effective job descriptions such as this help to increase transparency, improve understanding of the candidate and create measurable benchmarks of performance, when the employee enters the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6</a:t>
            </a:fld>
            <a:endParaRPr lang="en-IN"/>
          </a:p>
        </p:txBody>
      </p:sp>
    </p:spTree>
    <p:extLst>
      <p:ext uri="{BB962C8B-B14F-4D97-AF65-F5344CB8AC3E}">
        <p14:creationId xmlns:p14="http://schemas.microsoft.com/office/powerpoint/2010/main" val="1480973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Person specification explains desirable and essential qualification, experience, skills and attributes from the candidate, appearing for a particular position (Specification, 2019). Important criteria are a BA or MBA in Business or HR and three to five years of change or project management experience. The candidates should have leadership skills, flexibility, and analytical skills. Ideal qualities are those of CIPD certification, experience in FMCG, and an innovative mentality. This framework facilitates objective evaluation and align candidates with the Unilever culture of sustainability, leadership, and collaboration.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7</a:t>
            </a:fld>
            <a:endParaRPr lang="en-IN"/>
          </a:p>
        </p:txBody>
      </p:sp>
    </p:spTree>
    <p:extLst>
      <p:ext uri="{BB962C8B-B14F-4D97-AF65-F5344CB8AC3E}">
        <p14:creationId xmlns:p14="http://schemas.microsoft.com/office/powerpoint/2010/main" val="1632161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Structured interviews are a reliable method of conducting interview. They are standardised, competency-based and formal. These interviews involve STAR technique, leadership focus and adaptability. This mode of interview, ensures fairness and reliability is managed, throughout the interview process. Some significant advantage of structured interview include high validity. It also ensures reduced bias during the interview process.</a:t>
            </a:r>
            <a:endParaRPr lang="en-IN" dirty="0"/>
          </a:p>
        </p:txBody>
      </p:sp>
      <p:sp>
        <p:nvSpPr>
          <p:cNvPr id="4" name="Slide Number Placeholder 3"/>
          <p:cNvSpPr>
            <a:spLocks noGrp="1"/>
          </p:cNvSpPr>
          <p:nvPr>
            <p:ph type="sldNum" sz="quarter" idx="5"/>
          </p:nvPr>
        </p:nvSpPr>
        <p:spPr/>
        <p:txBody>
          <a:bodyPr/>
          <a:lstStyle/>
          <a:p>
            <a:fld id="{FE9C300F-1CEC-4235-8B5E-CE4D9CE3C52D}" type="slidenum">
              <a:rPr lang="en-IN" smtClean="0"/>
              <a:t>8</a:t>
            </a:fld>
            <a:endParaRPr lang="en-IN"/>
          </a:p>
        </p:txBody>
      </p:sp>
    </p:spTree>
    <p:extLst>
      <p:ext uri="{BB962C8B-B14F-4D97-AF65-F5344CB8AC3E}">
        <p14:creationId xmlns:p14="http://schemas.microsoft.com/office/powerpoint/2010/main" val="2267418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Unstructured interviews are characterised for being informal, flexible and conversational in nature. They explore personality and cultural fit of the candidate appearing for the interview. This method fosters a connection and creates the willingness to talk but can be judgemental and immeasurable. As such, it tends to be used parallelly with more formal processes in order to understand the nature of a candidate better.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9</a:t>
            </a:fld>
            <a:endParaRPr lang="en-IN"/>
          </a:p>
        </p:txBody>
      </p:sp>
    </p:spTree>
    <p:extLst>
      <p:ext uri="{BB962C8B-B14F-4D97-AF65-F5344CB8AC3E}">
        <p14:creationId xmlns:p14="http://schemas.microsoft.com/office/powerpoint/2010/main" val="907580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Panel interviews are conducted by more than one assessor, usually HR, Transformation, and Operations. All panellists are judging the candidate in another way, which introduces a balanced and objective judgment. One may ask, “How do you deal with the resistance to digital change?” This method helps in assessing the candidate from a diverse viewpoint, which ensures reduced biases. However, this method might often intimidate the candidates appearing for the interview.</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10</a:t>
            </a:fld>
            <a:endParaRPr lang="en-IN"/>
          </a:p>
        </p:txBody>
      </p:sp>
    </p:spTree>
    <p:extLst>
      <p:ext uri="{BB962C8B-B14F-4D97-AF65-F5344CB8AC3E}">
        <p14:creationId xmlns:p14="http://schemas.microsoft.com/office/powerpoint/2010/main" val="2798180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Unilever will undertake a two step interview process, which involves HR and Panel rounds. The first stage will include online screening interview, and the second stage will involve in-person competency assessment through a panel. This type of interview will involve behavioural and situational questions and are likely to last between 45 to 60 minutes.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11</a:t>
            </a:fld>
            <a:endParaRPr lang="en-IN"/>
          </a:p>
        </p:txBody>
      </p:sp>
    </p:spTree>
    <p:extLst>
      <p:ext uri="{BB962C8B-B14F-4D97-AF65-F5344CB8AC3E}">
        <p14:creationId xmlns:p14="http://schemas.microsoft.com/office/powerpoint/2010/main" val="777110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Appropriate questioning techniques should be used to effectively assess the candidates. Some common techniques of questioning that can be used by Unilever are Behavioural, Situational, Competency-based and STAR Model. The use of open-ended questions can attract detailed answers, which are necessary to assess the interpersonal skills of the interviewees. The structured techniques of questioning are likely to reduce biases and improve objectivity.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12</a:t>
            </a:fld>
            <a:endParaRPr lang="en-IN"/>
          </a:p>
        </p:txBody>
      </p:sp>
    </p:spTree>
    <p:extLst>
      <p:ext uri="{BB962C8B-B14F-4D97-AF65-F5344CB8AC3E}">
        <p14:creationId xmlns:p14="http://schemas.microsoft.com/office/powerpoint/2010/main" val="100338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Face to face interviews are effective in rapport building. However, they are costly to conduct, have high risk of bias, has minimal tech usage, and is also a source of travel emissions, which does not go well with the Sustainability vision of Unilever. However, online interviews provide flexible, and global access, has low cost and time involvement, are more structured, and eco-friendly in nature. Moreover, online interviews involve use of AI recording and analytics, which also improves the overall screening outcomes.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13</a:t>
            </a:fld>
            <a:endParaRPr lang="en-IN"/>
          </a:p>
        </p:txBody>
      </p:sp>
    </p:spTree>
    <p:extLst>
      <p:ext uri="{BB962C8B-B14F-4D97-AF65-F5344CB8AC3E}">
        <p14:creationId xmlns:p14="http://schemas.microsoft.com/office/powerpoint/2010/main" val="4020605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Unilever needs to start using predictive HR analytics to understand needs when it comes to hiring new employees. Forming connections to create a better diversity partnership would increase access to new talent pools and increase inclusion. Constant bias of the interviewer will be minimised as well. Giving positive feedbacks to candidates will enhance employer branding for Unilever.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14</a:t>
            </a:fld>
            <a:endParaRPr lang="en-IN"/>
          </a:p>
        </p:txBody>
      </p:sp>
    </p:spTree>
    <p:extLst>
      <p:ext uri="{BB962C8B-B14F-4D97-AF65-F5344CB8AC3E}">
        <p14:creationId xmlns:p14="http://schemas.microsoft.com/office/powerpoint/2010/main" val="4848904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Unilever tries to recruit and select people at the centre of organisational success. The integration of competency-based processes structured by digital innovation helps the company to be fair, inclusive, and effective in recruitment. The hybrid interview model provides the preferred compromise of intensity of personal connection and convenience of technology. Unilever has been able to recruit a forward-thinking healthy workforce that is able to bring transformation in its leadership in the FMCG industry to maintain global leadership.</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E9C300F-1CEC-4235-8B5E-CE4D9CE3C52D}" type="slidenum">
              <a:rPr lang="en-IN" smtClean="0"/>
              <a:t>15</a:t>
            </a:fld>
            <a:endParaRPr lang="en-IN"/>
          </a:p>
        </p:txBody>
      </p:sp>
    </p:spTree>
    <p:extLst>
      <p:ext uri="{BB962C8B-B14F-4D97-AF65-F5344CB8AC3E}">
        <p14:creationId xmlns:p14="http://schemas.microsoft.com/office/powerpoint/2010/main" val="1339534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E9C300F-1CEC-4235-8B5E-CE4D9CE3C52D}" type="slidenum">
              <a:rPr lang="en-IN" smtClean="0"/>
              <a:t>16</a:t>
            </a:fld>
            <a:endParaRPr lang="en-IN"/>
          </a:p>
        </p:txBody>
      </p:sp>
    </p:spTree>
    <p:extLst>
      <p:ext uri="{BB962C8B-B14F-4D97-AF65-F5344CB8AC3E}">
        <p14:creationId xmlns:p14="http://schemas.microsoft.com/office/powerpoint/2010/main" val="226277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D91E92-603A-4B66-8B7E-88E5F411394C}" type="datetimeFigureOut">
              <a:rPr lang="en-IN" smtClean="0"/>
              <a:t>09-10-2025</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8F45ADBC-ECB6-448A-820E-51D91EF07C4C}" type="slidenum">
              <a:rPr lang="en-IN" smtClean="0"/>
              <a:t>‹#›</a:t>
            </a:fld>
            <a:endParaRPr lang="en-IN"/>
          </a:p>
        </p:txBody>
      </p:sp>
    </p:spTree>
    <p:extLst>
      <p:ext uri="{BB962C8B-B14F-4D97-AF65-F5344CB8AC3E}">
        <p14:creationId xmlns:p14="http://schemas.microsoft.com/office/powerpoint/2010/main" val="2795966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91E92-603A-4B66-8B7E-88E5F411394C}" type="datetimeFigureOut">
              <a:rPr lang="en-IN" smtClean="0"/>
              <a:t>09-10-2025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3619180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D91E92-603A-4B66-8B7E-88E5F411394C}" type="datetimeFigureOut">
              <a:rPr lang="en-IN" smtClean="0"/>
              <a:t>09-10-2025</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8F45ADBC-ECB6-448A-820E-51D91EF07C4C}" type="slidenum">
              <a:rPr lang="en-IN" smtClean="0"/>
              <a:t>‹#›</a:t>
            </a:fld>
            <a:endParaRPr lang="en-IN"/>
          </a:p>
        </p:txBody>
      </p:sp>
    </p:spTree>
    <p:extLst>
      <p:ext uri="{BB962C8B-B14F-4D97-AF65-F5344CB8AC3E}">
        <p14:creationId xmlns:p14="http://schemas.microsoft.com/office/powerpoint/2010/main" val="136820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D91E92-603A-4B66-8B7E-88E5F411394C}" type="datetimeFigureOut">
              <a:rPr lang="en-IN" smtClean="0"/>
              <a:t>09-10-2025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2894630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D91E92-603A-4B66-8B7E-88E5F411394C}" type="datetimeFigureOut">
              <a:rPr lang="en-IN" smtClean="0"/>
              <a:t>09-10-2025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3820471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D91E92-603A-4B66-8B7E-88E5F411394C}" type="datetimeFigureOut">
              <a:rPr lang="en-IN" smtClean="0"/>
              <a:t>09-10-2025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2220162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D91E92-603A-4B66-8B7E-88E5F411394C}" type="datetimeFigureOut">
              <a:rPr lang="en-IN" smtClean="0"/>
              <a:t>09-10-2025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2312638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D91E92-603A-4B66-8B7E-88E5F411394C}" type="datetimeFigureOut">
              <a:rPr lang="en-IN" smtClean="0"/>
              <a:t>09-10-2025</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8F45ADBC-ECB6-448A-820E-51D91EF07C4C}" type="slidenum">
              <a:rPr lang="en-IN" smtClean="0"/>
              <a:t>‹#›</a:t>
            </a:fld>
            <a:endParaRPr lang="en-IN"/>
          </a:p>
        </p:txBody>
      </p:sp>
    </p:spTree>
    <p:extLst>
      <p:ext uri="{BB962C8B-B14F-4D97-AF65-F5344CB8AC3E}">
        <p14:creationId xmlns:p14="http://schemas.microsoft.com/office/powerpoint/2010/main" val="2398620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D91E92-603A-4B66-8B7E-88E5F411394C}" type="datetimeFigureOut">
              <a:rPr lang="en-IN" smtClean="0"/>
              <a:t>09-10-2025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3948979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91E92-603A-4B66-8B7E-88E5F411394C}" type="datetimeFigureOut">
              <a:rPr lang="en-IN" smtClean="0"/>
              <a:t>09-10-2025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45ADBC-ECB6-448A-820E-51D91EF07C4C}" type="slidenum">
              <a:rPr lang="en-IN" smtClean="0"/>
              <a:t>‹#›</a:t>
            </a:fld>
            <a:endParaRPr lang="en-IN"/>
          </a:p>
        </p:txBody>
      </p:sp>
    </p:spTree>
    <p:extLst>
      <p:ext uri="{BB962C8B-B14F-4D97-AF65-F5344CB8AC3E}">
        <p14:creationId xmlns:p14="http://schemas.microsoft.com/office/powerpoint/2010/main" val="2378798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D91E92-603A-4B66-8B7E-88E5F411394C}" type="datetimeFigureOut">
              <a:rPr lang="en-IN" smtClean="0"/>
              <a:t>09-10-2025</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8F45ADBC-ECB6-448A-820E-51D91EF07C4C}" type="slidenum">
              <a:rPr lang="en-IN" smtClean="0"/>
              <a:t>‹#›</a:t>
            </a:fld>
            <a:endParaRPr lang="en-IN"/>
          </a:p>
        </p:txBody>
      </p:sp>
    </p:spTree>
    <p:extLst>
      <p:ext uri="{BB962C8B-B14F-4D97-AF65-F5344CB8AC3E}">
        <p14:creationId xmlns:p14="http://schemas.microsoft.com/office/powerpoint/2010/main" val="1928530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D91E92-603A-4B66-8B7E-88E5F411394C}" type="datetimeFigureOut">
              <a:rPr lang="en-IN" smtClean="0"/>
              <a:t>09-10-2025</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8F45ADBC-ECB6-448A-820E-51D91EF07C4C}"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233706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B907F-42D6-9849-C4A1-BC132F4FD329}"/>
              </a:ext>
            </a:extLst>
          </p:cNvPr>
          <p:cNvSpPr>
            <a:spLocks noGrp="1"/>
          </p:cNvSpPr>
          <p:nvPr>
            <p:ph type="ctrTitle"/>
          </p:nvPr>
        </p:nvSpPr>
        <p:spPr>
          <a:xfrm>
            <a:off x="4449960" y="1507414"/>
            <a:ext cx="7295507" cy="3703320"/>
          </a:xfrm>
        </p:spPr>
        <p:txBody>
          <a:bodyPr anchor="ctr">
            <a:normAutofit/>
          </a:bodyPr>
          <a:lstStyle/>
          <a:p>
            <a:pPr>
              <a:lnSpc>
                <a:spcPct val="90000"/>
              </a:lnSpc>
            </a:pPr>
            <a:r>
              <a:rPr lang="en-GB" sz="4100" b="1" dirty="0"/>
              <a:t>Developing and Managing Individuals and Teams</a:t>
            </a:r>
            <a:br>
              <a:rPr lang="en-IN" sz="4100" b="1" dirty="0"/>
            </a:br>
            <a:r>
              <a:rPr lang="en-GB" sz="4100" b="1" dirty="0"/>
              <a:t>Individual Presentation </a:t>
            </a:r>
            <a:endParaRPr lang="en-IN" sz="4100" b="1" dirty="0"/>
          </a:p>
        </p:txBody>
      </p:sp>
      <p:sp>
        <p:nvSpPr>
          <p:cNvPr id="3" name="Subtitle 2">
            <a:extLst>
              <a:ext uri="{FF2B5EF4-FFF2-40B4-BE49-F238E27FC236}">
                <a16:creationId xmlns:a16="http://schemas.microsoft.com/office/drawing/2014/main" id="{083928EA-FCA3-A9BD-8E1F-ED8146BA46F4}"/>
              </a:ext>
            </a:extLst>
          </p:cNvPr>
          <p:cNvSpPr>
            <a:spLocks noGrp="1"/>
          </p:cNvSpPr>
          <p:nvPr>
            <p:ph type="subTitle" idx="1"/>
          </p:nvPr>
        </p:nvSpPr>
        <p:spPr>
          <a:xfrm>
            <a:off x="857622" y="1507414"/>
            <a:ext cx="2534935" cy="3703320"/>
          </a:xfrm>
          <a:ln w="57150">
            <a:noFill/>
          </a:ln>
        </p:spPr>
        <p:txBody>
          <a:bodyPr anchor="ctr">
            <a:normAutofit/>
          </a:bodyPr>
          <a:lstStyle/>
          <a:p>
            <a:pPr algn="r"/>
            <a:r>
              <a:rPr lang="en-US" sz="2000" b="1" dirty="0"/>
              <a:t>PRESENTED BY</a:t>
            </a:r>
            <a:r>
              <a:rPr lang="en-IN" sz="2000" b="1" dirty="0"/>
              <a:t>:</a:t>
            </a:r>
          </a:p>
          <a:p>
            <a:pPr algn="r"/>
            <a:r>
              <a:rPr lang="en-IN" sz="2000" b="1" dirty="0"/>
              <a:t>DANIEL BOB</a:t>
            </a:r>
            <a:endParaRPr lang="en-US" sz="2000" b="1" dirty="0"/>
          </a:p>
        </p:txBody>
      </p:sp>
      <p:sp>
        <p:nvSpPr>
          <p:cNvPr id="10" name="Rectangle 9">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Rectangle 11">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Rectangle 13">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2348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40FC6-8764-DDCF-B967-555A86378BC3}"/>
              </a:ext>
            </a:extLst>
          </p:cNvPr>
          <p:cNvSpPr>
            <a:spLocks noGrp="1"/>
          </p:cNvSpPr>
          <p:nvPr>
            <p:ph type="title"/>
          </p:nvPr>
        </p:nvSpPr>
        <p:spPr>
          <a:xfrm>
            <a:off x="6494721" y="960723"/>
            <a:ext cx="4968489" cy="1013800"/>
          </a:xfrm>
        </p:spPr>
        <p:txBody>
          <a:bodyPr>
            <a:normAutofit/>
          </a:bodyPr>
          <a:lstStyle/>
          <a:p>
            <a:r>
              <a:rPr lang="en-GB" b="1">
                <a:solidFill>
                  <a:schemeClr val="tx2"/>
                </a:solidFill>
              </a:rPr>
              <a:t>Introduction </a:t>
            </a:r>
            <a:endParaRPr lang="en-IN" b="1">
              <a:solidFill>
                <a:schemeClr val="tx2"/>
              </a:solidFill>
            </a:endParaRPr>
          </a:p>
        </p:txBody>
      </p:sp>
      <p:sp>
        <p:nvSpPr>
          <p:cNvPr id="12" name="Rectangle 11">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Rectangle 13">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 name="Picture 4">
            <a:extLst>
              <a:ext uri="{FF2B5EF4-FFF2-40B4-BE49-F238E27FC236}">
                <a16:creationId xmlns:a16="http://schemas.microsoft.com/office/drawing/2014/main" id="{24AE1013-64EF-9F00-69C8-63EB7C2983FA}"/>
              </a:ext>
            </a:extLst>
          </p:cNvPr>
          <p:cNvPicPr>
            <a:picLocks noChangeAspect="1"/>
          </p:cNvPicPr>
          <p:nvPr/>
        </p:nvPicPr>
        <p:blipFill>
          <a:blip r:embed="rId3"/>
          <a:srcRect b="12327"/>
          <a:stretch>
            <a:fillRect/>
          </a:stretch>
        </p:blipFill>
        <p:spPr>
          <a:xfrm>
            <a:off x="910114" y="1974523"/>
            <a:ext cx="4674492" cy="3647492"/>
          </a:xfrm>
          <a:prstGeom prst="rect">
            <a:avLst/>
          </a:prstGeom>
        </p:spPr>
      </p:pic>
      <p:sp>
        <p:nvSpPr>
          <p:cNvPr id="3" name="Content Placeholder 2">
            <a:extLst>
              <a:ext uri="{FF2B5EF4-FFF2-40B4-BE49-F238E27FC236}">
                <a16:creationId xmlns:a16="http://schemas.microsoft.com/office/drawing/2014/main" id="{C300259D-95BB-7CE3-1B4F-968C104BC9A9}"/>
              </a:ext>
            </a:extLst>
          </p:cNvPr>
          <p:cNvSpPr>
            <a:spLocks noGrp="1"/>
          </p:cNvSpPr>
          <p:nvPr>
            <p:ph idx="1"/>
          </p:nvPr>
        </p:nvSpPr>
        <p:spPr>
          <a:xfrm>
            <a:off x="6515987" y="2254102"/>
            <a:ext cx="4947221" cy="3650344"/>
          </a:xfrm>
        </p:spPr>
        <p:txBody>
          <a:bodyPr>
            <a:normAutofit/>
          </a:bodyPr>
          <a:lstStyle/>
          <a:p>
            <a:pPr lvl="0" algn="just"/>
            <a:r>
              <a:rPr lang="en-GB" dirty="0"/>
              <a:t>The purpose of this presentation is to analyse Unilever’s recruitment and selection process</a:t>
            </a:r>
            <a:endParaRPr lang="en-IN" dirty="0"/>
          </a:p>
          <a:p>
            <a:pPr lvl="0" algn="just"/>
            <a:r>
              <a:rPr lang="en-GB" dirty="0"/>
              <a:t>The main focus is for a Change Manager position at London HQ</a:t>
            </a:r>
            <a:endParaRPr lang="en-IN" dirty="0"/>
          </a:p>
          <a:p>
            <a:pPr lvl="0" algn="just"/>
            <a:r>
              <a:rPr lang="en-GB" dirty="0"/>
              <a:t>Key aspects of this presentation includes conducting Job analysis, interview types, questioning, comparison</a:t>
            </a:r>
            <a:endParaRPr lang="en-IN" dirty="0"/>
          </a:p>
          <a:p>
            <a:pPr lvl="0" algn="just"/>
            <a:r>
              <a:rPr lang="en-GB" dirty="0"/>
              <a:t>Through this presentation, a clear understanding of effective, fair, and strategic hiring process will be attained. </a:t>
            </a:r>
            <a:endParaRPr lang="en-IN" dirty="0"/>
          </a:p>
        </p:txBody>
      </p:sp>
    </p:spTree>
    <p:extLst>
      <p:ext uri="{BB962C8B-B14F-4D97-AF65-F5344CB8AC3E}">
        <p14:creationId xmlns:p14="http://schemas.microsoft.com/office/powerpoint/2010/main" val="155468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C478F2-CAA8-9FDF-C4FF-92D475E8D1D4}"/>
            </a:ext>
          </a:extLst>
        </p:cNvPr>
        <p:cNvGrpSpPr/>
        <p:nvPr/>
      </p:nvGrpSpPr>
      <p:grpSpPr>
        <a:xfrm>
          <a:off x="0" y="0"/>
          <a:ext cx="0" cy="0"/>
          <a:chOff x="0" y="0"/>
          <a:chExt cx="0" cy="0"/>
        </a:xfrm>
      </p:grpSpPr>
      <p:sp>
        <p:nvSpPr>
          <p:cNvPr id="3079" name="Rectangle 3078">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195D88E8-CE59-C207-F613-EBD36D2C74E0}"/>
              </a:ext>
            </a:extLst>
          </p:cNvPr>
          <p:cNvSpPr>
            <a:spLocks noGrp="1"/>
          </p:cNvSpPr>
          <p:nvPr>
            <p:ph type="title"/>
          </p:nvPr>
        </p:nvSpPr>
        <p:spPr>
          <a:xfrm>
            <a:off x="762121" y="960723"/>
            <a:ext cx="4968489" cy="1013800"/>
          </a:xfrm>
        </p:spPr>
        <p:txBody>
          <a:bodyPr>
            <a:normAutofit/>
          </a:bodyPr>
          <a:lstStyle/>
          <a:p>
            <a:r>
              <a:rPr lang="en-GB" b="1">
                <a:solidFill>
                  <a:srgbClr val="FFFFFF"/>
                </a:solidFill>
              </a:rPr>
              <a:t>Organisational Overview</a:t>
            </a:r>
            <a:endParaRPr lang="en-IN" b="1">
              <a:solidFill>
                <a:srgbClr val="FFFFFF"/>
              </a:solidFill>
            </a:endParaRPr>
          </a:p>
        </p:txBody>
      </p:sp>
      <p:sp>
        <p:nvSpPr>
          <p:cNvPr id="3083" name="Rectangle 3082">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5" name="Rectangle 3084">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4880E410-8674-229C-00DF-BF4FF4AC610B}"/>
              </a:ext>
            </a:extLst>
          </p:cNvPr>
          <p:cNvSpPr>
            <a:spLocks noGrp="1"/>
          </p:cNvSpPr>
          <p:nvPr>
            <p:ph idx="1"/>
          </p:nvPr>
        </p:nvSpPr>
        <p:spPr>
          <a:xfrm>
            <a:off x="783387" y="2254102"/>
            <a:ext cx="4947221" cy="3650344"/>
          </a:xfrm>
        </p:spPr>
        <p:txBody>
          <a:bodyPr>
            <a:normAutofit/>
          </a:bodyPr>
          <a:lstStyle/>
          <a:p>
            <a:pPr lvl="0" algn="just"/>
            <a:r>
              <a:rPr lang="en-GB" dirty="0">
                <a:solidFill>
                  <a:srgbClr val="FFFFFF"/>
                </a:solidFill>
              </a:rPr>
              <a:t>Unilever is a Global FMCG leader, headquartered in London</a:t>
            </a:r>
            <a:endParaRPr lang="en-IN" dirty="0">
              <a:solidFill>
                <a:srgbClr val="FFFFFF"/>
              </a:solidFill>
            </a:endParaRPr>
          </a:p>
          <a:p>
            <a:pPr lvl="0" algn="just"/>
            <a:r>
              <a:rPr lang="en-GB" dirty="0">
                <a:solidFill>
                  <a:srgbClr val="FFFFFF"/>
                </a:solidFill>
              </a:rPr>
              <a:t>It employs 127,000+ employees, and operates in 190+ countries</a:t>
            </a:r>
            <a:endParaRPr lang="en-IN" dirty="0">
              <a:solidFill>
                <a:srgbClr val="FFFFFF"/>
              </a:solidFill>
            </a:endParaRPr>
          </a:p>
          <a:p>
            <a:pPr lvl="0" algn="just"/>
            <a:r>
              <a:rPr lang="en-GB" dirty="0">
                <a:solidFill>
                  <a:srgbClr val="FFFFFF"/>
                </a:solidFill>
              </a:rPr>
              <a:t>Vision: “Make sustainable living commonplace” (Murphy and Murphy, 2017)</a:t>
            </a:r>
            <a:endParaRPr lang="en-IN" dirty="0">
              <a:solidFill>
                <a:srgbClr val="FFFFFF"/>
              </a:solidFill>
            </a:endParaRPr>
          </a:p>
          <a:p>
            <a:pPr lvl="0" algn="just"/>
            <a:r>
              <a:rPr lang="en-GB" dirty="0">
                <a:solidFill>
                  <a:srgbClr val="FFFFFF"/>
                </a:solidFill>
              </a:rPr>
              <a:t>Transformation focus of Unilever is on Digital innovation &amp; sustainability</a:t>
            </a:r>
            <a:endParaRPr lang="en-IN" dirty="0">
              <a:solidFill>
                <a:srgbClr val="FFFFFF"/>
              </a:solidFill>
            </a:endParaRPr>
          </a:p>
          <a:p>
            <a:pPr lvl="0" algn="just"/>
            <a:r>
              <a:rPr lang="en-GB" dirty="0">
                <a:solidFill>
                  <a:srgbClr val="FFFFFF"/>
                </a:solidFill>
              </a:rPr>
              <a:t>Strong HR practices &amp; global talent mobility</a:t>
            </a:r>
            <a:endParaRPr lang="en-IN" dirty="0">
              <a:solidFill>
                <a:srgbClr val="FFFFFF"/>
              </a:solidFill>
            </a:endParaRPr>
          </a:p>
        </p:txBody>
      </p:sp>
      <p:pic>
        <p:nvPicPr>
          <p:cNvPr id="3074" name="Picture 2" descr="Brands | Unilever">
            <a:extLst>
              <a:ext uri="{FF2B5EF4-FFF2-40B4-BE49-F238E27FC236}">
                <a16:creationId xmlns:a16="http://schemas.microsoft.com/office/drawing/2014/main" id="{DB36C509-A2D6-C815-40E8-66D02D58DF8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71493" y="960723"/>
            <a:ext cx="4945656" cy="4945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7686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19D72F-8DA4-E819-CEBB-B700420B0842}"/>
            </a:ext>
          </a:extLst>
        </p:cNvPr>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98FE4-8D99-7A8F-FCCE-87E7D729B9D9}"/>
              </a:ext>
            </a:extLst>
          </p:cNvPr>
          <p:cNvSpPr>
            <a:spLocks noGrp="1"/>
          </p:cNvSpPr>
          <p:nvPr>
            <p:ph type="title"/>
          </p:nvPr>
        </p:nvSpPr>
        <p:spPr>
          <a:xfrm>
            <a:off x="6494721" y="960723"/>
            <a:ext cx="4968489" cy="1013800"/>
          </a:xfrm>
        </p:spPr>
        <p:txBody>
          <a:bodyPr>
            <a:normAutofit/>
          </a:bodyPr>
          <a:lstStyle/>
          <a:p>
            <a:r>
              <a:rPr lang="en-GB" b="1">
                <a:solidFill>
                  <a:schemeClr val="tx2"/>
                </a:solidFill>
              </a:rPr>
              <a:t>Recruitment Process</a:t>
            </a:r>
            <a:endParaRPr lang="en-IN" b="1">
              <a:solidFill>
                <a:schemeClr val="tx2"/>
              </a:solidFill>
            </a:endParaRPr>
          </a:p>
        </p:txBody>
      </p:sp>
      <p:sp>
        <p:nvSpPr>
          <p:cNvPr id="5129" name="Rectangle 5128">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131" name="Rectangle 5130">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133" name="Rectangle 513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122" name="Picture 2" descr="Applicant Tracking System | Orgzit Blog Applicant Tracking System">
            <a:extLst>
              <a:ext uri="{FF2B5EF4-FFF2-40B4-BE49-F238E27FC236}">
                <a16:creationId xmlns:a16="http://schemas.microsoft.com/office/drawing/2014/main" id="{C8F14D71-79AB-C7DE-A163-E405D215D8C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2485395"/>
            <a:ext cx="4674492" cy="18697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F67C339-1AAB-836A-B89B-60347B068FF2}"/>
              </a:ext>
            </a:extLst>
          </p:cNvPr>
          <p:cNvSpPr>
            <a:spLocks noGrp="1"/>
          </p:cNvSpPr>
          <p:nvPr>
            <p:ph idx="1"/>
          </p:nvPr>
        </p:nvSpPr>
        <p:spPr>
          <a:xfrm>
            <a:off x="6515987" y="2254102"/>
            <a:ext cx="4947221" cy="3650344"/>
          </a:xfrm>
        </p:spPr>
        <p:txBody>
          <a:bodyPr>
            <a:normAutofit/>
          </a:bodyPr>
          <a:lstStyle/>
          <a:p>
            <a:pPr lvl="0" algn="just"/>
            <a:r>
              <a:rPr lang="en-GB" dirty="0"/>
              <a:t>Recruitment process majorly involves workforce planning &amp; job analysis</a:t>
            </a:r>
            <a:endParaRPr lang="en-IN" dirty="0"/>
          </a:p>
          <a:p>
            <a:pPr lvl="0" algn="just"/>
            <a:r>
              <a:rPr lang="en-GB" b="1" i="1" dirty="0"/>
              <a:t>Advertising:</a:t>
            </a:r>
            <a:r>
              <a:rPr lang="en-GB" dirty="0"/>
              <a:t> LinkedIn, Unilever Careers, internal portal</a:t>
            </a:r>
            <a:endParaRPr lang="en-IN" dirty="0"/>
          </a:p>
          <a:p>
            <a:pPr lvl="0" algn="just"/>
            <a:r>
              <a:rPr lang="en-GB" dirty="0"/>
              <a:t>Shortlisting via ATS (</a:t>
            </a:r>
            <a:r>
              <a:rPr lang="en-GB" dirty="0" err="1"/>
              <a:t>Mytnik</a:t>
            </a:r>
            <a:r>
              <a:rPr lang="en-GB" dirty="0"/>
              <a:t> and </a:t>
            </a:r>
            <a:r>
              <a:rPr lang="en-GB" dirty="0" err="1"/>
              <a:t>Kontkovskaya</a:t>
            </a:r>
            <a:r>
              <a:rPr lang="en-GB" dirty="0"/>
              <a:t>, 2024)</a:t>
            </a:r>
            <a:endParaRPr lang="en-IN" dirty="0"/>
          </a:p>
          <a:p>
            <a:pPr lvl="0" algn="just"/>
            <a:r>
              <a:rPr lang="en-GB" dirty="0"/>
              <a:t>Assessments &amp; structured interviews</a:t>
            </a:r>
            <a:endParaRPr lang="en-IN" dirty="0"/>
          </a:p>
          <a:p>
            <a:pPr lvl="0" algn="just"/>
            <a:r>
              <a:rPr lang="en-GB" dirty="0"/>
              <a:t>Final panel decision</a:t>
            </a:r>
            <a:endParaRPr lang="en-IN" dirty="0"/>
          </a:p>
          <a:p>
            <a:pPr lvl="0" algn="just"/>
            <a:r>
              <a:rPr lang="en-GB" dirty="0"/>
              <a:t>Offer &amp; onboarding via U-Learn platform</a:t>
            </a:r>
            <a:endParaRPr lang="en-IN" dirty="0"/>
          </a:p>
        </p:txBody>
      </p:sp>
    </p:spTree>
    <p:extLst>
      <p:ext uri="{BB962C8B-B14F-4D97-AF65-F5344CB8AC3E}">
        <p14:creationId xmlns:p14="http://schemas.microsoft.com/office/powerpoint/2010/main" val="2871692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072232B-7F18-A410-35E3-A0617D7B0AA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4" name="Picture 3" descr="PPT - Hackman &amp;amp; Oldham's Job Characteristics Model PowerPoint  Presentation - ID:138793">
            <a:extLst>
              <a:ext uri="{FF2B5EF4-FFF2-40B4-BE49-F238E27FC236}">
                <a16:creationId xmlns:a16="http://schemas.microsoft.com/office/drawing/2014/main" id="{6A83F93B-97C6-709B-3929-5B709F56FE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0636" y="1475592"/>
            <a:ext cx="5476375" cy="4107281"/>
          </a:xfrm>
          <a:prstGeom prst="rect">
            <a:avLst/>
          </a:prstGeom>
          <a:noFill/>
        </p:spPr>
      </p:pic>
      <p:sp>
        <p:nvSpPr>
          <p:cNvPr id="13" name="Rectangle 12">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7EA9ACF0-F41C-698C-9E5A-DB55E4F0E77C}"/>
              </a:ext>
            </a:extLst>
          </p:cNvPr>
          <p:cNvSpPr>
            <a:spLocks noGrp="1"/>
          </p:cNvSpPr>
          <p:nvPr>
            <p:ph type="title"/>
          </p:nvPr>
        </p:nvSpPr>
        <p:spPr>
          <a:xfrm>
            <a:off x="6873606" y="938022"/>
            <a:ext cx="4597758" cy="711484"/>
          </a:xfrm>
        </p:spPr>
        <p:txBody>
          <a:bodyPr>
            <a:normAutofit/>
          </a:bodyPr>
          <a:lstStyle/>
          <a:p>
            <a:r>
              <a:rPr lang="en-GB" b="1" dirty="0">
                <a:solidFill>
                  <a:schemeClr val="tx1"/>
                </a:solidFill>
              </a:rPr>
              <a:t>Job Analysis </a:t>
            </a:r>
            <a:endParaRPr lang="en-IN" b="1" dirty="0">
              <a:solidFill>
                <a:schemeClr val="tx1"/>
              </a:solidFill>
            </a:endParaRPr>
          </a:p>
        </p:txBody>
      </p:sp>
      <p:sp>
        <p:nvSpPr>
          <p:cNvPr id="3" name="Content Placeholder 2">
            <a:extLst>
              <a:ext uri="{FF2B5EF4-FFF2-40B4-BE49-F238E27FC236}">
                <a16:creationId xmlns:a16="http://schemas.microsoft.com/office/drawing/2014/main" id="{6917EC19-4466-4C21-6D07-F09439A580EC}"/>
              </a:ext>
            </a:extLst>
          </p:cNvPr>
          <p:cNvSpPr>
            <a:spLocks noGrp="1"/>
          </p:cNvSpPr>
          <p:nvPr>
            <p:ph idx="1"/>
          </p:nvPr>
        </p:nvSpPr>
        <p:spPr>
          <a:xfrm>
            <a:off x="6873606" y="2340864"/>
            <a:ext cx="4597758" cy="3793237"/>
          </a:xfrm>
        </p:spPr>
        <p:txBody>
          <a:bodyPr>
            <a:normAutofit/>
          </a:bodyPr>
          <a:lstStyle/>
          <a:p>
            <a:pPr lvl="0" algn="just"/>
            <a:r>
              <a:rPr lang="en-GB" dirty="0">
                <a:solidFill>
                  <a:schemeClr val="tx1"/>
                </a:solidFill>
              </a:rPr>
              <a:t>Job analysis process defines duties, skills, and requirements</a:t>
            </a:r>
            <a:endParaRPr lang="en-IN" dirty="0">
              <a:solidFill>
                <a:schemeClr val="tx1"/>
              </a:solidFill>
            </a:endParaRPr>
          </a:p>
          <a:p>
            <a:pPr lvl="0" algn="just"/>
            <a:r>
              <a:rPr lang="en-GB" dirty="0">
                <a:solidFill>
                  <a:schemeClr val="tx1"/>
                </a:solidFill>
              </a:rPr>
              <a:t>Common methods of job analysis include Interviews, benchmarking, document review</a:t>
            </a:r>
            <a:endParaRPr lang="en-IN" dirty="0">
              <a:solidFill>
                <a:schemeClr val="tx1"/>
              </a:solidFill>
            </a:endParaRPr>
          </a:p>
          <a:p>
            <a:pPr lvl="0" algn="just"/>
            <a:r>
              <a:rPr lang="en-GB" dirty="0">
                <a:solidFill>
                  <a:schemeClr val="tx1"/>
                </a:solidFill>
              </a:rPr>
              <a:t>Through job analysis, a detailed job description and person specification can be designed.</a:t>
            </a:r>
            <a:endParaRPr lang="en-IN" dirty="0">
              <a:solidFill>
                <a:schemeClr val="tx1"/>
              </a:solidFill>
            </a:endParaRPr>
          </a:p>
          <a:p>
            <a:pPr lvl="0" algn="just"/>
            <a:r>
              <a:rPr lang="en-GB" dirty="0">
                <a:solidFill>
                  <a:schemeClr val="tx1"/>
                </a:solidFill>
              </a:rPr>
              <a:t>Ensures alignment with organisational goals</a:t>
            </a:r>
            <a:endParaRPr lang="en-IN" dirty="0">
              <a:solidFill>
                <a:schemeClr val="tx1"/>
              </a:solidFill>
            </a:endParaRPr>
          </a:p>
          <a:p>
            <a:pPr lvl="0" algn="just"/>
            <a:r>
              <a:rPr lang="en-GB" dirty="0">
                <a:solidFill>
                  <a:schemeClr val="tx1"/>
                </a:solidFill>
              </a:rPr>
              <a:t>Important aspect of the job characteristic can be identified using the Hackman &amp; Oldham Job Model (Taylor, 2015)</a:t>
            </a:r>
            <a:endParaRPr lang="en-IN" dirty="0">
              <a:solidFill>
                <a:schemeClr val="tx1"/>
              </a:solidFill>
            </a:endParaRPr>
          </a:p>
        </p:txBody>
      </p:sp>
    </p:spTree>
    <p:extLst>
      <p:ext uri="{BB962C8B-B14F-4D97-AF65-F5344CB8AC3E}">
        <p14:creationId xmlns:p14="http://schemas.microsoft.com/office/powerpoint/2010/main" val="24209925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190710-0D76-8A9A-89C0-677D157D3E95}"/>
            </a:ext>
          </a:extLst>
        </p:cNvPr>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90667-426F-EF37-C733-CB258A714CB4}"/>
              </a:ext>
            </a:extLst>
          </p:cNvPr>
          <p:cNvSpPr>
            <a:spLocks noGrp="1"/>
          </p:cNvSpPr>
          <p:nvPr>
            <p:ph type="title"/>
          </p:nvPr>
        </p:nvSpPr>
        <p:spPr>
          <a:xfrm>
            <a:off x="6494721" y="960723"/>
            <a:ext cx="4968489" cy="1013800"/>
          </a:xfrm>
        </p:spPr>
        <p:txBody>
          <a:bodyPr>
            <a:normAutofit/>
          </a:bodyPr>
          <a:lstStyle/>
          <a:p>
            <a:r>
              <a:rPr lang="en-GB" b="1">
                <a:solidFill>
                  <a:schemeClr val="tx2"/>
                </a:solidFill>
              </a:rPr>
              <a:t>Job Description </a:t>
            </a:r>
            <a:endParaRPr lang="en-IN" b="1">
              <a:solidFill>
                <a:schemeClr val="tx2"/>
              </a:solidFill>
            </a:endParaRPr>
          </a:p>
        </p:txBody>
      </p:sp>
      <p:sp>
        <p:nvSpPr>
          <p:cNvPr id="6153" name="Rectangle 6152">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5" name="Rectangle 6154">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7" name="Rectangle 6156">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6146" name="Picture 2" descr="Job Specification Vs Job Description: Everything You Need To Know!">
            <a:extLst>
              <a:ext uri="{FF2B5EF4-FFF2-40B4-BE49-F238E27FC236}">
                <a16:creationId xmlns:a16="http://schemas.microsoft.com/office/drawing/2014/main" id="{632CC407-19A2-D7A2-0783-319269BC03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96036" y="1086266"/>
            <a:ext cx="3302647" cy="46680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A9B62CE-E337-7ECB-F53C-6EA6D0049E56}"/>
              </a:ext>
            </a:extLst>
          </p:cNvPr>
          <p:cNvSpPr>
            <a:spLocks noGrp="1"/>
          </p:cNvSpPr>
          <p:nvPr>
            <p:ph idx="1"/>
          </p:nvPr>
        </p:nvSpPr>
        <p:spPr>
          <a:xfrm>
            <a:off x="6515987" y="2254102"/>
            <a:ext cx="4947221" cy="3650344"/>
          </a:xfrm>
        </p:spPr>
        <p:txBody>
          <a:bodyPr>
            <a:normAutofit/>
          </a:bodyPr>
          <a:lstStyle/>
          <a:p>
            <a:pPr algn="just"/>
            <a:r>
              <a:rPr lang="en-GB" b="1" dirty="0"/>
              <a:t>Job Title:</a:t>
            </a:r>
            <a:r>
              <a:rPr lang="en-GB" dirty="0"/>
              <a:t> Change Manager</a:t>
            </a:r>
            <a:endParaRPr lang="en-IN" dirty="0"/>
          </a:p>
          <a:p>
            <a:pPr algn="just"/>
            <a:r>
              <a:rPr lang="en-GB" b="1" dirty="0"/>
              <a:t>Reports To: </a:t>
            </a:r>
            <a:r>
              <a:rPr lang="en-GB" dirty="0"/>
              <a:t>Transformation Director</a:t>
            </a:r>
            <a:endParaRPr lang="en-IN" dirty="0"/>
          </a:p>
          <a:p>
            <a:pPr algn="just"/>
            <a:r>
              <a:rPr lang="en-GB" b="1" dirty="0"/>
              <a:t>Key Duties:</a:t>
            </a:r>
            <a:endParaRPr lang="en-IN" dirty="0"/>
          </a:p>
          <a:p>
            <a:pPr lvl="0" algn="just"/>
            <a:r>
              <a:rPr lang="en-GB" dirty="0"/>
              <a:t>Manage change initiatives</a:t>
            </a:r>
            <a:endParaRPr lang="en-IN" dirty="0"/>
          </a:p>
          <a:p>
            <a:pPr lvl="0" algn="just"/>
            <a:r>
              <a:rPr lang="en-GB" dirty="0"/>
              <a:t>Communicate with stakeholders</a:t>
            </a:r>
            <a:endParaRPr lang="en-IN" dirty="0"/>
          </a:p>
          <a:p>
            <a:pPr lvl="0" algn="just"/>
            <a:r>
              <a:rPr lang="en-GB" dirty="0"/>
              <a:t>Develop training &amp; support materials</a:t>
            </a:r>
            <a:endParaRPr lang="en-IN" dirty="0"/>
          </a:p>
          <a:p>
            <a:pPr lvl="0" algn="just"/>
            <a:r>
              <a:rPr lang="en-GB" dirty="0"/>
              <a:t>Monitor impact &amp; adoption</a:t>
            </a:r>
            <a:endParaRPr lang="en-IN" dirty="0"/>
          </a:p>
          <a:p>
            <a:pPr algn="just"/>
            <a:r>
              <a:rPr lang="en-GB" b="1" dirty="0"/>
              <a:t>Location:</a:t>
            </a:r>
            <a:r>
              <a:rPr lang="en-GB" dirty="0"/>
              <a:t> Unilever House, London</a:t>
            </a:r>
            <a:endParaRPr lang="en-IN" dirty="0"/>
          </a:p>
        </p:txBody>
      </p:sp>
    </p:spTree>
    <p:extLst>
      <p:ext uri="{BB962C8B-B14F-4D97-AF65-F5344CB8AC3E}">
        <p14:creationId xmlns:p14="http://schemas.microsoft.com/office/powerpoint/2010/main" val="568249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F5843B-19E7-F28A-8EEB-7B21E155896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8E696-4BBA-46BE-AD86-F7E300B89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1363"/>
            <a:ext cx="12191999" cy="62566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B0CA3-C333-4560-9975-E31D1B7B9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EA15EFF8-2CDE-D7C0-044E-89F6101EBA75}"/>
              </a:ext>
            </a:extLst>
          </p:cNvPr>
          <p:cNvSpPr>
            <a:spLocks noGrp="1"/>
          </p:cNvSpPr>
          <p:nvPr>
            <p:ph type="title"/>
          </p:nvPr>
        </p:nvSpPr>
        <p:spPr>
          <a:xfrm>
            <a:off x="8369643" y="1037967"/>
            <a:ext cx="3054091" cy="4709131"/>
          </a:xfrm>
        </p:spPr>
        <p:txBody>
          <a:bodyPr anchor="ctr">
            <a:normAutofit/>
          </a:bodyPr>
          <a:lstStyle/>
          <a:p>
            <a:r>
              <a:rPr lang="en-GB" sz="2600" b="1">
                <a:solidFill>
                  <a:srgbClr val="FFFEFF"/>
                </a:solidFill>
              </a:rPr>
              <a:t>Person Specification</a:t>
            </a:r>
            <a:endParaRPr lang="en-IN" sz="2600" b="1">
              <a:solidFill>
                <a:srgbClr val="FFFEFF"/>
              </a:solidFill>
            </a:endParaRPr>
          </a:p>
        </p:txBody>
      </p:sp>
      <p:graphicFrame>
        <p:nvGraphicFramePr>
          <p:cNvPr id="4" name="Content Placeholder 3">
            <a:extLst>
              <a:ext uri="{FF2B5EF4-FFF2-40B4-BE49-F238E27FC236}">
                <a16:creationId xmlns:a16="http://schemas.microsoft.com/office/drawing/2014/main" id="{4DCC7D0D-00F1-2332-1500-909555BB1AC9}"/>
              </a:ext>
            </a:extLst>
          </p:cNvPr>
          <p:cNvGraphicFramePr>
            <a:graphicFrameLocks noGrp="1"/>
          </p:cNvGraphicFramePr>
          <p:nvPr>
            <p:ph idx="1"/>
            <p:extLst>
              <p:ext uri="{D42A27DB-BD31-4B8C-83A1-F6EECF244321}">
                <p14:modId xmlns:p14="http://schemas.microsoft.com/office/powerpoint/2010/main" val="1000459496"/>
              </p:ext>
            </p:extLst>
          </p:nvPr>
        </p:nvGraphicFramePr>
        <p:xfrm>
          <a:off x="486033" y="1045137"/>
          <a:ext cx="7012371" cy="4694795"/>
        </p:xfrm>
        <a:graphic>
          <a:graphicData uri="http://schemas.openxmlformats.org/drawingml/2006/table">
            <a:tbl>
              <a:tblPr firstRow="1" firstCol="1" bandRow="1"/>
              <a:tblGrid>
                <a:gridCol w="1837717">
                  <a:extLst>
                    <a:ext uri="{9D8B030D-6E8A-4147-A177-3AD203B41FA5}">
                      <a16:colId xmlns:a16="http://schemas.microsoft.com/office/drawing/2014/main" val="958602098"/>
                    </a:ext>
                  </a:extLst>
                </a:gridCol>
                <a:gridCol w="3452899">
                  <a:extLst>
                    <a:ext uri="{9D8B030D-6E8A-4147-A177-3AD203B41FA5}">
                      <a16:colId xmlns:a16="http://schemas.microsoft.com/office/drawing/2014/main" val="1769033839"/>
                    </a:ext>
                  </a:extLst>
                </a:gridCol>
                <a:gridCol w="1721755">
                  <a:extLst>
                    <a:ext uri="{9D8B030D-6E8A-4147-A177-3AD203B41FA5}">
                      <a16:colId xmlns:a16="http://schemas.microsoft.com/office/drawing/2014/main" val="3642541493"/>
                    </a:ext>
                  </a:extLst>
                </a:gridCol>
              </a:tblGrid>
              <a:tr h="557279">
                <a:tc>
                  <a:txBody>
                    <a:bodyPr/>
                    <a:lstStyle/>
                    <a:p>
                      <a:pPr algn="just" fontAlgn="t">
                        <a:lnSpc>
                          <a:spcPct val="150000"/>
                        </a:lnSpc>
                        <a:spcAft>
                          <a:spcPts val="800"/>
                        </a:spcAft>
                        <a:buNone/>
                      </a:pPr>
                      <a:r>
                        <a:rPr lang="en-GB" sz="21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Criteria</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Essential</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Desirable</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899372"/>
                  </a:ext>
                </a:extLst>
              </a:tr>
              <a:tr h="1034379">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Qualification</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BA/MBA in Business or HR</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CIPD certification</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0160122"/>
                  </a:ext>
                </a:extLst>
              </a:tr>
              <a:tr h="1034379">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Experience</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3–5 yrs in change/project roles</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FMCG experience</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23430647"/>
                  </a:ext>
                </a:extLst>
              </a:tr>
              <a:tr h="1034379">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Skills</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Leadership, adaptability, data analysis</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Coaching ability</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9069378"/>
                  </a:ext>
                </a:extLst>
              </a:tr>
              <a:tr h="1034379">
                <a:tc>
                  <a:txBody>
                    <a:bodyPr/>
                    <a:lstStyle/>
                    <a:p>
                      <a:pPr algn="just" fontAlgn="t">
                        <a:lnSpc>
                          <a:spcPct val="150000"/>
                        </a:lnSpc>
                        <a:spcAft>
                          <a:spcPts val="800"/>
                        </a:spcAft>
                        <a:buNone/>
                      </a:pPr>
                      <a:r>
                        <a:rPr lang="en-GB" sz="21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Attributes</a:t>
                      </a:r>
                      <a:endParaRPr lang="en-GB" sz="3100" b="0" i="0" u="none" strike="noStrike" dirty="0">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Resilient, collaborative</a:t>
                      </a:r>
                      <a:endParaRPr lang="en-GB" sz="3100" b="0" i="0" u="none" strike="noStrike">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1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Innovative mindset</a:t>
                      </a:r>
                      <a:endParaRPr lang="en-GB" sz="3100" b="0" i="0" u="none" strike="noStrike" dirty="0">
                        <a:effectLst/>
                        <a:latin typeface="Arial" panose="020B0604020202020204" pitchFamily="34" charset="0"/>
                      </a:endParaRPr>
                    </a:p>
                  </a:txBody>
                  <a:tcPr marL="119275" marR="119275" marT="165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38555000"/>
                  </a:ext>
                </a:extLst>
              </a:tr>
            </a:tbl>
          </a:graphicData>
        </a:graphic>
      </p:graphicFrame>
    </p:spTree>
    <p:extLst>
      <p:ext uri="{BB962C8B-B14F-4D97-AF65-F5344CB8AC3E}">
        <p14:creationId xmlns:p14="http://schemas.microsoft.com/office/powerpoint/2010/main" val="91793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8335F2-FD10-99C1-BB7B-E975AE07CA80}"/>
            </a:ext>
          </a:extLst>
        </p:cNvPr>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DB835-3F68-D205-03F4-305670DA6427}"/>
              </a:ext>
            </a:extLst>
          </p:cNvPr>
          <p:cNvSpPr>
            <a:spLocks noGrp="1"/>
          </p:cNvSpPr>
          <p:nvPr>
            <p:ph type="title"/>
          </p:nvPr>
        </p:nvSpPr>
        <p:spPr>
          <a:xfrm>
            <a:off x="6494721" y="960723"/>
            <a:ext cx="4968489" cy="1013800"/>
          </a:xfrm>
        </p:spPr>
        <p:txBody>
          <a:bodyPr>
            <a:normAutofit/>
          </a:bodyPr>
          <a:lstStyle/>
          <a:p>
            <a:pPr>
              <a:lnSpc>
                <a:spcPct val="90000"/>
              </a:lnSpc>
            </a:pPr>
            <a:r>
              <a:rPr lang="en-GB" sz="2200" b="1">
                <a:solidFill>
                  <a:schemeClr val="tx2"/>
                </a:solidFill>
              </a:rPr>
              <a:t>Different Types of Interviews: Structured Interview </a:t>
            </a:r>
            <a:endParaRPr lang="en-IN" sz="2200" b="1">
              <a:solidFill>
                <a:schemeClr val="tx2"/>
              </a:solidFill>
            </a:endParaRPr>
          </a:p>
        </p:txBody>
      </p:sp>
      <p:sp>
        <p:nvSpPr>
          <p:cNvPr id="7177" name="Rectangle 7176">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79" name="Rectangle 7178">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1" name="Rectangle 7180">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7170" name="Picture 2" descr="Structured vs Unstructured Interview: Key Differences (With Comparison  Table) - Jobsoid">
            <a:extLst>
              <a:ext uri="{FF2B5EF4-FFF2-40B4-BE49-F238E27FC236}">
                <a16:creationId xmlns:a16="http://schemas.microsoft.com/office/drawing/2014/main" id="{64350EE2-C7D0-CF5B-31E6-6A67B06548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1959515"/>
            <a:ext cx="4674492" cy="29215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A785EEE-2E0B-E53F-B667-2F8CE1E6E5DE}"/>
              </a:ext>
            </a:extLst>
          </p:cNvPr>
          <p:cNvSpPr>
            <a:spLocks noGrp="1"/>
          </p:cNvSpPr>
          <p:nvPr>
            <p:ph idx="1"/>
          </p:nvPr>
        </p:nvSpPr>
        <p:spPr>
          <a:xfrm>
            <a:off x="6515987" y="2254102"/>
            <a:ext cx="4947221" cy="3650344"/>
          </a:xfrm>
        </p:spPr>
        <p:txBody>
          <a:bodyPr>
            <a:normAutofit/>
          </a:bodyPr>
          <a:lstStyle/>
          <a:p>
            <a:pPr lvl="0" algn="just"/>
            <a:r>
              <a:rPr lang="en-GB" dirty="0"/>
              <a:t>Different types of structured interview are Competency-based, formal, standardised</a:t>
            </a:r>
            <a:endParaRPr lang="en-IN" dirty="0"/>
          </a:p>
          <a:p>
            <a:pPr lvl="0" algn="just"/>
            <a:r>
              <a:rPr lang="en-GB" dirty="0"/>
              <a:t>Structured Interview uses STAR technique (Doll, 2018)</a:t>
            </a:r>
            <a:endParaRPr lang="en-IN" dirty="0"/>
          </a:p>
          <a:p>
            <a:pPr lvl="0" algn="just"/>
            <a:r>
              <a:rPr lang="en-GB" dirty="0"/>
              <a:t>Focus on leadership, adaptability, results</a:t>
            </a:r>
            <a:endParaRPr lang="en-IN" dirty="0"/>
          </a:p>
          <a:p>
            <a:pPr lvl="0" algn="just"/>
            <a:r>
              <a:rPr lang="en-GB" dirty="0"/>
              <a:t>Ensures fairness &amp; reliability</a:t>
            </a:r>
            <a:endParaRPr lang="en-IN" dirty="0"/>
          </a:p>
          <a:p>
            <a:pPr lvl="0" algn="just"/>
            <a:r>
              <a:rPr lang="en-GB" dirty="0"/>
              <a:t>Example: “Describe a time you led a major change project.”</a:t>
            </a:r>
            <a:endParaRPr lang="en-IN" dirty="0"/>
          </a:p>
          <a:p>
            <a:pPr lvl="0" algn="just"/>
            <a:r>
              <a:rPr lang="en-GB" dirty="0"/>
              <a:t>Advantage: High validity; reduces bias</a:t>
            </a:r>
            <a:endParaRPr lang="en-IN" dirty="0"/>
          </a:p>
        </p:txBody>
      </p:sp>
    </p:spTree>
    <p:extLst>
      <p:ext uri="{BB962C8B-B14F-4D97-AF65-F5344CB8AC3E}">
        <p14:creationId xmlns:p14="http://schemas.microsoft.com/office/powerpoint/2010/main" val="1519677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C9FB50-93C4-BD98-11C3-4417082A1FC2}"/>
            </a:ext>
          </a:extLst>
        </p:cNvPr>
        <p:cNvGrpSpPr/>
        <p:nvPr/>
      </p:nvGrpSpPr>
      <p:grpSpPr>
        <a:xfrm>
          <a:off x="0" y="0"/>
          <a:ext cx="0" cy="0"/>
          <a:chOff x="0" y="0"/>
          <a:chExt cx="0" cy="0"/>
        </a:xfrm>
      </p:grpSpPr>
      <p:sp useBgFill="1">
        <p:nvSpPr>
          <p:cNvPr id="8207" name="Rectangle 8206">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FC955-F030-D777-EC73-31B9BDD7650B}"/>
              </a:ext>
            </a:extLst>
          </p:cNvPr>
          <p:cNvSpPr>
            <a:spLocks noGrp="1"/>
          </p:cNvSpPr>
          <p:nvPr>
            <p:ph type="title"/>
          </p:nvPr>
        </p:nvSpPr>
        <p:spPr>
          <a:xfrm>
            <a:off x="6494721" y="960723"/>
            <a:ext cx="4968489" cy="1013800"/>
          </a:xfrm>
        </p:spPr>
        <p:txBody>
          <a:bodyPr>
            <a:normAutofit/>
          </a:bodyPr>
          <a:lstStyle/>
          <a:p>
            <a:pPr>
              <a:lnSpc>
                <a:spcPct val="90000"/>
              </a:lnSpc>
            </a:pPr>
            <a:r>
              <a:rPr lang="en-GB" sz="2200" b="1">
                <a:solidFill>
                  <a:schemeClr val="tx2"/>
                </a:solidFill>
              </a:rPr>
              <a:t>Different Types of Interviews: Unstructured Interview</a:t>
            </a:r>
            <a:endParaRPr lang="en-IN" sz="2200" b="1">
              <a:solidFill>
                <a:schemeClr val="tx2"/>
              </a:solidFill>
            </a:endParaRPr>
          </a:p>
        </p:txBody>
      </p:sp>
      <p:sp>
        <p:nvSpPr>
          <p:cNvPr id="8208" name="Rectangle 8207">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09" name="Rectangle 8208">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0" name="Rectangle 8209">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8194" name="Picture 2" descr="Unstructured vs. structured interviews: Which to use and why?">
            <a:extLst>
              <a:ext uri="{FF2B5EF4-FFF2-40B4-BE49-F238E27FC236}">
                <a16:creationId xmlns:a16="http://schemas.microsoft.com/office/drawing/2014/main" id="{B225A706-B194-8220-BF2C-15BE2C06E7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726"/>
          <a:stretch>
            <a:fillRect/>
          </a:stretch>
        </p:blipFill>
        <p:spPr bwMode="auto">
          <a:xfrm>
            <a:off x="913333" y="1974523"/>
            <a:ext cx="4668054" cy="39339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68C7BA-3AF7-45F4-7CDC-3529B16E6EC3}"/>
              </a:ext>
            </a:extLst>
          </p:cNvPr>
          <p:cNvSpPr>
            <a:spLocks noGrp="1"/>
          </p:cNvSpPr>
          <p:nvPr>
            <p:ph idx="1"/>
          </p:nvPr>
        </p:nvSpPr>
        <p:spPr>
          <a:xfrm>
            <a:off x="6515987" y="2254102"/>
            <a:ext cx="4947221" cy="3650344"/>
          </a:xfrm>
        </p:spPr>
        <p:txBody>
          <a:bodyPr>
            <a:normAutofit/>
          </a:bodyPr>
          <a:lstStyle/>
          <a:p>
            <a:pPr lvl="0" algn="just"/>
            <a:r>
              <a:rPr lang="en-GB" dirty="0"/>
              <a:t>Different types of unstructured interview are Informal, flexible, conversational (Zhang and </a:t>
            </a:r>
            <a:r>
              <a:rPr lang="en-GB" dirty="0" err="1"/>
              <a:t>Wildemuth</a:t>
            </a:r>
            <a:r>
              <a:rPr lang="en-GB" dirty="0"/>
              <a:t>, 2016)</a:t>
            </a:r>
            <a:endParaRPr lang="en-IN" dirty="0"/>
          </a:p>
          <a:p>
            <a:pPr lvl="0" algn="just"/>
            <a:r>
              <a:rPr lang="en-GB" dirty="0"/>
              <a:t>Explores personality &amp; culture fit</a:t>
            </a:r>
            <a:endParaRPr lang="en-IN" dirty="0"/>
          </a:p>
          <a:p>
            <a:pPr lvl="0" algn="just"/>
            <a:r>
              <a:rPr lang="en-GB" dirty="0"/>
              <a:t>Builds rapport and open dialogue</a:t>
            </a:r>
            <a:endParaRPr lang="en-IN" dirty="0"/>
          </a:p>
          <a:p>
            <a:pPr lvl="0" algn="just"/>
            <a:r>
              <a:rPr lang="en-GB" dirty="0"/>
              <a:t>Example: “What excites you about Unilever’s sustainability vision?”</a:t>
            </a:r>
            <a:endParaRPr lang="en-IN" dirty="0"/>
          </a:p>
          <a:p>
            <a:pPr lvl="0" algn="just"/>
            <a:r>
              <a:rPr lang="en-GB" dirty="0"/>
              <a:t>Advantage: Insightful responses</a:t>
            </a:r>
            <a:endParaRPr lang="en-IN" dirty="0"/>
          </a:p>
          <a:p>
            <a:pPr algn="just"/>
            <a:r>
              <a:rPr lang="en-GB" dirty="0"/>
              <a:t>Limitation: Subjective and hard to compare</a:t>
            </a:r>
            <a:endParaRPr lang="en-IN" dirty="0"/>
          </a:p>
        </p:txBody>
      </p:sp>
    </p:spTree>
    <p:extLst>
      <p:ext uri="{BB962C8B-B14F-4D97-AF65-F5344CB8AC3E}">
        <p14:creationId xmlns:p14="http://schemas.microsoft.com/office/powerpoint/2010/main" val="2680836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573BC0-4A59-F65E-90C5-256F0C41DC3F}"/>
            </a:ext>
          </a:extLst>
        </p:cNvPr>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0984E-0674-8378-8D86-C70262E74685}"/>
              </a:ext>
            </a:extLst>
          </p:cNvPr>
          <p:cNvSpPr>
            <a:spLocks noGrp="1"/>
          </p:cNvSpPr>
          <p:nvPr>
            <p:ph type="title"/>
          </p:nvPr>
        </p:nvSpPr>
        <p:spPr>
          <a:xfrm>
            <a:off x="6494721" y="960723"/>
            <a:ext cx="4968489" cy="1013800"/>
          </a:xfrm>
        </p:spPr>
        <p:txBody>
          <a:bodyPr>
            <a:normAutofit/>
          </a:bodyPr>
          <a:lstStyle/>
          <a:p>
            <a:pPr>
              <a:lnSpc>
                <a:spcPct val="90000"/>
              </a:lnSpc>
            </a:pPr>
            <a:r>
              <a:rPr lang="en-GB" sz="2200" b="1">
                <a:solidFill>
                  <a:schemeClr val="tx2"/>
                </a:solidFill>
              </a:rPr>
              <a:t>Different Types of Interviews: Pannel Interview </a:t>
            </a:r>
            <a:endParaRPr lang="en-IN" sz="2200" b="1">
              <a:solidFill>
                <a:schemeClr val="tx2"/>
              </a:solidFill>
            </a:endParaRPr>
          </a:p>
        </p:txBody>
      </p:sp>
      <p:sp>
        <p:nvSpPr>
          <p:cNvPr id="9225" name="Rectangle 922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27" name="Rectangle 922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29" name="Rectangle 9228">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218" name="Picture 2" descr="How To Ace A Panel Interview: Tips &amp; Common Questions">
            <a:extLst>
              <a:ext uri="{FF2B5EF4-FFF2-40B4-BE49-F238E27FC236}">
                <a16:creationId xmlns:a16="http://schemas.microsoft.com/office/drawing/2014/main" id="{11AA0F9C-D20C-EAC6-3BE4-D3D82F9B2A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2117278"/>
            <a:ext cx="4674492" cy="26060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6BEC26-A610-3314-6304-45302F17C28B}"/>
              </a:ext>
            </a:extLst>
          </p:cNvPr>
          <p:cNvSpPr>
            <a:spLocks noGrp="1"/>
          </p:cNvSpPr>
          <p:nvPr>
            <p:ph idx="1"/>
          </p:nvPr>
        </p:nvSpPr>
        <p:spPr>
          <a:xfrm>
            <a:off x="6515987" y="2254102"/>
            <a:ext cx="4947221" cy="3650344"/>
          </a:xfrm>
        </p:spPr>
        <p:txBody>
          <a:bodyPr>
            <a:normAutofit/>
          </a:bodyPr>
          <a:lstStyle/>
          <a:p>
            <a:pPr lvl="0" algn="just"/>
            <a:r>
              <a:rPr lang="en-GB" dirty="0"/>
              <a:t>Pannel interview is majorly conducted by HR, Transformation, and Operations managers</a:t>
            </a:r>
            <a:endParaRPr lang="en-IN" dirty="0"/>
          </a:p>
          <a:p>
            <a:pPr lvl="0" algn="just"/>
            <a:r>
              <a:rPr lang="en-GB" dirty="0"/>
              <a:t>Structured, multi-perspective assessment</a:t>
            </a:r>
            <a:endParaRPr lang="en-IN" dirty="0"/>
          </a:p>
          <a:p>
            <a:pPr lvl="0" algn="just"/>
            <a:r>
              <a:rPr lang="en-GB" dirty="0"/>
              <a:t>Assesses technical &amp; behavioural fit</a:t>
            </a:r>
            <a:endParaRPr lang="en-IN" dirty="0"/>
          </a:p>
          <a:p>
            <a:pPr lvl="0" algn="just"/>
            <a:r>
              <a:rPr lang="en-GB" dirty="0"/>
              <a:t>Example: “How would you manage resistance to digital change?”</a:t>
            </a:r>
            <a:endParaRPr lang="en-IN" dirty="0"/>
          </a:p>
          <a:p>
            <a:pPr lvl="0" algn="just"/>
            <a:r>
              <a:rPr lang="en-GB" dirty="0"/>
              <a:t>Advantage: Diverse viewpoints; reduced bias (</a:t>
            </a:r>
            <a:r>
              <a:rPr lang="en-IN" dirty="0" err="1"/>
              <a:t>Pelta</a:t>
            </a:r>
            <a:r>
              <a:rPr lang="en-IN" dirty="0"/>
              <a:t> and Courtney, 2024)</a:t>
            </a:r>
          </a:p>
          <a:p>
            <a:pPr lvl="0" algn="just"/>
            <a:r>
              <a:rPr lang="en-GB" dirty="0"/>
              <a:t>Limitation: Intimidating for candidates</a:t>
            </a:r>
            <a:endParaRPr lang="en-IN" dirty="0"/>
          </a:p>
        </p:txBody>
      </p:sp>
    </p:spTree>
    <p:extLst>
      <p:ext uri="{BB962C8B-B14F-4D97-AF65-F5344CB8AC3E}">
        <p14:creationId xmlns:p14="http://schemas.microsoft.com/office/powerpoint/2010/main" val="4142070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594AF5-C071-8C30-5CD6-1A6C682D2E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219985-5900-CA71-BA19-705B4AF51001}"/>
              </a:ext>
            </a:extLst>
          </p:cNvPr>
          <p:cNvSpPr>
            <a:spLocks noGrp="1"/>
          </p:cNvSpPr>
          <p:nvPr>
            <p:ph type="title"/>
          </p:nvPr>
        </p:nvSpPr>
        <p:spPr>
          <a:xfrm>
            <a:off x="581192" y="702156"/>
            <a:ext cx="11029616" cy="1013800"/>
          </a:xfrm>
        </p:spPr>
        <p:txBody>
          <a:bodyPr>
            <a:normAutofit/>
          </a:bodyPr>
          <a:lstStyle/>
          <a:p>
            <a:r>
              <a:rPr lang="en-GB" b="1">
                <a:solidFill>
                  <a:srgbClr val="FFFEFF"/>
                </a:solidFill>
              </a:rPr>
              <a:t>Design of Interview</a:t>
            </a:r>
            <a:endParaRPr lang="en-IN" b="1">
              <a:solidFill>
                <a:srgbClr val="FFFEFF"/>
              </a:solidFill>
            </a:endParaRPr>
          </a:p>
        </p:txBody>
      </p:sp>
      <p:graphicFrame>
        <p:nvGraphicFramePr>
          <p:cNvPr id="5" name="Content Placeholder 2">
            <a:extLst>
              <a:ext uri="{FF2B5EF4-FFF2-40B4-BE49-F238E27FC236}">
                <a16:creationId xmlns:a16="http://schemas.microsoft.com/office/drawing/2014/main" id="{80BC9EE4-46D0-F066-EA3A-18DA7515064D}"/>
              </a:ext>
            </a:extLst>
          </p:cNvPr>
          <p:cNvGraphicFramePr>
            <a:graphicFrameLocks noGrp="1"/>
          </p:cNvGraphicFramePr>
          <p:nvPr>
            <p:ph idx="1"/>
            <p:extLst>
              <p:ext uri="{D42A27DB-BD31-4B8C-83A1-F6EECF244321}">
                <p14:modId xmlns:p14="http://schemas.microsoft.com/office/powerpoint/2010/main" val="4185547742"/>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9545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C71BF-EB13-0CAD-13DB-EB10E7F02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19A416-1645-D9A0-6C96-60F24846DEC5}"/>
              </a:ext>
            </a:extLst>
          </p:cNvPr>
          <p:cNvSpPr>
            <a:spLocks noGrp="1"/>
          </p:cNvSpPr>
          <p:nvPr>
            <p:ph type="title"/>
          </p:nvPr>
        </p:nvSpPr>
        <p:spPr/>
        <p:txBody>
          <a:bodyPr/>
          <a:lstStyle/>
          <a:p>
            <a:r>
              <a:rPr lang="en-GB" b="1" dirty="0"/>
              <a:t>Appropriate Questioning Technique </a:t>
            </a:r>
            <a:endParaRPr lang="en-IN" b="1" dirty="0"/>
          </a:p>
        </p:txBody>
      </p:sp>
      <p:sp>
        <p:nvSpPr>
          <p:cNvPr id="3" name="Content Placeholder 2">
            <a:extLst>
              <a:ext uri="{FF2B5EF4-FFF2-40B4-BE49-F238E27FC236}">
                <a16:creationId xmlns:a16="http://schemas.microsoft.com/office/drawing/2014/main" id="{7057F66B-A60F-6F35-6BD3-1F3708BD0484}"/>
              </a:ext>
            </a:extLst>
          </p:cNvPr>
          <p:cNvSpPr>
            <a:spLocks noGrp="1"/>
          </p:cNvSpPr>
          <p:nvPr>
            <p:ph idx="1"/>
          </p:nvPr>
        </p:nvSpPr>
        <p:spPr>
          <a:xfrm>
            <a:off x="581192" y="2180496"/>
            <a:ext cx="5921207" cy="3678303"/>
          </a:xfrm>
        </p:spPr>
        <p:txBody>
          <a:bodyPr>
            <a:normAutofit/>
          </a:bodyPr>
          <a:lstStyle/>
          <a:p>
            <a:r>
              <a:rPr lang="en-GB" dirty="0"/>
              <a:t>Some of the appropriate questioning techniques are:</a:t>
            </a:r>
            <a:endParaRPr lang="en-IN" dirty="0"/>
          </a:p>
          <a:p>
            <a:pPr lvl="1"/>
            <a:r>
              <a:rPr lang="en-GB" sz="1800" dirty="0"/>
              <a:t>Behavioural: Past performance evidence</a:t>
            </a:r>
            <a:endParaRPr lang="en-IN" sz="1800" dirty="0"/>
          </a:p>
          <a:p>
            <a:pPr lvl="1"/>
            <a:r>
              <a:rPr lang="en-GB" sz="1800" dirty="0"/>
              <a:t>Situational: Hypothetical problem solving (Slade and Sergent, 2018)</a:t>
            </a:r>
            <a:endParaRPr lang="en-IN" sz="1800" dirty="0"/>
          </a:p>
          <a:p>
            <a:pPr lvl="1"/>
            <a:r>
              <a:rPr lang="en-GB" sz="1800" dirty="0"/>
              <a:t>Competency-based: Role-specific attributes</a:t>
            </a:r>
            <a:endParaRPr lang="en-IN" sz="1800" dirty="0"/>
          </a:p>
          <a:p>
            <a:pPr lvl="1"/>
            <a:r>
              <a:rPr lang="en-GB" sz="1800" dirty="0"/>
              <a:t>STAR model: Situation, Task, Action, Result</a:t>
            </a:r>
            <a:endParaRPr lang="en-IN" sz="1800" dirty="0"/>
          </a:p>
          <a:p>
            <a:r>
              <a:rPr lang="en-GB" dirty="0"/>
              <a:t>Open-ended questions are likely to encourage detailed answers</a:t>
            </a:r>
            <a:endParaRPr lang="en-IN" dirty="0"/>
          </a:p>
          <a:p>
            <a:r>
              <a:rPr lang="en-GB" dirty="0"/>
              <a:t>Structured techniques will reduce bias &amp; improve objectivity</a:t>
            </a:r>
            <a:endParaRPr lang="en-IN" dirty="0"/>
          </a:p>
        </p:txBody>
      </p:sp>
      <p:graphicFrame>
        <p:nvGraphicFramePr>
          <p:cNvPr id="4" name="Diagram 3">
            <a:extLst>
              <a:ext uri="{FF2B5EF4-FFF2-40B4-BE49-F238E27FC236}">
                <a16:creationId xmlns:a16="http://schemas.microsoft.com/office/drawing/2014/main" id="{74755E22-05ED-B2C9-6874-B3A13DD47CB3}"/>
              </a:ext>
            </a:extLst>
          </p:cNvPr>
          <p:cNvGraphicFramePr/>
          <p:nvPr>
            <p:extLst>
              <p:ext uri="{D42A27DB-BD31-4B8C-83A1-F6EECF244321}">
                <p14:modId xmlns:p14="http://schemas.microsoft.com/office/powerpoint/2010/main" val="4291787793"/>
              </p:ext>
            </p:extLst>
          </p:nvPr>
        </p:nvGraphicFramePr>
        <p:xfrm>
          <a:off x="6502399" y="2180496"/>
          <a:ext cx="5108407"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221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17C0B0-20EB-E52B-8FCE-3F781EB3DA4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8E696-4BBA-46BE-AD86-F7E300B89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1363"/>
            <a:ext cx="12191999" cy="62566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B0CA3-C333-4560-9975-E31D1B7B9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C152DE5C-BF8F-2968-FDD5-560A6F3368C1}"/>
              </a:ext>
            </a:extLst>
          </p:cNvPr>
          <p:cNvSpPr>
            <a:spLocks noGrp="1"/>
          </p:cNvSpPr>
          <p:nvPr>
            <p:ph type="title"/>
          </p:nvPr>
        </p:nvSpPr>
        <p:spPr>
          <a:xfrm>
            <a:off x="8369643" y="1037967"/>
            <a:ext cx="3054091" cy="4709131"/>
          </a:xfrm>
        </p:spPr>
        <p:txBody>
          <a:bodyPr anchor="ctr">
            <a:normAutofit/>
          </a:bodyPr>
          <a:lstStyle/>
          <a:p>
            <a:r>
              <a:rPr lang="en-GB" b="1">
                <a:solidFill>
                  <a:srgbClr val="FFFEFF"/>
                </a:solidFill>
              </a:rPr>
              <a:t>Comparison b/w Face-to-Face vs. Online Interviews </a:t>
            </a:r>
            <a:endParaRPr lang="en-IN" b="1">
              <a:solidFill>
                <a:srgbClr val="FFFEFF"/>
              </a:solidFill>
            </a:endParaRPr>
          </a:p>
        </p:txBody>
      </p:sp>
      <p:graphicFrame>
        <p:nvGraphicFramePr>
          <p:cNvPr id="4" name="Content Placeholder 3">
            <a:extLst>
              <a:ext uri="{FF2B5EF4-FFF2-40B4-BE49-F238E27FC236}">
                <a16:creationId xmlns:a16="http://schemas.microsoft.com/office/drawing/2014/main" id="{E440FE3F-C243-1D1C-6D6C-560FF087391F}"/>
              </a:ext>
            </a:extLst>
          </p:cNvPr>
          <p:cNvGraphicFramePr>
            <a:graphicFrameLocks noGrp="1"/>
          </p:cNvGraphicFramePr>
          <p:nvPr>
            <p:ph idx="1"/>
            <p:extLst>
              <p:ext uri="{D42A27DB-BD31-4B8C-83A1-F6EECF244321}">
                <p14:modId xmlns:p14="http://schemas.microsoft.com/office/powerpoint/2010/main" val="1972713583"/>
              </p:ext>
            </p:extLst>
          </p:nvPr>
        </p:nvGraphicFramePr>
        <p:xfrm>
          <a:off x="486033" y="1120731"/>
          <a:ext cx="7012371" cy="4543608"/>
        </p:xfrm>
        <a:graphic>
          <a:graphicData uri="http://schemas.openxmlformats.org/drawingml/2006/table">
            <a:tbl>
              <a:tblPr firstRow="1" firstCol="1" bandRow="1"/>
              <a:tblGrid>
                <a:gridCol w="2004086">
                  <a:extLst>
                    <a:ext uri="{9D8B030D-6E8A-4147-A177-3AD203B41FA5}">
                      <a16:colId xmlns:a16="http://schemas.microsoft.com/office/drawing/2014/main" val="4026255707"/>
                    </a:ext>
                  </a:extLst>
                </a:gridCol>
                <a:gridCol w="2359134">
                  <a:extLst>
                    <a:ext uri="{9D8B030D-6E8A-4147-A177-3AD203B41FA5}">
                      <a16:colId xmlns:a16="http://schemas.microsoft.com/office/drawing/2014/main" val="3930480710"/>
                    </a:ext>
                  </a:extLst>
                </a:gridCol>
                <a:gridCol w="2649151">
                  <a:extLst>
                    <a:ext uri="{9D8B030D-6E8A-4147-A177-3AD203B41FA5}">
                      <a16:colId xmlns:a16="http://schemas.microsoft.com/office/drawing/2014/main" val="1381523002"/>
                    </a:ext>
                  </a:extLst>
                </a:gridCol>
              </a:tblGrid>
              <a:tr h="589142">
                <a:tc>
                  <a:txBody>
                    <a:bodyPr/>
                    <a:lstStyle/>
                    <a:p>
                      <a:pPr algn="just" fontAlgn="t">
                        <a:lnSpc>
                          <a:spcPct val="150000"/>
                        </a:lnSpc>
                        <a:spcAft>
                          <a:spcPts val="800"/>
                        </a:spcAft>
                        <a:buNone/>
                      </a:pPr>
                      <a:r>
                        <a:rPr lang="en-GB" sz="22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Aspect</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Face-to-Face</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1"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Online</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6334553"/>
                  </a:ext>
                </a:extLst>
              </a:tr>
              <a:tr h="1093520">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Interaction</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Strong rapport</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Flexible, global access</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3955333"/>
                  </a:ext>
                </a:extLst>
              </a:tr>
              <a:tr h="589142">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Cost/Time</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High</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Low</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1635263"/>
                  </a:ext>
                </a:extLst>
              </a:tr>
              <a:tr h="589142">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Bias</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Higher risk</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More structured</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803895"/>
                  </a:ext>
                </a:extLst>
              </a:tr>
              <a:tr h="1093520">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Tech Use</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Minimal</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AI recording, analytics</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6852546"/>
                  </a:ext>
                </a:extLst>
              </a:tr>
              <a:tr h="589142">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Sustainability</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a:effectLst/>
                          <a:latin typeface="Times New Roman" panose="02020603050405020304" pitchFamily="18" charset="0"/>
                          <a:ea typeface="Calibri" panose="020F0502020204030204" pitchFamily="34" charset="0"/>
                          <a:cs typeface="Times New Roman" panose="02020603050405020304" pitchFamily="18" charset="0"/>
                        </a:rPr>
                        <a:t>Travel emissions</a:t>
                      </a:r>
                      <a:endParaRPr lang="en-GB" sz="3300" b="0" i="0" u="none" strike="noStrike">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50000"/>
                        </a:lnSpc>
                        <a:spcAft>
                          <a:spcPts val="800"/>
                        </a:spcAft>
                        <a:buNone/>
                      </a:pPr>
                      <a:r>
                        <a:rPr lang="en-GB" sz="2200" b="0" i="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Eco-friendly</a:t>
                      </a:r>
                      <a:endParaRPr lang="en-GB" sz="3300" b="0" i="0" u="none" strike="noStrike" dirty="0">
                        <a:effectLst/>
                        <a:latin typeface="Arial" panose="020B0604020202020204" pitchFamily="34" charset="0"/>
                      </a:endParaRPr>
                    </a:p>
                  </a:txBody>
                  <a:tcPr marL="126094" marR="126094" marT="1751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18119221"/>
                  </a:ext>
                </a:extLst>
              </a:tr>
            </a:tbl>
          </a:graphicData>
        </a:graphic>
      </p:graphicFrame>
    </p:spTree>
    <p:extLst>
      <p:ext uri="{BB962C8B-B14F-4D97-AF65-F5344CB8AC3E}">
        <p14:creationId xmlns:p14="http://schemas.microsoft.com/office/powerpoint/2010/main" val="3820734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77576B-9105-E460-3D12-8B747C24D822}"/>
            </a:ext>
          </a:extLst>
        </p:cNvPr>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11AEA-4961-0C1A-EA28-E5C23C22F1CF}"/>
              </a:ext>
            </a:extLst>
          </p:cNvPr>
          <p:cNvSpPr>
            <a:spLocks noGrp="1"/>
          </p:cNvSpPr>
          <p:nvPr>
            <p:ph type="title"/>
          </p:nvPr>
        </p:nvSpPr>
        <p:spPr>
          <a:xfrm>
            <a:off x="6494721" y="960723"/>
            <a:ext cx="4968489" cy="1013800"/>
          </a:xfrm>
        </p:spPr>
        <p:txBody>
          <a:bodyPr>
            <a:normAutofit/>
          </a:bodyPr>
          <a:lstStyle/>
          <a:p>
            <a:r>
              <a:rPr lang="en-GB" b="1">
                <a:solidFill>
                  <a:schemeClr val="tx2"/>
                </a:solidFill>
              </a:rPr>
              <a:t>Recommendations </a:t>
            </a:r>
            <a:endParaRPr lang="en-IN" b="1">
              <a:solidFill>
                <a:schemeClr val="tx2"/>
              </a:solidFill>
            </a:endParaRPr>
          </a:p>
        </p:txBody>
      </p:sp>
      <p:sp>
        <p:nvSpPr>
          <p:cNvPr id="10249" name="Rectangle 10248">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0251" name="Rectangle 10250">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0253" name="Rectangle 1025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242" name="Picture 2" descr="A businessman holding a pencil writing the word recommendation on a letter,  an illustration of providing project recommendations to a business partner  or giving a reference for a potential employee 50546569 Vector">
            <a:extLst>
              <a:ext uri="{FF2B5EF4-FFF2-40B4-BE49-F238E27FC236}">
                <a16:creationId xmlns:a16="http://schemas.microsoft.com/office/drawing/2014/main" id="{4D11F2BB-E3D0-1D66-5D0D-137F7B3D73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2017945"/>
            <a:ext cx="4674492" cy="28046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4FCBD7-B824-2E42-80B6-481FFAE88C36}"/>
              </a:ext>
            </a:extLst>
          </p:cNvPr>
          <p:cNvSpPr>
            <a:spLocks noGrp="1"/>
          </p:cNvSpPr>
          <p:nvPr>
            <p:ph idx="1"/>
          </p:nvPr>
        </p:nvSpPr>
        <p:spPr>
          <a:xfrm>
            <a:off x="6515987" y="2254102"/>
            <a:ext cx="4947221" cy="3650344"/>
          </a:xfrm>
        </p:spPr>
        <p:txBody>
          <a:bodyPr>
            <a:normAutofit/>
          </a:bodyPr>
          <a:lstStyle/>
          <a:p>
            <a:pPr lvl="0" algn="just"/>
            <a:r>
              <a:rPr lang="en-GB" dirty="0"/>
              <a:t>Use predictive HR analytics for talent forecasting (Rai, Yadav and Dhanaraj, 2025)</a:t>
            </a:r>
            <a:endParaRPr lang="en-IN" dirty="0"/>
          </a:p>
          <a:p>
            <a:pPr lvl="0" algn="just"/>
            <a:r>
              <a:rPr lang="en-GB" dirty="0"/>
              <a:t>Increase diversity hiring partnerships</a:t>
            </a:r>
            <a:endParaRPr lang="en-IN" dirty="0"/>
          </a:p>
          <a:p>
            <a:pPr lvl="0" algn="just"/>
            <a:r>
              <a:rPr lang="en-GB" dirty="0"/>
              <a:t>Train interviewers to reduce unconscious bias</a:t>
            </a:r>
            <a:endParaRPr lang="en-IN" dirty="0"/>
          </a:p>
          <a:p>
            <a:pPr lvl="0" algn="just"/>
            <a:r>
              <a:rPr lang="en-GB" dirty="0"/>
              <a:t>Enhance candidate feedback process</a:t>
            </a:r>
            <a:endParaRPr lang="en-IN" dirty="0"/>
          </a:p>
          <a:p>
            <a:pPr algn="just"/>
            <a:r>
              <a:rPr lang="en-GB" dirty="0"/>
              <a:t>Strengthen employer branding via sustainability campaigns</a:t>
            </a:r>
            <a:endParaRPr lang="en-IN" dirty="0"/>
          </a:p>
        </p:txBody>
      </p:sp>
    </p:spTree>
    <p:extLst>
      <p:ext uri="{BB962C8B-B14F-4D97-AF65-F5344CB8AC3E}">
        <p14:creationId xmlns:p14="http://schemas.microsoft.com/office/powerpoint/2010/main" val="2860612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A58B4C-FF1D-F200-390C-5344814DAD1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F3B83-7771-C00E-86B9-802D9AF5DDAF}"/>
              </a:ext>
            </a:extLst>
          </p:cNvPr>
          <p:cNvSpPr>
            <a:spLocks noGrp="1"/>
          </p:cNvSpPr>
          <p:nvPr>
            <p:ph type="title"/>
          </p:nvPr>
        </p:nvSpPr>
        <p:spPr>
          <a:xfrm>
            <a:off x="6494721" y="960723"/>
            <a:ext cx="4968489" cy="1013800"/>
          </a:xfrm>
        </p:spPr>
        <p:txBody>
          <a:bodyPr>
            <a:normAutofit/>
          </a:bodyPr>
          <a:lstStyle/>
          <a:p>
            <a:r>
              <a:rPr lang="en-GB" b="1">
                <a:solidFill>
                  <a:schemeClr val="tx2"/>
                </a:solidFill>
              </a:rPr>
              <a:t>Conclusion </a:t>
            </a:r>
            <a:endParaRPr lang="en-IN" b="1">
              <a:solidFill>
                <a:schemeClr val="tx2"/>
              </a:solidFill>
            </a:endParaRPr>
          </a:p>
        </p:txBody>
      </p:sp>
      <p:sp>
        <p:nvSpPr>
          <p:cNvPr id="12" name="Rectangle 11">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Rectangle 13">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 name="Picture 4" descr="A group of people in suits&#10;&#10;AI-generated content may be incorrect.">
            <a:extLst>
              <a:ext uri="{FF2B5EF4-FFF2-40B4-BE49-F238E27FC236}">
                <a16:creationId xmlns:a16="http://schemas.microsoft.com/office/drawing/2014/main" id="{E55B23CD-F494-2548-220C-560E3014535D}"/>
              </a:ext>
            </a:extLst>
          </p:cNvPr>
          <p:cNvPicPr>
            <a:picLocks noChangeAspect="1"/>
          </p:cNvPicPr>
          <p:nvPr/>
        </p:nvPicPr>
        <p:blipFill>
          <a:blip r:embed="rId3"/>
          <a:stretch>
            <a:fillRect/>
          </a:stretch>
        </p:blipFill>
        <p:spPr>
          <a:xfrm>
            <a:off x="910114" y="2082220"/>
            <a:ext cx="4674492" cy="2676145"/>
          </a:xfrm>
          <a:prstGeom prst="rect">
            <a:avLst/>
          </a:prstGeom>
        </p:spPr>
      </p:pic>
      <p:sp>
        <p:nvSpPr>
          <p:cNvPr id="3" name="Content Placeholder 2">
            <a:extLst>
              <a:ext uri="{FF2B5EF4-FFF2-40B4-BE49-F238E27FC236}">
                <a16:creationId xmlns:a16="http://schemas.microsoft.com/office/drawing/2014/main" id="{3B5B3D45-CCEE-0581-F782-B85D13BDAD70}"/>
              </a:ext>
            </a:extLst>
          </p:cNvPr>
          <p:cNvSpPr>
            <a:spLocks noGrp="1"/>
          </p:cNvSpPr>
          <p:nvPr>
            <p:ph idx="1"/>
          </p:nvPr>
        </p:nvSpPr>
        <p:spPr>
          <a:xfrm>
            <a:off x="6515987" y="2254102"/>
            <a:ext cx="4947221" cy="3650344"/>
          </a:xfrm>
        </p:spPr>
        <p:txBody>
          <a:bodyPr>
            <a:normAutofit/>
          </a:bodyPr>
          <a:lstStyle/>
          <a:p>
            <a:pPr lvl="0" algn="just"/>
            <a:r>
              <a:rPr lang="en-GB" dirty="0"/>
              <a:t>Recruitment &amp; selection vital for Unilever’s transformation success</a:t>
            </a:r>
            <a:endParaRPr lang="en-IN" dirty="0"/>
          </a:p>
          <a:p>
            <a:pPr lvl="0" algn="just"/>
            <a:r>
              <a:rPr lang="en-GB" dirty="0"/>
              <a:t>Structured, transparent methods ensure fairness and quality</a:t>
            </a:r>
            <a:endParaRPr lang="en-IN" dirty="0"/>
          </a:p>
          <a:p>
            <a:pPr lvl="0" algn="just"/>
            <a:r>
              <a:rPr lang="en-GB" dirty="0"/>
              <a:t>Hybrid interview models balance efficiency &amp; inclusivity</a:t>
            </a:r>
            <a:endParaRPr lang="en-IN" dirty="0"/>
          </a:p>
          <a:p>
            <a:pPr algn="just"/>
            <a:r>
              <a:rPr lang="en-GB" dirty="0"/>
              <a:t>Effective talent acquisition drives innovation and sustainability</a:t>
            </a:r>
            <a:endParaRPr lang="en-IN" dirty="0"/>
          </a:p>
        </p:txBody>
      </p:sp>
    </p:spTree>
    <p:extLst>
      <p:ext uri="{BB962C8B-B14F-4D97-AF65-F5344CB8AC3E}">
        <p14:creationId xmlns:p14="http://schemas.microsoft.com/office/powerpoint/2010/main" val="137830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F355B-0760-DF63-C905-7E3631F52448}"/>
              </a:ext>
            </a:extLst>
          </p:cNvPr>
          <p:cNvSpPr>
            <a:spLocks noGrp="1"/>
          </p:cNvSpPr>
          <p:nvPr>
            <p:ph type="title"/>
          </p:nvPr>
        </p:nvSpPr>
        <p:spPr/>
        <p:txBody>
          <a:bodyPr/>
          <a:lstStyle/>
          <a:p>
            <a:r>
              <a:rPr lang="en-GB" b="1" dirty="0"/>
              <a:t>References </a:t>
            </a:r>
            <a:endParaRPr lang="en-IN" b="1" dirty="0"/>
          </a:p>
        </p:txBody>
      </p:sp>
      <p:sp>
        <p:nvSpPr>
          <p:cNvPr id="3" name="Content Placeholder 2">
            <a:extLst>
              <a:ext uri="{FF2B5EF4-FFF2-40B4-BE49-F238E27FC236}">
                <a16:creationId xmlns:a16="http://schemas.microsoft.com/office/drawing/2014/main" id="{9E4E1A32-45CF-C7CB-6384-1A915027237C}"/>
              </a:ext>
            </a:extLst>
          </p:cNvPr>
          <p:cNvSpPr>
            <a:spLocks noGrp="1"/>
          </p:cNvSpPr>
          <p:nvPr>
            <p:ph idx="1"/>
          </p:nvPr>
        </p:nvSpPr>
        <p:spPr>
          <a:xfrm>
            <a:off x="581192" y="1922588"/>
            <a:ext cx="11029615" cy="4677504"/>
          </a:xfrm>
        </p:spPr>
        <p:txBody>
          <a:bodyPr>
            <a:normAutofit fontScale="92500" lnSpcReduction="10000"/>
          </a:bodyPr>
          <a:lstStyle/>
          <a:p>
            <a:r>
              <a:rPr lang="en-GB" dirty="0"/>
              <a:t>Doll, J.L., (2018). Structured interviews: Developing interviewing skills in human resource management courses. </a:t>
            </a:r>
            <a:r>
              <a:rPr lang="en-GB" i="1" dirty="0"/>
              <a:t>Management Teaching Review</a:t>
            </a:r>
            <a:r>
              <a:rPr lang="en-GB" dirty="0"/>
              <a:t>, </a:t>
            </a:r>
            <a:r>
              <a:rPr lang="en-GB" i="1" dirty="0"/>
              <a:t>3</a:t>
            </a:r>
            <a:r>
              <a:rPr lang="en-GB" dirty="0"/>
              <a:t>(1), pp.46-61.</a:t>
            </a:r>
            <a:endParaRPr lang="en-IN" dirty="0"/>
          </a:p>
          <a:p>
            <a:r>
              <a:rPr lang="en-GB" dirty="0"/>
              <a:t>Murphy, P.E. and Murphy, C.E., (2017). Sustainable living: </a:t>
            </a:r>
            <a:r>
              <a:rPr lang="en-GB" dirty="0" err="1"/>
              <a:t>unilever</a:t>
            </a:r>
            <a:r>
              <a:rPr lang="en-GB" dirty="0"/>
              <a:t>. In </a:t>
            </a:r>
            <a:r>
              <a:rPr lang="en-GB" i="1" dirty="0"/>
              <a:t>Progressive business models: Creating sustainable and pro-social enterprise</a:t>
            </a:r>
            <a:r>
              <a:rPr lang="en-GB" dirty="0"/>
              <a:t> (pp. 263-286). Cham: Springer International Publishing.</a:t>
            </a:r>
            <a:endParaRPr lang="en-IN" dirty="0"/>
          </a:p>
          <a:p>
            <a:r>
              <a:rPr lang="en-GB" dirty="0" err="1"/>
              <a:t>Mytnik</a:t>
            </a:r>
            <a:r>
              <a:rPr lang="en-GB" dirty="0"/>
              <a:t>, A. and </a:t>
            </a:r>
            <a:r>
              <a:rPr lang="en-GB" dirty="0" err="1"/>
              <a:t>Kontkovskaya</a:t>
            </a:r>
            <a:r>
              <a:rPr lang="en-GB" dirty="0"/>
              <a:t>, A., (2024). Applicant tracking systems.</a:t>
            </a:r>
            <a:endParaRPr lang="en-IN" dirty="0"/>
          </a:p>
          <a:p>
            <a:r>
              <a:rPr lang="en-IN" dirty="0" err="1"/>
              <a:t>Pelta</a:t>
            </a:r>
            <a:r>
              <a:rPr lang="en-IN" dirty="0"/>
              <a:t> and Courtney. (2024). </a:t>
            </a:r>
            <a:r>
              <a:rPr lang="en-IN" i="1" dirty="0"/>
              <a:t>What Is a Panel Interview and How to Succeed in One. </a:t>
            </a:r>
            <a:r>
              <a:rPr lang="en-IN" i="1" dirty="0" err="1"/>
              <a:t>Theforage</a:t>
            </a:r>
            <a:r>
              <a:rPr lang="en-IN" i="1" dirty="0"/>
              <a:t>.</a:t>
            </a:r>
            <a:r>
              <a:rPr lang="en-IN" dirty="0"/>
              <a:t> </a:t>
            </a:r>
            <a:r>
              <a:rPr lang="en-GB" dirty="0"/>
              <a:t>Available at: https://www.theforage.com/blog/interview-questions/panel-interview (Accessed on: 06/10/2025). </a:t>
            </a:r>
            <a:endParaRPr lang="en-IN" dirty="0"/>
          </a:p>
          <a:p>
            <a:r>
              <a:rPr lang="en-GB" dirty="0"/>
              <a:t>Rai, S., Yadav, R.K. and Dhanaraj, R.K., (2025). Predictive Analytics‐Next Chapter in Talent Management. </a:t>
            </a:r>
            <a:r>
              <a:rPr lang="en-GB" i="1" dirty="0"/>
              <a:t>Human Capital Analytics: Exploring the HR Spectrum in Industry 5.0</a:t>
            </a:r>
            <a:r>
              <a:rPr lang="en-GB" dirty="0"/>
              <a:t>, pp.219-236.</a:t>
            </a:r>
            <a:endParaRPr lang="en-IN" dirty="0"/>
          </a:p>
          <a:p>
            <a:r>
              <a:rPr lang="en-GB" dirty="0"/>
              <a:t>Slade, S. and Sergent, S.R., (2018). Interview techniques.</a:t>
            </a:r>
            <a:endParaRPr lang="en-IN" dirty="0"/>
          </a:p>
          <a:p>
            <a:r>
              <a:rPr lang="en-GB" dirty="0"/>
              <a:t>Specification, P., (2019). How to Apply.</a:t>
            </a:r>
            <a:endParaRPr lang="en-IN" dirty="0"/>
          </a:p>
          <a:p>
            <a:r>
              <a:rPr lang="en-GB" dirty="0"/>
              <a:t>Taylor, G., (2015). Hackman and Oldham's job characteristics model. </a:t>
            </a:r>
            <a:r>
              <a:rPr lang="en-GB" i="1" dirty="0"/>
              <a:t>Teaching Business &amp; Economics</a:t>
            </a:r>
            <a:r>
              <a:rPr lang="en-GB" dirty="0"/>
              <a:t>, </a:t>
            </a:r>
            <a:r>
              <a:rPr lang="en-GB" i="1" dirty="0"/>
              <a:t>19</a:t>
            </a:r>
            <a:r>
              <a:rPr lang="en-GB" dirty="0"/>
              <a:t>(2), p.7.</a:t>
            </a:r>
            <a:endParaRPr lang="en-IN" dirty="0"/>
          </a:p>
          <a:p>
            <a:r>
              <a:rPr lang="en-GB" dirty="0"/>
              <a:t>Zhang, Y. and </a:t>
            </a:r>
            <a:r>
              <a:rPr lang="en-GB" dirty="0" err="1"/>
              <a:t>Wildemuth</a:t>
            </a:r>
            <a:r>
              <a:rPr lang="en-GB" dirty="0"/>
              <a:t>, B.M., (2016). Unstructured interviews. </a:t>
            </a:r>
            <a:r>
              <a:rPr lang="en-GB" i="1" dirty="0"/>
              <a:t>Applications of social research methods to questions in information and library science</a:t>
            </a:r>
            <a:r>
              <a:rPr lang="en-GB" dirty="0"/>
              <a:t>, pp.000-060.</a:t>
            </a:r>
            <a:endParaRPr lang="en-IN" dirty="0"/>
          </a:p>
        </p:txBody>
      </p:sp>
    </p:spTree>
    <p:extLst>
      <p:ext uri="{BB962C8B-B14F-4D97-AF65-F5344CB8AC3E}">
        <p14:creationId xmlns:p14="http://schemas.microsoft.com/office/powerpoint/2010/main" val="3002356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 name="Rectangle 8">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Rectangle 10">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Rectangle 12">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15" name="Rectangle 14">
            <a:extLst>
              <a:ext uri="{FF2B5EF4-FFF2-40B4-BE49-F238E27FC236}">
                <a16:creationId xmlns:a16="http://schemas.microsoft.com/office/drawing/2014/main" id="{34BFB7C5-23B6-4047-BF5E-F9EEBB437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37DA931-62D6-4B32-9103-84C0960AE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7200"/>
            <a:ext cx="6248454" cy="58597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29817DE1-EA8C-4541-CF2D-E4D692C124B2}"/>
              </a:ext>
            </a:extLst>
          </p:cNvPr>
          <p:cNvSpPr>
            <a:spLocks noGrp="1"/>
          </p:cNvSpPr>
          <p:nvPr>
            <p:ph type="title"/>
          </p:nvPr>
        </p:nvSpPr>
        <p:spPr>
          <a:xfrm>
            <a:off x="2156346" y="849745"/>
            <a:ext cx="5526993" cy="4745836"/>
          </a:xfrm>
        </p:spPr>
        <p:txBody>
          <a:bodyPr vert="horz" lIns="91440" tIns="45720" rIns="91440" bIns="45720" rtlCol="0" anchor="ctr">
            <a:normAutofit/>
          </a:bodyPr>
          <a:lstStyle/>
          <a:p>
            <a:r>
              <a:rPr lang="en-US" sz="6000">
                <a:solidFill>
                  <a:srgbClr val="FFFFFF"/>
                </a:solidFill>
              </a:rPr>
              <a:t>THANK YOU</a:t>
            </a:r>
          </a:p>
        </p:txBody>
      </p:sp>
      <p:sp>
        <p:nvSpPr>
          <p:cNvPr id="19" name="Rectangle 18">
            <a:extLst>
              <a:ext uri="{FF2B5EF4-FFF2-40B4-BE49-F238E27FC236}">
                <a16:creationId xmlns:a16="http://schemas.microsoft.com/office/drawing/2014/main" id="{4695E140-9B6E-43E9-B17E-CDFE3FCA8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2"/>
            <a:ext cx="3615595" cy="5863293"/>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Rectangle 20">
            <a:extLst>
              <a:ext uri="{FF2B5EF4-FFF2-40B4-BE49-F238E27FC236}">
                <a16:creationId xmlns:a16="http://schemas.microsoft.com/office/drawing/2014/main" id="{FBC3CD9F-A361-4496-A6E0-24338B2A6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7201"/>
            <a:ext cx="1106164" cy="58597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49659678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29</TotalTime>
  <Words>2098</Words>
  <Application>Microsoft Office PowerPoint</Application>
  <PresentationFormat>Widescreen</PresentationFormat>
  <Paragraphs>162</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Gill Sans MT</vt:lpstr>
      <vt:lpstr>Times New Roman</vt:lpstr>
      <vt:lpstr>Wingdings 2</vt:lpstr>
      <vt:lpstr>Dividend</vt:lpstr>
      <vt:lpstr>Developing and Managing Individuals and Teams Individual Presentation </vt:lpstr>
      <vt:lpstr>Introduction </vt:lpstr>
      <vt:lpstr>Organisational Overview</vt:lpstr>
      <vt:lpstr>Recruitment Process</vt:lpstr>
      <vt:lpstr>Job Analysis </vt:lpstr>
      <vt:lpstr>Job Description </vt:lpstr>
      <vt:lpstr>Person Specification</vt:lpstr>
      <vt:lpstr>Different Types of Interviews: Structured Interview </vt:lpstr>
      <vt:lpstr>Different Types of Interviews: Unstructured Interview</vt:lpstr>
      <vt:lpstr>Different Types of Interviews: Pannel Interview </vt:lpstr>
      <vt:lpstr>Design of Interview</vt:lpstr>
      <vt:lpstr>Appropriate Questioning Technique </vt:lpstr>
      <vt:lpstr>Comparison b/w Face-to-Face vs. Online Interviews </vt:lpstr>
      <vt:lpstr>Recommendations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daniel bob</cp:lastModifiedBy>
  <cp:revision>1</cp:revision>
  <dcterms:created xsi:type="dcterms:W3CDTF">2025-10-06T06:48:15Z</dcterms:created>
  <dcterms:modified xsi:type="dcterms:W3CDTF">2025-10-09T11:35:54Z</dcterms:modified>
</cp:coreProperties>
</file>