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12" r:id="rId48"/>
    <p:sldId id="309" r:id="rId49"/>
    <p:sldId id="311" r:id="rId50"/>
    <p:sldId id="303" r:id="rId51"/>
    <p:sldId id="304" r:id="rId52"/>
    <p:sldId id="306" r:id="rId5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13/09/2016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13/09/2016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13/09/2016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13/09/2016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13/09/2016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13/09/2016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13/09/2016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5CE63-8DBF-499A-9C88-F54B4E62FD9C}" type="datetimeFigureOut">
              <a:rPr lang="en-GB" smtClean="0"/>
              <a:pPr/>
              <a:t>13/09/2016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185CE63-8DBF-499A-9C88-F54B4E62FD9C}" type="datetimeFigureOut">
              <a:rPr lang="en-GB" smtClean="0"/>
              <a:pPr/>
              <a:t>13/09/2016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7C6E309-C417-453D-9AD0-D30369FC946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AHHI 6002 THE ENLIGHTENMENT and AHHI 6013 CIVIL DISOBEDIENCE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LAW AND ORDER, PUNISHMENT, AND PENAL REFORM IN 18</a:t>
            </a:r>
            <a:r>
              <a:rPr lang="en-GB" baseline="30000" dirty="0" smtClean="0"/>
              <a:t>TH</a:t>
            </a:r>
            <a:r>
              <a:rPr lang="en-GB" dirty="0" smtClean="0"/>
              <a:t> CENTURY EUROPE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1. ITALY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pic>
        <p:nvPicPr>
          <p:cNvPr id="4" name="Picture 5" descr="redir?src=image&amp;clickedItemURN=http%3A%2F%2Fwww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437180" y="1600200"/>
            <a:ext cx="626964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ITALY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Not a single political unit:</a:t>
            </a:r>
          </a:p>
          <a:p>
            <a:r>
              <a:rPr lang="en-GB" dirty="0" smtClean="0"/>
              <a:t>1. Kingdoms of Sardinia; Sicily; Naples</a:t>
            </a:r>
          </a:p>
          <a:p>
            <a:endParaRPr lang="en-GB" dirty="0" smtClean="0"/>
          </a:p>
          <a:p>
            <a:r>
              <a:rPr lang="en-GB" dirty="0" smtClean="0"/>
              <a:t>2. Republics of Genoa; Lucca; San Marino; Venice</a:t>
            </a:r>
          </a:p>
          <a:p>
            <a:endParaRPr lang="en-GB" dirty="0" smtClean="0"/>
          </a:p>
          <a:p>
            <a:r>
              <a:rPr lang="en-GB" dirty="0" smtClean="0"/>
              <a:t>3. Duchies of Mantua; Milan; Parma; Tuscany; Modena</a:t>
            </a:r>
          </a:p>
          <a:p>
            <a:endParaRPr lang="en-GB" dirty="0" smtClean="0"/>
          </a:p>
          <a:p>
            <a:r>
              <a:rPr lang="en-GB" dirty="0" smtClean="0"/>
              <a:t>4. The Papal States of Rome and the central belt</a:t>
            </a:r>
          </a:p>
          <a:p>
            <a:endParaRPr lang="en-GB" dirty="0"/>
          </a:p>
        </p:txBody>
      </p:sp>
      <p:pic>
        <p:nvPicPr>
          <p:cNvPr id="7" name="Content Placeholder 6" descr="symbol-of-Venic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772816"/>
            <a:ext cx="4038600" cy="41764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SARDINIA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Kingdom of Sardinia or Piedmont-Sardinia</a:t>
            </a:r>
          </a:p>
          <a:p>
            <a:r>
              <a:rPr lang="en-GB" dirty="0" smtClean="0"/>
              <a:t>Capital at Turin; also included Savoy and Nice</a:t>
            </a:r>
          </a:p>
          <a:p>
            <a:r>
              <a:rPr lang="en-GB" dirty="0" smtClean="0"/>
              <a:t>Historically under Spanish-</a:t>
            </a:r>
            <a:r>
              <a:rPr lang="en-GB" dirty="0" err="1" smtClean="0"/>
              <a:t>Aragonese</a:t>
            </a:r>
            <a:r>
              <a:rPr lang="en-GB" dirty="0" smtClean="0"/>
              <a:t> rule</a:t>
            </a:r>
          </a:p>
          <a:p>
            <a:r>
              <a:rPr lang="en-GB" dirty="0" smtClean="0"/>
              <a:t>1713: Treaty of Utrecht – Holy Roman Empire (Austrian Habsburgs) given control of Naples, Milan, and Sardinia; Dukes of Savoy gain Sicily</a:t>
            </a:r>
          </a:p>
          <a:p>
            <a:r>
              <a:rPr lang="en-GB" dirty="0" smtClean="0"/>
              <a:t>1720: Treaty of London – Dukes of Savoy lose Sicily to the Habsburgs but gain Sardinia</a:t>
            </a:r>
          </a:p>
          <a:p>
            <a:r>
              <a:rPr lang="en-GB" dirty="0" smtClean="0"/>
              <a:t>1790s: under French control (save the island of Sardinia)</a:t>
            </a:r>
          </a:p>
          <a:p>
            <a:r>
              <a:rPr lang="en-GB" dirty="0" smtClean="0"/>
              <a:t>Post-Napoleonic period, as Piedmont, at the vanguard of Italian unification under Cavour (1810-61) </a:t>
            </a:r>
            <a:endParaRPr lang="en-GB" dirty="0"/>
          </a:p>
        </p:txBody>
      </p:sp>
      <p:pic>
        <p:nvPicPr>
          <p:cNvPr id="8" name="Content Placeholder 7" descr="1763-004-3D68D126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3152" y="1600200"/>
            <a:ext cx="380869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TWO SICILIES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en-GB" dirty="0" smtClean="0"/>
              <a:t>Kingdom of Naples; Kingdom of Sicily</a:t>
            </a:r>
          </a:p>
          <a:p>
            <a:r>
              <a:rPr lang="en-GB" dirty="0" smtClean="0"/>
              <a:t>Historically under Norman and later Spanish-</a:t>
            </a:r>
            <a:r>
              <a:rPr lang="en-GB" dirty="0" err="1" smtClean="0"/>
              <a:t>Aragonese</a:t>
            </a:r>
            <a:r>
              <a:rPr lang="en-GB" dirty="0" smtClean="0"/>
              <a:t> rule</a:t>
            </a:r>
          </a:p>
          <a:p>
            <a:r>
              <a:rPr lang="en-GB" dirty="0" smtClean="0"/>
              <a:t>1713: under Savoy rule; 1718: under Habsburg rule</a:t>
            </a:r>
          </a:p>
          <a:p>
            <a:r>
              <a:rPr lang="en-GB" dirty="0" smtClean="0"/>
              <a:t>1734: during the War of Polish Succession (conflict over rival Habsburg and Bourbon claims), both Kingdoms conquered by Spanish Bourbon Charles VII(in Naples), or Charles V (in Sicily)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TWO SICILIES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1790s: seized by France – Joseph (brother of Napoleon) named King</a:t>
            </a:r>
          </a:p>
          <a:p>
            <a:r>
              <a:rPr lang="en-GB" dirty="0" smtClean="0"/>
              <a:t>King Ferdinand (the Bourbon ruler) flees to Sicily under British naval protection</a:t>
            </a:r>
          </a:p>
          <a:p>
            <a:r>
              <a:rPr lang="en-GB" dirty="0" smtClean="0"/>
              <a:t>1815: united under the Bourbons as the  Kingdom of the Two </a:t>
            </a:r>
            <a:r>
              <a:rPr lang="en-GB" dirty="0" err="1" smtClean="0"/>
              <a:t>Sicilies</a:t>
            </a:r>
            <a:endParaRPr lang="en-GB" dirty="0"/>
          </a:p>
        </p:txBody>
      </p:sp>
      <p:pic>
        <p:nvPicPr>
          <p:cNvPr id="7" name="Content Placeholder 7" descr="1763-004-3D68D126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3152" y="1600200"/>
            <a:ext cx="380869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VENICE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Major power in the Eastern Mediterranean</a:t>
            </a:r>
          </a:p>
          <a:p>
            <a:r>
              <a:rPr lang="en-GB" dirty="0" smtClean="0"/>
              <a:t>17</a:t>
            </a:r>
            <a:r>
              <a:rPr lang="en-GB" baseline="30000" dirty="0" smtClean="0"/>
              <a:t>th</a:t>
            </a:r>
            <a:r>
              <a:rPr lang="en-GB" dirty="0" smtClean="0"/>
              <a:t> century saw its power diminish under the challenge of Habsburg Austria</a:t>
            </a:r>
          </a:p>
          <a:p>
            <a:r>
              <a:rPr lang="en-GB" dirty="0" smtClean="0"/>
              <a:t>From 1796 its territory occupied by French and Austrian forces</a:t>
            </a:r>
          </a:p>
          <a:p>
            <a:r>
              <a:rPr lang="en-GB" dirty="0" smtClean="0"/>
              <a:t>Territory covered Veneto, parts of Lombardy, Adriatic coast</a:t>
            </a:r>
            <a:endParaRPr lang="en-GB" dirty="0"/>
          </a:p>
        </p:txBody>
      </p:sp>
      <p:pic>
        <p:nvPicPr>
          <p:cNvPr id="5" name="Content Placeholder 4" descr="imag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64088" y="1916832"/>
            <a:ext cx="2664296" cy="40324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GRAND DUCHY OF TUSCANY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Ruled by the Medici family up to 1737 (the line died out)</a:t>
            </a:r>
          </a:p>
          <a:p>
            <a:r>
              <a:rPr lang="en-GB" dirty="0" smtClean="0"/>
              <a:t>Powers agreed ceding Tuscany to the Dukes of Lorraine (namely Francis, the husband of Marie Therese – de facto Austrian Habsburg rule)</a:t>
            </a:r>
          </a:p>
          <a:p>
            <a:r>
              <a:rPr lang="en-GB" dirty="0" smtClean="0"/>
              <a:t>1790s: French place Bourbon family as rulers (and annex fully in 1807)</a:t>
            </a:r>
          </a:p>
          <a:p>
            <a:r>
              <a:rPr lang="en-GB" dirty="0" smtClean="0"/>
              <a:t>1814: Austrian hegemony restored</a:t>
            </a:r>
          </a:p>
          <a:p>
            <a:endParaRPr lang="en-GB" dirty="0"/>
          </a:p>
        </p:txBody>
      </p:sp>
      <p:pic>
        <p:nvPicPr>
          <p:cNvPr id="5" name="Content Placeholder 4" descr="250px-Italy_1796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76874" y="1844824"/>
            <a:ext cx="2911549" cy="40324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PAPAL STATES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73325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Most of central Italy – Latium, Umbria, Marche, plus Ravenna, Ferrara, Bologna, (into Romagna)</a:t>
            </a:r>
          </a:p>
          <a:p>
            <a:r>
              <a:rPr lang="en-GB" dirty="0" smtClean="0"/>
              <a:t>Also territories around Avignon in southern France</a:t>
            </a:r>
          </a:p>
          <a:p>
            <a:r>
              <a:rPr lang="en-GB" dirty="0" smtClean="0"/>
              <a:t>1796: seized by France and Cisalpine Republic declared</a:t>
            </a:r>
          </a:p>
          <a:p>
            <a:r>
              <a:rPr lang="en-GB" dirty="0" smtClean="0"/>
              <a:t>1814: Papal States restored</a:t>
            </a:r>
          </a:p>
          <a:p>
            <a:endParaRPr lang="en-GB" dirty="0"/>
          </a:p>
        </p:txBody>
      </p:sp>
      <p:pic>
        <p:nvPicPr>
          <p:cNvPr id="5" name="Content Placeholder 4" descr="250px-Papal_States_Map_1870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772816"/>
            <a:ext cx="3024336" cy="41764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ITALIAN SOCIETY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Population: 13 million in 1700; 18 million in 1800</a:t>
            </a:r>
          </a:p>
          <a:p>
            <a:r>
              <a:rPr lang="en-GB" dirty="0" smtClean="0"/>
              <a:t>Majority of population peasant farmers (either landless labourers or small farmers)</a:t>
            </a:r>
          </a:p>
          <a:p>
            <a:r>
              <a:rPr lang="en-GB" dirty="0" smtClean="0"/>
              <a:t>Distinctions between north and south: agricultural practices more advanced in the north (semi-feudal in the south)</a:t>
            </a:r>
          </a:p>
          <a:p>
            <a:r>
              <a:rPr lang="en-GB" dirty="0" smtClean="0"/>
              <a:t>Nobles dominated political life, from urban patriarchs in the republics, to near-feudal lords in the countryside </a:t>
            </a:r>
          </a:p>
          <a:p>
            <a:r>
              <a:rPr lang="en-GB" dirty="0" smtClean="0"/>
              <a:t>Towns: largest number of towns of any European nation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TOWNS OF ITALY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Six towns with a population of 100,000 or more: Messina, Milan, Naples, Palermo, Rome, Venice</a:t>
            </a:r>
          </a:p>
          <a:p>
            <a:r>
              <a:rPr lang="en-GB" dirty="0" smtClean="0"/>
              <a:t>Legacy of the ‘City State’ and influence over Mediterranean trade </a:t>
            </a:r>
          </a:p>
          <a:p>
            <a:r>
              <a:rPr lang="en-GB" dirty="0" smtClean="0"/>
              <a:t>Also judicial and administrative power and the evolution of an urban environment</a:t>
            </a:r>
          </a:p>
          <a:p>
            <a:r>
              <a:rPr lang="en-GB" dirty="0" smtClean="0"/>
              <a:t>However, no single town acted as a cultural centre for the whole peninsular – towns tended to be parochial and provincial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	THE TOWNS OF ITALY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18th century period of decline for once mighty Genoa and Venice and economic stagnation for Italy as a whole</a:t>
            </a:r>
          </a:p>
          <a:p>
            <a:r>
              <a:rPr lang="en-GB" dirty="0" smtClean="0"/>
              <a:t>Trade diminished between Italy and the Ottomans – challenge from Dutch, French, and British interests</a:t>
            </a:r>
          </a:p>
          <a:p>
            <a:r>
              <a:rPr lang="en-GB" dirty="0" smtClean="0"/>
              <a:t>Economy stifled by ‘</a:t>
            </a:r>
            <a:r>
              <a:rPr lang="en-GB" dirty="0" err="1" smtClean="0"/>
              <a:t>particularism</a:t>
            </a:r>
            <a:r>
              <a:rPr lang="en-GB" dirty="0" smtClean="0"/>
              <a:t>’ with regional currencies, weights and measures, tolls and customs</a:t>
            </a:r>
          </a:p>
          <a:p>
            <a:r>
              <a:rPr lang="en-GB" dirty="0" smtClean="0"/>
              <a:t>Lacked an entrepreneurial middle class (industry was small-scale, artisan based</a:t>
            </a:r>
          </a:p>
          <a:p>
            <a:endParaRPr lang="en-GB" dirty="0"/>
          </a:p>
        </p:txBody>
      </p:sp>
      <p:pic>
        <p:nvPicPr>
          <p:cNvPr id="9" name="Content Placeholder 8" descr="genoa-ital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700808"/>
            <a:ext cx="4038600" cy="41764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ITALY AND THE ENLIGHTENMENT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Climate conducive to open debate and new ideas</a:t>
            </a:r>
          </a:p>
          <a:p>
            <a:r>
              <a:rPr lang="en-GB" dirty="0" smtClean="0"/>
              <a:t>Stifled by press censorship and even remnants of the Inquisition</a:t>
            </a:r>
          </a:p>
          <a:p>
            <a:r>
              <a:rPr lang="en-GB" dirty="0" smtClean="0"/>
              <a:t>The universities educated a Roman Catholic elite, but remained open to new ideas</a:t>
            </a:r>
          </a:p>
          <a:p>
            <a:r>
              <a:rPr lang="en-GB" dirty="0" smtClean="0"/>
              <a:t>General belief that Italian contributions to science and medicine etc in decline, but attempts made to rectify this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ARCADIA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Founded in Rome in 1690</a:t>
            </a:r>
          </a:p>
          <a:p>
            <a:r>
              <a:rPr lang="en-GB" dirty="0" smtClean="0"/>
              <a:t>Created a network of academics throughout Italy, including </a:t>
            </a:r>
            <a:r>
              <a:rPr lang="en-GB" dirty="0" err="1" smtClean="0"/>
              <a:t>Ludovico</a:t>
            </a:r>
            <a:r>
              <a:rPr lang="en-GB" dirty="0" smtClean="0"/>
              <a:t> Antonio </a:t>
            </a:r>
            <a:r>
              <a:rPr lang="en-GB" dirty="0" err="1" smtClean="0"/>
              <a:t>Muratori</a:t>
            </a:r>
            <a:r>
              <a:rPr lang="en-GB" dirty="0" smtClean="0"/>
              <a:t> (1672-1750)</a:t>
            </a:r>
          </a:p>
          <a:p>
            <a:r>
              <a:rPr lang="en-GB" dirty="0" smtClean="0"/>
              <a:t>Links to Papacy undermined its enlightened credentials</a:t>
            </a:r>
            <a:endParaRPr lang="en-GB" dirty="0"/>
          </a:p>
        </p:txBody>
      </p:sp>
      <p:pic>
        <p:nvPicPr>
          <p:cNvPr id="7" name="Content Placeholder 6" descr="Arcad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916832"/>
            <a:ext cx="4038600" cy="374441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MURATORI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Priest and archivist (from Modena)</a:t>
            </a:r>
          </a:p>
          <a:p>
            <a:r>
              <a:rPr lang="en-GB" dirty="0" smtClean="0"/>
              <a:t>Envisioned a ‘republic of letters’ – a centre for scientific research and scholarship </a:t>
            </a:r>
          </a:p>
          <a:p>
            <a:r>
              <a:rPr lang="en-GB" dirty="0" smtClean="0"/>
              <a:t>Espoused enlightened Catholicism </a:t>
            </a:r>
          </a:p>
          <a:p>
            <a:r>
              <a:rPr lang="en-GB" dirty="0" smtClean="0"/>
              <a:t>Criticised a legal system that permitted torture</a:t>
            </a:r>
          </a:p>
          <a:p>
            <a:r>
              <a:rPr lang="en-GB" dirty="0" smtClean="0"/>
              <a:t>1749: published ‘On the Public Happiness’ – the well being and happiness of a nation’s subjects</a:t>
            </a:r>
          </a:p>
          <a:p>
            <a:r>
              <a:rPr lang="en-GB" dirty="0" smtClean="0"/>
              <a:t>Advocated fiscal and land reform</a:t>
            </a:r>
          </a:p>
          <a:p>
            <a:r>
              <a:rPr lang="en-GB" dirty="0" smtClean="0"/>
              <a:t>Work influenced Joseph II of Austria</a:t>
            </a:r>
            <a:endParaRPr lang="en-GB" dirty="0"/>
          </a:p>
        </p:txBody>
      </p:sp>
      <p:pic>
        <p:nvPicPr>
          <p:cNvPr id="5" name="Content Placeholder 4" descr="220px-Lodovico_Antonio_Murator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70500" y="1964531"/>
            <a:ext cx="2794000" cy="37973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ANTONIO GENOVESI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1712-69; priest from Salerno</a:t>
            </a:r>
          </a:p>
          <a:p>
            <a:r>
              <a:rPr lang="en-GB" dirty="0" smtClean="0"/>
              <a:t>Despite profession leaning towards </a:t>
            </a:r>
            <a:r>
              <a:rPr lang="en-GB" dirty="0" err="1" smtClean="0"/>
              <a:t>Muratori</a:t>
            </a:r>
            <a:r>
              <a:rPr lang="en-GB" dirty="0" smtClean="0"/>
              <a:t> and Locke meant conflict with church authorities</a:t>
            </a:r>
          </a:p>
          <a:p>
            <a:r>
              <a:rPr lang="en-GB" dirty="0" smtClean="0"/>
              <a:t>As chair of Political Economy at Naples espoused enlightened ideas </a:t>
            </a:r>
          </a:p>
          <a:p>
            <a:r>
              <a:rPr lang="en-GB" dirty="0" smtClean="0"/>
              <a:t>Stressed rational education; agricultural reform; better working conditions for the poor</a:t>
            </a:r>
          </a:p>
          <a:p>
            <a:r>
              <a:rPr lang="en-GB" dirty="0" smtClean="0"/>
              <a:t>1765-7: wrote ‘On the understanding of commerce or civil economy’</a:t>
            </a:r>
            <a:endParaRPr lang="en-GB" dirty="0"/>
          </a:p>
        </p:txBody>
      </p:sp>
      <p:pic>
        <p:nvPicPr>
          <p:cNvPr id="8" name="Content Placeholder 7" descr="spigol28pimontefig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1550" y="1600994"/>
            <a:ext cx="3771900" cy="45243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PIETRO VERRI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89654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1728-97; Milanese economist and philosopher; </a:t>
            </a:r>
          </a:p>
          <a:p>
            <a:r>
              <a:rPr lang="en-GB" dirty="0" smtClean="0"/>
              <a:t>Encouraged political and social reform</a:t>
            </a:r>
          </a:p>
          <a:p>
            <a:r>
              <a:rPr lang="en-GB" dirty="0" smtClean="0"/>
              <a:t>In conflict with the Church and his fellow nobles</a:t>
            </a:r>
          </a:p>
          <a:p>
            <a:r>
              <a:rPr lang="en-GB" dirty="0" smtClean="0"/>
              <a:t>Utilitarian outlook on political authority</a:t>
            </a:r>
          </a:p>
          <a:p>
            <a:r>
              <a:rPr lang="en-GB" dirty="0" smtClean="0"/>
              <a:t>Set up the ‘Academy </a:t>
            </a:r>
            <a:r>
              <a:rPr lang="en-GB" dirty="0" err="1" smtClean="0"/>
              <a:t>dei</a:t>
            </a:r>
            <a:r>
              <a:rPr lang="en-GB" dirty="0" smtClean="0"/>
              <a:t> </a:t>
            </a:r>
            <a:r>
              <a:rPr lang="en-GB" dirty="0" err="1" smtClean="0"/>
              <a:t>pugni</a:t>
            </a:r>
            <a:r>
              <a:rPr lang="en-GB" dirty="0" smtClean="0"/>
              <a:t>’ (the Academy of fists) including </a:t>
            </a:r>
            <a:r>
              <a:rPr lang="en-GB" dirty="0" err="1" smtClean="0"/>
              <a:t>Cesare</a:t>
            </a:r>
            <a:r>
              <a:rPr lang="en-GB" dirty="0" smtClean="0"/>
              <a:t> </a:t>
            </a:r>
            <a:r>
              <a:rPr lang="en-GB" dirty="0" err="1" smtClean="0"/>
              <a:t>Beccaria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alessandro_verr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36096" y="1772816"/>
            <a:ext cx="2808312" cy="42484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CESARE BECCARIA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1738-1794</a:t>
            </a:r>
          </a:p>
          <a:p>
            <a:r>
              <a:rPr lang="en-GB" dirty="0" smtClean="0"/>
              <a:t>From noble Milanese family; educated at Parma by Jesuits; degree in Law 1758; </a:t>
            </a:r>
          </a:p>
          <a:p>
            <a:r>
              <a:rPr lang="en-GB" dirty="0" smtClean="0"/>
              <a:t>Associate of </a:t>
            </a:r>
            <a:r>
              <a:rPr lang="en-GB" dirty="0" err="1" smtClean="0"/>
              <a:t>Verri</a:t>
            </a:r>
            <a:r>
              <a:rPr lang="en-GB" dirty="0" smtClean="0"/>
              <a:t> and his ‘</a:t>
            </a:r>
            <a:r>
              <a:rPr lang="en-GB" dirty="0" err="1" smtClean="0"/>
              <a:t>Academi</a:t>
            </a:r>
            <a:r>
              <a:rPr lang="en-GB" dirty="0" smtClean="0"/>
              <a:t> </a:t>
            </a:r>
            <a:r>
              <a:rPr lang="en-GB" dirty="0" err="1" smtClean="0"/>
              <a:t>dei</a:t>
            </a:r>
            <a:r>
              <a:rPr lang="en-GB" dirty="0" smtClean="0"/>
              <a:t> </a:t>
            </a:r>
            <a:r>
              <a:rPr lang="en-GB" dirty="0" err="1" smtClean="0"/>
              <a:t>Pugni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1764: wrote ‘On crimes and punishments’</a:t>
            </a:r>
          </a:p>
          <a:p>
            <a:r>
              <a:rPr lang="en-GB" dirty="0" smtClean="0"/>
              <a:t>Invited by </a:t>
            </a:r>
            <a:r>
              <a:rPr lang="en-GB" dirty="0" err="1" smtClean="0"/>
              <a:t>Encyclopedists</a:t>
            </a:r>
            <a:r>
              <a:rPr lang="en-GB" dirty="0" smtClean="0"/>
              <a:t> to Paris, but hated his time there</a:t>
            </a:r>
            <a:endParaRPr lang="en-GB" dirty="0"/>
          </a:p>
        </p:txBody>
      </p:sp>
      <p:pic>
        <p:nvPicPr>
          <p:cNvPr id="5" name="Content Placeholder 4" descr="TCB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628800"/>
            <a:ext cx="3024336" cy="446449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BECCARIA contd...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Success of ‘On crimes and punishment’ led to Habsburg patronage (Milan under Austrian suzerainty since 1713)</a:t>
            </a:r>
          </a:p>
          <a:p>
            <a:r>
              <a:rPr lang="en-GB" dirty="0" smtClean="0"/>
              <a:t>1768: chair in Economics at Milan, and became a public administrator until his death</a:t>
            </a:r>
          </a:p>
          <a:p>
            <a:r>
              <a:rPr lang="en-GB" dirty="0" smtClean="0"/>
              <a:t>Lack of published material gave rise to myth that he had been silenced by autocratic Austrian rule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On crimes and punishments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1. Laws in the past made not through rational thought but passion and emergency</a:t>
            </a:r>
          </a:p>
          <a:p>
            <a:r>
              <a:rPr lang="en-GB" dirty="0" smtClean="0"/>
              <a:t>2. Laws required: detailed and dispassionate analysis or ‘geometric precision’</a:t>
            </a:r>
          </a:p>
          <a:p>
            <a:r>
              <a:rPr lang="en-GB" dirty="0" smtClean="0"/>
              <a:t>3.Ideas reflected </a:t>
            </a:r>
            <a:r>
              <a:rPr lang="en-GB" dirty="0" err="1" smtClean="0"/>
              <a:t>Muratori’s</a:t>
            </a:r>
            <a:r>
              <a:rPr lang="en-GB" dirty="0" smtClean="0"/>
              <a:t> ‘public happiness (</a:t>
            </a:r>
            <a:r>
              <a:rPr lang="en-GB" dirty="0" err="1" smtClean="0"/>
              <a:t>felicita</a:t>
            </a:r>
            <a:r>
              <a:rPr lang="en-GB" dirty="0" smtClean="0"/>
              <a:t> </a:t>
            </a:r>
            <a:r>
              <a:rPr lang="en-GB" dirty="0" err="1" smtClean="0"/>
              <a:t>pubblica</a:t>
            </a:r>
            <a:r>
              <a:rPr lang="en-GB" dirty="0" smtClean="0"/>
              <a:t>), central theme of Italian enlightenment thought </a:t>
            </a:r>
            <a:endParaRPr lang="en-GB" dirty="0"/>
          </a:p>
        </p:txBody>
      </p:sp>
      <p:pic>
        <p:nvPicPr>
          <p:cNvPr id="7" name="Content Placeholder 6" descr="68287_ori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1628800"/>
            <a:ext cx="3810000" cy="42484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On crimes and punishments</a:t>
            </a:r>
            <a:endParaRPr lang="en-GB" i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4. On society and punishment:</a:t>
            </a:r>
          </a:p>
          <a:p>
            <a:r>
              <a:rPr lang="en-GB" dirty="0" smtClean="0"/>
              <a:t>Society seen as providing mutual protection, peace, and safety for the forfeiting of some liberties</a:t>
            </a:r>
          </a:p>
          <a:p>
            <a:r>
              <a:rPr lang="en-GB" dirty="0" smtClean="0"/>
              <a:t>Punishment within society based on the enforcing of laws to allow society to function</a:t>
            </a:r>
          </a:p>
          <a:p>
            <a:r>
              <a:rPr lang="en-GB" dirty="0" smtClean="0"/>
              <a:t>‘Contract theory’: protection from the ‘unpleasant’ state of nature, through the renouncing of some rights for that protection</a:t>
            </a:r>
          </a:p>
          <a:p>
            <a:r>
              <a:rPr lang="en-GB" dirty="0" smtClean="0"/>
              <a:t>Central question in enlightenment thought on government and society ‘what rights are to be renounced?’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On crimes and punishments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Beccaria</a:t>
            </a:r>
            <a:r>
              <a:rPr lang="en-GB" dirty="0" smtClean="0"/>
              <a:t> on punishment contd...</a:t>
            </a:r>
          </a:p>
          <a:p>
            <a:r>
              <a:rPr lang="en-GB" dirty="0" smtClean="0"/>
              <a:t>Punishment designed to prevent new crimes and deter others</a:t>
            </a:r>
          </a:p>
          <a:p>
            <a:r>
              <a:rPr lang="en-GB" dirty="0" smtClean="0"/>
              <a:t>Severe punishment is wrong because it encourages other crimes to prevent capture – e.g. a thief commits murder to avoid detection</a:t>
            </a:r>
          </a:p>
          <a:p>
            <a:r>
              <a:rPr lang="en-GB" dirty="0" smtClean="0"/>
              <a:t>The death penalty is wrong; barbaric and the work of despots; over too quickly, has less impact on both the criminal and the public, compared to a long penal sentence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On crimes and punishments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key to effective punishment: does the punishment fit the crime; that it remains prompt and certain</a:t>
            </a:r>
          </a:p>
          <a:p>
            <a:r>
              <a:rPr lang="en-GB" dirty="0" err="1" smtClean="0"/>
              <a:t>Beccaria</a:t>
            </a:r>
            <a:r>
              <a:rPr lang="en-GB" dirty="0" smtClean="0"/>
              <a:t> remained highly critical of the rich elite elements in Italy, as they generally ignored the needs of the poor and hungry – which in turn nurtured crime and law breaking</a:t>
            </a:r>
          </a:p>
          <a:p>
            <a:r>
              <a:rPr lang="en-GB" dirty="0" smtClean="0"/>
              <a:t>Generally, </a:t>
            </a:r>
            <a:r>
              <a:rPr lang="en-GB" dirty="0" err="1" smtClean="0"/>
              <a:t>Beccaria’s</a:t>
            </a:r>
            <a:r>
              <a:rPr lang="en-GB" dirty="0" smtClean="0"/>
              <a:t> work was a secular endeavour within a very religious country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OF BECCARIA’S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Roman Catholic church put </a:t>
            </a:r>
            <a:r>
              <a:rPr lang="en-GB" i="1" dirty="0" smtClean="0"/>
              <a:t>On crimes and Punishments </a:t>
            </a:r>
            <a:r>
              <a:rPr lang="en-GB" dirty="0" smtClean="0"/>
              <a:t>on forbidden list</a:t>
            </a:r>
          </a:p>
          <a:p>
            <a:r>
              <a:rPr lang="en-GB" dirty="0" smtClean="0"/>
              <a:t>Favourable response from Enlightenment thinkers and enlightened despots.</a:t>
            </a:r>
          </a:p>
          <a:p>
            <a:r>
              <a:rPr lang="en-GB" dirty="0" smtClean="0"/>
              <a:t> Frederick the Great admired his work; at the heart of Catherine the </a:t>
            </a:r>
            <a:r>
              <a:rPr lang="en-GB" dirty="0" err="1" smtClean="0"/>
              <a:t>Great’s</a:t>
            </a:r>
            <a:r>
              <a:rPr lang="en-GB" dirty="0" smtClean="0"/>
              <a:t> reforms; influenced Marie Therese and led to the abolition of torture throughout Austria and Bohemia</a:t>
            </a:r>
          </a:p>
          <a:p>
            <a:r>
              <a:rPr lang="en-GB" dirty="0" smtClean="0"/>
              <a:t>Ironically, authorities in Milan blocked Marie Therese’s reforms in the city (</a:t>
            </a:r>
            <a:r>
              <a:rPr lang="en-GB" dirty="0" err="1" smtClean="0"/>
              <a:t>Beccaria’s</a:t>
            </a:r>
            <a:r>
              <a:rPr lang="en-GB" dirty="0" smtClean="0"/>
              <a:t> city!)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OF BECCARIA’S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In 1786,Leopold, Grand Duke of Tuscany (son of Marie Therese) banned the death penalty and banned the crime of ‘</a:t>
            </a:r>
            <a:r>
              <a:rPr lang="en-GB" dirty="0" err="1" smtClean="0"/>
              <a:t>Lese</a:t>
            </a:r>
            <a:r>
              <a:rPr lang="en-GB" dirty="0" smtClean="0"/>
              <a:t> Majesty’ (treason); to the astonishment of other rulers</a:t>
            </a:r>
            <a:endParaRPr lang="en-GB" dirty="0"/>
          </a:p>
        </p:txBody>
      </p:sp>
      <p:pic>
        <p:nvPicPr>
          <p:cNvPr id="5" name="Content Placeholder 4" descr="untitled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91059" y="1600200"/>
            <a:ext cx="3552881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3. LAW AND PUNISHMENT IN ENGLAND</a:t>
            </a:r>
            <a:endParaRPr lang="en-GB" dirty="0"/>
          </a:p>
        </p:txBody>
      </p:sp>
      <p:pic>
        <p:nvPicPr>
          <p:cNvPr id="6" name="Content Placeholder 5" descr="newgat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628800"/>
            <a:ext cx="7128792" cy="475252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PRISONS AND THE ‘CRIMINAL CODE’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Prisons in 18</a:t>
            </a:r>
            <a:r>
              <a:rPr lang="en-GB" baseline="30000" dirty="0" smtClean="0"/>
              <a:t>th</a:t>
            </a:r>
            <a:r>
              <a:rPr lang="en-GB" dirty="0" smtClean="0"/>
              <a:t> century England were ‘holding points’ for criminals before the ‘real’ punishment was meted out – torture, disfigurement, execution</a:t>
            </a:r>
          </a:p>
          <a:p>
            <a:r>
              <a:rPr lang="en-GB" dirty="0" smtClean="0"/>
              <a:t>Prisons not regarded as ‘places of punishment’; other establishments included the ‘house of correction’ for idles and vagrants</a:t>
            </a:r>
            <a:endParaRPr lang="en-GB" dirty="0"/>
          </a:p>
        </p:txBody>
      </p:sp>
      <p:pic>
        <p:nvPicPr>
          <p:cNvPr id="5" name="Content Placeholder 4" descr="504px-Old_Newgat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3422" y="1600200"/>
            <a:ext cx="3808156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‘BLOODY’ CODE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The death penalty prevailed; by 1800, 200 offences carried the death penalty</a:t>
            </a:r>
          </a:p>
          <a:p>
            <a:r>
              <a:rPr lang="en-GB" dirty="0" smtClean="0"/>
              <a:t>Despite this rise, the number of executions did not rise with it; new legislation not always applied</a:t>
            </a:r>
          </a:p>
          <a:p>
            <a:r>
              <a:rPr lang="en-GB" dirty="0" smtClean="0"/>
              <a:t>No categorisation of crimes – many crimes covered by multiple statutes</a:t>
            </a:r>
          </a:p>
          <a:p>
            <a:r>
              <a:rPr lang="en-GB" dirty="0" smtClean="0"/>
              <a:t>Many offenders claimed ‘benefit of clergy’  - a relic of medieval England, when clergy claimed to be outside temporal law – it allowed judges to be lenient as long as the accused can read a passage from the Bible</a:t>
            </a:r>
          </a:p>
          <a:p>
            <a:r>
              <a:rPr lang="en-GB" dirty="0" smtClean="0"/>
              <a:t>From 1718 offenders could be transported to the American colonies</a:t>
            </a:r>
          </a:p>
          <a:p>
            <a:r>
              <a:rPr lang="en-GB" dirty="0" smtClean="0"/>
              <a:t>Less serious crimes punished by flogging, fines, pillory, prison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Impetus for change – growing need for element of punishment between the ‘gallows’ and transportation</a:t>
            </a:r>
          </a:p>
          <a:p>
            <a:r>
              <a:rPr lang="en-GB" dirty="0" smtClean="0"/>
              <a:t>Growing discomfort with the process behind ‘gallows’ justice and public execution</a:t>
            </a:r>
          </a:p>
          <a:p>
            <a:r>
              <a:rPr lang="en-GB" dirty="0" smtClean="0"/>
              <a:t>What was designed to deter had become a festival, a fairground (around the </a:t>
            </a:r>
            <a:r>
              <a:rPr lang="en-GB" dirty="0" err="1" smtClean="0"/>
              <a:t>Tyburn</a:t>
            </a:r>
            <a:r>
              <a:rPr lang="en-GB" dirty="0" smtClean="0"/>
              <a:t> tree)</a:t>
            </a:r>
          </a:p>
          <a:p>
            <a:r>
              <a:rPr lang="en-GB" dirty="0" smtClean="0"/>
              <a:t>Situation resembled feast-like (Saturnalia) executions in more ‘despotic’ realms e.g. France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3. LAW AND ORDER IN FRANCE</a:t>
            </a:r>
            <a:endParaRPr lang="en-GB" dirty="0"/>
          </a:p>
        </p:txBody>
      </p:sp>
      <p:pic>
        <p:nvPicPr>
          <p:cNvPr id="4" name="Content Placeholder 3" descr="guillotin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268760"/>
            <a:ext cx="5976664" cy="525658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LAW AND ORDER IN FRANCE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Public executions holiday-like – Saturnalia over solemnity</a:t>
            </a:r>
          </a:p>
          <a:p>
            <a:r>
              <a:rPr lang="en-GB" dirty="0" smtClean="0"/>
              <a:t>Legal system based upon the CRIMINAL ORDNANCE of 1670:</a:t>
            </a:r>
          </a:p>
          <a:p>
            <a:r>
              <a:rPr lang="en-GB" dirty="0" smtClean="0"/>
              <a:t>1. Discretion of magistrates</a:t>
            </a:r>
          </a:p>
          <a:p>
            <a:r>
              <a:rPr lang="en-GB" dirty="0" smtClean="0"/>
              <a:t>2. Secrecy  - no public trial nor jury system</a:t>
            </a:r>
          </a:p>
          <a:p>
            <a:r>
              <a:rPr lang="en-GB" dirty="0" smtClean="0"/>
              <a:t>3. Trial by a panel of experts</a:t>
            </a:r>
          </a:p>
          <a:p>
            <a:r>
              <a:rPr lang="en-GB" dirty="0" smtClean="0"/>
              <a:t>4. ‘La question </a:t>
            </a:r>
            <a:r>
              <a:rPr lang="en-GB" dirty="0" err="1" smtClean="0"/>
              <a:t>preparatoire</a:t>
            </a:r>
            <a:r>
              <a:rPr lang="en-GB" dirty="0" smtClean="0"/>
              <a:t>’ – torture to reveal accomplices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PUNISHMENT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From the death penalty to banishment to other district</a:t>
            </a:r>
          </a:p>
          <a:p>
            <a:r>
              <a:rPr lang="en-GB" dirty="0" smtClean="0"/>
              <a:t>Prisons not central to legal system</a:t>
            </a:r>
          </a:p>
          <a:p>
            <a:r>
              <a:rPr lang="en-GB" dirty="0" smtClean="0"/>
              <a:t>Galleys used up to 1748, then ‘</a:t>
            </a:r>
            <a:r>
              <a:rPr lang="en-GB" dirty="0" err="1" smtClean="0"/>
              <a:t>bagne</a:t>
            </a:r>
            <a:r>
              <a:rPr lang="en-GB" dirty="0" smtClean="0"/>
              <a:t>’ (moored ships)</a:t>
            </a:r>
          </a:p>
          <a:p>
            <a:r>
              <a:rPr lang="en-GB" dirty="0" smtClean="0"/>
              <a:t>Females faced the death penalty but avoided ‘</a:t>
            </a:r>
            <a:r>
              <a:rPr lang="en-GB" dirty="0" err="1" smtClean="0"/>
              <a:t>bagne</a:t>
            </a:r>
            <a:r>
              <a:rPr lang="en-GB" dirty="0" smtClean="0"/>
              <a:t>’ </a:t>
            </a:r>
          </a:p>
          <a:p>
            <a:endParaRPr lang="en-GB" dirty="0"/>
          </a:p>
        </p:txBody>
      </p:sp>
      <p:pic>
        <p:nvPicPr>
          <p:cNvPr id="6" name="Content Placeholder 5" descr="guillotine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3500" y="1772444"/>
            <a:ext cx="3048000" cy="41814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PUNISHMENT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death penalty could mean: hanging; ‘breaking on the wheel’ (with the ‘coup de grace’ the blow of mercy)</a:t>
            </a:r>
          </a:p>
          <a:p>
            <a:r>
              <a:rPr lang="en-GB" dirty="0" smtClean="0"/>
              <a:t>For serious crimes (regicide) extreme torture and quartering  - Robert </a:t>
            </a:r>
            <a:r>
              <a:rPr lang="en-GB" dirty="0" err="1" smtClean="0"/>
              <a:t>Damiens</a:t>
            </a:r>
            <a:r>
              <a:rPr lang="en-GB" dirty="0" smtClean="0"/>
              <a:t> (1757) for attempted killing of Louis XV </a:t>
            </a:r>
            <a:endParaRPr lang="en-GB" dirty="0"/>
          </a:p>
        </p:txBody>
      </p:sp>
      <p:pic>
        <p:nvPicPr>
          <p:cNvPr id="5" name="Content Placeholder 4" descr="robert-francois-damien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16016" y="1844824"/>
            <a:ext cx="4038600" cy="39604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GUILLOTINE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Not solely a French device – earlier versions included: Halifax gibbet; the Scottish maiden; the Italian </a:t>
            </a:r>
            <a:r>
              <a:rPr lang="en-GB" dirty="0" err="1" smtClean="0"/>
              <a:t>Mannaia</a:t>
            </a:r>
            <a:r>
              <a:rPr lang="en-GB" dirty="0" smtClean="0"/>
              <a:t>; the German </a:t>
            </a:r>
            <a:r>
              <a:rPr lang="en-GB" dirty="0" err="1" smtClean="0"/>
              <a:t>fallbeil</a:t>
            </a:r>
            <a:r>
              <a:rPr lang="en-GB" dirty="0" smtClean="0"/>
              <a:t> (falling axe)</a:t>
            </a:r>
          </a:p>
          <a:p>
            <a:r>
              <a:rPr lang="en-GB" dirty="0" smtClean="0"/>
              <a:t>1791: formally used as state execution device; named after Dr Lois </a:t>
            </a:r>
            <a:r>
              <a:rPr lang="en-GB" dirty="0" err="1" smtClean="0"/>
              <a:t>Ignoze</a:t>
            </a:r>
            <a:r>
              <a:rPr lang="en-GB" dirty="0" smtClean="0"/>
              <a:t> Guillotine (Professor of Anatomy)</a:t>
            </a:r>
          </a:p>
          <a:p>
            <a:r>
              <a:rPr lang="en-GB" dirty="0" smtClean="0"/>
              <a:t>Used extensively during the ‘Reign of Terror’ (1793-5)</a:t>
            </a:r>
            <a:endParaRPr lang="en-GB" dirty="0"/>
          </a:p>
        </p:txBody>
      </p:sp>
      <p:pic>
        <p:nvPicPr>
          <p:cNvPr id="7" name="Content Placeholder 5" descr="guillotine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3500" y="1772444"/>
            <a:ext cx="3048000" cy="41814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Strident critique of system of law and order in France</a:t>
            </a:r>
          </a:p>
          <a:p>
            <a:r>
              <a:rPr lang="en-GB" dirty="0" smtClean="0"/>
              <a:t>Baron de Montesquieu (1689-1755) in his </a:t>
            </a:r>
            <a:r>
              <a:rPr lang="en-GB" i="1" dirty="0" smtClean="0"/>
              <a:t>Persian Letters</a:t>
            </a:r>
            <a:r>
              <a:rPr lang="en-GB" dirty="0" smtClean="0"/>
              <a:t> (1721) attacked the use of torture</a:t>
            </a:r>
          </a:p>
          <a:p>
            <a:r>
              <a:rPr lang="en-GB" dirty="0" smtClean="0"/>
              <a:t>Voltaire crusaded against harsh treatment and the death penalty through individual cases </a:t>
            </a:r>
            <a:r>
              <a:rPr lang="en-GB" dirty="0" err="1" smtClean="0"/>
              <a:t>e.g</a:t>
            </a:r>
            <a:r>
              <a:rPr lang="en-GB" dirty="0" smtClean="0"/>
              <a:t> Toulouse merchant Jean </a:t>
            </a:r>
            <a:r>
              <a:rPr lang="en-GB" dirty="0" err="1" smtClean="0"/>
              <a:t>Calas</a:t>
            </a:r>
            <a:r>
              <a:rPr lang="en-GB" dirty="0" smtClean="0"/>
              <a:t> (1762) ‘broken on the wheel’ for murder</a:t>
            </a:r>
          </a:p>
          <a:p>
            <a:r>
              <a:rPr lang="en-GB" dirty="0" smtClean="0"/>
              <a:t>System criticised through </a:t>
            </a:r>
            <a:r>
              <a:rPr lang="en-GB" i="1" dirty="0" err="1" smtClean="0"/>
              <a:t>Encylclopedie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REFORM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Beccaria’s</a:t>
            </a:r>
            <a:r>
              <a:rPr lang="en-GB" dirty="0" smtClean="0"/>
              <a:t> </a:t>
            </a:r>
            <a:r>
              <a:rPr lang="en-GB" i="1" dirty="0" smtClean="0"/>
              <a:t>On crimes and punishments </a:t>
            </a:r>
            <a:r>
              <a:rPr lang="en-GB" dirty="0" smtClean="0"/>
              <a:t>did see legal system in France becoming more receptive to reform:</a:t>
            </a:r>
          </a:p>
          <a:p>
            <a:r>
              <a:rPr lang="en-GB" dirty="0" smtClean="0"/>
              <a:t>1. 1780: ‘la question </a:t>
            </a:r>
            <a:r>
              <a:rPr lang="en-GB" dirty="0" err="1" smtClean="0"/>
              <a:t>preparatoire</a:t>
            </a:r>
            <a:r>
              <a:rPr lang="en-GB" dirty="0" smtClean="0"/>
              <a:t>’ abolished</a:t>
            </a:r>
          </a:p>
          <a:p>
            <a:r>
              <a:rPr lang="en-GB" dirty="0" smtClean="0"/>
              <a:t>2. 1788: Criminal Code reorganised</a:t>
            </a:r>
          </a:p>
          <a:p>
            <a:r>
              <a:rPr lang="en-GB" dirty="0" smtClean="0"/>
              <a:t>3. 1789: Revolution cut short further advances, but reform did come part of the revolutionary agenda</a:t>
            </a:r>
          </a:p>
          <a:p>
            <a:r>
              <a:rPr lang="en-GB" dirty="0" smtClean="0"/>
              <a:t>4. 1790-1: increase use of prisons as method of </a:t>
            </a:r>
            <a:r>
              <a:rPr lang="en-GB" smtClean="0"/>
              <a:t>standard punishment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 IN ENGLAND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1. Sir William Blackstone (1723-80); Judge and Tory politician:</a:t>
            </a:r>
          </a:p>
          <a:p>
            <a:r>
              <a:rPr lang="en-GB" dirty="0" smtClean="0"/>
              <a:t>Addressed punishment in </a:t>
            </a:r>
            <a:r>
              <a:rPr lang="en-GB" i="1" dirty="0" smtClean="0"/>
              <a:t>Commentaries on the laws of England </a:t>
            </a:r>
            <a:r>
              <a:rPr lang="en-GB" dirty="0" smtClean="0"/>
              <a:t>(1769):</a:t>
            </a:r>
          </a:p>
          <a:p>
            <a:r>
              <a:rPr lang="en-GB" dirty="0" smtClean="0"/>
              <a:t> Condemned the indiscriminate use of the death penalty</a:t>
            </a:r>
          </a:p>
          <a:p>
            <a:r>
              <a:rPr lang="en-GB" dirty="0" smtClean="0"/>
              <a:t> Onus on the reform, as well as deterrent</a:t>
            </a:r>
          </a:p>
        </p:txBody>
      </p:sp>
      <p:pic>
        <p:nvPicPr>
          <p:cNvPr id="5" name="Content Placeholder 4" descr="225px-Sir_William_Blackstone_from_NP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38750" y="1700808"/>
            <a:ext cx="2857500" cy="41764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 IN ENGLAND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2. Sir William Meredith M.P. and William Eden M.P.:</a:t>
            </a:r>
          </a:p>
          <a:p>
            <a:r>
              <a:rPr lang="en-GB" dirty="0" smtClean="0"/>
              <a:t>Severity of punishment for petty crimes meant such criminals became more dangerous</a:t>
            </a:r>
          </a:p>
          <a:p>
            <a:r>
              <a:rPr lang="en-GB" dirty="0" smtClean="0"/>
              <a:t>Eden through his </a:t>
            </a:r>
            <a:r>
              <a:rPr lang="en-GB" i="1" dirty="0" smtClean="0"/>
              <a:t>Principles of penal law </a:t>
            </a:r>
            <a:r>
              <a:rPr lang="en-GB" dirty="0" smtClean="0"/>
              <a:t>challenged the ‘bloody code’ reliance on the death penalty and transportation</a:t>
            </a:r>
          </a:p>
          <a:p>
            <a:r>
              <a:rPr lang="en-GB" dirty="0" smtClean="0"/>
              <a:t>His alternative was regulated and orderly penal institutions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 IN ENGLAND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1779: Blackstone, Eden and John Howard prepared bill to allow the building of two prisons in London (to house 600 men and 300 women)</a:t>
            </a:r>
          </a:p>
          <a:p>
            <a:r>
              <a:rPr lang="en-GB" dirty="0" smtClean="0"/>
              <a:t>With the aim of reform, and to be called penitentiaries, they would include hard labour, and solitary confinement at night</a:t>
            </a:r>
          </a:p>
          <a:p>
            <a:r>
              <a:rPr lang="en-GB" dirty="0" smtClean="0"/>
              <a:t>Enterprise dogged by lack of funds and took 30 years to come to fruition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BENTHAM’S ‘PANOPTICON’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Devised 1791</a:t>
            </a:r>
          </a:p>
          <a:p>
            <a:r>
              <a:rPr lang="en-GB" dirty="0" smtClean="0"/>
              <a:t>Based upon the need for constant supervision</a:t>
            </a:r>
          </a:p>
          <a:p>
            <a:r>
              <a:rPr lang="en-GB" dirty="0" smtClean="0"/>
              <a:t>The observer (the </a:t>
            </a:r>
            <a:r>
              <a:rPr lang="en-GB" dirty="0" err="1" smtClean="0"/>
              <a:t>opticon</a:t>
            </a:r>
            <a:r>
              <a:rPr lang="en-GB" dirty="0" smtClean="0"/>
              <a:t>) is able to watch the prisoners (pan) without their knowledge</a:t>
            </a:r>
          </a:p>
          <a:p>
            <a:r>
              <a:rPr lang="en-GB" dirty="0" smtClean="0"/>
              <a:t>Failed to materialise in Britain, but did influence prison design world wide</a:t>
            </a:r>
            <a:endParaRPr lang="en-GB" dirty="0"/>
          </a:p>
        </p:txBody>
      </p:sp>
      <p:pic>
        <p:nvPicPr>
          <p:cNvPr id="5" name="Content Placeholder 4" descr="panopticon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772816"/>
            <a:ext cx="3528392" cy="43924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POLICING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1. FRANCE: </a:t>
            </a:r>
          </a:p>
          <a:p>
            <a:r>
              <a:rPr lang="en-GB" dirty="0" smtClean="0"/>
              <a:t>Paris had largest police force numbering 3000, </a:t>
            </a:r>
          </a:p>
          <a:p>
            <a:r>
              <a:rPr lang="en-GB" dirty="0" smtClean="0"/>
              <a:t>Similar forces in the provinces made up of watchmen, guards and military-style police</a:t>
            </a:r>
          </a:p>
          <a:p>
            <a:r>
              <a:rPr lang="en-GB" dirty="0" smtClean="0"/>
              <a:t>1789: saw the creation of ‘</a:t>
            </a:r>
            <a:r>
              <a:rPr lang="en-GB" dirty="0" err="1" smtClean="0"/>
              <a:t>Gendamerie</a:t>
            </a:r>
            <a:r>
              <a:rPr lang="en-GB" dirty="0" smtClean="0"/>
              <a:t> </a:t>
            </a:r>
            <a:r>
              <a:rPr lang="en-GB" dirty="0" err="1" smtClean="0"/>
              <a:t>Nationale</a:t>
            </a:r>
            <a:r>
              <a:rPr lang="en-GB" dirty="0" smtClean="0"/>
              <a:t>’ which many wished to emulate</a:t>
            </a:r>
          </a:p>
          <a:p>
            <a:endParaRPr lang="en-GB" dirty="0"/>
          </a:p>
        </p:txBody>
      </p:sp>
      <p:pic>
        <p:nvPicPr>
          <p:cNvPr id="7" name="Content Placeholder 6" descr="SNP000000088_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844824"/>
            <a:ext cx="2736304" cy="40324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2. ENGLAND</a:t>
            </a:r>
          </a:p>
          <a:p>
            <a:r>
              <a:rPr lang="en-GB" dirty="0" smtClean="0"/>
              <a:t>A national force not welcomed in the ‘land of liberty’</a:t>
            </a:r>
          </a:p>
          <a:p>
            <a:r>
              <a:rPr lang="en-GB" dirty="0" smtClean="0"/>
              <a:t>Local constables and watchmen including Henry Fielding’s Bow Street Runners (set up 1749)</a:t>
            </a:r>
          </a:p>
          <a:p>
            <a:r>
              <a:rPr lang="en-GB" dirty="0" smtClean="0"/>
              <a:t>Although the late 18</a:t>
            </a:r>
            <a:r>
              <a:rPr lang="en-GB" baseline="30000" dirty="0" smtClean="0"/>
              <a:t>th</a:t>
            </a:r>
            <a:r>
              <a:rPr lang="en-GB" dirty="0" smtClean="0"/>
              <a:t> century saw improvements in policing at magistrates level, a uniformed force discounted until the 1840s</a:t>
            </a:r>
            <a:endParaRPr lang="en-GB" dirty="0"/>
          </a:p>
        </p:txBody>
      </p:sp>
      <p:pic>
        <p:nvPicPr>
          <p:cNvPr id="5" name="Content Placeholder 4" descr="henry-fieldin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37439" y="1600200"/>
            <a:ext cx="3460122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BEHIND REFORM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1. Positive:</a:t>
            </a:r>
          </a:p>
          <a:p>
            <a:r>
              <a:rPr lang="en-GB" dirty="0" smtClean="0"/>
              <a:t>Belief that crime was linked to circumstances </a:t>
            </a:r>
          </a:p>
          <a:p>
            <a:r>
              <a:rPr lang="en-GB" dirty="0" smtClean="0"/>
              <a:t>and environment</a:t>
            </a:r>
          </a:p>
          <a:p>
            <a:r>
              <a:rPr lang="en-GB" dirty="0" smtClean="0"/>
              <a:t>Philosophical ‘optimism’ suggests that humans are basically ‘good’</a:t>
            </a:r>
          </a:p>
          <a:p>
            <a:r>
              <a:rPr lang="en-GB" dirty="0" smtClean="0"/>
              <a:t>2. Negative:</a:t>
            </a:r>
          </a:p>
          <a:p>
            <a:r>
              <a:rPr lang="en-GB" dirty="0" smtClean="0"/>
              <a:t>Fear and prevention of social upheaval</a:t>
            </a:r>
          </a:p>
          <a:p>
            <a:r>
              <a:rPr lang="en-GB" dirty="0" smtClean="0"/>
              <a:t>Need to protect the interests (and property) of a rising bourgeoisie</a:t>
            </a:r>
          </a:p>
          <a:p>
            <a:r>
              <a:rPr lang="en-GB" dirty="0" smtClean="0"/>
              <a:t>Need to create a ‘more disciplined society’ – prisons part of a new controlled society (with asylums, hospitals, factories, schools)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 HOWARD 1726-90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2011" y="1600200"/>
            <a:ext cx="3799978" cy="4708525"/>
          </a:xfrm>
        </p:spPr>
      </p:pic>
    </p:spTree>
    <p:extLst>
      <p:ext uri="{BB962C8B-B14F-4D97-AF65-F5344CB8AC3E}">
        <p14:creationId xmlns:p14="http://schemas.microsoft.com/office/powerpoint/2010/main" val="2825892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Gordon Riots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5920" y="1890966"/>
            <a:ext cx="5852160" cy="4126992"/>
          </a:xfrm>
        </p:spPr>
      </p:pic>
    </p:spTree>
    <p:extLst>
      <p:ext uri="{BB962C8B-B14F-4D97-AF65-F5344CB8AC3E}">
        <p14:creationId xmlns:p14="http://schemas.microsoft.com/office/powerpoint/2010/main" val="22446836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	PROTEST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Early 18</a:t>
            </a:r>
            <a:r>
              <a:rPr lang="en-GB" baseline="30000" dirty="0" smtClean="0"/>
              <a:t>th</a:t>
            </a:r>
            <a:r>
              <a:rPr lang="en-GB" dirty="0" smtClean="0"/>
              <a:t> century saw violence between groups loyal to the Hanoverian monarchy and </a:t>
            </a:r>
            <a:r>
              <a:rPr lang="en-GB" dirty="0" err="1" smtClean="0"/>
              <a:t>Jacobite</a:t>
            </a:r>
            <a:r>
              <a:rPr lang="en-GB" dirty="0" smtClean="0"/>
              <a:t> sympathisers fuelled by rumours and fantasies over popish plots and Roman Catholic armies!</a:t>
            </a:r>
          </a:p>
          <a:p>
            <a:r>
              <a:rPr lang="en-GB" dirty="0" smtClean="0"/>
              <a:t>Late 18</a:t>
            </a:r>
            <a:r>
              <a:rPr lang="en-GB" baseline="30000" dirty="0" smtClean="0"/>
              <a:t>th</a:t>
            </a:r>
            <a:r>
              <a:rPr lang="en-GB" dirty="0" smtClean="0"/>
              <a:t> century anti-Catholic fuelled by ‘Catholic Relief Act’ 1778 which freed Roman Catholics from oath of allegiance</a:t>
            </a:r>
          </a:p>
          <a:p>
            <a:r>
              <a:rPr lang="en-GB" dirty="0" smtClean="0"/>
              <a:t>Raised passions and anti-Catholic and anti-Irish passions and prejudices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565351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RADICALISM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1760 Britain witnessed increased radical activity from extra-parliamentary groups personified by John Wilkes</a:t>
            </a:r>
          </a:p>
          <a:p>
            <a:r>
              <a:rPr lang="en-GB" dirty="0" smtClean="0"/>
              <a:t>Reflected in the circulation of newspapers and broadsheets demanding wider franchise and the reform of parliament e.g. </a:t>
            </a:r>
            <a:r>
              <a:rPr lang="en-GB" i="1" dirty="0" smtClean="0"/>
              <a:t>North Briton</a:t>
            </a:r>
          </a:p>
          <a:p>
            <a:r>
              <a:rPr lang="en-GB" dirty="0" smtClean="0"/>
              <a:t>Emergence of a radical and forthright public – public opinion began to matter!</a:t>
            </a:r>
            <a:r>
              <a:rPr lang="en-GB" i="1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63145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‘WILKES AND LIBERTY’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JOHN WILKES (1725-97)</a:t>
            </a:r>
          </a:p>
          <a:p>
            <a:r>
              <a:rPr lang="en-GB" dirty="0" smtClean="0"/>
              <a:t>a product of the Radical clubs and merchant ‘middling orders’ who railed against under representation for propertied classes, and parliamentary ‘cronyism’</a:t>
            </a:r>
            <a:endParaRPr lang="en-GB" dirty="0"/>
          </a:p>
        </p:txBody>
      </p:sp>
      <p:pic>
        <p:nvPicPr>
          <p:cNvPr id="7" name="Content Placeholder 6" descr="hogarth_john_wilk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43770" y="1600200"/>
            <a:ext cx="2847460" cy="4525963"/>
          </a:xfrm>
        </p:spPr>
      </p:pic>
    </p:spTree>
    <p:extLst>
      <p:ext uri="{BB962C8B-B14F-4D97-AF65-F5344CB8AC3E}">
        <p14:creationId xmlns:p14="http://schemas.microsoft.com/office/powerpoint/2010/main" val="188928532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WILKES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Views expressed through radical sheet – </a:t>
            </a:r>
            <a:r>
              <a:rPr lang="en-GB" i="1" dirty="0" smtClean="0"/>
              <a:t>the North Briton:</a:t>
            </a:r>
          </a:p>
          <a:p>
            <a:r>
              <a:rPr lang="en-GB" dirty="0" smtClean="0"/>
              <a:t>Individual liberty; property rights; justice – strong parallels with American republican sentiments (even the possibility of federal union between Britain and America)</a:t>
            </a:r>
          </a:p>
          <a:p>
            <a:r>
              <a:rPr lang="en-GB" dirty="0" smtClean="0"/>
              <a:t>Freedom of conscience upheld within a secular state</a:t>
            </a:r>
          </a:p>
          <a:p>
            <a:r>
              <a:rPr lang="en-GB" dirty="0" smtClean="0"/>
              <a:t>Reform of Parliament – anti-court; anti-landed interest; free from despotic rule – ‘the Popery of Government’, absolute and arbitrary rule of Divine Right. Views further harnessed by Thomas Paine  </a:t>
            </a:r>
          </a:p>
        </p:txBody>
      </p:sp>
    </p:spTree>
    <p:extLst>
      <p:ext uri="{BB962C8B-B14F-4D97-AF65-F5344CB8AC3E}">
        <p14:creationId xmlns:p14="http://schemas.microsoft.com/office/powerpoint/2010/main" val="279600175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GORDON RIOTS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Named after Lord George Gordon (libertarian, republican sympathiser)</a:t>
            </a:r>
          </a:p>
          <a:p>
            <a:r>
              <a:rPr lang="en-GB" smtClean="0"/>
              <a:t>June 1780 </a:t>
            </a:r>
            <a:r>
              <a:rPr lang="en-GB" dirty="0" smtClean="0"/>
              <a:t>– London under siege by mob (mix of ‘middling sort’, artisans and apprentices, violent gangs); violence against Catholic premises; foreign embassies; Tory dignitaries; prisons destroyed</a:t>
            </a:r>
          </a:p>
          <a:p>
            <a:r>
              <a:rPr lang="en-GB" dirty="0" smtClean="0"/>
              <a:t>Failure of Mayor and magistrates to control violence – suggesting anti-Catholic bias</a:t>
            </a:r>
          </a:p>
          <a:p>
            <a:r>
              <a:rPr lang="en-GB" dirty="0" smtClean="0"/>
              <a:t>Finally troops deployed and rioting quelled but scores lost their lives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00783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GORDON RIOTS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VERSION (1) – reflected deep-seated republican-based discontent and an attempt at revolutionary insurrection that had parallels with American libertarian republicanism – a prelude to 1789 and the storming of the Bastille!</a:t>
            </a:r>
          </a:p>
          <a:p>
            <a:r>
              <a:rPr lang="en-GB" dirty="0" smtClean="0"/>
              <a:t>REALITY – a mix of anti-Catholic hysteria, religious fanaticism, and mob violence. It lacked coherency and the monarchy and Parliament not threatened</a:t>
            </a:r>
          </a:p>
          <a:p>
            <a:r>
              <a:rPr lang="en-GB" dirty="0" smtClean="0"/>
              <a:t>The eponymous Gordon distanced himself from the violence(as did the doyen of radical politics, John Wilkes)</a:t>
            </a:r>
          </a:p>
          <a:p>
            <a:r>
              <a:rPr lang="en-GB" dirty="0" smtClean="0"/>
              <a:t>Unlike events in America, the riots lacked a philosophical or legal basis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743337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RADICALISM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/>
          <a:lstStyle/>
          <a:p>
            <a:r>
              <a:rPr lang="en-GB" dirty="0" smtClean="0"/>
              <a:t>Foundations laid by Enlightenment radicals and Protestant dissenters such as Richard Price and Joseph Priestley (pictured); and the political philosophy of Jeremy Bentham and James Mill – Utilitarianism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7" name="Content Placeholder 6" descr="220px-Priestle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64088" y="1916832"/>
            <a:ext cx="2952328" cy="4176464"/>
          </a:xfrm>
        </p:spPr>
      </p:pic>
    </p:spTree>
    <p:extLst>
      <p:ext uri="{BB962C8B-B14F-4D97-AF65-F5344CB8AC3E}">
        <p14:creationId xmlns:p14="http://schemas.microsoft.com/office/powerpoint/2010/main" val="5727847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483</TotalTime>
  <Words>2769</Words>
  <Application>Microsoft Office PowerPoint</Application>
  <PresentationFormat>On-screen Show (4:3)</PresentationFormat>
  <Paragraphs>242</Paragraphs>
  <Slides>52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3" baseType="lpstr">
      <vt:lpstr>Apex</vt:lpstr>
      <vt:lpstr>AHHI 6002 THE ENLIGHTENMENT and AHHI 6013 CIVIL DISOBEDIENCE</vt:lpstr>
      <vt:lpstr>1. ITALY IN THE 18TH CENTURY</vt:lpstr>
      <vt:lpstr>ITALY</vt:lpstr>
      <vt:lpstr>SARDINIA</vt:lpstr>
      <vt:lpstr>THE TWO SICILIES</vt:lpstr>
      <vt:lpstr>THE TWO SICILIES</vt:lpstr>
      <vt:lpstr>VENICE</vt:lpstr>
      <vt:lpstr>GRAND DUCHY OF TUSCANY</vt:lpstr>
      <vt:lpstr>PAPAL STATES</vt:lpstr>
      <vt:lpstr>ITALIAN SOCIETY</vt:lpstr>
      <vt:lpstr>THE TOWNS OF ITALY</vt:lpstr>
      <vt:lpstr> THE TOWNS OF ITALY</vt:lpstr>
      <vt:lpstr>ITALY AND THE ENLIGHTENMENT</vt:lpstr>
      <vt:lpstr>THE ARCADIA</vt:lpstr>
      <vt:lpstr>MURATORI</vt:lpstr>
      <vt:lpstr>ANTONIO GENOVESI</vt:lpstr>
      <vt:lpstr>PIETRO VERRI</vt:lpstr>
      <vt:lpstr>2. CESARE BECCARIA</vt:lpstr>
      <vt:lpstr>BECCARIA contd...</vt:lpstr>
      <vt:lpstr>On crimes and punishments</vt:lpstr>
      <vt:lpstr>On crimes and punishments</vt:lpstr>
      <vt:lpstr>On crimes and punishments</vt:lpstr>
      <vt:lpstr>On crimes and punishments</vt:lpstr>
      <vt:lpstr>IMPACT OF BECCARIA’S WORK</vt:lpstr>
      <vt:lpstr>IMPACT OF BECCARIA’S WORK</vt:lpstr>
      <vt:lpstr>3. LAW AND PUNISHMENT IN ENGLAND</vt:lpstr>
      <vt:lpstr>PRISONS AND THE ‘CRIMINAL CODE’</vt:lpstr>
      <vt:lpstr>THE ‘BLOODY’ CODE</vt:lpstr>
      <vt:lpstr>REFORM</vt:lpstr>
      <vt:lpstr>3. LAW AND ORDER IN FRANCE</vt:lpstr>
      <vt:lpstr>LAW AND ORDER IN FRANCE</vt:lpstr>
      <vt:lpstr>PUNISHMENT</vt:lpstr>
      <vt:lpstr>PUNISHMENT</vt:lpstr>
      <vt:lpstr>GUILLOTINE</vt:lpstr>
      <vt:lpstr>RESPONSES</vt:lpstr>
      <vt:lpstr>4. REFORM</vt:lpstr>
      <vt:lpstr>REFORM IN ENGLAND</vt:lpstr>
      <vt:lpstr>REFORM IN ENGLAND</vt:lpstr>
      <vt:lpstr>REFORM IN ENGLAND</vt:lpstr>
      <vt:lpstr>BENTHAM’S ‘PANOPTICON’</vt:lpstr>
      <vt:lpstr>POLICING</vt:lpstr>
      <vt:lpstr>POLICING</vt:lpstr>
      <vt:lpstr>THINKING BEHIND REFORM</vt:lpstr>
      <vt:lpstr>JOHN HOWARD 1726-90</vt:lpstr>
      <vt:lpstr>The Gordon Riots</vt:lpstr>
      <vt:lpstr>2.  PROTEST</vt:lpstr>
      <vt:lpstr>RADICALISM </vt:lpstr>
      <vt:lpstr>‘WILKES AND LIBERTY’</vt:lpstr>
      <vt:lpstr>WILKES</vt:lpstr>
      <vt:lpstr>GORDON RIOTS</vt:lpstr>
      <vt:lpstr>GORDON RIOTS</vt:lpstr>
      <vt:lpstr>RADICALISM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6003 THE ENLIGHTENMENT</dc:title>
  <dc:creator>Sony</dc:creator>
  <cp:lastModifiedBy>Lester Mason</cp:lastModifiedBy>
  <cp:revision>55</cp:revision>
  <dcterms:created xsi:type="dcterms:W3CDTF">2011-02-27T10:41:40Z</dcterms:created>
  <dcterms:modified xsi:type="dcterms:W3CDTF">2016-09-13T12:34:03Z</dcterms:modified>
</cp:coreProperties>
</file>