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2.xml" ContentType="application/vnd.openxmlformats-officedocument.presentationml.tags+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5"/>
  </p:notesMasterIdLst>
  <p:sldIdLst>
    <p:sldId id="256" r:id="rId5"/>
    <p:sldId id="257" r:id="rId6"/>
    <p:sldId id="327" r:id="rId7"/>
    <p:sldId id="269" r:id="rId8"/>
    <p:sldId id="270" r:id="rId9"/>
    <p:sldId id="272" r:id="rId10"/>
    <p:sldId id="276" r:id="rId11"/>
    <p:sldId id="277" r:id="rId12"/>
    <p:sldId id="297" r:id="rId13"/>
    <p:sldId id="278" r:id="rId14"/>
    <p:sldId id="320" r:id="rId15"/>
    <p:sldId id="324" r:id="rId16"/>
    <p:sldId id="323" r:id="rId17"/>
    <p:sldId id="326" r:id="rId18"/>
    <p:sldId id="261" r:id="rId19"/>
    <p:sldId id="299" r:id="rId20"/>
    <p:sldId id="328" r:id="rId21"/>
    <p:sldId id="329" r:id="rId22"/>
    <p:sldId id="319" r:id="rId23"/>
    <p:sldId id="325" r:id="rId24"/>
  </p:sldIdLst>
  <p:sldSz cx="9144000" cy="6858000" type="screen4x3"/>
  <p:notesSz cx="6858000" cy="9144000"/>
  <p:custDataLst>
    <p:tags r:id="rId26"/>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AC04"/>
    <a:srgbClr val="F41427"/>
    <a:srgbClr val="231571"/>
    <a:srgbClr val="FC03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3A1EE3-7594-4621-8BBB-1834DA5DAE9E}" v="6" dt="2023-03-11T09:13:03.1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52"/>
    <p:restoredTop sz="89322" autoAdjust="0"/>
  </p:normalViewPr>
  <p:slideViewPr>
    <p:cSldViewPr snapToGrid="0" snapToObjects="1">
      <p:cViewPr varScale="1">
        <p:scale>
          <a:sx n="76" d="100"/>
          <a:sy n="76" d="100"/>
        </p:scale>
        <p:origin x="169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gs" Target="tags/tag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4D9486-347C-42DF-8618-BAF2FAA3A902}" type="doc">
      <dgm:prSet loTypeId="urn:microsoft.com/office/officeart/2005/8/layout/default#6" loCatId="list" qsTypeId="urn:microsoft.com/office/officeart/2005/8/quickstyle/simple1" qsCatId="simple" csTypeId="urn:microsoft.com/office/officeart/2005/8/colors/accent0_1" csCatId="mainScheme" phldr="1"/>
      <dgm:spPr/>
      <dgm:t>
        <a:bodyPr/>
        <a:lstStyle/>
        <a:p>
          <a:endParaRPr lang="en-GB"/>
        </a:p>
      </dgm:t>
    </dgm:pt>
    <dgm:pt modelId="{99F6D5B9-9F2E-4DDF-A871-C7B1C072350E}">
      <dgm:prSet phldrT="[Text]"/>
      <dgm:spPr/>
      <dgm:t>
        <a:bodyPr/>
        <a:lstStyle/>
        <a:p>
          <a:r>
            <a:rPr lang="en-GB" dirty="0">
              <a:solidFill>
                <a:schemeClr val="accent1">
                  <a:lumMod val="75000"/>
                </a:schemeClr>
              </a:solidFill>
            </a:rPr>
            <a:t>What ?</a:t>
          </a:r>
          <a:r>
            <a:rPr lang="en-GB" dirty="0"/>
            <a:t> / </a:t>
          </a:r>
          <a:r>
            <a:rPr lang="en-GB" dirty="0">
              <a:solidFill>
                <a:schemeClr val="tx1"/>
              </a:solidFill>
            </a:rPr>
            <a:t>Beth?</a:t>
          </a:r>
        </a:p>
      </dgm:t>
    </dgm:pt>
    <dgm:pt modelId="{8F896964-24BF-44A6-9A50-3AC81222BACD}" type="parTrans" cxnId="{4A4FE3A9-8695-4311-99DF-DB3415E075D0}">
      <dgm:prSet/>
      <dgm:spPr/>
      <dgm:t>
        <a:bodyPr/>
        <a:lstStyle/>
        <a:p>
          <a:endParaRPr lang="en-GB"/>
        </a:p>
      </dgm:t>
    </dgm:pt>
    <dgm:pt modelId="{2D736FCE-AE94-4F7B-B590-47F9F5E851FB}" type="sibTrans" cxnId="{4A4FE3A9-8695-4311-99DF-DB3415E075D0}">
      <dgm:prSet/>
      <dgm:spPr/>
      <dgm:t>
        <a:bodyPr/>
        <a:lstStyle/>
        <a:p>
          <a:endParaRPr lang="en-GB"/>
        </a:p>
      </dgm:t>
    </dgm:pt>
    <dgm:pt modelId="{3C833EF6-C844-4A2B-9ABD-1910A127AAC8}">
      <dgm:prSet phldrT="[Text]"/>
      <dgm:spPr/>
      <dgm:t>
        <a:bodyPr/>
        <a:lstStyle/>
        <a:p>
          <a:r>
            <a:rPr lang="en-GB" dirty="0">
              <a:solidFill>
                <a:schemeClr val="accent1">
                  <a:lumMod val="75000"/>
                </a:schemeClr>
              </a:solidFill>
            </a:rPr>
            <a:t>Who? </a:t>
          </a:r>
          <a:r>
            <a:rPr lang="en-GB" dirty="0"/>
            <a:t>/ </a:t>
          </a:r>
          <a:r>
            <a:rPr lang="en-GB" dirty="0" err="1">
              <a:solidFill>
                <a:schemeClr val="tx1"/>
              </a:solidFill>
            </a:rPr>
            <a:t>Pwy</a:t>
          </a:r>
          <a:r>
            <a:rPr lang="en-GB" dirty="0">
              <a:solidFill>
                <a:schemeClr val="tx1"/>
              </a:solidFill>
            </a:rPr>
            <a:t>?</a:t>
          </a:r>
        </a:p>
      </dgm:t>
    </dgm:pt>
    <dgm:pt modelId="{E9F02D90-4009-4ED0-8070-C8B7ADF30422}" type="parTrans" cxnId="{BF0F2F99-F2E5-4849-B114-7D33E04C5C02}">
      <dgm:prSet/>
      <dgm:spPr/>
      <dgm:t>
        <a:bodyPr/>
        <a:lstStyle/>
        <a:p>
          <a:endParaRPr lang="en-GB"/>
        </a:p>
      </dgm:t>
    </dgm:pt>
    <dgm:pt modelId="{A0146B32-2DAA-4253-BD34-2F7496815C82}" type="sibTrans" cxnId="{BF0F2F99-F2E5-4849-B114-7D33E04C5C02}">
      <dgm:prSet/>
      <dgm:spPr/>
      <dgm:t>
        <a:bodyPr/>
        <a:lstStyle/>
        <a:p>
          <a:endParaRPr lang="en-GB"/>
        </a:p>
      </dgm:t>
    </dgm:pt>
    <dgm:pt modelId="{8CE666F7-40A6-4914-918D-2F3E48288CE8}">
      <dgm:prSet phldrT="[Text]"/>
      <dgm:spPr/>
      <dgm:t>
        <a:bodyPr/>
        <a:lstStyle/>
        <a:p>
          <a:r>
            <a:rPr lang="en-GB" dirty="0">
              <a:solidFill>
                <a:schemeClr val="accent1">
                  <a:lumMod val="75000"/>
                </a:schemeClr>
              </a:solidFill>
            </a:rPr>
            <a:t>When</a:t>
          </a:r>
          <a:r>
            <a:rPr lang="en-GB" baseline="0" dirty="0">
              <a:solidFill>
                <a:schemeClr val="accent1">
                  <a:lumMod val="75000"/>
                </a:schemeClr>
              </a:solidFill>
            </a:rPr>
            <a:t> ?</a:t>
          </a:r>
          <a:r>
            <a:rPr lang="en-GB" baseline="0" dirty="0"/>
            <a:t>/ </a:t>
          </a:r>
          <a:r>
            <a:rPr lang="en-GB" baseline="0" dirty="0" err="1">
              <a:solidFill>
                <a:schemeClr val="tx1"/>
              </a:solidFill>
            </a:rPr>
            <a:t>Pryd</a:t>
          </a:r>
          <a:r>
            <a:rPr lang="en-GB" baseline="0" dirty="0">
              <a:solidFill>
                <a:schemeClr val="tx1"/>
              </a:solidFill>
            </a:rPr>
            <a:t>?</a:t>
          </a:r>
          <a:endParaRPr lang="en-GB" dirty="0">
            <a:solidFill>
              <a:schemeClr val="tx1"/>
            </a:solidFill>
          </a:endParaRPr>
        </a:p>
      </dgm:t>
    </dgm:pt>
    <dgm:pt modelId="{06BF2A2C-28BD-4B1F-9E0D-D705673FE3CB}" type="parTrans" cxnId="{DCD939FA-C187-4492-B872-B3F84BEF0BB2}">
      <dgm:prSet/>
      <dgm:spPr/>
      <dgm:t>
        <a:bodyPr/>
        <a:lstStyle/>
        <a:p>
          <a:endParaRPr lang="en-GB"/>
        </a:p>
      </dgm:t>
    </dgm:pt>
    <dgm:pt modelId="{F9C7130C-9A73-441F-9E7B-7F6FB9EA840A}" type="sibTrans" cxnId="{DCD939FA-C187-4492-B872-B3F84BEF0BB2}">
      <dgm:prSet/>
      <dgm:spPr/>
      <dgm:t>
        <a:bodyPr/>
        <a:lstStyle/>
        <a:p>
          <a:endParaRPr lang="en-GB"/>
        </a:p>
      </dgm:t>
    </dgm:pt>
    <dgm:pt modelId="{E27A61E3-FFE6-4800-B432-E238970C832A}">
      <dgm:prSet phldrT="[Text]"/>
      <dgm:spPr/>
      <dgm:t>
        <a:bodyPr/>
        <a:lstStyle/>
        <a:p>
          <a:r>
            <a:rPr lang="en-GB" dirty="0">
              <a:solidFill>
                <a:schemeClr val="accent1">
                  <a:lumMod val="75000"/>
                </a:schemeClr>
              </a:solidFill>
            </a:rPr>
            <a:t>Where? </a:t>
          </a:r>
          <a:r>
            <a:rPr lang="en-GB" dirty="0"/>
            <a:t>/ </a:t>
          </a:r>
          <a:r>
            <a:rPr lang="en-GB" dirty="0" err="1">
              <a:solidFill>
                <a:schemeClr val="tx1"/>
              </a:solidFill>
            </a:rPr>
            <a:t>Lle</a:t>
          </a:r>
          <a:r>
            <a:rPr lang="en-GB" dirty="0">
              <a:solidFill>
                <a:schemeClr val="tx1"/>
              </a:solidFill>
            </a:rPr>
            <a:t>?</a:t>
          </a:r>
        </a:p>
      </dgm:t>
    </dgm:pt>
    <dgm:pt modelId="{7BC2CCC2-2802-4A9A-B8D1-FBF1F7B369B4}" type="parTrans" cxnId="{3A6FE3D9-BD9D-4740-A419-BBCCEE865244}">
      <dgm:prSet/>
      <dgm:spPr/>
      <dgm:t>
        <a:bodyPr/>
        <a:lstStyle/>
        <a:p>
          <a:endParaRPr lang="en-GB"/>
        </a:p>
      </dgm:t>
    </dgm:pt>
    <dgm:pt modelId="{326801B5-4DCB-4424-B4B2-CD5B48DC0D84}" type="sibTrans" cxnId="{3A6FE3D9-BD9D-4740-A419-BBCCEE865244}">
      <dgm:prSet/>
      <dgm:spPr/>
      <dgm:t>
        <a:bodyPr/>
        <a:lstStyle/>
        <a:p>
          <a:endParaRPr lang="en-GB"/>
        </a:p>
      </dgm:t>
    </dgm:pt>
    <dgm:pt modelId="{D416BD3E-8B90-4CB4-82FE-C18AC4899816}">
      <dgm:prSet phldrT="[Text]"/>
      <dgm:spPr/>
      <dgm:t>
        <a:bodyPr/>
        <a:lstStyle/>
        <a:p>
          <a:r>
            <a:rPr lang="en-GB" dirty="0">
              <a:solidFill>
                <a:srgbClr val="FF0000"/>
              </a:solidFill>
            </a:rPr>
            <a:t>How?</a:t>
          </a:r>
          <a:r>
            <a:rPr lang="en-GB" dirty="0">
              <a:solidFill>
                <a:schemeClr val="tx1"/>
              </a:solidFill>
            </a:rPr>
            <a:t> / </a:t>
          </a:r>
          <a:r>
            <a:rPr lang="en-GB" dirty="0" err="1">
              <a:solidFill>
                <a:schemeClr val="accent2">
                  <a:lumMod val="50000"/>
                </a:schemeClr>
              </a:solidFill>
            </a:rPr>
            <a:t>Sut</a:t>
          </a:r>
          <a:r>
            <a:rPr lang="en-GB" dirty="0">
              <a:solidFill>
                <a:schemeClr val="accent2">
                  <a:lumMod val="50000"/>
                </a:schemeClr>
              </a:solidFill>
            </a:rPr>
            <a:t>?</a:t>
          </a:r>
        </a:p>
      </dgm:t>
    </dgm:pt>
    <dgm:pt modelId="{306940BB-38C3-4ECC-A4C1-0830BC4D869C}" type="parTrans" cxnId="{88E981A9-A31B-458F-830C-F48723ABF697}">
      <dgm:prSet/>
      <dgm:spPr/>
      <dgm:t>
        <a:bodyPr/>
        <a:lstStyle/>
        <a:p>
          <a:endParaRPr lang="en-GB"/>
        </a:p>
      </dgm:t>
    </dgm:pt>
    <dgm:pt modelId="{61FAEA44-EA96-4176-9E0A-81A44838BAF3}" type="sibTrans" cxnId="{88E981A9-A31B-458F-830C-F48723ABF697}">
      <dgm:prSet/>
      <dgm:spPr/>
      <dgm:t>
        <a:bodyPr/>
        <a:lstStyle/>
        <a:p>
          <a:endParaRPr lang="en-GB"/>
        </a:p>
      </dgm:t>
    </dgm:pt>
    <dgm:pt modelId="{C58410D1-9B1D-486B-B594-FCFF12608B94}">
      <dgm:prSet/>
      <dgm:spPr/>
      <dgm:t>
        <a:bodyPr/>
        <a:lstStyle/>
        <a:p>
          <a:r>
            <a:rPr lang="en-GB" dirty="0">
              <a:solidFill>
                <a:srgbClr val="FF0000"/>
              </a:solidFill>
            </a:rPr>
            <a:t>Why?</a:t>
          </a:r>
          <a:r>
            <a:rPr lang="en-GB" dirty="0">
              <a:solidFill>
                <a:schemeClr val="tx1"/>
              </a:solidFill>
            </a:rPr>
            <a:t> / </a:t>
          </a:r>
          <a:r>
            <a:rPr lang="en-GB" dirty="0">
              <a:solidFill>
                <a:schemeClr val="accent2">
                  <a:lumMod val="50000"/>
                </a:schemeClr>
              </a:solidFill>
            </a:rPr>
            <a:t>Pam?</a:t>
          </a:r>
        </a:p>
      </dgm:t>
    </dgm:pt>
    <dgm:pt modelId="{ED606794-5ADD-41C8-AB99-AD283B66A682}" type="parTrans" cxnId="{9E4BEA05-1914-47DD-BA9E-845D7F69D326}">
      <dgm:prSet/>
      <dgm:spPr/>
      <dgm:t>
        <a:bodyPr/>
        <a:lstStyle/>
        <a:p>
          <a:endParaRPr lang="en-GB"/>
        </a:p>
      </dgm:t>
    </dgm:pt>
    <dgm:pt modelId="{965C8DE4-B86A-433C-A4A6-97C65F93FB34}" type="sibTrans" cxnId="{9E4BEA05-1914-47DD-BA9E-845D7F69D326}">
      <dgm:prSet/>
      <dgm:spPr/>
      <dgm:t>
        <a:bodyPr/>
        <a:lstStyle/>
        <a:p>
          <a:endParaRPr lang="en-GB"/>
        </a:p>
      </dgm:t>
    </dgm:pt>
    <dgm:pt modelId="{759F6053-798A-4E28-BCA8-C5965FF514F2}" type="pres">
      <dgm:prSet presAssocID="{0E4D9486-347C-42DF-8618-BAF2FAA3A902}" presName="diagram" presStyleCnt="0">
        <dgm:presLayoutVars>
          <dgm:dir/>
          <dgm:resizeHandles val="exact"/>
        </dgm:presLayoutVars>
      </dgm:prSet>
      <dgm:spPr/>
    </dgm:pt>
    <dgm:pt modelId="{DDF5A186-9391-4715-90F6-43A73D929883}" type="pres">
      <dgm:prSet presAssocID="{99F6D5B9-9F2E-4DDF-A871-C7B1C072350E}" presName="node" presStyleLbl="node1" presStyleIdx="0" presStyleCnt="6" custLinFactNeighborX="-2398" custLinFactNeighborY="936">
        <dgm:presLayoutVars>
          <dgm:bulletEnabled val="1"/>
        </dgm:presLayoutVars>
      </dgm:prSet>
      <dgm:spPr/>
    </dgm:pt>
    <dgm:pt modelId="{AD2742A2-39CE-4B50-8A97-CA6FCAB57649}" type="pres">
      <dgm:prSet presAssocID="{2D736FCE-AE94-4F7B-B590-47F9F5E851FB}" presName="sibTrans" presStyleCnt="0"/>
      <dgm:spPr/>
    </dgm:pt>
    <dgm:pt modelId="{70808144-FC16-4D2B-9453-647F2C138B40}" type="pres">
      <dgm:prSet presAssocID="{3C833EF6-C844-4A2B-9ABD-1910A127AAC8}" presName="node" presStyleLbl="node1" presStyleIdx="1" presStyleCnt="6">
        <dgm:presLayoutVars>
          <dgm:bulletEnabled val="1"/>
        </dgm:presLayoutVars>
      </dgm:prSet>
      <dgm:spPr/>
    </dgm:pt>
    <dgm:pt modelId="{ACBDDFC6-B5E3-4377-851F-67AD87EAA8A3}" type="pres">
      <dgm:prSet presAssocID="{A0146B32-2DAA-4253-BD34-2F7496815C82}" presName="sibTrans" presStyleCnt="0"/>
      <dgm:spPr/>
    </dgm:pt>
    <dgm:pt modelId="{47AA4147-816D-4DCE-8672-5E95452A5CD8}" type="pres">
      <dgm:prSet presAssocID="{8CE666F7-40A6-4914-918D-2F3E48288CE8}" presName="node" presStyleLbl="node1" presStyleIdx="2" presStyleCnt="6">
        <dgm:presLayoutVars>
          <dgm:bulletEnabled val="1"/>
        </dgm:presLayoutVars>
      </dgm:prSet>
      <dgm:spPr/>
    </dgm:pt>
    <dgm:pt modelId="{982AE797-0ADA-42BA-AF3D-18FC8CE79137}" type="pres">
      <dgm:prSet presAssocID="{F9C7130C-9A73-441F-9E7B-7F6FB9EA840A}" presName="sibTrans" presStyleCnt="0"/>
      <dgm:spPr/>
    </dgm:pt>
    <dgm:pt modelId="{D31190D6-C6EF-4B54-AC52-3A924063DBA4}" type="pres">
      <dgm:prSet presAssocID="{E27A61E3-FFE6-4800-B432-E238970C832A}" presName="node" presStyleLbl="node1" presStyleIdx="3" presStyleCnt="6">
        <dgm:presLayoutVars>
          <dgm:bulletEnabled val="1"/>
        </dgm:presLayoutVars>
      </dgm:prSet>
      <dgm:spPr/>
    </dgm:pt>
    <dgm:pt modelId="{5071874E-AC0A-446A-B9BE-0C75F436589A}" type="pres">
      <dgm:prSet presAssocID="{326801B5-4DCB-4424-B4B2-CD5B48DC0D84}" presName="sibTrans" presStyleCnt="0"/>
      <dgm:spPr/>
    </dgm:pt>
    <dgm:pt modelId="{BB39A1C6-381D-46CD-A1CA-ED7F003CF7AA}" type="pres">
      <dgm:prSet presAssocID="{D416BD3E-8B90-4CB4-82FE-C18AC4899816}" presName="node" presStyleLbl="node1" presStyleIdx="4" presStyleCnt="6" custLinFactNeighborX="2392" custLinFactNeighborY="-2612">
        <dgm:presLayoutVars>
          <dgm:bulletEnabled val="1"/>
        </dgm:presLayoutVars>
      </dgm:prSet>
      <dgm:spPr/>
    </dgm:pt>
    <dgm:pt modelId="{317E21F8-D5AD-4FF2-A567-39CC4848C708}" type="pres">
      <dgm:prSet presAssocID="{61FAEA44-EA96-4176-9E0A-81A44838BAF3}" presName="sibTrans" presStyleCnt="0"/>
      <dgm:spPr/>
    </dgm:pt>
    <dgm:pt modelId="{87773AC4-4749-453C-8381-31DFB28C9967}" type="pres">
      <dgm:prSet presAssocID="{C58410D1-9B1D-486B-B594-FCFF12608B94}" presName="node" presStyleLbl="node1" presStyleIdx="5" presStyleCnt="6" custLinFactNeighborX="-1201" custLinFactNeighborY="304">
        <dgm:presLayoutVars>
          <dgm:bulletEnabled val="1"/>
        </dgm:presLayoutVars>
      </dgm:prSet>
      <dgm:spPr/>
    </dgm:pt>
  </dgm:ptLst>
  <dgm:cxnLst>
    <dgm:cxn modelId="{38463601-A314-4D3F-AE99-7F5D44E5CB5E}" type="presOf" srcId="{E27A61E3-FFE6-4800-B432-E238970C832A}" destId="{D31190D6-C6EF-4B54-AC52-3A924063DBA4}" srcOrd="0" destOrd="0" presId="urn:microsoft.com/office/officeart/2005/8/layout/default#6"/>
    <dgm:cxn modelId="{9E4BEA05-1914-47DD-BA9E-845D7F69D326}" srcId="{0E4D9486-347C-42DF-8618-BAF2FAA3A902}" destId="{C58410D1-9B1D-486B-B594-FCFF12608B94}" srcOrd="5" destOrd="0" parTransId="{ED606794-5ADD-41C8-AB99-AD283B66A682}" sibTransId="{965C8DE4-B86A-433C-A4A6-97C65F93FB34}"/>
    <dgm:cxn modelId="{D671B60E-051B-4687-A64B-CE1D6FF41415}" type="presOf" srcId="{0E4D9486-347C-42DF-8618-BAF2FAA3A902}" destId="{759F6053-798A-4E28-BCA8-C5965FF514F2}" srcOrd="0" destOrd="0" presId="urn:microsoft.com/office/officeart/2005/8/layout/default#6"/>
    <dgm:cxn modelId="{BF0F2F99-F2E5-4849-B114-7D33E04C5C02}" srcId="{0E4D9486-347C-42DF-8618-BAF2FAA3A902}" destId="{3C833EF6-C844-4A2B-9ABD-1910A127AAC8}" srcOrd="1" destOrd="0" parTransId="{E9F02D90-4009-4ED0-8070-C8B7ADF30422}" sibTransId="{A0146B32-2DAA-4253-BD34-2F7496815C82}"/>
    <dgm:cxn modelId="{1BAD479B-7C93-42B9-91D3-9E79F9C9857E}" type="presOf" srcId="{99F6D5B9-9F2E-4DDF-A871-C7B1C072350E}" destId="{DDF5A186-9391-4715-90F6-43A73D929883}" srcOrd="0" destOrd="0" presId="urn:microsoft.com/office/officeart/2005/8/layout/default#6"/>
    <dgm:cxn modelId="{88E981A9-A31B-458F-830C-F48723ABF697}" srcId="{0E4D9486-347C-42DF-8618-BAF2FAA3A902}" destId="{D416BD3E-8B90-4CB4-82FE-C18AC4899816}" srcOrd="4" destOrd="0" parTransId="{306940BB-38C3-4ECC-A4C1-0830BC4D869C}" sibTransId="{61FAEA44-EA96-4176-9E0A-81A44838BAF3}"/>
    <dgm:cxn modelId="{4A4FE3A9-8695-4311-99DF-DB3415E075D0}" srcId="{0E4D9486-347C-42DF-8618-BAF2FAA3A902}" destId="{99F6D5B9-9F2E-4DDF-A871-C7B1C072350E}" srcOrd="0" destOrd="0" parTransId="{8F896964-24BF-44A6-9A50-3AC81222BACD}" sibTransId="{2D736FCE-AE94-4F7B-B590-47F9F5E851FB}"/>
    <dgm:cxn modelId="{E891E4BD-4F47-4A9E-93FC-0E2A8042F306}" type="presOf" srcId="{C58410D1-9B1D-486B-B594-FCFF12608B94}" destId="{87773AC4-4749-453C-8381-31DFB28C9967}" srcOrd="0" destOrd="0" presId="urn:microsoft.com/office/officeart/2005/8/layout/default#6"/>
    <dgm:cxn modelId="{A5E208D3-30CD-4247-9EAE-C6B6D31D23F3}" type="presOf" srcId="{D416BD3E-8B90-4CB4-82FE-C18AC4899816}" destId="{BB39A1C6-381D-46CD-A1CA-ED7F003CF7AA}" srcOrd="0" destOrd="0" presId="urn:microsoft.com/office/officeart/2005/8/layout/default#6"/>
    <dgm:cxn modelId="{3A6FE3D9-BD9D-4740-A419-BBCCEE865244}" srcId="{0E4D9486-347C-42DF-8618-BAF2FAA3A902}" destId="{E27A61E3-FFE6-4800-B432-E238970C832A}" srcOrd="3" destOrd="0" parTransId="{7BC2CCC2-2802-4A9A-B8D1-FBF1F7B369B4}" sibTransId="{326801B5-4DCB-4424-B4B2-CD5B48DC0D84}"/>
    <dgm:cxn modelId="{106894F1-07E9-45FD-9FBD-5FD7C61E5520}" type="presOf" srcId="{3C833EF6-C844-4A2B-9ABD-1910A127AAC8}" destId="{70808144-FC16-4D2B-9453-647F2C138B40}" srcOrd="0" destOrd="0" presId="urn:microsoft.com/office/officeart/2005/8/layout/default#6"/>
    <dgm:cxn modelId="{2A5E1CF5-A579-40E1-AD57-71DCE693C70B}" type="presOf" srcId="{8CE666F7-40A6-4914-918D-2F3E48288CE8}" destId="{47AA4147-816D-4DCE-8672-5E95452A5CD8}" srcOrd="0" destOrd="0" presId="urn:microsoft.com/office/officeart/2005/8/layout/default#6"/>
    <dgm:cxn modelId="{DCD939FA-C187-4492-B872-B3F84BEF0BB2}" srcId="{0E4D9486-347C-42DF-8618-BAF2FAA3A902}" destId="{8CE666F7-40A6-4914-918D-2F3E48288CE8}" srcOrd="2" destOrd="0" parTransId="{06BF2A2C-28BD-4B1F-9E0D-D705673FE3CB}" sibTransId="{F9C7130C-9A73-441F-9E7B-7F6FB9EA840A}"/>
    <dgm:cxn modelId="{D4672D2B-315D-4269-899F-55B10C64D88C}" type="presParOf" srcId="{759F6053-798A-4E28-BCA8-C5965FF514F2}" destId="{DDF5A186-9391-4715-90F6-43A73D929883}" srcOrd="0" destOrd="0" presId="urn:microsoft.com/office/officeart/2005/8/layout/default#6"/>
    <dgm:cxn modelId="{A3F97978-572B-4700-BD71-945C50C62478}" type="presParOf" srcId="{759F6053-798A-4E28-BCA8-C5965FF514F2}" destId="{AD2742A2-39CE-4B50-8A97-CA6FCAB57649}" srcOrd="1" destOrd="0" presId="urn:microsoft.com/office/officeart/2005/8/layout/default#6"/>
    <dgm:cxn modelId="{1575687E-D14E-4DA5-AFFE-C53B1B638F84}" type="presParOf" srcId="{759F6053-798A-4E28-BCA8-C5965FF514F2}" destId="{70808144-FC16-4D2B-9453-647F2C138B40}" srcOrd="2" destOrd="0" presId="urn:microsoft.com/office/officeart/2005/8/layout/default#6"/>
    <dgm:cxn modelId="{95F18033-25A2-4C51-92F1-F0DD23F4B03D}" type="presParOf" srcId="{759F6053-798A-4E28-BCA8-C5965FF514F2}" destId="{ACBDDFC6-B5E3-4377-851F-67AD87EAA8A3}" srcOrd="3" destOrd="0" presId="urn:microsoft.com/office/officeart/2005/8/layout/default#6"/>
    <dgm:cxn modelId="{666AEA05-2F38-4DB3-9D03-BF4C1198B5E8}" type="presParOf" srcId="{759F6053-798A-4E28-BCA8-C5965FF514F2}" destId="{47AA4147-816D-4DCE-8672-5E95452A5CD8}" srcOrd="4" destOrd="0" presId="urn:microsoft.com/office/officeart/2005/8/layout/default#6"/>
    <dgm:cxn modelId="{C821EDF9-2841-4C0D-ACF4-583D9F8997A4}" type="presParOf" srcId="{759F6053-798A-4E28-BCA8-C5965FF514F2}" destId="{982AE797-0ADA-42BA-AF3D-18FC8CE79137}" srcOrd="5" destOrd="0" presId="urn:microsoft.com/office/officeart/2005/8/layout/default#6"/>
    <dgm:cxn modelId="{F5226F03-9515-45C4-93D0-F7B9535ACE87}" type="presParOf" srcId="{759F6053-798A-4E28-BCA8-C5965FF514F2}" destId="{D31190D6-C6EF-4B54-AC52-3A924063DBA4}" srcOrd="6" destOrd="0" presId="urn:microsoft.com/office/officeart/2005/8/layout/default#6"/>
    <dgm:cxn modelId="{3B496BAF-4BC9-40CA-8E35-AB71DDC204A0}" type="presParOf" srcId="{759F6053-798A-4E28-BCA8-C5965FF514F2}" destId="{5071874E-AC0A-446A-B9BE-0C75F436589A}" srcOrd="7" destOrd="0" presId="urn:microsoft.com/office/officeart/2005/8/layout/default#6"/>
    <dgm:cxn modelId="{C975EE2F-9BBF-452D-9CBE-4CABFB8CEB5C}" type="presParOf" srcId="{759F6053-798A-4E28-BCA8-C5965FF514F2}" destId="{BB39A1C6-381D-46CD-A1CA-ED7F003CF7AA}" srcOrd="8" destOrd="0" presId="urn:microsoft.com/office/officeart/2005/8/layout/default#6"/>
    <dgm:cxn modelId="{CDE1740E-4993-4E35-B7B8-EDE95B30836A}" type="presParOf" srcId="{759F6053-798A-4E28-BCA8-C5965FF514F2}" destId="{317E21F8-D5AD-4FF2-A567-39CC4848C708}" srcOrd="9" destOrd="0" presId="urn:microsoft.com/office/officeart/2005/8/layout/default#6"/>
    <dgm:cxn modelId="{0CC0D00B-33C9-4D1F-97E4-5FB9A7F49514}" type="presParOf" srcId="{759F6053-798A-4E28-BCA8-C5965FF514F2}" destId="{87773AC4-4749-453C-8381-31DFB28C9967}" srcOrd="10" destOrd="0" presId="urn:microsoft.com/office/officeart/2005/8/layout/defaul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F5A186-9391-4715-90F6-43A73D929883}">
      <dsp:nvSpPr>
        <dsp:cNvPr id="0" name=""/>
        <dsp:cNvSpPr/>
      </dsp:nvSpPr>
      <dsp:spPr>
        <a:xfrm>
          <a:off x="81895" y="16555"/>
          <a:ext cx="2483346" cy="1490007"/>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solidFill>
                <a:schemeClr val="accent1">
                  <a:lumMod val="75000"/>
                </a:schemeClr>
              </a:solidFill>
            </a:rPr>
            <a:t>What ?</a:t>
          </a:r>
          <a:r>
            <a:rPr lang="en-GB" sz="4100" kern="1200" dirty="0"/>
            <a:t> / </a:t>
          </a:r>
          <a:r>
            <a:rPr lang="en-GB" sz="4100" kern="1200" dirty="0">
              <a:solidFill>
                <a:schemeClr val="tx1"/>
              </a:solidFill>
            </a:rPr>
            <a:t>Beth?</a:t>
          </a:r>
        </a:p>
      </dsp:txBody>
      <dsp:txXfrm>
        <a:off x="81895" y="16555"/>
        <a:ext cx="2483346" cy="1490007"/>
      </dsp:txXfrm>
    </dsp:sp>
    <dsp:sp modelId="{70808144-FC16-4D2B-9453-647F2C138B40}">
      <dsp:nvSpPr>
        <dsp:cNvPr id="0" name=""/>
        <dsp:cNvSpPr/>
      </dsp:nvSpPr>
      <dsp:spPr>
        <a:xfrm>
          <a:off x="2873126" y="2608"/>
          <a:ext cx="2483346" cy="1490007"/>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solidFill>
                <a:schemeClr val="accent1">
                  <a:lumMod val="75000"/>
                </a:schemeClr>
              </a:solidFill>
            </a:rPr>
            <a:t>Who? </a:t>
          </a:r>
          <a:r>
            <a:rPr lang="en-GB" sz="4100" kern="1200" dirty="0"/>
            <a:t>/ </a:t>
          </a:r>
          <a:r>
            <a:rPr lang="en-GB" sz="4100" kern="1200" dirty="0" err="1">
              <a:solidFill>
                <a:schemeClr val="tx1"/>
              </a:solidFill>
            </a:rPr>
            <a:t>Pwy</a:t>
          </a:r>
          <a:r>
            <a:rPr lang="en-GB" sz="4100" kern="1200" dirty="0">
              <a:solidFill>
                <a:schemeClr val="tx1"/>
              </a:solidFill>
            </a:rPr>
            <a:t>?</a:t>
          </a:r>
        </a:p>
      </dsp:txBody>
      <dsp:txXfrm>
        <a:off x="2873126" y="2608"/>
        <a:ext cx="2483346" cy="1490007"/>
      </dsp:txXfrm>
    </dsp:sp>
    <dsp:sp modelId="{47AA4147-816D-4DCE-8672-5E95452A5CD8}">
      <dsp:nvSpPr>
        <dsp:cNvPr id="0" name=""/>
        <dsp:cNvSpPr/>
      </dsp:nvSpPr>
      <dsp:spPr>
        <a:xfrm>
          <a:off x="5604807" y="2608"/>
          <a:ext cx="2483346" cy="1490007"/>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solidFill>
                <a:schemeClr val="accent1">
                  <a:lumMod val="75000"/>
                </a:schemeClr>
              </a:solidFill>
            </a:rPr>
            <a:t>When</a:t>
          </a:r>
          <a:r>
            <a:rPr lang="en-GB" sz="4100" kern="1200" baseline="0" dirty="0">
              <a:solidFill>
                <a:schemeClr val="accent1">
                  <a:lumMod val="75000"/>
                </a:schemeClr>
              </a:solidFill>
            </a:rPr>
            <a:t> ?</a:t>
          </a:r>
          <a:r>
            <a:rPr lang="en-GB" sz="4100" kern="1200" baseline="0" dirty="0"/>
            <a:t>/ </a:t>
          </a:r>
          <a:r>
            <a:rPr lang="en-GB" sz="4100" kern="1200" baseline="0" dirty="0" err="1">
              <a:solidFill>
                <a:schemeClr val="tx1"/>
              </a:solidFill>
            </a:rPr>
            <a:t>Pryd</a:t>
          </a:r>
          <a:r>
            <a:rPr lang="en-GB" sz="4100" kern="1200" baseline="0" dirty="0">
              <a:solidFill>
                <a:schemeClr val="tx1"/>
              </a:solidFill>
            </a:rPr>
            <a:t>?</a:t>
          </a:r>
          <a:endParaRPr lang="en-GB" sz="4100" kern="1200" dirty="0">
            <a:solidFill>
              <a:schemeClr val="tx1"/>
            </a:solidFill>
          </a:endParaRPr>
        </a:p>
      </dsp:txBody>
      <dsp:txXfrm>
        <a:off x="5604807" y="2608"/>
        <a:ext cx="2483346" cy="1490007"/>
      </dsp:txXfrm>
    </dsp:sp>
    <dsp:sp modelId="{D31190D6-C6EF-4B54-AC52-3A924063DBA4}">
      <dsp:nvSpPr>
        <dsp:cNvPr id="0" name=""/>
        <dsp:cNvSpPr/>
      </dsp:nvSpPr>
      <dsp:spPr>
        <a:xfrm>
          <a:off x="141446" y="1740950"/>
          <a:ext cx="2483346" cy="1490007"/>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solidFill>
                <a:schemeClr val="accent1">
                  <a:lumMod val="75000"/>
                </a:schemeClr>
              </a:solidFill>
            </a:rPr>
            <a:t>Where? </a:t>
          </a:r>
          <a:r>
            <a:rPr lang="en-GB" sz="4100" kern="1200" dirty="0"/>
            <a:t>/ </a:t>
          </a:r>
          <a:r>
            <a:rPr lang="en-GB" sz="4100" kern="1200" dirty="0" err="1">
              <a:solidFill>
                <a:schemeClr val="tx1"/>
              </a:solidFill>
            </a:rPr>
            <a:t>Lle</a:t>
          </a:r>
          <a:r>
            <a:rPr lang="en-GB" sz="4100" kern="1200" dirty="0">
              <a:solidFill>
                <a:schemeClr val="tx1"/>
              </a:solidFill>
            </a:rPr>
            <a:t>?</a:t>
          </a:r>
        </a:p>
      </dsp:txBody>
      <dsp:txXfrm>
        <a:off x="141446" y="1740950"/>
        <a:ext cx="2483346" cy="1490007"/>
      </dsp:txXfrm>
    </dsp:sp>
    <dsp:sp modelId="{BB39A1C6-381D-46CD-A1CA-ED7F003CF7AA}">
      <dsp:nvSpPr>
        <dsp:cNvPr id="0" name=""/>
        <dsp:cNvSpPr/>
      </dsp:nvSpPr>
      <dsp:spPr>
        <a:xfrm>
          <a:off x="2932528" y="1702031"/>
          <a:ext cx="2483346" cy="1490007"/>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solidFill>
                <a:srgbClr val="FF0000"/>
              </a:solidFill>
            </a:rPr>
            <a:t>How?</a:t>
          </a:r>
          <a:r>
            <a:rPr lang="en-GB" sz="4100" kern="1200" dirty="0">
              <a:solidFill>
                <a:schemeClr val="tx1"/>
              </a:solidFill>
            </a:rPr>
            <a:t> / </a:t>
          </a:r>
          <a:r>
            <a:rPr lang="en-GB" sz="4100" kern="1200" dirty="0" err="1">
              <a:solidFill>
                <a:schemeClr val="accent2">
                  <a:lumMod val="50000"/>
                </a:schemeClr>
              </a:solidFill>
            </a:rPr>
            <a:t>Sut</a:t>
          </a:r>
          <a:r>
            <a:rPr lang="en-GB" sz="4100" kern="1200" dirty="0">
              <a:solidFill>
                <a:schemeClr val="accent2">
                  <a:lumMod val="50000"/>
                </a:schemeClr>
              </a:solidFill>
            </a:rPr>
            <a:t>?</a:t>
          </a:r>
        </a:p>
      </dsp:txBody>
      <dsp:txXfrm>
        <a:off x="2932528" y="1702031"/>
        <a:ext cx="2483346" cy="1490007"/>
      </dsp:txXfrm>
    </dsp:sp>
    <dsp:sp modelId="{87773AC4-4749-453C-8381-31DFB28C9967}">
      <dsp:nvSpPr>
        <dsp:cNvPr id="0" name=""/>
        <dsp:cNvSpPr/>
      </dsp:nvSpPr>
      <dsp:spPr>
        <a:xfrm>
          <a:off x="5574982" y="1743559"/>
          <a:ext cx="2483346" cy="1490007"/>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solidFill>
                <a:srgbClr val="FF0000"/>
              </a:solidFill>
            </a:rPr>
            <a:t>Why?</a:t>
          </a:r>
          <a:r>
            <a:rPr lang="en-GB" sz="4100" kern="1200" dirty="0">
              <a:solidFill>
                <a:schemeClr val="tx1"/>
              </a:solidFill>
            </a:rPr>
            <a:t> / </a:t>
          </a:r>
          <a:r>
            <a:rPr lang="en-GB" sz="4100" kern="1200" dirty="0">
              <a:solidFill>
                <a:schemeClr val="accent2">
                  <a:lumMod val="50000"/>
                </a:schemeClr>
              </a:solidFill>
            </a:rPr>
            <a:t>Pam?</a:t>
          </a:r>
        </a:p>
      </dsp:txBody>
      <dsp:txXfrm>
        <a:off x="5574982" y="1743559"/>
        <a:ext cx="2483346" cy="14900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6">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t>3/15/2023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t>‹#›</a:t>
            </a:fld>
            <a:endParaRPr lang="en-US"/>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a:t>
            </a:fld>
            <a:endParaRPr lang="en-US"/>
          </a:p>
        </p:txBody>
      </p:sp>
    </p:spTree>
    <p:extLst>
      <p:ext uri="{BB962C8B-B14F-4D97-AF65-F5344CB8AC3E}">
        <p14:creationId xmlns:p14="http://schemas.microsoft.com/office/powerpoint/2010/main" val="1640097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2</a:t>
            </a:fld>
            <a:endParaRPr lang="en-US"/>
          </a:p>
        </p:txBody>
      </p:sp>
    </p:spTree>
    <p:extLst>
      <p:ext uri="{BB962C8B-B14F-4D97-AF65-F5344CB8AC3E}">
        <p14:creationId xmlns:p14="http://schemas.microsoft.com/office/powerpoint/2010/main" val="3320167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3</a:t>
            </a:fld>
            <a:endParaRPr lang="en-US"/>
          </a:p>
        </p:txBody>
      </p:sp>
    </p:spTree>
    <p:extLst>
      <p:ext uri="{BB962C8B-B14F-4D97-AF65-F5344CB8AC3E}">
        <p14:creationId xmlns:p14="http://schemas.microsoft.com/office/powerpoint/2010/main" val="3612295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4</a:t>
            </a:fld>
            <a:endParaRPr lang="en-US"/>
          </a:p>
        </p:txBody>
      </p:sp>
    </p:spTree>
    <p:extLst>
      <p:ext uri="{BB962C8B-B14F-4D97-AF65-F5344CB8AC3E}">
        <p14:creationId xmlns:p14="http://schemas.microsoft.com/office/powerpoint/2010/main" val="2252323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1" i="0" dirty="0">
                <a:effectLst/>
                <a:latin typeface="Inter var"/>
              </a:rPr>
              <a:t>Leadership and Management of ALN- Frequently Asked Questions (FAQs)- Assignment.  Please ask any questions you may have about the assignment.</a:t>
            </a:r>
          </a:p>
          <a:p>
            <a:pPr algn="l" fontAlgn="base"/>
            <a:endParaRPr lang="en-US" b="1" i="0" dirty="0">
              <a:effectLst/>
              <a:latin typeface="Inter var"/>
            </a:endParaRPr>
          </a:p>
          <a:p>
            <a:pPr rtl="0"/>
            <a:r>
              <a:rPr lang="en-GB" dirty="0">
                <a:solidFill>
                  <a:srgbClr val="000000"/>
                </a:solidFill>
                <a:effectLst/>
              </a:rPr>
              <a:t>Arwain a </a:t>
            </a:r>
            <a:r>
              <a:rPr lang="en-GB" dirty="0" err="1">
                <a:solidFill>
                  <a:srgbClr val="000000"/>
                </a:solidFill>
                <a:effectLst/>
              </a:rPr>
              <a:t>Rheoli</a:t>
            </a:r>
            <a:r>
              <a:rPr lang="en-GB" dirty="0">
                <a:solidFill>
                  <a:srgbClr val="000000"/>
                </a:solidFill>
                <a:effectLst/>
              </a:rPr>
              <a:t> ADY - Cwestiynau a </a:t>
            </a:r>
            <a:r>
              <a:rPr lang="en-GB" dirty="0" err="1">
                <a:solidFill>
                  <a:srgbClr val="000000"/>
                </a:solidFill>
                <a:effectLst/>
              </a:rPr>
              <a:t>Ofynnir</a:t>
            </a:r>
            <a:r>
              <a:rPr lang="en-GB" dirty="0">
                <a:solidFill>
                  <a:srgbClr val="000000"/>
                </a:solidFill>
                <a:effectLst/>
              </a:rPr>
              <a:t> yn </a:t>
            </a:r>
            <a:r>
              <a:rPr lang="en-GB" dirty="0" err="1">
                <a:solidFill>
                  <a:srgbClr val="000000"/>
                </a:solidFill>
                <a:effectLst/>
              </a:rPr>
              <a:t>Aml</a:t>
            </a:r>
            <a:r>
              <a:rPr lang="en-GB" dirty="0">
                <a:solidFill>
                  <a:srgbClr val="000000"/>
                </a:solidFill>
                <a:effectLst/>
              </a:rPr>
              <a:t> (FAQs) – Aseiniad.  </a:t>
            </a:r>
            <a:r>
              <a:rPr lang="en-GB" dirty="0" err="1">
                <a:solidFill>
                  <a:srgbClr val="000000"/>
                </a:solidFill>
                <a:effectLst/>
              </a:rPr>
              <a:t>Gofynnwch</a:t>
            </a:r>
            <a:r>
              <a:rPr lang="en-GB" dirty="0">
                <a:solidFill>
                  <a:srgbClr val="000000"/>
                </a:solidFill>
                <a:effectLst/>
              </a:rPr>
              <a:t> </a:t>
            </a:r>
            <a:r>
              <a:rPr lang="en-GB" dirty="0" err="1">
                <a:solidFill>
                  <a:srgbClr val="000000"/>
                </a:solidFill>
                <a:effectLst/>
              </a:rPr>
              <a:t>unrhyw</a:t>
            </a:r>
            <a:r>
              <a:rPr lang="en-GB" dirty="0">
                <a:solidFill>
                  <a:srgbClr val="000000"/>
                </a:solidFill>
                <a:effectLst/>
              </a:rPr>
              <a:t> </a:t>
            </a:r>
            <a:r>
              <a:rPr lang="en-GB" dirty="0" err="1">
                <a:solidFill>
                  <a:srgbClr val="000000"/>
                </a:solidFill>
                <a:effectLst/>
              </a:rPr>
              <a:t>gwestiynau</a:t>
            </a:r>
            <a:r>
              <a:rPr lang="en-GB" dirty="0">
                <a:solidFill>
                  <a:srgbClr val="000000"/>
                </a:solidFill>
                <a:effectLst/>
              </a:rPr>
              <a:t> sydd </a:t>
            </a:r>
            <a:r>
              <a:rPr lang="en-GB" dirty="0" err="1">
                <a:solidFill>
                  <a:srgbClr val="000000"/>
                </a:solidFill>
                <a:effectLst/>
              </a:rPr>
              <a:t>gennych</a:t>
            </a:r>
            <a:r>
              <a:rPr lang="en-GB" dirty="0">
                <a:solidFill>
                  <a:srgbClr val="000000"/>
                </a:solidFill>
                <a:effectLst/>
              </a:rPr>
              <a:t> am yr aseiniad.</a:t>
            </a:r>
          </a:p>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6</a:t>
            </a:fld>
            <a:endParaRPr lang="en-US"/>
          </a:p>
        </p:txBody>
      </p:sp>
    </p:spTree>
    <p:extLst>
      <p:ext uri="{BB962C8B-B14F-4D97-AF65-F5344CB8AC3E}">
        <p14:creationId xmlns:p14="http://schemas.microsoft.com/office/powerpoint/2010/main" val="342750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7</a:t>
            </a:fld>
            <a:endParaRPr lang="en-US"/>
          </a:p>
        </p:txBody>
      </p:sp>
    </p:spTree>
    <p:extLst>
      <p:ext uri="{BB962C8B-B14F-4D97-AF65-F5344CB8AC3E}">
        <p14:creationId xmlns:p14="http://schemas.microsoft.com/office/powerpoint/2010/main" val="4182027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8</a:t>
            </a:fld>
            <a:endParaRPr lang="en-US"/>
          </a:p>
        </p:txBody>
      </p:sp>
    </p:spTree>
    <p:extLst>
      <p:ext uri="{BB962C8B-B14F-4D97-AF65-F5344CB8AC3E}">
        <p14:creationId xmlns:p14="http://schemas.microsoft.com/office/powerpoint/2010/main" val="1476243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9</a:t>
            </a:fld>
            <a:endParaRPr lang="en-US"/>
          </a:p>
        </p:txBody>
      </p:sp>
    </p:spTree>
    <p:extLst>
      <p:ext uri="{BB962C8B-B14F-4D97-AF65-F5344CB8AC3E}">
        <p14:creationId xmlns:p14="http://schemas.microsoft.com/office/powerpoint/2010/main" val="749222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10</a:t>
            </a:fld>
            <a:endParaRPr lang="en-US" dirty="0"/>
          </a:p>
        </p:txBody>
      </p:sp>
    </p:spTree>
    <p:extLst>
      <p:ext uri="{BB962C8B-B14F-4D97-AF65-F5344CB8AC3E}">
        <p14:creationId xmlns:p14="http://schemas.microsoft.com/office/powerpoint/2010/main" val="2781923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11</a:t>
            </a:fld>
            <a:endParaRPr lang="en-US" dirty="0"/>
          </a:p>
        </p:txBody>
      </p:sp>
    </p:spTree>
    <p:extLst>
      <p:ext uri="{BB962C8B-B14F-4D97-AF65-F5344CB8AC3E}">
        <p14:creationId xmlns:p14="http://schemas.microsoft.com/office/powerpoint/2010/main" val="10052560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12</a:t>
            </a:fld>
            <a:endParaRPr lang="en-US" dirty="0"/>
          </a:p>
        </p:txBody>
      </p:sp>
    </p:spTree>
    <p:extLst>
      <p:ext uri="{BB962C8B-B14F-4D97-AF65-F5344CB8AC3E}">
        <p14:creationId xmlns:p14="http://schemas.microsoft.com/office/powerpoint/2010/main" val="24774896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13</a:t>
            </a:fld>
            <a:endParaRPr lang="en-US" dirty="0"/>
          </a:p>
        </p:txBody>
      </p:sp>
    </p:spTree>
    <p:extLst>
      <p:ext uri="{BB962C8B-B14F-4D97-AF65-F5344CB8AC3E}">
        <p14:creationId xmlns:p14="http://schemas.microsoft.com/office/powerpoint/2010/main" val="582971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14</a:t>
            </a:fld>
            <a:endParaRPr lang="en-US" dirty="0"/>
          </a:p>
        </p:txBody>
      </p:sp>
    </p:spTree>
    <p:extLst>
      <p:ext uri="{BB962C8B-B14F-4D97-AF65-F5344CB8AC3E}">
        <p14:creationId xmlns:p14="http://schemas.microsoft.com/office/powerpoint/2010/main" val="42653810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53EFA1-2587-4D3C-9F15-99CDB0876409}" type="slidenum">
              <a:rPr lang="en-GB" smtClean="0"/>
              <a:t>15</a:t>
            </a:fld>
            <a:endParaRPr lang="en-GB" dirty="0"/>
          </a:p>
        </p:txBody>
      </p:sp>
    </p:spTree>
    <p:extLst>
      <p:ext uri="{BB962C8B-B14F-4D97-AF65-F5344CB8AC3E}">
        <p14:creationId xmlns:p14="http://schemas.microsoft.com/office/powerpoint/2010/main" val="22255602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16</a:t>
            </a:fld>
            <a:endParaRPr lang="en-US"/>
          </a:p>
        </p:txBody>
      </p:sp>
    </p:spTree>
    <p:extLst>
      <p:ext uri="{BB962C8B-B14F-4D97-AF65-F5344CB8AC3E}">
        <p14:creationId xmlns:p14="http://schemas.microsoft.com/office/powerpoint/2010/main" val="40645720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EEC2477-61D7-F946-B35A-3E65E0D777E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18179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EEC2477-61D7-F946-B35A-3E65E0D777E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0467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9E966A-7D8C-4364-823A-0B9F7A16A345}" type="slidenum">
              <a:rPr lang="en-GB" smtClean="0"/>
              <a:t>19</a:t>
            </a:fld>
            <a:endParaRPr lang="en-GB" dirty="0"/>
          </a:p>
        </p:txBody>
      </p:sp>
    </p:spTree>
    <p:extLst>
      <p:ext uri="{BB962C8B-B14F-4D97-AF65-F5344CB8AC3E}">
        <p14:creationId xmlns:p14="http://schemas.microsoft.com/office/powerpoint/2010/main" val="20770281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buFontTx/>
              <a:buNone/>
              <a:defRPr/>
            </a:pPr>
            <a:endParaRPr lang="en-GB" b="1" dirty="0">
              <a:solidFill>
                <a:srgbClr val="FF0000"/>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4B48AE3-7167-41DF-BF8C-97E4189FBC8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3/15/2023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3/15/2023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3/15/2023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DED699-838B-094B-9974-7EAD773EA11E}" type="datetimeFigureOut">
              <a:rPr lang="en-US" smtClean="0"/>
              <a:t>3/15/2023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DED699-838B-094B-9974-7EAD773EA11E}" type="datetimeFigureOut">
              <a:rPr lang="en-US" smtClean="0"/>
              <a:t>3/15/2023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DED699-838B-094B-9974-7EAD773EA11E}" type="datetimeFigureOut">
              <a:rPr lang="en-US" smtClean="0"/>
              <a:t>3/15/2023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3/15/2023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3/15/2023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3/15/2023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3/15/2023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3/15/2023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3/15/2023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adlet.com/meh19/leadership-and-management-of-aln-frequently-asked-questions--t9iqs5mgjcakrixu"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hyperlink" Target="https://ilrb.cf.ac.uk/citingreferences/tutorial/whatis2.html"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ilrb.cf.ac.uk/citingreferences/tutorial/whatis2.htm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phrasebank.manchester.ac.uk/"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xerte.bangor.ac.uk/xerte/play.php?template_id=142#page1"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hyperlink" Target="https://libguides.aber.ac.uk/c.php?g=676952&amp;p=4823317" TargetMode="External"/><Relationship Id="rId7" Type="http://schemas.openxmlformats.org/officeDocument/2006/relationships/hyperlink" Target="https://www.nottingham.ac.uk/studentservices/documents/oxfordbookesuni-bemorecritical2.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study.cardiffmet.ac.uk/AcSkills/Documents/Guides/AS_Guide_Criticality.pdf" TargetMode="External"/><Relationship Id="rId5" Type="http://schemas.openxmlformats.org/officeDocument/2006/relationships/hyperlink" Target="https://ilrb.cf.ac.uk/citingreferences/tutorial/whatis2.html" TargetMode="External"/><Relationship Id="rId4" Type="http://schemas.openxmlformats.org/officeDocument/2006/relationships/hyperlink" Target="https://www.bangor.ac.uk/studyskills/study-guides/critical-writing.php.en"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libguides.aber.ac.uk/c.php?g=676952&amp;p=4823317"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emerald.com/insight/search?q=Carmel%20Conn"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libguides.aber.ac.uk/c.php?g=676952&amp;p=4823317"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9.xml"/><Relationship Id="rId7" Type="http://schemas.openxmlformats.org/officeDocument/2006/relationships/diagramColors" Target="../diagrams/colors1.xml"/><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517634" y="6190305"/>
            <a:ext cx="4054366" cy="1051226"/>
          </a:xfrm>
        </p:spPr>
        <p:txBody>
          <a:bodyPr>
            <a:normAutofit fontScale="90000"/>
          </a:bodyPr>
          <a:lstStyle/>
          <a:p>
            <a:pPr algn="l"/>
            <a:r>
              <a:rPr lang="cy-GB" sz="5300" b="1" dirty="0">
                <a:solidFill>
                  <a:srgbClr val="FFFFCC"/>
                </a:solidFill>
                <a:latin typeface="+mn-lt"/>
              </a:rPr>
              <a:t>Arwain a Rheoli ADY </a:t>
            </a:r>
            <a:r>
              <a:rPr lang="cy-GB" sz="5300" b="1" dirty="0">
                <a:solidFill>
                  <a:schemeClr val="bg1"/>
                </a:solidFill>
                <a:latin typeface="+mn-lt"/>
              </a:rPr>
              <a:t>/ </a:t>
            </a:r>
            <a:r>
              <a:rPr lang="en-US" sz="5300" b="1" dirty="0">
                <a:solidFill>
                  <a:schemeClr val="bg1"/>
                </a:solidFill>
                <a:latin typeface="+mn-lt"/>
              </a:rPr>
              <a:t>Leadership and Management of ALN</a:t>
            </a:r>
            <a:br>
              <a:rPr lang="en-US" sz="5400" b="1" dirty="0">
                <a:solidFill>
                  <a:schemeClr val="bg1"/>
                </a:solidFill>
                <a:latin typeface="+mn-lt"/>
              </a:rPr>
            </a:br>
            <a:br>
              <a:rPr lang="en-US" sz="5400" b="1" dirty="0">
                <a:solidFill>
                  <a:schemeClr val="bg1"/>
                </a:solidFill>
                <a:latin typeface="+mn-lt"/>
              </a:rPr>
            </a:br>
            <a:r>
              <a:rPr lang="en-US" sz="5400" b="1" dirty="0" err="1">
                <a:solidFill>
                  <a:srgbClr val="FFFFCC"/>
                </a:solidFill>
                <a:latin typeface="+mn-lt"/>
              </a:rPr>
              <a:t>Dydd</a:t>
            </a:r>
            <a:r>
              <a:rPr lang="en-US" sz="5400" b="1" dirty="0">
                <a:solidFill>
                  <a:srgbClr val="FFFFCC"/>
                </a:solidFill>
                <a:latin typeface="+mn-lt"/>
              </a:rPr>
              <a:t> </a:t>
            </a:r>
            <a:r>
              <a:rPr lang="en-US" sz="5400" b="1" dirty="0" err="1">
                <a:solidFill>
                  <a:srgbClr val="FFFFCC"/>
                </a:solidFill>
                <a:latin typeface="+mn-lt"/>
              </a:rPr>
              <a:t>Sadwrn</a:t>
            </a:r>
            <a:r>
              <a:rPr lang="en-US" sz="5400" b="1" dirty="0">
                <a:solidFill>
                  <a:srgbClr val="FFFFCC"/>
                </a:solidFill>
                <a:latin typeface="+mn-lt"/>
              </a:rPr>
              <a:t> </a:t>
            </a:r>
            <a:r>
              <a:rPr lang="en-US" sz="5400" b="1" dirty="0">
                <a:solidFill>
                  <a:schemeClr val="bg1"/>
                </a:solidFill>
                <a:latin typeface="+mn-lt"/>
              </a:rPr>
              <a:t>/ Saturday 11.03.23</a:t>
            </a:r>
            <a:br>
              <a:rPr lang="en-US" dirty="0">
                <a:solidFill>
                  <a:schemeClr val="bg1"/>
                </a:solidFill>
              </a:rPr>
            </a:b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2968374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3F9D9-F640-C380-FD77-C2E0F8000D82}"/>
              </a:ext>
            </a:extLst>
          </p:cNvPr>
          <p:cNvSpPr>
            <a:spLocks noGrp="1"/>
          </p:cNvSpPr>
          <p:nvPr>
            <p:ph type="title"/>
          </p:nvPr>
        </p:nvSpPr>
        <p:spPr>
          <a:xfrm>
            <a:off x="422588" y="584067"/>
            <a:ext cx="7886700" cy="1553826"/>
          </a:xfrm>
        </p:spPr>
        <p:txBody>
          <a:bodyPr>
            <a:noAutofit/>
          </a:bodyPr>
          <a:lstStyle/>
          <a:p>
            <a:pPr algn="ctr"/>
            <a:r>
              <a:rPr lang="en-US" sz="2800" b="1" dirty="0" err="1">
                <a:latin typeface="+mn-lt"/>
              </a:rPr>
              <a:t>Arwain</a:t>
            </a:r>
            <a:r>
              <a:rPr lang="en-US" sz="2800" b="1" dirty="0">
                <a:latin typeface="+mn-lt"/>
              </a:rPr>
              <a:t> a </a:t>
            </a:r>
            <a:r>
              <a:rPr lang="en-US" sz="2800" b="1" dirty="0" err="1">
                <a:latin typeface="+mn-lt"/>
              </a:rPr>
              <a:t>Rheoli</a:t>
            </a:r>
            <a:r>
              <a:rPr lang="en-US" sz="2800" b="1" dirty="0">
                <a:latin typeface="+mn-lt"/>
              </a:rPr>
              <a:t> ADY / </a:t>
            </a:r>
            <a:br>
              <a:rPr lang="en-US" sz="2800" b="1" dirty="0">
                <a:latin typeface="+mn-lt"/>
              </a:rPr>
            </a:br>
            <a:r>
              <a:rPr lang="en-US" sz="2800" b="1" dirty="0">
                <a:solidFill>
                  <a:schemeClr val="accent1">
                    <a:lumMod val="75000"/>
                  </a:schemeClr>
                </a:solidFill>
                <a:latin typeface="+mn-lt"/>
              </a:rPr>
              <a:t>Leadership and Management of ALN Module Schedule  </a:t>
            </a:r>
            <a:br>
              <a:rPr lang="en-US" sz="2800" dirty="0">
                <a:solidFill>
                  <a:schemeClr val="accent1">
                    <a:lumMod val="75000"/>
                  </a:schemeClr>
                </a:solidFill>
              </a:rPr>
            </a:br>
            <a:r>
              <a:rPr lang="en-US" sz="2800" dirty="0">
                <a:solidFill>
                  <a:schemeClr val="accent1">
                    <a:lumMod val="75000"/>
                  </a:schemeClr>
                </a:solidFill>
              </a:rPr>
              <a:t>   </a:t>
            </a:r>
            <a:br>
              <a:rPr lang="en-US" sz="2800" dirty="0">
                <a:solidFill>
                  <a:schemeClr val="accent1">
                    <a:lumMod val="75000"/>
                  </a:schemeClr>
                </a:solidFill>
              </a:rPr>
            </a:br>
            <a:endParaRPr lang="en-GB" sz="2800" dirty="0">
              <a:solidFill>
                <a:schemeClr val="accent1">
                  <a:lumMod val="75000"/>
                </a:schemeClr>
              </a:solidFill>
            </a:endParaRPr>
          </a:p>
        </p:txBody>
      </p:sp>
      <p:graphicFrame>
        <p:nvGraphicFramePr>
          <p:cNvPr id="4" name="Content Placeholder 3">
            <a:extLst>
              <a:ext uri="{FF2B5EF4-FFF2-40B4-BE49-F238E27FC236}">
                <a16:creationId xmlns:a16="http://schemas.microsoft.com/office/drawing/2014/main" id="{A1EAA757-22C7-5613-BCEB-467AEFE17CF3}"/>
              </a:ext>
            </a:extLst>
          </p:cNvPr>
          <p:cNvGraphicFramePr>
            <a:graphicFrameLocks noGrp="1"/>
          </p:cNvGraphicFramePr>
          <p:nvPr>
            <p:ph idx="1"/>
            <p:extLst>
              <p:ext uri="{D42A27DB-BD31-4B8C-83A1-F6EECF244321}">
                <p14:modId xmlns:p14="http://schemas.microsoft.com/office/powerpoint/2010/main" val="3114686621"/>
              </p:ext>
            </p:extLst>
          </p:nvPr>
        </p:nvGraphicFramePr>
        <p:xfrm>
          <a:off x="628650" y="1561602"/>
          <a:ext cx="7886700" cy="4486469"/>
        </p:xfrm>
        <a:graphic>
          <a:graphicData uri="http://schemas.openxmlformats.org/drawingml/2006/table">
            <a:tbl>
              <a:tblPr firstRow="1" firstCol="1" bandRow="1">
                <a:tableStyleId>{912C8C85-51F0-491E-9774-3900AFEF0FD7}</a:tableStyleId>
              </a:tblPr>
              <a:tblGrid>
                <a:gridCol w="3159934">
                  <a:extLst>
                    <a:ext uri="{9D8B030D-6E8A-4147-A177-3AD203B41FA5}">
                      <a16:colId xmlns:a16="http://schemas.microsoft.com/office/drawing/2014/main" val="2423123795"/>
                    </a:ext>
                  </a:extLst>
                </a:gridCol>
                <a:gridCol w="2047521">
                  <a:extLst>
                    <a:ext uri="{9D8B030D-6E8A-4147-A177-3AD203B41FA5}">
                      <a16:colId xmlns:a16="http://schemas.microsoft.com/office/drawing/2014/main" val="398973243"/>
                    </a:ext>
                  </a:extLst>
                </a:gridCol>
                <a:gridCol w="2679245">
                  <a:extLst>
                    <a:ext uri="{9D8B030D-6E8A-4147-A177-3AD203B41FA5}">
                      <a16:colId xmlns:a16="http://schemas.microsoft.com/office/drawing/2014/main" val="2714234199"/>
                    </a:ext>
                  </a:extLst>
                </a:gridCol>
              </a:tblGrid>
              <a:tr h="536367">
                <a:tc>
                  <a:txBody>
                    <a:bodyPr/>
                    <a:lstStyle/>
                    <a:p>
                      <a:pPr fontAlgn="base"/>
                      <a:r>
                        <a:rPr lang="en-GB" sz="1800" dirty="0" err="1">
                          <a:effectLst/>
                          <a:latin typeface="+mn-lt"/>
                        </a:rPr>
                        <a:t>Croeso</a:t>
                      </a:r>
                      <a:r>
                        <a:rPr lang="en-GB" sz="1800" dirty="0">
                          <a:effectLst/>
                          <a:latin typeface="+mn-lt"/>
                        </a:rPr>
                        <a:t> a </a:t>
                      </a:r>
                      <a:r>
                        <a:rPr lang="en-GB" sz="1800" dirty="0" err="1">
                          <a:effectLst/>
                          <a:latin typeface="+mn-lt"/>
                        </a:rPr>
                        <a:t>chynllun</a:t>
                      </a:r>
                      <a:r>
                        <a:rPr lang="en-GB" sz="1800" dirty="0">
                          <a:effectLst/>
                          <a:latin typeface="+mn-lt"/>
                        </a:rPr>
                        <a:t> y </a:t>
                      </a:r>
                      <a:r>
                        <a:rPr lang="en-GB" sz="1800" dirty="0" err="1">
                          <a:effectLst/>
                          <a:latin typeface="+mn-lt"/>
                        </a:rPr>
                        <a:t>diwrnod</a:t>
                      </a:r>
                      <a:r>
                        <a:rPr lang="en-GB" sz="1800" dirty="0">
                          <a:effectLst/>
                          <a:latin typeface="+mn-lt"/>
                        </a:rPr>
                        <a:t> </a:t>
                      </a:r>
                      <a:endParaRPr lang="en-GB" sz="2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800" dirty="0">
                          <a:effectLst/>
                          <a:latin typeface="+mn-lt"/>
                        </a:rPr>
                        <a:t>9.30-9.45 </a:t>
                      </a:r>
                      <a:endParaRPr lang="en-GB" sz="2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GB" sz="1800" dirty="0">
                          <a:effectLst/>
                          <a:latin typeface="+mn-lt"/>
                        </a:rPr>
                        <a:t>Welcome and plan for the day</a:t>
                      </a:r>
                      <a:endParaRPr lang="en-GB" sz="2400" dirty="0">
                        <a:effectLst/>
                        <a:latin typeface="+mn-lt"/>
                      </a:endParaRPr>
                    </a:p>
                    <a:p>
                      <a:pPr fontAlgn="base"/>
                      <a:r>
                        <a:rPr lang="en-GB" sz="1800" dirty="0">
                          <a:effectLst/>
                          <a:latin typeface="+mn-lt"/>
                        </a:rPr>
                        <a:t> </a:t>
                      </a:r>
                      <a:endParaRPr lang="en-GB" sz="2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64889492"/>
                  </a:ext>
                </a:extLst>
              </a:tr>
              <a:tr h="650005">
                <a:tc>
                  <a:txBody>
                    <a:bodyPr/>
                    <a:lstStyle/>
                    <a:p>
                      <a:pPr fontAlgn="base"/>
                      <a:r>
                        <a:rPr lang="en-GB" sz="1400" dirty="0">
                          <a:effectLst/>
                          <a:latin typeface="+mn-lt"/>
                        </a:rPr>
                        <a:t>Datblygu </a:t>
                      </a:r>
                      <a:r>
                        <a:rPr lang="en-GB" sz="1400" dirty="0" err="1">
                          <a:effectLst/>
                          <a:latin typeface="+mn-lt"/>
                        </a:rPr>
                        <a:t>cynllun</a:t>
                      </a:r>
                      <a:r>
                        <a:rPr lang="en-GB" sz="1400" dirty="0">
                          <a:effectLst/>
                          <a:latin typeface="+mn-lt"/>
                        </a:rPr>
                        <a:t> </a:t>
                      </a:r>
                      <a:r>
                        <a:rPr lang="en-GB" sz="1400" dirty="0" err="1">
                          <a:effectLst/>
                          <a:latin typeface="+mn-lt"/>
                        </a:rPr>
                        <a:t>strategol</a:t>
                      </a:r>
                      <a:r>
                        <a:rPr lang="en-GB" sz="1400" dirty="0">
                          <a:effectLst/>
                          <a:latin typeface="+mn-lt"/>
                        </a:rPr>
                        <a:t> i </a:t>
                      </a:r>
                      <a:r>
                        <a:rPr lang="en-GB" sz="1400" dirty="0" err="1">
                          <a:effectLst/>
                          <a:latin typeface="+mn-lt"/>
                        </a:rPr>
                        <a:t>roi</a:t>
                      </a:r>
                      <a:r>
                        <a:rPr lang="en-GB" sz="1400" dirty="0">
                          <a:effectLst/>
                          <a:latin typeface="+mn-lt"/>
                        </a:rPr>
                        <a:t> </a:t>
                      </a:r>
                      <a:r>
                        <a:rPr lang="en-GB" sz="1400" dirty="0" err="1">
                          <a:effectLst/>
                          <a:latin typeface="+mn-lt"/>
                        </a:rPr>
                        <a:t>ymyriadau</a:t>
                      </a:r>
                      <a:r>
                        <a:rPr lang="en-GB" sz="1400" dirty="0">
                          <a:effectLst/>
                          <a:latin typeface="+mn-lt"/>
                        </a:rPr>
                        <a:t> a </a:t>
                      </a:r>
                      <a:r>
                        <a:rPr lang="en-GB" sz="1400" dirty="0" err="1">
                          <a:effectLst/>
                          <a:latin typeface="+mn-lt"/>
                        </a:rPr>
                        <a:t>strategaethau</a:t>
                      </a:r>
                      <a:r>
                        <a:rPr lang="en-GB" sz="1400" dirty="0">
                          <a:effectLst/>
                          <a:latin typeface="+mn-lt"/>
                        </a:rPr>
                        <a:t> </a:t>
                      </a:r>
                      <a:r>
                        <a:rPr lang="en-GB" sz="1400" dirty="0" err="1">
                          <a:effectLst/>
                          <a:latin typeface="+mn-lt"/>
                        </a:rPr>
                        <a:t>priodol</a:t>
                      </a:r>
                      <a:r>
                        <a:rPr lang="en-GB" sz="1400" dirty="0">
                          <a:effectLst/>
                          <a:latin typeface="+mn-lt"/>
                        </a:rPr>
                        <a:t> ar </a:t>
                      </a:r>
                      <a:r>
                        <a:rPr lang="en-GB" sz="1400" dirty="0" err="1">
                          <a:effectLst/>
                          <a:latin typeface="+mn-lt"/>
                        </a:rPr>
                        <a:t>waith</a:t>
                      </a:r>
                      <a:r>
                        <a:rPr lang="en-GB" sz="1400" dirty="0">
                          <a:effectLst/>
                          <a:latin typeface="+mn-lt"/>
                        </a:rPr>
                        <a:t>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400" dirty="0" err="1">
                          <a:effectLst/>
                          <a:latin typeface="+mn-lt"/>
                        </a:rPr>
                        <a:t>Sesiwn</a:t>
                      </a:r>
                      <a:r>
                        <a:rPr lang="en-GB" sz="1400" dirty="0">
                          <a:effectLst/>
                          <a:latin typeface="+mn-lt"/>
                        </a:rPr>
                        <a:t> Un / Session One:  </a:t>
                      </a:r>
                    </a:p>
                    <a:p>
                      <a:pPr algn="ctr" fontAlgn="base"/>
                      <a:r>
                        <a:rPr lang="en-GB" sz="1400" dirty="0">
                          <a:effectLst/>
                          <a:latin typeface="+mn-lt"/>
                        </a:rPr>
                        <a:t>9.45 - 11.00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400" dirty="0">
                          <a:effectLst/>
                          <a:latin typeface="+mn-lt"/>
                        </a:rPr>
                        <a:t>Develop a strategic plan to implement appropriate interventions and strategies</a:t>
                      </a:r>
                      <a:r>
                        <a:rPr lang="en-GB" sz="1400" dirty="0">
                          <a:effectLst/>
                          <a:latin typeface="+mn-lt"/>
                        </a:rPr>
                        <a:t>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28172852"/>
                  </a:ext>
                </a:extLst>
              </a:tr>
              <a:tr h="433336">
                <a:tc>
                  <a:txBody>
                    <a:bodyPr/>
                    <a:lstStyle/>
                    <a:p>
                      <a:pPr algn="ctr" fontAlgn="base"/>
                      <a:r>
                        <a:rPr lang="en-GB" sz="1400" dirty="0">
                          <a:effectLst/>
                          <a:latin typeface="+mn-lt"/>
                        </a:rPr>
                        <a:t>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fontAlgn="base"/>
                      <a:r>
                        <a:rPr lang="en-GB" sz="1400" dirty="0" err="1">
                          <a:effectLst/>
                          <a:latin typeface="+mn-lt"/>
                        </a:rPr>
                        <a:t>Egwyl</a:t>
                      </a:r>
                      <a:r>
                        <a:rPr lang="en-GB" sz="1400" dirty="0">
                          <a:effectLst/>
                          <a:latin typeface="+mn-lt"/>
                        </a:rPr>
                        <a:t> / Break </a:t>
                      </a:r>
                    </a:p>
                    <a:p>
                      <a:pPr algn="ctr" fontAlgn="base"/>
                      <a:r>
                        <a:rPr lang="en-GB" sz="1400" dirty="0">
                          <a:effectLst/>
                          <a:latin typeface="+mn-lt"/>
                        </a:rPr>
                        <a:t>11-11.15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fontAlgn="base"/>
                      <a:r>
                        <a:rPr lang="en-GB" sz="1400" dirty="0">
                          <a:effectLst/>
                          <a:latin typeface="+mn-lt"/>
                        </a:rPr>
                        <a:t>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96971565"/>
                  </a:ext>
                </a:extLst>
              </a:tr>
              <a:tr h="433336">
                <a:tc>
                  <a:txBody>
                    <a:bodyPr/>
                    <a:lstStyle/>
                    <a:p>
                      <a:pPr algn="ctr" fontAlgn="base"/>
                      <a:r>
                        <a:rPr lang="en-GB" sz="1400">
                          <a:effectLst/>
                          <a:latin typeface="+mn-lt"/>
                        </a:rPr>
                        <a:t>Holi’r Arbenigwr:   Trystan Williams, CADY</a:t>
                      </a:r>
                      <a:endParaRPr lang="en-GB" sz="140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400" dirty="0" err="1">
                          <a:effectLst/>
                          <a:latin typeface="+mn-lt"/>
                        </a:rPr>
                        <a:t>Sesiwn</a:t>
                      </a:r>
                      <a:r>
                        <a:rPr lang="en-GB" sz="1400" dirty="0">
                          <a:effectLst/>
                          <a:latin typeface="+mn-lt"/>
                        </a:rPr>
                        <a:t> </a:t>
                      </a:r>
                      <a:r>
                        <a:rPr lang="en-GB" sz="1400" dirty="0" err="1">
                          <a:effectLst/>
                          <a:latin typeface="+mn-lt"/>
                        </a:rPr>
                        <a:t>Dau</a:t>
                      </a:r>
                      <a:r>
                        <a:rPr lang="en-GB" sz="1400" dirty="0">
                          <a:effectLst/>
                          <a:latin typeface="+mn-lt"/>
                        </a:rPr>
                        <a:t> / Session Two: </a:t>
                      </a:r>
                    </a:p>
                    <a:p>
                      <a:pPr algn="ctr" fontAlgn="base"/>
                      <a:r>
                        <a:rPr lang="en-GB" sz="1400" dirty="0">
                          <a:effectLst/>
                          <a:latin typeface="+mn-lt"/>
                        </a:rPr>
                        <a:t> 11.15-12.30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400">
                          <a:effectLst/>
                          <a:latin typeface="+mn-lt"/>
                        </a:rPr>
                        <a:t>Ask the Expert:  Trystan Williams, ALNCo </a:t>
                      </a:r>
                      <a:endParaRPr lang="en-GB" sz="140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0135820"/>
                  </a:ext>
                </a:extLst>
              </a:tr>
              <a:tr h="433336">
                <a:tc>
                  <a:txBody>
                    <a:bodyPr/>
                    <a:lstStyle/>
                    <a:p>
                      <a:pPr algn="ctr" fontAlgn="base"/>
                      <a:r>
                        <a:rPr lang="en-GB" sz="1400" dirty="0">
                          <a:effectLst/>
                          <a:latin typeface="+mn-lt"/>
                        </a:rPr>
                        <a:t>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fontAlgn="base"/>
                      <a:r>
                        <a:rPr lang="en-GB" sz="1400" dirty="0" err="1">
                          <a:effectLst/>
                          <a:latin typeface="+mn-lt"/>
                        </a:rPr>
                        <a:t>Cinio</a:t>
                      </a:r>
                      <a:r>
                        <a:rPr lang="en-GB" sz="1400" dirty="0">
                          <a:effectLst/>
                          <a:latin typeface="+mn-lt"/>
                        </a:rPr>
                        <a:t> /Lunch </a:t>
                      </a:r>
                    </a:p>
                    <a:p>
                      <a:pPr algn="ctr" fontAlgn="base"/>
                      <a:r>
                        <a:rPr lang="en-GB" sz="1400" dirty="0">
                          <a:effectLst/>
                          <a:latin typeface="+mn-lt"/>
                        </a:rPr>
                        <a:t>12.30-1.00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fontAlgn="base"/>
                      <a:r>
                        <a:rPr lang="en-GB" sz="1400" dirty="0">
                          <a:effectLst/>
                          <a:latin typeface="+mn-lt"/>
                        </a:rPr>
                        <a:t>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142807431"/>
                  </a:ext>
                </a:extLst>
              </a:tr>
              <a:tr h="433336">
                <a:tc>
                  <a:txBody>
                    <a:bodyPr/>
                    <a:lstStyle/>
                    <a:p>
                      <a:pPr fontAlgn="base"/>
                      <a:r>
                        <a:rPr lang="en-GB" sz="1400" dirty="0">
                          <a:effectLst/>
                          <a:latin typeface="+mn-lt"/>
                        </a:rPr>
                        <a:t>Gwerthuso </a:t>
                      </a:r>
                      <a:r>
                        <a:rPr lang="en-GB" sz="1400" dirty="0" err="1">
                          <a:effectLst/>
                          <a:latin typeface="+mn-lt"/>
                        </a:rPr>
                        <a:t>dulliau</a:t>
                      </a:r>
                      <a:r>
                        <a:rPr lang="en-GB" sz="1400" dirty="0">
                          <a:effectLst/>
                          <a:latin typeface="+mn-lt"/>
                        </a:rPr>
                        <a:t> </a:t>
                      </a:r>
                      <a:r>
                        <a:rPr lang="en-GB" sz="1400" dirty="0" err="1">
                          <a:effectLst/>
                          <a:latin typeface="+mn-lt"/>
                        </a:rPr>
                        <a:t>effeithiol</a:t>
                      </a:r>
                      <a:r>
                        <a:rPr lang="en-GB" sz="1400" dirty="0">
                          <a:effectLst/>
                          <a:latin typeface="+mn-lt"/>
                        </a:rPr>
                        <a:t> o </a:t>
                      </a:r>
                      <a:r>
                        <a:rPr lang="en-GB" sz="1400" dirty="0" err="1">
                          <a:effectLst/>
                          <a:latin typeface="+mn-lt"/>
                        </a:rPr>
                        <a:t>arwain</a:t>
                      </a:r>
                      <a:r>
                        <a:rPr lang="en-GB" sz="1400" dirty="0">
                          <a:effectLst/>
                          <a:latin typeface="+mn-lt"/>
                        </a:rPr>
                        <a:t> a </a:t>
                      </a:r>
                      <a:r>
                        <a:rPr lang="en-GB" sz="1400" dirty="0" err="1">
                          <a:effectLst/>
                          <a:latin typeface="+mn-lt"/>
                        </a:rPr>
                        <a:t>rheoli</a:t>
                      </a:r>
                      <a:r>
                        <a:rPr lang="en-GB" sz="1400" dirty="0">
                          <a:effectLst/>
                          <a:latin typeface="+mn-lt"/>
                        </a:rPr>
                        <a:t> ADY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400">
                          <a:effectLst/>
                          <a:latin typeface="+mn-lt"/>
                        </a:rPr>
                        <a:t>Sesiwn Tri /Session Three: </a:t>
                      </a:r>
                    </a:p>
                    <a:p>
                      <a:pPr algn="ctr" fontAlgn="base"/>
                      <a:r>
                        <a:rPr lang="en-GB" sz="1400">
                          <a:effectLst/>
                          <a:latin typeface="+mn-lt"/>
                        </a:rPr>
                        <a:t> 1.00-1.45 </a:t>
                      </a:r>
                      <a:endParaRPr lang="en-GB" sz="140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400" dirty="0">
                          <a:effectLst/>
                          <a:latin typeface="+mn-lt"/>
                        </a:rPr>
                        <a:t>Evaluate modes of effective leadership and management of ALN</a:t>
                      </a:r>
                      <a:r>
                        <a:rPr lang="en-GB" sz="1400" dirty="0">
                          <a:effectLst/>
                          <a:latin typeface="+mn-lt"/>
                        </a:rPr>
                        <a:t>​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41647158"/>
                  </a:ext>
                </a:extLst>
              </a:tr>
              <a:tr h="433336">
                <a:tc>
                  <a:txBody>
                    <a:bodyPr/>
                    <a:lstStyle/>
                    <a:p>
                      <a:pPr algn="ctr" fontAlgn="base"/>
                      <a:r>
                        <a:rPr lang="en-GB" sz="1400" dirty="0">
                          <a:effectLst/>
                          <a:latin typeface="+mn-lt"/>
                        </a:rPr>
                        <a:t>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fontAlgn="base"/>
                      <a:r>
                        <a:rPr lang="en-GB" sz="1400" dirty="0" err="1">
                          <a:effectLst/>
                          <a:latin typeface="+mn-lt"/>
                        </a:rPr>
                        <a:t>Egwyl</a:t>
                      </a:r>
                      <a:r>
                        <a:rPr lang="en-GB" sz="1400" dirty="0">
                          <a:effectLst/>
                          <a:latin typeface="+mn-lt"/>
                        </a:rPr>
                        <a:t> / Break </a:t>
                      </a:r>
                    </a:p>
                    <a:p>
                      <a:pPr algn="ctr" fontAlgn="base"/>
                      <a:r>
                        <a:rPr lang="en-GB" sz="1400" dirty="0">
                          <a:effectLst/>
                          <a:latin typeface="+mn-lt"/>
                        </a:rPr>
                        <a:t>1.45-1.55</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fontAlgn="base"/>
                      <a:r>
                        <a:rPr lang="en-GB" sz="1400" dirty="0">
                          <a:effectLst/>
                          <a:latin typeface="+mn-lt"/>
                        </a:rPr>
                        <a:t>Comfort break (15 minutes)  </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71688623"/>
                  </a:ext>
                </a:extLst>
              </a:tr>
              <a:tr h="433336">
                <a:tc>
                  <a:txBody>
                    <a:bodyPr/>
                    <a:lstStyle/>
                    <a:p>
                      <a:pPr fontAlgn="base"/>
                      <a:r>
                        <a:rPr lang="it-IT" sz="1400">
                          <a:effectLst/>
                          <a:latin typeface="+mn-lt"/>
                        </a:rPr>
                        <a:t>Gwerthuso dulliau effeithio o arwain a rheoli ADY </a:t>
                      </a:r>
                      <a:endParaRPr lang="en-GB" sz="140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400">
                          <a:effectLst/>
                          <a:latin typeface="+mn-lt"/>
                        </a:rPr>
                        <a:t>Sesiwn Pedwar/ Session Four:  </a:t>
                      </a:r>
                    </a:p>
                    <a:p>
                      <a:pPr algn="ctr" fontAlgn="base"/>
                      <a:r>
                        <a:rPr lang="en-GB" sz="1400">
                          <a:effectLst/>
                          <a:latin typeface="+mn-lt"/>
                        </a:rPr>
                        <a:t>1.55-3.15  </a:t>
                      </a:r>
                      <a:endParaRPr lang="en-GB" sz="140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400" dirty="0">
                          <a:effectLst/>
                          <a:latin typeface="+mn-lt"/>
                        </a:rPr>
                        <a:t>Evaluate modes of effective leadership and management of ALN</a:t>
                      </a:r>
                      <a:endParaRPr lang="en-GB" sz="1400" dirty="0">
                        <a:effectLst/>
                        <a:latin typeface="+mn-lt"/>
                        <a:ea typeface="Calibri" panose="020F0502020204030204" pitchFamily="34" charset="0"/>
                        <a:cs typeface="Times New Roman" panose="02020603050405020304" pitchFamily="18" charset="0"/>
                      </a:endParaRP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49316126"/>
                  </a:ext>
                </a:extLst>
              </a:tr>
            </a:tbl>
          </a:graphicData>
        </a:graphic>
      </p:graphicFrame>
    </p:spTree>
    <p:extLst>
      <p:ext uri="{BB962C8B-B14F-4D97-AF65-F5344CB8AC3E}">
        <p14:creationId xmlns:p14="http://schemas.microsoft.com/office/powerpoint/2010/main" val="2681752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3AFCD-9646-BD92-42EC-2B508F0F154C}"/>
              </a:ext>
            </a:extLst>
          </p:cNvPr>
          <p:cNvSpPr>
            <a:spLocks noGrp="1"/>
          </p:cNvSpPr>
          <p:nvPr>
            <p:ph type="title"/>
          </p:nvPr>
        </p:nvSpPr>
        <p:spPr/>
        <p:txBody>
          <a:bodyPr/>
          <a:lstStyle/>
          <a:p>
            <a:r>
              <a:rPr lang="en-GB" dirty="0">
                <a:solidFill>
                  <a:schemeClr val="accent1">
                    <a:lumMod val="75000"/>
                  </a:schemeClr>
                </a:solidFill>
              </a:rPr>
              <a:t>Assessment / </a:t>
            </a:r>
            <a:r>
              <a:rPr lang="en-GB" dirty="0" err="1"/>
              <a:t>Aseiniad</a:t>
            </a:r>
            <a:endParaRPr lang="en-GB" dirty="0"/>
          </a:p>
        </p:txBody>
      </p:sp>
      <p:sp>
        <p:nvSpPr>
          <p:cNvPr id="3" name="Content Placeholder 2">
            <a:extLst>
              <a:ext uri="{FF2B5EF4-FFF2-40B4-BE49-F238E27FC236}">
                <a16:creationId xmlns:a16="http://schemas.microsoft.com/office/drawing/2014/main" id="{8427F58A-713E-DE12-6EFE-7FFA17EDFF16}"/>
              </a:ext>
            </a:extLst>
          </p:cNvPr>
          <p:cNvSpPr>
            <a:spLocks noGrp="1"/>
          </p:cNvSpPr>
          <p:nvPr>
            <p:ph sz="half" idx="1"/>
          </p:nvPr>
        </p:nvSpPr>
        <p:spPr/>
        <p:txBody>
          <a:bodyPr>
            <a:normAutofit fontScale="77500" lnSpcReduction="20000"/>
          </a:bodyPr>
          <a:lstStyle/>
          <a:p>
            <a:r>
              <a:rPr lang="en-GB" sz="2800" dirty="0">
                <a:solidFill>
                  <a:schemeClr val="accent1">
                    <a:lumMod val="75000"/>
                  </a:schemeClr>
                </a:solidFill>
                <a:effectLst/>
                <a:latin typeface="Calibri" panose="020F0502020204030204" pitchFamily="34" charset="0"/>
                <a:ea typeface="Times New Roman" panose="02020603050405020304" pitchFamily="18" charset="0"/>
              </a:rPr>
              <a:t>Assessment: A patchwork text that explores the processes of introducing/refining an aspect of ALN.  (4000 word equiv.). </a:t>
            </a:r>
          </a:p>
          <a:p>
            <a:endParaRPr lang="en-GB" sz="2800" dirty="0">
              <a:solidFill>
                <a:schemeClr val="accent1">
                  <a:lumMod val="75000"/>
                </a:schemeClr>
              </a:solidFill>
              <a:effectLst/>
              <a:latin typeface="Calibri" panose="020F0502020204030204" pitchFamily="34" charset="0"/>
              <a:ea typeface="Times New Roman" panose="02020603050405020304" pitchFamily="18" charset="0"/>
            </a:endParaRPr>
          </a:p>
          <a:p>
            <a:r>
              <a:rPr lang="en-GB" sz="2800" dirty="0">
                <a:solidFill>
                  <a:schemeClr val="accent1">
                    <a:lumMod val="75000"/>
                  </a:schemeClr>
                </a:solidFill>
                <a:effectLst/>
                <a:latin typeface="Calibri" panose="020F0502020204030204" pitchFamily="34" charset="0"/>
                <a:ea typeface="Times New Roman" panose="02020603050405020304" pitchFamily="18" charset="0"/>
              </a:rPr>
              <a:t>All Core Strands will contribute to the patchwork text using a variety of formats, each equivalent to 1000 words.  </a:t>
            </a:r>
          </a:p>
          <a:p>
            <a:r>
              <a:rPr lang="en-GB" sz="2800" dirty="0">
                <a:solidFill>
                  <a:schemeClr val="accent1">
                    <a:lumMod val="75000"/>
                  </a:schemeClr>
                </a:solidFill>
                <a:effectLst/>
                <a:latin typeface="Calibri" panose="020F0502020204030204" pitchFamily="34" charset="0"/>
                <a:ea typeface="Times New Roman" panose="02020603050405020304" pitchFamily="18" charset="0"/>
              </a:rPr>
              <a:t>Submit your work as one submission on a word document. </a:t>
            </a:r>
            <a:endParaRPr lang="en-GB" sz="2800" dirty="0">
              <a:solidFill>
                <a:schemeClr val="accent1">
                  <a:lumMod val="75000"/>
                </a:schemeClr>
              </a:solidFill>
              <a:effectLst/>
              <a:latin typeface="Times New Roman" panose="02020603050405020304" pitchFamily="18" charset="0"/>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F55767EA-5B37-EBA5-270B-91190BD778C7}"/>
              </a:ext>
            </a:extLst>
          </p:cNvPr>
          <p:cNvSpPr>
            <a:spLocks noGrp="1"/>
          </p:cNvSpPr>
          <p:nvPr>
            <p:ph sz="half" idx="2"/>
          </p:nvPr>
        </p:nvSpPr>
        <p:spPr/>
        <p:txBody>
          <a:bodyPr>
            <a:normAutofit fontScale="77500" lnSpcReduction="20000"/>
          </a:bodyPr>
          <a:lstStyle/>
          <a:p>
            <a:r>
              <a:rPr lang="cy-GB" sz="2800" dirty="0">
                <a:effectLst/>
                <a:latin typeface="Calibri" panose="020F0502020204030204" pitchFamily="34" charset="0"/>
                <a:ea typeface="Calibri" panose="020F0502020204030204" pitchFamily="34" charset="0"/>
              </a:rPr>
              <a:t>Testun clytwaith sy’n archwilio’r prosesau o gyflwyno/mireinio agwedd ar ADY (cyfwerth â 4000 gair).</a:t>
            </a:r>
          </a:p>
          <a:p>
            <a:pPr marL="0" indent="0">
              <a:buNone/>
            </a:pPr>
            <a:r>
              <a:rPr lang="cy-GB" sz="2800" dirty="0">
                <a:effectLst/>
                <a:latin typeface="Calibri" panose="020F0502020204030204" pitchFamily="34" charset="0"/>
                <a:ea typeface="Calibri" panose="020F0502020204030204" pitchFamily="34" charset="0"/>
              </a:rPr>
              <a:t> </a:t>
            </a:r>
          </a:p>
          <a:p>
            <a:r>
              <a:rPr lang="cy-GB" sz="2800" dirty="0">
                <a:effectLst/>
                <a:latin typeface="Calibri" panose="020F0502020204030204" pitchFamily="34" charset="0"/>
                <a:ea typeface="Calibri" panose="020F0502020204030204" pitchFamily="34" charset="0"/>
              </a:rPr>
              <a:t> Bydd pob Maes Craidd yn cyfrannu at y testun clytwaith gan ddefnyddio amrywiaeth o fformatiau, pob un ohonynt gyfwerth â 1000 gair.  </a:t>
            </a:r>
          </a:p>
          <a:p>
            <a:r>
              <a:rPr lang="cy-GB" sz="2800" dirty="0">
                <a:effectLst/>
                <a:latin typeface="Calibri" panose="020F0502020204030204" pitchFamily="34" charset="0"/>
                <a:ea typeface="Calibri" panose="020F0502020204030204" pitchFamily="34" charset="0"/>
              </a:rPr>
              <a:t>Dylech gyflwyno eich gwaith ar ffurf un cyflwyniad mewn dogfen Word. </a:t>
            </a:r>
            <a:endParaRPr lang="en-GB" sz="4000" dirty="0"/>
          </a:p>
          <a:p>
            <a:endParaRPr lang="en-GB" dirty="0"/>
          </a:p>
        </p:txBody>
      </p:sp>
    </p:spTree>
    <p:extLst>
      <p:ext uri="{BB962C8B-B14F-4D97-AF65-F5344CB8AC3E}">
        <p14:creationId xmlns:p14="http://schemas.microsoft.com/office/powerpoint/2010/main" val="3838937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4567DB4B-8706-2CF6-0A2C-14D4F0A3B829}"/>
              </a:ext>
            </a:extLst>
          </p:cNvPr>
          <p:cNvGraphicFramePr>
            <a:graphicFrameLocks noGrp="1"/>
          </p:cNvGraphicFramePr>
          <p:nvPr>
            <p:extLst>
              <p:ext uri="{D42A27DB-BD31-4B8C-83A1-F6EECF244321}">
                <p14:modId xmlns:p14="http://schemas.microsoft.com/office/powerpoint/2010/main" val="2542861210"/>
              </p:ext>
            </p:extLst>
          </p:nvPr>
        </p:nvGraphicFramePr>
        <p:xfrm>
          <a:off x="395101" y="1544640"/>
          <a:ext cx="7755496" cy="4513545"/>
        </p:xfrm>
        <a:graphic>
          <a:graphicData uri="http://schemas.openxmlformats.org/drawingml/2006/table">
            <a:tbl>
              <a:tblPr/>
              <a:tblGrid>
                <a:gridCol w="7755496">
                  <a:extLst>
                    <a:ext uri="{9D8B030D-6E8A-4147-A177-3AD203B41FA5}">
                      <a16:colId xmlns:a16="http://schemas.microsoft.com/office/drawing/2014/main" val="1430299451"/>
                    </a:ext>
                  </a:extLst>
                </a:gridCol>
              </a:tblGrid>
              <a:tr h="960440">
                <a:tc>
                  <a:txBody>
                    <a:bodyPr/>
                    <a:lstStyle/>
                    <a:p>
                      <a:pPr algn="l"/>
                      <a:endParaRPr lang="en-US" sz="1100" b="1" dirty="0">
                        <a:effectLst/>
                        <a:latin typeface="arial" panose="020B0604020202020204" pitchFamily="34" charset="0"/>
                      </a:endParaRPr>
                    </a:p>
                    <a:p>
                      <a:pPr algn="l"/>
                      <a:r>
                        <a:rPr lang="en-US" sz="1200" b="1" dirty="0">
                          <a:solidFill>
                            <a:schemeClr val="accent1">
                              <a:lumMod val="75000"/>
                            </a:schemeClr>
                          </a:solidFill>
                          <a:effectLst/>
                          <a:latin typeface="arial" panose="020B0604020202020204" pitchFamily="34" charset="0"/>
                        </a:rPr>
                        <a:t>CS 1 Activity: Video presentation (8 minutes) - </a:t>
                      </a:r>
                    </a:p>
                    <a:p>
                      <a:pPr algn="l"/>
                      <a:endParaRPr lang="en-US" sz="1100" b="1" dirty="0">
                        <a:effectLst/>
                        <a:latin typeface="arial" panose="020B0604020202020204" pitchFamily="34" charset="0"/>
                      </a:endParaRPr>
                    </a:p>
                    <a:p>
                      <a:pPr algn="l"/>
                      <a:r>
                        <a:rPr lang="en-US" sz="1200" dirty="0">
                          <a:effectLst/>
                          <a:latin typeface="Arial" panose="020B0604020202020204" pitchFamily="34" charset="0"/>
                          <a:cs typeface="Arial" panose="020B0604020202020204" pitchFamily="34" charset="0"/>
                        </a:rPr>
                        <a:t>A critical examination of specific functions and responsibilities of the </a:t>
                      </a:r>
                      <a:r>
                        <a:rPr lang="en-US" sz="1200" dirty="0" err="1">
                          <a:effectLst/>
                          <a:latin typeface="Arial" panose="020B0604020202020204" pitchFamily="34" charset="0"/>
                          <a:cs typeface="Arial" panose="020B0604020202020204" pitchFamily="34" charset="0"/>
                        </a:rPr>
                        <a:t>ALNCo</a:t>
                      </a:r>
                      <a:r>
                        <a:rPr lang="en-US" sz="1200" dirty="0">
                          <a:effectLst/>
                          <a:latin typeface="Arial" panose="020B0604020202020204" pitchFamily="34" charset="0"/>
                          <a:cs typeface="Arial" panose="020B0604020202020204" pitchFamily="34" charset="0"/>
                        </a:rPr>
                        <a:t> and impact upon stakeholders</a:t>
                      </a:r>
                    </a:p>
                    <a:p>
                      <a:pPr algn="l"/>
                      <a:r>
                        <a:rPr lang="en-US" sz="1100" dirty="0">
                          <a:effectLst/>
                          <a:latin typeface="arial" panose="020B0604020202020204" pitchFamily="34" charset="0"/>
                        </a:rPr>
                        <a:t> </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962435253"/>
                  </a:ext>
                </a:extLst>
              </a:tr>
              <a:tr h="1110059">
                <a:tc>
                  <a:txBody>
                    <a:bodyPr/>
                    <a:lstStyle/>
                    <a:p>
                      <a:pPr algn="l"/>
                      <a:r>
                        <a:rPr lang="en-US" sz="1200" b="1" dirty="0">
                          <a:solidFill>
                            <a:schemeClr val="accent1">
                              <a:lumMod val="75000"/>
                            </a:schemeClr>
                          </a:solidFill>
                          <a:effectLst/>
                          <a:latin typeface="arial" panose="020B0604020202020204" pitchFamily="34" charset="0"/>
                        </a:rPr>
                        <a:t>CS 2 Activity:   Self-evaluation (1000 words) </a:t>
                      </a:r>
                    </a:p>
                    <a:p>
                      <a:pPr algn="l"/>
                      <a:endParaRPr lang="en-US" sz="1100" dirty="0">
                        <a:effectLst/>
                        <a:latin typeface="arial" panose="020B0604020202020204" pitchFamily="34" charset="0"/>
                      </a:endParaRPr>
                    </a:p>
                    <a:p>
                      <a:pPr algn="l"/>
                      <a:r>
                        <a:rPr lang="en-US" sz="1200" dirty="0">
                          <a:effectLst/>
                          <a:latin typeface="arial" panose="020B0604020202020204" pitchFamily="34" charset="0"/>
                        </a:rPr>
                        <a:t>Drawing together student activities within this strand, complete a self-evaluation/evaluation of partnership working within your setting, supported with relevant and current literature. </a:t>
                      </a:r>
                    </a:p>
                    <a:p>
                      <a:pPr algn="l"/>
                      <a:endParaRPr lang="en-US" sz="1200" dirty="0">
                        <a:effectLst/>
                        <a:latin typeface="arial" panose="020B0604020202020204" pitchFamily="34" charset="0"/>
                      </a:endParaRPr>
                    </a:p>
                    <a:p>
                      <a:pPr algn="l"/>
                      <a:r>
                        <a:rPr lang="en-US" sz="1200" dirty="0">
                          <a:effectLst/>
                          <a:latin typeface="arial" panose="020B0604020202020204" pitchFamily="34" charset="0"/>
                        </a:rPr>
                        <a:t> In your response, consider; policy/practice within the setting and highlight key issues and make recommendations for change. You can use the template provided as a guide to structure your response</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96339315"/>
                  </a:ext>
                </a:extLst>
              </a:tr>
              <a:tr h="971302">
                <a:tc>
                  <a:txBody>
                    <a:bodyPr/>
                    <a:lstStyle/>
                    <a:p>
                      <a:pPr algn="l"/>
                      <a:br>
                        <a:rPr lang="en-US" sz="1100" dirty="0">
                          <a:solidFill>
                            <a:schemeClr val="accent1">
                              <a:lumMod val="75000"/>
                            </a:schemeClr>
                          </a:solidFill>
                          <a:effectLst/>
                          <a:latin typeface="arial" panose="020B0604020202020204" pitchFamily="34" charset="0"/>
                        </a:rPr>
                      </a:br>
                      <a:r>
                        <a:rPr lang="en-US" sz="1200" b="1" dirty="0">
                          <a:solidFill>
                            <a:schemeClr val="accent1">
                              <a:lumMod val="75000"/>
                            </a:schemeClr>
                          </a:solidFill>
                          <a:effectLst/>
                          <a:latin typeface="Arial" panose="020B0604020202020204" pitchFamily="34" charset="0"/>
                          <a:cs typeface="Arial" panose="020B0604020202020204" pitchFamily="34" charset="0"/>
                        </a:rPr>
                        <a:t>CS 3 Activity: Academic Poster (1000 words equiv.) </a:t>
                      </a:r>
                    </a:p>
                    <a:p>
                      <a:pPr algn="l"/>
                      <a:endParaRPr lang="en-US" sz="1200" dirty="0">
                        <a:effectLst/>
                        <a:latin typeface="Arial" panose="020B0604020202020204" pitchFamily="34" charset="0"/>
                        <a:cs typeface="Arial" panose="020B0604020202020204" pitchFamily="34" charset="0"/>
                      </a:endParaRPr>
                    </a:p>
                    <a:p>
                      <a:pPr algn="l"/>
                      <a:r>
                        <a:rPr lang="en-US" sz="1200" dirty="0">
                          <a:effectLst/>
                          <a:latin typeface="Arial" panose="020B0604020202020204" pitchFamily="34" charset="0"/>
                          <a:cs typeface="Arial" panose="020B0604020202020204" pitchFamily="34" charset="0"/>
                        </a:rPr>
                        <a:t>Evaluation of a graduated response to supporting learners </a:t>
                      </a:r>
                    </a:p>
                    <a:p>
                      <a:pPr algn="l"/>
                      <a:endParaRPr lang="en-US" sz="1200" dirty="0">
                        <a:effectLst/>
                        <a:latin typeface="Arial" panose="020B0604020202020204" pitchFamily="34" charset="0"/>
                        <a:cs typeface="Arial" panose="020B0604020202020204" pitchFamily="34" charset="0"/>
                      </a:endParaRPr>
                    </a:p>
                    <a:p>
                      <a:pPr algn="l"/>
                      <a:r>
                        <a:rPr lang="en-US" sz="1200" b="0" i="0" dirty="0">
                          <a:solidFill>
                            <a:srgbClr val="161616"/>
                          </a:solidFill>
                          <a:effectLst/>
                          <a:latin typeface="Arial" panose="020B0604020202020204" pitchFamily="34" charset="0"/>
                          <a:cs typeface="Arial" panose="020B0604020202020204" pitchFamily="34" charset="0"/>
                        </a:rPr>
                        <a:t>Use PPT or Publisher to create your poster which can be pasted onto the Module proforma.  Visuals are a key component to the structure of the poster. Cite all sources of information on the poster –a reference list can be included underneath the poste</a:t>
                      </a:r>
                      <a:r>
                        <a:rPr lang="en-US" sz="1200" dirty="0">
                          <a:effectLst/>
                          <a:latin typeface="Arial" panose="020B0604020202020204" pitchFamily="34" charset="0"/>
                          <a:cs typeface="Arial" panose="020B0604020202020204" pitchFamily="34" charset="0"/>
                        </a:rPr>
                        <a:t> </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7603466"/>
                  </a:ext>
                </a:extLst>
              </a:tr>
              <a:tr h="840385">
                <a:tc>
                  <a:txBody>
                    <a:bodyPr/>
                    <a:lstStyle/>
                    <a:p>
                      <a:pPr algn="l"/>
                      <a:br>
                        <a:rPr lang="en-US" sz="1100" dirty="0">
                          <a:solidFill>
                            <a:schemeClr val="accent1">
                              <a:lumMod val="75000"/>
                            </a:schemeClr>
                          </a:solidFill>
                          <a:effectLst/>
                          <a:latin typeface="arial" panose="020B0604020202020204" pitchFamily="34" charset="0"/>
                        </a:rPr>
                      </a:br>
                      <a:r>
                        <a:rPr lang="en-US" sz="1200" b="1" dirty="0">
                          <a:solidFill>
                            <a:schemeClr val="accent1">
                              <a:lumMod val="75000"/>
                            </a:schemeClr>
                          </a:solidFill>
                          <a:effectLst/>
                          <a:latin typeface="arial" panose="020B0604020202020204" pitchFamily="34" charset="0"/>
                        </a:rPr>
                        <a:t>CS4 Activity: Critical evaluation (1000 words)</a:t>
                      </a:r>
                    </a:p>
                    <a:p>
                      <a:pPr algn="l"/>
                      <a:endParaRPr lang="en-US" sz="1200" b="1" dirty="0">
                        <a:effectLst/>
                        <a:latin typeface="arial" panose="020B0604020202020204" pitchFamily="34" charset="0"/>
                      </a:endParaRPr>
                    </a:p>
                    <a:p>
                      <a:pPr algn="l"/>
                      <a:r>
                        <a:rPr lang="en-US" sz="1200" dirty="0">
                          <a:effectLst/>
                          <a:latin typeface="arial" panose="020B0604020202020204" pitchFamily="34" charset="0"/>
                        </a:rPr>
                        <a:t>Critically evaluate modes of effective leadership and management of ALN within the whole setting</a:t>
                      </a:r>
                    </a:p>
                  </a:txBody>
                  <a:tcPr marL="0" marR="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85114223"/>
                  </a:ext>
                </a:extLst>
              </a:tr>
            </a:tbl>
          </a:graphicData>
        </a:graphic>
      </p:graphicFrame>
      <p:sp>
        <p:nvSpPr>
          <p:cNvPr id="6" name="Rectangle 1">
            <a:extLst>
              <a:ext uri="{FF2B5EF4-FFF2-40B4-BE49-F238E27FC236}">
                <a16:creationId xmlns:a16="http://schemas.microsoft.com/office/drawing/2014/main" id="{A6DC5A99-6F93-88F8-B9F4-A22829E405FA}"/>
              </a:ext>
            </a:extLst>
          </p:cNvPr>
          <p:cNvSpPr>
            <a:spLocks noChangeArrowheads="1"/>
          </p:cNvSpPr>
          <p:nvPr/>
        </p:nvSpPr>
        <p:spPr bwMode="auto">
          <a:xfrm>
            <a:off x="4272784" y="5912136"/>
            <a:ext cx="65" cy="276999"/>
          </a:xfrm>
          <a:prstGeom prst="rect">
            <a:avLst/>
          </a:prstGeom>
          <a:solidFill>
            <a:srgbClr val="F4F4F4"/>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itle 6">
            <a:extLst>
              <a:ext uri="{FF2B5EF4-FFF2-40B4-BE49-F238E27FC236}">
                <a16:creationId xmlns:a16="http://schemas.microsoft.com/office/drawing/2014/main" id="{E04A1CE9-FA65-B082-3F6B-AFA99C542BC2}"/>
              </a:ext>
            </a:extLst>
          </p:cNvPr>
          <p:cNvSpPr>
            <a:spLocks noGrp="1"/>
          </p:cNvSpPr>
          <p:nvPr>
            <p:ph type="title"/>
          </p:nvPr>
        </p:nvSpPr>
        <p:spPr/>
        <p:txBody>
          <a:bodyPr/>
          <a:lstStyle/>
          <a:p>
            <a:r>
              <a:rPr lang="en-GB" dirty="0">
                <a:solidFill>
                  <a:schemeClr val="accent1">
                    <a:lumMod val="75000"/>
                  </a:schemeClr>
                </a:solidFill>
              </a:rPr>
              <a:t>Overview of assessment </a:t>
            </a:r>
          </a:p>
        </p:txBody>
      </p:sp>
    </p:spTree>
    <p:extLst>
      <p:ext uri="{BB962C8B-B14F-4D97-AF65-F5344CB8AC3E}">
        <p14:creationId xmlns:p14="http://schemas.microsoft.com/office/powerpoint/2010/main" val="4173475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13E4E-5338-66B6-684D-1AC68F0E5515}"/>
              </a:ext>
            </a:extLst>
          </p:cNvPr>
          <p:cNvSpPr>
            <a:spLocks noGrp="1"/>
          </p:cNvSpPr>
          <p:nvPr>
            <p:ph type="title"/>
          </p:nvPr>
        </p:nvSpPr>
        <p:spPr/>
        <p:txBody>
          <a:bodyPr/>
          <a:lstStyle/>
          <a:p>
            <a:r>
              <a:rPr lang="en-GB" dirty="0" err="1"/>
              <a:t>Trosolwg</a:t>
            </a:r>
            <a:r>
              <a:rPr lang="en-GB" dirty="0"/>
              <a:t> </a:t>
            </a:r>
            <a:r>
              <a:rPr lang="en-GB" dirty="0" err="1"/>
              <a:t>o'r</a:t>
            </a:r>
            <a:r>
              <a:rPr lang="en-GB" dirty="0"/>
              <a:t> </a:t>
            </a:r>
            <a:r>
              <a:rPr lang="en-GB" dirty="0" err="1"/>
              <a:t>asesiad</a:t>
            </a:r>
            <a:endParaRPr lang="en-GB" dirty="0"/>
          </a:p>
        </p:txBody>
      </p:sp>
      <p:graphicFrame>
        <p:nvGraphicFramePr>
          <p:cNvPr id="9" name="Content Placeholder 8">
            <a:extLst>
              <a:ext uri="{FF2B5EF4-FFF2-40B4-BE49-F238E27FC236}">
                <a16:creationId xmlns:a16="http://schemas.microsoft.com/office/drawing/2014/main" id="{78DF3272-004E-EAC9-EA79-15C40BE87D8B}"/>
              </a:ext>
            </a:extLst>
          </p:cNvPr>
          <p:cNvGraphicFramePr>
            <a:graphicFrameLocks noGrp="1"/>
          </p:cNvGraphicFramePr>
          <p:nvPr>
            <p:ph idx="1"/>
            <p:extLst>
              <p:ext uri="{D42A27DB-BD31-4B8C-83A1-F6EECF244321}">
                <p14:modId xmlns:p14="http://schemas.microsoft.com/office/powerpoint/2010/main" val="2293018558"/>
              </p:ext>
            </p:extLst>
          </p:nvPr>
        </p:nvGraphicFramePr>
        <p:xfrm>
          <a:off x="525618" y="1760818"/>
          <a:ext cx="7989731" cy="4385218"/>
        </p:xfrm>
        <a:graphic>
          <a:graphicData uri="http://schemas.openxmlformats.org/drawingml/2006/table">
            <a:tbl>
              <a:tblPr firstRow="1" firstCol="1" bandRow="1">
                <a:tableStyleId>{5940675A-B579-460E-94D1-54222C63F5DA}</a:tableStyleId>
              </a:tblPr>
              <a:tblGrid>
                <a:gridCol w="7989731">
                  <a:extLst>
                    <a:ext uri="{9D8B030D-6E8A-4147-A177-3AD203B41FA5}">
                      <a16:colId xmlns:a16="http://schemas.microsoft.com/office/drawing/2014/main" val="4068545593"/>
                    </a:ext>
                  </a:extLst>
                </a:gridCol>
              </a:tblGrid>
              <a:tr h="669000">
                <a:tc>
                  <a:txBody>
                    <a:bodyPr/>
                    <a:lstStyle/>
                    <a:p>
                      <a:pPr fontAlgn="base">
                        <a:lnSpc>
                          <a:spcPct val="107000"/>
                        </a:lnSpc>
                        <a:spcAft>
                          <a:spcPts val="800"/>
                        </a:spcAft>
                      </a:pPr>
                      <a:r>
                        <a:rPr lang="cy-GB" sz="1400" dirty="0">
                          <a:solidFill>
                            <a:srgbClr val="FF0000"/>
                          </a:solidFill>
                          <a:effectLst/>
                        </a:rPr>
                        <a:t>Gweithgaredd MC 1: Cyflwyniad fideo (8 munud) </a:t>
                      </a:r>
                      <a:endParaRPr lang="en-GB" sz="1400" dirty="0">
                        <a:solidFill>
                          <a:srgbClr val="FF0000"/>
                        </a:solidFill>
                        <a:effectLst/>
                      </a:endParaRPr>
                    </a:p>
                    <a:p>
                      <a:pPr fontAlgn="base">
                        <a:lnSpc>
                          <a:spcPct val="107000"/>
                        </a:lnSpc>
                        <a:spcAft>
                          <a:spcPts val="800"/>
                        </a:spcAft>
                      </a:pPr>
                      <a:r>
                        <a:rPr lang="cy-GB" sz="1400" dirty="0">
                          <a:effectLst/>
                        </a:rPr>
                        <a:t> Archwiliwch yn feirniadol swyddogaethau a chyfrifoldebau penodol y CADY ac effaith hyn ar randdeiliaid.</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4278208"/>
                  </a:ext>
                </a:extLst>
              </a:tr>
              <a:tr h="1005854">
                <a:tc>
                  <a:txBody>
                    <a:bodyPr/>
                    <a:lstStyle/>
                    <a:p>
                      <a:pPr fontAlgn="base">
                        <a:lnSpc>
                          <a:spcPct val="107000"/>
                        </a:lnSpc>
                        <a:spcAft>
                          <a:spcPts val="800"/>
                        </a:spcAft>
                      </a:pPr>
                      <a:r>
                        <a:rPr lang="cy-GB" sz="1400" dirty="0">
                          <a:solidFill>
                            <a:srgbClr val="FF0000"/>
                          </a:solidFill>
                          <a:effectLst/>
                        </a:rPr>
                        <a:t>Gweithgaredd MC 2: Hunanwerthusiad (1000 gair)</a:t>
                      </a:r>
                      <a:endParaRPr lang="en-GB" sz="1400" dirty="0">
                        <a:solidFill>
                          <a:srgbClr val="FF0000"/>
                        </a:solidFill>
                        <a:effectLst/>
                      </a:endParaRPr>
                    </a:p>
                    <a:p>
                      <a:pPr fontAlgn="base">
                        <a:lnSpc>
                          <a:spcPct val="107000"/>
                        </a:lnSpc>
                        <a:spcAft>
                          <a:spcPts val="800"/>
                        </a:spcAft>
                      </a:pPr>
                      <a:r>
                        <a:rPr lang="cy-GB" sz="1400" dirty="0">
                          <a:effectLst/>
                        </a:rPr>
                        <a:t> Trwy dynnu gweithgareddau’r myfyrwyr yn y maes hwn at ei gilydd, cwblhewch hunanwerthusiad o weithio mewn partneriaeth yn eich lleoliad, wedi’i ategu gan lenyddiaeth berthnasol a chyfredol.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29646568"/>
                  </a:ext>
                </a:extLst>
              </a:tr>
              <a:tr h="1622137">
                <a:tc>
                  <a:txBody>
                    <a:bodyPr/>
                    <a:lstStyle/>
                    <a:p>
                      <a:pPr fontAlgn="base">
                        <a:lnSpc>
                          <a:spcPct val="107000"/>
                        </a:lnSpc>
                        <a:spcAft>
                          <a:spcPts val="800"/>
                        </a:spcAft>
                      </a:pPr>
                      <a:r>
                        <a:rPr lang="cy-GB" sz="1400" dirty="0">
                          <a:solidFill>
                            <a:srgbClr val="FF0000"/>
                          </a:solidFill>
                          <a:effectLst/>
                        </a:rPr>
                        <a:t>Gweithgaredd MC 3: Poster Academaidd (cyfwerth â 1000 gair)</a:t>
                      </a:r>
                      <a:endParaRPr lang="en-GB" sz="1400" dirty="0">
                        <a:solidFill>
                          <a:srgbClr val="FF0000"/>
                        </a:solidFill>
                        <a:effectLst/>
                      </a:endParaRPr>
                    </a:p>
                    <a:p>
                      <a:pPr fontAlgn="base">
                        <a:lnSpc>
                          <a:spcPct val="107000"/>
                        </a:lnSpc>
                        <a:spcAft>
                          <a:spcPts val="800"/>
                        </a:spcAft>
                      </a:pPr>
                      <a:r>
                        <a:rPr lang="cy-GB" sz="1400" dirty="0">
                          <a:effectLst/>
                        </a:rPr>
                        <a:t> Gwerthusiad o ymateb graddedig i gynorthwyo dysgwyr.</a:t>
                      </a:r>
                    </a:p>
                    <a:p>
                      <a:pPr fontAlgn="base">
                        <a:lnSpc>
                          <a:spcPct val="107000"/>
                        </a:lnSpc>
                        <a:spcAft>
                          <a:spcPts val="800"/>
                        </a:spcAft>
                      </a:pPr>
                      <a:endParaRPr lang="en-GB" sz="1400" dirty="0">
                        <a:effectLst/>
                      </a:endParaRPr>
                    </a:p>
                    <a:p>
                      <a:pPr fontAlgn="base">
                        <a:lnSpc>
                          <a:spcPct val="107000"/>
                        </a:lnSpc>
                        <a:spcAft>
                          <a:spcPts val="800"/>
                        </a:spcAft>
                      </a:pPr>
                      <a:r>
                        <a:rPr lang="cy-GB" sz="1400" dirty="0">
                          <a:effectLst/>
                        </a:rPr>
                        <a:t> Defnyddiwch PPT neu Publisher i greu eich poster, y gallwch ei ludo ar ffurflen y modiwl. Mae deunyddiau gweledol yn elfen allweddol o strwythur y poster. Dyfynnwch bob ffynhonnell o’r wybodaeth ar y poster – gallwch gynnwys rhestr gyfeiriadau o dan y poster.</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48792487"/>
                  </a:ext>
                </a:extLst>
              </a:tr>
              <a:tr h="1047108">
                <a:tc>
                  <a:txBody>
                    <a:bodyPr/>
                    <a:lstStyle/>
                    <a:p>
                      <a:pPr fontAlgn="base">
                        <a:lnSpc>
                          <a:spcPct val="107000"/>
                        </a:lnSpc>
                        <a:spcAft>
                          <a:spcPts val="800"/>
                        </a:spcAft>
                      </a:pPr>
                      <a:r>
                        <a:rPr lang="cy-GB" sz="1400" dirty="0">
                          <a:solidFill>
                            <a:srgbClr val="FF0000"/>
                          </a:solidFill>
                          <a:effectLst/>
                        </a:rPr>
                        <a:t>Gweithgaredd MC 4: Gwerthusiad beirniadol (1000 gair)</a:t>
                      </a:r>
                      <a:endParaRPr lang="en-GB" sz="1400" dirty="0">
                        <a:solidFill>
                          <a:srgbClr val="FF0000"/>
                        </a:solidFill>
                        <a:effectLst/>
                      </a:endParaRPr>
                    </a:p>
                    <a:p>
                      <a:pPr fontAlgn="base">
                        <a:lnSpc>
                          <a:spcPct val="107000"/>
                        </a:lnSpc>
                        <a:spcAft>
                          <a:spcPts val="800"/>
                        </a:spcAft>
                      </a:pPr>
                      <a:r>
                        <a:rPr lang="cy-GB" sz="1400" dirty="0">
                          <a:effectLst/>
                        </a:rPr>
                        <a:t> Gwerthuswch yn feirniadol dulliau effeithiol o arwain a rheoli ADY yn y lleoliad cyfan.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56256893"/>
                  </a:ext>
                </a:extLst>
              </a:tr>
            </a:tbl>
          </a:graphicData>
        </a:graphic>
      </p:graphicFrame>
    </p:spTree>
    <p:extLst>
      <p:ext uri="{BB962C8B-B14F-4D97-AF65-F5344CB8AC3E}">
        <p14:creationId xmlns:p14="http://schemas.microsoft.com/office/powerpoint/2010/main" val="325482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CA416-A286-C0A1-AC6F-6D24F4B3A206}"/>
              </a:ext>
            </a:extLst>
          </p:cNvPr>
          <p:cNvSpPr>
            <a:spLocks noGrp="1"/>
          </p:cNvSpPr>
          <p:nvPr>
            <p:ph type="title"/>
          </p:nvPr>
        </p:nvSpPr>
        <p:spPr/>
        <p:txBody>
          <a:bodyPr/>
          <a:lstStyle/>
          <a:p>
            <a:r>
              <a:rPr lang="en-GB" dirty="0">
                <a:solidFill>
                  <a:schemeClr val="accent1">
                    <a:lumMod val="75000"/>
                  </a:schemeClr>
                </a:solidFill>
              </a:rPr>
              <a:t>FAQs</a:t>
            </a:r>
            <a:r>
              <a:rPr lang="en-GB" dirty="0"/>
              <a:t>/Cwestiynau </a:t>
            </a:r>
            <a:r>
              <a:rPr lang="en-GB" dirty="0" err="1"/>
              <a:t>Cyffredin</a:t>
            </a:r>
            <a:r>
              <a:rPr lang="en-GB" dirty="0"/>
              <a:t> </a:t>
            </a:r>
          </a:p>
        </p:txBody>
      </p:sp>
      <p:sp>
        <p:nvSpPr>
          <p:cNvPr id="3" name="Content Placeholder 2">
            <a:extLst>
              <a:ext uri="{FF2B5EF4-FFF2-40B4-BE49-F238E27FC236}">
                <a16:creationId xmlns:a16="http://schemas.microsoft.com/office/drawing/2014/main" id="{576AE4CB-7188-EB8E-59D7-A01A02E51EB4}"/>
              </a:ext>
            </a:extLst>
          </p:cNvPr>
          <p:cNvSpPr>
            <a:spLocks noGrp="1"/>
          </p:cNvSpPr>
          <p:nvPr>
            <p:ph sz="half" idx="1"/>
          </p:nvPr>
        </p:nvSpPr>
        <p:spPr/>
        <p:txBody>
          <a:bodyPr/>
          <a:lstStyle/>
          <a:p>
            <a:r>
              <a:rPr lang="en-US" dirty="0">
                <a:hlinkClick r:id="rId3"/>
              </a:rPr>
              <a:t>Leadership and Management of ALN- Frequently Asked Questions (FAQs)- Assignment (padlet.com)</a:t>
            </a:r>
            <a:endParaRPr lang="en-GB" dirty="0"/>
          </a:p>
        </p:txBody>
      </p:sp>
      <p:pic>
        <p:nvPicPr>
          <p:cNvPr id="6" name="Content Placeholder 5" descr="Scatter chart, qr code&#10;&#10;Description automatically generated">
            <a:extLst>
              <a:ext uri="{FF2B5EF4-FFF2-40B4-BE49-F238E27FC236}">
                <a16:creationId xmlns:a16="http://schemas.microsoft.com/office/drawing/2014/main" id="{9BA31069-29FA-6462-140F-10A80FAA5677}"/>
              </a:ext>
            </a:extLst>
          </p:cNvPr>
          <p:cNvPicPr>
            <a:picLocks noGrp="1" noChangeAspect="1"/>
          </p:cNvPicPr>
          <p:nvPr>
            <p:ph sz="half" idx="2"/>
          </p:nvPr>
        </p:nvPicPr>
        <p:blipFill>
          <a:blip r:embed="rId4"/>
          <a:stretch>
            <a:fillRect/>
          </a:stretch>
        </p:blipFill>
        <p:spPr>
          <a:xfrm>
            <a:off x="4191268" y="1344232"/>
            <a:ext cx="3886200" cy="3886200"/>
          </a:xfrm>
        </p:spPr>
      </p:pic>
    </p:spTree>
    <p:extLst>
      <p:ext uri="{BB962C8B-B14F-4D97-AF65-F5344CB8AC3E}">
        <p14:creationId xmlns:p14="http://schemas.microsoft.com/office/powerpoint/2010/main" val="3006124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0579369-8C1A-FF6D-BE70-7A681FA8461D}"/>
              </a:ext>
            </a:extLst>
          </p:cNvPr>
          <p:cNvSpPr>
            <a:spLocks noGrp="1"/>
          </p:cNvSpPr>
          <p:nvPr>
            <p:ph type="title"/>
          </p:nvPr>
        </p:nvSpPr>
        <p:spPr>
          <a:xfrm>
            <a:off x="623887" y="1709739"/>
            <a:ext cx="8346691" cy="2852737"/>
          </a:xfrm>
        </p:spPr>
        <p:txBody>
          <a:bodyPr>
            <a:normAutofit/>
          </a:bodyPr>
          <a:lstStyle/>
          <a:p>
            <a:r>
              <a:rPr lang="en-GB" sz="4800" dirty="0">
                <a:solidFill>
                  <a:schemeClr val="accent1">
                    <a:lumMod val="75000"/>
                  </a:schemeClr>
                </a:solidFill>
              </a:rPr>
              <a:t>Tips for assignments</a:t>
            </a:r>
            <a:r>
              <a:rPr lang="en-GB" sz="4800" dirty="0"/>
              <a:t>/  Awgrymiadau ar gyfer </a:t>
            </a:r>
            <a:r>
              <a:rPr lang="en-GB" sz="4800" dirty="0" err="1"/>
              <a:t>aseiniadau</a:t>
            </a:r>
            <a:endParaRPr lang="en-GB" sz="4800" dirty="0"/>
          </a:p>
        </p:txBody>
      </p:sp>
      <p:sp>
        <p:nvSpPr>
          <p:cNvPr id="6" name="Text Placeholder 5">
            <a:extLst>
              <a:ext uri="{FF2B5EF4-FFF2-40B4-BE49-F238E27FC236}">
                <a16:creationId xmlns:a16="http://schemas.microsoft.com/office/drawing/2014/main" id="{70FD459F-4208-4DA7-EAAD-942B5D19AC55}"/>
              </a:ext>
            </a:extLst>
          </p:cNvPr>
          <p:cNvSpPr>
            <a:spLocks noGrp="1"/>
          </p:cNvSpPr>
          <p:nvPr>
            <p:ph type="body" idx="1"/>
          </p:nvPr>
        </p:nvSpPr>
        <p:spPr/>
        <p:txBody>
          <a:bodyPr/>
          <a:lstStyle/>
          <a:p>
            <a:pPr marL="457200" indent="-457200">
              <a:buAutoNum type="arabicPeriod"/>
            </a:pPr>
            <a:r>
              <a:rPr lang="en-GB" dirty="0">
                <a:solidFill>
                  <a:schemeClr val="accent1">
                    <a:lumMod val="75000"/>
                  </a:schemeClr>
                </a:solidFill>
              </a:rPr>
              <a:t>Correct citations- ‘refresher</a:t>
            </a:r>
            <a:r>
              <a:rPr lang="en-GB" dirty="0"/>
              <a:t>’ / Dyfyniadau </a:t>
            </a:r>
            <a:r>
              <a:rPr lang="en-GB" dirty="0" err="1"/>
              <a:t>cywir</a:t>
            </a:r>
            <a:r>
              <a:rPr lang="en-GB" dirty="0"/>
              <a:t> - ‘</a:t>
            </a:r>
            <a:r>
              <a:rPr lang="en-GB" dirty="0" err="1"/>
              <a:t>adolygu</a:t>
            </a:r>
            <a:r>
              <a:rPr lang="en-GB" dirty="0"/>
              <a:t>’</a:t>
            </a:r>
          </a:p>
          <a:p>
            <a:pPr marL="457200" indent="-457200">
              <a:buAutoNum type="arabicPeriod"/>
            </a:pPr>
            <a:r>
              <a:rPr lang="en-GB" dirty="0">
                <a:solidFill>
                  <a:schemeClr val="accent1">
                    <a:lumMod val="75000"/>
                  </a:schemeClr>
                </a:solidFill>
              </a:rPr>
              <a:t>Critical writing /</a:t>
            </a:r>
            <a:r>
              <a:rPr lang="en-GB" dirty="0"/>
              <a:t>Ysgrifennu beirniadol</a:t>
            </a:r>
          </a:p>
        </p:txBody>
      </p:sp>
      <p:pic>
        <p:nvPicPr>
          <p:cNvPr id="8" name="Graphic 7" descr="Signature outline">
            <a:extLst>
              <a:ext uri="{FF2B5EF4-FFF2-40B4-BE49-F238E27FC236}">
                <a16:creationId xmlns:a16="http://schemas.microsoft.com/office/drawing/2014/main" id="{98EA8BE8-3793-6588-FD5B-40348DC313A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466304" y="-94536"/>
            <a:ext cx="2801155" cy="2801155"/>
          </a:xfrm>
          <a:prstGeom prst="rect">
            <a:avLst/>
          </a:prstGeom>
        </p:spPr>
      </p:pic>
    </p:spTree>
    <p:extLst>
      <p:ext uri="{BB962C8B-B14F-4D97-AF65-F5344CB8AC3E}">
        <p14:creationId xmlns:p14="http://schemas.microsoft.com/office/powerpoint/2010/main" val="3609903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13EE13F-CB92-4072-2BE2-14140DB9B172}"/>
              </a:ext>
            </a:extLst>
          </p:cNvPr>
          <p:cNvSpPr>
            <a:spLocks noGrp="1"/>
          </p:cNvSpPr>
          <p:nvPr>
            <p:ph type="title"/>
          </p:nvPr>
        </p:nvSpPr>
        <p:spPr>
          <a:xfrm>
            <a:off x="0" y="190968"/>
            <a:ext cx="7886700" cy="1325563"/>
          </a:xfrm>
        </p:spPr>
        <p:txBody>
          <a:bodyPr>
            <a:normAutofit/>
          </a:bodyPr>
          <a:lstStyle/>
          <a:p>
            <a:r>
              <a:rPr lang="en-GB" sz="4000" dirty="0">
                <a:solidFill>
                  <a:schemeClr val="accent1">
                    <a:lumMod val="75000"/>
                  </a:schemeClr>
                </a:solidFill>
              </a:rPr>
              <a:t>1.Correct citations/ </a:t>
            </a:r>
            <a:r>
              <a:rPr lang="en-GB" sz="4000" dirty="0" err="1"/>
              <a:t>Dyfynnu’n</a:t>
            </a:r>
            <a:r>
              <a:rPr lang="en-GB" sz="4000" dirty="0"/>
              <a:t>  </a:t>
            </a:r>
            <a:r>
              <a:rPr lang="en-GB" sz="4000" dirty="0" err="1"/>
              <a:t>gywir</a:t>
            </a:r>
            <a:r>
              <a:rPr lang="en-GB" sz="4000" dirty="0">
                <a:solidFill>
                  <a:schemeClr val="accent1">
                    <a:lumMod val="75000"/>
                  </a:schemeClr>
                </a:solidFill>
              </a:rPr>
              <a:t> </a:t>
            </a:r>
          </a:p>
        </p:txBody>
      </p:sp>
      <p:sp>
        <p:nvSpPr>
          <p:cNvPr id="2" name="Content Placeholder 2">
            <a:extLst>
              <a:ext uri="{FF2B5EF4-FFF2-40B4-BE49-F238E27FC236}">
                <a16:creationId xmlns:a16="http://schemas.microsoft.com/office/drawing/2014/main" id="{330B1294-29EA-CA7D-C239-BB8FD658FD31}"/>
              </a:ext>
            </a:extLst>
          </p:cNvPr>
          <p:cNvSpPr>
            <a:spLocks noGrp="1"/>
          </p:cNvSpPr>
          <p:nvPr>
            <p:ph idx="1"/>
          </p:nvPr>
        </p:nvSpPr>
        <p:spPr>
          <a:xfrm>
            <a:off x="383950" y="1516531"/>
            <a:ext cx="8131399" cy="4871389"/>
          </a:xfrm>
        </p:spPr>
        <p:txBody>
          <a:bodyPr>
            <a:normAutofit/>
          </a:bodyPr>
          <a:lstStyle/>
          <a:p>
            <a:pPr marL="0" indent="0">
              <a:lnSpc>
                <a:spcPct val="170000"/>
              </a:lnSpc>
              <a:buNone/>
              <a:defRPr/>
            </a:pPr>
            <a:r>
              <a:rPr lang="en-GB" sz="1100" dirty="0">
                <a:cs typeface="Arial" pitchFamily="34" charset="0"/>
              </a:rPr>
              <a:t>References should be given for "all direct or indirect quotations, and in acknowledgement of someone's opinions, or of a source of factual information which is not general knowledge" </a:t>
            </a:r>
            <a:r>
              <a:rPr lang="en-GB" sz="1100" dirty="0">
                <a:solidFill>
                  <a:srgbClr val="FF0000"/>
                </a:solidFill>
                <a:cs typeface="Arial" pitchFamily="34" charset="0"/>
              </a:rPr>
              <a:t>(</a:t>
            </a:r>
            <a:r>
              <a:rPr lang="en-GB" sz="1100" dirty="0" err="1">
                <a:solidFill>
                  <a:srgbClr val="FF0000"/>
                </a:solidFill>
                <a:cs typeface="Arial" pitchFamily="34" charset="0"/>
              </a:rPr>
              <a:t>Walliman</a:t>
            </a:r>
            <a:r>
              <a:rPr lang="en-GB" sz="1100" dirty="0">
                <a:solidFill>
                  <a:srgbClr val="FF0000"/>
                </a:solidFill>
                <a:cs typeface="Arial" pitchFamily="34" charset="0"/>
              </a:rPr>
              <a:t>, 2001: 301</a:t>
            </a:r>
            <a:r>
              <a:rPr lang="en-GB" sz="1100" dirty="0">
                <a:cs typeface="Arial" pitchFamily="34" charset="0"/>
              </a:rPr>
              <a:t>). </a:t>
            </a:r>
            <a:r>
              <a:rPr lang="en-GB" sz="1100" dirty="0">
                <a:solidFill>
                  <a:srgbClr val="7030A0"/>
                </a:solidFill>
                <a:cs typeface="Arial" pitchFamily="34" charset="0"/>
              </a:rPr>
              <a:t>Li and Crane (1996</a:t>
            </a:r>
            <a:r>
              <a:rPr lang="en-GB" sz="1100" dirty="0">
                <a:cs typeface="Arial" pitchFamily="34" charset="0"/>
              </a:rPr>
              <a:t>) point out that the main objective of citing references is to give sufficient information to allow sources to be located. Additionally, "another important principle is to make reference to that information in the source in hand. As a rule, it is not necessary to provide supplementary information that has to be located elsewhere" </a:t>
            </a:r>
            <a:r>
              <a:rPr lang="en-GB" sz="1100" dirty="0">
                <a:solidFill>
                  <a:srgbClr val="7030A0"/>
                </a:solidFill>
                <a:cs typeface="Arial" pitchFamily="34" charset="0"/>
              </a:rPr>
              <a:t>(Li and Crane 1996: 3). </a:t>
            </a:r>
            <a:r>
              <a:rPr lang="en-GB" sz="1100" dirty="0">
                <a:cs typeface="Arial" pitchFamily="34" charset="0"/>
              </a:rPr>
              <a:t>General overviews of the process of citing references are also given by </a:t>
            </a:r>
            <a:r>
              <a:rPr lang="en-GB" sz="1100" dirty="0">
                <a:solidFill>
                  <a:schemeClr val="accent6">
                    <a:lumMod val="75000"/>
                  </a:schemeClr>
                </a:solidFill>
                <a:cs typeface="Arial" pitchFamily="34" charset="0"/>
              </a:rPr>
              <a:t>Bosworth (1992) </a:t>
            </a:r>
            <a:r>
              <a:rPr lang="en-GB" sz="1100" dirty="0">
                <a:cs typeface="Arial" pitchFamily="34" charset="0"/>
              </a:rPr>
              <a:t>an</a:t>
            </a:r>
            <a:r>
              <a:rPr lang="en-GB" sz="1100" dirty="0"/>
              <a:t>d </a:t>
            </a:r>
            <a:r>
              <a:rPr lang="en-GB" sz="1100" dirty="0">
                <a:solidFill>
                  <a:schemeClr val="accent2">
                    <a:lumMod val="75000"/>
                  </a:schemeClr>
                </a:solidFill>
              </a:rPr>
              <a:t>Craig (2003). </a:t>
            </a:r>
            <a:br>
              <a:rPr lang="en-GB" sz="1100" dirty="0">
                <a:cs typeface="Arial" pitchFamily="34" charset="0"/>
              </a:rPr>
            </a:br>
            <a:br>
              <a:rPr lang="en-GB" sz="1100" dirty="0">
                <a:cs typeface="Arial" pitchFamily="34" charset="0"/>
              </a:rPr>
            </a:br>
            <a:r>
              <a:rPr lang="en-GB" sz="1100" b="1" dirty="0">
                <a:cs typeface="Arial" pitchFamily="34" charset="0"/>
              </a:rPr>
              <a:t>Bibliography</a:t>
            </a:r>
            <a:br>
              <a:rPr lang="en-GB" sz="1100" dirty="0">
                <a:cs typeface="Arial" pitchFamily="34" charset="0"/>
              </a:rPr>
            </a:br>
            <a:r>
              <a:rPr lang="en-GB" sz="1100" dirty="0">
                <a:solidFill>
                  <a:schemeClr val="accent6">
                    <a:lumMod val="75000"/>
                  </a:schemeClr>
                </a:solidFill>
                <a:cs typeface="Arial" pitchFamily="34" charset="0"/>
              </a:rPr>
              <a:t>Bosworth, D.P. (1992). </a:t>
            </a:r>
            <a:r>
              <a:rPr lang="en-GB" sz="1100" i="1" dirty="0">
                <a:solidFill>
                  <a:schemeClr val="accent6">
                    <a:lumMod val="75000"/>
                  </a:schemeClr>
                </a:solidFill>
                <a:cs typeface="Arial" pitchFamily="34" charset="0"/>
              </a:rPr>
              <a:t>Citing your references: a guide for authors of journal articles and students writing theses or dissertations</a:t>
            </a:r>
            <a:r>
              <a:rPr lang="en-GB" sz="1100" dirty="0">
                <a:solidFill>
                  <a:schemeClr val="accent6">
                    <a:lumMod val="75000"/>
                  </a:schemeClr>
                </a:solidFill>
                <a:cs typeface="Arial" pitchFamily="34" charset="0"/>
              </a:rPr>
              <a:t>. New York: Underhill Press.</a:t>
            </a:r>
          </a:p>
          <a:p>
            <a:pPr marL="0" indent="0">
              <a:lnSpc>
                <a:spcPct val="170000"/>
              </a:lnSpc>
              <a:buNone/>
              <a:defRPr/>
            </a:pPr>
            <a:r>
              <a:rPr lang="en-GB" sz="1100" dirty="0">
                <a:solidFill>
                  <a:schemeClr val="accent2">
                    <a:lumMod val="75000"/>
                  </a:schemeClr>
                </a:solidFill>
                <a:cs typeface="Arial" pitchFamily="34" charset="0"/>
              </a:rPr>
              <a:t>Craig, P. (2003). ‘How to Cite’. </a:t>
            </a:r>
            <a:r>
              <a:rPr lang="en-GB" sz="1100" i="1" dirty="0">
                <a:solidFill>
                  <a:schemeClr val="accent2">
                    <a:lumMod val="75000"/>
                  </a:schemeClr>
                </a:solidFill>
                <a:cs typeface="Arial" pitchFamily="34" charset="0"/>
              </a:rPr>
              <a:t>Documentation Studies</a:t>
            </a:r>
            <a:r>
              <a:rPr lang="en-GB" sz="1100" dirty="0">
                <a:solidFill>
                  <a:schemeClr val="accent2">
                    <a:lumMod val="75000"/>
                  </a:schemeClr>
                </a:solidFill>
                <a:cs typeface="Arial" pitchFamily="34" charset="0"/>
              </a:rPr>
              <a:t>, vol. 10, no. 1, pp.114-122</a:t>
            </a:r>
            <a:br>
              <a:rPr lang="en-GB" sz="1100" dirty="0">
                <a:solidFill>
                  <a:schemeClr val="accent6">
                    <a:lumMod val="75000"/>
                  </a:schemeClr>
                </a:solidFill>
                <a:cs typeface="Arial" pitchFamily="34" charset="0"/>
              </a:rPr>
            </a:br>
            <a:r>
              <a:rPr lang="en-GB" sz="1100" dirty="0">
                <a:solidFill>
                  <a:srgbClr val="7030A0"/>
                </a:solidFill>
                <a:cs typeface="Arial" pitchFamily="34" charset="0"/>
              </a:rPr>
              <a:t>Li, X. and Crane, N. B. (1996). </a:t>
            </a:r>
            <a:r>
              <a:rPr lang="en-GB" sz="1100" i="1" dirty="0">
                <a:solidFill>
                  <a:srgbClr val="7030A0"/>
                </a:solidFill>
                <a:cs typeface="Arial" pitchFamily="34" charset="0"/>
              </a:rPr>
              <a:t>Electronic styles: a handbook for citing electronic information</a:t>
            </a:r>
            <a:r>
              <a:rPr lang="en-GB" sz="1100" dirty="0">
                <a:solidFill>
                  <a:srgbClr val="7030A0"/>
                </a:solidFill>
                <a:cs typeface="Arial" pitchFamily="34" charset="0"/>
              </a:rPr>
              <a:t>. (2nd edition) . Medford, New Jersey: Information Today.</a:t>
            </a:r>
            <a:br>
              <a:rPr lang="en-GB" sz="1100" dirty="0">
                <a:solidFill>
                  <a:srgbClr val="7030A0"/>
                </a:solidFill>
                <a:cs typeface="Arial" pitchFamily="34" charset="0"/>
              </a:rPr>
            </a:br>
            <a:r>
              <a:rPr lang="en-GB" sz="1100" dirty="0" err="1">
                <a:solidFill>
                  <a:srgbClr val="FF0000"/>
                </a:solidFill>
                <a:cs typeface="Arial" pitchFamily="34" charset="0"/>
              </a:rPr>
              <a:t>Walliman</a:t>
            </a:r>
            <a:r>
              <a:rPr lang="en-GB" sz="1100" dirty="0">
                <a:solidFill>
                  <a:srgbClr val="FF0000"/>
                </a:solidFill>
                <a:cs typeface="Arial" pitchFamily="34" charset="0"/>
              </a:rPr>
              <a:t>, N. (2001). </a:t>
            </a:r>
            <a:r>
              <a:rPr lang="en-GB" sz="1100" i="1" dirty="0">
                <a:solidFill>
                  <a:srgbClr val="FF0000"/>
                </a:solidFill>
                <a:cs typeface="Arial" pitchFamily="34" charset="0"/>
              </a:rPr>
              <a:t>Your research project: a step-by-step guide for the first-time researcher</a:t>
            </a:r>
            <a:r>
              <a:rPr lang="en-GB" sz="1100" dirty="0">
                <a:solidFill>
                  <a:srgbClr val="FF0000"/>
                </a:solidFill>
                <a:cs typeface="Arial" pitchFamily="34" charset="0"/>
              </a:rPr>
              <a:t>. London: SAGE.</a:t>
            </a:r>
          </a:p>
          <a:p>
            <a:pPr marL="0" indent="0" algn="r" eaLnBrk="1" hangingPunct="1">
              <a:buFont typeface="Arial" charset="0"/>
              <a:buNone/>
              <a:defRPr/>
            </a:pPr>
            <a:endParaRPr lang="en-GB" sz="1100" dirty="0">
              <a:cs typeface="Arial" pitchFamily="34" charset="0"/>
            </a:endParaRPr>
          </a:p>
        </p:txBody>
      </p:sp>
      <p:sp>
        <p:nvSpPr>
          <p:cNvPr id="3" name="TextBox 2">
            <a:extLst>
              <a:ext uri="{FF2B5EF4-FFF2-40B4-BE49-F238E27FC236}">
                <a16:creationId xmlns:a16="http://schemas.microsoft.com/office/drawing/2014/main" id="{38C8E6BC-A4C9-67C9-E729-D6CBCD172D14}"/>
              </a:ext>
            </a:extLst>
          </p:cNvPr>
          <p:cNvSpPr txBox="1"/>
          <p:nvPr/>
        </p:nvSpPr>
        <p:spPr>
          <a:xfrm>
            <a:off x="-1284669" y="5665568"/>
            <a:ext cx="10248363" cy="246221"/>
          </a:xfrm>
          <a:prstGeom prst="rect">
            <a:avLst/>
          </a:prstGeom>
          <a:noFill/>
        </p:spPr>
        <p:txBody>
          <a:bodyPr wrap="square">
            <a:spAutoFit/>
          </a:bodyPr>
          <a:lstStyle/>
          <a:p>
            <a:pPr marL="0" indent="0" algn="r" eaLnBrk="1" hangingPunct="1">
              <a:buFont typeface="Arial" charset="0"/>
              <a:buNone/>
              <a:defRPr/>
            </a:pPr>
            <a:r>
              <a:rPr lang="en-GB" sz="1000" dirty="0">
                <a:cs typeface="Arial" pitchFamily="34" charset="0"/>
              </a:rPr>
              <a:t>Example taken and adapted from Cardiff University Information Services: </a:t>
            </a:r>
            <a:r>
              <a:rPr lang="en-GB" sz="1000" dirty="0">
                <a:cs typeface="Arial" pitchFamily="34" charset="0"/>
                <a:hlinkClick r:id="rId3"/>
              </a:rPr>
              <a:t>https://ilrb.cf.ac.uk/citingreferences/tutorial/whatis2.html</a:t>
            </a:r>
            <a:r>
              <a:rPr lang="en-GB" sz="1000" dirty="0">
                <a:cs typeface="Arial" pitchFamily="34" charset="0"/>
              </a:rPr>
              <a:t> [Accessed September 2016]</a:t>
            </a:r>
          </a:p>
        </p:txBody>
      </p:sp>
    </p:spTree>
    <p:extLst>
      <p:ext uri="{BB962C8B-B14F-4D97-AF65-F5344CB8AC3E}">
        <p14:creationId xmlns:p14="http://schemas.microsoft.com/office/powerpoint/2010/main" val="1005722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B6CA9-6375-B00E-0E2C-21F6D7ECEF99}"/>
              </a:ext>
            </a:extLst>
          </p:cNvPr>
          <p:cNvSpPr>
            <a:spLocks noGrp="1"/>
          </p:cNvSpPr>
          <p:nvPr>
            <p:ph type="title"/>
          </p:nvPr>
        </p:nvSpPr>
        <p:spPr/>
        <p:txBody>
          <a:bodyPr/>
          <a:lstStyle/>
          <a:p>
            <a:r>
              <a:rPr lang="en-GB" dirty="0">
                <a:solidFill>
                  <a:schemeClr val="accent1">
                    <a:lumMod val="75000"/>
                  </a:schemeClr>
                </a:solidFill>
              </a:rPr>
              <a:t>1. Correct citations</a:t>
            </a:r>
            <a:r>
              <a:rPr lang="en-GB" dirty="0"/>
              <a:t>/ Dyfyniadau </a:t>
            </a:r>
            <a:r>
              <a:rPr lang="en-GB" dirty="0" err="1"/>
              <a:t>cywir</a:t>
            </a:r>
            <a:r>
              <a:rPr lang="en-GB" dirty="0"/>
              <a:t> </a:t>
            </a:r>
          </a:p>
        </p:txBody>
      </p:sp>
      <p:sp>
        <p:nvSpPr>
          <p:cNvPr id="3" name="Content Placeholder 2">
            <a:extLst>
              <a:ext uri="{FF2B5EF4-FFF2-40B4-BE49-F238E27FC236}">
                <a16:creationId xmlns:a16="http://schemas.microsoft.com/office/drawing/2014/main" id="{2F9E3557-72D8-B096-0E59-73ECD60B0453}"/>
              </a:ext>
            </a:extLst>
          </p:cNvPr>
          <p:cNvSpPr>
            <a:spLocks noGrp="1"/>
          </p:cNvSpPr>
          <p:nvPr>
            <p:ph idx="1"/>
          </p:nvPr>
        </p:nvSpPr>
        <p:spPr/>
        <p:txBody>
          <a:bodyPr>
            <a:normAutofit fontScale="40000" lnSpcReduction="20000"/>
          </a:bodyPr>
          <a:lstStyle/>
          <a:p>
            <a:pPr marL="0" indent="0" eaLnBrk="1" hangingPunct="1">
              <a:lnSpc>
                <a:spcPct val="170000"/>
              </a:lnSpc>
              <a:buFont typeface="Arial" charset="0"/>
              <a:buNone/>
              <a:defRPr/>
            </a:pPr>
            <a:r>
              <a:rPr lang="en-GB" sz="2800" dirty="0">
                <a:cs typeface="Arial" pitchFamily="34" charset="0"/>
              </a:rPr>
              <a:t>References should be given for "all direct or indirect quotations, and in acknowledgement of someone's opinions, or of a source of factual information which is not general knowledge" </a:t>
            </a:r>
            <a:r>
              <a:rPr lang="en-GB" sz="2800" dirty="0">
                <a:solidFill>
                  <a:srgbClr val="FF0000"/>
                </a:solidFill>
                <a:cs typeface="Arial" pitchFamily="34" charset="0"/>
              </a:rPr>
              <a:t>(</a:t>
            </a:r>
            <a:r>
              <a:rPr lang="en-GB" sz="2800" dirty="0" err="1">
                <a:solidFill>
                  <a:srgbClr val="FF0000"/>
                </a:solidFill>
                <a:cs typeface="Arial" pitchFamily="34" charset="0"/>
              </a:rPr>
              <a:t>Walliman</a:t>
            </a:r>
            <a:r>
              <a:rPr lang="en-GB" sz="2800" dirty="0">
                <a:solidFill>
                  <a:srgbClr val="FF0000"/>
                </a:solidFill>
                <a:cs typeface="Arial" pitchFamily="34" charset="0"/>
              </a:rPr>
              <a:t> 2001, p.301</a:t>
            </a:r>
            <a:r>
              <a:rPr lang="en-GB" sz="2800" dirty="0">
                <a:cs typeface="Arial" pitchFamily="34" charset="0"/>
              </a:rPr>
              <a:t>). </a:t>
            </a:r>
            <a:r>
              <a:rPr lang="en-GB" sz="2800" dirty="0">
                <a:solidFill>
                  <a:srgbClr val="7030A0"/>
                </a:solidFill>
                <a:cs typeface="Arial" pitchFamily="34" charset="0"/>
              </a:rPr>
              <a:t>Li and Crane (1996</a:t>
            </a:r>
            <a:r>
              <a:rPr lang="en-GB" sz="2800" dirty="0">
                <a:cs typeface="Arial" pitchFamily="34" charset="0"/>
              </a:rPr>
              <a:t>) point out that the main objective of citing references is to give sufficient information to allow sources to be located. Additionally, "another important principle is to make reference to that information in the source in hand. As a rule, it is not necessary to provide supplementary information that has to be located elsewhere" </a:t>
            </a:r>
            <a:r>
              <a:rPr lang="en-GB" sz="2800" dirty="0">
                <a:solidFill>
                  <a:srgbClr val="7030A0"/>
                </a:solidFill>
                <a:cs typeface="Arial" pitchFamily="34" charset="0"/>
              </a:rPr>
              <a:t>(Li and Crane 1996, p. 3). </a:t>
            </a:r>
            <a:r>
              <a:rPr lang="en-GB" sz="2800" dirty="0">
                <a:cs typeface="Arial" pitchFamily="34" charset="0"/>
              </a:rPr>
              <a:t>General overviews of the process of citing references are also given by </a:t>
            </a:r>
            <a:r>
              <a:rPr lang="en-GB" sz="2800" dirty="0">
                <a:solidFill>
                  <a:schemeClr val="accent6">
                    <a:lumMod val="75000"/>
                  </a:schemeClr>
                </a:solidFill>
                <a:cs typeface="Arial" pitchFamily="34" charset="0"/>
              </a:rPr>
              <a:t>Bosworth (1992) </a:t>
            </a:r>
            <a:r>
              <a:rPr lang="en-GB" sz="2800" dirty="0">
                <a:cs typeface="Arial" pitchFamily="34" charset="0"/>
              </a:rPr>
              <a:t>an</a:t>
            </a:r>
            <a:r>
              <a:rPr lang="en-GB" sz="2800" dirty="0"/>
              <a:t>d </a:t>
            </a:r>
            <a:r>
              <a:rPr lang="en-GB" sz="2800" dirty="0">
                <a:solidFill>
                  <a:schemeClr val="accent2">
                    <a:lumMod val="75000"/>
                  </a:schemeClr>
                </a:solidFill>
              </a:rPr>
              <a:t>Craig (2003). </a:t>
            </a:r>
            <a:br>
              <a:rPr lang="en-GB" sz="2800" dirty="0">
                <a:cs typeface="Arial" pitchFamily="34" charset="0"/>
              </a:rPr>
            </a:br>
            <a:br>
              <a:rPr lang="en-GB" sz="2800" dirty="0">
                <a:cs typeface="Arial" pitchFamily="34" charset="0"/>
              </a:rPr>
            </a:br>
            <a:r>
              <a:rPr lang="en-GB" sz="2800" b="1" dirty="0">
                <a:cs typeface="Arial" pitchFamily="34" charset="0"/>
              </a:rPr>
              <a:t>Bibliography</a:t>
            </a:r>
            <a:br>
              <a:rPr lang="en-GB" sz="2800" dirty="0">
                <a:cs typeface="Arial" pitchFamily="34" charset="0"/>
              </a:rPr>
            </a:br>
            <a:r>
              <a:rPr lang="en-GB" sz="2800" dirty="0">
                <a:solidFill>
                  <a:schemeClr val="accent6">
                    <a:lumMod val="75000"/>
                  </a:schemeClr>
                </a:solidFill>
                <a:cs typeface="Arial" pitchFamily="34" charset="0"/>
              </a:rPr>
              <a:t>Bosworth, D.P. (1992). </a:t>
            </a:r>
            <a:r>
              <a:rPr lang="en-GB" sz="2800" i="1" dirty="0">
                <a:solidFill>
                  <a:schemeClr val="accent6">
                    <a:lumMod val="75000"/>
                  </a:schemeClr>
                </a:solidFill>
                <a:cs typeface="Arial" pitchFamily="34" charset="0"/>
              </a:rPr>
              <a:t>Citing your references: a guide for authors of journal articles and students writing theses or dissertations</a:t>
            </a:r>
            <a:r>
              <a:rPr lang="en-GB" sz="2800" dirty="0">
                <a:solidFill>
                  <a:schemeClr val="accent6">
                    <a:lumMod val="75000"/>
                  </a:schemeClr>
                </a:solidFill>
                <a:cs typeface="Arial" pitchFamily="34" charset="0"/>
              </a:rPr>
              <a:t>. New York: Underhill Press.</a:t>
            </a:r>
          </a:p>
          <a:p>
            <a:pPr marL="0" indent="0" eaLnBrk="1" hangingPunct="1">
              <a:lnSpc>
                <a:spcPct val="170000"/>
              </a:lnSpc>
              <a:buFont typeface="Arial" charset="0"/>
              <a:buNone/>
              <a:defRPr/>
            </a:pPr>
            <a:r>
              <a:rPr lang="en-GB" sz="2800" dirty="0">
                <a:solidFill>
                  <a:schemeClr val="accent2">
                    <a:lumMod val="75000"/>
                  </a:schemeClr>
                </a:solidFill>
                <a:cs typeface="Arial" pitchFamily="34" charset="0"/>
              </a:rPr>
              <a:t>Craig, P. (2003). ‘How to Cite’. </a:t>
            </a:r>
            <a:r>
              <a:rPr lang="en-GB" sz="2800" i="1" dirty="0">
                <a:solidFill>
                  <a:schemeClr val="accent2">
                    <a:lumMod val="75000"/>
                  </a:schemeClr>
                </a:solidFill>
                <a:cs typeface="Arial" pitchFamily="34" charset="0"/>
              </a:rPr>
              <a:t>Documentation Studies</a:t>
            </a:r>
            <a:r>
              <a:rPr lang="en-GB" sz="2800" dirty="0">
                <a:solidFill>
                  <a:schemeClr val="accent2">
                    <a:lumMod val="75000"/>
                  </a:schemeClr>
                </a:solidFill>
                <a:cs typeface="Arial" pitchFamily="34" charset="0"/>
              </a:rPr>
              <a:t>, 10(1), pp.114-122</a:t>
            </a:r>
            <a:br>
              <a:rPr lang="en-GB" sz="2800" dirty="0">
                <a:solidFill>
                  <a:schemeClr val="accent6">
                    <a:lumMod val="75000"/>
                  </a:schemeClr>
                </a:solidFill>
                <a:cs typeface="Arial" pitchFamily="34" charset="0"/>
              </a:rPr>
            </a:br>
            <a:r>
              <a:rPr lang="en-GB" sz="2800" dirty="0">
                <a:solidFill>
                  <a:srgbClr val="7030A0"/>
                </a:solidFill>
                <a:cs typeface="Arial" pitchFamily="34" charset="0"/>
              </a:rPr>
              <a:t>Li, X. and Crane, N. B. (1996). </a:t>
            </a:r>
            <a:r>
              <a:rPr lang="en-GB" sz="2800" i="1" dirty="0">
                <a:solidFill>
                  <a:srgbClr val="7030A0"/>
                </a:solidFill>
                <a:cs typeface="Arial" pitchFamily="34" charset="0"/>
              </a:rPr>
              <a:t>Electronic styles: a handbook for citing electronic information</a:t>
            </a:r>
            <a:r>
              <a:rPr lang="en-GB" sz="2800" dirty="0">
                <a:solidFill>
                  <a:srgbClr val="7030A0"/>
                </a:solidFill>
                <a:cs typeface="Arial" pitchFamily="34" charset="0"/>
              </a:rPr>
              <a:t>. (2nd edition) . Medford, New Jersey: Information Today.</a:t>
            </a:r>
            <a:br>
              <a:rPr lang="en-GB" sz="2800" dirty="0">
                <a:solidFill>
                  <a:srgbClr val="7030A0"/>
                </a:solidFill>
                <a:cs typeface="Arial" pitchFamily="34" charset="0"/>
              </a:rPr>
            </a:br>
            <a:r>
              <a:rPr lang="en-GB" sz="2800" dirty="0" err="1">
                <a:solidFill>
                  <a:srgbClr val="FF0000"/>
                </a:solidFill>
                <a:cs typeface="Arial" pitchFamily="34" charset="0"/>
              </a:rPr>
              <a:t>Walliman</a:t>
            </a:r>
            <a:r>
              <a:rPr lang="en-GB" sz="2800" dirty="0">
                <a:solidFill>
                  <a:srgbClr val="FF0000"/>
                </a:solidFill>
                <a:cs typeface="Arial" pitchFamily="34" charset="0"/>
              </a:rPr>
              <a:t>, N. (2001). </a:t>
            </a:r>
            <a:r>
              <a:rPr lang="en-GB" sz="2800" i="1" dirty="0">
                <a:solidFill>
                  <a:srgbClr val="FF0000"/>
                </a:solidFill>
                <a:cs typeface="Arial" pitchFamily="34" charset="0"/>
              </a:rPr>
              <a:t>Your research project: a step-by-step guide for the first-time researcher</a:t>
            </a:r>
            <a:r>
              <a:rPr lang="en-GB" sz="2800" dirty="0">
                <a:solidFill>
                  <a:srgbClr val="FF0000"/>
                </a:solidFill>
                <a:cs typeface="Arial" pitchFamily="34" charset="0"/>
              </a:rPr>
              <a:t>. London: SAGE.</a:t>
            </a:r>
          </a:p>
          <a:p>
            <a:pPr marL="0" indent="0" eaLnBrk="1" hangingPunct="1">
              <a:lnSpc>
                <a:spcPct val="170000"/>
              </a:lnSpc>
              <a:buFont typeface="Arial" charset="0"/>
              <a:buNone/>
              <a:defRPr/>
            </a:pPr>
            <a:endParaRPr lang="en-GB" sz="2800" dirty="0">
              <a:solidFill>
                <a:srgbClr val="FF0000"/>
              </a:solidFill>
              <a:cs typeface="Arial" pitchFamily="34" charset="0"/>
            </a:endParaRPr>
          </a:p>
          <a:p>
            <a:endParaRPr lang="en-GB" dirty="0"/>
          </a:p>
        </p:txBody>
      </p:sp>
      <p:sp>
        <p:nvSpPr>
          <p:cNvPr id="7" name="TextBox 6">
            <a:extLst>
              <a:ext uri="{FF2B5EF4-FFF2-40B4-BE49-F238E27FC236}">
                <a16:creationId xmlns:a16="http://schemas.microsoft.com/office/drawing/2014/main" id="{CFAE4ECF-CB7E-3688-4FDD-C6DFEDFA6B68}"/>
              </a:ext>
            </a:extLst>
          </p:cNvPr>
          <p:cNvSpPr txBox="1"/>
          <p:nvPr/>
        </p:nvSpPr>
        <p:spPr>
          <a:xfrm>
            <a:off x="-1284669" y="5665568"/>
            <a:ext cx="10248363" cy="246221"/>
          </a:xfrm>
          <a:prstGeom prst="rect">
            <a:avLst/>
          </a:prstGeom>
          <a:noFill/>
        </p:spPr>
        <p:txBody>
          <a:bodyPr wrap="square">
            <a:spAutoFit/>
          </a:bodyPr>
          <a:lstStyle/>
          <a:p>
            <a:pPr marL="0" indent="0" algn="r" eaLnBrk="1" hangingPunct="1">
              <a:buFont typeface="Arial" charset="0"/>
              <a:buNone/>
              <a:defRPr/>
            </a:pPr>
            <a:r>
              <a:rPr lang="en-GB" sz="1000" dirty="0">
                <a:cs typeface="Arial" pitchFamily="34" charset="0"/>
              </a:rPr>
              <a:t>Example taken and adapted  from Cardiff University Information Services: </a:t>
            </a:r>
            <a:r>
              <a:rPr lang="en-GB" sz="1000" dirty="0">
                <a:cs typeface="Arial" pitchFamily="34" charset="0"/>
                <a:hlinkClick r:id="rId3"/>
              </a:rPr>
              <a:t>https://ilrb.cf.ac.uk/citingreferences/tutorial/whatis2.html</a:t>
            </a:r>
            <a:r>
              <a:rPr lang="en-GB" sz="1000" dirty="0">
                <a:cs typeface="Arial" pitchFamily="34" charset="0"/>
              </a:rPr>
              <a:t> [Accessed September 2016]</a:t>
            </a:r>
          </a:p>
        </p:txBody>
      </p:sp>
    </p:spTree>
    <p:extLst>
      <p:ext uri="{BB962C8B-B14F-4D97-AF65-F5344CB8AC3E}">
        <p14:creationId xmlns:p14="http://schemas.microsoft.com/office/powerpoint/2010/main" val="2621132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0B32D-1A07-EB4A-0A97-8903336CB337}"/>
              </a:ext>
            </a:extLst>
          </p:cNvPr>
          <p:cNvSpPr>
            <a:spLocks noGrp="1"/>
          </p:cNvSpPr>
          <p:nvPr>
            <p:ph type="title"/>
          </p:nvPr>
        </p:nvSpPr>
        <p:spPr>
          <a:xfrm>
            <a:off x="0" y="0"/>
            <a:ext cx="8515350" cy="1325563"/>
          </a:xfrm>
        </p:spPr>
        <p:txBody>
          <a:bodyPr>
            <a:normAutofit/>
          </a:bodyPr>
          <a:lstStyle/>
          <a:p>
            <a:r>
              <a:rPr lang="en-GB" sz="4000" dirty="0">
                <a:solidFill>
                  <a:schemeClr val="accent1">
                    <a:lumMod val="75000"/>
                  </a:schemeClr>
                </a:solidFill>
              </a:rPr>
              <a:t>2.Critical writing/</a:t>
            </a:r>
            <a:r>
              <a:rPr lang="en-GB" sz="4000" dirty="0"/>
              <a:t> Ysgrifennu beirniadol</a:t>
            </a:r>
            <a:r>
              <a:rPr lang="en-GB" sz="4000" dirty="0">
                <a:solidFill>
                  <a:schemeClr val="accent1">
                    <a:lumMod val="75000"/>
                  </a:schemeClr>
                </a:solidFill>
              </a:rPr>
              <a:t> </a:t>
            </a:r>
          </a:p>
        </p:txBody>
      </p:sp>
      <p:pic>
        <p:nvPicPr>
          <p:cNvPr id="5" name="Content Placeholder 4">
            <a:extLst>
              <a:ext uri="{FF2B5EF4-FFF2-40B4-BE49-F238E27FC236}">
                <a16:creationId xmlns:a16="http://schemas.microsoft.com/office/drawing/2014/main" id="{BC20533C-8A79-D3FD-7A66-C9A7F5AA8DEF}"/>
              </a:ext>
            </a:extLst>
          </p:cNvPr>
          <p:cNvPicPr>
            <a:picLocks noGrp="1" noChangeAspect="1"/>
          </p:cNvPicPr>
          <p:nvPr>
            <p:ph idx="1"/>
          </p:nvPr>
        </p:nvPicPr>
        <p:blipFill>
          <a:blip r:embed="rId3"/>
          <a:stretch>
            <a:fillRect/>
          </a:stretch>
        </p:blipFill>
        <p:spPr>
          <a:xfrm>
            <a:off x="628650" y="2330978"/>
            <a:ext cx="7886700" cy="2375537"/>
          </a:xfrm>
          <a:prstGeom prst="rect">
            <a:avLst/>
          </a:prstGeom>
          <a:ln>
            <a:noFill/>
          </a:ln>
          <a:effectLst>
            <a:softEdge rad="112500"/>
          </a:effectLst>
        </p:spPr>
      </p:pic>
      <p:sp>
        <p:nvSpPr>
          <p:cNvPr id="6" name="Rectangle 5">
            <a:extLst>
              <a:ext uri="{FF2B5EF4-FFF2-40B4-BE49-F238E27FC236}">
                <a16:creationId xmlns:a16="http://schemas.microsoft.com/office/drawing/2014/main" id="{0A1F8996-E270-0020-2D74-C0DB9535CAF6}"/>
              </a:ext>
            </a:extLst>
          </p:cNvPr>
          <p:cNvSpPr/>
          <p:nvPr/>
        </p:nvSpPr>
        <p:spPr>
          <a:xfrm>
            <a:off x="4906851" y="2359904"/>
            <a:ext cx="3361386" cy="824282"/>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EEC004BA-F187-83FA-F6CF-7DE71BDE9528}"/>
              </a:ext>
            </a:extLst>
          </p:cNvPr>
          <p:cNvSpPr txBox="1"/>
          <p:nvPr/>
        </p:nvSpPr>
        <p:spPr>
          <a:xfrm>
            <a:off x="953037" y="1815921"/>
            <a:ext cx="3052293" cy="376656"/>
          </a:xfrm>
          <a:prstGeom prst="rect">
            <a:avLst/>
          </a:prstGeom>
          <a:noFill/>
        </p:spPr>
        <p:txBody>
          <a:bodyPr wrap="square" rtlCol="0">
            <a:spAutoFit/>
          </a:bodyPr>
          <a:lstStyle/>
          <a:p>
            <a:r>
              <a:rPr lang="en-GB" dirty="0">
                <a:solidFill>
                  <a:schemeClr val="accent1">
                    <a:lumMod val="75000"/>
                  </a:schemeClr>
                </a:solidFill>
              </a:rPr>
              <a:t>For example: </a:t>
            </a:r>
          </a:p>
        </p:txBody>
      </p:sp>
    </p:spTree>
    <p:extLst>
      <p:ext uri="{BB962C8B-B14F-4D97-AF65-F5344CB8AC3E}">
        <p14:creationId xmlns:p14="http://schemas.microsoft.com/office/powerpoint/2010/main" val="2548573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5384BBF-8704-D618-CD8F-EFBA618EBBC9}"/>
              </a:ext>
            </a:extLst>
          </p:cNvPr>
          <p:cNvPicPr>
            <a:picLocks noChangeAspect="1"/>
          </p:cNvPicPr>
          <p:nvPr/>
        </p:nvPicPr>
        <p:blipFill>
          <a:blip r:embed="rId3"/>
          <a:stretch>
            <a:fillRect/>
          </a:stretch>
        </p:blipFill>
        <p:spPr>
          <a:xfrm>
            <a:off x="628650" y="2310705"/>
            <a:ext cx="7886700" cy="2906292"/>
          </a:xfrm>
          <a:prstGeom prst="rect">
            <a:avLst/>
          </a:prstGeom>
        </p:spPr>
      </p:pic>
      <p:sp>
        <p:nvSpPr>
          <p:cNvPr id="2" name="Title 1">
            <a:extLst>
              <a:ext uri="{FF2B5EF4-FFF2-40B4-BE49-F238E27FC236}">
                <a16:creationId xmlns:a16="http://schemas.microsoft.com/office/drawing/2014/main" id="{2710B32D-1A07-EB4A-0A97-8903336CB337}"/>
              </a:ext>
            </a:extLst>
          </p:cNvPr>
          <p:cNvSpPr>
            <a:spLocks noGrp="1"/>
          </p:cNvSpPr>
          <p:nvPr>
            <p:ph type="title"/>
          </p:nvPr>
        </p:nvSpPr>
        <p:spPr>
          <a:xfrm>
            <a:off x="-123557" y="185450"/>
            <a:ext cx="8257773" cy="1325563"/>
          </a:xfrm>
        </p:spPr>
        <p:txBody>
          <a:bodyPr>
            <a:normAutofit/>
          </a:bodyPr>
          <a:lstStyle/>
          <a:p>
            <a:r>
              <a:rPr lang="en-GB" sz="4000" dirty="0">
                <a:solidFill>
                  <a:schemeClr val="accent1">
                    <a:lumMod val="75000"/>
                  </a:schemeClr>
                </a:solidFill>
              </a:rPr>
              <a:t>2.Critical writing/</a:t>
            </a:r>
            <a:r>
              <a:rPr lang="en-GB" sz="4000" dirty="0"/>
              <a:t> Ysgrifennu beirniadol</a:t>
            </a:r>
            <a:endParaRPr lang="en-GB" sz="4000" dirty="0">
              <a:solidFill>
                <a:schemeClr val="accent1">
                  <a:lumMod val="75000"/>
                </a:schemeClr>
              </a:solidFill>
            </a:endParaRPr>
          </a:p>
        </p:txBody>
      </p:sp>
      <p:sp>
        <p:nvSpPr>
          <p:cNvPr id="6" name="Rectangle 5">
            <a:extLst>
              <a:ext uri="{FF2B5EF4-FFF2-40B4-BE49-F238E27FC236}">
                <a16:creationId xmlns:a16="http://schemas.microsoft.com/office/drawing/2014/main" id="{0A1F8996-E270-0020-2D74-C0DB9535CAF6}"/>
              </a:ext>
            </a:extLst>
          </p:cNvPr>
          <p:cNvSpPr/>
          <p:nvPr/>
        </p:nvSpPr>
        <p:spPr>
          <a:xfrm>
            <a:off x="5153964" y="2511328"/>
            <a:ext cx="3361386" cy="824282"/>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154AECA5-859D-D67C-0351-B01359673C03}"/>
              </a:ext>
            </a:extLst>
          </p:cNvPr>
          <p:cNvSpPr txBox="1"/>
          <p:nvPr/>
        </p:nvSpPr>
        <p:spPr>
          <a:xfrm>
            <a:off x="953037" y="1722531"/>
            <a:ext cx="3052293" cy="376656"/>
          </a:xfrm>
          <a:prstGeom prst="rect">
            <a:avLst/>
          </a:prstGeom>
          <a:noFill/>
        </p:spPr>
        <p:txBody>
          <a:bodyPr wrap="square" rtlCol="0">
            <a:spAutoFit/>
          </a:bodyPr>
          <a:lstStyle/>
          <a:p>
            <a:r>
              <a:rPr lang="en-GB" dirty="0">
                <a:solidFill>
                  <a:schemeClr val="accent1">
                    <a:lumMod val="75000"/>
                  </a:schemeClr>
                </a:solidFill>
              </a:rPr>
              <a:t>Er enghraifft: </a:t>
            </a:r>
          </a:p>
        </p:txBody>
      </p:sp>
    </p:spTree>
    <p:extLst>
      <p:ext uri="{BB962C8B-B14F-4D97-AF65-F5344CB8AC3E}">
        <p14:creationId xmlns:p14="http://schemas.microsoft.com/office/powerpoint/2010/main" val="1937697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EA56-CFDF-692A-DDB1-626CAB341248}"/>
              </a:ext>
            </a:extLst>
          </p:cNvPr>
          <p:cNvSpPr>
            <a:spLocks noGrp="1"/>
          </p:cNvSpPr>
          <p:nvPr>
            <p:ph type="title"/>
          </p:nvPr>
        </p:nvSpPr>
        <p:spPr>
          <a:xfrm>
            <a:off x="-100208" y="-101455"/>
            <a:ext cx="8515350" cy="1325563"/>
          </a:xfrm>
        </p:spPr>
        <p:txBody>
          <a:bodyPr>
            <a:normAutofit/>
          </a:bodyPr>
          <a:lstStyle/>
          <a:p>
            <a:r>
              <a:rPr lang="en-GB" sz="4000" dirty="0"/>
              <a:t>2.</a:t>
            </a:r>
            <a:r>
              <a:rPr lang="en-GB" sz="4000" dirty="0">
                <a:solidFill>
                  <a:schemeClr val="accent1">
                    <a:lumMod val="75000"/>
                  </a:schemeClr>
                </a:solidFill>
              </a:rPr>
              <a:t>Critical writing/</a:t>
            </a:r>
            <a:r>
              <a:rPr lang="en-GB" sz="4000" dirty="0"/>
              <a:t>Ysgrifennu beirniadol</a:t>
            </a:r>
          </a:p>
        </p:txBody>
      </p:sp>
      <p:sp>
        <p:nvSpPr>
          <p:cNvPr id="3" name="Content Placeholder 2">
            <a:extLst>
              <a:ext uri="{FF2B5EF4-FFF2-40B4-BE49-F238E27FC236}">
                <a16:creationId xmlns:a16="http://schemas.microsoft.com/office/drawing/2014/main" id="{3CC60388-AB66-9B11-726A-B29D3C5E9BE3}"/>
              </a:ext>
            </a:extLst>
          </p:cNvPr>
          <p:cNvSpPr>
            <a:spLocks noGrp="1"/>
          </p:cNvSpPr>
          <p:nvPr>
            <p:ph sz="half" idx="1"/>
          </p:nvPr>
        </p:nvSpPr>
        <p:spPr>
          <a:xfrm>
            <a:off x="133481" y="1301636"/>
            <a:ext cx="3886200" cy="4554225"/>
          </a:xfrm>
        </p:spPr>
        <p:txBody>
          <a:bodyPr>
            <a:normAutofit fontScale="55000" lnSpcReduction="20000"/>
          </a:bodyPr>
          <a:lstStyle/>
          <a:p>
            <a:pPr marL="0" indent="0">
              <a:buNone/>
            </a:pPr>
            <a:r>
              <a:rPr lang="en-GB" sz="3600" b="1" dirty="0">
                <a:solidFill>
                  <a:schemeClr val="accent1">
                    <a:lumMod val="75000"/>
                  </a:schemeClr>
                </a:solidFill>
              </a:rPr>
              <a:t>Critical writing involves;</a:t>
            </a:r>
          </a:p>
          <a:p>
            <a:pPr lvl="1"/>
            <a:endParaRPr lang="en-US" sz="3300" b="0" i="0" dirty="0">
              <a:solidFill>
                <a:schemeClr val="accent1">
                  <a:lumMod val="75000"/>
                </a:schemeClr>
              </a:solidFill>
              <a:effectLst/>
              <a:latin typeface="Asap"/>
            </a:endParaRPr>
          </a:p>
          <a:p>
            <a:pPr lvl="1"/>
            <a:r>
              <a:rPr lang="en-US" sz="3100" b="0" i="0" dirty="0">
                <a:solidFill>
                  <a:schemeClr val="accent1">
                    <a:lumMod val="75000"/>
                  </a:schemeClr>
                </a:solidFill>
                <a:effectLst/>
              </a:rPr>
              <a:t>Questioning/challenging approach  </a:t>
            </a:r>
          </a:p>
          <a:p>
            <a:pPr lvl="1"/>
            <a:r>
              <a:rPr lang="en-US" sz="3100" dirty="0">
                <a:solidFill>
                  <a:schemeClr val="accent1">
                    <a:lumMod val="75000"/>
                  </a:schemeClr>
                </a:solidFill>
              </a:rPr>
              <a:t>Being objective </a:t>
            </a:r>
            <a:endParaRPr lang="en-US" sz="3100" b="0" i="0" dirty="0">
              <a:solidFill>
                <a:schemeClr val="accent1">
                  <a:lumMod val="75000"/>
                </a:schemeClr>
              </a:solidFill>
              <a:effectLst/>
            </a:endParaRPr>
          </a:p>
          <a:p>
            <a:pPr lvl="1"/>
            <a:r>
              <a:rPr lang="en-US" sz="3100" b="0" i="0" dirty="0">
                <a:solidFill>
                  <a:schemeClr val="accent1">
                    <a:lumMod val="75000"/>
                  </a:schemeClr>
                </a:solidFill>
                <a:effectLst/>
              </a:rPr>
              <a:t>Identifying key positive and negative aspects you can comment upon;</a:t>
            </a:r>
          </a:p>
          <a:p>
            <a:pPr lvl="1"/>
            <a:r>
              <a:rPr lang="en-US" sz="3100" b="0" i="0" dirty="0">
                <a:solidFill>
                  <a:schemeClr val="accent1">
                    <a:lumMod val="75000"/>
                  </a:schemeClr>
                </a:solidFill>
                <a:effectLst/>
              </a:rPr>
              <a:t>Assessing relevance to the debate that you are engaging in for your assignment;</a:t>
            </a:r>
          </a:p>
          <a:p>
            <a:pPr lvl="1"/>
            <a:r>
              <a:rPr lang="en-US" sz="3100" dirty="0">
                <a:solidFill>
                  <a:schemeClr val="accent1">
                    <a:lumMod val="75000"/>
                  </a:schemeClr>
                </a:solidFill>
              </a:rPr>
              <a:t>C</a:t>
            </a:r>
            <a:r>
              <a:rPr lang="en-US" sz="3100" b="0" i="0" dirty="0">
                <a:solidFill>
                  <a:schemeClr val="accent1">
                    <a:lumMod val="75000"/>
                  </a:schemeClr>
                </a:solidFill>
                <a:effectLst/>
              </a:rPr>
              <a:t>onsidering the quality of the evidence and argument you have read; </a:t>
            </a:r>
          </a:p>
          <a:p>
            <a:pPr lvl="1"/>
            <a:r>
              <a:rPr lang="en-GB" altLang="en-US" sz="3100" dirty="0">
                <a:solidFill>
                  <a:schemeClr val="accent1">
                    <a:lumMod val="75000"/>
                  </a:schemeClr>
                </a:solidFill>
              </a:rPr>
              <a:t>Reaching informed conclusions based on all the available evidence</a:t>
            </a:r>
          </a:p>
          <a:p>
            <a:pPr lvl="1"/>
            <a:r>
              <a:rPr lang="en-US" sz="3100" dirty="0">
                <a:solidFill>
                  <a:schemeClr val="accent1">
                    <a:lumMod val="75000"/>
                  </a:schemeClr>
                </a:solidFill>
              </a:rPr>
              <a:t>I</a:t>
            </a:r>
            <a:r>
              <a:rPr lang="en-US" sz="3100" b="0" i="0" dirty="0">
                <a:solidFill>
                  <a:schemeClr val="accent1">
                    <a:lumMod val="75000"/>
                  </a:schemeClr>
                </a:solidFill>
                <a:effectLst/>
              </a:rPr>
              <a:t>dentifying how best the arguments can be woven into your assignment</a:t>
            </a:r>
          </a:p>
          <a:p>
            <a:pPr lvl="1"/>
            <a:endParaRPr lang="en-GB" altLang="en-US" sz="2400" dirty="0">
              <a:solidFill>
                <a:schemeClr val="accent1">
                  <a:lumMod val="75000"/>
                </a:schemeClr>
              </a:solidFill>
            </a:endParaRPr>
          </a:p>
          <a:p>
            <a:pPr lvl="1"/>
            <a:endParaRPr lang="en-US" b="0" i="0" dirty="0">
              <a:solidFill>
                <a:schemeClr val="accent1">
                  <a:lumMod val="75000"/>
                </a:schemeClr>
              </a:solidFill>
              <a:effectLst/>
            </a:endParaRPr>
          </a:p>
          <a:p>
            <a:endParaRPr lang="en-GB" dirty="0"/>
          </a:p>
        </p:txBody>
      </p:sp>
      <p:sp>
        <p:nvSpPr>
          <p:cNvPr id="4" name="Content Placeholder 3">
            <a:extLst>
              <a:ext uri="{FF2B5EF4-FFF2-40B4-BE49-F238E27FC236}">
                <a16:creationId xmlns:a16="http://schemas.microsoft.com/office/drawing/2014/main" id="{0EA59EAB-A596-49B6-F5C3-60E1E9154C5C}"/>
              </a:ext>
            </a:extLst>
          </p:cNvPr>
          <p:cNvSpPr>
            <a:spLocks noGrp="1"/>
          </p:cNvSpPr>
          <p:nvPr>
            <p:ph sz="half" idx="2"/>
          </p:nvPr>
        </p:nvSpPr>
        <p:spPr>
          <a:xfrm>
            <a:off x="4283736" y="1301636"/>
            <a:ext cx="3886200" cy="4351338"/>
          </a:xfrm>
        </p:spPr>
        <p:txBody>
          <a:bodyPr>
            <a:noAutofit/>
          </a:bodyPr>
          <a:lstStyle/>
          <a:p>
            <a:pPr marL="0" indent="0">
              <a:buNone/>
            </a:pPr>
            <a:r>
              <a:rPr lang="en-GB" sz="1600" b="1" i="0" dirty="0">
                <a:solidFill>
                  <a:srgbClr val="000000"/>
                </a:solidFill>
                <a:effectLst/>
                <a:latin typeface="Roboto" panose="02000000000000000000" pitchFamily="2" charset="0"/>
              </a:rPr>
              <a:t>Mae ysgrifennu beirniadol yn cynnwys; </a:t>
            </a:r>
          </a:p>
          <a:p>
            <a:r>
              <a:rPr lang="en-GB" sz="1700" b="0" i="0" dirty="0">
                <a:solidFill>
                  <a:srgbClr val="000000"/>
                </a:solidFill>
                <a:effectLst/>
              </a:rPr>
              <a:t>Ymagwedd holi/heriol </a:t>
            </a:r>
          </a:p>
          <a:p>
            <a:r>
              <a:rPr lang="en-GB" sz="1700" b="0" i="0" dirty="0">
                <a:solidFill>
                  <a:srgbClr val="000000"/>
                </a:solidFill>
                <a:effectLst/>
              </a:rPr>
              <a:t>Bod yn wrthrychol </a:t>
            </a:r>
          </a:p>
          <a:p>
            <a:r>
              <a:rPr lang="en-GB" sz="1700" dirty="0">
                <a:solidFill>
                  <a:srgbClr val="000000"/>
                </a:solidFill>
              </a:rPr>
              <a:t>N</a:t>
            </a:r>
            <a:r>
              <a:rPr lang="en-GB" sz="1700" b="0" i="0" dirty="0">
                <a:solidFill>
                  <a:srgbClr val="000000"/>
                </a:solidFill>
                <a:effectLst/>
              </a:rPr>
              <a:t>odi agweddau cadarnhaol a negyddol allweddol y gallwch wneud sylwadau arnynt;</a:t>
            </a:r>
          </a:p>
          <a:p>
            <a:r>
              <a:rPr lang="en-GB" sz="1700" dirty="0">
                <a:solidFill>
                  <a:srgbClr val="000000"/>
                </a:solidFill>
              </a:rPr>
              <a:t>A</a:t>
            </a:r>
            <a:r>
              <a:rPr lang="en-GB" sz="1700" b="0" i="0" dirty="0">
                <a:solidFill>
                  <a:srgbClr val="000000"/>
                </a:solidFill>
                <a:effectLst/>
              </a:rPr>
              <a:t>sesu eu perthnasedd i'r ddadl yr ydych yn cymryd rhan ynddi ar gyfer eich aseiniad; </a:t>
            </a:r>
          </a:p>
          <a:p>
            <a:r>
              <a:rPr lang="en-GB" sz="1700" dirty="0">
                <a:solidFill>
                  <a:srgbClr val="000000"/>
                </a:solidFill>
              </a:rPr>
              <a:t>Y</a:t>
            </a:r>
            <a:r>
              <a:rPr lang="en-GB" sz="1700" b="0" i="0" dirty="0">
                <a:solidFill>
                  <a:srgbClr val="000000"/>
                </a:solidFill>
                <a:effectLst/>
              </a:rPr>
              <a:t>styried ansawdd y dystiolaeth a'r ddadl yr ydych wedi'u darllen; </a:t>
            </a:r>
          </a:p>
          <a:p>
            <a:r>
              <a:rPr lang="en-GB" sz="1700" b="0" i="0" dirty="0">
                <a:solidFill>
                  <a:srgbClr val="000000"/>
                </a:solidFill>
                <a:effectLst/>
              </a:rPr>
              <a:t>Dod i gasgliadau gwybodus yn seiliedig ar yr holl dystiolaeth sydd ar gael </a:t>
            </a:r>
          </a:p>
          <a:p>
            <a:r>
              <a:rPr lang="en-GB" sz="1700" b="0" i="0" dirty="0">
                <a:solidFill>
                  <a:srgbClr val="000000"/>
                </a:solidFill>
                <a:effectLst/>
              </a:rPr>
              <a:t>Nodi'r ffordd orau o blethu'r dadleuon i'ch aseiniad</a:t>
            </a:r>
            <a:endParaRPr lang="en-GB" sz="1700" dirty="0"/>
          </a:p>
        </p:txBody>
      </p:sp>
      <p:sp>
        <p:nvSpPr>
          <p:cNvPr id="6" name="TextBox 5">
            <a:extLst>
              <a:ext uri="{FF2B5EF4-FFF2-40B4-BE49-F238E27FC236}">
                <a16:creationId xmlns:a16="http://schemas.microsoft.com/office/drawing/2014/main" id="{B53E2EB6-13C1-F018-E58E-C68D60EDB3F3}"/>
              </a:ext>
            </a:extLst>
          </p:cNvPr>
          <p:cNvSpPr txBox="1"/>
          <p:nvPr/>
        </p:nvSpPr>
        <p:spPr>
          <a:xfrm>
            <a:off x="5515377" y="5973508"/>
            <a:ext cx="4617076" cy="646331"/>
          </a:xfrm>
          <a:prstGeom prst="rect">
            <a:avLst/>
          </a:prstGeom>
          <a:noFill/>
        </p:spPr>
        <p:txBody>
          <a:bodyPr wrap="square">
            <a:spAutoFit/>
          </a:bodyPr>
          <a:lstStyle/>
          <a:p>
            <a:r>
              <a:rPr lang="en-GB" sz="1800" dirty="0"/>
              <a:t>(Bangor University, 2023) </a:t>
            </a:r>
            <a:br>
              <a:rPr lang="en-GB" sz="2800" dirty="0"/>
            </a:br>
            <a:endParaRPr lang="en-GB" dirty="0"/>
          </a:p>
        </p:txBody>
      </p:sp>
    </p:spTree>
    <p:extLst>
      <p:ext uri="{BB962C8B-B14F-4D97-AF65-F5344CB8AC3E}">
        <p14:creationId xmlns:p14="http://schemas.microsoft.com/office/powerpoint/2010/main" val="3590927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D3FFD-C68F-6CC3-87EA-1A958D711BB4}"/>
              </a:ext>
            </a:extLst>
          </p:cNvPr>
          <p:cNvSpPr>
            <a:spLocks noGrp="1"/>
          </p:cNvSpPr>
          <p:nvPr>
            <p:ph type="title"/>
          </p:nvPr>
        </p:nvSpPr>
        <p:spPr>
          <a:xfrm>
            <a:off x="0" y="365126"/>
            <a:ext cx="7886700" cy="1325563"/>
          </a:xfrm>
        </p:spPr>
        <p:txBody>
          <a:bodyPr>
            <a:normAutofit/>
          </a:bodyPr>
          <a:lstStyle/>
          <a:p>
            <a:r>
              <a:rPr lang="en-GB" sz="4000" dirty="0">
                <a:solidFill>
                  <a:schemeClr val="accent1">
                    <a:lumMod val="75000"/>
                  </a:schemeClr>
                </a:solidFill>
              </a:rPr>
              <a:t>Key pointers</a:t>
            </a:r>
            <a:r>
              <a:rPr lang="en-GB" sz="4000" dirty="0"/>
              <a:t>/ Awgrymiadau allweddol</a:t>
            </a:r>
          </a:p>
        </p:txBody>
      </p:sp>
      <p:sp>
        <p:nvSpPr>
          <p:cNvPr id="3" name="Content Placeholder 2">
            <a:extLst>
              <a:ext uri="{FF2B5EF4-FFF2-40B4-BE49-F238E27FC236}">
                <a16:creationId xmlns:a16="http://schemas.microsoft.com/office/drawing/2014/main" id="{41568FEC-FCA0-0B89-ABE6-9CF6FE1CD289}"/>
              </a:ext>
            </a:extLst>
          </p:cNvPr>
          <p:cNvSpPr>
            <a:spLocks noGrp="1"/>
          </p:cNvSpPr>
          <p:nvPr>
            <p:ph sz="half" idx="1"/>
          </p:nvPr>
        </p:nvSpPr>
        <p:spPr>
          <a:xfrm>
            <a:off x="525619" y="1960559"/>
            <a:ext cx="3886200" cy="4674503"/>
          </a:xfrm>
        </p:spPr>
        <p:txBody>
          <a:bodyPr>
            <a:normAutofit fontScale="62500" lnSpcReduction="20000"/>
          </a:bodyPr>
          <a:lstStyle/>
          <a:p>
            <a:r>
              <a:rPr lang="en-GB" dirty="0">
                <a:solidFill>
                  <a:schemeClr val="accent1">
                    <a:lumMod val="75000"/>
                  </a:schemeClr>
                </a:solidFill>
              </a:rPr>
              <a:t>Critical writing involves other skills </a:t>
            </a:r>
          </a:p>
          <a:p>
            <a:pPr lvl="1"/>
            <a:r>
              <a:rPr lang="en-GB" dirty="0">
                <a:solidFill>
                  <a:schemeClr val="accent1">
                    <a:lumMod val="75000"/>
                  </a:schemeClr>
                </a:solidFill>
              </a:rPr>
              <a:t>planning, reading, researching, academic writing etc.</a:t>
            </a:r>
          </a:p>
          <a:p>
            <a:r>
              <a:rPr lang="en-GB" dirty="0">
                <a:solidFill>
                  <a:schemeClr val="accent1">
                    <a:lumMod val="75000"/>
                  </a:schemeClr>
                </a:solidFill>
              </a:rPr>
              <a:t>Consider various viewpoints</a:t>
            </a:r>
          </a:p>
          <a:p>
            <a:r>
              <a:rPr lang="en-GB" dirty="0">
                <a:solidFill>
                  <a:schemeClr val="accent1">
                    <a:lumMod val="75000"/>
                  </a:schemeClr>
                </a:solidFill>
              </a:rPr>
              <a:t>‘Do others support this’? </a:t>
            </a:r>
          </a:p>
          <a:p>
            <a:r>
              <a:rPr lang="en-GB" dirty="0">
                <a:solidFill>
                  <a:schemeClr val="accent1">
                    <a:lumMod val="75000"/>
                  </a:schemeClr>
                </a:solidFill>
              </a:rPr>
              <a:t>Don’t just string quotes together</a:t>
            </a:r>
          </a:p>
          <a:p>
            <a:r>
              <a:rPr lang="en-GB" dirty="0">
                <a:solidFill>
                  <a:schemeClr val="accent1">
                    <a:lumMod val="75000"/>
                  </a:schemeClr>
                </a:solidFill>
              </a:rPr>
              <a:t>Use signposting language to help demonstrate links and progression </a:t>
            </a:r>
          </a:p>
          <a:p>
            <a:pPr lvl="2"/>
            <a:r>
              <a:rPr lang="en-GB" sz="2300" dirty="0">
                <a:solidFill>
                  <a:schemeClr val="accent1">
                    <a:lumMod val="75000"/>
                  </a:schemeClr>
                </a:solidFill>
              </a:rPr>
              <a:t>Helpful source: Manchester Phrase bank - </a:t>
            </a:r>
            <a:r>
              <a:rPr lang="en-US" sz="2300" dirty="0">
                <a:solidFill>
                  <a:srgbClr val="0563C1"/>
                </a:solidFill>
                <a:hlinkClick r:id="rId3">
                  <a:extLst>
                    <a:ext uri="{A12FA001-AC4F-418D-AE19-62706E023703}">
                      <ahyp:hlinkClr xmlns:ahyp="http://schemas.microsoft.com/office/drawing/2018/hyperlinkcolor" val="tx"/>
                    </a:ext>
                  </a:extLst>
                </a:hlinkClick>
              </a:rPr>
              <a:t>Academic Phrasebank</a:t>
            </a:r>
            <a:r>
              <a:rPr lang="en-US" sz="2300" dirty="0">
                <a:solidFill>
                  <a:schemeClr val="accent1">
                    <a:lumMod val="75000"/>
                  </a:schemeClr>
                </a:solidFill>
                <a:hlinkClick r:id="rId3">
                  <a:extLst>
                    <a:ext uri="{A12FA001-AC4F-418D-AE19-62706E023703}">
                      <ahyp:hlinkClr xmlns:ahyp="http://schemas.microsoft.com/office/drawing/2018/hyperlinkcolor" val="tx"/>
                    </a:ext>
                  </a:extLst>
                </a:hlinkClick>
              </a:rPr>
              <a:t> | The University of Manchester</a:t>
            </a:r>
            <a:endParaRPr lang="en-US" sz="2300" dirty="0">
              <a:solidFill>
                <a:schemeClr val="accent1">
                  <a:lumMod val="75000"/>
                </a:schemeClr>
              </a:solidFill>
            </a:endParaRPr>
          </a:p>
          <a:p>
            <a:r>
              <a:rPr lang="en-GB" dirty="0">
                <a:solidFill>
                  <a:schemeClr val="accent1">
                    <a:lumMod val="75000"/>
                  </a:schemeClr>
                </a:solidFill>
              </a:rPr>
              <a:t>Tell us why it was important to include?</a:t>
            </a:r>
          </a:p>
        </p:txBody>
      </p:sp>
      <p:sp>
        <p:nvSpPr>
          <p:cNvPr id="5" name="Content Placeholder 4">
            <a:extLst>
              <a:ext uri="{FF2B5EF4-FFF2-40B4-BE49-F238E27FC236}">
                <a16:creationId xmlns:a16="http://schemas.microsoft.com/office/drawing/2014/main" id="{2E4D26F6-8D8E-52AC-BDE8-90A24336D420}"/>
              </a:ext>
            </a:extLst>
          </p:cNvPr>
          <p:cNvSpPr>
            <a:spLocks noGrp="1"/>
          </p:cNvSpPr>
          <p:nvPr>
            <p:ph sz="half" idx="2"/>
          </p:nvPr>
        </p:nvSpPr>
        <p:spPr>
          <a:xfrm>
            <a:off x="4572000" y="1843457"/>
            <a:ext cx="3886200" cy="4351338"/>
          </a:xfrm>
        </p:spPr>
        <p:txBody>
          <a:bodyPr>
            <a:normAutofit fontScale="62500" lnSpcReduction="20000"/>
          </a:bodyPr>
          <a:lstStyle/>
          <a:p>
            <a:r>
              <a:rPr lang="en-US" dirty="0"/>
              <a:t>Mae </a:t>
            </a:r>
            <a:r>
              <a:rPr lang="en-US" dirty="0" err="1"/>
              <a:t>ysgrifennu’n</a:t>
            </a:r>
            <a:r>
              <a:rPr lang="en-US" dirty="0"/>
              <a:t> </a:t>
            </a:r>
            <a:r>
              <a:rPr lang="en-US" dirty="0" err="1"/>
              <a:t>feirniadol</a:t>
            </a:r>
            <a:r>
              <a:rPr lang="en-US" dirty="0"/>
              <a:t> </a:t>
            </a:r>
            <a:r>
              <a:rPr lang="en-US" dirty="0" err="1"/>
              <a:t>yn</a:t>
            </a:r>
            <a:r>
              <a:rPr lang="en-US" dirty="0"/>
              <a:t> cynnwys sgiliau eraill</a:t>
            </a:r>
          </a:p>
          <a:p>
            <a:pPr lvl="1"/>
            <a:r>
              <a:rPr lang="en-US" dirty="0"/>
              <a:t>cynllunio, darllen, ymchwilio, ysgrifennu academaidd ac ati.</a:t>
            </a:r>
          </a:p>
          <a:p>
            <a:r>
              <a:rPr lang="en-US" dirty="0"/>
              <a:t>Ystyriwch wahanol safbwyntiau</a:t>
            </a:r>
          </a:p>
          <a:p>
            <a:r>
              <a:rPr lang="en-US" dirty="0"/>
              <a:t>‘Ydy eraill yn cefnogi hyn’?</a:t>
            </a:r>
          </a:p>
          <a:p>
            <a:r>
              <a:rPr lang="en-US" dirty="0"/>
              <a:t>Peidiwch </a:t>
            </a:r>
            <a:r>
              <a:rPr lang="en-US" dirty="0" err="1"/>
              <a:t>â</a:t>
            </a:r>
            <a:r>
              <a:rPr lang="en-US" dirty="0"/>
              <a:t> </a:t>
            </a:r>
            <a:r>
              <a:rPr lang="en-US" dirty="0" err="1"/>
              <a:t>rhestru</a:t>
            </a:r>
            <a:r>
              <a:rPr lang="en-US" dirty="0"/>
              <a:t> un </a:t>
            </a:r>
            <a:r>
              <a:rPr lang="en-US" dirty="0" err="1"/>
              <a:t>dyfyniad</a:t>
            </a:r>
            <a:r>
              <a:rPr lang="en-US" dirty="0"/>
              <a:t> </a:t>
            </a:r>
            <a:r>
              <a:rPr lang="en-US" dirty="0" err="1"/>
              <a:t>ar</a:t>
            </a:r>
            <a:r>
              <a:rPr lang="en-US" dirty="0"/>
              <a:t> </a:t>
            </a:r>
            <a:r>
              <a:rPr lang="en-US" dirty="0" err="1"/>
              <a:t>ôl</a:t>
            </a:r>
            <a:r>
              <a:rPr lang="en-US" dirty="0"/>
              <a:t> y </a:t>
            </a:r>
            <a:r>
              <a:rPr lang="en-US" dirty="0" err="1"/>
              <a:t>llall</a:t>
            </a:r>
            <a:r>
              <a:rPr lang="en-US" dirty="0"/>
              <a:t> </a:t>
            </a:r>
          </a:p>
          <a:p>
            <a:r>
              <a:rPr lang="en-US" dirty="0" err="1"/>
              <a:t>Defnyddio</a:t>
            </a:r>
            <a:r>
              <a:rPr lang="en-US" dirty="0"/>
              <a:t> iaith arwyddbostio </a:t>
            </a:r>
            <a:r>
              <a:rPr lang="en-US" dirty="0" err="1"/>
              <a:t>i</a:t>
            </a:r>
            <a:r>
              <a:rPr lang="en-US" dirty="0"/>
              <a:t>  ddangos cysylltiadau a dilyniant</a:t>
            </a:r>
          </a:p>
          <a:p>
            <a:pPr lvl="1"/>
            <a:r>
              <a:rPr lang="en-US" dirty="0"/>
              <a:t>Ffynhonnell ddefnyddiol: Manchester Phrase bank - </a:t>
            </a:r>
            <a:r>
              <a:rPr lang="en-US" sz="2400" dirty="0">
                <a:solidFill>
                  <a:srgbClr val="0563C1"/>
                </a:solidFill>
                <a:hlinkClick r:id="rId3">
                  <a:extLst>
                    <a:ext uri="{A12FA001-AC4F-418D-AE19-62706E023703}">
                      <ahyp:hlinkClr xmlns:ahyp="http://schemas.microsoft.com/office/drawing/2018/hyperlinkcolor" val="tx"/>
                    </a:ext>
                  </a:extLst>
                </a:hlinkClick>
              </a:rPr>
              <a:t>Academic Phrasebank</a:t>
            </a:r>
            <a:r>
              <a:rPr lang="en-US" sz="2400" dirty="0">
                <a:solidFill>
                  <a:schemeClr val="accent1">
                    <a:lumMod val="75000"/>
                  </a:schemeClr>
                </a:solidFill>
                <a:hlinkClick r:id="rId3">
                  <a:extLst>
                    <a:ext uri="{A12FA001-AC4F-418D-AE19-62706E023703}">
                      <ahyp:hlinkClr xmlns:ahyp="http://schemas.microsoft.com/office/drawing/2018/hyperlinkcolor" val="tx"/>
                    </a:ext>
                  </a:extLst>
                </a:hlinkClick>
              </a:rPr>
              <a:t> | The University of Manchester</a:t>
            </a:r>
            <a:endParaRPr lang="en-US" dirty="0"/>
          </a:p>
          <a:p>
            <a:pPr lvl="1"/>
            <a:r>
              <a:rPr lang="en-US" dirty="0">
                <a:hlinkClick r:id="rId4"/>
              </a:rPr>
              <a:t>https://xerte.bangor.ac.uk/xerte/play.php?template_id=142#page1</a:t>
            </a:r>
            <a:r>
              <a:rPr lang="en-US" dirty="0"/>
              <a:t> </a:t>
            </a:r>
          </a:p>
          <a:p>
            <a:r>
              <a:rPr lang="en-US" dirty="0"/>
              <a:t>Dywedwch wrthym pam mae'n </a:t>
            </a:r>
            <a:r>
              <a:rPr lang="en-US" dirty="0" err="1"/>
              <a:t>bwysig</a:t>
            </a:r>
            <a:r>
              <a:rPr lang="en-US" dirty="0"/>
              <a:t> </a:t>
            </a:r>
            <a:r>
              <a:rPr lang="en-US" dirty="0" err="1"/>
              <a:t>ei</a:t>
            </a:r>
            <a:r>
              <a:rPr lang="en-US" dirty="0"/>
              <a:t> </a:t>
            </a:r>
            <a:r>
              <a:rPr lang="en-US" dirty="0" err="1"/>
              <a:t>gynnwys</a:t>
            </a:r>
            <a:r>
              <a:rPr lang="en-US" dirty="0"/>
              <a:t>?</a:t>
            </a:r>
            <a:endParaRPr lang="en-GB" dirty="0"/>
          </a:p>
        </p:txBody>
      </p:sp>
      <p:sp>
        <p:nvSpPr>
          <p:cNvPr id="7" name="TextBox 6">
            <a:extLst>
              <a:ext uri="{FF2B5EF4-FFF2-40B4-BE49-F238E27FC236}">
                <a16:creationId xmlns:a16="http://schemas.microsoft.com/office/drawing/2014/main" id="{158FE41C-7963-A308-CBF2-D630529B777F}"/>
              </a:ext>
            </a:extLst>
          </p:cNvPr>
          <p:cNvSpPr txBox="1"/>
          <p:nvPr/>
        </p:nvSpPr>
        <p:spPr>
          <a:xfrm>
            <a:off x="5695682" y="5988732"/>
            <a:ext cx="4617076" cy="646331"/>
          </a:xfrm>
          <a:prstGeom prst="rect">
            <a:avLst/>
          </a:prstGeom>
          <a:noFill/>
        </p:spPr>
        <p:txBody>
          <a:bodyPr wrap="square">
            <a:spAutoFit/>
          </a:bodyPr>
          <a:lstStyle/>
          <a:p>
            <a:r>
              <a:rPr lang="en-GB" sz="1800" dirty="0"/>
              <a:t>(Bangor University, 2023) </a:t>
            </a:r>
            <a:br>
              <a:rPr lang="en-GB" sz="2800" dirty="0"/>
            </a:br>
            <a:endParaRPr lang="en-GB" dirty="0"/>
          </a:p>
        </p:txBody>
      </p:sp>
    </p:spTree>
    <p:extLst>
      <p:ext uri="{BB962C8B-B14F-4D97-AF65-F5344CB8AC3E}">
        <p14:creationId xmlns:p14="http://schemas.microsoft.com/office/powerpoint/2010/main" val="3422092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D3FFD-C68F-6CC3-87EA-1A958D711BB4}"/>
              </a:ext>
            </a:extLst>
          </p:cNvPr>
          <p:cNvSpPr>
            <a:spLocks noGrp="1"/>
          </p:cNvSpPr>
          <p:nvPr>
            <p:ph type="title"/>
          </p:nvPr>
        </p:nvSpPr>
        <p:spPr>
          <a:xfrm>
            <a:off x="0" y="366997"/>
            <a:ext cx="7886700" cy="1325563"/>
          </a:xfrm>
        </p:spPr>
        <p:txBody>
          <a:bodyPr>
            <a:normAutofit/>
          </a:bodyPr>
          <a:lstStyle/>
          <a:p>
            <a:r>
              <a:rPr lang="en-GB" sz="4000" dirty="0">
                <a:solidFill>
                  <a:schemeClr val="accent1">
                    <a:lumMod val="75000"/>
                  </a:schemeClr>
                </a:solidFill>
              </a:rPr>
              <a:t>Key pointers</a:t>
            </a:r>
            <a:r>
              <a:rPr lang="en-GB" sz="4000" dirty="0"/>
              <a:t>/ Awgrymiadau allweddol</a:t>
            </a:r>
          </a:p>
        </p:txBody>
      </p:sp>
      <p:sp>
        <p:nvSpPr>
          <p:cNvPr id="3" name="Content Placeholder 2">
            <a:extLst>
              <a:ext uri="{FF2B5EF4-FFF2-40B4-BE49-F238E27FC236}">
                <a16:creationId xmlns:a16="http://schemas.microsoft.com/office/drawing/2014/main" id="{41568FEC-FCA0-0B89-ABE6-9CF6FE1CD289}"/>
              </a:ext>
            </a:extLst>
          </p:cNvPr>
          <p:cNvSpPr>
            <a:spLocks noGrp="1"/>
          </p:cNvSpPr>
          <p:nvPr>
            <p:ph sz="half" idx="1"/>
          </p:nvPr>
        </p:nvSpPr>
        <p:spPr>
          <a:xfrm>
            <a:off x="628648" y="1823643"/>
            <a:ext cx="3886200" cy="4667360"/>
          </a:xfrm>
        </p:spPr>
        <p:txBody>
          <a:bodyPr>
            <a:normAutofit/>
          </a:bodyPr>
          <a:lstStyle/>
          <a:p>
            <a:r>
              <a:rPr lang="en-GB" sz="2200" dirty="0">
                <a:solidFill>
                  <a:schemeClr val="accent1">
                    <a:lumMod val="75000"/>
                  </a:schemeClr>
                </a:solidFill>
              </a:rPr>
              <a:t>Consider the use of your paragraphs/structure </a:t>
            </a:r>
          </a:p>
          <a:p>
            <a:r>
              <a:rPr lang="en-GB" sz="2200" dirty="0">
                <a:solidFill>
                  <a:schemeClr val="accent1">
                    <a:lumMod val="75000"/>
                  </a:schemeClr>
                </a:solidFill>
              </a:rPr>
              <a:t>Avoid sweeping statements</a:t>
            </a:r>
          </a:p>
          <a:p>
            <a:r>
              <a:rPr lang="en-GB" sz="2200" dirty="0">
                <a:solidFill>
                  <a:schemeClr val="accent1">
                    <a:lumMod val="75000"/>
                  </a:schemeClr>
                </a:solidFill>
              </a:rPr>
              <a:t>Consider the source/study itself.</a:t>
            </a:r>
          </a:p>
          <a:p>
            <a:r>
              <a:rPr lang="en-GB" sz="2200" dirty="0">
                <a:solidFill>
                  <a:schemeClr val="accent1">
                    <a:lumMod val="75000"/>
                  </a:schemeClr>
                </a:solidFill>
              </a:rPr>
              <a:t>Draw conclusions from evidence in order to answer the question. </a:t>
            </a:r>
          </a:p>
          <a:p>
            <a:endParaRPr lang="en-GB" dirty="0"/>
          </a:p>
        </p:txBody>
      </p:sp>
      <p:sp>
        <p:nvSpPr>
          <p:cNvPr id="4" name="Content Placeholder 3">
            <a:extLst>
              <a:ext uri="{FF2B5EF4-FFF2-40B4-BE49-F238E27FC236}">
                <a16:creationId xmlns:a16="http://schemas.microsoft.com/office/drawing/2014/main" id="{928E9E90-043E-BBB5-8E04-D76318E3C0DE}"/>
              </a:ext>
            </a:extLst>
          </p:cNvPr>
          <p:cNvSpPr>
            <a:spLocks noGrp="1"/>
          </p:cNvSpPr>
          <p:nvPr>
            <p:ph sz="half" idx="2"/>
          </p:nvPr>
        </p:nvSpPr>
        <p:spPr>
          <a:xfrm>
            <a:off x="4629154" y="1823643"/>
            <a:ext cx="3886200" cy="4562296"/>
          </a:xfrm>
        </p:spPr>
        <p:txBody>
          <a:bodyPr>
            <a:normAutofit/>
          </a:bodyPr>
          <a:lstStyle/>
          <a:p>
            <a:r>
              <a:rPr lang="en-GB" sz="2200" dirty="0"/>
              <a:t>Ystyriwch y defnydd o'ch paragraffau/strwythur</a:t>
            </a:r>
          </a:p>
          <a:p>
            <a:r>
              <a:rPr lang="en-GB" sz="2200" dirty="0" err="1"/>
              <a:t>Peidiwch</a:t>
            </a:r>
            <a:r>
              <a:rPr lang="en-GB" sz="2200" dirty="0"/>
              <a:t> </a:t>
            </a:r>
            <a:r>
              <a:rPr lang="en-GB" sz="2200" dirty="0" err="1"/>
              <a:t>â</a:t>
            </a:r>
            <a:r>
              <a:rPr lang="en-GB" sz="2200" dirty="0"/>
              <a:t> </a:t>
            </a:r>
            <a:r>
              <a:rPr lang="en-GB" sz="2200" dirty="0" err="1"/>
              <a:t>ddefnyddio</a:t>
            </a:r>
            <a:r>
              <a:rPr lang="en-GB" sz="2200" dirty="0"/>
              <a:t> datganiadau ysgubol</a:t>
            </a:r>
          </a:p>
          <a:p>
            <a:r>
              <a:rPr lang="en-GB" sz="2200" dirty="0"/>
              <a:t>Ystyriwch y ffynhonnell/astudiaeth ei hun.</a:t>
            </a:r>
          </a:p>
          <a:p>
            <a:r>
              <a:rPr lang="en-GB" sz="2200" dirty="0" err="1"/>
              <a:t>Dewch</a:t>
            </a:r>
            <a:r>
              <a:rPr lang="en-GB" sz="2200" dirty="0"/>
              <a:t> i gasgliadau </a:t>
            </a:r>
            <a:r>
              <a:rPr lang="en-GB" sz="2200" dirty="0" err="1"/>
              <a:t>o’r</a:t>
            </a:r>
            <a:r>
              <a:rPr lang="en-GB" sz="2200" dirty="0"/>
              <a:t> dystiolaeth er mwyn ateb y cwestiynau</a:t>
            </a:r>
          </a:p>
        </p:txBody>
      </p:sp>
      <p:sp>
        <p:nvSpPr>
          <p:cNvPr id="6" name="TextBox 5">
            <a:extLst>
              <a:ext uri="{FF2B5EF4-FFF2-40B4-BE49-F238E27FC236}">
                <a16:creationId xmlns:a16="http://schemas.microsoft.com/office/drawing/2014/main" id="{14BE7C16-C3DD-F001-18CC-BFABB6B28E09}"/>
              </a:ext>
            </a:extLst>
          </p:cNvPr>
          <p:cNvSpPr txBox="1"/>
          <p:nvPr/>
        </p:nvSpPr>
        <p:spPr>
          <a:xfrm>
            <a:off x="5760076" y="6013240"/>
            <a:ext cx="4617076" cy="646331"/>
          </a:xfrm>
          <a:prstGeom prst="rect">
            <a:avLst/>
          </a:prstGeom>
          <a:noFill/>
        </p:spPr>
        <p:txBody>
          <a:bodyPr wrap="square">
            <a:spAutoFit/>
          </a:bodyPr>
          <a:lstStyle/>
          <a:p>
            <a:r>
              <a:rPr lang="en-GB" sz="1800" dirty="0"/>
              <a:t>(Bangor University, 2023) </a:t>
            </a:r>
            <a:br>
              <a:rPr lang="en-GB" sz="2800" dirty="0"/>
            </a:br>
            <a:endParaRPr lang="en-GB" dirty="0"/>
          </a:p>
        </p:txBody>
      </p:sp>
    </p:spTree>
    <p:extLst>
      <p:ext uri="{BB962C8B-B14F-4D97-AF65-F5344CB8AC3E}">
        <p14:creationId xmlns:p14="http://schemas.microsoft.com/office/powerpoint/2010/main" val="4817987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F27A7-A37D-C5DC-852F-6A265C1527A7}"/>
              </a:ext>
            </a:extLst>
          </p:cNvPr>
          <p:cNvSpPr>
            <a:spLocks noGrp="1"/>
          </p:cNvSpPr>
          <p:nvPr>
            <p:ph type="title"/>
          </p:nvPr>
        </p:nvSpPr>
        <p:spPr>
          <a:xfrm>
            <a:off x="3721032" y="1931417"/>
            <a:ext cx="4542858" cy="2518482"/>
          </a:xfrm>
        </p:spPr>
        <p:txBody>
          <a:bodyPr vert="horz" lIns="68580" tIns="34290" rIns="68580" bIns="34290" rtlCol="0" anchor="ctr">
            <a:normAutofit/>
          </a:bodyPr>
          <a:lstStyle/>
          <a:p>
            <a:pPr>
              <a:lnSpc>
                <a:spcPct val="80000"/>
              </a:lnSpc>
            </a:pPr>
            <a:r>
              <a:rPr lang="en-US" sz="6000" dirty="0">
                <a:solidFill>
                  <a:schemeClr val="accent1">
                    <a:lumMod val="75000"/>
                  </a:schemeClr>
                </a:solidFill>
              </a:rPr>
              <a:t>Thank you</a:t>
            </a:r>
            <a:r>
              <a:rPr lang="en-US" sz="6000" dirty="0">
                <a:blipFill dpi="0" rotWithShape="1">
                  <a:blip r:embed="rId3"/>
                  <a:srcRect/>
                  <a:tile tx="6350" ty="-127000" sx="65000" sy="64000" flip="none" algn="tl"/>
                </a:blipFill>
              </a:rPr>
              <a:t>/Diolch  </a:t>
            </a:r>
          </a:p>
        </p:txBody>
      </p:sp>
      <p:sp>
        <p:nvSpPr>
          <p:cNvPr id="3" name="Content Placeholder 2">
            <a:extLst>
              <a:ext uri="{FF2B5EF4-FFF2-40B4-BE49-F238E27FC236}">
                <a16:creationId xmlns:a16="http://schemas.microsoft.com/office/drawing/2014/main" id="{B2BCF189-AB8B-19A4-BE57-5AAFA42D7133}"/>
              </a:ext>
            </a:extLst>
          </p:cNvPr>
          <p:cNvSpPr>
            <a:spLocks noGrp="1"/>
          </p:cNvSpPr>
          <p:nvPr>
            <p:ph idx="1"/>
          </p:nvPr>
        </p:nvSpPr>
        <p:spPr>
          <a:xfrm>
            <a:off x="3703867" y="4449898"/>
            <a:ext cx="4560023" cy="515294"/>
          </a:xfrm>
        </p:spPr>
        <p:txBody>
          <a:bodyPr vert="horz" lIns="68580" tIns="34290" rIns="68580" bIns="34290" rtlCol="0">
            <a:normAutofit/>
          </a:bodyPr>
          <a:lstStyle/>
          <a:p>
            <a:pPr marL="0" indent="0">
              <a:buNone/>
            </a:pPr>
            <a:endParaRPr lang="en-US" dirty="0">
              <a:solidFill>
                <a:srgbClr val="000000"/>
              </a:solidFill>
            </a:endParaRPr>
          </a:p>
        </p:txBody>
      </p:sp>
      <p:pic>
        <p:nvPicPr>
          <p:cNvPr id="25" name="Graphic 24" descr="Smiling Face with No Fill">
            <a:extLst>
              <a:ext uri="{FF2B5EF4-FFF2-40B4-BE49-F238E27FC236}">
                <a16:creationId xmlns:a16="http://schemas.microsoft.com/office/drawing/2014/main" id="{64A090B3-7EED-ACCF-5727-70CE954F830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0437" y="2121990"/>
            <a:ext cx="2562544" cy="2562544"/>
          </a:xfrm>
          <a:prstGeom prst="rect">
            <a:avLst/>
          </a:prstGeom>
        </p:spPr>
      </p:pic>
    </p:spTree>
    <p:extLst>
      <p:ext uri="{BB962C8B-B14F-4D97-AF65-F5344CB8AC3E}">
        <p14:creationId xmlns:p14="http://schemas.microsoft.com/office/powerpoint/2010/main" val="9035964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574B8-8AC3-0B5C-419E-8115E1A460D4}"/>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17A463E5-2A1F-53A1-CA0D-13781C203BD2}"/>
              </a:ext>
            </a:extLst>
          </p:cNvPr>
          <p:cNvSpPr>
            <a:spLocks noGrp="1"/>
          </p:cNvSpPr>
          <p:nvPr>
            <p:ph idx="1"/>
          </p:nvPr>
        </p:nvSpPr>
        <p:spPr/>
        <p:txBody>
          <a:bodyPr>
            <a:normAutofit fontScale="62500" lnSpcReduction="20000"/>
          </a:bodyPr>
          <a:lstStyle/>
          <a:p>
            <a:r>
              <a:rPr lang="en-GB" dirty="0"/>
              <a:t>Aberystwyth University (2023) </a:t>
            </a:r>
            <a:r>
              <a:rPr lang="en-GB" i="1" dirty="0"/>
              <a:t>Referencing and Plagiarism awareness- Referencing Examples</a:t>
            </a:r>
            <a:r>
              <a:rPr lang="en-GB" dirty="0"/>
              <a:t>. Available at: </a:t>
            </a:r>
            <a:r>
              <a:rPr lang="en-US" dirty="0">
                <a:hlinkClick r:id="rId3"/>
              </a:rPr>
              <a:t>8. Referencing examples - Referencing &amp; Plagiarism Awareness - </a:t>
            </a:r>
            <a:r>
              <a:rPr lang="en-US" dirty="0" err="1">
                <a:hlinkClick r:id="rId3"/>
              </a:rPr>
              <a:t>LibGuides</a:t>
            </a:r>
            <a:r>
              <a:rPr lang="en-US" dirty="0">
                <a:hlinkClick r:id="rId3"/>
              </a:rPr>
              <a:t> at Aberystwyth University</a:t>
            </a:r>
            <a:r>
              <a:rPr lang="en-US" dirty="0"/>
              <a:t> [Accessed on March 2</a:t>
            </a:r>
            <a:r>
              <a:rPr lang="en-US" baseline="30000" dirty="0"/>
              <a:t>nd</a:t>
            </a:r>
            <a:r>
              <a:rPr lang="en-US" dirty="0"/>
              <a:t> 2023]</a:t>
            </a:r>
          </a:p>
          <a:p>
            <a:r>
              <a:rPr lang="en-US" dirty="0"/>
              <a:t>Bangor University (2023) </a:t>
            </a:r>
            <a:r>
              <a:rPr lang="en-US" i="1" dirty="0"/>
              <a:t>What is Critical Writing</a:t>
            </a:r>
            <a:r>
              <a:rPr lang="en-US" dirty="0"/>
              <a:t>. Available at: </a:t>
            </a:r>
            <a:r>
              <a:rPr lang="en-US" dirty="0">
                <a:hlinkClick r:id="rId4"/>
              </a:rPr>
              <a:t>What is critical writing? | Study Skills | Bangor University</a:t>
            </a:r>
            <a:r>
              <a:rPr lang="en-US" dirty="0"/>
              <a:t> [Accessed on March 2</a:t>
            </a:r>
            <a:r>
              <a:rPr lang="en-US" baseline="30000" dirty="0"/>
              <a:t>nd</a:t>
            </a:r>
            <a:r>
              <a:rPr lang="en-US" dirty="0"/>
              <a:t>  2023]</a:t>
            </a:r>
          </a:p>
          <a:p>
            <a:r>
              <a:rPr lang="en-US" dirty="0"/>
              <a:t>Cardiff University Information Services (2016) </a:t>
            </a:r>
            <a:r>
              <a:rPr lang="en-US" i="1" dirty="0"/>
              <a:t>Harvard Referencing Tutorial. Available at:</a:t>
            </a:r>
            <a:r>
              <a:rPr lang="en-GB" sz="2800" dirty="0">
                <a:cs typeface="Arial" pitchFamily="34" charset="0"/>
                <a:hlinkClick r:id="rId5"/>
              </a:rPr>
              <a:t> https://ilrb.cf.ac.uk/citingreferences/tutorial/whatis2.html</a:t>
            </a:r>
            <a:r>
              <a:rPr lang="en-GB" sz="2800" dirty="0">
                <a:cs typeface="Arial" pitchFamily="34" charset="0"/>
              </a:rPr>
              <a:t> [Accessed on September 2016]</a:t>
            </a:r>
            <a:r>
              <a:rPr lang="en-US" i="1" dirty="0"/>
              <a:t> </a:t>
            </a:r>
          </a:p>
          <a:p>
            <a:r>
              <a:rPr lang="en-US" dirty="0"/>
              <a:t>Library and Information Services Cardiff </a:t>
            </a:r>
            <a:r>
              <a:rPr lang="en-GB" dirty="0"/>
              <a:t>Metropolitan University (no date)</a:t>
            </a:r>
            <a:r>
              <a:rPr lang="en-GB" i="1" dirty="0"/>
              <a:t>Criticality: Analysis, evaluation and synthesis</a:t>
            </a:r>
            <a:r>
              <a:rPr lang="en-GB" dirty="0"/>
              <a:t>. Available at:</a:t>
            </a:r>
            <a:r>
              <a:rPr lang="en-US" dirty="0">
                <a:hlinkClick r:id="rId6"/>
              </a:rPr>
              <a:t>AS_Guide_Criticality.pdf (cardiffmet.ac.uk)</a:t>
            </a:r>
            <a:r>
              <a:rPr lang="en-US" dirty="0"/>
              <a:t>. [Accessed on 2</a:t>
            </a:r>
            <a:r>
              <a:rPr lang="en-US" baseline="30000" dirty="0"/>
              <a:t>nd</a:t>
            </a:r>
            <a:r>
              <a:rPr lang="en-US" dirty="0"/>
              <a:t> March 2023]</a:t>
            </a:r>
          </a:p>
          <a:p>
            <a:r>
              <a:rPr lang="en-US" dirty="0" err="1"/>
              <a:t>Wooiliams</a:t>
            </a:r>
            <a:r>
              <a:rPr lang="en-US" dirty="0"/>
              <a:t>, K., Williams, K. Butcher, D. and Pye, J. (2011) </a:t>
            </a:r>
            <a:r>
              <a:rPr lang="en-GB" altLang="en-US" sz="2800" i="1" dirty="0">
                <a:solidFill>
                  <a:prstClr val="black"/>
                </a:solidFill>
                <a:cs typeface="Arial" charset="0"/>
              </a:rPr>
              <a:t>Be more critical! A practical Guide for Health and Social Care Students. </a:t>
            </a:r>
            <a:r>
              <a:rPr lang="en-GB" altLang="en-US" sz="2800" dirty="0">
                <a:solidFill>
                  <a:prstClr val="black"/>
                </a:solidFill>
                <a:cs typeface="Arial" charset="0"/>
              </a:rPr>
              <a:t>Oxford Brookes University. Available at: </a:t>
            </a:r>
            <a:r>
              <a:rPr lang="en-GB" dirty="0">
                <a:hlinkClick r:id="rId7"/>
              </a:rPr>
              <a:t>OxfordBookesUni-Bemorecritical2 (nottingham.ac.uk)</a:t>
            </a:r>
            <a:r>
              <a:rPr lang="en-GB" dirty="0"/>
              <a:t>. Accessed on [September 2016]</a:t>
            </a:r>
            <a:endParaRPr lang="en-GB" i="1" dirty="0"/>
          </a:p>
          <a:p>
            <a:endParaRPr lang="en-GB" dirty="0"/>
          </a:p>
          <a:p>
            <a:pPr>
              <a:defRPr/>
            </a:pPr>
            <a:endParaRPr lang="en-GB" dirty="0"/>
          </a:p>
          <a:p>
            <a:endParaRPr lang="en-US" dirty="0"/>
          </a:p>
        </p:txBody>
      </p:sp>
    </p:spTree>
    <p:extLst>
      <p:ext uri="{BB962C8B-B14F-4D97-AF65-F5344CB8AC3E}">
        <p14:creationId xmlns:p14="http://schemas.microsoft.com/office/powerpoint/2010/main" val="2124563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9EF22FF-DA8E-B99B-BA20-7587FF333F43}"/>
              </a:ext>
            </a:extLst>
          </p:cNvPr>
          <p:cNvSpPr>
            <a:spLocks noGrp="1"/>
          </p:cNvSpPr>
          <p:nvPr>
            <p:ph type="title"/>
          </p:nvPr>
        </p:nvSpPr>
        <p:spPr>
          <a:xfrm>
            <a:off x="-97860" y="152183"/>
            <a:ext cx="7886700" cy="1325563"/>
          </a:xfrm>
        </p:spPr>
        <p:txBody>
          <a:bodyPr>
            <a:normAutofit/>
          </a:bodyPr>
          <a:lstStyle/>
          <a:p>
            <a:r>
              <a:rPr lang="en-GB" sz="4000" dirty="0">
                <a:solidFill>
                  <a:schemeClr val="accent1">
                    <a:lumMod val="75000"/>
                  </a:schemeClr>
                </a:solidFill>
              </a:rPr>
              <a:t>1. Correct citations /</a:t>
            </a:r>
            <a:r>
              <a:rPr lang="en-GB" sz="4000" dirty="0"/>
              <a:t> </a:t>
            </a:r>
            <a:r>
              <a:rPr lang="en-GB" sz="4000" dirty="0" err="1"/>
              <a:t>Dyfynnu’n</a:t>
            </a:r>
            <a:r>
              <a:rPr lang="en-GB" sz="4000" dirty="0"/>
              <a:t> </a:t>
            </a:r>
            <a:r>
              <a:rPr lang="en-GB" sz="4000" dirty="0" err="1"/>
              <a:t>gywir</a:t>
            </a:r>
            <a:r>
              <a:rPr lang="en-GB" sz="4000" dirty="0"/>
              <a:t> </a:t>
            </a:r>
            <a:endParaRPr lang="en-GB" sz="4000" dirty="0">
              <a:solidFill>
                <a:schemeClr val="accent1">
                  <a:lumMod val="75000"/>
                </a:schemeClr>
              </a:solidFill>
            </a:endParaRPr>
          </a:p>
        </p:txBody>
      </p:sp>
      <p:sp>
        <p:nvSpPr>
          <p:cNvPr id="5" name="Content Placeholder 4">
            <a:extLst>
              <a:ext uri="{FF2B5EF4-FFF2-40B4-BE49-F238E27FC236}">
                <a16:creationId xmlns:a16="http://schemas.microsoft.com/office/drawing/2014/main" id="{241B87CB-80D0-11AF-24E0-8D486AB091B6}"/>
              </a:ext>
            </a:extLst>
          </p:cNvPr>
          <p:cNvSpPr>
            <a:spLocks noGrp="1"/>
          </p:cNvSpPr>
          <p:nvPr>
            <p:ph idx="1"/>
          </p:nvPr>
        </p:nvSpPr>
        <p:spPr>
          <a:xfrm>
            <a:off x="435467" y="1568048"/>
            <a:ext cx="7886700" cy="4351338"/>
          </a:xfrm>
        </p:spPr>
        <p:txBody>
          <a:bodyPr>
            <a:normAutofit fontScale="85000" lnSpcReduction="20000"/>
          </a:bodyPr>
          <a:lstStyle/>
          <a:p>
            <a:r>
              <a:rPr lang="en-GB" dirty="0"/>
              <a:t>Website</a:t>
            </a:r>
          </a:p>
          <a:p>
            <a:pPr lvl="1"/>
            <a:r>
              <a:rPr lang="en-US" b="1" i="0" dirty="0">
                <a:solidFill>
                  <a:srgbClr val="333333"/>
                </a:solidFill>
                <a:effectLst/>
                <a:latin typeface="Arial" panose="020B0604020202020204" pitchFamily="34" charset="0"/>
              </a:rPr>
              <a:t>In-text citation</a:t>
            </a:r>
            <a:endParaRPr lang="en-US" b="0" i="0" dirty="0">
              <a:solidFill>
                <a:srgbClr val="333333"/>
              </a:solidFill>
              <a:effectLst/>
              <a:latin typeface="Arial" panose="020B0604020202020204" pitchFamily="34" charset="0"/>
            </a:endParaRPr>
          </a:p>
          <a:p>
            <a:pPr lvl="2"/>
            <a:r>
              <a:rPr lang="en-US" b="0" i="0" dirty="0">
                <a:solidFill>
                  <a:srgbClr val="333333"/>
                </a:solidFill>
                <a:effectLst/>
                <a:latin typeface="Arial" panose="020B0604020202020204" pitchFamily="34" charset="0"/>
              </a:rPr>
              <a:t>(Environment Agency, 2019)</a:t>
            </a:r>
          </a:p>
          <a:p>
            <a:pPr lvl="2"/>
            <a:r>
              <a:rPr lang="en-US" b="0" i="0" dirty="0">
                <a:solidFill>
                  <a:srgbClr val="333333"/>
                </a:solidFill>
                <a:effectLst/>
                <a:latin typeface="Arial" panose="020B0604020202020204" pitchFamily="34" charset="0"/>
              </a:rPr>
              <a:t>The Environment Agency (2019) identifies the ...</a:t>
            </a:r>
          </a:p>
          <a:p>
            <a:pPr lvl="1"/>
            <a:r>
              <a:rPr lang="en-US" b="1" i="0" dirty="0">
                <a:solidFill>
                  <a:srgbClr val="333333"/>
                </a:solidFill>
                <a:effectLst/>
                <a:latin typeface="Arial" panose="020B0604020202020204" pitchFamily="34" charset="0"/>
              </a:rPr>
              <a:t>Reference list/ Bibliography </a:t>
            </a:r>
            <a:endParaRPr lang="en-US" b="0" i="0" dirty="0">
              <a:solidFill>
                <a:srgbClr val="333333"/>
              </a:solidFill>
              <a:effectLst/>
              <a:latin typeface="Arial" panose="020B0604020202020204" pitchFamily="34" charset="0"/>
            </a:endParaRPr>
          </a:p>
          <a:p>
            <a:pPr lvl="2"/>
            <a:r>
              <a:rPr lang="en-US" b="0" i="0" dirty="0">
                <a:solidFill>
                  <a:srgbClr val="333333"/>
                </a:solidFill>
                <a:effectLst/>
                <a:latin typeface="Arial" panose="020B0604020202020204" pitchFamily="34" charset="0"/>
              </a:rPr>
              <a:t>Environment Agency (2019). </a:t>
            </a:r>
            <a:r>
              <a:rPr lang="en-US" b="0" i="1" dirty="0">
                <a:solidFill>
                  <a:srgbClr val="333333"/>
                </a:solidFill>
                <a:effectLst/>
                <a:latin typeface="Arial" panose="020B0604020202020204" pitchFamily="34" charset="0"/>
              </a:rPr>
              <a:t>Swim healthy. </a:t>
            </a:r>
            <a:r>
              <a:rPr lang="en-US" b="0" i="0" dirty="0">
                <a:solidFill>
                  <a:srgbClr val="333333"/>
                </a:solidFill>
                <a:effectLst/>
                <a:latin typeface="Arial" panose="020B0604020202020204" pitchFamily="34" charset="0"/>
              </a:rPr>
              <a:t>Available at: https://www.gov.uk/government/publications/swim-healthy-leaflet/swim-healthy (Accessed: 16 January 2020).</a:t>
            </a:r>
          </a:p>
          <a:p>
            <a:r>
              <a:rPr lang="en-US" dirty="0">
                <a:solidFill>
                  <a:srgbClr val="333333"/>
                </a:solidFill>
                <a:latin typeface="Arial" panose="020B0604020202020204" pitchFamily="34" charset="0"/>
              </a:rPr>
              <a:t>Online article </a:t>
            </a:r>
          </a:p>
          <a:p>
            <a:pPr lvl="1"/>
            <a:r>
              <a:rPr lang="en-US" b="1" dirty="0">
                <a:solidFill>
                  <a:srgbClr val="333333"/>
                </a:solidFill>
                <a:latin typeface="Arial" panose="020B0604020202020204" pitchFamily="34" charset="0"/>
              </a:rPr>
              <a:t>In-text citation </a:t>
            </a:r>
          </a:p>
          <a:p>
            <a:pPr lvl="2"/>
            <a:r>
              <a:rPr lang="en-US" b="0" i="0" dirty="0">
                <a:solidFill>
                  <a:srgbClr val="333333"/>
                </a:solidFill>
                <a:effectLst/>
                <a:latin typeface="Arial" panose="020B0604020202020204" pitchFamily="34" charset="0"/>
              </a:rPr>
              <a:t>Conn </a:t>
            </a:r>
            <a:r>
              <a:rPr lang="en-US" b="0" i="1" dirty="0">
                <a:solidFill>
                  <a:srgbClr val="333333"/>
                </a:solidFill>
                <a:effectLst/>
                <a:latin typeface="Arial" panose="020B0604020202020204" pitchFamily="34" charset="0"/>
              </a:rPr>
              <a:t>et al</a:t>
            </a:r>
            <a:r>
              <a:rPr lang="en-US" b="0" i="0" dirty="0">
                <a:solidFill>
                  <a:srgbClr val="333333"/>
                </a:solidFill>
                <a:effectLst/>
                <a:latin typeface="Arial" panose="020B0604020202020204" pitchFamily="34" charset="0"/>
              </a:rPr>
              <a:t>. (2023)</a:t>
            </a:r>
          </a:p>
          <a:p>
            <a:pPr lvl="2"/>
            <a:r>
              <a:rPr lang="en-US" b="0" i="0" dirty="0">
                <a:solidFill>
                  <a:srgbClr val="333333"/>
                </a:solidFill>
                <a:effectLst/>
                <a:latin typeface="Arial" panose="020B0604020202020204" pitchFamily="34" charset="0"/>
              </a:rPr>
              <a:t>(Conn </a:t>
            </a:r>
            <a:r>
              <a:rPr lang="en-US" b="0" i="1" dirty="0">
                <a:solidFill>
                  <a:srgbClr val="333333"/>
                </a:solidFill>
                <a:effectLst/>
                <a:latin typeface="Arial" panose="020B0604020202020204" pitchFamily="34" charset="0"/>
              </a:rPr>
              <a:t>et al., </a:t>
            </a:r>
            <a:r>
              <a:rPr lang="en-US" b="0" i="0" dirty="0">
                <a:solidFill>
                  <a:srgbClr val="333333"/>
                </a:solidFill>
                <a:effectLst/>
                <a:latin typeface="Arial" panose="020B0604020202020204" pitchFamily="34" charset="0"/>
              </a:rPr>
              <a:t>2023)</a:t>
            </a:r>
          </a:p>
          <a:p>
            <a:pPr lvl="1"/>
            <a:r>
              <a:rPr lang="en-US" b="1" dirty="0">
                <a:solidFill>
                  <a:srgbClr val="333333"/>
                </a:solidFill>
                <a:latin typeface="Arial" panose="020B0604020202020204" pitchFamily="34" charset="0"/>
              </a:rPr>
              <a:t>Reference list/ Bibliography </a:t>
            </a:r>
          </a:p>
          <a:p>
            <a:pPr lvl="2"/>
            <a:r>
              <a:rPr lang="en-US" b="0" i="0" dirty="0">
                <a:solidFill>
                  <a:srgbClr val="333333"/>
                </a:solidFill>
                <a:effectLst/>
                <a:latin typeface="Arial" panose="020B0604020202020204" pitchFamily="34" charset="0"/>
              </a:rPr>
              <a:t>Conn, C., Mahoney, N., Multani, Y. and Rees, J. (2023), ‘Impact of critical pedagogy on professional learning for post-16 education’, </a:t>
            </a:r>
            <a:r>
              <a:rPr lang="en-US" b="0" i="1" dirty="0">
                <a:solidFill>
                  <a:srgbClr val="333333"/>
                </a:solidFill>
                <a:effectLst/>
                <a:latin typeface="Arial" panose="020B0604020202020204" pitchFamily="34" charset="0"/>
              </a:rPr>
              <a:t>Advances in Autism</a:t>
            </a:r>
            <a:r>
              <a:rPr lang="en-US" b="0" i="0" dirty="0">
                <a:solidFill>
                  <a:srgbClr val="333333"/>
                </a:solidFill>
                <a:effectLst/>
                <a:latin typeface="Arial" panose="020B0604020202020204" pitchFamily="34" charset="0"/>
              </a:rPr>
              <a:t>, Vol. 9, No. 2, pp. 165-175. https://doi.org/10.1108/AIA-11-2021-0045  </a:t>
            </a:r>
          </a:p>
          <a:p>
            <a:pPr lvl="1"/>
            <a:endParaRPr lang="en-US" b="0" i="0" dirty="0">
              <a:solidFill>
                <a:srgbClr val="333333"/>
              </a:solidFill>
              <a:effectLst/>
              <a:latin typeface="Arial" panose="020B0604020202020204" pitchFamily="34" charset="0"/>
            </a:endParaRPr>
          </a:p>
          <a:p>
            <a:pPr lvl="2"/>
            <a:endParaRPr lang="en-GB" dirty="0"/>
          </a:p>
        </p:txBody>
      </p:sp>
      <p:sp>
        <p:nvSpPr>
          <p:cNvPr id="7" name="TextBox 6">
            <a:extLst>
              <a:ext uri="{FF2B5EF4-FFF2-40B4-BE49-F238E27FC236}">
                <a16:creationId xmlns:a16="http://schemas.microsoft.com/office/drawing/2014/main" id="{EFEFB089-4C07-5069-679C-A7CAD95F8CF0}"/>
              </a:ext>
            </a:extLst>
          </p:cNvPr>
          <p:cNvSpPr txBox="1"/>
          <p:nvPr/>
        </p:nvSpPr>
        <p:spPr>
          <a:xfrm>
            <a:off x="4931362" y="5888733"/>
            <a:ext cx="461707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(Aberystwyth University, 2023)</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49872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2E4F2-3D58-A51C-BFFD-46771F5B965E}"/>
              </a:ext>
            </a:extLst>
          </p:cNvPr>
          <p:cNvSpPr>
            <a:spLocks noGrp="1"/>
          </p:cNvSpPr>
          <p:nvPr>
            <p:ph type="title"/>
          </p:nvPr>
        </p:nvSpPr>
        <p:spPr>
          <a:xfrm>
            <a:off x="0" y="0"/>
            <a:ext cx="8515350" cy="1325563"/>
          </a:xfrm>
        </p:spPr>
        <p:txBody>
          <a:bodyPr>
            <a:normAutofit/>
          </a:bodyPr>
          <a:lstStyle/>
          <a:p>
            <a:r>
              <a:rPr lang="en-GB" sz="4000" dirty="0">
                <a:solidFill>
                  <a:schemeClr val="accent1">
                    <a:lumMod val="75000"/>
                  </a:schemeClr>
                </a:solidFill>
              </a:rPr>
              <a:t>1. Correct citations /</a:t>
            </a:r>
            <a:r>
              <a:rPr lang="en-GB" sz="4000" dirty="0"/>
              <a:t> </a:t>
            </a:r>
            <a:r>
              <a:rPr lang="en-GB" sz="4000" dirty="0" err="1"/>
              <a:t>Dyfynnu’n</a:t>
            </a:r>
            <a:r>
              <a:rPr lang="en-GB" sz="4000" dirty="0"/>
              <a:t> </a:t>
            </a:r>
            <a:r>
              <a:rPr lang="en-GB" sz="4000" dirty="0" err="1"/>
              <a:t>gywir</a:t>
            </a:r>
            <a:r>
              <a:rPr lang="en-GB" sz="4000" dirty="0"/>
              <a:t> </a:t>
            </a:r>
            <a:endParaRPr lang="en-GB" sz="4000" dirty="0">
              <a:solidFill>
                <a:schemeClr val="accent1">
                  <a:lumMod val="75000"/>
                </a:schemeClr>
              </a:solidFill>
            </a:endParaRPr>
          </a:p>
        </p:txBody>
      </p:sp>
      <p:sp>
        <p:nvSpPr>
          <p:cNvPr id="3" name="Content Placeholder 2">
            <a:extLst>
              <a:ext uri="{FF2B5EF4-FFF2-40B4-BE49-F238E27FC236}">
                <a16:creationId xmlns:a16="http://schemas.microsoft.com/office/drawing/2014/main" id="{ADEC71BC-03FB-4FFC-CB29-123894ACDE58}"/>
              </a:ext>
            </a:extLst>
          </p:cNvPr>
          <p:cNvSpPr>
            <a:spLocks noGrp="1"/>
          </p:cNvSpPr>
          <p:nvPr>
            <p:ph idx="1"/>
          </p:nvPr>
        </p:nvSpPr>
        <p:spPr>
          <a:xfrm>
            <a:off x="628650" y="1687514"/>
            <a:ext cx="7886700" cy="4536004"/>
          </a:xfrm>
        </p:spPr>
        <p:txBody>
          <a:bodyPr>
            <a:normAutofit/>
          </a:bodyPr>
          <a:lstStyle/>
          <a:p>
            <a:r>
              <a:rPr lang="en-GB" i="1" dirty="0"/>
              <a:t>Et al</a:t>
            </a:r>
            <a:r>
              <a:rPr lang="en-GB" dirty="0"/>
              <a:t>.- and others</a:t>
            </a:r>
          </a:p>
          <a:p>
            <a:pPr lvl="1"/>
            <a:r>
              <a:rPr lang="en-GB" b="1" dirty="0"/>
              <a:t>In-text citation</a:t>
            </a:r>
          </a:p>
          <a:p>
            <a:pPr lvl="2"/>
            <a:r>
              <a:rPr lang="da-DK" b="0" i="0" u="none" strike="noStrike" dirty="0">
                <a:solidFill>
                  <a:srgbClr val="333333"/>
                </a:solidFill>
                <a:effectLst/>
                <a:latin typeface="Arial" panose="020B0604020202020204" pitchFamily="34" charset="0"/>
              </a:rPr>
              <a:t>Torrington </a:t>
            </a:r>
            <a:r>
              <a:rPr lang="da-DK" b="0" i="1" u="none" strike="noStrike" dirty="0">
                <a:solidFill>
                  <a:srgbClr val="333333"/>
                </a:solidFill>
                <a:effectLst/>
                <a:latin typeface="Arial" panose="020B0604020202020204" pitchFamily="34" charset="0"/>
              </a:rPr>
              <a:t>et al</a:t>
            </a:r>
            <a:r>
              <a:rPr lang="da-DK" b="0" i="0" u="none" strike="noStrike" dirty="0">
                <a:solidFill>
                  <a:srgbClr val="333333"/>
                </a:solidFill>
                <a:effectLst/>
                <a:latin typeface="Arial" panose="020B0604020202020204" pitchFamily="34" charset="0"/>
              </a:rPr>
              <a:t>. (2014) demonstrated...</a:t>
            </a:r>
          </a:p>
          <a:p>
            <a:pPr lvl="2"/>
            <a:r>
              <a:rPr lang="da-DK" b="0" i="0" u="none" strike="noStrike" dirty="0">
                <a:solidFill>
                  <a:srgbClr val="333333"/>
                </a:solidFill>
                <a:effectLst/>
                <a:latin typeface="Arial" panose="020B0604020202020204" pitchFamily="34" charset="0"/>
              </a:rPr>
              <a:t>(Torrington </a:t>
            </a:r>
            <a:r>
              <a:rPr lang="da-DK" b="0" i="1" u="none" strike="noStrike" dirty="0">
                <a:solidFill>
                  <a:srgbClr val="333333"/>
                </a:solidFill>
                <a:effectLst/>
                <a:latin typeface="Arial" panose="020B0604020202020204" pitchFamily="34" charset="0"/>
              </a:rPr>
              <a:t>et al</a:t>
            </a:r>
            <a:r>
              <a:rPr lang="da-DK" b="0" i="0" u="none" strike="noStrike" dirty="0">
                <a:solidFill>
                  <a:srgbClr val="333333"/>
                </a:solidFill>
                <a:effectLst/>
                <a:latin typeface="Arial" panose="020B0604020202020204" pitchFamily="34" charset="0"/>
              </a:rPr>
              <a:t>. 2014)</a:t>
            </a:r>
          </a:p>
          <a:p>
            <a:pPr lvl="1"/>
            <a:r>
              <a:rPr lang="da-DK" b="1" dirty="0">
                <a:solidFill>
                  <a:srgbClr val="333333"/>
                </a:solidFill>
                <a:latin typeface="Arial" panose="020B0604020202020204" pitchFamily="34" charset="0"/>
              </a:rPr>
              <a:t>Reference list/bibliography </a:t>
            </a:r>
          </a:p>
          <a:p>
            <a:pPr lvl="2"/>
            <a:r>
              <a:rPr lang="en-US" b="0" i="0" dirty="0">
                <a:solidFill>
                  <a:srgbClr val="333333"/>
                </a:solidFill>
                <a:effectLst/>
                <a:latin typeface="Arial" panose="020B0604020202020204" pitchFamily="34" charset="0"/>
              </a:rPr>
              <a:t>Torrington, D., Hall, L., Taylor, S. and Atkinson, C. (2014). </a:t>
            </a:r>
            <a:r>
              <a:rPr lang="en-US" b="0" i="1" dirty="0">
                <a:solidFill>
                  <a:srgbClr val="333333"/>
                </a:solidFill>
                <a:effectLst/>
                <a:latin typeface="Arial" panose="020B0604020202020204" pitchFamily="34" charset="0"/>
              </a:rPr>
              <a:t>Human resource management</a:t>
            </a:r>
            <a:r>
              <a:rPr lang="en-US" b="0" i="0" dirty="0">
                <a:solidFill>
                  <a:srgbClr val="333333"/>
                </a:solidFill>
                <a:effectLst/>
                <a:latin typeface="Arial" panose="020B0604020202020204" pitchFamily="34" charset="0"/>
              </a:rPr>
              <a:t>. 9th ed. Harlow: Pearson.</a:t>
            </a:r>
            <a:endParaRPr lang="da-DK" b="0" i="0" u="none" strike="noStrike" dirty="0">
              <a:solidFill>
                <a:srgbClr val="333333"/>
              </a:solidFill>
              <a:effectLst/>
              <a:latin typeface="Arial" panose="020B0604020202020204" pitchFamily="34" charset="0"/>
            </a:endParaRPr>
          </a:p>
          <a:p>
            <a:pPr marL="0" indent="0">
              <a:buNone/>
            </a:pPr>
            <a:endParaRPr lang="en-US" dirty="0">
              <a:latin typeface="Open Sans" panose="020B0606030504020204" pitchFamily="34" charset="0"/>
              <a:hlinkClick r:id="rId3" tooltip="Carmel Conn"/>
            </a:endParaRPr>
          </a:p>
        </p:txBody>
      </p:sp>
      <p:sp>
        <p:nvSpPr>
          <p:cNvPr id="5" name="TextBox 4">
            <a:extLst>
              <a:ext uri="{FF2B5EF4-FFF2-40B4-BE49-F238E27FC236}">
                <a16:creationId xmlns:a16="http://schemas.microsoft.com/office/drawing/2014/main" id="{B6B5051E-2B09-B7D0-2E2E-E7EA409050E8}"/>
              </a:ext>
            </a:extLst>
          </p:cNvPr>
          <p:cNvSpPr txBox="1"/>
          <p:nvPr/>
        </p:nvSpPr>
        <p:spPr>
          <a:xfrm>
            <a:off x="5090374" y="5854186"/>
            <a:ext cx="461707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(Aberystwyth University, 2023)</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8731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B71D1-5EF7-008C-23FA-F96FC1EEFA9E}"/>
              </a:ext>
            </a:extLst>
          </p:cNvPr>
          <p:cNvSpPr>
            <a:spLocks noGrp="1"/>
          </p:cNvSpPr>
          <p:nvPr>
            <p:ph type="title"/>
          </p:nvPr>
        </p:nvSpPr>
        <p:spPr>
          <a:xfrm>
            <a:off x="-402" y="139453"/>
            <a:ext cx="8515350" cy="1325563"/>
          </a:xfrm>
        </p:spPr>
        <p:txBody>
          <a:bodyPr>
            <a:normAutofit/>
          </a:bodyPr>
          <a:lstStyle/>
          <a:p>
            <a:r>
              <a:rPr lang="en-GB" sz="4000" dirty="0"/>
              <a:t>2.</a:t>
            </a:r>
            <a:r>
              <a:rPr lang="en-GB" sz="4000" dirty="0">
                <a:solidFill>
                  <a:schemeClr val="accent1">
                    <a:lumMod val="75000"/>
                  </a:schemeClr>
                </a:solidFill>
              </a:rPr>
              <a:t>Critical writing/</a:t>
            </a:r>
            <a:r>
              <a:rPr lang="en-GB" sz="4000" dirty="0"/>
              <a:t>Ysgrifennu beirniadol</a:t>
            </a:r>
          </a:p>
        </p:txBody>
      </p:sp>
      <p:sp>
        <p:nvSpPr>
          <p:cNvPr id="3" name="Content Placeholder 2">
            <a:extLst>
              <a:ext uri="{FF2B5EF4-FFF2-40B4-BE49-F238E27FC236}">
                <a16:creationId xmlns:a16="http://schemas.microsoft.com/office/drawing/2014/main" id="{C94D0BBF-003D-CD71-AAD3-1791D56B01A3}"/>
              </a:ext>
            </a:extLst>
          </p:cNvPr>
          <p:cNvSpPr>
            <a:spLocks noGrp="1"/>
          </p:cNvSpPr>
          <p:nvPr>
            <p:ph sz="half" idx="1"/>
          </p:nvPr>
        </p:nvSpPr>
        <p:spPr>
          <a:xfrm>
            <a:off x="371073" y="1597105"/>
            <a:ext cx="3886200" cy="4351338"/>
          </a:xfrm>
        </p:spPr>
        <p:txBody>
          <a:bodyPr>
            <a:normAutofit fontScale="92500" lnSpcReduction="10000"/>
          </a:bodyPr>
          <a:lstStyle/>
          <a:p>
            <a:pPr lvl="1">
              <a:defRPr/>
            </a:pPr>
            <a:r>
              <a:rPr lang="en-GB" sz="2800" b="1" dirty="0">
                <a:solidFill>
                  <a:schemeClr val="accent1">
                    <a:lumMod val="75000"/>
                  </a:schemeClr>
                </a:solidFill>
              </a:rPr>
              <a:t>Apply</a:t>
            </a:r>
          </a:p>
          <a:p>
            <a:pPr lvl="2">
              <a:defRPr/>
            </a:pPr>
            <a:r>
              <a:rPr lang="en-GB" sz="2100" dirty="0">
                <a:solidFill>
                  <a:schemeClr val="accent1">
                    <a:lumMod val="75000"/>
                  </a:schemeClr>
                </a:solidFill>
              </a:rPr>
              <a:t>use information in a given context</a:t>
            </a:r>
          </a:p>
          <a:p>
            <a:pPr lvl="1">
              <a:defRPr/>
            </a:pPr>
            <a:r>
              <a:rPr lang="en-GB" sz="2800" b="1" dirty="0">
                <a:solidFill>
                  <a:schemeClr val="accent1">
                    <a:lumMod val="75000"/>
                  </a:schemeClr>
                </a:solidFill>
              </a:rPr>
              <a:t>Analyse</a:t>
            </a:r>
          </a:p>
          <a:p>
            <a:pPr lvl="2">
              <a:defRPr/>
            </a:pPr>
            <a:r>
              <a:rPr lang="en-GB" sz="2100" dirty="0">
                <a:solidFill>
                  <a:schemeClr val="accent1">
                    <a:lumMod val="75000"/>
                  </a:schemeClr>
                </a:solidFill>
              </a:rPr>
              <a:t>break things down /examine information</a:t>
            </a:r>
          </a:p>
          <a:p>
            <a:pPr lvl="1">
              <a:defRPr/>
            </a:pPr>
            <a:r>
              <a:rPr lang="en-GB" sz="2800" b="1" dirty="0">
                <a:solidFill>
                  <a:schemeClr val="accent1">
                    <a:lumMod val="75000"/>
                  </a:schemeClr>
                </a:solidFill>
              </a:rPr>
              <a:t>Evaluate</a:t>
            </a:r>
          </a:p>
          <a:p>
            <a:pPr lvl="2">
              <a:defRPr/>
            </a:pPr>
            <a:r>
              <a:rPr lang="en-GB" sz="2100" dirty="0">
                <a:solidFill>
                  <a:schemeClr val="accent1">
                    <a:lumMod val="75000"/>
                  </a:schemeClr>
                </a:solidFill>
              </a:rPr>
              <a:t>make judgements based on sound evidence (within a given context). </a:t>
            </a:r>
          </a:p>
          <a:p>
            <a:pPr lvl="1">
              <a:defRPr/>
            </a:pPr>
            <a:r>
              <a:rPr lang="en-GB" sz="2800" b="1" dirty="0">
                <a:solidFill>
                  <a:schemeClr val="accent1">
                    <a:lumMod val="75000"/>
                  </a:schemeClr>
                </a:solidFill>
              </a:rPr>
              <a:t>Synthesise</a:t>
            </a:r>
          </a:p>
          <a:p>
            <a:pPr lvl="2">
              <a:defRPr/>
            </a:pPr>
            <a:r>
              <a:rPr lang="en-GB" sz="2100" dirty="0">
                <a:solidFill>
                  <a:schemeClr val="accent1">
                    <a:lumMod val="75000"/>
                  </a:schemeClr>
                </a:solidFill>
              </a:rPr>
              <a:t> bring parts together in a coherent way</a:t>
            </a:r>
          </a:p>
          <a:p>
            <a:pPr lvl="1">
              <a:defRPr/>
            </a:pPr>
            <a:endParaRPr lang="en-GB" sz="3300" dirty="0"/>
          </a:p>
          <a:p>
            <a:pPr lvl="1">
              <a:defRPr/>
            </a:pPr>
            <a:endParaRPr lang="en-GB" sz="3300" dirty="0"/>
          </a:p>
          <a:p>
            <a:pPr lvl="1">
              <a:defRPr/>
            </a:pPr>
            <a:endParaRPr lang="en-GB" sz="3300" dirty="0"/>
          </a:p>
          <a:p>
            <a:pPr lvl="1">
              <a:defRPr/>
            </a:pPr>
            <a:endParaRPr lang="en-GB" dirty="0"/>
          </a:p>
          <a:p>
            <a:endParaRPr lang="en-GB" dirty="0"/>
          </a:p>
        </p:txBody>
      </p:sp>
      <p:sp>
        <p:nvSpPr>
          <p:cNvPr id="5" name="Content Placeholder 4">
            <a:extLst>
              <a:ext uri="{FF2B5EF4-FFF2-40B4-BE49-F238E27FC236}">
                <a16:creationId xmlns:a16="http://schemas.microsoft.com/office/drawing/2014/main" id="{DEBDB652-5504-41B8-620E-F2850BCBE42C}"/>
              </a:ext>
            </a:extLst>
          </p:cNvPr>
          <p:cNvSpPr>
            <a:spLocks noGrp="1"/>
          </p:cNvSpPr>
          <p:nvPr>
            <p:ph sz="half" idx="2"/>
          </p:nvPr>
        </p:nvSpPr>
        <p:spPr>
          <a:xfrm>
            <a:off x="4629150" y="1465016"/>
            <a:ext cx="3886200" cy="4351338"/>
          </a:xfrm>
        </p:spPr>
        <p:txBody>
          <a:bodyPr>
            <a:normAutofit fontScale="92500" lnSpcReduction="10000"/>
          </a:bodyPr>
          <a:lstStyle/>
          <a:p>
            <a:r>
              <a:rPr lang="en-GB" b="1" i="0" dirty="0">
                <a:solidFill>
                  <a:srgbClr val="000000"/>
                </a:solidFill>
                <a:effectLst/>
              </a:rPr>
              <a:t>Gwnewch gais</a:t>
            </a:r>
            <a:endParaRPr lang="en-GB" b="1" dirty="0">
              <a:solidFill>
                <a:srgbClr val="000000"/>
              </a:solidFill>
            </a:endParaRPr>
          </a:p>
          <a:p>
            <a:pPr lvl="1"/>
            <a:r>
              <a:rPr lang="en-GB" sz="2100" b="0" i="0" dirty="0">
                <a:solidFill>
                  <a:srgbClr val="000000"/>
                </a:solidFill>
                <a:effectLst/>
              </a:rPr>
              <a:t>defnyddio gwybodaeth mewn cyd-destun penodol</a:t>
            </a:r>
            <a:endParaRPr lang="en-GB" sz="2100" dirty="0">
              <a:solidFill>
                <a:srgbClr val="000000"/>
              </a:solidFill>
            </a:endParaRPr>
          </a:p>
          <a:p>
            <a:r>
              <a:rPr lang="en-GB" b="1" i="0" dirty="0">
                <a:solidFill>
                  <a:srgbClr val="000000"/>
                </a:solidFill>
                <a:effectLst/>
              </a:rPr>
              <a:t>Dadansoddwch</a:t>
            </a:r>
          </a:p>
          <a:p>
            <a:pPr lvl="1"/>
            <a:r>
              <a:rPr lang="en-GB" sz="2100" dirty="0">
                <a:solidFill>
                  <a:srgbClr val="000000"/>
                </a:solidFill>
              </a:rPr>
              <a:t>t</a:t>
            </a:r>
            <a:r>
              <a:rPr lang="en-GB" sz="2100" b="0" i="0" dirty="0">
                <a:solidFill>
                  <a:srgbClr val="000000"/>
                </a:solidFill>
                <a:effectLst/>
              </a:rPr>
              <a:t>orri pethau i </a:t>
            </a:r>
            <a:r>
              <a:rPr lang="en-GB" sz="2100" b="0" i="0" dirty="0" err="1">
                <a:solidFill>
                  <a:srgbClr val="000000"/>
                </a:solidFill>
                <a:effectLst/>
              </a:rPr>
              <a:t>lawr</a:t>
            </a:r>
            <a:r>
              <a:rPr lang="en-GB" sz="2100" b="0" i="0" dirty="0">
                <a:solidFill>
                  <a:srgbClr val="000000"/>
                </a:solidFill>
                <a:effectLst/>
              </a:rPr>
              <a:t> </a:t>
            </a:r>
          </a:p>
          <a:p>
            <a:pPr marL="457200" lvl="1" indent="0">
              <a:buNone/>
            </a:pPr>
            <a:r>
              <a:rPr lang="en-GB" sz="2100" b="0" i="0" dirty="0">
                <a:solidFill>
                  <a:srgbClr val="000000"/>
                </a:solidFill>
                <a:effectLst/>
              </a:rPr>
              <a:t>/</a:t>
            </a:r>
            <a:r>
              <a:rPr lang="en-GB" sz="2100" b="0" i="0" dirty="0" err="1">
                <a:solidFill>
                  <a:srgbClr val="000000"/>
                </a:solidFill>
                <a:effectLst/>
              </a:rPr>
              <a:t>archwilio’r</a:t>
            </a:r>
            <a:r>
              <a:rPr lang="en-GB" sz="2100" b="0" i="0" dirty="0">
                <a:solidFill>
                  <a:srgbClr val="000000"/>
                </a:solidFill>
                <a:effectLst/>
              </a:rPr>
              <a:t> </a:t>
            </a:r>
            <a:r>
              <a:rPr lang="en-GB" sz="2100" b="0" i="0" dirty="0" err="1">
                <a:solidFill>
                  <a:srgbClr val="000000"/>
                </a:solidFill>
                <a:effectLst/>
              </a:rPr>
              <a:t>wybodaeth</a:t>
            </a:r>
            <a:endParaRPr lang="en-GB" sz="2100" dirty="0">
              <a:solidFill>
                <a:srgbClr val="000000"/>
              </a:solidFill>
            </a:endParaRPr>
          </a:p>
          <a:p>
            <a:r>
              <a:rPr lang="en-GB" b="1" i="0" dirty="0">
                <a:solidFill>
                  <a:srgbClr val="000000"/>
                </a:solidFill>
                <a:effectLst/>
              </a:rPr>
              <a:t>Gwerthuso</a:t>
            </a:r>
          </a:p>
          <a:p>
            <a:pPr lvl="1"/>
            <a:r>
              <a:rPr lang="en-GB" sz="2100" b="0" i="0" dirty="0">
                <a:solidFill>
                  <a:srgbClr val="000000"/>
                </a:solidFill>
                <a:effectLst/>
              </a:rPr>
              <a:t>llunio barn ar sail tystiolaeth gadarn (o fewn cyd-destun penodol).</a:t>
            </a:r>
          </a:p>
          <a:p>
            <a:r>
              <a:rPr lang="en-GB" b="1" i="0" dirty="0">
                <a:solidFill>
                  <a:srgbClr val="000000"/>
                </a:solidFill>
                <a:effectLst/>
              </a:rPr>
              <a:t>Synthesis</a:t>
            </a:r>
            <a:r>
              <a:rPr lang="en-GB" sz="2000" b="1" i="0" dirty="0">
                <a:solidFill>
                  <a:srgbClr val="000000"/>
                </a:solidFill>
                <a:effectLst/>
              </a:rPr>
              <a:t> </a:t>
            </a:r>
          </a:p>
          <a:p>
            <a:pPr lvl="1"/>
            <a:r>
              <a:rPr lang="en-GB" sz="2100" b="0" i="0" dirty="0">
                <a:solidFill>
                  <a:srgbClr val="000000"/>
                </a:solidFill>
                <a:effectLst/>
              </a:rPr>
              <a:t>dod â rhannau at ei gilydd mewn ffordd gydlynol</a:t>
            </a:r>
            <a:endParaRPr lang="en-GB" sz="2100" dirty="0"/>
          </a:p>
        </p:txBody>
      </p:sp>
      <p:sp>
        <p:nvSpPr>
          <p:cNvPr id="7" name="TextBox 6">
            <a:extLst>
              <a:ext uri="{FF2B5EF4-FFF2-40B4-BE49-F238E27FC236}">
                <a16:creationId xmlns:a16="http://schemas.microsoft.com/office/drawing/2014/main" id="{23871FE6-F559-7190-1F89-49FB0B840141}"/>
              </a:ext>
            </a:extLst>
          </p:cNvPr>
          <p:cNvSpPr txBox="1"/>
          <p:nvPr/>
        </p:nvSpPr>
        <p:spPr>
          <a:xfrm>
            <a:off x="3606084" y="6080531"/>
            <a:ext cx="6369408" cy="276999"/>
          </a:xfrm>
          <a:prstGeom prst="rect">
            <a:avLst/>
          </a:prstGeom>
          <a:noFill/>
        </p:spPr>
        <p:txBody>
          <a:bodyPr wrap="square">
            <a:spAutoFit/>
          </a:bodyPr>
          <a:lstStyle/>
          <a:p>
            <a:r>
              <a:rPr lang="en-US" sz="1200" dirty="0"/>
              <a:t>Library and Information Services Cardiff </a:t>
            </a:r>
            <a:r>
              <a:rPr lang="en-GB" sz="1200" dirty="0"/>
              <a:t>Metropolitan University (no date)</a:t>
            </a:r>
          </a:p>
        </p:txBody>
      </p:sp>
    </p:spTree>
    <p:extLst>
      <p:ext uri="{BB962C8B-B14F-4D97-AF65-F5344CB8AC3E}">
        <p14:creationId xmlns:p14="http://schemas.microsoft.com/office/powerpoint/2010/main" val="14746838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32792" y="322124"/>
            <a:ext cx="8286750" cy="813197"/>
          </a:xfrm>
        </p:spPr>
        <p:txBody>
          <a:bodyPr>
            <a:normAutofit fontScale="90000"/>
          </a:bodyPr>
          <a:lstStyle/>
          <a:p>
            <a:pPr>
              <a:defRPr/>
            </a:pPr>
            <a:br>
              <a:rPr lang="en-GB" dirty="0"/>
            </a:br>
            <a:r>
              <a:rPr lang="en-GB" dirty="0">
                <a:solidFill>
                  <a:schemeClr val="accent1">
                    <a:lumMod val="75000"/>
                  </a:schemeClr>
                </a:solidFill>
              </a:rPr>
              <a:t>Questioning- strategic questions/ </a:t>
            </a:r>
            <a:r>
              <a:rPr lang="en-GB" dirty="0" err="1"/>
              <a:t>cwestiynu</a:t>
            </a:r>
            <a:r>
              <a:rPr lang="en-GB" dirty="0"/>
              <a:t> – cwestiynau </a:t>
            </a:r>
            <a:r>
              <a:rPr lang="en-GB" dirty="0" err="1"/>
              <a:t>strategol</a:t>
            </a:r>
            <a:r>
              <a:rPr lang="en-GB" dirty="0"/>
              <a:t> </a:t>
            </a:r>
          </a:p>
        </p:txBody>
      </p:sp>
      <p:sp>
        <p:nvSpPr>
          <p:cNvPr id="23556" name="TextBox 4"/>
          <p:cNvSpPr txBox="1">
            <a:spLocks noChangeArrowheads="1"/>
          </p:cNvSpPr>
          <p:nvPr/>
        </p:nvSpPr>
        <p:spPr bwMode="auto">
          <a:xfrm>
            <a:off x="785612" y="5314348"/>
            <a:ext cx="7901188" cy="584775"/>
          </a:xfrm>
          <a:prstGeom prst="rect">
            <a:avLst/>
          </a:prstGeom>
          <a:noFill/>
          <a:ln w="9525">
            <a:noFill/>
            <a:miter lim="800000"/>
            <a:headEnd/>
            <a:tailEnd/>
          </a:ln>
        </p:spPr>
        <p:txBody>
          <a:bodyPr wrap="square">
            <a:spAutoFit/>
          </a:bodyPr>
          <a:lstStyle/>
          <a:p>
            <a:pPr algn="ctr" fontAlgn="base">
              <a:spcBef>
                <a:spcPct val="0"/>
              </a:spcBef>
              <a:spcAft>
                <a:spcPct val="0"/>
              </a:spcAft>
            </a:pPr>
            <a:r>
              <a:rPr lang="en-GB" altLang="en-US" sz="1600" dirty="0">
                <a:solidFill>
                  <a:schemeClr val="accent1">
                    <a:lumMod val="75000"/>
                  </a:schemeClr>
                </a:solidFill>
                <a:cs typeface="Arial" charset="0"/>
              </a:rPr>
              <a:t>Use these when you are reading/ writing to keep yourself thinking critically/  </a:t>
            </a:r>
          </a:p>
          <a:p>
            <a:pPr algn="ctr" fontAlgn="base">
              <a:spcBef>
                <a:spcPct val="0"/>
              </a:spcBef>
              <a:spcAft>
                <a:spcPct val="0"/>
              </a:spcAft>
            </a:pPr>
            <a:r>
              <a:rPr lang="en-GB" sz="1600" b="0" i="0" dirty="0" err="1">
                <a:solidFill>
                  <a:srgbClr val="000000"/>
                </a:solidFill>
                <a:effectLst/>
              </a:rPr>
              <a:t>Defnyddiwch</a:t>
            </a:r>
            <a:r>
              <a:rPr lang="en-GB" sz="1600" b="0" i="0" dirty="0">
                <a:solidFill>
                  <a:srgbClr val="000000"/>
                </a:solidFill>
                <a:effectLst/>
              </a:rPr>
              <a:t> y </a:t>
            </a:r>
            <a:r>
              <a:rPr lang="en-GB" sz="1600" b="0" i="0" dirty="0" err="1">
                <a:solidFill>
                  <a:srgbClr val="000000"/>
                </a:solidFill>
                <a:effectLst/>
              </a:rPr>
              <a:t>rhain</a:t>
            </a:r>
            <a:r>
              <a:rPr lang="en-GB" sz="1600" b="0" i="0" dirty="0">
                <a:solidFill>
                  <a:srgbClr val="000000"/>
                </a:solidFill>
                <a:effectLst/>
              </a:rPr>
              <a:t> pan </a:t>
            </a:r>
            <a:r>
              <a:rPr lang="en-GB" sz="1600" b="0" i="0" dirty="0" err="1">
                <a:solidFill>
                  <a:srgbClr val="000000"/>
                </a:solidFill>
                <a:effectLst/>
              </a:rPr>
              <a:t>fyddwch</a:t>
            </a:r>
            <a:r>
              <a:rPr lang="en-GB" sz="1600" b="0" i="0" dirty="0">
                <a:solidFill>
                  <a:srgbClr val="000000"/>
                </a:solidFill>
                <a:effectLst/>
              </a:rPr>
              <a:t> yn darllen/ysgrifennu i </a:t>
            </a:r>
            <a:r>
              <a:rPr lang="en-GB" sz="1600" b="0" i="0" dirty="0" err="1">
                <a:solidFill>
                  <a:srgbClr val="000000"/>
                </a:solidFill>
                <a:effectLst/>
              </a:rPr>
              <a:t>gadw</a:t>
            </a:r>
            <a:r>
              <a:rPr lang="en-GB" sz="1600" b="0" i="0" dirty="0">
                <a:solidFill>
                  <a:srgbClr val="000000"/>
                </a:solidFill>
                <a:effectLst/>
              </a:rPr>
              <a:t> eich hun i </a:t>
            </a:r>
            <a:r>
              <a:rPr lang="en-GB" sz="1600" b="0" i="0" dirty="0" err="1">
                <a:solidFill>
                  <a:srgbClr val="000000"/>
                </a:solidFill>
                <a:effectLst/>
              </a:rPr>
              <a:t>feddwl</a:t>
            </a:r>
            <a:r>
              <a:rPr lang="en-GB" sz="1600" b="0" i="0" dirty="0">
                <a:solidFill>
                  <a:srgbClr val="000000"/>
                </a:solidFill>
                <a:effectLst/>
              </a:rPr>
              <a:t> yn </a:t>
            </a:r>
            <a:r>
              <a:rPr lang="en-GB" sz="1600" b="0" i="0" dirty="0" err="1">
                <a:solidFill>
                  <a:srgbClr val="000000"/>
                </a:solidFill>
                <a:effectLst/>
              </a:rPr>
              <a:t>feirniadol</a:t>
            </a:r>
            <a:endParaRPr lang="en-GB" altLang="en-US" sz="1600" dirty="0">
              <a:solidFill>
                <a:prstClr val="black"/>
              </a:solidFill>
              <a:cs typeface="Arial" charset="0"/>
            </a:endParaRPr>
          </a:p>
        </p:txBody>
      </p:sp>
      <p:graphicFrame>
        <p:nvGraphicFramePr>
          <p:cNvPr id="3" name="Content Placeholder 3">
            <a:extLst>
              <a:ext uri="{FF2B5EF4-FFF2-40B4-BE49-F238E27FC236}">
                <a16:creationId xmlns:a16="http://schemas.microsoft.com/office/drawing/2014/main" id="{31BB829C-734D-F4D8-2CEF-2292C31CD076}"/>
              </a:ext>
            </a:extLst>
          </p:cNvPr>
          <p:cNvGraphicFramePr>
            <a:graphicFrameLocks/>
          </p:cNvGraphicFramePr>
          <p:nvPr>
            <p:extLst>
              <p:ext uri="{D42A27DB-BD31-4B8C-83A1-F6EECF244321}">
                <p14:modId xmlns:p14="http://schemas.microsoft.com/office/powerpoint/2010/main" val="826351650"/>
              </p:ext>
            </p:extLst>
          </p:nvPr>
        </p:nvGraphicFramePr>
        <p:xfrm>
          <a:off x="457200" y="1972086"/>
          <a:ext cx="8229600" cy="32335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097C43FD-427A-C400-4F04-A8A4532CB89D}"/>
              </a:ext>
            </a:extLst>
          </p:cNvPr>
          <p:cNvSpPr txBox="1"/>
          <p:nvPr/>
        </p:nvSpPr>
        <p:spPr>
          <a:xfrm>
            <a:off x="5911403" y="6014434"/>
            <a:ext cx="2775397" cy="307777"/>
          </a:xfrm>
          <a:prstGeom prst="rect">
            <a:avLst/>
          </a:prstGeom>
          <a:noFill/>
        </p:spPr>
        <p:txBody>
          <a:bodyPr wrap="square" rtlCol="0">
            <a:spAutoFit/>
          </a:bodyPr>
          <a:lstStyle/>
          <a:p>
            <a:r>
              <a:rPr lang="en-GB" sz="1400" dirty="0"/>
              <a:t>(</a:t>
            </a:r>
            <a:r>
              <a:rPr lang="en-GB" sz="1400" dirty="0" err="1"/>
              <a:t>Wooliams</a:t>
            </a:r>
            <a:r>
              <a:rPr lang="en-GB" sz="1400" dirty="0"/>
              <a:t> </a:t>
            </a:r>
            <a:r>
              <a:rPr lang="en-GB" sz="1400" i="1" dirty="0"/>
              <a:t>et al</a:t>
            </a:r>
            <a:r>
              <a:rPr lang="en-GB" sz="1400" dirty="0"/>
              <a:t>., 2011)</a:t>
            </a:r>
          </a:p>
        </p:txBody>
      </p:sp>
    </p:spTree>
    <p:custDataLst>
      <p:tags r:id="rId1"/>
    </p:custData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bf491380-a4f8-4b11-b11f-d5db178ad760"/>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F99C6E756E3D84E8B1A0D94836D794A" ma:contentTypeVersion="9" ma:contentTypeDescription="Create a new document." ma:contentTypeScope="" ma:versionID="6dc714cf38b1546649a8f4acbaa91a46">
  <xsd:schema xmlns:xsd="http://www.w3.org/2001/XMLSchema" xmlns:xs="http://www.w3.org/2001/XMLSchema" xmlns:p="http://schemas.microsoft.com/office/2006/metadata/properties" xmlns:ns2="c697bc9e-ecf6-4086-8cbb-eb9131efbefa" targetNamespace="http://schemas.microsoft.com/office/2006/metadata/properties" ma:root="true" ma:fieldsID="cfac48246ec5a4e864cc8167bcae3fa5" ns2:_="">
    <xsd:import namespace="c697bc9e-ecf6-4086-8cbb-eb9131efbef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697bc9e-ecf6-4086-8cbb-eb9131efbe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276D73-970E-4A56-A708-6A725F7E3619}">
  <ds:schemaRefs>
    <ds:schemaRef ds:uri="http://schemas.microsoft.com/office/2006/documentManagement/types"/>
    <ds:schemaRef ds:uri="http://purl.org/dc/elements/1.1/"/>
    <ds:schemaRef ds:uri="http://schemas.microsoft.com/office/2006/metadata/properties"/>
    <ds:schemaRef ds:uri="http://purl.org/dc/terms/"/>
    <ds:schemaRef ds:uri="c697bc9e-ecf6-4086-8cbb-eb9131efbefa"/>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EE536C0-CB8F-4E4C-8BC1-62089C6B7AF3}">
  <ds:schemaRefs>
    <ds:schemaRef ds:uri="http://schemas.microsoft.com/sharepoint/v3/contenttype/forms"/>
  </ds:schemaRefs>
</ds:datastoreItem>
</file>

<file path=customXml/itemProps3.xml><?xml version="1.0" encoding="utf-8"?>
<ds:datastoreItem xmlns:ds="http://schemas.openxmlformats.org/officeDocument/2006/customXml" ds:itemID="{DC362CD7-8F7F-4A99-92E5-457F0482B2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697bc9e-ecf6-4086-8cbb-eb9131efbe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2339</Words>
  <Application>Microsoft Office PowerPoint</Application>
  <PresentationFormat>On-screen Show (4:3)</PresentationFormat>
  <Paragraphs>226</Paragraphs>
  <Slides>20</Slides>
  <Notes>19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20</vt:i4>
      </vt:variant>
    </vt:vector>
  </HeadingPairs>
  <TitlesOfParts>
    <vt:vector size="31" baseType="lpstr">
      <vt:lpstr>Arial</vt:lpstr>
      <vt:lpstr>Arial</vt:lpstr>
      <vt:lpstr>Asap</vt:lpstr>
      <vt:lpstr>Calibri</vt:lpstr>
      <vt:lpstr>Calibri Light</vt:lpstr>
      <vt:lpstr>Helvetica</vt:lpstr>
      <vt:lpstr>Inter var</vt:lpstr>
      <vt:lpstr>Open Sans</vt:lpstr>
      <vt:lpstr>Roboto</vt:lpstr>
      <vt:lpstr>Times New Roman</vt:lpstr>
      <vt:lpstr>Office Theme</vt:lpstr>
      <vt:lpstr>Arwain a Rheoli ADY / Leadership and Management of ALN  Dydd Sadwrn / Saturday 11.03.23 </vt:lpstr>
      <vt:lpstr>Arwain a Rheoli ADY /  Leadership and Management of ALN Module Schedule       </vt:lpstr>
      <vt:lpstr>Assessment / Aseiniad</vt:lpstr>
      <vt:lpstr>Overview of assessment </vt:lpstr>
      <vt:lpstr>Trosolwg o'r asesiad</vt:lpstr>
      <vt:lpstr>FAQs/Cwestiynau Cyffredin </vt:lpstr>
      <vt:lpstr>Tips for assignments/  Awgrymiadau ar gyfer aseiniadau</vt:lpstr>
      <vt:lpstr>1.Correct citations/ Dyfynnu’n  gywir </vt:lpstr>
      <vt:lpstr>1. Correct citations/ Dyfyniadau cywir </vt:lpstr>
      <vt:lpstr>2.Critical writing/ Ysgrifennu beirniadol </vt:lpstr>
      <vt:lpstr>2.Critical writing/ Ysgrifennu beirniadol</vt:lpstr>
      <vt:lpstr>2.Critical writing/Ysgrifennu beirniadol</vt:lpstr>
      <vt:lpstr>Key pointers/ Awgrymiadau allweddol</vt:lpstr>
      <vt:lpstr>Key pointers/ Awgrymiadau allweddol</vt:lpstr>
      <vt:lpstr>Thank you/Diolch  </vt:lpstr>
      <vt:lpstr>Bibliography </vt:lpstr>
      <vt:lpstr>1. Correct citations / Dyfynnu’n gywir </vt:lpstr>
      <vt:lpstr>1. Correct citations / Dyfynnu’n gywir </vt:lpstr>
      <vt:lpstr>2.Critical writing/Ysgrifennu beirniadol</vt:lpstr>
      <vt:lpstr> Questioning- strategic questions/ cwestiynu – cwestiynau strategol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Waters Creative</dc:creator>
  <cp:lastModifiedBy>Dai Thomas</cp:lastModifiedBy>
  <cp:revision>30</cp:revision>
  <dcterms:created xsi:type="dcterms:W3CDTF">2021-06-18T14:15:35Z</dcterms:created>
  <dcterms:modified xsi:type="dcterms:W3CDTF">2023-03-15T10:45:43Z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0x010100FF99C6E756E3D84E8B1A0D94836D794A</vt:lpwstr>
  </property>
  <property fmtid="{D5CDD505-2E9C-101B-9397-08002B2CF9AE}" pid="3" name="MSIP_Label_f2dfecbd-fc97-4e8a-a9cd-19ed496c406e_Enabled">
    <vt:lpwstr>true</vt:lpwstr>
  </property>
  <property fmtid="{D5CDD505-2E9C-101B-9397-08002B2CF9AE}" pid="4" name="MSIP_Label_f2dfecbd-fc97-4e8a-a9cd-19ed496c406e_SetDate">
    <vt:lpwstr>2023-03-02T14:49:48Z</vt:lpwstr>
  </property>
  <property fmtid="{D5CDD505-2E9C-101B-9397-08002B2CF9AE}" pid="5" name="MSIP_Label_f2dfecbd-fc97-4e8a-a9cd-19ed496c406e_Method">
    <vt:lpwstr>Standard</vt:lpwstr>
  </property>
  <property fmtid="{D5CDD505-2E9C-101B-9397-08002B2CF9AE}" pid="6" name="MSIP_Label_f2dfecbd-fc97-4e8a-a9cd-19ed496c406e_Name">
    <vt:lpwstr>defa4170-0d19-0005-0004-bc88714345d2</vt:lpwstr>
  </property>
  <property fmtid="{D5CDD505-2E9C-101B-9397-08002B2CF9AE}" pid="7" name="MSIP_Label_f2dfecbd-fc97-4e8a-a9cd-19ed496c406e_SiteId">
    <vt:lpwstr>d47b090e-3f5a-4ca0-84d0-9f89d269f175</vt:lpwstr>
  </property>
  <property fmtid="{D5CDD505-2E9C-101B-9397-08002B2CF9AE}" pid="8" name="MSIP_Label_f2dfecbd-fc97-4e8a-a9cd-19ed496c406e_ActionId">
    <vt:lpwstr>fa59bb5a-0c00-462c-8d70-357890e0bca0</vt:lpwstr>
  </property>
  <property fmtid="{D5CDD505-2E9C-101B-9397-08002B2CF9AE}" pid="9" name="MSIP_Label_f2dfecbd-fc97-4e8a-a9cd-19ed496c406e_ContentBits">
    <vt:lpwstr>0</vt:lpwstr>
  </property>
</Properties>
</file>