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865" r:id="rId3"/>
    <p:sldId id="896" r:id="rId4"/>
    <p:sldId id="269" r:id="rId5"/>
    <p:sldId id="863" r:id="rId6"/>
    <p:sldId id="866" r:id="rId7"/>
    <p:sldId id="868" r:id="rId8"/>
    <p:sldId id="867" r:id="rId9"/>
    <p:sldId id="869" r:id="rId10"/>
    <p:sldId id="870" r:id="rId11"/>
    <p:sldId id="871" r:id="rId12"/>
    <p:sldId id="874" r:id="rId13"/>
    <p:sldId id="872" r:id="rId14"/>
    <p:sldId id="886" r:id="rId15"/>
    <p:sldId id="891" r:id="rId16"/>
    <p:sldId id="892" r:id="rId17"/>
    <p:sldId id="887" r:id="rId18"/>
    <p:sldId id="888" r:id="rId19"/>
    <p:sldId id="889" r:id="rId20"/>
    <p:sldId id="873" r:id="rId21"/>
    <p:sldId id="876" r:id="rId22"/>
    <p:sldId id="877" r:id="rId23"/>
    <p:sldId id="879" r:id="rId24"/>
    <p:sldId id="883" r:id="rId25"/>
    <p:sldId id="884" r:id="rId26"/>
    <p:sldId id="885" r:id="rId27"/>
    <p:sldId id="878" r:id="rId28"/>
    <p:sldId id="895" r:id="rId29"/>
    <p:sldId id="880" r:id="rId30"/>
    <p:sldId id="882" r:id="rId31"/>
    <p:sldId id="881" r:id="rId32"/>
    <p:sldId id="893" r:id="rId33"/>
    <p:sldId id="894" r:id="rId34"/>
    <p:sldId id="87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69917369-AE82-46C8-8E00-B1ACA433ADDA}"/>
    <pc:docChg chg="custSel modSld">
      <pc:chgData name="Helen Lee" userId="950b76d7-29a8-4037-9cf6-1d47a6b96373" providerId="ADAL" clId="{69917369-AE82-46C8-8E00-B1ACA433ADDA}" dt="2025-06-08T14:30:16.637" v="5" actId="14100"/>
      <pc:docMkLst>
        <pc:docMk/>
      </pc:docMkLst>
      <pc:sldChg chg="modSp mod">
        <pc:chgData name="Helen Lee" userId="950b76d7-29a8-4037-9cf6-1d47a6b96373" providerId="ADAL" clId="{69917369-AE82-46C8-8E00-B1ACA433ADDA}" dt="2025-06-08T14:30:16.637" v="5" actId="14100"/>
        <pc:sldMkLst>
          <pc:docMk/>
          <pc:sldMk cId="3921660168" sldId="256"/>
        </pc:sldMkLst>
        <pc:spChg chg="mod">
          <ac:chgData name="Helen Lee" userId="950b76d7-29a8-4037-9cf6-1d47a6b96373" providerId="ADAL" clId="{69917369-AE82-46C8-8E00-B1ACA433ADDA}" dt="2025-06-08T14:30:13.697" v="4" actId="1076"/>
          <ac:spMkLst>
            <pc:docMk/>
            <pc:sldMk cId="3921660168" sldId="256"/>
            <ac:spMk id="2" creationId="{D07BEC59-2CA2-9A9E-F48E-4648A4D2E472}"/>
          </ac:spMkLst>
        </pc:spChg>
        <pc:spChg chg="mod">
          <ac:chgData name="Helen Lee" userId="950b76d7-29a8-4037-9cf6-1d47a6b96373" providerId="ADAL" clId="{69917369-AE82-46C8-8E00-B1ACA433ADDA}" dt="2025-06-08T14:30:16.637" v="5" actId="14100"/>
          <ac:spMkLst>
            <pc:docMk/>
            <pc:sldMk cId="3921660168" sldId="256"/>
            <ac:spMk id="3" creationId="{707084A7-D0E3-AB95-15F5-C8EE94B88A2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609849-4EC5-45AF-A462-376F5EAB6036}" type="datetimeFigureOut">
              <a:rPr lang="en-GB" smtClean="0"/>
              <a:t>08/06/2025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8340F-E2BE-4CAB-BA75-987158F9A80A}" type="slidenum">
              <a:rPr lang="en-GB" smtClean="0"/>
              <a:t>‹#›</a:t>
            </a:fld>
            <a:endParaRPr lang="en-GB"/>
          </a:p>
        </p:txBody>
      </p:sp>
    </p:spTree>
    <p:extLst>
      <p:ext uri="{BB962C8B-B14F-4D97-AF65-F5344CB8AC3E}">
        <p14:creationId xmlns:p14="http://schemas.microsoft.com/office/powerpoint/2010/main" val="1487165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For him is Paradise packed with bounties, pleasure and delight and spiritual sustenance and comforts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35E61-A3A7-B589-3101-65F20D48A4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0A466E-326D-99C1-6550-64E30D11EF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04CBA9-519F-3EEF-B8F0-181AE8BB0992}"/>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5" name="Footer Placeholder 4">
            <a:extLst>
              <a:ext uri="{FF2B5EF4-FFF2-40B4-BE49-F238E27FC236}">
                <a16:creationId xmlns:a16="http://schemas.microsoft.com/office/drawing/2014/main" id="{72795793-3DF7-8C18-145A-3B867F0A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221AE6-4C33-43D6-4C0C-07CB93B6CE0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420568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9F77-2FB7-CDC2-7C19-6F415DC121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38039F-99DD-99F7-6234-64DF09F3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2EDACD-E41F-9580-4C69-A5D28C823AF8}"/>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5" name="Footer Placeholder 4">
            <a:extLst>
              <a:ext uri="{FF2B5EF4-FFF2-40B4-BE49-F238E27FC236}">
                <a16:creationId xmlns:a16="http://schemas.microsoft.com/office/drawing/2014/main" id="{91434EB8-4877-FCED-5C9F-A4BA472CD5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A36A-BD29-023D-6FE6-73BBDEECB773}"/>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93321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C5F6A-A080-19EC-48F4-A802212D6B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9805B7-9403-D365-1663-3E87CA56AF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1D4EF3-237D-4F03-F0DC-F2C1983F4450}"/>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5" name="Footer Placeholder 4">
            <a:extLst>
              <a:ext uri="{FF2B5EF4-FFF2-40B4-BE49-F238E27FC236}">
                <a16:creationId xmlns:a16="http://schemas.microsoft.com/office/drawing/2014/main" id="{7AE08CC4-0646-4E6F-11D5-7509F40BBA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3E4FFC-FEB5-BBF6-3172-3AC23240BDD7}"/>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4402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620A1-9081-E2CC-5663-C202A2849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A7E154-F560-BD74-D57A-42302FDCBD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D59165-F014-4DC6-35B2-309D5B235A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A6845C-BC4D-F324-720D-B5E483CC48C0}"/>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6" name="Footer Placeholder 5">
            <a:extLst>
              <a:ext uri="{FF2B5EF4-FFF2-40B4-BE49-F238E27FC236}">
                <a16:creationId xmlns:a16="http://schemas.microsoft.com/office/drawing/2014/main" id="{EA5E9593-6B9D-5E70-50A3-66F213253B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B902C-537B-A8BC-F262-D77917080E4B}"/>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28217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68F8-C969-5EA3-37F4-E72D525C7C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26A888-D1AD-BAAE-FDD3-851D4182A9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8C48C9-3B0E-B29C-B0A6-5106932706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E3B005-B172-F94B-7B2F-8DAC8EA993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6CE6F0-C46C-E33E-49AB-7ADAFA30EA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F6324-3C4F-C6A4-C64B-8150014AB47D}"/>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8" name="Footer Placeholder 7">
            <a:extLst>
              <a:ext uri="{FF2B5EF4-FFF2-40B4-BE49-F238E27FC236}">
                <a16:creationId xmlns:a16="http://schemas.microsoft.com/office/drawing/2014/main" id="{9E14D9F6-5D3F-D67A-B5A2-A12BE0FAF4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8D735B-E2F0-65FE-7FA3-1EB705A9601A}"/>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0226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C562-3806-E1B9-73A3-F9580551C3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6588B5-29F4-A465-2B9A-DBE4C4FCD812}"/>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4" name="Footer Placeholder 3">
            <a:extLst>
              <a:ext uri="{FF2B5EF4-FFF2-40B4-BE49-F238E27FC236}">
                <a16:creationId xmlns:a16="http://schemas.microsoft.com/office/drawing/2014/main" id="{6DF47EC3-6121-0A2C-20C6-7311F614FB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3B630A-49D6-D932-FE44-0EDDBE369F3C}"/>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329018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30CBF-31A5-9B46-B4F2-549EDE121473}"/>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3" name="Footer Placeholder 2">
            <a:extLst>
              <a:ext uri="{FF2B5EF4-FFF2-40B4-BE49-F238E27FC236}">
                <a16:creationId xmlns:a16="http://schemas.microsoft.com/office/drawing/2014/main" id="{8499D957-011B-5690-94D0-E1FED29487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C3D440-D567-E358-F014-2FE2D7D4659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535508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448B4-C8B5-9F9E-8D8C-E0E16AB72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5AF6F7-CD99-BE0A-C8E9-7DB9F73F9C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E986C3-4618-A2F7-F7FA-B74C34C1F4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EDB05-A203-99EB-2F8E-BC012A3B042D}"/>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6" name="Footer Placeholder 5">
            <a:extLst>
              <a:ext uri="{FF2B5EF4-FFF2-40B4-BE49-F238E27FC236}">
                <a16:creationId xmlns:a16="http://schemas.microsoft.com/office/drawing/2014/main" id="{9F8AB9C8-ECBB-9CC6-4B9A-22A83E7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5A436-65D3-1219-50D7-7228D488FBE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22848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66A51-AD1E-EAA1-9292-6C356097D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6EF4D-3677-B1B1-1DAE-EEB823192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85E65-4BDE-781A-DCE8-ACB8C0E57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0C3B3-E0D9-25F0-8CD4-124059EB21E7}"/>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6" name="Footer Placeholder 5">
            <a:extLst>
              <a:ext uri="{FF2B5EF4-FFF2-40B4-BE49-F238E27FC236}">
                <a16:creationId xmlns:a16="http://schemas.microsoft.com/office/drawing/2014/main" id="{63F45EFF-3BC6-9306-78BF-30BB42F72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7781F-ACC1-F629-581C-1247242F6864}"/>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499269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C70C-3D0F-D0F4-7C93-348EC1090A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B0BE-F7A3-B340-214F-6A4E6855FE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25DE80-2EF6-0D5F-5328-BA565351A9BA}"/>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5" name="Footer Placeholder 4">
            <a:extLst>
              <a:ext uri="{FF2B5EF4-FFF2-40B4-BE49-F238E27FC236}">
                <a16:creationId xmlns:a16="http://schemas.microsoft.com/office/drawing/2014/main" id="{0E505FF2-4A7E-8847-8411-7B9FE1122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A4218-FBF3-CDB2-3665-44856B0AE9A1}"/>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105970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405400-DBA3-9414-2B4C-414207BB8D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488A3B-679F-6B5E-B0BE-4C9AD70D48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F35F6-7337-4350-62EC-2CC368D39BC7}"/>
              </a:ext>
            </a:extLst>
          </p:cNvPr>
          <p:cNvSpPr>
            <a:spLocks noGrp="1"/>
          </p:cNvSpPr>
          <p:nvPr>
            <p:ph type="dt" sz="half" idx="10"/>
          </p:nvPr>
        </p:nvSpPr>
        <p:spPr/>
        <p:txBody>
          <a:bodyPr/>
          <a:lstStyle/>
          <a:p>
            <a:fld id="{AE87CFB8-660E-411D-923E-36F6A68639A3}" type="datetimeFigureOut">
              <a:rPr lang="en-GB" smtClean="0"/>
              <a:t>08/06/2025</a:t>
            </a:fld>
            <a:endParaRPr lang="en-GB"/>
          </a:p>
        </p:txBody>
      </p:sp>
      <p:sp>
        <p:nvSpPr>
          <p:cNvPr id="5" name="Footer Placeholder 4">
            <a:extLst>
              <a:ext uri="{FF2B5EF4-FFF2-40B4-BE49-F238E27FC236}">
                <a16:creationId xmlns:a16="http://schemas.microsoft.com/office/drawing/2014/main" id="{FE753FE5-E5FC-1DDB-5537-1D1C7A2125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0E907-97D8-EF1D-10D1-D08C9EC38F78}"/>
              </a:ext>
            </a:extLst>
          </p:cNvPr>
          <p:cNvSpPr>
            <a:spLocks noGrp="1"/>
          </p:cNvSpPr>
          <p:nvPr>
            <p:ph type="sldNum" sz="quarter" idx="12"/>
          </p:nvPr>
        </p:nvSpPr>
        <p:spPr/>
        <p:txBody>
          <a:bodyPr/>
          <a:lstStyle/>
          <a:p>
            <a:fld id="{BC41A4BF-286C-4F60-A45D-4C94650173E8}" type="slidenum">
              <a:rPr lang="en-GB" smtClean="0"/>
              <a:t>‹#›</a:t>
            </a:fld>
            <a:endParaRPr lang="en-GB"/>
          </a:p>
        </p:txBody>
      </p:sp>
    </p:spTree>
    <p:extLst>
      <p:ext uri="{BB962C8B-B14F-4D97-AF65-F5344CB8AC3E}">
        <p14:creationId xmlns:p14="http://schemas.microsoft.com/office/powerpoint/2010/main" val="3562475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D6284-B838-5A1C-F2BF-A6285C4303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6B2E4-F491-F1A4-1DA7-61F2277A1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A993AB-3F3C-97A0-BA53-C2806FF81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CFB8-660E-411D-923E-36F6A68639A3}" type="datetimeFigureOut">
              <a:rPr lang="en-GB" smtClean="0"/>
              <a:t>08/06/2025</a:t>
            </a:fld>
            <a:endParaRPr lang="en-GB"/>
          </a:p>
        </p:txBody>
      </p:sp>
      <p:sp>
        <p:nvSpPr>
          <p:cNvPr id="5" name="Footer Placeholder 4">
            <a:extLst>
              <a:ext uri="{FF2B5EF4-FFF2-40B4-BE49-F238E27FC236}">
                <a16:creationId xmlns:a16="http://schemas.microsoft.com/office/drawing/2014/main" id="{7A7A0EAC-A308-885C-FF83-BA29385150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8273C-4AF6-7A6D-D404-C906D218D4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1A4BF-286C-4F60-A45D-4C94650173E8}" type="slidenum">
              <a:rPr lang="en-GB" smtClean="0"/>
              <a:t>‹#›</a:t>
            </a:fld>
            <a:endParaRPr lang="en-GB"/>
          </a:p>
        </p:txBody>
      </p:sp>
    </p:spTree>
    <p:extLst>
      <p:ext uri="{BB962C8B-B14F-4D97-AF65-F5344CB8AC3E}">
        <p14:creationId xmlns:p14="http://schemas.microsoft.com/office/powerpoint/2010/main" val="23692804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researchgate.net/publication/314053653_Evidence-Based_Practice_Issues_and_Challenges/figures?lo=1"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jstor.org/stable/257453"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doi.org/10.1016/S0140-6736(01)05627-6" TargetMode="External"/><Relationship Id="rId2" Type="http://schemas.openxmlformats.org/officeDocument/2006/relationships/hyperlink" Target="https://doi.org/10.1177/1468794112468475"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doi.org/10.5430/ijhe.v6n5p2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563372" y="779849"/>
            <a:ext cx="5333124" cy="2397946"/>
          </a:xfrm>
        </p:spPr>
        <p:txBody>
          <a:bodyPr anchor="b">
            <a:normAutofit/>
          </a:bodyPr>
          <a:lstStyle/>
          <a:p>
            <a:pPr algn="l"/>
            <a:r>
              <a:rPr lang="en-GB" sz="5000" dirty="0"/>
              <a:t>Advancing to the Doctoral Research Stage (LCDB 7012)</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890339" y="4636008"/>
            <a:ext cx="4695814" cy="1572768"/>
          </a:xfrm>
        </p:spPr>
        <p:txBody>
          <a:bodyPr>
            <a:normAutofit/>
          </a:bodyPr>
          <a:lstStyle/>
          <a:p>
            <a:pPr algn="l"/>
            <a:r>
              <a:rPr lang="en-GB" dirty="0"/>
              <a:t>Week 2 - </a:t>
            </a:r>
            <a:r>
              <a:rPr lang="en-US" sz="2400" dirty="0"/>
              <a:t>Paradigm, Methodology and methods</a:t>
            </a:r>
          </a:p>
          <a:p>
            <a:pPr algn="l"/>
            <a:r>
              <a:rPr lang="en-GB" dirty="0"/>
              <a:t>Dr. Helen Lee </a:t>
            </a:r>
          </a:p>
          <a:p>
            <a:pPr algn="l"/>
            <a:endParaRPr lang="en-GB" dirty="0"/>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957EA3-DFC5-9FEA-4A5E-3320CB44174D}"/>
              </a:ext>
            </a:extLst>
          </p:cNvPr>
          <p:cNvPicPr>
            <a:picLocks noChangeAspect="1"/>
          </p:cNvPicPr>
          <p:nvPr/>
        </p:nvPicPr>
        <p:blipFill>
          <a:blip r:embed="rId2"/>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1660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85BA0-59C2-1D31-E19A-460F326B91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2E0003-5EBE-BF40-9959-78D3F20D3B0C}"/>
              </a:ext>
            </a:extLst>
          </p:cNvPr>
          <p:cNvSpPr>
            <a:spLocks noGrp="1"/>
          </p:cNvSpPr>
          <p:nvPr>
            <p:ph type="title"/>
          </p:nvPr>
        </p:nvSpPr>
        <p:spPr>
          <a:xfrm>
            <a:off x="1331421" y="465514"/>
            <a:ext cx="9857510" cy="5153890"/>
          </a:xfrm>
        </p:spPr>
        <p:txBody>
          <a:bodyPr>
            <a:normAutofit/>
          </a:bodyPr>
          <a:lstStyle/>
          <a:p>
            <a:r>
              <a:rPr lang="en-US" dirty="0"/>
              <a:t>Class schedule </a:t>
            </a:r>
            <a:br>
              <a:rPr lang="en-US" dirty="0"/>
            </a:br>
            <a:br>
              <a:rPr lang="en-US" dirty="0"/>
            </a:br>
            <a:r>
              <a:rPr lang="en-US" dirty="0"/>
              <a:t>1. Concept </a:t>
            </a:r>
            <a:br>
              <a:rPr lang="en-US" dirty="0"/>
            </a:br>
            <a:r>
              <a:rPr lang="en-US" dirty="0"/>
              <a:t>2. Activity and sharing</a:t>
            </a:r>
            <a:br>
              <a:rPr lang="en-US" dirty="0"/>
            </a:br>
            <a:r>
              <a:rPr lang="en-US" dirty="0"/>
              <a:t>3. Assignment brief </a:t>
            </a:r>
            <a:br>
              <a:rPr lang="en-US" dirty="0"/>
            </a:br>
            <a:r>
              <a:rPr lang="en-US" dirty="0"/>
              <a:t>4. Activity </a:t>
            </a:r>
            <a:br>
              <a:rPr lang="en-US" dirty="0"/>
            </a:br>
            <a:r>
              <a:rPr lang="en-US" dirty="0"/>
              <a:t>5. Q&amp;A </a:t>
            </a:r>
            <a:endParaRPr lang="en-GB" dirty="0"/>
          </a:p>
        </p:txBody>
      </p:sp>
    </p:spTree>
    <p:extLst>
      <p:ext uri="{BB962C8B-B14F-4D97-AF65-F5344CB8AC3E}">
        <p14:creationId xmlns:p14="http://schemas.microsoft.com/office/powerpoint/2010/main" val="305464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158DD-E977-BF2E-D735-FC7E96B876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E16932-DFBF-6D85-791D-9F98CD1A6A04}"/>
              </a:ext>
            </a:extLst>
          </p:cNvPr>
          <p:cNvSpPr>
            <a:spLocks noGrp="1"/>
          </p:cNvSpPr>
          <p:nvPr>
            <p:ph type="title"/>
          </p:nvPr>
        </p:nvSpPr>
        <p:spPr/>
        <p:txBody>
          <a:bodyPr>
            <a:normAutofit/>
          </a:bodyPr>
          <a:lstStyle/>
          <a:p>
            <a:r>
              <a:rPr lang="en-GB" sz="3200" b="1" kern="100" dirty="0">
                <a:effectLst/>
                <a:latin typeface="Calibri" panose="020F0502020204030204" pitchFamily="34" charset="0"/>
                <a:ea typeface="DengXian" panose="02010600030101010101" pitchFamily="2" charset="-122"/>
                <a:cs typeface="Arial" panose="020B0604020202020204" pitchFamily="34" charset="0"/>
              </a:rPr>
              <a:t>Agenda</a:t>
            </a:r>
            <a:endParaRPr lang="en-GB" sz="3200" dirty="0"/>
          </a:p>
        </p:txBody>
      </p:sp>
      <p:sp>
        <p:nvSpPr>
          <p:cNvPr id="3" name="Content Placeholder 2">
            <a:extLst>
              <a:ext uri="{FF2B5EF4-FFF2-40B4-BE49-F238E27FC236}">
                <a16:creationId xmlns:a16="http://schemas.microsoft.com/office/drawing/2014/main" id="{B77C9C3F-4E9B-EC06-ABB6-63BC69D01CC1}"/>
              </a:ext>
            </a:extLst>
          </p:cNvPr>
          <p:cNvSpPr>
            <a:spLocks noGrp="1"/>
          </p:cNvSpPr>
          <p:nvPr>
            <p:ph idx="1"/>
          </p:nvPr>
        </p:nvSpPr>
        <p:spPr>
          <a:xfrm>
            <a:off x="838200" y="1352637"/>
            <a:ext cx="10515600" cy="4316643"/>
          </a:xfrm>
        </p:spPr>
        <p:txBody>
          <a:bodyPr>
            <a:normAutofit/>
          </a:bodyPr>
          <a:lstStyle/>
          <a:p>
            <a:endParaRPr lang="en-US" dirty="0"/>
          </a:p>
          <a:p>
            <a:r>
              <a:rPr lang="en-US" sz="3200" dirty="0"/>
              <a:t>Paradigm, Methodology and methods</a:t>
            </a:r>
          </a:p>
          <a:p>
            <a:r>
              <a:rPr lang="en-US" sz="3200" dirty="0"/>
              <a:t>Activity(</a:t>
            </a:r>
            <a:r>
              <a:rPr lang="en-US" sz="3200" dirty="0" err="1"/>
              <a:t>ies</a:t>
            </a:r>
            <a:r>
              <a:rPr lang="en-US" sz="3200" dirty="0"/>
              <a:t>) 1-3 </a:t>
            </a:r>
          </a:p>
          <a:p>
            <a:r>
              <a:rPr lang="en-US" sz="3200" dirty="0"/>
              <a:t>Epistemological positions and methodology in business research</a:t>
            </a:r>
          </a:p>
          <a:p>
            <a:endParaRPr lang="en-US" sz="4800" dirty="0"/>
          </a:p>
          <a:p>
            <a:endParaRPr lang="en-GB" dirty="0"/>
          </a:p>
        </p:txBody>
      </p:sp>
    </p:spTree>
    <p:extLst>
      <p:ext uri="{BB962C8B-B14F-4D97-AF65-F5344CB8AC3E}">
        <p14:creationId xmlns:p14="http://schemas.microsoft.com/office/powerpoint/2010/main" val="3334433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b="1" dirty="0"/>
              <a:t>SAUNDERS SHOULD NOT BE USED IN MY MODULES.</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C03A3-7B10-00DC-8B02-A8F5939CBA14}"/>
              </a:ext>
            </a:extLst>
          </p:cNvPr>
          <p:cNvSpPr>
            <a:spLocks noGrp="1"/>
          </p:cNvSpPr>
          <p:nvPr>
            <p:ph type="title"/>
          </p:nvPr>
        </p:nvSpPr>
        <p:spPr/>
        <p:txBody>
          <a:bodyPr>
            <a:normAutofit/>
          </a:bodyPr>
          <a:lstStyle/>
          <a:p>
            <a:r>
              <a:rPr lang="en-GB" sz="32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sz="3200" dirty="0"/>
          </a:p>
        </p:txBody>
      </p:sp>
      <p:sp>
        <p:nvSpPr>
          <p:cNvPr id="3" name="Content Placeholder 2">
            <a:extLst>
              <a:ext uri="{FF2B5EF4-FFF2-40B4-BE49-F238E27FC236}">
                <a16:creationId xmlns:a16="http://schemas.microsoft.com/office/drawing/2014/main" id="{72EA1186-20A1-7650-3800-8756A0590A4E}"/>
              </a:ext>
            </a:extLst>
          </p:cNvPr>
          <p:cNvSpPr>
            <a:spLocks noGrp="1"/>
          </p:cNvSpPr>
          <p:nvPr>
            <p:ph idx="1"/>
          </p:nvPr>
        </p:nvSpPr>
        <p:spPr>
          <a:xfrm>
            <a:off x="774590" y="1690688"/>
            <a:ext cx="10515600" cy="4351338"/>
          </a:xfrm>
        </p:spPr>
        <p:txBody>
          <a:bodyPr/>
          <a:lstStyle/>
          <a:p>
            <a:endParaRPr lang="en-US" dirty="0"/>
          </a:p>
          <a:p>
            <a:endParaRPr lang="en-GB" sz="3200" dirty="0"/>
          </a:p>
          <a:p>
            <a:r>
              <a:rPr lang="en-GB" sz="3200" dirty="0"/>
              <a:t>What is (Research) Paradigm ? </a:t>
            </a:r>
          </a:p>
          <a:p>
            <a:endParaRPr lang="en-GB" dirty="0"/>
          </a:p>
        </p:txBody>
      </p:sp>
    </p:spTree>
    <p:extLst>
      <p:ext uri="{BB962C8B-B14F-4D97-AF65-F5344CB8AC3E}">
        <p14:creationId xmlns:p14="http://schemas.microsoft.com/office/powerpoint/2010/main" val="105798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4FA1A3-66C4-EEBC-92F0-271F571B27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427F5E-CFD9-A07F-B07B-8FC781850871}"/>
              </a:ext>
            </a:extLst>
          </p:cNvPr>
          <p:cNvSpPr>
            <a:spLocks noGrp="1"/>
          </p:cNvSpPr>
          <p:nvPr>
            <p:ph type="title"/>
          </p:nvPr>
        </p:nvSpPr>
        <p:spPr>
          <a:xfrm>
            <a:off x="243646" y="58962"/>
            <a:ext cx="8470507" cy="660053"/>
          </a:xfrm>
        </p:spPr>
        <p:txBody>
          <a:bodyPr anchor="b">
            <a:normAutofit/>
          </a:bodyPr>
          <a:lstStyle/>
          <a:p>
            <a:r>
              <a:rPr lang="en-GB" sz="32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sz="3200" dirty="0"/>
          </a:p>
        </p:txBody>
      </p:sp>
      <p:sp>
        <p:nvSpPr>
          <p:cNvPr id="3" name="Content Placeholder 2">
            <a:extLst>
              <a:ext uri="{FF2B5EF4-FFF2-40B4-BE49-F238E27FC236}">
                <a16:creationId xmlns:a16="http://schemas.microsoft.com/office/drawing/2014/main" id="{22A2B472-345C-6CF7-A894-E27631EBFAE4}"/>
              </a:ext>
            </a:extLst>
          </p:cNvPr>
          <p:cNvSpPr>
            <a:spLocks noGrp="1"/>
          </p:cNvSpPr>
          <p:nvPr>
            <p:ph idx="1"/>
          </p:nvPr>
        </p:nvSpPr>
        <p:spPr>
          <a:xfrm>
            <a:off x="515814" y="828431"/>
            <a:ext cx="7686139" cy="5152877"/>
          </a:xfrm>
        </p:spPr>
        <p:txBody>
          <a:bodyPr anchor="t">
            <a:normAutofit fontScale="92500" lnSpcReduction="10000"/>
          </a:bodyPr>
          <a:lstStyle/>
          <a:p>
            <a:pPr marL="0" marR="0">
              <a:spcAft>
                <a:spcPts val="800"/>
              </a:spcAft>
              <a:buNone/>
            </a:pPr>
            <a:r>
              <a:rPr lang="en-GB" kern="100" dirty="0">
                <a:effectLst/>
                <a:latin typeface="Calibri" panose="020F0502020204030204" pitchFamily="34" charset="0"/>
                <a:ea typeface="DengXian" panose="02010600030101010101" pitchFamily="2" charset="-122"/>
                <a:cs typeface="Arial" panose="020B0604020202020204" pitchFamily="34" charset="0"/>
              </a:rPr>
              <a:t>A paradigm is a way of describing a world view that is informed by philosophical assumptions about;</a:t>
            </a:r>
          </a:p>
          <a:p>
            <a:pPr marL="685800" marR="0" indent="-457200">
              <a:spcAft>
                <a:spcPts val="800"/>
              </a:spcAft>
            </a:pPr>
            <a:r>
              <a:rPr lang="en-GB" b="1" i="1" kern="100" dirty="0">
                <a:effectLst/>
                <a:latin typeface="Calibri" panose="020F0502020204030204" pitchFamily="34" charset="0"/>
                <a:ea typeface="DengXian" panose="02010600030101010101" pitchFamily="2" charset="-122"/>
                <a:cs typeface="Arial" panose="020B0604020202020204" pitchFamily="34" charset="0"/>
              </a:rPr>
              <a:t>The nature of social reality (known as ontology – that is, what do we believe about the nature of reality?)</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685800" marR="0" indent="-457200">
              <a:spcAft>
                <a:spcPts val="800"/>
              </a:spcAft>
              <a:buFont typeface="Wingdings" panose="05000000000000000000" pitchFamily="2" charset="2"/>
              <a:buChar char="§"/>
            </a:pPr>
            <a:r>
              <a:rPr lang="en-GB" b="1" i="1" kern="100" dirty="0">
                <a:effectLst/>
                <a:latin typeface="Calibri" panose="020F0502020204030204" pitchFamily="34" charset="0"/>
                <a:ea typeface="DengXian" panose="02010600030101010101" pitchFamily="2" charset="-122"/>
                <a:cs typeface="Arial" panose="020B0604020202020204" pitchFamily="34" charset="0"/>
              </a:rPr>
              <a:t>Ways of knowing (known as epistemology – that is, how do we know what we know?)</a:t>
            </a:r>
          </a:p>
          <a:p>
            <a:pPr marL="685800" marR="0" indent="-457200">
              <a:spcAft>
                <a:spcPts val="800"/>
              </a:spcAft>
              <a:buFont typeface="Wingdings" panose="05000000000000000000" pitchFamily="2" charset="2"/>
              <a:buChar char="§"/>
            </a:pPr>
            <a:r>
              <a:rPr lang="en-GB" b="1" i="1" kern="100" dirty="0">
                <a:effectLst/>
                <a:latin typeface="Calibri" panose="020F0502020204030204" pitchFamily="34" charset="0"/>
                <a:ea typeface="DengXian" panose="02010600030101010101" pitchFamily="2" charset="-122"/>
                <a:cs typeface="Arial" panose="020B0604020202020204" pitchFamily="34" charset="0"/>
              </a:rPr>
              <a:t>And ethics and value systems (known as axiology – that is, what do we believe is true?) (Patton, 2002)</a:t>
            </a:r>
          </a:p>
          <a:p>
            <a:pPr marL="685800" marR="0" indent="-457200">
              <a:spcAft>
                <a:spcPts val="800"/>
              </a:spcAft>
              <a:buFont typeface="Wingdings" panose="05000000000000000000" pitchFamily="2" charset="2"/>
              <a:buChar char="§"/>
            </a:pPr>
            <a:endParaRPr lang="en-GB" b="1" i="1" kern="100" dirty="0">
              <a:latin typeface="Calibri" panose="020F0502020204030204" pitchFamily="34" charset="0"/>
              <a:ea typeface="DengXian" panose="02010600030101010101" pitchFamily="2" charset="-122"/>
              <a:cs typeface="Arial" panose="020B0604020202020204" pitchFamily="34" charset="0"/>
            </a:endParaRPr>
          </a:p>
          <a:p>
            <a:pPr marL="685800" marR="0" indent="-457200">
              <a:spcAft>
                <a:spcPts val="800"/>
              </a:spcAft>
              <a:buFont typeface="Wingdings" panose="05000000000000000000" pitchFamily="2" charset="2"/>
              <a:buChar char="§"/>
            </a:pPr>
            <a:r>
              <a:rPr lang="en-GB" b="1" i="1" kern="100" dirty="0">
                <a:effectLst/>
                <a:latin typeface="Calibri" panose="020F0502020204030204" pitchFamily="34" charset="0"/>
                <a:ea typeface="DengXian" panose="02010600030101010101" pitchFamily="2" charset="-122"/>
                <a:cs typeface="Arial" panose="020B0604020202020204" pitchFamily="34" charset="0"/>
              </a:rPr>
              <a:t>See Figure 1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700" dirty="0"/>
          </a:p>
        </p:txBody>
      </p:sp>
      <p:pic>
        <p:nvPicPr>
          <p:cNvPr id="4" name="Picture 3">
            <a:extLst>
              <a:ext uri="{FF2B5EF4-FFF2-40B4-BE49-F238E27FC236}">
                <a16:creationId xmlns:a16="http://schemas.microsoft.com/office/drawing/2014/main" id="{CE1D9E11-F1D5-B9C5-6223-4340822AE3CE}"/>
              </a:ext>
            </a:extLst>
          </p:cNvPr>
          <p:cNvPicPr>
            <a:picLocks noChangeAspect="1"/>
          </p:cNvPicPr>
          <p:nvPr/>
        </p:nvPicPr>
        <p:blipFill>
          <a:blip r:embed="rId2"/>
          <a:srcRect l="45337" r="21465"/>
          <a:stretch>
            <a:fillRect/>
          </a:stretch>
        </p:blipFill>
        <p:spPr>
          <a:xfrm>
            <a:off x="8201953" y="1092174"/>
            <a:ext cx="3920698" cy="5048790"/>
          </a:xfrm>
          <a:prstGeom prst="rect">
            <a:avLst/>
          </a:prstGeom>
        </p:spPr>
      </p:pic>
      <p:grpSp>
        <p:nvGrpSpPr>
          <p:cNvPr id="26" name="Group 25">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7" name="Rectangle 26">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79715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8ABBC-B216-51B0-C107-4D09FFF826F6}"/>
              </a:ext>
            </a:extLst>
          </p:cNvPr>
          <p:cNvSpPr>
            <a:spLocks noGrp="1"/>
          </p:cNvSpPr>
          <p:nvPr>
            <p:ph type="title"/>
          </p:nvPr>
        </p:nvSpPr>
        <p:spPr>
          <a:xfrm>
            <a:off x="211016" y="1819316"/>
            <a:ext cx="3976230" cy="1869545"/>
          </a:xfrm>
        </p:spPr>
        <p:txBody>
          <a:bodyPr vert="horz" lIns="91440" tIns="45720" rIns="91440" bIns="45720" rtlCol="0" anchor="b">
            <a:normAutofit/>
          </a:bodyPr>
          <a:lstStyle/>
          <a:p>
            <a:r>
              <a:rPr lang="en-US" sz="6600" kern="1200" dirty="0">
                <a:solidFill>
                  <a:schemeClr val="tx1"/>
                </a:solidFill>
                <a:latin typeface="+mj-lt"/>
                <a:ea typeface="+mj-ea"/>
                <a:cs typeface="+mj-cs"/>
              </a:rPr>
              <a:t>Paradigms</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27AFF5-CFDD-F99A-280E-6DAE9745B1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012276" y="880148"/>
            <a:ext cx="7856636" cy="5521468"/>
          </a:xfrm>
          <a:prstGeom prst="rect">
            <a:avLst/>
          </a:prstGeom>
        </p:spPr>
      </p:pic>
    </p:spTree>
    <p:extLst>
      <p:ext uri="{BB962C8B-B14F-4D97-AF65-F5344CB8AC3E}">
        <p14:creationId xmlns:p14="http://schemas.microsoft.com/office/powerpoint/2010/main" val="1529047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866C-D7F0-44CF-C208-489759FB6D73}"/>
              </a:ext>
            </a:extLst>
          </p:cNvPr>
          <p:cNvSpPr>
            <a:spLocks noGrp="1"/>
          </p:cNvSpPr>
          <p:nvPr>
            <p:ph type="title"/>
          </p:nvPr>
        </p:nvSpPr>
        <p:spPr>
          <a:xfrm>
            <a:off x="838200" y="365126"/>
            <a:ext cx="10515600" cy="517470"/>
          </a:xfrm>
        </p:spPr>
        <p:txBody>
          <a:bodyPr>
            <a:normAutofit fontScale="90000"/>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sp>
        <p:nvSpPr>
          <p:cNvPr id="3" name="Content Placeholder 2">
            <a:extLst>
              <a:ext uri="{FF2B5EF4-FFF2-40B4-BE49-F238E27FC236}">
                <a16:creationId xmlns:a16="http://schemas.microsoft.com/office/drawing/2014/main" id="{EF07AA24-C1B7-FCF0-0BD0-A54F655858D6}"/>
              </a:ext>
            </a:extLst>
          </p:cNvPr>
          <p:cNvSpPr>
            <a:spLocks noGrp="1"/>
          </p:cNvSpPr>
          <p:nvPr>
            <p:ph idx="1"/>
          </p:nvPr>
        </p:nvSpPr>
        <p:spPr>
          <a:xfrm>
            <a:off x="774590" y="1272844"/>
            <a:ext cx="10515600" cy="5421589"/>
          </a:xfrm>
        </p:spPr>
        <p:txBody>
          <a:bodyPr>
            <a:normAutofit fontScale="92500"/>
          </a:bodyPr>
          <a:lstStyle/>
          <a:p>
            <a:r>
              <a:rPr lang="en-GB" kern="100" dirty="0">
                <a:effectLst/>
                <a:latin typeface="Calibri" panose="020F0502020204030204" pitchFamily="34" charset="0"/>
                <a:ea typeface="DengXian" panose="02010600030101010101" pitchFamily="2" charset="-122"/>
                <a:cs typeface="Arial" panose="020B0604020202020204" pitchFamily="34" charset="0"/>
              </a:rPr>
              <a:t>Philosophical belief such as e</a:t>
            </a:r>
            <a:r>
              <a:rPr lang="en-GB" b="1" i="1" kern="100" dirty="0">
                <a:effectLst/>
                <a:latin typeface="Calibri" panose="020F0502020204030204" pitchFamily="34" charset="0"/>
                <a:ea typeface="DengXian" panose="02010600030101010101" pitchFamily="2" charset="-122"/>
                <a:cs typeface="Arial" panose="020B0604020202020204" pitchFamily="34" charset="0"/>
              </a:rPr>
              <a:t>pistemology</a:t>
            </a:r>
            <a:r>
              <a:rPr lang="en-GB" kern="100" dirty="0">
                <a:effectLst/>
                <a:latin typeface="Calibri" panose="020F0502020204030204" pitchFamily="34" charset="0"/>
                <a:ea typeface="DengXian" panose="02010600030101010101" pitchFamily="2" charset="-122"/>
                <a:cs typeface="Arial" panose="020B0604020202020204" pitchFamily="34" charset="0"/>
              </a:rPr>
              <a:t> </a:t>
            </a:r>
          </a:p>
          <a:p>
            <a:pPr marL="0" marR="0">
              <a:lnSpc>
                <a:spcPct val="107000"/>
              </a:lnSpc>
              <a:spcAft>
                <a:spcPts val="800"/>
              </a:spcAft>
              <a:buNone/>
            </a:pPr>
            <a:r>
              <a:rPr lang="en-GB" b="1" kern="100" dirty="0">
                <a:effectLst/>
                <a:latin typeface="Calibri" panose="020F0502020204030204" pitchFamily="34" charset="0"/>
                <a:ea typeface="DengXian" panose="02010600030101010101" pitchFamily="2" charset="-122"/>
                <a:cs typeface="Arial" panose="020B0604020202020204" pitchFamily="34" charset="0"/>
              </a:rPr>
              <a:t>Ontology</a:t>
            </a:r>
            <a:r>
              <a:rPr lang="en-GB" kern="100" dirty="0">
                <a:effectLst/>
                <a:latin typeface="Calibri" panose="020F0502020204030204" pitchFamily="34" charset="0"/>
                <a:ea typeface="DengXian" panose="02010600030101010101" pitchFamily="2" charset="-122"/>
                <a:cs typeface="Arial" panose="020B0604020202020204" pitchFamily="34" charset="0"/>
              </a:rPr>
              <a:t> relates to whether we believe there is one verifiable reality or whether there exist multiple, socially constructed realities (Patton, 2002). </a:t>
            </a:r>
          </a:p>
          <a:p>
            <a:pPr marL="0" marR="0">
              <a:lnSpc>
                <a:spcPct val="107000"/>
              </a:lnSpc>
              <a:spcAft>
                <a:spcPts val="800"/>
              </a:spcAft>
              <a:buNone/>
            </a:pPr>
            <a:r>
              <a:rPr lang="en-GB" b="1" kern="100" dirty="0">
                <a:effectLst/>
                <a:latin typeface="Calibri" panose="020F0502020204030204" pitchFamily="34" charset="0"/>
                <a:ea typeface="DengXian" panose="02010600030101010101" pitchFamily="2" charset="-122"/>
                <a:cs typeface="Arial" panose="020B0604020202020204" pitchFamily="34" charset="0"/>
              </a:rPr>
              <a:t>Epistemology</a:t>
            </a:r>
            <a:r>
              <a:rPr lang="en-GB" kern="100" dirty="0">
                <a:effectLst/>
                <a:latin typeface="Calibri" panose="020F0502020204030204" pitchFamily="34" charset="0"/>
                <a:ea typeface="DengXian" panose="02010600030101010101" pitchFamily="2" charset="-122"/>
                <a:cs typeface="Arial" panose="020B0604020202020204" pitchFamily="34" charset="0"/>
              </a:rPr>
              <a:t> inquires into the nature of knowledge and truth. It asks the following questions: </a:t>
            </a:r>
          </a:p>
          <a:p>
            <a:pPr marR="0">
              <a:lnSpc>
                <a:spcPct val="107000"/>
              </a:lnSpc>
              <a:spcAft>
                <a:spcPts val="800"/>
              </a:spcAft>
              <a:buFont typeface="Wingdings" panose="05000000000000000000" pitchFamily="2" charset="2"/>
              <a:buChar char="Ø"/>
            </a:pPr>
            <a:r>
              <a:rPr lang="en-GB"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What are the sources of knowledge?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R="0">
              <a:lnSpc>
                <a:spcPct val="107000"/>
              </a:lnSpc>
              <a:spcAft>
                <a:spcPts val="800"/>
              </a:spcAft>
              <a:buFont typeface="Wingdings" panose="05000000000000000000" pitchFamily="2" charset="2"/>
              <a:buChar char="Ø"/>
            </a:pPr>
            <a:r>
              <a:rPr lang="en-GB"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How reliable are these sources?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R="0">
              <a:lnSpc>
                <a:spcPct val="107000"/>
              </a:lnSpc>
              <a:spcAft>
                <a:spcPts val="800"/>
              </a:spcAft>
              <a:buFont typeface="Wingdings" panose="05000000000000000000" pitchFamily="2" charset="2"/>
              <a:buChar char="Ø"/>
            </a:pPr>
            <a:r>
              <a:rPr lang="en-GB"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What can one know? </a:t>
            </a:r>
          </a:p>
          <a:p>
            <a:pPr>
              <a:lnSpc>
                <a:spcPct val="107000"/>
              </a:lnSpc>
              <a:spcAft>
                <a:spcPts val="800"/>
              </a:spcAft>
              <a:buFont typeface="Wingdings" panose="05000000000000000000" pitchFamily="2" charset="2"/>
              <a:buChar char="Ø"/>
            </a:pPr>
            <a:r>
              <a:rPr lang="en-GB" b="1" kern="100" dirty="0">
                <a:solidFill>
                  <a:srgbClr val="7030A0"/>
                </a:solidFill>
                <a:effectLst/>
                <a:latin typeface="Calibri" panose="020F0502020204030204" pitchFamily="34" charset="0"/>
                <a:ea typeface="DengXian" panose="02010600030101010101" pitchFamily="2" charset="-122"/>
                <a:cs typeface="Arial" panose="020B0604020202020204" pitchFamily="34" charset="0"/>
              </a:rPr>
              <a:t>How does one know if something is true?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457200">
              <a:lnSpc>
                <a:spcPct val="107000"/>
              </a:lnSpc>
              <a:spcAft>
                <a:spcPts val="800"/>
              </a:spcAft>
            </a:pP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686362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1AF77-EAFD-1DF8-6DF4-184BF8F70D1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b="1" kern="1200" dirty="0">
                <a:solidFill>
                  <a:schemeClr val="tx1"/>
                </a:solidFill>
                <a:effectLst/>
                <a:latin typeface="+mj-lt"/>
                <a:ea typeface="+mj-ea"/>
                <a:cs typeface="+mj-cs"/>
              </a:rPr>
              <a:t>Paradigm, Methodology And Methods </a:t>
            </a:r>
            <a:br>
              <a:rPr lang="en-US" sz="4600" kern="1200" dirty="0">
                <a:solidFill>
                  <a:schemeClr val="tx1"/>
                </a:solidFill>
                <a:latin typeface="+mj-lt"/>
                <a:ea typeface="+mj-ea"/>
                <a:cs typeface="+mj-cs"/>
              </a:rPr>
            </a:br>
            <a:endParaRPr lang="en-US" sz="4600" kern="1200" dirty="0">
              <a:solidFill>
                <a:schemeClr val="tx1"/>
              </a:solidFill>
              <a:latin typeface="+mj-lt"/>
              <a:ea typeface="+mj-ea"/>
              <a:cs typeface="+mj-cs"/>
            </a:endParaRPr>
          </a:p>
        </p:txBody>
      </p:sp>
      <p:sp>
        <p:nvSpPr>
          <p:cNvPr id="5" name="Content Placeholder 4">
            <a:extLst>
              <a:ext uri="{FF2B5EF4-FFF2-40B4-BE49-F238E27FC236}">
                <a16:creationId xmlns:a16="http://schemas.microsoft.com/office/drawing/2014/main" id="{CDB72401-E68B-106C-EB5E-CBF8B6231701}"/>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What is Methodology ? </a:t>
            </a: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A98FDB7-0D3F-278D-A4B7-46520F6EBA6E}"/>
              </a:ext>
            </a:extLst>
          </p:cNvPr>
          <p:cNvPicPr>
            <a:picLocks noChangeAspect="1"/>
          </p:cNvPicPr>
          <p:nvPr/>
        </p:nvPicPr>
        <p:blipFill>
          <a:blip r:embed="rId2"/>
          <a:stretch>
            <a:fillRect/>
          </a:stretch>
        </p:blipFill>
        <p:spPr>
          <a:xfrm>
            <a:off x="4654296" y="1007406"/>
            <a:ext cx="7214616" cy="4815756"/>
          </a:xfrm>
          <a:prstGeom prst="rect">
            <a:avLst/>
          </a:prstGeom>
        </p:spPr>
      </p:pic>
    </p:spTree>
    <p:extLst>
      <p:ext uri="{BB962C8B-B14F-4D97-AF65-F5344CB8AC3E}">
        <p14:creationId xmlns:p14="http://schemas.microsoft.com/office/powerpoint/2010/main" val="1724070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2F3F-0F86-3D59-E4FF-A498B12E368D}"/>
              </a:ext>
            </a:extLst>
          </p:cNvPr>
          <p:cNvSpPr>
            <a:spLocks noGrp="1"/>
          </p:cNvSpPr>
          <p:nvPr>
            <p:ph type="title"/>
          </p:nvPr>
        </p:nvSpPr>
        <p:spPr/>
        <p:txBody>
          <a:bodyPr/>
          <a:lstStyle/>
          <a:p>
            <a:r>
              <a:rPr lang="en-US" sz="4400" b="1" kern="1200" dirty="0">
                <a:solidFill>
                  <a:schemeClr val="tx1"/>
                </a:solidFill>
                <a:effectLst/>
                <a:latin typeface="+mj-lt"/>
                <a:ea typeface="+mj-ea"/>
                <a:cs typeface="+mj-cs"/>
              </a:rPr>
              <a:t>Paradigm, Methodology And Methods</a:t>
            </a:r>
            <a:endParaRPr lang="en-GB" dirty="0"/>
          </a:p>
        </p:txBody>
      </p:sp>
      <p:sp>
        <p:nvSpPr>
          <p:cNvPr id="3" name="Content Placeholder 2">
            <a:extLst>
              <a:ext uri="{FF2B5EF4-FFF2-40B4-BE49-F238E27FC236}">
                <a16:creationId xmlns:a16="http://schemas.microsoft.com/office/drawing/2014/main" id="{D5E4D34E-40B6-49B8-9E4D-C3FB81588D7A}"/>
              </a:ext>
            </a:extLst>
          </p:cNvPr>
          <p:cNvSpPr>
            <a:spLocks noGrp="1"/>
          </p:cNvSpPr>
          <p:nvPr>
            <p:ph idx="1"/>
          </p:nvPr>
        </p:nvSpPr>
        <p:spPr/>
        <p:txBody>
          <a:bodyPr/>
          <a:lstStyle/>
          <a:p>
            <a:pPr marL="0" indent="0">
              <a:buNone/>
            </a:pPr>
            <a:r>
              <a:rPr lang="en-US" dirty="0"/>
              <a:t>Methodology </a:t>
            </a:r>
          </a:p>
          <a:p>
            <a:pPr marL="0" indent="0">
              <a:buNone/>
            </a:pPr>
            <a:endParaRPr lang="en-US" dirty="0"/>
          </a:p>
          <a:p>
            <a:pPr marL="0" indent="0">
              <a:buNone/>
            </a:pPr>
            <a:r>
              <a:rPr lang="en-GB" sz="4000" dirty="0">
                <a:effectLst/>
                <a:latin typeface="Calibri" panose="020F0502020204030204" pitchFamily="34" charset="0"/>
                <a:ea typeface="DengXian" panose="02010600030101010101" pitchFamily="2" charset="-122"/>
                <a:cs typeface="Arial" panose="020B0604020202020204" pitchFamily="34" charset="0"/>
              </a:rPr>
              <a:t>The methodology summarizes the research process, that is, how the research will proceed.</a:t>
            </a:r>
            <a:endParaRPr lang="en-GB" sz="4000" dirty="0"/>
          </a:p>
        </p:txBody>
      </p:sp>
    </p:spTree>
    <p:extLst>
      <p:ext uri="{BB962C8B-B14F-4D97-AF65-F5344CB8AC3E}">
        <p14:creationId xmlns:p14="http://schemas.microsoft.com/office/powerpoint/2010/main" val="1706895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C5F9E-C50C-C345-9BE0-65CDA4A7B51A}"/>
              </a:ext>
            </a:extLst>
          </p:cNvPr>
          <p:cNvSpPr>
            <a:spLocks noGrp="1"/>
          </p:cNvSpPr>
          <p:nvPr>
            <p:ph type="title"/>
          </p:nvPr>
        </p:nvSpPr>
        <p:spPr/>
        <p:txBody>
          <a:bodyPr/>
          <a:lstStyle/>
          <a:p>
            <a:r>
              <a:rPr lang="en-US" sz="4400" b="1" kern="1200" dirty="0">
                <a:solidFill>
                  <a:schemeClr val="tx1"/>
                </a:solidFill>
                <a:effectLst/>
                <a:latin typeface="+mj-lt"/>
                <a:ea typeface="+mj-ea"/>
                <a:cs typeface="+mj-cs"/>
              </a:rPr>
              <a:t>Paradigm, Methodology And Methods</a:t>
            </a:r>
            <a:endParaRPr lang="en-GB" dirty="0"/>
          </a:p>
        </p:txBody>
      </p:sp>
      <p:sp>
        <p:nvSpPr>
          <p:cNvPr id="3" name="Content Placeholder 2">
            <a:extLst>
              <a:ext uri="{FF2B5EF4-FFF2-40B4-BE49-F238E27FC236}">
                <a16:creationId xmlns:a16="http://schemas.microsoft.com/office/drawing/2014/main" id="{DC63E15B-CADA-F026-B71D-EC53FB04F220}"/>
              </a:ext>
            </a:extLst>
          </p:cNvPr>
          <p:cNvSpPr>
            <a:spLocks noGrp="1"/>
          </p:cNvSpPr>
          <p:nvPr>
            <p:ph idx="1"/>
          </p:nvPr>
        </p:nvSpPr>
        <p:spPr/>
        <p:txBody>
          <a:bodyPr>
            <a:normAutofit/>
          </a:bodyPr>
          <a:lstStyle/>
          <a:p>
            <a:pPr algn="just"/>
            <a:r>
              <a:rPr lang="en-GB" sz="3200" dirty="0">
                <a:effectLst/>
                <a:latin typeface="Calibri" panose="020F0502020204030204" pitchFamily="34" charset="0"/>
                <a:ea typeface="DengXian" panose="02010600030101010101" pitchFamily="2" charset="-122"/>
                <a:cs typeface="Arial" panose="020B0604020202020204" pitchFamily="34" charset="0"/>
              </a:rPr>
              <a:t>Deciding on a methodology starts with a choice of the research paradigm that informs the study.  </a:t>
            </a:r>
          </a:p>
          <a:p>
            <a:pPr algn="just"/>
            <a:r>
              <a:rPr lang="en-GB" sz="3200" dirty="0">
                <a:effectLst/>
                <a:latin typeface="Calibri" panose="020F0502020204030204" pitchFamily="34" charset="0"/>
                <a:ea typeface="DengXian" panose="02010600030101010101" pitchFamily="2" charset="-122"/>
                <a:cs typeface="Arial" panose="020B0604020202020204" pitchFamily="34" charset="0"/>
              </a:rPr>
              <a:t>The methodological process, therefore, is guided by philosophical beliefs about the nature of reality, knowledge, and values and by the theoretical framework that informs comprehension, interpretation, choice of literature and research practice on a given topic of study (see Figure 2).</a:t>
            </a:r>
            <a:endParaRPr lang="en-GB" sz="3200" dirty="0"/>
          </a:p>
        </p:txBody>
      </p:sp>
    </p:spTree>
    <p:extLst>
      <p:ext uri="{BB962C8B-B14F-4D97-AF65-F5344CB8AC3E}">
        <p14:creationId xmlns:p14="http://schemas.microsoft.com/office/powerpoint/2010/main" val="8107841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88976-F15E-45E3-B038-F263C2924C0A}"/>
              </a:ext>
            </a:extLst>
          </p:cNvPr>
          <p:cNvSpPr>
            <a:spLocks noGrp="1"/>
          </p:cNvSpPr>
          <p:nvPr>
            <p:ph type="title"/>
          </p:nvPr>
        </p:nvSpPr>
        <p:spPr/>
        <p:txBody>
          <a:bodyPr/>
          <a:lstStyle/>
          <a:p>
            <a:r>
              <a:rPr lang="en-US" sz="4400" b="1" kern="1200" dirty="0">
                <a:solidFill>
                  <a:schemeClr val="tx1"/>
                </a:solidFill>
                <a:effectLst/>
                <a:latin typeface="+mj-lt"/>
                <a:ea typeface="+mj-ea"/>
                <a:cs typeface="+mj-cs"/>
              </a:rPr>
              <a:t>Paradigm, Methodology And Methods</a:t>
            </a:r>
            <a:endParaRPr lang="en-GB" dirty="0"/>
          </a:p>
        </p:txBody>
      </p:sp>
      <p:sp>
        <p:nvSpPr>
          <p:cNvPr id="3" name="Content Placeholder 2">
            <a:extLst>
              <a:ext uri="{FF2B5EF4-FFF2-40B4-BE49-F238E27FC236}">
                <a16:creationId xmlns:a16="http://schemas.microsoft.com/office/drawing/2014/main" id="{06F4DA44-9098-9382-B08A-F333F57BFF3C}"/>
              </a:ext>
            </a:extLst>
          </p:cNvPr>
          <p:cNvSpPr>
            <a:spLocks noGrp="1"/>
          </p:cNvSpPr>
          <p:nvPr>
            <p:ph idx="1"/>
          </p:nvPr>
        </p:nvSpPr>
        <p:spPr/>
        <p:txBody>
          <a:bodyPr>
            <a:normAutofit/>
          </a:bodyPr>
          <a:lstStyle/>
          <a:p>
            <a:pPr algn="just"/>
            <a:r>
              <a:rPr lang="en-GB" sz="4000" dirty="0">
                <a:effectLst/>
                <a:latin typeface="Calibri" panose="020F0502020204030204" pitchFamily="34" charset="0"/>
                <a:ea typeface="DengXian" panose="02010600030101010101" pitchFamily="2" charset="-122"/>
                <a:cs typeface="Arial" panose="020B0604020202020204" pitchFamily="34" charset="0"/>
              </a:rPr>
              <a:t>Methodology is where assumptions about the nature of reality and knowledge, values, and theory and practice on a given topic come together. </a:t>
            </a:r>
          </a:p>
          <a:p>
            <a:pPr algn="just"/>
            <a:endParaRPr lang="en-GB" sz="4000" dirty="0">
              <a:latin typeface="Calibri" panose="020F0502020204030204" pitchFamily="34" charset="0"/>
              <a:ea typeface="DengXian" panose="02010600030101010101" pitchFamily="2" charset="-122"/>
              <a:cs typeface="Arial" panose="020B0604020202020204" pitchFamily="34" charset="0"/>
            </a:endParaRPr>
          </a:p>
          <a:p>
            <a:pPr algn="just"/>
            <a:r>
              <a:rPr lang="en-GB" sz="4000" kern="100" dirty="0">
                <a:effectLst/>
                <a:latin typeface="Calibri" panose="020F0502020204030204" pitchFamily="34" charset="0"/>
                <a:ea typeface="DengXian" panose="02010600030101010101" pitchFamily="2" charset="-122"/>
                <a:cs typeface="Arial" panose="020B0604020202020204" pitchFamily="34" charset="0"/>
              </a:rPr>
              <a:t>Methods are the means used for gathering data and are an important part of the methodology.  </a:t>
            </a:r>
          </a:p>
          <a:p>
            <a:pPr algn="just"/>
            <a:endParaRPr lang="en-GB" sz="4000" dirty="0"/>
          </a:p>
        </p:txBody>
      </p:sp>
    </p:spTree>
    <p:extLst>
      <p:ext uri="{BB962C8B-B14F-4D97-AF65-F5344CB8AC3E}">
        <p14:creationId xmlns:p14="http://schemas.microsoft.com/office/powerpoint/2010/main" val="3986172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9B63-A506-85C7-FC3B-04DB0DF21890}"/>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pic>
        <p:nvPicPr>
          <p:cNvPr id="7" name="Picture 6">
            <a:extLst>
              <a:ext uri="{FF2B5EF4-FFF2-40B4-BE49-F238E27FC236}">
                <a16:creationId xmlns:a16="http://schemas.microsoft.com/office/drawing/2014/main" id="{9300BAA4-953E-34BB-8A47-CDB5204C71C6}"/>
              </a:ext>
            </a:extLst>
          </p:cNvPr>
          <p:cNvPicPr>
            <a:picLocks noChangeAspect="1"/>
          </p:cNvPicPr>
          <p:nvPr/>
        </p:nvPicPr>
        <p:blipFill>
          <a:blip r:embed="rId2"/>
          <a:stretch>
            <a:fillRect/>
          </a:stretch>
        </p:blipFill>
        <p:spPr>
          <a:xfrm>
            <a:off x="4334297" y="1690688"/>
            <a:ext cx="6312500" cy="5085900"/>
          </a:xfrm>
          <a:prstGeom prst="rect">
            <a:avLst/>
          </a:prstGeom>
        </p:spPr>
      </p:pic>
      <p:cxnSp>
        <p:nvCxnSpPr>
          <p:cNvPr id="9" name="Straight Arrow Connector 8">
            <a:extLst>
              <a:ext uri="{FF2B5EF4-FFF2-40B4-BE49-F238E27FC236}">
                <a16:creationId xmlns:a16="http://schemas.microsoft.com/office/drawing/2014/main" id="{44E7D6FF-AAD4-1A0A-60B8-78D1EC9601F9}"/>
              </a:ext>
            </a:extLst>
          </p:cNvPr>
          <p:cNvCxnSpPr>
            <a:cxnSpLocks/>
          </p:cNvCxnSpPr>
          <p:nvPr/>
        </p:nvCxnSpPr>
        <p:spPr>
          <a:xfrm>
            <a:off x="3172570" y="2965837"/>
            <a:ext cx="3816627" cy="1622066"/>
          </a:xfrm>
          <a:prstGeom prst="straightConnector1">
            <a:avLst/>
          </a:prstGeom>
          <a:ln w="1905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0" name="Rectangle 9">
            <a:extLst>
              <a:ext uri="{FF2B5EF4-FFF2-40B4-BE49-F238E27FC236}">
                <a16:creationId xmlns:a16="http://schemas.microsoft.com/office/drawing/2014/main" id="{E36A247D-2064-090A-AA20-9894C9C0EF59}"/>
              </a:ext>
            </a:extLst>
          </p:cNvPr>
          <p:cNvSpPr/>
          <p:nvPr/>
        </p:nvSpPr>
        <p:spPr>
          <a:xfrm>
            <a:off x="405516" y="2244255"/>
            <a:ext cx="2767054" cy="11847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Methodology</a:t>
            </a:r>
            <a:endParaRPr lang="en-GB" sz="3200" dirty="0"/>
          </a:p>
        </p:txBody>
      </p:sp>
    </p:spTree>
    <p:extLst>
      <p:ext uri="{BB962C8B-B14F-4D97-AF65-F5344CB8AC3E}">
        <p14:creationId xmlns:p14="http://schemas.microsoft.com/office/powerpoint/2010/main" val="253872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F9F1F-434E-5818-0F26-BFD0FA70726D}"/>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pic>
        <p:nvPicPr>
          <p:cNvPr id="4" name="Picture 3">
            <a:extLst>
              <a:ext uri="{FF2B5EF4-FFF2-40B4-BE49-F238E27FC236}">
                <a16:creationId xmlns:a16="http://schemas.microsoft.com/office/drawing/2014/main" id="{9BFA22C0-7E3F-8D17-8005-9983434250E0}"/>
              </a:ext>
            </a:extLst>
          </p:cNvPr>
          <p:cNvPicPr>
            <a:picLocks noChangeAspect="1"/>
          </p:cNvPicPr>
          <p:nvPr/>
        </p:nvPicPr>
        <p:blipFill>
          <a:blip r:embed="rId2"/>
          <a:stretch>
            <a:fillRect/>
          </a:stretch>
        </p:blipFill>
        <p:spPr>
          <a:xfrm>
            <a:off x="687594" y="1865179"/>
            <a:ext cx="6195344" cy="3475273"/>
          </a:xfrm>
          <a:prstGeom prst="rect">
            <a:avLst/>
          </a:prstGeom>
        </p:spPr>
      </p:pic>
    </p:spTree>
    <p:extLst>
      <p:ext uri="{BB962C8B-B14F-4D97-AF65-F5344CB8AC3E}">
        <p14:creationId xmlns:p14="http://schemas.microsoft.com/office/powerpoint/2010/main" val="2254931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F445E-9814-D618-A77B-F8C67F11D1EC}"/>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pic>
        <p:nvPicPr>
          <p:cNvPr id="1026" name="Picture 2" descr="UK weather: Why is it so windy? - BBC Weather">
            <a:extLst>
              <a:ext uri="{FF2B5EF4-FFF2-40B4-BE49-F238E27FC236}">
                <a16:creationId xmlns:a16="http://schemas.microsoft.com/office/drawing/2014/main" id="{9B1956F8-4939-384A-FFE2-E9C03312E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5891" y="1643636"/>
            <a:ext cx="8976836" cy="504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66772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5C860-71A1-8B68-FEE0-33754417714D}"/>
              </a:ext>
            </a:extLst>
          </p:cNvPr>
          <p:cNvSpPr>
            <a:spLocks noGrp="1"/>
          </p:cNvSpPr>
          <p:nvPr>
            <p:ph type="title"/>
          </p:nvPr>
        </p:nvSpPr>
        <p:spPr>
          <a:xfrm>
            <a:off x="838200" y="365125"/>
            <a:ext cx="10515600" cy="721071"/>
          </a:xfrm>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pic>
        <p:nvPicPr>
          <p:cNvPr id="5" name="Picture 4">
            <a:extLst>
              <a:ext uri="{FF2B5EF4-FFF2-40B4-BE49-F238E27FC236}">
                <a16:creationId xmlns:a16="http://schemas.microsoft.com/office/drawing/2014/main" id="{E791F780-35ED-2454-97BC-6C26EFB52F16}"/>
              </a:ext>
            </a:extLst>
          </p:cNvPr>
          <p:cNvPicPr>
            <a:picLocks noChangeAspect="1"/>
          </p:cNvPicPr>
          <p:nvPr/>
        </p:nvPicPr>
        <p:blipFill>
          <a:blip r:embed="rId2"/>
          <a:stretch>
            <a:fillRect/>
          </a:stretch>
        </p:blipFill>
        <p:spPr>
          <a:xfrm>
            <a:off x="2412941" y="1142077"/>
            <a:ext cx="7730141" cy="5153427"/>
          </a:xfrm>
          <a:prstGeom prst="rect">
            <a:avLst/>
          </a:prstGeom>
        </p:spPr>
      </p:pic>
    </p:spTree>
    <p:extLst>
      <p:ext uri="{BB962C8B-B14F-4D97-AF65-F5344CB8AC3E}">
        <p14:creationId xmlns:p14="http://schemas.microsoft.com/office/powerpoint/2010/main" val="3285486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F87BC-3D71-CD68-E1F6-6220AE30AEEE}"/>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sp>
        <p:nvSpPr>
          <p:cNvPr id="3" name="Content Placeholder 2">
            <a:extLst>
              <a:ext uri="{FF2B5EF4-FFF2-40B4-BE49-F238E27FC236}">
                <a16:creationId xmlns:a16="http://schemas.microsoft.com/office/drawing/2014/main" id="{E92801BA-13DD-A829-1CF2-6AB12F12B839}"/>
              </a:ext>
            </a:extLst>
          </p:cNvPr>
          <p:cNvSpPr>
            <a:spLocks noGrp="1"/>
          </p:cNvSpPr>
          <p:nvPr>
            <p:ph idx="1"/>
          </p:nvPr>
        </p:nvSpPr>
        <p:spPr/>
        <p:txBody>
          <a:bodyPr/>
          <a:lstStyle/>
          <a:p>
            <a:r>
              <a:rPr lang="en-US" b="0" i="0" dirty="0">
                <a:solidFill>
                  <a:srgbClr val="001E62"/>
                </a:solidFill>
                <a:effectLst/>
                <a:latin typeface="Suisse Intl"/>
              </a:rPr>
              <a:t>●  </a:t>
            </a:r>
            <a:r>
              <a:rPr lang="en-US" b="1" i="0" u="none" strike="noStrike" dirty="0">
                <a:solidFill>
                  <a:srgbClr val="00B373"/>
                </a:solidFill>
                <a:effectLst/>
                <a:latin typeface="Suisse Intl"/>
              </a:rPr>
              <a:t>Ontology</a:t>
            </a:r>
            <a:r>
              <a:rPr lang="en-US" b="0" i="0" dirty="0">
                <a:solidFill>
                  <a:srgbClr val="001E62"/>
                </a:solidFill>
                <a:effectLst/>
                <a:latin typeface="Suisse Intl"/>
              </a:rPr>
              <a:t> answers the question: “What is reality?” That is, does a single reality exist within your research? An example of an ontological question would be: “Does God exist</a:t>
            </a:r>
          </a:p>
          <a:p>
            <a:r>
              <a:rPr lang="en-US" b="0" i="0" dirty="0">
                <a:solidFill>
                  <a:srgbClr val="001E62"/>
                </a:solidFill>
                <a:effectLst/>
                <a:latin typeface="Suisse Intl"/>
              </a:rPr>
              <a:t>Example  : Does Wind exist?” There are two possible realities (or ontologies) in response to this question: “Yes, Wind exists,” or “No, Wind does not exist.”</a:t>
            </a:r>
          </a:p>
          <a:p>
            <a:endParaRPr lang="en-US" dirty="0">
              <a:solidFill>
                <a:srgbClr val="001E62"/>
              </a:solidFill>
              <a:latin typeface="Suisse Intl"/>
            </a:endParaRPr>
          </a:p>
          <a:p>
            <a:r>
              <a:rPr lang="en-US" dirty="0">
                <a:solidFill>
                  <a:srgbClr val="001E62"/>
                </a:solidFill>
                <a:latin typeface="Suisse Intl"/>
              </a:rPr>
              <a:t>In business Context : ?</a:t>
            </a:r>
            <a:endParaRPr lang="en-GB" dirty="0"/>
          </a:p>
        </p:txBody>
      </p:sp>
    </p:spTree>
    <p:extLst>
      <p:ext uri="{BB962C8B-B14F-4D97-AF65-F5344CB8AC3E}">
        <p14:creationId xmlns:p14="http://schemas.microsoft.com/office/powerpoint/2010/main" val="4026720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979DE-41BD-14D3-A03A-312934A48882}"/>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sp>
        <p:nvSpPr>
          <p:cNvPr id="3" name="Content Placeholder 2">
            <a:extLst>
              <a:ext uri="{FF2B5EF4-FFF2-40B4-BE49-F238E27FC236}">
                <a16:creationId xmlns:a16="http://schemas.microsoft.com/office/drawing/2014/main" id="{68D6446A-DE50-5670-FB74-5F46ACC55493}"/>
              </a:ext>
            </a:extLst>
          </p:cNvPr>
          <p:cNvSpPr>
            <a:spLocks noGrp="1"/>
          </p:cNvSpPr>
          <p:nvPr>
            <p:ph idx="1"/>
          </p:nvPr>
        </p:nvSpPr>
        <p:spPr/>
        <p:txBody>
          <a:bodyPr/>
          <a:lstStyle/>
          <a:p>
            <a:r>
              <a:rPr lang="en-US" b="0" i="0" dirty="0">
                <a:solidFill>
                  <a:srgbClr val="001E62"/>
                </a:solidFill>
                <a:effectLst/>
                <a:latin typeface="Suisse Intl"/>
              </a:rPr>
              <a:t>  </a:t>
            </a:r>
            <a:r>
              <a:rPr lang="en-US" b="1" i="0" u="none" strike="noStrike" dirty="0">
                <a:solidFill>
                  <a:srgbClr val="00B373"/>
                </a:solidFill>
                <a:effectLst/>
                <a:latin typeface="Suisse Intl"/>
              </a:rPr>
              <a:t>Epistemology</a:t>
            </a:r>
            <a:r>
              <a:rPr lang="en-US" b="0" i="0" dirty="0">
                <a:solidFill>
                  <a:srgbClr val="001E62"/>
                </a:solidFill>
                <a:effectLst/>
                <a:latin typeface="Suisse Intl"/>
              </a:rPr>
              <a:t> is the study of knowledge. It answers the question: “How is it possible to know reality?” Epistemology incorporates the validity, parameters, and methods of acquiring knowledge. An example of an epistemological question would be: “How is it possible to know whether wind exists or not?”</a:t>
            </a:r>
          </a:p>
          <a:p>
            <a:endParaRPr lang="en-US" dirty="0">
              <a:solidFill>
                <a:srgbClr val="001E62"/>
              </a:solidFill>
              <a:latin typeface="Suisse Intl"/>
            </a:endParaRPr>
          </a:p>
          <a:p>
            <a:r>
              <a:rPr lang="en-US" dirty="0">
                <a:solidFill>
                  <a:srgbClr val="001E62"/>
                </a:solidFill>
                <a:latin typeface="Suisse Intl"/>
              </a:rPr>
              <a:t>In business Context : ?</a:t>
            </a:r>
            <a:endParaRPr lang="en-GB" dirty="0"/>
          </a:p>
          <a:p>
            <a:endParaRPr lang="en-GB" dirty="0"/>
          </a:p>
        </p:txBody>
      </p:sp>
    </p:spTree>
    <p:extLst>
      <p:ext uri="{BB962C8B-B14F-4D97-AF65-F5344CB8AC3E}">
        <p14:creationId xmlns:p14="http://schemas.microsoft.com/office/powerpoint/2010/main" val="15806177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093BE-D33A-FFCE-5228-A419467BE168}"/>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sp>
        <p:nvSpPr>
          <p:cNvPr id="3" name="Content Placeholder 2">
            <a:extLst>
              <a:ext uri="{FF2B5EF4-FFF2-40B4-BE49-F238E27FC236}">
                <a16:creationId xmlns:a16="http://schemas.microsoft.com/office/drawing/2014/main" id="{FF2C3BB8-1D3E-64EB-43BE-9BBD07DC6BB5}"/>
              </a:ext>
            </a:extLst>
          </p:cNvPr>
          <p:cNvSpPr>
            <a:spLocks noGrp="1"/>
          </p:cNvSpPr>
          <p:nvPr>
            <p:ph idx="1"/>
          </p:nvPr>
        </p:nvSpPr>
        <p:spPr/>
        <p:txBody>
          <a:bodyPr/>
          <a:lstStyle/>
          <a:p>
            <a:pPr algn="just"/>
            <a:r>
              <a:rPr lang="en-US" b="1" i="0" u="none" strike="noStrike" dirty="0">
                <a:solidFill>
                  <a:srgbClr val="00B373"/>
                </a:solidFill>
                <a:effectLst/>
                <a:latin typeface="Suisse Intl"/>
              </a:rPr>
              <a:t>Research Methodology</a:t>
            </a:r>
            <a:r>
              <a:rPr lang="en-US" b="1" i="1" dirty="0">
                <a:solidFill>
                  <a:srgbClr val="001E62"/>
                </a:solidFill>
                <a:effectLst/>
                <a:latin typeface="Suisse Intl"/>
              </a:rPr>
              <a:t> </a:t>
            </a:r>
            <a:r>
              <a:rPr lang="en-US" b="0" i="0" dirty="0">
                <a:solidFill>
                  <a:srgbClr val="001E62"/>
                </a:solidFill>
                <a:effectLst/>
                <a:latin typeface="Suisse Intl"/>
              </a:rPr>
              <a:t>answers the question: “How do we go about discovering the answer or reality?” This includes the process of data collection and analysis. Research methodology should outline how you conduct your research and demonstrate that the findings are valid.</a:t>
            </a:r>
            <a:endParaRPr lang="en-GB" dirty="0"/>
          </a:p>
        </p:txBody>
      </p:sp>
    </p:spTree>
    <p:extLst>
      <p:ext uri="{BB962C8B-B14F-4D97-AF65-F5344CB8AC3E}">
        <p14:creationId xmlns:p14="http://schemas.microsoft.com/office/powerpoint/2010/main" val="1102670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05935-6119-CC57-A173-0F31F7E2238C}"/>
              </a:ext>
            </a:extLst>
          </p:cNvPr>
          <p:cNvSpPr>
            <a:spLocks noGrp="1"/>
          </p:cNvSpPr>
          <p:nvPr>
            <p:ph type="title"/>
          </p:nvPr>
        </p:nvSpPr>
        <p:spPr>
          <a:xfrm>
            <a:off x="640080" y="325369"/>
            <a:ext cx="4368602" cy="1956841"/>
          </a:xfrm>
        </p:spPr>
        <p:txBody>
          <a:bodyPr anchor="b">
            <a:normAutofit/>
          </a:bodyPr>
          <a:lstStyle/>
          <a:p>
            <a:r>
              <a:rPr lang="en-GB" sz="4200" b="1" kern="10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290919-4924-BFD5-AFF6-F3FA3A40DB94}"/>
              </a:ext>
            </a:extLst>
          </p:cNvPr>
          <p:cNvSpPr>
            <a:spLocks noGrp="1"/>
          </p:cNvSpPr>
          <p:nvPr>
            <p:ph idx="1"/>
          </p:nvPr>
        </p:nvSpPr>
        <p:spPr>
          <a:xfrm>
            <a:off x="640080" y="2872899"/>
            <a:ext cx="4243589" cy="3320668"/>
          </a:xfrm>
        </p:spPr>
        <p:txBody>
          <a:bodyPr>
            <a:normAutofit/>
          </a:bodyPr>
          <a:lstStyle/>
          <a:p>
            <a:pPr marL="0" indent="0">
              <a:buNone/>
            </a:pPr>
            <a:endParaRPr lang="en-US" sz="2200"/>
          </a:p>
          <a:p>
            <a:pPr marL="0" indent="0">
              <a:buNone/>
            </a:pPr>
            <a:r>
              <a:rPr lang="en-GB" sz="2200"/>
              <a:t>Example : A</a:t>
            </a:r>
            <a:r>
              <a:rPr lang="en-GB" sz="2200">
                <a:effectLst/>
                <a:latin typeface="Calibri" panose="020F0502020204030204" pitchFamily="34" charset="0"/>
                <a:ea typeface="DengXian" panose="02010600030101010101" pitchFamily="2" charset="-122"/>
                <a:cs typeface="Arial" panose="020B0604020202020204" pitchFamily="34" charset="0"/>
              </a:rPr>
              <a:t> positivistic paradigm typically assumes a quantitative methodology </a:t>
            </a:r>
            <a:endParaRPr lang="en-GB" sz="2200"/>
          </a:p>
        </p:txBody>
      </p:sp>
      <p:pic>
        <p:nvPicPr>
          <p:cNvPr id="5" name="Picture 4" descr="Complex math formulas on a blackboard">
            <a:extLst>
              <a:ext uri="{FF2B5EF4-FFF2-40B4-BE49-F238E27FC236}">
                <a16:creationId xmlns:a16="http://schemas.microsoft.com/office/drawing/2014/main" id="{C247322A-23A7-F5AB-47FF-D63BA2E8BA0E}"/>
              </a:ext>
            </a:extLst>
          </p:cNvPr>
          <p:cNvPicPr>
            <a:picLocks noChangeAspect="1"/>
          </p:cNvPicPr>
          <p:nvPr/>
        </p:nvPicPr>
        <p:blipFill>
          <a:blip r:embed="rId2"/>
          <a:srcRect l="20351" r="642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936347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0719-136E-B8E6-F101-D76A01D362F1}"/>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sp>
        <p:nvSpPr>
          <p:cNvPr id="3" name="Content Placeholder 2">
            <a:extLst>
              <a:ext uri="{FF2B5EF4-FFF2-40B4-BE49-F238E27FC236}">
                <a16:creationId xmlns:a16="http://schemas.microsoft.com/office/drawing/2014/main" id="{E8F84E8B-CF11-D752-9FC9-67203076E235}"/>
              </a:ext>
            </a:extLst>
          </p:cNvPr>
          <p:cNvSpPr>
            <a:spLocks noGrp="1"/>
          </p:cNvSpPr>
          <p:nvPr>
            <p:ph idx="1"/>
          </p:nvPr>
        </p:nvSpPr>
        <p:spPr/>
        <p:txBody>
          <a:bodyPr/>
          <a:lstStyle/>
          <a:p>
            <a:pPr algn="just"/>
            <a:r>
              <a:rPr lang="en-US" dirty="0"/>
              <a:t>Positivist Paradigm First proposed by a French philosopher, Auguste Comte (1798 – 1857), the Positivist paradigm defines a worldview to research, which is grounded in what is known in research methods as </a:t>
            </a:r>
            <a:r>
              <a:rPr lang="en-US" dirty="0">
                <a:solidFill>
                  <a:srgbClr val="FF0000"/>
                </a:solidFill>
              </a:rPr>
              <a:t>the scientific method of investigation. </a:t>
            </a:r>
          </a:p>
          <a:p>
            <a:pPr algn="just"/>
            <a:r>
              <a:rPr lang="en-US" dirty="0"/>
              <a:t>Comte (1856) postulated that experimentation, observation and reason based on experience ought to be the basis for understanding human </a:t>
            </a:r>
            <a:r>
              <a:rPr lang="en-US" dirty="0" err="1"/>
              <a:t>behaviour</a:t>
            </a:r>
            <a:r>
              <a:rPr lang="en-US" dirty="0"/>
              <a:t>, and therefore, the only legitimate means of extending knowledge and human understanding.</a:t>
            </a:r>
            <a:endParaRPr lang="en-GB" dirty="0"/>
          </a:p>
        </p:txBody>
      </p:sp>
    </p:spTree>
    <p:extLst>
      <p:ext uri="{BB962C8B-B14F-4D97-AF65-F5344CB8AC3E}">
        <p14:creationId xmlns:p14="http://schemas.microsoft.com/office/powerpoint/2010/main" val="3588481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CF5E-4641-142F-6EBF-E1BB7FF3603B}"/>
              </a:ext>
            </a:extLst>
          </p:cNvPr>
          <p:cNvSpPr>
            <a:spLocks noGrp="1"/>
          </p:cNvSpPr>
          <p:nvPr>
            <p:ph type="title"/>
          </p:nvPr>
        </p:nvSpPr>
        <p:spPr/>
        <p:txBody>
          <a:bodyPr/>
          <a:lstStyle/>
          <a:p>
            <a:r>
              <a:rPr lang="en-GB" sz="44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dirty="0"/>
          </a:p>
        </p:txBody>
      </p:sp>
      <p:sp>
        <p:nvSpPr>
          <p:cNvPr id="3" name="Content Placeholder 2">
            <a:extLst>
              <a:ext uri="{FF2B5EF4-FFF2-40B4-BE49-F238E27FC236}">
                <a16:creationId xmlns:a16="http://schemas.microsoft.com/office/drawing/2014/main" id="{B66E0C6E-2069-9B46-2C3A-26BE0FB19774}"/>
              </a:ext>
            </a:extLst>
          </p:cNvPr>
          <p:cNvSpPr>
            <a:spLocks noGrp="1"/>
          </p:cNvSpPr>
          <p:nvPr>
            <p:ph idx="1"/>
          </p:nvPr>
        </p:nvSpPr>
        <p:spPr>
          <a:xfrm>
            <a:off x="838200" y="1690688"/>
            <a:ext cx="10515600" cy="4486275"/>
          </a:xfrm>
        </p:spPr>
        <p:txBody>
          <a:bodyPr/>
          <a:lstStyle/>
          <a:p>
            <a:pPr marL="0" indent="0">
              <a:buNone/>
            </a:pPr>
            <a:r>
              <a:rPr lang="fr-FR" b="1" dirty="0"/>
              <a:t>Example 2: The </a:t>
            </a:r>
            <a:r>
              <a:rPr lang="fr-FR" b="1" dirty="0" err="1"/>
              <a:t>Interpretivist</a:t>
            </a:r>
            <a:r>
              <a:rPr lang="fr-FR" b="1" dirty="0"/>
              <a:t> </a:t>
            </a:r>
            <a:r>
              <a:rPr lang="fr-FR" b="1" dirty="0" err="1"/>
              <a:t>Paradigm</a:t>
            </a:r>
            <a:r>
              <a:rPr lang="fr-FR" b="1" dirty="0"/>
              <a:t>/</a:t>
            </a:r>
            <a:r>
              <a:rPr lang="fr-FR" b="1" dirty="0" err="1"/>
              <a:t>Constructivist</a:t>
            </a:r>
            <a:r>
              <a:rPr lang="fr-FR" b="1" dirty="0"/>
              <a:t> </a:t>
            </a:r>
            <a:r>
              <a:rPr lang="fr-FR" b="1" dirty="0" err="1"/>
              <a:t>Paradigm</a:t>
            </a:r>
            <a:endParaRPr lang="fr-FR" b="1" dirty="0"/>
          </a:p>
          <a:p>
            <a:pPr marL="0" indent="0">
              <a:buNone/>
            </a:pPr>
            <a:endParaRPr lang="fr-FR" dirty="0"/>
          </a:p>
          <a:p>
            <a:pPr marL="0" indent="0">
              <a:buNone/>
            </a:pPr>
            <a:r>
              <a:rPr lang="en-US" dirty="0"/>
              <a:t>Interpretivist paradigm is to understand the subjective world of human experience (Guba &amp; Lincoln, 1989)</a:t>
            </a:r>
            <a:endParaRPr lang="fr-FR" dirty="0"/>
          </a:p>
          <a:p>
            <a:pPr marL="0" indent="0">
              <a:buNone/>
            </a:pPr>
            <a:r>
              <a:rPr lang="en-US" dirty="0"/>
              <a:t>Emphasis is placed on understanding the individual and their interpretation of the world around them.</a:t>
            </a:r>
            <a:endParaRPr lang="fr-FR" dirty="0"/>
          </a:p>
          <a:p>
            <a:pPr marL="0" indent="0">
              <a:buNone/>
            </a:pPr>
            <a:r>
              <a:rPr lang="en-US" dirty="0"/>
              <a:t>The belief that realities are multiple and socially constructed</a:t>
            </a:r>
            <a:endParaRPr lang="en-GB" dirty="0"/>
          </a:p>
        </p:txBody>
      </p:sp>
    </p:spTree>
    <p:extLst>
      <p:ext uri="{BB962C8B-B14F-4D97-AF65-F5344CB8AC3E}">
        <p14:creationId xmlns:p14="http://schemas.microsoft.com/office/powerpoint/2010/main" val="1646429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9C64D1-C35B-CFD8-E75D-225233DA1257}"/>
              </a:ext>
            </a:extLst>
          </p:cNvPr>
          <p:cNvSpPr>
            <a:spLocks noGrp="1"/>
          </p:cNvSpPr>
          <p:nvPr>
            <p:ph type="title"/>
          </p:nvPr>
        </p:nvSpPr>
        <p:spPr>
          <a:xfrm>
            <a:off x="6867110" y="850881"/>
            <a:ext cx="4282983" cy="635756"/>
          </a:xfrm>
        </p:spPr>
        <p:txBody>
          <a:bodyPr anchor="b">
            <a:normAutofit/>
          </a:bodyPr>
          <a:lstStyle/>
          <a:p>
            <a:r>
              <a:rPr lang="en-US" sz="3600" b="1" dirty="0"/>
              <a:t>Activity 1</a:t>
            </a:r>
            <a:endParaRPr lang="en-GB" sz="3600" b="1" dirty="0"/>
          </a:p>
        </p:txBody>
      </p:sp>
      <p:sp>
        <p:nvSpPr>
          <p:cNvPr id="28" name="Rectangle 2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67E4FBC-F4E4-4483-50AF-C97042FD8AFB}"/>
              </a:ext>
            </a:extLst>
          </p:cNvPr>
          <p:cNvPicPr>
            <a:picLocks noChangeAspect="1"/>
          </p:cNvPicPr>
          <p:nvPr/>
        </p:nvPicPr>
        <p:blipFill>
          <a:blip r:embed="rId2"/>
          <a:srcRect l="4747" r="22040" b="-1"/>
          <a:stretch>
            <a:fillRect/>
          </a:stretch>
        </p:blipFill>
        <p:spPr>
          <a:xfrm>
            <a:off x="576244" y="650497"/>
            <a:ext cx="5628018" cy="5324135"/>
          </a:xfrm>
          <a:prstGeom prst="rect">
            <a:avLst/>
          </a:prstGeom>
        </p:spPr>
      </p:pic>
      <p:sp>
        <p:nvSpPr>
          <p:cNvPr id="32" name="Rectangle 3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3086B8-BCCC-0760-2A69-CABB01B46101}"/>
              </a:ext>
            </a:extLst>
          </p:cNvPr>
          <p:cNvSpPr>
            <a:spLocks noGrp="1"/>
          </p:cNvSpPr>
          <p:nvPr>
            <p:ph idx="1"/>
          </p:nvPr>
        </p:nvSpPr>
        <p:spPr>
          <a:xfrm>
            <a:off x="6408295" y="1726343"/>
            <a:ext cx="5113701" cy="3816701"/>
          </a:xfrm>
        </p:spPr>
        <p:txBody>
          <a:bodyPr anchor="ctr">
            <a:normAutofit/>
          </a:bodyPr>
          <a:lstStyle/>
          <a:p>
            <a:r>
              <a:rPr lang="en-US" dirty="0"/>
              <a:t>Please provide ONE example in business research that explains the relationship between </a:t>
            </a:r>
            <a:r>
              <a:rPr lang="en-GB"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p>
          <a:p>
            <a:endParaRPr lang="en-GB" b="1" kern="100" dirty="0">
              <a:latin typeface="Calibri" panose="020F0502020204030204" pitchFamily="34" charset="0"/>
              <a:ea typeface="DengXian" panose="02010600030101010101" pitchFamily="2" charset="-122"/>
              <a:cs typeface="Arial" panose="020B0604020202020204" pitchFamily="34" charset="0"/>
            </a:endParaRPr>
          </a:p>
          <a:p>
            <a:r>
              <a:rPr lang="en-GB" b="1" kern="100" dirty="0">
                <a:latin typeface="Calibri" panose="020F0502020204030204" pitchFamily="34" charset="0"/>
                <a:ea typeface="DengXian" panose="02010600030101010101" pitchFamily="2" charset="-122"/>
                <a:cs typeface="Arial" panose="020B0604020202020204" pitchFamily="34" charset="0"/>
              </a:rPr>
              <a:t>E.g. Ontology, Epistemology </a:t>
            </a:r>
            <a:r>
              <a:rPr lang="en-US" dirty="0"/>
              <a:t>  </a:t>
            </a:r>
            <a:endParaRPr lang="en-GB" dirty="0"/>
          </a:p>
        </p:txBody>
      </p:sp>
      <p:sp>
        <p:nvSpPr>
          <p:cNvPr id="34" name="Rectangle 3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4638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299E17-8D58-FA8B-5190-11157BC28819}"/>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A69EC46-6FDD-74DD-39E0-1127E015D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01501-9641-28ED-3B6B-F587F600719A}"/>
              </a:ext>
            </a:extLst>
          </p:cNvPr>
          <p:cNvSpPr>
            <a:spLocks noGrp="1"/>
          </p:cNvSpPr>
          <p:nvPr>
            <p:ph type="title"/>
          </p:nvPr>
        </p:nvSpPr>
        <p:spPr>
          <a:xfrm>
            <a:off x="6867110" y="850881"/>
            <a:ext cx="4282983" cy="635756"/>
          </a:xfrm>
        </p:spPr>
        <p:txBody>
          <a:bodyPr anchor="b">
            <a:normAutofit/>
          </a:bodyPr>
          <a:lstStyle/>
          <a:p>
            <a:r>
              <a:rPr lang="en-US" sz="3600" b="1" dirty="0"/>
              <a:t>Activity 1</a:t>
            </a:r>
            <a:endParaRPr lang="en-GB" sz="3600" b="1" dirty="0"/>
          </a:p>
        </p:txBody>
      </p:sp>
      <p:sp>
        <p:nvSpPr>
          <p:cNvPr id="28" name="Rectangle 27">
            <a:extLst>
              <a:ext uri="{FF2B5EF4-FFF2-40B4-BE49-F238E27FC236}">
                <a16:creationId xmlns:a16="http://schemas.microsoft.com/office/drawing/2014/main" id="{F9BDD74F-60E6-E0D0-8CFE-FA48210BC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F55009C-2A13-FBD9-1CBB-31B34BDE6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3530173-A200-300A-9D24-5535E7BA5854}"/>
              </a:ext>
            </a:extLst>
          </p:cNvPr>
          <p:cNvPicPr>
            <a:picLocks noChangeAspect="1"/>
          </p:cNvPicPr>
          <p:nvPr/>
        </p:nvPicPr>
        <p:blipFill>
          <a:blip r:embed="rId2"/>
          <a:srcRect l="4747" r="22040" b="-1"/>
          <a:stretch>
            <a:fillRect/>
          </a:stretch>
        </p:blipFill>
        <p:spPr>
          <a:xfrm>
            <a:off x="576244" y="650497"/>
            <a:ext cx="5628018" cy="5324135"/>
          </a:xfrm>
          <a:prstGeom prst="rect">
            <a:avLst/>
          </a:prstGeom>
        </p:spPr>
      </p:pic>
      <p:sp>
        <p:nvSpPr>
          <p:cNvPr id="32" name="Rectangle 31">
            <a:extLst>
              <a:ext uri="{FF2B5EF4-FFF2-40B4-BE49-F238E27FC236}">
                <a16:creationId xmlns:a16="http://schemas.microsoft.com/office/drawing/2014/main" id="{61C4A774-C863-62B4-0F71-26D64D34C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16AF848-2D6F-F52C-0BFA-3B17C3F04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6B353A06-25CC-2E74-E108-747BE03C7C6F}"/>
              </a:ext>
            </a:extLst>
          </p:cNvPr>
          <p:cNvSpPr>
            <a:spLocks noGrp="1"/>
          </p:cNvSpPr>
          <p:nvPr>
            <p:ph idx="1"/>
          </p:nvPr>
        </p:nvSpPr>
        <p:spPr>
          <a:xfrm>
            <a:off x="7091309" y="2512364"/>
            <a:ext cx="4283038" cy="1925265"/>
          </a:xfrm>
        </p:spPr>
        <p:txBody>
          <a:bodyPr/>
          <a:lstStyle/>
          <a:p>
            <a:r>
              <a:rPr lang="en-US" dirty="0"/>
              <a:t>Sharing Time  </a:t>
            </a:r>
            <a:endParaRPr lang="en-GB" dirty="0"/>
          </a:p>
        </p:txBody>
      </p:sp>
    </p:spTree>
    <p:extLst>
      <p:ext uri="{BB962C8B-B14F-4D97-AF65-F5344CB8AC3E}">
        <p14:creationId xmlns:p14="http://schemas.microsoft.com/office/powerpoint/2010/main" val="40695860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45D74-AE4E-C3A5-D337-77BBB26BF5B8}"/>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b="1" dirty="0"/>
              <a:t>Activity 1 – Example </a:t>
            </a:r>
            <a:endParaRPr lang="en-US" sz="6600" kern="1200" dirty="0">
              <a:solidFill>
                <a:schemeClr val="tx1"/>
              </a:solidFill>
              <a:latin typeface="+mj-lt"/>
              <a:ea typeface="+mj-ea"/>
              <a:cs typeface="+mj-cs"/>
            </a:endParaRPr>
          </a:p>
        </p:txBody>
      </p:sp>
      <p:sp>
        <p:nvSpPr>
          <p:cNvPr id="2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1273E96-4AB4-3AC4-0871-C45D7D434E09}"/>
              </a:ext>
            </a:extLst>
          </p:cNvPr>
          <p:cNvPicPr>
            <a:picLocks noChangeAspect="1"/>
          </p:cNvPicPr>
          <p:nvPr/>
        </p:nvPicPr>
        <p:blipFill>
          <a:blip r:embed="rId2"/>
          <a:stretch>
            <a:fillRect/>
          </a:stretch>
        </p:blipFill>
        <p:spPr>
          <a:xfrm>
            <a:off x="3545174" y="1751742"/>
            <a:ext cx="7510071" cy="4787670"/>
          </a:xfrm>
          <a:prstGeom prst="rect">
            <a:avLst/>
          </a:prstGeom>
        </p:spPr>
      </p:pic>
    </p:spTree>
    <p:extLst>
      <p:ext uri="{BB962C8B-B14F-4D97-AF65-F5344CB8AC3E}">
        <p14:creationId xmlns:p14="http://schemas.microsoft.com/office/powerpoint/2010/main" val="3980689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B371E-DF13-6A18-54AE-BDD2E385BBBA}"/>
              </a:ext>
            </a:extLst>
          </p:cNvPr>
          <p:cNvSpPr>
            <a:spLocks noGrp="1"/>
          </p:cNvSpPr>
          <p:nvPr>
            <p:ph type="title"/>
          </p:nvPr>
        </p:nvSpPr>
        <p:spPr/>
        <p:txBody>
          <a:bodyPr/>
          <a:lstStyle/>
          <a:p>
            <a:r>
              <a:rPr lang="en-US" sz="4400" b="1" dirty="0"/>
              <a:t>Activity 1 – Example </a:t>
            </a:r>
            <a:endParaRPr lang="en-GB" dirty="0"/>
          </a:p>
        </p:txBody>
      </p:sp>
      <p:pic>
        <p:nvPicPr>
          <p:cNvPr id="5" name="Picture 4">
            <a:extLst>
              <a:ext uri="{FF2B5EF4-FFF2-40B4-BE49-F238E27FC236}">
                <a16:creationId xmlns:a16="http://schemas.microsoft.com/office/drawing/2014/main" id="{7F43D055-2854-E10F-E9BF-1B65D10B74E1}"/>
              </a:ext>
            </a:extLst>
          </p:cNvPr>
          <p:cNvPicPr>
            <a:picLocks noChangeAspect="1"/>
          </p:cNvPicPr>
          <p:nvPr/>
        </p:nvPicPr>
        <p:blipFill>
          <a:blip r:embed="rId2"/>
          <a:stretch>
            <a:fillRect/>
          </a:stretch>
        </p:blipFill>
        <p:spPr>
          <a:xfrm>
            <a:off x="2863121" y="1536208"/>
            <a:ext cx="7023484" cy="4424516"/>
          </a:xfrm>
          <a:prstGeom prst="rect">
            <a:avLst/>
          </a:prstGeom>
        </p:spPr>
      </p:pic>
      <p:sp>
        <p:nvSpPr>
          <p:cNvPr id="7" name="TextBox 6">
            <a:extLst>
              <a:ext uri="{FF2B5EF4-FFF2-40B4-BE49-F238E27FC236}">
                <a16:creationId xmlns:a16="http://schemas.microsoft.com/office/drawing/2014/main" id="{0349EA77-6310-D5D7-4E2E-8CE92C74DD6C}"/>
              </a:ext>
            </a:extLst>
          </p:cNvPr>
          <p:cNvSpPr txBox="1"/>
          <p:nvPr/>
        </p:nvSpPr>
        <p:spPr>
          <a:xfrm>
            <a:off x="466137" y="5960724"/>
            <a:ext cx="10645208" cy="923330"/>
          </a:xfrm>
          <a:prstGeom prst="rect">
            <a:avLst/>
          </a:prstGeom>
          <a:noFill/>
        </p:spPr>
        <p:txBody>
          <a:bodyPr wrap="square">
            <a:spAutoFit/>
          </a:bodyPr>
          <a:lstStyle/>
          <a:p>
            <a:r>
              <a:rPr lang="en-GB" dirty="0">
                <a:hlinkClick r:id="rId3"/>
              </a:rPr>
              <a:t>Source :  https://www.researchgate.net/publication/314053653_Evidence-Based_Practice_Issues_and_Challenges/figures?lo=1</a:t>
            </a:r>
            <a:endParaRPr lang="en-GB" dirty="0"/>
          </a:p>
          <a:p>
            <a:endParaRPr lang="en-GB" dirty="0"/>
          </a:p>
        </p:txBody>
      </p:sp>
    </p:spTree>
    <p:extLst>
      <p:ext uri="{BB962C8B-B14F-4D97-AF65-F5344CB8AC3E}">
        <p14:creationId xmlns:p14="http://schemas.microsoft.com/office/powerpoint/2010/main" val="2211322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4166F-202B-8C71-E05F-4E0FDC8DF1D9}"/>
              </a:ext>
            </a:extLst>
          </p:cNvPr>
          <p:cNvSpPr>
            <a:spLocks noGrp="1"/>
          </p:cNvSpPr>
          <p:nvPr>
            <p:ph type="title"/>
          </p:nvPr>
        </p:nvSpPr>
        <p:spPr>
          <a:xfrm>
            <a:off x="761802" y="350196"/>
            <a:ext cx="9963659" cy="797117"/>
          </a:xfrm>
        </p:spPr>
        <p:txBody>
          <a:bodyPr anchor="ctr">
            <a:normAutofit/>
          </a:bodyPr>
          <a:lstStyle/>
          <a:p>
            <a:r>
              <a:rPr lang="en-US" sz="4000" b="1" dirty="0"/>
              <a:t>Activity 2 - Writing Task</a:t>
            </a:r>
            <a:endParaRPr lang="en-GB" sz="4000" b="1" dirty="0"/>
          </a:p>
        </p:txBody>
      </p:sp>
      <p:pic>
        <p:nvPicPr>
          <p:cNvPr id="5" name="Picture 4" descr="Angled shot of pen on a graph">
            <a:extLst>
              <a:ext uri="{FF2B5EF4-FFF2-40B4-BE49-F238E27FC236}">
                <a16:creationId xmlns:a16="http://schemas.microsoft.com/office/drawing/2014/main" id="{CB3EE5DD-5175-6F58-B28C-17F17E2697C0}"/>
              </a:ext>
            </a:extLst>
          </p:cNvPr>
          <p:cNvPicPr>
            <a:picLocks noChangeAspect="1"/>
          </p:cNvPicPr>
          <p:nvPr/>
        </p:nvPicPr>
        <p:blipFill>
          <a:blip r:embed="rId2"/>
          <a:srcRect l="1567" r="39032" b="-2"/>
          <a:stretch>
            <a:fillRect/>
          </a:stretch>
        </p:blipFill>
        <p:spPr>
          <a:xfrm>
            <a:off x="8847819" y="3092335"/>
            <a:ext cx="3351006" cy="3765666"/>
          </a:xfrm>
          <a:prstGeom prst="rect">
            <a:avLst/>
          </a:prstGeom>
        </p:spPr>
      </p:pic>
      <p:sp>
        <p:nvSpPr>
          <p:cNvPr id="3" name="Content Placeholder 2">
            <a:extLst>
              <a:ext uri="{FF2B5EF4-FFF2-40B4-BE49-F238E27FC236}">
                <a16:creationId xmlns:a16="http://schemas.microsoft.com/office/drawing/2014/main" id="{09911EA4-83E4-CBB7-2906-D357BAB317FB}"/>
              </a:ext>
            </a:extLst>
          </p:cNvPr>
          <p:cNvSpPr>
            <a:spLocks noGrp="1"/>
          </p:cNvSpPr>
          <p:nvPr>
            <p:ph idx="1"/>
          </p:nvPr>
        </p:nvSpPr>
        <p:spPr>
          <a:xfrm>
            <a:off x="194303" y="1238870"/>
            <a:ext cx="9221647" cy="3920447"/>
          </a:xfrm>
          <a:solidFill>
            <a:schemeClr val="bg1"/>
          </a:solidFill>
        </p:spPr>
        <p:txBody>
          <a:bodyPr anchor="ctr">
            <a:normAutofit fontScale="85000" lnSpcReduction="20000"/>
          </a:bodyPr>
          <a:lstStyle/>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1. Research Paradigm Analysis Exercise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 Take a business phenomenon you're interested in (e.g., leadership, innovation, change)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 Write one research question for each epistemological position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 For each question, outline: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    What data you would collect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    How you would collect it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buNone/>
            </a:pPr>
            <a:r>
              <a:rPr lang="en-GB" sz="2400" kern="100" dirty="0">
                <a:effectLst/>
                <a:latin typeface="Arial" panose="020B0604020202020204" pitchFamily="34" charset="0"/>
                <a:ea typeface="DengXian" panose="02010600030101010101" pitchFamily="2" charset="-122"/>
                <a:cs typeface="Arial" panose="020B0604020202020204" pitchFamily="34" charset="0"/>
              </a:rPr>
              <a:t>    What knowledge you expect to gain</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0" marR="0">
              <a:spcAft>
                <a:spcPts val="800"/>
              </a:spcAft>
            </a:pPr>
            <a:r>
              <a:rPr lang="en-GB" sz="2400" kern="100" dirty="0">
                <a:effectLst/>
                <a:latin typeface="Arial" panose="020B0604020202020204" pitchFamily="34" charset="0"/>
                <a:ea typeface="DengXian" panose="02010600030101010101" pitchFamily="2" charset="-122"/>
                <a:cs typeface="Arial" panose="020B0604020202020204" pitchFamily="34" charset="0"/>
              </a:rPr>
              <a:t>- Compare and reflect on how each position changes your approach</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1100" dirty="0"/>
          </a:p>
        </p:txBody>
      </p:sp>
    </p:spTree>
    <p:extLst>
      <p:ext uri="{BB962C8B-B14F-4D97-AF65-F5344CB8AC3E}">
        <p14:creationId xmlns:p14="http://schemas.microsoft.com/office/powerpoint/2010/main" val="16655752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32391-1793-691F-A653-6594A22BE50B}"/>
              </a:ext>
            </a:extLst>
          </p:cNvPr>
          <p:cNvSpPr>
            <a:spLocks noGrp="1"/>
          </p:cNvSpPr>
          <p:nvPr>
            <p:ph type="title"/>
          </p:nvPr>
        </p:nvSpPr>
        <p:spPr/>
        <p:txBody>
          <a:bodyPr/>
          <a:lstStyle/>
          <a:p>
            <a:r>
              <a:rPr lang="en-US" dirty="0"/>
              <a:t>Activity 2 – Recommended reading</a:t>
            </a:r>
            <a:endParaRPr lang="en-GB" dirty="0"/>
          </a:p>
        </p:txBody>
      </p:sp>
      <p:sp>
        <p:nvSpPr>
          <p:cNvPr id="3" name="Content Placeholder 2">
            <a:extLst>
              <a:ext uri="{FF2B5EF4-FFF2-40B4-BE49-F238E27FC236}">
                <a16:creationId xmlns:a16="http://schemas.microsoft.com/office/drawing/2014/main" id="{71B1C476-5F33-1CBC-4C39-FE63674A7601}"/>
              </a:ext>
            </a:extLst>
          </p:cNvPr>
          <p:cNvSpPr>
            <a:spLocks noGrp="1"/>
          </p:cNvSpPr>
          <p:nvPr>
            <p:ph idx="1"/>
          </p:nvPr>
        </p:nvSpPr>
        <p:spPr/>
        <p:txBody>
          <a:bodyPr/>
          <a:lstStyle/>
          <a:p>
            <a:r>
              <a:rPr lang="en-GB" sz="1800" kern="100" dirty="0">
                <a:effectLst/>
                <a:latin typeface="Arial" panose="020B0604020202020204" pitchFamily="34" charset="0"/>
                <a:ea typeface="DengXian" panose="02010600030101010101" pitchFamily="2" charset="-122"/>
                <a:cs typeface="Arial" panose="020B0604020202020204" pitchFamily="34" charset="0"/>
              </a:rPr>
              <a:t>"The importance of being earnest: The relationship between research paradigms and philosophical assumptions in business research methodologies" by Morgan, G., &amp; </a:t>
            </a:r>
            <a:r>
              <a:rPr lang="en-GB" sz="1800" kern="100" dirty="0" err="1">
                <a:effectLst/>
                <a:latin typeface="Arial" panose="020B0604020202020204" pitchFamily="34" charset="0"/>
                <a:ea typeface="DengXian" panose="02010600030101010101" pitchFamily="2" charset="-122"/>
                <a:cs typeface="Arial" panose="020B0604020202020204" pitchFamily="34" charset="0"/>
              </a:rPr>
              <a:t>Smircich</a:t>
            </a:r>
            <a:r>
              <a:rPr lang="en-GB" sz="1800" kern="100" dirty="0">
                <a:effectLst/>
                <a:latin typeface="Arial" panose="020B0604020202020204" pitchFamily="34" charset="0"/>
                <a:ea typeface="DengXian" panose="02010600030101010101" pitchFamily="2" charset="-122"/>
                <a:cs typeface="Arial" panose="020B0604020202020204" pitchFamily="34" charset="0"/>
              </a:rPr>
              <a:t>, L. (1980) from Academy of Management Review, 5(4), 491-500 </a:t>
            </a:r>
            <a:r>
              <a:rPr lang="en-GB" sz="1800" kern="100" dirty="0">
                <a:effectLst/>
                <a:latin typeface="Aptos" panose="020B0004020202020204" pitchFamily="34" charset="0"/>
                <a:ea typeface="DengXian" panose="02010600030101010101" pitchFamily="2" charset="-122"/>
                <a:cs typeface="Arial" panose="020B0604020202020204" pitchFamily="34" charset="0"/>
                <a:hlinkClick r:id="rId2"/>
              </a:rPr>
              <a:t>https://www.jstor.org/stable/257453</a:t>
            </a:r>
            <a:endParaRPr lang="en-GB" sz="1800" kern="100" dirty="0">
              <a:latin typeface="Arial" panose="020B0604020202020204" pitchFamily="34" charset="0"/>
              <a:ea typeface="DengXian" panose="02010600030101010101" pitchFamily="2" charset="-122"/>
              <a:cs typeface="Arial" panose="020B0604020202020204" pitchFamily="34" charset="0"/>
            </a:endParaRP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005126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0B1FC-00EC-7B16-7111-E6623CA97E9D}"/>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5600" b="1" kern="1200" dirty="0">
                <a:solidFill>
                  <a:schemeClr val="tx1"/>
                </a:solidFill>
                <a:effectLst/>
                <a:latin typeface="+mj-lt"/>
                <a:ea typeface="+mj-ea"/>
                <a:cs typeface="+mj-cs"/>
              </a:rPr>
              <a:t>Paradigm, Methodology And Methods </a:t>
            </a:r>
            <a:endParaRPr lang="en-US" sz="5600" kern="1200" dirty="0">
              <a:solidFill>
                <a:schemeClr val="tx1"/>
              </a:solidFill>
              <a:latin typeface="+mj-lt"/>
              <a:ea typeface="+mj-ea"/>
              <a:cs typeface="+mj-cs"/>
            </a:endParaRPr>
          </a:p>
        </p:txBody>
      </p:sp>
      <p:sp>
        <p:nvSpPr>
          <p:cNvPr id="3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A7558BB-A58F-0399-D664-DB8BE43CD014}"/>
              </a:ext>
            </a:extLst>
          </p:cNvPr>
          <p:cNvPicPr>
            <a:picLocks noChangeAspect="1"/>
          </p:cNvPicPr>
          <p:nvPr/>
        </p:nvPicPr>
        <p:blipFill>
          <a:blip r:embed="rId2"/>
          <a:srcRect l="760" r="11159"/>
          <a:stretch/>
        </p:blipFill>
        <p:spPr>
          <a:xfrm>
            <a:off x="320040" y="2084545"/>
            <a:ext cx="11548872" cy="3948205"/>
          </a:xfrm>
          <a:prstGeom prst="rect">
            <a:avLst/>
          </a:prstGeom>
        </p:spPr>
      </p:pic>
    </p:spTree>
    <p:extLst>
      <p:ext uri="{BB962C8B-B14F-4D97-AF65-F5344CB8AC3E}">
        <p14:creationId xmlns:p14="http://schemas.microsoft.com/office/powerpoint/2010/main" val="33242647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240FED-625D-C009-AC59-27365DC28738}"/>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14E85-28CF-93CF-B903-0DC4ECC3FF23}"/>
              </a:ext>
            </a:extLst>
          </p:cNvPr>
          <p:cNvSpPr>
            <a:spLocks noGrp="1"/>
          </p:cNvSpPr>
          <p:nvPr>
            <p:ph type="title"/>
          </p:nvPr>
        </p:nvSpPr>
        <p:spPr>
          <a:xfrm>
            <a:off x="589560" y="856180"/>
            <a:ext cx="4560584" cy="1128068"/>
          </a:xfrm>
        </p:spPr>
        <p:txBody>
          <a:bodyPr anchor="ctr">
            <a:normAutofit/>
          </a:bodyPr>
          <a:lstStyle/>
          <a:p>
            <a:r>
              <a:rPr lang="en-GB" sz="3400" b="1" kern="10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sz="3400"/>
          </a:p>
        </p:txBody>
      </p:sp>
      <p:grpSp>
        <p:nvGrpSpPr>
          <p:cNvPr id="24" name="Group 2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D15646-FFA7-53A0-5E57-AD5370B9F8A0}"/>
              </a:ext>
            </a:extLst>
          </p:cNvPr>
          <p:cNvSpPr>
            <a:spLocks noGrp="1"/>
          </p:cNvSpPr>
          <p:nvPr>
            <p:ph idx="1"/>
          </p:nvPr>
        </p:nvSpPr>
        <p:spPr>
          <a:xfrm>
            <a:off x="590719" y="2330505"/>
            <a:ext cx="4559425" cy="3979585"/>
          </a:xfrm>
        </p:spPr>
        <p:txBody>
          <a:bodyPr anchor="ctr">
            <a:normAutofit/>
          </a:bodyPr>
          <a:lstStyle/>
          <a:p>
            <a:pPr marL="0" indent="0">
              <a:buNone/>
            </a:pPr>
            <a:endParaRPr lang="en-US" sz="2000"/>
          </a:p>
          <a:p>
            <a:pPr marL="0" indent="0">
              <a:buNone/>
            </a:pPr>
            <a:r>
              <a:rPr lang="en-GB" sz="2000"/>
              <a:t>Example : A</a:t>
            </a:r>
            <a:r>
              <a:rPr lang="en-GB" sz="2000">
                <a:effectLst/>
                <a:latin typeface="Calibri" panose="020F0502020204030204" pitchFamily="34" charset="0"/>
                <a:ea typeface="DengXian" panose="02010600030101010101" pitchFamily="2" charset="-122"/>
                <a:cs typeface="Arial" panose="020B0604020202020204" pitchFamily="34" charset="0"/>
              </a:rPr>
              <a:t> positivistic paradigm typically assumes a quantitative methodology </a:t>
            </a:r>
          </a:p>
          <a:p>
            <a:pPr marL="0" indent="0">
              <a:buNone/>
            </a:pPr>
            <a:endParaRPr lang="en-GB" sz="2000"/>
          </a:p>
          <a:p>
            <a:pPr marL="0" indent="0">
              <a:buNone/>
            </a:pPr>
            <a:r>
              <a:rPr lang="en-GB" sz="2000" b="1" kern="0" spc="-20">
                <a:effectLst/>
                <a:latin typeface="Arial" panose="020B0604020202020204" pitchFamily="34" charset="0"/>
                <a:ea typeface="Times New Roman" panose="02020603050405020304" pitchFamily="18" charset="0"/>
              </a:rPr>
              <a:t>Research Question : </a:t>
            </a:r>
          </a:p>
          <a:p>
            <a:pPr marL="0" indent="0">
              <a:buNone/>
            </a:pPr>
            <a:r>
              <a:rPr lang="en-GB" sz="2000" b="1" kern="0" spc="-20">
                <a:effectLst/>
                <a:latin typeface="Arial" panose="020B0604020202020204" pitchFamily="34" charset="0"/>
                <a:ea typeface="Times New Roman" panose="02020603050405020304" pitchFamily="18" charset="0"/>
              </a:rPr>
              <a:t>Data Collection Methods</a:t>
            </a:r>
            <a:r>
              <a:rPr lang="en-GB" sz="2000" b="1" kern="0" spc="-20">
                <a:latin typeface="Arial" panose="020B0604020202020204" pitchFamily="34" charset="0"/>
                <a:ea typeface="Times New Roman" panose="02020603050405020304" pitchFamily="18" charset="0"/>
              </a:rPr>
              <a:t> : </a:t>
            </a:r>
          </a:p>
          <a:p>
            <a:pPr marL="0" indent="0">
              <a:buNone/>
            </a:pPr>
            <a:r>
              <a:rPr lang="en-GB" sz="2000" b="1" kern="0" spc="-20">
                <a:latin typeface="Arial" panose="020B0604020202020204" pitchFamily="34" charset="0"/>
                <a:ea typeface="Times New Roman" panose="02020603050405020304" pitchFamily="18" charset="0"/>
              </a:rPr>
              <a:t>Quality Criteria :</a:t>
            </a:r>
          </a:p>
          <a:p>
            <a:pPr marL="0" indent="0">
              <a:buNone/>
            </a:pPr>
            <a:endParaRPr lang="en-GB" sz="2000" b="1" kern="0" spc="-20">
              <a:latin typeface="Arial" panose="020B0604020202020204" pitchFamily="34" charset="0"/>
              <a:ea typeface="Times New Roman" panose="02020603050405020304" pitchFamily="18" charset="0"/>
            </a:endParaRPr>
          </a:p>
          <a:p>
            <a:pPr marL="0" indent="0">
              <a:buNone/>
            </a:pPr>
            <a:endParaRPr lang="en-GB" sz="200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7783FD1-6B88-C861-9562-5D1057305E51}"/>
              </a:ext>
            </a:extLst>
          </p:cNvPr>
          <p:cNvPicPr>
            <a:picLocks noChangeAspect="1"/>
          </p:cNvPicPr>
          <p:nvPr/>
        </p:nvPicPr>
        <p:blipFill>
          <a:blip r:embed="rId2"/>
          <a:srcRect l="5630" r="22924"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3089923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1160-D81B-050F-277B-4C8C8A7CEBC7}"/>
              </a:ext>
            </a:extLst>
          </p:cNvPr>
          <p:cNvSpPr>
            <a:spLocks noGrp="1"/>
          </p:cNvSpPr>
          <p:nvPr>
            <p:ph type="title"/>
          </p:nvPr>
        </p:nvSpPr>
        <p:spPr/>
        <p:txBody>
          <a:bodyPr/>
          <a:lstStyle/>
          <a:p>
            <a:r>
              <a:rPr lang="en-US" sz="4400" b="1" kern="1200" dirty="0">
                <a:solidFill>
                  <a:schemeClr val="tx1"/>
                </a:solidFill>
                <a:effectLst/>
                <a:latin typeface="+mj-lt"/>
                <a:ea typeface="+mj-ea"/>
                <a:cs typeface="+mj-cs"/>
              </a:rPr>
              <a:t>Paradigm, Methodology And Methods </a:t>
            </a:r>
            <a:endParaRPr lang="en-GB" dirty="0"/>
          </a:p>
        </p:txBody>
      </p:sp>
      <p:graphicFrame>
        <p:nvGraphicFramePr>
          <p:cNvPr id="5" name="Table 4">
            <a:extLst>
              <a:ext uri="{FF2B5EF4-FFF2-40B4-BE49-F238E27FC236}">
                <a16:creationId xmlns:a16="http://schemas.microsoft.com/office/drawing/2014/main" id="{948A8DE0-4BAC-CDC5-E704-35D129BE80B9}"/>
              </a:ext>
            </a:extLst>
          </p:cNvPr>
          <p:cNvGraphicFramePr>
            <a:graphicFrameLocks noGrp="1"/>
          </p:cNvGraphicFramePr>
          <p:nvPr>
            <p:extLst>
              <p:ext uri="{D42A27DB-BD31-4B8C-83A1-F6EECF244321}">
                <p14:modId xmlns:p14="http://schemas.microsoft.com/office/powerpoint/2010/main" val="3798443909"/>
              </p:ext>
            </p:extLst>
          </p:nvPr>
        </p:nvGraphicFramePr>
        <p:xfrm>
          <a:off x="732906" y="2033847"/>
          <a:ext cx="10515600" cy="3754355"/>
        </p:xfrm>
        <a:graphic>
          <a:graphicData uri="http://schemas.openxmlformats.org/drawingml/2006/table">
            <a:tbl>
              <a:tblPr firstRow="1" firstCol="1" bandRow="1"/>
              <a:tblGrid>
                <a:gridCol w="2628900">
                  <a:extLst>
                    <a:ext uri="{9D8B030D-6E8A-4147-A177-3AD203B41FA5}">
                      <a16:colId xmlns:a16="http://schemas.microsoft.com/office/drawing/2014/main" val="3993409134"/>
                    </a:ext>
                  </a:extLst>
                </a:gridCol>
                <a:gridCol w="2628900">
                  <a:extLst>
                    <a:ext uri="{9D8B030D-6E8A-4147-A177-3AD203B41FA5}">
                      <a16:colId xmlns:a16="http://schemas.microsoft.com/office/drawing/2014/main" val="3268164046"/>
                    </a:ext>
                  </a:extLst>
                </a:gridCol>
                <a:gridCol w="2628900">
                  <a:extLst>
                    <a:ext uri="{9D8B030D-6E8A-4147-A177-3AD203B41FA5}">
                      <a16:colId xmlns:a16="http://schemas.microsoft.com/office/drawing/2014/main" val="910028031"/>
                    </a:ext>
                  </a:extLst>
                </a:gridCol>
                <a:gridCol w="2628900">
                  <a:extLst>
                    <a:ext uri="{9D8B030D-6E8A-4147-A177-3AD203B41FA5}">
                      <a16:colId xmlns:a16="http://schemas.microsoft.com/office/drawing/2014/main" val="1397573298"/>
                    </a:ext>
                  </a:extLst>
                </a:gridCol>
              </a:tblGrid>
              <a:tr h="1147458">
                <a:tc gridSpan="4">
                  <a:txBody>
                    <a:bodyPr/>
                    <a:lstStyle/>
                    <a:p>
                      <a:pPr marL="0" marR="0" algn="ct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0" marR="0" algn="ctr">
                        <a:lnSpc>
                          <a:spcPct val="115000"/>
                        </a:lnSpc>
                        <a:spcAft>
                          <a:spcPts val="800"/>
                        </a:spcAft>
                        <a:buNone/>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Table - </a:t>
                      </a:r>
                      <a:r>
                        <a:rPr lang="en-GB" sz="2000" kern="100" dirty="0">
                          <a:effectLst/>
                          <a:latin typeface="Arial" panose="020B0604020202020204" pitchFamily="34" charset="0"/>
                          <a:ea typeface="DengXian" panose="02010600030101010101" pitchFamily="2" charset="-122"/>
                          <a:cs typeface="Arial" panose="020B0604020202020204" pitchFamily="34" charset="0"/>
                        </a:rPr>
                        <a:t>Methods and Data Collection by Epistemological Position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0" marR="0" algn="ctr">
                        <a:lnSpc>
                          <a:spcPct val="115000"/>
                        </a:lnSpc>
                        <a:spcAft>
                          <a:spcPts val="800"/>
                        </a:spcAft>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41993512"/>
                  </a:ext>
                </a:extLst>
              </a:tr>
              <a:tr h="296437">
                <a:tc>
                  <a:txBody>
                    <a:bodyPr/>
                    <a:lstStyle/>
                    <a:p>
                      <a:pPr marL="0" marR="0" algn="ctr">
                        <a:lnSpc>
                          <a:spcPct val="115000"/>
                        </a:lnSpc>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Epistemological Position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15000"/>
                        </a:lnSpc>
                        <a:spcAft>
                          <a:spcPts val="800"/>
                        </a:spcAft>
                        <a:buNone/>
                      </a:pPr>
                      <a:r>
                        <a:rPr lang="en-GB" sz="1600" b="1" kern="0">
                          <a:effectLst/>
                          <a:latin typeface="Arial" panose="020B0604020202020204" pitchFamily="34" charset="0"/>
                          <a:ea typeface="Times New Roman" panose="02020603050405020304" pitchFamily="18" charset="0"/>
                          <a:cs typeface="Arial" panose="020B0604020202020204" pitchFamily="34" charset="0"/>
                        </a:rPr>
                        <a:t>Primary Methods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15000"/>
                        </a:lnSpc>
                        <a:spcAft>
                          <a:spcPts val="800"/>
                        </a:spcAft>
                        <a:buNone/>
                      </a:pPr>
                      <a:r>
                        <a:rPr lang="en-GB" sz="1600" b="1" kern="0">
                          <a:effectLst/>
                          <a:latin typeface="Arial" panose="020B0604020202020204" pitchFamily="34" charset="0"/>
                          <a:ea typeface="Times New Roman" panose="02020603050405020304" pitchFamily="18" charset="0"/>
                          <a:cs typeface="Arial" panose="020B0604020202020204" pitchFamily="34" charset="0"/>
                        </a:rPr>
                        <a:t>Data Types</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gn="ctr">
                        <a:lnSpc>
                          <a:spcPct val="115000"/>
                        </a:lnSpc>
                        <a:spcAft>
                          <a:spcPts val="800"/>
                        </a:spcAft>
                        <a:buNone/>
                      </a:pPr>
                      <a:r>
                        <a:rPr lang="en-GB" sz="1600" b="1" kern="0">
                          <a:effectLst/>
                          <a:latin typeface="Arial" panose="020B0604020202020204" pitchFamily="34" charset="0"/>
                          <a:ea typeface="Times New Roman" panose="02020603050405020304" pitchFamily="18" charset="0"/>
                          <a:cs typeface="Arial" panose="020B0604020202020204" pitchFamily="34" charset="0"/>
                        </a:rPr>
                        <a:t>Analysis Approach</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62861014"/>
                  </a:ext>
                </a:extLst>
              </a:tr>
              <a:tr h="296437">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Objectivism</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Statistical analysis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Numerical data (Nominal data,  Ordinal data, Internal/continuous data), metrics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Quantitative analysis –correlational</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1968275"/>
                  </a:ext>
                </a:extLst>
              </a:tr>
              <a:tr h="296437">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Subjectivism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0316331"/>
                  </a:ext>
                </a:extLst>
              </a:tr>
              <a:tr h="296437">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Constructionism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90777220"/>
                  </a:ext>
                </a:extLst>
              </a:tr>
              <a:tr h="296437">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Modified Objectivism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6032820"/>
                  </a:ext>
                </a:extLst>
              </a:tr>
              <a:tr h="296437">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Pragmatism</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a:lnSpc>
                          <a:spcPct val="115000"/>
                        </a:lnSpc>
                        <a:spcAft>
                          <a:spcPts val="800"/>
                        </a:spcAft>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03920832"/>
                  </a:ext>
                </a:extLst>
              </a:tr>
            </a:tbl>
          </a:graphicData>
        </a:graphic>
      </p:graphicFrame>
    </p:spTree>
    <p:extLst>
      <p:ext uri="{BB962C8B-B14F-4D97-AF65-F5344CB8AC3E}">
        <p14:creationId xmlns:p14="http://schemas.microsoft.com/office/powerpoint/2010/main" val="41822366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23DEA-5787-3A64-F09B-D41AB9E91D07}"/>
              </a:ext>
            </a:extLst>
          </p:cNvPr>
          <p:cNvSpPr>
            <a:spLocks noGrp="1"/>
          </p:cNvSpPr>
          <p:nvPr>
            <p:ph type="title"/>
          </p:nvPr>
        </p:nvSpPr>
        <p:spPr/>
        <p:txBody>
          <a:bodyPr/>
          <a:lstStyle/>
          <a:p>
            <a:r>
              <a:rPr lang="en-US" dirty="0"/>
              <a:t>Activity 3 - </a:t>
            </a:r>
            <a:r>
              <a:rPr lang="en-GB" sz="4400" b="1" kern="100" dirty="0">
                <a:effectLst/>
                <a:latin typeface="Calibri" panose="020F0502020204030204" pitchFamily="34" charset="0"/>
                <a:ea typeface="DengXian" panose="02010600030101010101" pitchFamily="2" charset="-122"/>
                <a:cs typeface="Arial" panose="020B0604020202020204" pitchFamily="34" charset="0"/>
              </a:rPr>
              <a:t>Vignettes, Approaches, Interpretivism and Constructivism</a:t>
            </a:r>
            <a:endParaRPr lang="en-GB" dirty="0"/>
          </a:p>
        </p:txBody>
      </p:sp>
      <p:sp>
        <p:nvSpPr>
          <p:cNvPr id="3" name="Content Placeholder 2">
            <a:extLst>
              <a:ext uri="{FF2B5EF4-FFF2-40B4-BE49-F238E27FC236}">
                <a16:creationId xmlns:a16="http://schemas.microsoft.com/office/drawing/2014/main" id="{8FC2865E-2D85-F4DA-2429-5F61CF75257D}"/>
              </a:ext>
            </a:extLst>
          </p:cNvPr>
          <p:cNvSpPr>
            <a:spLocks noGrp="1"/>
          </p:cNvSpPr>
          <p:nvPr>
            <p:ph idx="1"/>
          </p:nvPr>
        </p:nvSpPr>
        <p:spPr>
          <a:xfrm>
            <a:off x="838200" y="3142211"/>
            <a:ext cx="10515600" cy="1036320"/>
          </a:xfrm>
        </p:spPr>
        <p:txBody>
          <a:bodyPr/>
          <a:lstStyle/>
          <a:p>
            <a:r>
              <a:rPr lang="en-US" sz="3200" kern="100" dirty="0">
                <a:effectLst/>
                <a:latin typeface="Aptos" panose="020B0004020202020204" pitchFamily="34" charset="0"/>
                <a:ea typeface="DengXian" panose="02010600030101010101" pitchFamily="2" charset="-122"/>
                <a:cs typeface="Arial" panose="020B0604020202020204" pitchFamily="34" charset="0"/>
              </a:rPr>
              <a:t>Week 2_3 – Exercise on </a:t>
            </a:r>
            <a:r>
              <a:rPr lang="en-GB" sz="3200" b="1" kern="100" dirty="0">
                <a:effectLst/>
                <a:latin typeface="Calibri" panose="020F0502020204030204" pitchFamily="34" charset="0"/>
                <a:ea typeface="DengXian" panose="02010600030101010101" pitchFamily="2" charset="-122"/>
                <a:cs typeface="Arial" panose="020B0604020202020204" pitchFamily="34" charset="0"/>
              </a:rPr>
              <a:t>Handout Vignettes, Approaches, Interpretivism and Constructivism</a:t>
            </a:r>
          </a:p>
          <a:p>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22724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8543-287A-7DB6-3567-E9AC8886FE1C}"/>
              </a:ext>
            </a:extLst>
          </p:cNvPr>
          <p:cNvSpPr>
            <a:spLocks noGrp="1"/>
          </p:cNvSpPr>
          <p:nvPr>
            <p:ph type="title"/>
          </p:nvPr>
        </p:nvSpPr>
        <p:spPr/>
        <p:txBody>
          <a:bodyPr/>
          <a:lstStyle/>
          <a:p>
            <a:r>
              <a:rPr lang="en-US" dirty="0"/>
              <a:t>Next session </a:t>
            </a:r>
            <a:endParaRPr lang="en-GB" dirty="0"/>
          </a:p>
        </p:txBody>
      </p:sp>
      <p:sp>
        <p:nvSpPr>
          <p:cNvPr id="3" name="Content Placeholder 2">
            <a:extLst>
              <a:ext uri="{FF2B5EF4-FFF2-40B4-BE49-F238E27FC236}">
                <a16:creationId xmlns:a16="http://schemas.microsoft.com/office/drawing/2014/main" id="{0E7ED4D9-4B12-7A35-B247-A1BDEAC14896}"/>
              </a:ext>
            </a:extLst>
          </p:cNvPr>
          <p:cNvSpPr>
            <a:spLocks noGrp="1"/>
          </p:cNvSpPr>
          <p:nvPr>
            <p:ph idx="1"/>
          </p:nvPr>
        </p:nvSpPr>
        <p:spPr/>
        <p:txBody>
          <a:bodyPr/>
          <a:lstStyle/>
          <a:p>
            <a:r>
              <a:rPr lang="en-US" dirty="0"/>
              <a:t>Two readings : </a:t>
            </a:r>
          </a:p>
          <a:p>
            <a:pPr marL="0" marR="0" algn="just">
              <a:lnSpc>
                <a:spcPct val="115000"/>
              </a:lnSpc>
              <a:spcAft>
                <a:spcPts val="800"/>
              </a:spcAft>
              <a:buNone/>
            </a:pPr>
            <a:r>
              <a:rPr lang="en-US" sz="2000" b="0" i="0" dirty="0">
                <a:solidFill>
                  <a:srgbClr val="333333"/>
                </a:solidFill>
                <a:effectLst/>
                <a:latin typeface="Times New Roman" panose="02020603050405020304" pitchFamily="18" charset="0"/>
                <a:cs typeface="Times New Roman" panose="02020603050405020304" pitchFamily="18" charset="0"/>
              </a:rPr>
              <a:t>Reading 1  - Berger, R. (2013). Now I see it, now I don’t: researcher’s position and reflexivity in qualitative research. </a:t>
            </a:r>
            <a:r>
              <a:rPr lang="en-US" sz="2000" b="0" i="1" dirty="0">
                <a:solidFill>
                  <a:srgbClr val="333333"/>
                </a:solidFill>
                <a:effectLst/>
                <a:latin typeface="Times New Roman" panose="02020603050405020304" pitchFamily="18" charset="0"/>
                <a:cs typeface="Times New Roman" panose="02020603050405020304" pitchFamily="18" charset="0"/>
              </a:rPr>
              <a:t>Qualitative Research</a:t>
            </a:r>
            <a:r>
              <a:rPr lang="en-US" sz="2000" b="0" i="0" dirty="0">
                <a:solidFill>
                  <a:srgbClr val="333333"/>
                </a:solidFill>
                <a:effectLst/>
                <a:latin typeface="Times New Roman" panose="02020603050405020304" pitchFamily="18" charset="0"/>
                <a:cs typeface="Times New Roman" panose="02020603050405020304" pitchFamily="18" charset="0"/>
              </a:rPr>
              <a:t>, </a:t>
            </a:r>
            <a:r>
              <a:rPr lang="en-US" sz="2000" b="0" i="1" dirty="0">
                <a:solidFill>
                  <a:srgbClr val="333333"/>
                </a:solidFill>
                <a:effectLst/>
                <a:latin typeface="Times New Roman" panose="02020603050405020304" pitchFamily="18" charset="0"/>
                <a:cs typeface="Times New Roman" panose="02020603050405020304" pitchFamily="18" charset="0"/>
              </a:rPr>
              <a:t>15</a:t>
            </a:r>
            <a:r>
              <a:rPr lang="en-US" sz="2000" b="0" i="0" dirty="0">
                <a:solidFill>
                  <a:srgbClr val="333333"/>
                </a:solidFill>
                <a:effectLst/>
                <a:latin typeface="Times New Roman" panose="02020603050405020304" pitchFamily="18" charset="0"/>
                <a:cs typeface="Times New Roman" panose="02020603050405020304" pitchFamily="18" charset="0"/>
              </a:rPr>
              <a:t>(2), 219-234. </a:t>
            </a:r>
            <a:r>
              <a:rPr lang="en-US" sz="2000" b="0" i="0" u="sng" dirty="0">
                <a:solidFill>
                  <a:srgbClr val="046FF8"/>
                </a:solidFill>
                <a:effectLst/>
                <a:latin typeface="Times New Roman" panose="02020603050405020304" pitchFamily="18" charset="0"/>
                <a:cs typeface="Times New Roman" panose="02020603050405020304" pitchFamily="18" charset="0"/>
                <a:hlinkClick r:id="rId2"/>
              </a:rPr>
              <a:t>https://doi.org/10.1177/1468794112468475</a:t>
            </a:r>
            <a:r>
              <a:rPr lang="en-US" sz="2000" b="0" i="0" dirty="0">
                <a:solidFill>
                  <a:srgbClr val="333333"/>
                </a:solidFill>
                <a:effectLst/>
                <a:latin typeface="Times New Roman" panose="02020603050405020304" pitchFamily="18" charset="0"/>
                <a:cs typeface="Times New Roman" panose="02020603050405020304" pitchFamily="18" charset="0"/>
              </a:rPr>
              <a:t> (Original work published 2015)</a:t>
            </a:r>
          </a:p>
          <a:p>
            <a:pPr marL="0" indent="0" algn="l">
              <a:buNone/>
            </a:pPr>
            <a:r>
              <a:rPr lang="en-US" sz="2000" b="0" i="0" dirty="0">
                <a:solidFill>
                  <a:srgbClr val="333333"/>
                </a:solidFill>
                <a:effectLst/>
                <a:latin typeface="Times New Roman" panose="02020603050405020304" pitchFamily="18" charset="0"/>
                <a:cs typeface="Times New Roman" panose="02020603050405020304" pitchFamily="18" charset="0"/>
              </a:rPr>
              <a:t>Reading 2 - </a:t>
            </a:r>
            <a:r>
              <a:rPr lang="en-US" sz="2000" b="0" i="0" dirty="0" err="1">
                <a:solidFill>
                  <a:srgbClr val="333333"/>
                </a:solidFill>
                <a:effectLst/>
                <a:latin typeface="Times New Roman" panose="02020603050405020304" pitchFamily="18" charset="0"/>
                <a:cs typeface="Times New Roman" panose="02020603050405020304" pitchFamily="18" charset="0"/>
              </a:rPr>
              <a:t>Malterud</a:t>
            </a:r>
            <a:r>
              <a:rPr lang="en-US" sz="2000" b="0" i="0" dirty="0">
                <a:solidFill>
                  <a:srgbClr val="333333"/>
                </a:solidFill>
                <a:effectLst/>
                <a:latin typeface="Times New Roman" panose="02020603050405020304" pitchFamily="18" charset="0"/>
                <a:cs typeface="Times New Roman" panose="02020603050405020304" pitchFamily="18" charset="0"/>
              </a:rPr>
              <a:t>, K. (2001) </a:t>
            </a:r>
            <a:r>
              <a:rPr lang="en-US" sz="2000" b="1" i="0" dirty="0">
                <a:solidFill>
                  <a:srgbClr val="666666"/>
                </a:solidFill>
                <a:effectLst/>
                <a:latin typeface="Times New Roman" panose="02020603050405020304" pitchFamily="18" charset="0"/>
                <a:cs typeface="Times New Roman" panose="02020603050405020304" pitchFamily="18" charset="0"/>
              </a:rPr>
              <a:t>Qualitative research: standards, challenges, and guidelines, </a:t>
            </a:r>
            <a:r>
              <a:rPr lang="en-US" sz="2000" b="0" i="0" dirty="0">
                <a:solidFill>
                  <a:srgbClr val="333333"/>
                </a:solidFill>
                <a:effectLst/>
                <a:latin typeface="Times New Roman" panose="02020603050405020304" pitchFamily="18" charset="0"/>
                <a:cs typeface="Times New Roman" panose="02020603050405020304" pitchFamily="18" charset="0"/>
              </a:rPr>
              <a:t>The Lancet, Volume 358, Issue 9280, 483 – 488. </a:t>
            </a:r>
            <a:r>
              <a:rPr lang="en-US" sz="2000" b="0" i="0" dirty="0">
                <a:solidFill>
                  <a:srgbClr val="333333"/>
                </a:solidFill>
                <a:effectLst/>
                <a:latin typeface="Times New Roman" panose="02020603050405020304" pitchFamily="18" charset="0"/>
                <a:cs typeface="Times New Roman" panose="02020603050405020304" pitchFamily="18" charset="0"/>
                <a:hlinkClick r:id="rId3"/>
              </a:rPr>
              <a:t>https://doi.org/10.1016/S0140-6736(01)05627-6</a:t>
            </a:r>
            <a:endParaRPr lang="en-US" sz="2000" b="0" i="0" dirty="0">
              <a:solidFill>
                <a:srgbClr val="333333"/>
              </a:solidFill>
              <a:effectLst/>
              <a:latin typeface="Times New Roman" panose="02020603050405020304" pitchFamily="18" charset="0"/>
              <a:cs typeface="Times New Roman" panose="02020603050405020304" pitchFamily="18" charset="0"/>
            </a:endParaRPr>
          </a:p>
          <a:p>
            <a:pPr marL="0" indent="0" algn="l">
              <a:buNone/>
            </a:pPr>
            <a:endParaRPr lang="en-US" sz="2000" b="0" i="0" dirty="0">
              <a:solidFill>
                <a:srgbClr val="333333"/>
              </a:solidFill>
              <a:effectLs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47333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F5FD-E7DA-3120-5F6A-C39EE4F8E803}"/>
              </a:ext>
            </a:extLst>
          </p:cNvPr>
          <p:cNvSpPr>
            <a:spLocks noGrp="1"/>
          </p:cNvSpPr>
          <p:nvPr>
            <p:ph type="title"/>
          </p:nvPr>
        </p:nvSpPr>
        <p:spPr/>
        <p:txBody>
          <a:bodyPr/>
          <a:lstStyle/>
          <a:p>
            <a:r>
              <a:rPr lang="en-US" dirty="0"/>
              <a:t>Reference </a:t>
            </a:r>
            <a:endParaRPr lang="en-GB" dirty="0"/>
          </a:p>
        </p:txBody>
      </p:sp>
      <p:sp>
        <p:nvSpPr>
          <p:cNvPr id="3" name="Content Placeholder 2">
            <a:extLst>
              <a:ext uri="{FF2B5EF4-FFF2-40B4-BE49-F238E27FC236}">
                <a16:creationId xmlns:a16="http://schemas.microsoft.com/office/drawing/2014/main" id="{8A5B7AB6-4A66-2A72-F98A-14C264BB2FAC}"/>
              </a:ext>
            </a:extLst>
          </p:cNvPr>
          <p:cNvSpPr>
            <a:spLocks noGrp="1"/>
          </p:cNvSpPr>
          <p:nvPr>
            <p:ph idx="1"/>
          </p:nvPr>
        </p:nvSpPr>
        <p:spPr/>
        <p:txBody>
          <a:bodyPr/>
          <a:lstStyle/>
          <a:p>
            <a:pPr marL="0" indent="0">
              <a:buNone/>
            </a:pPr>
            <a:r>
              <a:rPr lang="en-GB" sz="2000" b="0" i="1" dirty="0" err="1">
                <a:solidFill>
                  <a:srgbClr val="666666"/>
                </a:solidFill>
                <a:effectLst/>
                <a:latin typeface="Verdana" panose="020B0604030504040204" pitchFamily="34" charset="0"/>
              </a:rPr>
              <a:t>Kivunja</a:t>
            </a:r>
            <a:r>
              <a:rPr lang="en-GB" sz="2000" b="0" i="1" dirty="0">
                <a:solidFill>
                  <a:srgbClr val="666666"/>
                </a:solidFill>
                <a:effectLst/>
                <a:latin typeface="Verdana" panose="020B0604030504040204" pitchFamily="34" charset="0"/>
              </a:rPr>
              <a:t>, C. &amp; </a:t>
            </a:r>
            <a:r>
              <a:rPr lang="en-GB" sz="2000" b="0" i="1" dirty="0" err="1">
                <a:solidFill>
                  <a:srgbClr val="666666"/>
                </a:solidFill>
                <a:effectLst/>
                <a:latin typeface="Verdana" panose="020B0604030504040204" pitchFamily="34" charset="0"/>
              </a:rPr>
              <a:t>Kuyini</a:t>
            </a:r>
            <a:r>
              <a:rPr lang="en-GB" sz="2000" b="0" i="1" dirty="0">
                <a:solidFill>
                  <a:srgbClr val="666666"/>
                </a:solidFill>
                <a:effectLst/>
                <a:latin typeface="Verdana" panose="020B0604030504040204" pitchFamily="34" charset="0"/>
              </a:rPr>
              <a:t>., A.B. (2017) . </a:t>
            </a:r>
            <a:r>
              <a:rPr lang="en-US" sz="2000" dirty="0"/>
              <a:t>Understanding and Applying Research Paradigms in Educational Contexts, </a:t>
            </a:r>
            <a:r>
              <a:rPr lang="en-US" sz="2000" b="0" i="0" dirty="0">
                <a:solidFill>
                  <a:srgbClr val="666666"/>
                </a:solidFill>
                <a:effectLst/>
                <a:latin typeface="Verdana" panose="020B0604030504040204" pitchFamily="34" charset="0"/>
              </a:rPr>
              <a:t>International Journal of Higher Education, </a:t>
            </a:r>
            <a:r>
              <a:rPr lang="en-GB" sz="2000" b="0" i="0" dirty="0">
                <a:solidFill>
                  <a:srgbClr val="666666"/>
                </a:solidFill>
                <a:effectLst/>
                <a:latin typeface="Verdana" panose="020B0604030504040204" pitchFamily="34" charset="0"/>
              </a:rPr>
              <a:t>ISSN 1927-6052 (Online) </a:t>
            </a:r>
            <a:r>
              <a:rPr lang="en-GB" sz="1800" b="0" i="0" u="sng" dirty="0">
                <a:solidFill>
                  <a:srgbClr val="006699"/>
                </a:solidFill>
                <a:effectLst/>
                <a:latin typeface="Verdana" panose="020B0604030504040204" pitchFamily="34" charset="0"/>
                <a:hlinkClick r:id="rId2"/>
              </a:rPr>
              <a:t>https://doi.org/10.5430/ijhe.v6n5p26</a:t>
            </a:r>
            <a:endParaRPr lang="en-GB" sz="1800" b="0" i="0" u="sng" dirty="0">
              <a:solidFill>
                <a:srgbClr val="006699"/>
              </a:solidFill>
              <a:effectLst/>
              <a:latin typeface="Verdana" panose="020B0604030504040204" pitchFamily="34" charset="0"/>
            </a:endParaRPr>
          </a:p>
          <a:p>
            <a:pPr marL="0" indent="0">
              <a:buNone/>
            </a:pPr>
            <a:endParaRPr lang="en-GB" sz="1800" u="sng" dirty="0">
              <a:solidFill>
                <a:srgbClr val="006699"/>
              </a:solidFill>
              <a:latin typeface="Verdana" panose="020B0604030504040204" pitchFamily="34" charset="0"/>
            </a:endParaRPr>
          </a:p>
          <a:p>
            <a:pPr marL="0" indent="0">
              <a:buNone/>
            </a:pPr>
            <a:endParaRPr lang="en-GB" sz="1800" dirty="0"/>
          </a:p>
        </p:txBody>
      </p:sp>
    </p:spTree>
    <p:extLst>
      <p:ext uri="{BB962C8B-B14F-4D97-AF65-F5344CB8AC3E}">
        <p14:creationId xmlns:p14="http://schemas.microsoft.com/office/powerpoint/2010/main" val="3342033469"/>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1366</Words>
  <Application>Microsoft Office PowerPoint</Application>
  <PresentationFormat>Widescreen</PresentationFormat>
  <Paragraphs>141</Paragraphs>
  <Slides>34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Suisse Intl</vt:lpstr>
      <vt:lpstr>Aptos</vt:lpstr>
      <vt:lpstr>Arial</vt:lpstr>
      <vt:lpstr>Calibri</vt:lpstr>
      <vt:lpstr>Calibri Light</vt:lpstr>
      <vt:lpstr>Times New Roman</vt:lpstr>
      <vt:lpstr>Verdana</vt:lpstr>
      <vt:lpstr>Wingdings</vt:lpstr>
      <vt:lpstr>Office Theme</vt:lpstr>
      <vt:lpstr>Advancing to the Doctoral Research Stage (LCDB 7012)</vt:lpstr>
      <vt:lpstr>Class schedule   1. Concept  2. Activity and sharing 3. Assignment brief  4. Activity  5. Q&amp;A </vt:lpstr>
      <vt:lpstr>Agenda</vt:lpstr>
      <vt:lpstr>Please note</vt:lpstr>
      <vt:lpstr>Paradigm, Methodology And Methods </vt:lpstr>
      <vt:lpstr>Paradigm, Methodology And Methods </vt:lpstr>
      <vt:lpstr>Paradigms</vt:lpstr>
      <vt:lpstr>Paradigm, Methodology And Methods </vt:lpstr>
      <vt:lpstr>Paradigm, Methodology And Methods  </vt:lpstr>
      <vt:lpstr>Paradigm, Methodology And Methods</vt:lpstr>
      <vt:lpstr>Paradigm, Methodology And Methods</vt:lpstr>
      <vt:lpstr>Paradigm, Methodology And Methods</vt:lpstr>
      <vt:lpstr>Paradigm, Methodology And Methods </vt:lpstr>
      <vt:lpstr>Paradigm, Methodology And Methods </vt:lpstr>
      <vt:lpstr>Paradigm, Methodology And Methods </vt:lpstr>
      <vt:lpstr>Paradigm, Methodology And Methods  </vt:lpstr>
      <vt:lpstr>Paradigm, Methodology And Methods </vt:lpstr>
      <vt:lpstr>Paradigm, Methodology And Methods </vt:lpstr>
      <vt:lpstr>Paradigm, Methodology And Methods </vt:lpstr>
      <vt:lpstr>Paradigm, Methodology And Methods </vt:lpstr>
      <vt:lpstr>Paradigm, Methodology And Methods </vt:lpstr>
      <vt:lpstr>Paradigm, Methodology And Methods </vt:lpstr>
      <vt:lpstr>Activity 1</vt:lpstr>
      <vt:lpstr>Activity 1</vt:lpstr>
      <vt:lpstr>Activity 1 – Example </vt:lpstr>
      <vt:lpstr>Activity 1 – Example </vt:lpstr>
      <vt:lpstr>Activity 2 - Writing Task</vt:lpstr>
      <vt:lpstr>Activity 2 – Recommended reading</vt:lpstr>
      <vt:lpstr>Paradigm, Methodology And Methods </vt:lpstr>
      <vt:lpstr>Paradigm, Methodology And Methods </vt:lpstr>
      <vt:lpstr>Paradigm, Methodology And Methods </vt:lpstr>
      <vt:lpstr>Activity 3 - Vignettes, Approaches, Interpretivism and Constructivism</vt:lpstr>
      <vt:lpstr>Next session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Advancing to the Doctoral Research Stage</dc:title>
  <dc:creator>Caroline Jawad</dc:creator>
  <cp:lastModifiedBy>Helen Lee</cp:lastModifiedBy>
  <cp:revision>8</cp:revision>
  <dcterms:created xsi:type="dcterms:W3CDTF">2023-06-12T07:19:52Z</dcterms:created>
  <dcterms:modified xsi:type="dcterms:W3CDTF">2025-06-08T14:30:18Z</dcterms:modified>
</cp:coreProperties>
</file>