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0"/>
  </p:notesMasterIdLst>
  <p:sldIdLst>
    <p:sldId id="290" r:id="rId5"/>
    <p:sldId id="373" r:id="rId6"/>
    <p:sldId id="266" r:id="rId7"/>
    <p:sldId id="510" r:id="rId8"/>
    <p:sldId id="368" r:id="rId9"/>
    <p:sldId id="367" r:id="rId10"/>
    <p:sldId id="365" r:id="rId11"/>
    <p:sldId id="298" r:id="rId12"/>
    <p:sldId id="375" r:id="rId13"/>
    <p:sldId id="525" r:id="rId14"/>
    <p:sldId id="527" r:id="rId15"/>
    <p:sldId id="319" r:id="rId16"/>
    <p:sldId id="363" r:id="rId17"/>
    <p:sldId id="299" r:id="rId18"/>
    <p:sldId id="300" r:id="rId19"/>
    <p:sldId id="301" r:id="rId20"/>
    <p:sldId id="286" r:id="rId21"/>
    <p:sldId id="287" r:id="rId22"/>
    <p:sldId id="288" r:id="rId23"/>
    <p:sldId id="289" r:id="rId24"/>
    <p:sldId id="279" r:id="rId25"/>
    <p:sldId id="528" r:id="rId26"/>
    <p:sldId id="285" r:id="rId27"/>
    <p:sldId id="530" r:id="rId28"/>
    <p:sldId id="280" r:id="rId29"/>
    <p:sldId id="291" r:id="rId30"/>
    <p:sldId id="532" r:id="rId31"/>
    <p:sldId id="515" r:id="rId32"/>
    <p:sldId id="520" r:id="rId33"/>
    <p:sldId id="521" r:id="rId34"/>
    <p:sldId id="522" r:id="rId35"/>
    <p:sldId id="523" r:id="rId36"/>
    <p:sldId id="366" r:id="rId37"/>
    <p:sldId id="534" r:id="rId38"/>
    <p:sldId id="371" r:id="rId39"/>
    <p:sldId id="372" r:id="rId40"/>
    <p:sldId id="293" r:id="rId41"/>
    <p:sldId id="294" r:id="rId42"/>
    <p:sldId id="295" r:id="rId43"/>
    <p:sldId id="296" r:id="rId44"/>
    <p:sldId id="297" r:id="rId45"/>
    <p:sldId id="360" r:id="rId46"/>
    <p:sldId id="302" r:id="rId47"/>
    <p:sldId id="303" r:id="rId48"/>
    <p:sldId id="304" r:id="rId49"/>
    <p:sldId id="305" r:id="rId50"/>
    <p:sldId id="306" r:id="rId51"/>
    <p:sldId id="307" r:id="rId52"/>
    <p:sldId id="308" r:id="rId53"/>
    <p:sldId id="309" r:id="rId54"/>
    <p:sldId id="310" r:id="rId55"/>
    <p:sldId id="313" r:id="rId56"/>
    <p:sldId id="314" r:id="rId57"/>
    <p:sldId id="315" r:id="rId58"/>
    <p:sldId id="317" r:id="rId59"/>
    <p:sldId id="318" r:id="rId60"/>
    <p:sldId id="320" r:id="rId61"/>
    <p:sldId id="321" r:id="rId62"/>
    <p:sldId id="322" r:id="rId63"/>
    <p:sldId id="323" r:id="rId64"/>
    <p:sldId id="324" r:id="rId65"/>
    <p:sldId id="325" r:id="rId66"/>
    <p:sldId id="326" r:id="rId67"/>
    <p:sldId id="327" r:id="rId68"/>
    <p:sldId id="328" r:id="rId69"/>
    <p:sldId id="329" r:id="rId70"/>
    <p:sldId id="330" r:id="rId71"/>
    <p:sldId id="331" r:id="rId72"/>
    <p:sldId id="332" r:id="rId73"/>
    <p:sldId id="333" r:id="rId74"/>
    <p:sldId id="334" r:id="rId75"/>
    <p:sldId id="335" r:id="rId76"/>
    <p:sldId id="336" r:id="rId77"/>
    <p:sldId id="337" r:id="rId78"/>
    <p:sldId id="338" r:id="rId79"/>
    <p:sldId id="339" r:id="rId80"/>
    <p:sldId id="340" r:id="rId81"/>
    <p:sldId id="341" r:id="rId82"/>
    <p:sldId id="342" r:id="rId83"/>
    <p:sldId id="343" r:id="rId84"/>
    <p:sldId id="344" r:id="rId85"/>
    <p:sldId id="345" r:id="rId86"/>
    <p:sldId id="346" r:id="rId87"/>
    <p:sldId id="347" r:id="rId88"/>
    <p:sldId id="348" r:id="rId89"/>
    <p:sldId id="349" r:id="rId90"/>
    <p:sldId id="350" r:id="rId91"/>
    <p:sldId id="351" r:id="rId92"/>
    <p:sldId id="352" r:id="rId93"/>
    <p:sldId id="353" r:id="rId94"/>
    <p:sldId id="354" r:id="rId95"/>
    <p:sldId id="356" r:id="rId96"/>
    <p:sldId id="357" r:id="rId97"/>
    <p:sldId id="358" r:id="rId98"/>
    <p:sldId id="370" r:id="rId9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62E7D5-959B-4AEC-BA39-690B11BAD015}" v="25" dt="2022-10-03T18:44:34.6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2" y="3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notesMaster" Target="notesMasters/notesMaster1.xml"/><Relationship Id="rId105"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Holloway" userId="c8e24ef1-4d0d-4b16-a08c-ba2ddae3f914" providerId="ADAL" clId="{5C62E7D5-959B-4AEC-BA39-690B11BAD015}"/>
    <pc:docChg chg="custSel addSld delSld modSld sldOrd">
      <pc:chgData name="Julia Holloway" userId="c8e24ef1-4d0d-4b16-a08c-ba2ddae3f914" providerId="ADAL" clId="{5C62E7D5-959B-4AEC-BA39-690B11BAD015}" dt="2022-10-03T18:46:28.292" v="234"/>
      <pc:docMkLst>
        <pc:docMk/>
      </pc:docMkLst>
      <pc:sldChg chg="delSp modSp add del mod">
        <pc:chgData name="Julia Holloway" userId="c8e24ef1-4d0d-4b16-a08c-ba2ddae3f914" providerId="ADAL" clId="{5C62E7D5-959B-4AEC-BA39-690B11BAD015}" dt="2022-10-03T18:14:54.429" v="16" actId="2696"/>
        <pc:sldMkLst>
          <pc:docMk/>
          <pc:sldMk cId="613004144" sldId="265"/>
        </pc:sldMkLst>
        <pc:spChg chg="del mod">
          <ac:chgData name="Julia Holloway" userId="c8e24ef1-4d0d-4b16-a08c-ba2ddae3f914" providerId="ADAL" clId="{5C62E7D5-959B-4AEC-BA39-690B11BAD015}" dt="2022-10-03T18:13:19.014" v="10"/>
          <ac:spMkLst>
            <pc:docMk/>
            <pc:sldMk cId="613004144" sldId="265"/>
            <ac:spMk id="3" creationId="{5A92F476-B2BD-440F-9191-094E95298908}"/>
          </ac:spMkLst>
        </pc:spChg>
        <pc:spChg chg="del">
          <ac:chgData name="Julia Holloway" userId="c8e24ef1-4d0d-4b16-a08c-ba2ddae3f914" providerId="ADAL" clId="{5C62E7D5-959B-4AEC-BA39-690B11BAD015}" dt="2022-10-03T18:12:56.924" v="6" actId="21"/>
          <ac:spMkLst>
            <pc:docMk/>
            <pc:sldMk cId="613004144" sldId="265"/>
            <ac:spMk id="4" creationId="{C1B9A3FC-36AA-48DD-90D5-2553CBE14665}"/>
          </ac:spMkLst>
        </pc:spChg>
      </pc:sldChg>
      <pc:sldChg chg="add">
        <pc:chgData name="Julia Holloway" userId="c8e24ef1-4d0d-4b16-a08c-ba2ddae3f914" providerId="ADAL" clId="{5C62E7D5-959B-4AEC-BA39-690B11BAD015}" dt="2022-10-03T18:44:34.623" v="224"/>
        <pc:sldMkLst>
          <pc:docMk/>
          <pc:sldMk cId="4260901347" sldId="266"/>
        </pc:sldMkLst>
      </pc:sldChg>
      <pc:sldChg chg="del">
        <pc:chgData name="Julia Holloway" userId="c8e24ef1-4d0d-4b16-a08c-ba2ddae3f914" providerId="ADAL" clId="{5C62E7D5-959B-4AEC-BA39-690B11BAD015}" dt="2022-10-03T18:27:43.257" v="84" actId="2696"/>
        <pc:sldMkLst>
          <pc:docMk/>
          <pc:sldMk cId="1706035159" sldId="274"/>
        </pc:sldMkLst>
      </pc:sldChg>
      <pc:sldChg chg="add ord">
        <pc:chgData name="Julia Holloway" userId="c8e24ef1-4d0d-4b16-a08c-ba2ddae3f914" providerId="ADAL" clId="{5C62E7D5-959B-4AEC-BA39-690B11BAD015}" dt="2022-10-03T18:23:36.613" v="83"/>
        <pc:sldMkLst>
          <pc:docMk/>
          <pc:sldMk cId="1422079258" sldId="279"/>
        </pc:sldMkLst>
      </pc:sldChg>
      <pc:sldChg chg="add">
        <pc:chgData name="Julia Holloway" userId="c8e24ef1-4d0d-4b16-a08c-ba2ddae3f914" providerId="ADAL" clId="{5C62E7D5-959B-4AEC-BA39-690B11BAD015}" dt="2022-10-03T18:35:53.560" v="179"/>
        <pc:sldMkLst>
          <pc:docMk/>
          <pc:sldMk cId="1299457748" sldId="280"/>
        </pc:sldMkLst>
      </pc:sldChg>
      <pc:sldChg chg="add">
        <pc:chgData name="Julia Holloway" userId="c8e24ef1-4d0d-4b16-a08c-ba2ddae3f914" providerId="ADAL" clId="{5C62E7D5-959B-4AEC-BA39-690B11BAD015}" dt="2022-10-03T18:32:14.974" v="102"/>
        <pc:sldMkLst>
          <pc:docMk/>
          <pc:sldMk cId="2333256511" sldId="285"/>
        </pc:sldMkLst>
      </pc:sldChg>
      <pc:sldChg chg="add ord">
        <pc:chgData name="Julia Holloway" userId="c8e24ef1-4d0d-4b16-a08c-ba2ddae3f914" providerId="ADAL" clId="{5C62E7D5-959B-4AEC-BA39-690B11BAD015}" dt="2022-10-03T18:20:39.349" v="69"/>
        <pc:sldMkLst>
          <pc:docMk/>
          <pc:sldMk cId="4236513057" sldId="286"/>
        </pc:sldMkLst>
      </pc:sldChg>
      <pc:sldChg chg="add ord">
        <pc:chgData name="Julia Holloway" userId="c8e24ef1-4d0d-4b16-a08c-ba2ddae3f914" providerId="ADAL" clId="{5C62E7D5-959B-4AEC-BA39-690B11BAD015}" dt="2022-10-03T18:21:00.277" v="72"/>
        <pc:sldMkLst>
          <pc:docMk/>
          <pc:sldMk cId="3463841023" sldId="287"/>
        </pc:sldMkLst>
      </pc:sldChg>
      <pc:sldChg chg="add">
        <pc:chgData name="Julia Holloway" userId="c8e24ef1-4d0d-4b16-a08c-ba2ddae3f914" providerId="ADAL" clId="{5C62E7D5-959B-4AEC-BA39-690B11BAD015}" dt="2022-10-03T18:21:43.729" v="73"/>
        <pc:sldMkLst>
          <pc:docMk/>
          <pc:sldMk cId="1459360126" sldId="288"/>
        </pc:sldMkLst>
      </pc:sldChg>
      <pc:sldChg chg="add ord">
        <pc:chgData name="Julia Holloway" userId="c8e24ef1-4d0d-4b16-a08c-ba2ddae3f914" providerId="ADAL" clId="{5C62E7D5-959B-4AEC-BA39-690B11BAD015}" dt="2022-10-03T18:22:09.933" v="76"/>
        <pc:sldMkLst>
          <pc:docMk/>
          <pc:sldMk cId="3900801245" sldId="289"/>
        </pc:sldMkLst>
      </pc:sldChg>
      <pc:sldChg chg="add ord">
        <pc:chgData name="Julia Holloway" userId="c8e24ef1-4d0d-4b16-a08c-ba2ddae3f914" providerId="ADAL" clId="{5C62E7D5-959B-4AEC-BA39-690B11BAD015}" dt="2022-10-03T18:37:01.453" v="188"/>
        <pc:sldMkLst>
          <pc:docMk/>
          <pc:sldMk cId="232376172" sldId="291"/>
        </pc:sldMkLst>
      </pc:sldChg>
      <pc:sldChg chg="del ord">
        <pc:chgData name="Julia Holloway" userId="c8e24ef1-4d0d-4b16-a08c-ba2ddae3f914" providerId="ADAL" clId="{5C62E7D5-959B-4AEC-BA39-690B11BAD015}" dt="2022-10-03T18:28:27.418" v="88" actId="2696"/>
        <pc:sldMkLst>
          <pc:docMk/>
          <pc:sldMk cId="506628938" sldId="292"/>
        </pc:sldMkLst>
      </pc:sldChg>
      <pc:sldChg chg="ord">
        <pc:chgData name="Julia Holloway" userId="c8e24ef1-4d0d-4b16-a08c-ba2ddae3f914" providerId="ADAL" clId="{5C62E7D5-959B-4AEC-BA39-690B11BAD015}" dt="2022-10-03T18:46:07.347" v="232"/>
        <pc:sldMkLst>
          <pc:docMk/>
          <pc:sldMk cId="3343561979" sldId="294"/>
        </pc:sldMkLst>
      </pc:sldChg>
      <pc:sldChg chg="ord">
        <pc:chgData name="Julia Holloway" userId="c8e24ef1-4d0d-4b16-a08c-ba2ddae3f914" providerId="ADAL" clId="{5C62E7D5-959B-4AEC-BA39-690B11BAD015}" dt="2022-10-03T18:30:13.243" v="95"/>
        <pc:sldMkLst>
          <pc:docMk/>
          <pc:sldMk cId="733711188" sldId="298"/>
        </pc:sldMkLst>
      </pc:sldChg>
      <pc:sldChg chg="ord">
        <pc:chgData name="Julia Holloway" userId="c8e24ef1-4d0d-4b16-a08c-ba2ddae3f914" providerId="ADAL" clId="{5C62E7D5-959B-4AEC-BA39-690B11BAD015}" dt="2022-10-03T18:41:34.773" v="215"/>
        <pc:sldMkLst>
          <pc:docMk/>
          <pc:sldMk cId="2058327652" sldId="299"/>
        </pc:sldMkLst>
      </pc:sldChg>
      <pc:sldChg chg="ord">
        <pc:chgData name="Julia Holloway" userId="c8e24ef1-4d0d-4b16-a08c-ba2ddae3f914" providerId="ADAL" clId="{5C62E7D5-959B-4AEC-BA39-690B11BAD015}" dt="2022-10-03T18:41:54.106" v="217"/>
        <pc:sldMkLst>
          <pc:docMk/>
          <pc:sldMk cId="3391565439" sldId="300"/>
        </pc:sldMkLst>
      </pc:sldChg>
      <pc:sldChg chg="ord">
        <pc:chgData name="Julia Holloway" userId="c8e24ef1-4d0d-4b16-a08c-ba2ddae3f914" providerId="ADAL" clId="{5C62E7D5-959B-4AEC-BA39-690B11BAD015}" dt="2022-10-03T18:42:12.276" v="219"/>
        <pc:sldMkLst>
          <pc:docMk/>
          <pc:sldMk cId="1672225432" sldId="301"/>
        </pc:sldMkLst>
      </pc:sldChg>
      <pc:sldChg chg="del">
        <pc:chgData name="Julia Holloway" userId="c8e24ef1-4d0d-4b16-a08c-ba2ddae3f914" providerId="ADAL" clId="{5C62E7D5-959B-4AEC-BA39-690B11BAD015}" dt="2022-10-03T18:27:47.175" v="85" actId="2696"/>
        <pc:sldMkLst>
          <pc:docMk/>
          <pc:sldMk cId="3733653588" sldId="316"/>
        </pc:sldMkLst>
      </pc:sldChg>
      <pc:sldChg chg="ord">
        <pc:chgData name="Julia Holloway" userId="c8e24ef1-4d0d-4b16-a08c-ba2ddae3f914" providerId="ADAL" clId="{5C62E7D5-959B-4AEC-BA39-690B11BAD015}" dt="2022-10-03T18:42:51.195" v="221"/>
        <pc:sldMkLst>
          <pc:docMk/>
          <pc:sldMk cId="2081215285" sldId="319"/>
        </pc:sldMkLst>
      </pc:sldChg>
      <pc:sldChg chg="ord">
        <pc:chgData name="Julia Holloway" userId="c8e24ef1-4d0d-4b16-a08c-ba2ddae3f914" providerId="ADAL" clId="{5C62E7D5-959B-4AEC-BA39-690B11BAD015}" dt="2022-09-29T16:16:58.769" v="3"/>
        <pc:sldMkLst>
          <pc:docMk/>
          <pc:sldMk cId="1150794345" sldId="360"/>
        </pc:sldMkLst>
      </pc:sldChg>
      <pc:sldChg chg="del">
        <pc:chgData name="Julia Holloway" userId="c8e24ef1-4d0d-4b16-a08c-ba2ddae3f914" providerId="ADAL" clId="{5C62E7D5-959B-4AEC-BA39-690B11BAD015}" dt="2022-09-29T16:16:37.443" v="0" actId="2696"/>
        <pc:sldMkLst>
          <pc:docMk/>
          <pc:sldMk cId="941999805" sldId="361"/>
        </pc:sldMkLst>
      </pc:sldChg>
      <pc:sldChg chg="del">
        <pc:chgData name="Julia Holloway" userId="c8e24ef1-4d0d-4b16-a08c-ba2ddae3f914" providerId="ADAL" clId="{5C62E7D5-959B-4AEC-BA39-690B11BAD015}" dt="2022-09-29T16:16:40.100" v="1" actId="2696"/>
        <pc:sldMkLst>
          <pc:docMk/>
          <pc:sldMk cId="3689940359" sldId="362"/>
        </pc:sldMkLst>
      </pc:sldChg>
      <pc:sldChg chg="ord">
        <pc:chgData name="Julia Holloway" userId="c8e24ef1-4d0d-4b16-a08c-ba2ddae3f914" providerId="ADAL" clId="{5C62E7D5-959B-4AEC-BA39-690B11BAD015}" dt="2022-10-03T18:42:53.740" v="223"/>
        <pc:sldMkLst>
          <pc:docMk/>
          <pc:sldMk cId="3742244596" sldId="363"/>
        </pc:sldMkLst>
      </pc:sldChg>
      <pc:sldChg chg="ord">
        <pc:chgData name="Julia Holloway" userId="c8e24ef1-4d0d-4b16-a08c-ba2ddae3f914" providerId="ADAL" clId="{5C62E7D5-959B-4AEC-BA39-690B11BAD015}" dt="2022-10-03T18:30:03.004" v="93"/>
        <pc:sldMkLst>
          <pc:docMk/>
          <pc:sldMk cId="459703978" sldId="365"/>
        </pc:sldMkLst>
      </pc:sldChg>
      <pc:sldChg chg="ord">
        <pc:chgData name="Julia Holloway" userId="c8e24ef1-4d0d-4b16-a08c-ba2ddae3f914" providerId="ADAL" clId="{5C62E7D5-959B-4AEC-BA39-690B11BAD015}" dt="2022-10-03T18:28:51.236" v="90"/>
        <pc:sldMkLst>
          <pc:docMk/>
          <pc:sldMk cId="1936303265" sldId="367"/>
        </pc:sldMkLst>
      </pc:sldChg>
      <pc:sldChg chg="ord">
        <pc:chgData name="Julia Holloway" userId="c8e24ef1-4d0d-4b16-a08c-ba2ddae3f914" providerId="ADAL" clId="{5C62E7D5-959B-4AEC-BA39-690B11BAD015}" dt="2022-10-03T18:28:01.246" v="87"/>
        <pc:sldMkLst>
          <pc:docMk/>
          <pc:sldMk cId="3827044877" sldId="368"/>
        </pc:sldMkLst>
      </pc:sldChg>
      <pc:sldChg chg="del">
        <pc:chgData name="Julia Holloway" userId="c8e24ef1-4d0d-4b16-a08c-ba2ddae3f914" providerId="ADAL" clId="{5C62E7D5-959B-4AEC-BA39-690B11BAD015}" dt="2022-10-03T18:31:27.373" v="100" actId="2696"/>
        <pc:sldMkLst>
          <pc:docMk/>
          <pc:sldMk cId="480840871" sldId="369"/>
        </pc:sldMkLst>
      </pc:sldChg>
      <pc:sldChg chg="ord">
        <pc:chgData name="Julia Holloway" userId="c8e24ef1-4d0d-4b16-a08c-ba2ddae3f914" providerId="ADAL" clId="{5C62E7D5-959B-4AEC-BA39-690B11BAD015}" dt="2022-10-03T18:46:28.292" v="234"/>
        <pc:sldMkLst>
          <pc:docMk/>
          <pc:sldMk cId="1198596604" sldId="370"/>
        </pc:sldMkLst>
      </pc:sldChg>
      <pc:sldChg chg="ord">
        <pc:chgData name="Julia Holloway" userId="c8e24ef1-4d0d-4b16-a08c-ba2ddae3f914" providerId="ADAL" clId="{5C62E7D5-959B-4AEC-BA39-690B11BAD015}" dt="2022-10-03T18:46:00.723" v="230"/>
        <pc:sldMkLst>
          <pc:docMk/>
          <pc:sldMk cId="18515107" sldId="371"/>
        </pc:sldMkLst>
      </pc:sldChg>
      <pc:sldChg chg="addSp delSp modSp new mod ord setBg setClrOvrMap">
        <pc:chgData name="Julia Holloway" userId="c8e24ef1-4d0d-4b16-a08c-ba2ddae3f914" providerId="ADAL" clId="{5C62E7D5-959B-4AEC-BA39-690B11BAD015}" dt="2022-10-03T18:44:51.417" v="228" actId="5793"/>
        <pc:sldMkLst>
          <pc:docMk/>
          <pc:sldMk cId="3057071105" sldId="373"/>
        </pc:sldMkLst>
        <pc:spChg chg="mod">
          <ac:chgData name="Julia Holloway" userId="c8e24ef1-4d0d-4b16-a08c-ba2ddae3f914" providerId="ADAL" clId="{5C62E7D5-959B-4AEC-BA39-690B11BAD015}" dt="2022-10-03T18:14:46.588" v="15" actId="26606"/>
          <ac:spMkLst>
            <pc:docMk/>
            <pc:sldMk cId="3057071105" sldId="373"/>
            <ac:spMk id="2" creationId="{37997319-0389-7465-C0E5-0C75ED386760}"/>
          </ac:spMkLst>
        </pc:spChg>
        <pc:spChg chg="del">
          <ac:chgData name="Julia Holloway" userId="c8e24ef1-4d0d-4b16-a08c-ba2ddae3f914" providerId="ADAL" clId="{5C62E7D5-959B-4AEC-BA39-690B11BAD015}" dt="2022-10-03T18:14:22.756" v="12" actId="931"/>
          <ac:spMkLst>
            <pc:docMk/>
            <pc:sldMk cId="3057071105" sldId="373"/>
            <ac:spMk id="3" creationId="{E06CB737-2DEF-34E7-B154-A0A6DBA212A0}"/>
          </ac:spMkLst>
        </pc:spChg>
        <pc:spChg chg="add mod">
          <ac:chgData name="Julia Holloway" userId="c8e24ef1-4d0d-4b16-a08c-ba2ddae3f914" providerId="ADAL" clId="{5C62E7D5-959B-4AEC-BA39-690B11BAD015}" dt="2022-10-03T18:44:51.417" v="228" actId="5793"/>
          <ac:spMkLst>
            <pc:docMk/>
            <pc:sldMk cId="3057071105" sldId="373"/>
            <ac:spMk id="4" creationId="{CA43C043-0D95-AA08-44C8-569D36EDD0CF}"/>
          </ac:spMkLst>
        </pc:spChg>
        <pc:spChg chg="add">
          <ac:chgData name="Julia Holloway" userId="c8e24ef1-4d0d-4b16-a08c-ba2ddae3f914" providerId="ADAL" clId="{5C62E7D5-959B-4AEC-BA39-690B11BAD015}" dt="2022-10-03T18:14:46.588" v="15" actId="26606"/>
          <ac:spMkLst>
            <pc:docMk/>
            <pc:sldMk cId="3057071105" sldId="373"/>
            <ac:spMk id="11" creationId="{CF62D2A7-8207-488C-9F46-316BA81A16C8}"/>
          </ac:spMkLst>
        </pc:spChg>
        <pc:picChg chg="add mod ord">
          <ac:chgData name="Julia Holloway" userId="c8e24ef1-4d0d-4b16-a08c-ba2ddae3f914" providerId="ADAL" clId="{5C62E7D5-959B-4AEC-BA39-690B11BAD015}" dt="2022-10-03T18:14:46.588" v="15" actId="26606"/>
          <ac:picMkLst>
            <pc:docMk/>
            <pc:sldMk cId="3057071105" sldId="373"/>
            <ac:picMk id="6" creationId="{66E59A6E-75BA-6D59-2F72-C27449685569}"/>
          </ac:picMkLst>
        </pc:picChg>
      </pc:sldChg>
      <pc:sldChg chg="modSp new del mod">
        <pc:chgData name="Julia Holloway" userId="c8e24ef1-4d0d-4b16-a08c-ba2ddae3f914" providerId="ADAL" clId="{5C62E7D5-959B-4AEC-BA39-690B11BAD015}" dt="2022-10-03T18:44:40.428" v="225" actId="2696"/>
        <pc:sldMkLst>
          <pc:docMk/>
          <pc:sldMk cId="2321351932" sldId="374"/>
        </pc:sldMkLst>
        <pc:spChg chg="mod">
          <ac:chgData name="Julia Holloway" userId="c8e24ef1-4d0d-4b16-a08c-ba2ddae3f914" providerId="ADAL" clId="{5C62E7D5-959B-4AEC-BA39-690B11BAD015}" dt="2022-10-03T18:16:02.494" v="32" actId="20577"/>
          <ac:spMkLst>
            <pc:docMk/>
            <pc:sldMk cId="2321351932" sldId="374"/>
            <ac:spMk id="2" creationId="{1EE44400-AEE7-60A9-19CF-E937778C6441}"/>
          </ac:spMkLst>
        </pc:spChg>
      </pc:sldChg>
      <pc:sldChg chg="addSp delSp modSp new mod setBg setClrOvrMap">
        <pc:chgData name="Julia Holloway" userId="c8e24ef1-4d0d-4b16-a08c-ba2ddae3f914" providerId="ADAL" clId="{5C62E7D5-959B-4AEC-BA39-690B11BAD015}" dt="2022-10-03T18:18:22.565" v="59" actId="26606"/>
        <pc:sldMkLst>
          <pc:docMk/>
          <pc:sldMk cId="188279256" sldId="375"/>
        </pc:sldMkLst>
        <pc:spChg chg="mod ord">
          <ac:chgData name="Julia Holloway" userId="c8e24ef1-4d0d-4b16-a08c-ba2ddae3f914" providerId="ADAL" clId="{5C62E7D5-959B-4AEC-BA39-690B11BAD015}" dt="2022-10-03T18:18:22.565" v="59" actId="26606"/>
          <ac:spMkLst>
            <pc:docMk/>
            <pc:sldMk cId="188279256" sldId="375"/>
            <ac:spMk id="2" creationId="{51B95A44-789A-DEBA-3C15-98F284935A13}"/>
          </ac:spMkLst>
        </pc:spChg>
        <pc:spChg chg="del">
          <ac:chgData name="Julia Holloway" userId="c8e24ef1-4d0d-4b16-a08c-ba2ddae3f914" providerId="ADAL" clId="{5C62E7D5-959B-4AEC-BA39-690B11BAD015}" dt="2022-10-03T18:18:15.877" v="56" actId="931"/>
          <ac:spMkLst>
            <pc:docMk/>
            <pc:sldMk cId="188279256" sldId="375"/>
            <ac:spMk id="3" creationId="{10AA0F9E-6FCC-9C3B-C644-71F123D6A27A}"/>
          </ac:spMkLst>
        </pc:spChg>
        <pc:spChg chg="add mod">
          <ac:chgData name="Julia Holloway" userId="c8e24ef1-4d0d-4b16-a08c-ba2ddae3f914" providerId="ADAL" clId="{5C62E7D5-959B-4AEC-BA39-690B11BAD015}" dt="2022-10-03T18:18:22.565" v="59" actId="26606"/>
          <ac:spMkLst>
            <pc:docMk/>
            <pc:sldMk cId="188279256" sldId="375"/>
            <ac:spMk id="6" creationId="{B3A68693-E771-4E9D-AE71-C915401C429B}"/>
          </ac:spMkLst>
        </pc:spChg>
        <pc:spChg chg="add">
          <ac:chgData name="Julia Holloway" userId="c8e24ef1-4d0d-4b16-a08c-ba2ddae3f914" providerId="ADAL" clId="{5C62E7D5-959B-4AEC-BA39-690B11BAD015}" dt="2022-10-03T18:18:22.565" v="59" actId="26606"/>
          <ac:spMkLst>
            <pc:docMk/>
            <pc:sldMk cId="188279256" sldId="375"/>
            <ac:spMk id="11" creationId="{0671A8AE-40A1-4631-A6B8-581AFF065482}"/>
          </ac:spMkLst>
        </pc:spChg>
        <pc:spChg chg="add">
          <ac:chgData name="Julia Holloway" userId="c8e24ef1-4d0d-4b16-a08c-ba2ddae3f914" providerId="ADAL" clId="{5C62E7D5-959B-4AEC-BA39-690B11BAD015}" dt="2022-10-03T18:18:22.565" v="59" actId="26606"/>
          <ac:spMkLst>
            <pc:docMk/>
            <pc:sldMk cId="188279256" sldId="375"/>
            <ac:spMk id="13" creationId="{AB58EF07-17C2-48CF-ABB0-EEF1F17CB8F0}"/>
          </ac:spMkLst>
        </pc:spChg>
        <pc:spChg chg="add">
          <ac:chgData name="Julia Holloway" userId="c8e24ef1-4d0d-4b16-a08c-ba2ddae3f914" providerId="ADAL" clId="{5C62E7D5-959B-4AEC-BA39-690B11BAD015}" dt="2022-10-03T18:18:22.565" v="59" actId="26606"/>
          <ac:spMkLst>
            <pc:docMk/>
            <pc:sldMk cId="188279256" sldId="375"/>
            <ac:spMk id="15" creationId="{AF2F604E-43BE-4DC3-B983-E071523364F8}"/>
          </ac:spMkLst>
        </pc:spChg>
        <pc:spChg chg="add">
          <ac:chgData name="Julia Holloway" userId="c8e24ef1-4d0d-4b16-a08c-ba2ddae3f914" providerId="ADAL" clId="{5C62E7D5-959B-4AEC-BA39-690B11BAD015}" dt="2022-10-03T18:18:22.565" v="59" actId="26606"/>
          <ac:spMkLst>
            <pc:docMk/>
            <pc:sldMk cId="188279256" sldId="375"/>
            <ac:spMk id="17" creationId="{08C9B587-E65E-4B52-B37C-ABEBB6E87928}"/>
          </ac:spMkLst>
        </pc:spChg>
        <pc:picChg chg="add mod">
          <ac:chgData name="Julia Holloway" userId="c8e24ef1-4d0d-4b16-a08c-ba2ddae3f914" providerId="ADAL" clId="{5C62E7D5-959B-4AEC-BA39-690B11BAD015}" dt="2022-10-03T18:18:22.565" v="59" actId="26606"/>
          <ac:picMkLst>
            <pc:docMk/>
            <pc:sldMk cId="188279256" sldId="375"/>
            <ac:picMk id="5" creationId="{F83A4E76-D5F5-35C7-5313-9E854B4AEBA6}"/>
          </ac:picMkLst>
        </pc:picChg>
      </pc:sldChg>
      <pc:sldChg chg="add ord">
        <pc:chgData name="Julia Holloway" userId="c8e24ef1-4d0d-4b16-a08c-ba2ddae3f914" providerId="ADAL" clId="{5C62E7D5-959B-4AEC-BA39-690B11BAD015}" dt="2022-10-03T18:16:39.268" v="36"/>
        <pc:sldMkLst>
          <pc:docMk/>
          <pc:sldMk cId="2724449328" sldId="510"/>
        </pc:sldMkLst>
      </pc:sldChg>
      <pc:sldChg chg="add ord">
        <pc:chgData name="Julia Holloway" userId="c8e24ef1-4d0d-4b16-a08c-ba2ddae3f914" providerId="ADAL" clId="{5C62E7D5-959B-4AEC-BA39-690B11BAD015}" dt="2022-10-03T18:38:15.028" v="194"/>
        <pc:sldMkLst>
          <pc:docMk/>
          <pc:sldMk cId="3390706935" sldId="515"/>
        </pc:sldMkLst>
      </pc:sldChg>
      <pc:sldChg chg="add ord">
        <pc:chgData name="Julia Holloway" userId="c8e24ef1-4d0d-4b16-a08c-ba2ddae3f914" providerId="ADAL" clId="{5C62E7D5-959B-4AEC-BA39-690B11BAD015}" dt="2022-10-03T18:38:33.491" v="197"/>
        <pc:sldMkLst>
          <pc:docMk/>
          <pc:sldMk cId="1117134194" sldId="520"/>
        </pc:sldMkLst>
      </pc:sldChg>
      <pc:sldChg chg="add ord">
        <pc:chgData name="Julia Holloway" userId="c8e24ef1-4d0d-4b16-a08c-ba2ddae3f914" providerId="ADAL" clId="{5C62E7D5-959B-4AEC-BA39-690B11BAD015}" dt="2022-10-03T18:38:49.820" v="200"/>
        <pc:sldMkLst>
          <pc:docMk/>
          <pc:sldMk cId="1438341457" sldId="521"/>
        </pc:sldMkLst>
      </pc:sldChg>
      <pc:sldChg chg="add ord">
        <pc:chgData name="Julia Holloway" userId="c8e24ef1-4d0d-4b16-a08c-ba2ddae3f914" providerId="ADAL" clId="{5C62E7D5-959B-4AEC-BA39-690B11BAD015}" dt="2022-10-03T18:39:05.660" v="203"/>
        <pc:sldMkLst>
          <pc:docMk/>
          <pc:sldMk cId="4025611273" sldId="522"/>
        </pc:sldMkLst>
      </pc:sldChg>
      <pc:sldChg chg="add ord">
        <pc:chgData name="Julia Holloway" userId="c8e24ef1-4d0d-4b16-a08c-ba2ddae3f914" providerId="ADAL" clId="{5C62E7D5-959B-4AEC-BA39-690B11BAD015}" dt="2022-10-03T18:39:22.107" v="206"/>
        <pc:sldMkLst>
          <pc:docMk/>
          <pc:sldMk cId="2090457719" sldId="523"/>
        </pc:sldMkLst>
      </pc:sldChg>
      <pc:sldChg chg="add">
        <pc:chgData name="Julia Holloway" userId="c8e24ef1-4d0d-4b16-a08c-ba2ddae3f914" providerId="ADAL" clId="{5C62E7D5-959B-4AEC-BA39-690B11BAD015}" dt="2022-10-03T18:17:11.833" v="37"/>
        <pc:sldMkLst>
          <pc:docMk/>
          <pc:sldMk cId="2288193696" sldId="525"/>
        </pc:sldMkLst>
      </pc:sldChg>
      <pc:sldChg chg="new del">
        <pc:chgData name="Julia Holloway" userId="c8e24ef1-4d0d-4b16-a08c-ba2ddae3f914" providerId="ADAL" clId="{5C62E7D5-959B-4AEC-BA39-690B11BAD015}" dt="2022-10-03T18:22:15.322" v="77" actId="2696"/>
        <pc:sldMkLst>
          <pc:docMk/>
          <pc:sldMk cId="4249050958" sldId="526"/>
        </pc:sldMkLst>
      </pc:sldChg>
      <pc:sldChg chg="addSp modSp add mod ord setBg">
        <pc:chgData name="Julia Holloway" userId="c8e24ef1-4d0d-4b16-a08c-ba2ddae3f914" providerId="ADAL" clId="{5C62E7D5-959B-4AEC-BA39-690B11BAD015}" dt="2022-10-03T18:20:31.490" v="66" actId="27614"/>
        <pc:sldMkLst>
          <pc:docMk/>
          <pc:sldMk cId="2546506863" sldId="527"/>
        </pc:sldMkLst>
        <pc:spChg chg="add">
          <ac:chgData name="Julia Holloway" userId="c8e24ef1-4d0d-4b16-a08c-ba2ddae3f914" providerId="ADAL" clId="{5C62E7D5-959B-4AEC-BA39-690B11BAD015}" dt="2022-10-03T18:19:33.748" v="62" actId="26606"/>
          <ac:spMkLst>
            <pc:docMk/>
            <pc:sldMk cId="2546506863" sldId="527"/>
            <ac:spMk id="11" creationId="{9E90EB45-EEE9-4563-8179-65EF62AE0978}"/>
          </ac:spMkLst>
        </pc:spChg>
        <pc:spChg chg="add">
          <ac:chgData name="Julia Holloway" userId="c8e24ef1-4d0d-4b16-a08c-ba2ddae3f914" providerId="ADAL" clId="{5C62E7D5-959B-4AEC-BA39-690B11BAD015}" dt="2022-10-03T18:19:33.748" v="62" actId="26606"/>
          <ac:spMkLst>
            <pc:docMk/>
            <pc:sldMk cId="2546506863" sldId="527"/>
            <ac:spMk id="13" creationId="{23D0EF74-AD1E-4FD9-914D-8EC9058EBBA3}"/>
          </ac:spMkLst>
        </pc:spChg>
        <pc:picChg chg="mod">
          <ac:chgData name="Julia Holloway" userId="c8e24ef1-4d0d-4b16-a08c-ba2ddae3f914" providerId="ADAL" clId="{5C62E7D5-959B-4AEC-BA39-690B11BAD015}" dt="2022-10-03T18:20:30.995" v="65" actId="27614"/>
          <ac:picMkLst>
            <pc:docMk/>
            <pc:sldMk cId="2546506863" sldId="527"/>
            <ac:picMk id="5" creationId="{A2A7DB30-7008-0629-BB26-CECCDEC8C557}"/>
          </ac:picMkLst>
        </pc:picChg>
        <pc:picChg chg="mod">
          <ac:chgData name="Julia Holloway" userId="c8e24ef1-4d0d-4b16-a08c-ba2ddae3f914" providerId="ADAL" clId="{5C62E7D5-959B-4AEC-BA39-690B11BAD015}" dt="2022-10-03T18:20:31.490" v="66" actId="27614"/>
          <ac:picMkLst>
            <pc:docMk/>
            <pc:sldMk cId="2546506863" sldId="527"/>
            <ac:picMk id="6" creationId="{617C32AC-EEFD-E9CF-E0A1-5181DF637C75}"/>
          </ac:picMkLst>
        </pc:picChg>
      </pc:sldChg>
      <pc:sldChg chg="addSp delSp modSp new mod setBg setClrOvrMap">
        <pc:chgData name="Julia Holloway" userId="c8e24ef1-4d0d-4b16-a08c-ba2ddae3f914" providerId="ADAL" clId="{5C62E7D5-959B-4AEC-BA39-690B11BAD015}" dt="2022-10-03T18:34:52.225" v="176" actId="26606"/>
        <pc:sldMkLst>
          <pc:docMk/>
          <pc:sldMk cId="1805849153" sldId="528"/>
        </pc:sldMkLst>
        <pc:spChg chg="mod">
          <ac:chgData name="Julia Holloway" userId="c8e24ef1-4d0d-4b16-a08c-ba2ddae3f914" providerId="ADAL" clId="{5C62E7D5-959B-4AEC-BA39-690B11BAD015}" dt="2022-10-03T18:34:52.225" v="176" actId="26606"/>
          <ac:spMkLst>
            <pc:docMk/>
            <pc:sldMk cId="1805849153" sldId="528"/>
            <ac:spMk id="2" creationId="{D160E516-093D-01AA-1B96-2CD3271B31D3}"/>
          </ac:spMkLst>
        </pc:spChg>
        <pc:spChg chg="del">
          <ac:chgData name="Julia Holloway" userId="c8e24ef1-4d0d-4b16-a08c-ba2ddae3f914" providerId="ADAL" clId="{5C62E7D5-959B-4AEC-BA39-690B11BAD015}" dt="2022-10-03T18:34:45.541" v="173" actId="931"/>
          <ac:spMkLst>
            <pc:docMk/>
            <pc:sldMk cId="1805849153" sldId="528"/>
            <ac:spMk id="3" creationId="{B079E48A-DD66-645D-9B48-19FC2549E805}"/>
          </ac:spMkLst>
        </pc:spChg>
        <pc:spChg chg="add mod">
          <ac:chgData name="Julia Holloway" userId="c8e24ef1-4d0d-4b16-a08c-ba2ddae3f914" providerId="ADAL" clId="{5C62E7D5-959B-4AEC-BA39-690B11BAD015}" dt="2022-10-03T18:34:52.225" v="176" actId="26606"/>
          <ac:spMkLst>
            <pc:docMk/>
            <pc:sldMk cId="1805849153" sldId="528"/>
            <ac:spMk id="6" creationId="{57BD740F-3332-F57E-3789-1E898974A4D0}"/>
          </ac:spMkLst>
        </pc:spChg>
        <pc:spChg chg="add">
          <ac:chgData name="Julia Holloway" userId="c8e24ef1-4d0d-4b16-a08c-ba2ddae3f914" providerId="ADAL" clId="{5C62E7D5-959B-4AEC-BA39-690B11BAD015}" dt="2022-10-03T18:34:52.225" v="176" actId="26606"/>
          <ac:spMkLst>
            <pc:docMk/>
            <pc:sldMk cId="1805849153" sldId="528"/>
            <ac:spMk id="11" creationId="{8537B233-9CDD-4A90-AABB-A8963DEE4FBC}"/>
          </ac:spMkLst>
        </pc:spChg>
        <pc:picChg chg="add mod">
          <ac:chgData name="Julia Holloway" userId="c8e24ef1-4d0d-4b16-a08c-ba2ddae3f914" providerId="ADAL" clId="{5C62E7D5-959B-4AEC-BA39-690B11BAD015}" dt="2022-10-03T18:34:52.225" v="176" actId="26606"/>
          <ac:picMkLst>
            <pc:docMk/>
            <pc:sldMk cId="1805849153" sldId="528"/>
            <ac:picMk id="5" creationId="{A087D9B7-BE55-C7E3-5DF7-262F9C6A05CC}"/>
          </ac:picMkLst>
        </pc:picChg>
        <pc:cxnChg chg="add">
          <ac:chgData name="Julia Holloway" userId="c8e24ef1-4d0d-4b16-a08c-ba2ddae3f914" providerId="ADAL" clId="{5C62E7D5-959B-4AEC-BA39-690B11BAD015}" dt="2022-10-03T18:34:52.225" v="176" actId="26606"/>
          <ac:cxnSpMkLst>
            <pc:docMk/>
            <pc:sldMk cId="1805849153" sldId="528"/>
            <ac:cxnSpMk id="13" creationId="{040575EE-C594-4566-BC00-663004E52AB5}"/>
          </ac:cxnSpMkLst>
        </pc:cxnChg>
      </pc:sldChg>
      <pc:sldChg chg="new del">
        <pc:chgData name="Julia Holloway" userId="c8e24ef1-4d0d-4b16-a08c-ba2ddae3f914" providerId="ADAL" clId="{5C62E7D5-959B-4AEC-BA39-690B11BAD015}" dt="2022-10-03T18:29:30.540" v="91" actId="2696"/>
        <pc:sldMkLst>
          <pc:docMk/>
          <pc:sldMk cId="1851743055" sldId="528"/>
        </pc:sldMkLst>
      </pc:sldChg>
      <pc:sldChg chg="new del">
        <pc:chgData name="Julia Holloway" userId="c8e24ef1-4d0d-4b16-a08c-ba2ddae3f914" providerId="ADAL" clId="{5C62E7D5-959B-4AEC-BA39-690B11BAD015}" dt="2022-10-03T18:36:02.896" v="182" actId="2696"/>
        <pc:sldMkLst>
          <pc:docMk/>
          <pc:sldMk cId="905526102" sldId="529"/>
        </pc:sldMkLst>
      </pc:sldChg>
      <pc:sldChg chg="add ord">
        <pc:chgData name="Julia Holloway" userId="c8e24ef1-4d0d-4b16-a08c-ba2ddae3f914" providerId="ADAL" clId="{5C62E7D5-959B-4AEC-BA39-690B11BAD015}" dt="2022-10-03T18:35:59.452" v="181"/>
        <pc:sldMkLst>
          <pc:docMk/>
          <pc:sldMk cId="1137446816" sldId="530"/>
        </pc:sldMkLst>
      </pc:sldChg>
      <pc:sldChg chg="new del">
        <pc:chgData name="Julia Holloway" userId="c8e24ef1-4d0d-4b16-a08c-ba2ddae3f914" providerId="ADAL" clId="{5C62E7D5-959B-4AEC-BA39-690B11BAD015}" dt="2022-10-03T18:39:24.445" v="207" actId="2696"/>
        <pc:sldMkLst>
          <pc:docMk/>
          <pc:sldMk cId="2845109922" sldId="531"/>
        </pc:sldMkLst>
      </pc:sldChg>
      <pc:sldChg chg="add ord">
        <pc:chgData name="Julia Holloway" userId="c8e24ef1-4d0d-4b16-a08c-ba2ddae3f914" providerId="ADAL" clId="{5C62E7D5-959B-4AEC-BA39-690B11BAD015}" dt="2022-10-03T18:37:41.804" v="191"/>
        <pc:sldMkLst>
          <pc:docMk/>
          <pc:sldMk cId="2170681724" sldId="532"/>
        </pc:sldMkLst>
      </pc:sldChg>
      <pc:sldChg chg="new del">
        <pc:chgData name="Julia Holloway" userId="c8e24ef1-4d0d-4b16-a08c-ba2ddae3f914" providerId="ADAL" clId="{5C62E7D5-959B-4AEC-BA39-690B11BAD015}" dt="2022-10-03T18:40:19.572" v="213" actId="2696"/>
        <pc:sldMkLst>
          <pc:docMk/>
          <pc:sldMk cId="2571769565" sldId="533"/>
        </pc:sldMkLst>
      </pc:sldChg>
      <pc:sldChg chg="delSp add ord setBg delDesignElem">
        <pc:chgData name="Julia Holloway" userId="c8e24ef1-4d0d-4b16-a08c-ba2ddae3f914" providerId="ADAL" clId="{5C62E7D5-959B-4AEC-BA39-690B11BAD015}" dt="2022-10-03T18:40:17.500" v="212"/>
        <pc:sldMkLst>
          <pc:docMk/>
          <pc:sldMk cId="378470127" sldId="534"/>
        </pc:sldMkLst>
        <pc:spChg chg="del">
          <ac:chgData name="Julia Holloway" userId="c8e24ef1-4d0d-4b16-a08c-ba2ddae3f914" providerId="ADAL" clId="{5C62E7D5-959B-4AEC-BA39-690B11BAD015}" dt="2022-10-03T18:40:14.213" v="210"/>
          <ac:spMkLst>
            <pc:docMk/>
            <pc:sldMk cId="378470127" sldId="534"/>
            <ac:spMk id="7" creationId="{5D9FC6AC-4A12-4825-8ABE-0732B8EF4D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E31D41-2798-4F71-9613-91C64918D011}" type="datetimeFigureOut">
              <a:rPr lang="en-GB" smtClean="0"/>
              <a:t>03/10/2022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A58177-202B-4309-AA28-E12054FB622F}" type="slidenum">
              <a:rPr lang="en-GB" smtClean="0"/>
              <a:t>‹#›</a:t>
            </a:fld>
            <a:endParaRPr lang="en-GB"/>
          </a:p>
        </p:txBody>
      </p:sp>
    </p:spTree>
    <p:extLst>
      <p:ext uri="{BB962C8B-B14F-4D97-AF65-F5344CB8AC3E}">
        <p14:creationId xmlns:p14="http://schemas.microsoft.com/office/powerpoint/2010/main" val="2592865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a:t>
            </a:fld>
            <a:endParaRPr lang="en-GB"/>
          </a:p>
        </p:txBody>
      </p:sp>
    </p:spTree>
    <p:extLst>
      <p:ext uri="{BB962C8B-B14F-4D97-AF65-F5344CB8AC3E}">
        <p14:creationId xmlns:p14="http://schemas.microsoft.com/office/powerpoint/2010/main" val="3100546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0CFAF1-BF00-44B1-9661-63B2440FFC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8500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Small group discussions – 5/10 mins What was the impact on you? Other pupils? Teacher? School?</a:t>
            </a:r>
          </a:p>
          <a:p>
            <a:r>
              <a:rPr lang="en-US" dirty="0">
                <a:cs typeface="Calibri"/>
              </a:rPr>
              <a:t>Feedback key points – 5 mins</a:t>
            </a:r>
          </a:p>
        </p:txBody>
      </p:sp>
      <p:sp>
        <p:nvSpPr>
          <p:cNvPr id="4" name="Slide Number Placeholder 3"/>
          <p:cNvSpPr>
            <a:spLocks noGrp="1"/>
          </p:cNvSpPr>
          <p:nvPr>
            <p:ph type="sldNum" sz="quarter" idx="5"/>
          </p:nvPr>
        </p:nvSpPr>
        <p:spPr/>
        <p:txBody>
          <a:bodyPr/>
          <a:lstStyle/>
          <a:p>
            <a:fld id="{0CA58177-202B-4309-AA28-E12054FB622F}" type="slidenum">
              <a:rPr lang="en-GB" smtClean="0"/>
              <a:t>5</a:t>
            </a:fld>
            <a:endParaRPr lang="en-GB"/>
          </a:p>
        </p:txBody>
      </p:sp>
    </p:spTree>
    <p:extLst>
      <p:ext uri="{BB962C8B-B14F-4D97-AF65-F5344CB8AC3E}">
        <p14:creationId xmlns:p14="http://schemas.microsoft.com/office/powerpoint/2010/main" val="3085227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For pupils? For teacher? For school? For society/community?</a:t>
            </a:r>
          </a:p>
        </p:txBody>
      </p:sp>
      <p:sp>
        <p:nvSpPr>
          <p:cNvPr id="4" name="Slide Number Placeholder 3"/>
          <p:cNvSpPr>
            <a:spLocks noGrp="1"/>
          </p:cNvSpPr>
          <p:nvPr>
            <p:ph type="sldNum" sz="quarter" idx="5"/>
          </p:nvPr>
        </p:nvSpPr>
        <p:spPr/>
        <p:txBody>
          <a:bodyPr/>
          <a:lstStyle/>
          <a:p>
            <a:fld id="{0CA58177-202B-4309-AA28-E12054FB622F}" type="slidenum">
              <a:rPr lang="en-GB" smtClean="0"/>
              <a:t>6</a:t>
            </a:fld>
            <a:endParaRPr lang="en-GB"/>
          </a:p>
        </p:txBody>
      </p:sp>
    </p:spTree>
    <p:extLst>
      <p:ext uri="{BB962C8B-B14F-4D97-AF65-F5344CB8AC3E}">
        <p14:creationId xmlns:p14="http://schemas.microsoft.com/office/powerpoint/2010/main" val="2433490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respond to each category – group task – 10 mins and feedback</a:t>
            </a:r>
          </a:p>
        </p:txBody>
      </p:sp>
      <p:sp>
        <p:nvSpPr>
          <p:cNvPr id="4" name="Slide Number Placeholder 3"/>
          <p:cNvSpPr>
            <a:spLocks noGrp="1"/>
          </p:cNvSpPr>
          <p:nvPr>
            <p:ph type="sldNum" sz="quarter" idx="5"/>
          </p:nvPr>
        </p:nvSpPr>
        <p:spPr/>
        <p:txBody>
          <a:bodyPr/>
          <a:lstStyle/>
          <a:p>
            <a:fld id="{0CA58177-202B-4309-AA28-E12054FB622F}" type="slidenum">
              <a:rPr lang="en-GB" smtClean="0"/>
              <a:t>8</a:t>
            </a:fld>
            <a:endParaRPr lang="en-GB"/>
          </a:p>
        </p:txBody>
      </p:sp>
    </p:spTree>
    <p:extLst>
      <p:ext uri="{BB962C8B-B14F-4D97-AF65-F5344CB8AC3E}">
        <p14:creationId xmlns:p14="http://schemas.microsoft.com/office/powerpoint/2010/main" val="2033365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1594249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E980CD-8002-477D-90BF-A1ADCDAA909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9447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 incident is just the tip of the ice-berg, a sign of a much larger problem below the surface.</a:t>
            </a:r>
          </a:p>
        </p:txBody>
      </p:sp>
      <p:sp>
        <p:nvSpPr>
          <p:cNvPr id="4" name="Slide Number Placeholder 3"/>
          <p:cNvSpPr>
            <a:spLocks noGrp="1"/>
          </p:cNvSpPr>
          <p:nvPr>
            <p:ph type="sldNum" sz="quarter" idx="5"/>
          </p:nvPr>
        </p:nvSpPr>
        <p:spPr/>
        <p:txBody>
          <a:bodyPr/>
          <a:lstStyle/>
          <a:p>
            <a:fld id="{0CA58177-202B-4309-AA28-E12054FB622F}" type="slidenum">
              <a:rPr lang="en-GB" smtClean="0"/>
              <a:t>12</a:t>
            </a:fld>
            <a:endParaRPr lang="en-GB"/>
          </a:p>
        </p:txBody>
      </p:sp>
    </p:spTree>
    <p:extLst>
      <p:ext uri="{BB962C8B-B14F-4D97-AF65-F5344CB8AC3E}">
        <p14:creationId xmlns:p14="http://schemas.microsoft.com/office/powerpoint/2010/main" val="2952220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 = affects it positively; affects it negatively</a:t>
            </a:r>
          </a:p>
          <a:p>
            <a:r>
              <a:rPr lang="en-GB" dirty="0"/>
              <a:t>Allow 10 mins in groups and feedback. Add to diagrams.</a:t>
            </a:r>
          </a:p>
        </p:txBody>
      </p:sp>
      <p:sp>
        <p:nvSpPr>
          <p:cNvPr id="4" name="Slide Number Placeholder 3"/>
          <p:cNvSpPr>
            <a:spLocks noGrp="1"/>
          </p:cNvSpPr>
          <p:nvPr>
            <p:ph type="sldNum" sz="quarter" idx="5"/>
          </p:nvPr>
        </p:nvSpPr>
        <p:spPr/>
        <p:txBody>
          <a:bodyPr/>
          <a:lstStyle/>
          <a:p>
            <a:fld id="{0CA58177-202B-4309-AA28-E12054FB622F}" type="slidenum">
              <a:rPr lang="en-GB" smtClean="0"/>
              <a:t>13</a:t>
            </a:fld>
            <a:endParaRPr lang="en-GB"/>
          </a:p>
        </p:txBody>
      </p:sp>
    </p:spTree>
    <p:extLst>
      <p:ext uri="{BB962C8B-B14F-4D97-AF65-F5344CB8AC3E}">
        <p14:creationId xmlns:p14="http://schemas.microsoft.com/office/powerpoint/2010/main" val="93081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Giving importance is an essential skill in the classroom as well. Ask yourself the question how</a:t>
            </a:r>
          </a:p>
          <a:p>
            <a:r>
              <a:rPr lang="en-GB" dirty="0"/>
              <a:t>do you make your students feel important? I'm not talking here about the whole class, I'm</a:t>
            </a:r>
          </a:p>
          <a:p>
            <a:r>
              <a:rPr lang="en-GB" dirty="0"/>
              <a:t>talking about individuals. Take the time to make each student feel that you're glad they came,</a:t>
            </a:r>
          </a:p>
          <a:p>
            <a:r>
              <a:rPr lang="en-GB" dirty="0"/>
              <a:t>you're pleased they're here, they're important. This doesn't take a lot of time or effort but it has</a:t>
            </a:r>
          </a:p>
          <a:p>
            <a:r>
              <a:rPr lang="en-GB" dirty="0"/>
              <a:t>a huge impact. Greeting students as they come in at the start of the session - with a smile; a</a:t>
            </a:r>
          </a:p>
          <a:p>
            <a:r>
              <a:rPr lang="en-GB" dirty="0"/>
              <a:t>brief comment/question about something you know they're interested in; marking moments with </a:t>
            </a:r>
          </a:p>
          <a:p>
            <a:r>
              <a:rPr lang="en-GB" dirty="0"/>
              <a:t>Taking Care of Behaviour www.PivotalEducation.com 8</a:t>
            </a:r>
          </a:p>
          <a:p>
            <a:r>
              <a:rPr lang="en-GB" dirty="0"/>
              <a:t>genuine, meaningful praise. Giving importance is different for everyone - we all value different</a:t>
            </a:r>
          </a:p>
          <a:p>
            <a:r>
              <a:rPr lang="en-GB" dirty="0"/>
              <a:t>approaches and have different interests.</a:t>
            </a:r>
          </a:p>
        </p:txBody>
      </p:sp>
      <p:sp>
        <p:nvSpPr>
          <p:cNvPr id="4" name="Slide Number Placeholder 3"/>
          <p:cNvSpPr>
            <a:spLocks noGrp="1"/>
          </p:cNvSpPr>
          <p:nvPr>
            <p:ph type="sldNum" sz="quarter" idx="5"/>
          </p:nvPr>
        </p:nvSpPr>
        <p:spPr/>
        <p:txBody>
          <a:bodyPr/>
          <a:lstStyle/>
          <a:p>
            <a:fld id="{0CA58177-202B-4309-AA28-E12054FB622F}" type="slidenum">
              <a:rPr lang="en-GB" smtClean="0"/>
              <a:t>14</a:t>
            </a:fld>
            <a:endParaRPr lang="en-GB"/>
          </a:p>
        </p:txBody>
      </p:sp>
    </p:spTree>
    <p:extLst>
      <p:ext uri="{BB962C8B-B14F-4D97-AF65-F5344CB8AC3E}">
        <p14:creationId xmlns:p14="http://schemas.microsoft.com/office/powerpoint/2010/main" val="1001412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58177-202B-4309-AA28-E12054FB622F}" type="slidenum">
              <a:rPr lang="en-GB" smtClean="0"/>
              <a:t>15</a:t>
            </a:fld>
            <a:endParaRPr lang="en-GB"/>
          </a:p>
        </p:txBody>
      </p:sp>
    </p:spTree>
    <p:extLst>
      <p:ext uri="{BB962C8B-B14F-4D97-AF65-F5344CB8AC3E}">
        <p14:creationId xmlns:p14="http://schemas.microsoft.com/office/powerpoint/2010/main" val="2243018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9A0D24D-67A1-4268-BCDD-E7C968FB8FDB}" type="slidenum">
              <a:rPr lang="en-GB" altLang="en-US">
                <a:solidFill>
                  <a:srgbClr val="000000"/>
                </a:solidFill>
              </a:rPr>
              <a:pPr eaLnBrk="1" hangingPunct="1">
                <a:spcBef>
                  <a:spcPct val="0"/>
                </a:spcBef>
              </a:pPr>
              <a:t>17</a:t>
            </a:fld>
            <a:endParaRPr lang="en-GB" altLang="en-US">
              <a:solidFill>
                <a:srgbClr val="000000"/>
              </a:solidFill>
            </a:endParaRPr>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p:spPr>
        <p:txBody>
          <a:bodyPr/>
          <a:lstStyle/>
          <a:p>
            <a:pPr eaLnBrk="1" hangingPunct="1"/>
            <a:r>
              <a:rPr lang="en-US" altLang="en-US" b="1" dirty="0">
                <a:latin typeface="Arial" panose="020B0604020202020204" pitchFamily="34" charset="0"/>
                <a:cs typeface="Arial" panose="020B0604020202020204" pitchFamily="34" charset="0"/>
              </a:rPr>
              <a:t>THERE ARE 4 THEMES TO DIAMOND RANKING DIAMOND 9 TASKS. </a:t>
            </a:r>
          </a:p>
        </p:txBody>
      </p:sp>
    </p:spTree>
    <p:extLst>
      <p:ext uri="{BB962C8B-B14F-4D97-AF65-F5344CB8AC3E}">
        <p14:creationId xmlns:p14="http://schemas.microsoft.com/office/powerpoint/2010/main" val="2663379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3EE2C0F-FD12-4130-B40C-569736D7900A}" type="slidenum">
              <a:rPr lang="en-GB" altLang="en-US">
                <a:solidFill>
                  <a:srgbClr val="000000"/>
                </a:solidFill>
              </a:rPr>
              <a:pPr eaLnBrk="1" hangingPunct="1">
                <a:spcBef>
                  <a:spcPct val="0"/>
                </a:spcBef>
              </a:pPr>
              <a:t>18</a:t>
            </a:fld>
            <a:endParaRPr lang="en-GB" altLang="en-US">
              <a:solidFill>
                <a:srgbClr val="000000"/>
              </a:solidFill>
            </a:endParaRPr>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3465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4682E55-A7EF-44C1-81EA-444895DB1B6D}" type="slidenum">
              <a:rPr lang="en-GB" altLang="en-US">
                <a:solidFill>
                  <a:srgbClr val="000000"/>
                </a:solidFill>
              </a:rPr>
              <a:pPr eaLnBrk="1" hangingPunct="1">
                <a:spcBef>
                  <a:spcPct val="0"/>
                </a:spcBef>
              </a:pPr>
              <a:t>19</a:t>
            </a:fld>
            <a:endParaRPr lang="en-GB" altLang="en-US">
              <a:solidFill>
                <a:srgbClr val="000000"/>
              </a:solidFill>
            </a:endParaRPr>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943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7C2E4DD-F9DD-421E-8AEB-6D74A92128E4}" type="slidenum">
              <a:rPr lang="en-GB" altLang="en-US">
                <a:solidFill>
                  <a:srgbClr val="000000"/>
                </a:solidFill>
              </a:rPr>
              <a:pPr eaLnBrk="1" hangingPunct="1">
                <a:spcBef>
                  <a:spcPct val="0"/>
                </a:spcBef>
              </a:pPr>
              <a:t>20</a:t>
            </a:fld>
            <a:endParaRPr lang="en-GB" altLang="en-US">
              <a:solidFill>
                <a:srgbClr val="000000"/>
              </a:solidFill>
            </a:endParaRPr>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96246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0CFAF1-BF00-44B1-9661-63B2440FFC85}" type="slidenum">
              <a:rPr lang="en-GB" smtClean="0"/>
              <a:t>21</a:t>
            </a:fld>
            <a:endParaRPr lang="en-GB"/>
          </a:p>
        </p:txBody>
      </p:sp>
    </p:spTree>
    <p:extLst>
      <p:ext uri="{BB962C8B-B14F-4D97-AF65-F5344CB8AC3E}">
        <p14:creationId xmlns:p14="http://schemas.microsoft.com/office/powerpoint/2010/main" val="21126155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0CFAF1-BF00-44B1-9661-63B2440FFC85}" type="slidenum">
              <a:rPr lang="en-GB" smtClean="0"/>
              <a:t>23</a:t>
            </a:fld>
            <a:endParaRPr lang="en-GB"/>
          </a:p>
        </p:txBody>
      </p:sp>
    </p:spTree>
    <p:extLst>
      <p:ext uri="{BB962C8B-B14F-4D97-AF65-F5344CB8AC3E}">
        <p14:creationId xmlns:p14="http://schemas.microsoft.com/office/powerpoint/2010/main" val="35872048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0CFAF1-BF00-44B1-9661-63B2440FFC85}" type="slidenum">
              <a:rPr lang="en-GB" smtClean="0"/>
              <a:t>24</a:t>
            </a:fld>
            <a:endParaRPr lang="en-GB"/>
          </a:p>
        </p:txBody>
      </p:sp>
    </p:spTree>
    <p:extLst>
      <p:ext uri="{BB962C8B-B14F-4D97-AF65-F5344CB8AC3E}">
        <p14:creationId xmlns:p14="http://schemas.microsoft.com/office/powerpoint/2010/main" val="15600212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this is a rather ‘dated’ piece of research, the activity that follows it is quite nice.  Lots of discussion in groups.  </a:t>
            </a:r>
          </a:p>
        </p:txBody>
      </p:sp>
      <p:sp>
        <p:nvSpPr>
          <p:cNvPr id="4" name="Slide Number Placeholder 3"/>
          <p:cNvSpPr>
            <a:spLocks noGrp="1"/>
          </p:cNvSpPr>
          <p:nvPr>
            <p:ph type="sldNum" sz="quarter" idx="5"/>
          </p:nvPr>
        </p:nvSpPr>
        <p:spPr/>
        <p:txBody>
          <a:bodyPr/>
          <a:lstStyle/>
          <a:p>
            <a:fld id="{1A0CFAF1-BF00-44B1-9661-63B2440FFC85}" type="slidenum">
              <a:rPr lang="en-GB" smtClean="0"/>
              <a:t>25</a:t>
            </a:fld>
            <a:endParaRPr lang="en-GB"/>
          </a:p>
        </p:txBody>
      </p:sp>
    </p:spTree>
    <p:extLst>
      <p:ext uri="{BB962C8B-B14F-4D97-AF65-F5344CB8AC3E}">
        <p14:creationId xmlns:p14="http://schemas.microsoft.com/office/powerpoint/2010/main" val="38072121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class into 4 groups.  They need to suggest potential issues that might arise in the 4 situations and how they could mitigate them </a:t>
            </a:r>
          </a:p>
        </p:txBody>
      </p:sp>
      <p:sp>
        <p:nvSpPr>
          <p:cNvPr id="4" name="Slide Number Placeholder 3"/>
          <p:cNvSpPr>
            <a:spLocks noGrp="1"/>
          </p:cNvSpPr>
          <p:nvPr>
            <p:ph type="sldNum" sz="quarter" idx="5"/>
          </p:nvPr>
        </p:nvSpPr>
        <p:spPr/>
        <p:txBody>
          <a:bodyPr/>
          <a:lstStyle/>
          <a:p>
            <a:fld id="{1A0CFAF1-BF00-44B1-9661-63B2440FFC85}" type="slidenum">
              <a:rPr lang="en-GB" smtClean="0"/>
              <a:t>26</a:t>
            </a:fld>
            <a:endParaRPr lang="en-GB"/>
          </a:p>
        </p:txBody>
      </p:sp>
    </p:spTree>
    <p:extLst>
      <p:ext uri="{BB962C8B-B14F-4D97-AF65-F5344CB8AC3E}">
        <p14:creationId xmlns:p14="http://schemas.microsoft.com/office/powerpoint/2010/main" val="614923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0CFAF1-BF00-44B1-9661-63B2440FFC85}" type="slidenum">
              <a:rPr lang="en-GB" smtClean="0"/>
              <a:t>27</a:t>
            </a:fld>
            <a:endParaRPr lang="en-GB"/>
          </a:p>
        </p:txBody>
      </p:sp>
    </p:spTree>
    <p:extLst>
      <p:ext uri="{BB962C8B-B14F-4D97-AF65-F5344CB8AC3E}">
        <p14:creationId xmlns:p14="http://schemas.microsoft.com/office/powerpoint/2010/main" val="11443598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28</a:t>
            </a:fld>
            <a:endParaRPr lang="en-GB"/>
          </a:p>
        </p:txBody>
      </p:sp>
    </p:spTree>
    <p:extLst>
      <p:ext uri="{BB962C8B-B14F-4D97-AF65-F5344CB8AC3E}">
        <p14:creationId xmlns:p14="http://schemas.microsoft.com/office/powerpoint/2010/main" val="5387898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29</a:t>
            </a:fld>
            <a:endParaRPr lang="en-GB"/>
          </a:p>
        </p:txBody>
      </p:sp>
    </p:spTree>
    <p:extLst>
      <p:ext uri="{BB962C8B-B14F-4D97-AF65-F5344CB8AC3E}">
        <p14:creationId xmlns:p14="http://schemas.microsoft.com/office/powerpoint/2010/main" val="17795288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30</a:t>
            </a:fld>
            <a:endParaRPr lang="en-GB"/>
          </a:p>
        </p:txBody>
      </p:sp>
    </p:spTree>
    <p:extLst>
      <p:ext uri="{BB962C8B-B14F-4D97-AF65-F5344CB8AC3E}">
        <p14:creationId xmlns:p14="http://schemas.microsoft.com/office/powerpoint/2010/main" val="16179399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31</a:t>
            </a:fld>
            <a:endParaRPr lang="en-GB"/>
          </a:p>
        </p:txBody>
      </p:sp>
    </p:spTree>
    <p:extLst>
      <p:ext uri="{BB962C8B-B14F-4D97-AF65-F5344CB8AC3E}">
        <p14:creationId xmlns:p14="http://schemas.microsoft.com/office/powerpoint/2010/main" val="5162798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clip and highlight behaviour issues and how they were handled.</a:t>
            </a:r>
          </a:p>
          <a:p>
            <a:r>
              <a:rPr lang="en-GB" dirty="0"/>
              <a:t>List issues in chat and suggest potential solution.</a:t>
            </a:r>
          </a:p>
        </p:txBody>
      </p:sp>
      <p:sp>
        <p:nvSpPr>
          <p:cNvPr id="4" name="Slide Number Placeholder 3"/>
          <p:cNvSpPr>
            <a:spLocks noGrp="1"/>
          </p:cNvSpPr>
          <p:nvPr>
            <p:ph type="sldNum" sz="quarter" idx="5"/>
          </p:nvPr>
        </p:nvSpPr>
        <p:spPr/>
        <p:txBody>
          <a:bodyPr/>
          <a:lstStyle/>
          <a:p>
            <a:fld id="{0CA58177-202B-4309-AA28-E12054FB622F}" type="slidenum">
              <a:rPr lang="en-GB" smtClean="0"/>
              <a:t>33</a:t>
            </a:fld>
            <a:endParaRPr lang="en-GB"/>
          </a:p>
        </p:txBody>
      </p:sp>
    </p:spTree>
    <p:extLst>
      <p:ext uri="{BB962C8B-B14F-4D97-AF65-F5344CB8AC3E}">
        <p14:creationId xmlns:p14="http://schemas.microsoft.com/office/powerpoint/2010/main" val="15492011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key takeaway from today’s session?</a:t>
            </a:r>
          </a:p>
          <a:p>
            <a:r>
              <a:rPr lang="en-GB" dirty="0"/>
              <a:t>What are you looking forward to most about PTE?</a:t>
            </a:r>
          </a:p>
          <a:p>
            <a:r>
              <a:rPr lang="en-GB" dirty="0"/>
              <a:t>What concerns might you still have? </a:t>
            </a:r>
          </a:p>
        </p:txBody>
      </p:sp>
      <p:sp>
        <p:nvSpPr>
          <p:cNvPr id="4" name="Slide Number Placeholder 3"/>
          <p:cNvSpPr>
            <a:spLocks noGrp="1"/>
          </p:cNvSpPr>
          <p:nvPr>
            <p:ph type="sldNum" sz="quarter" idx="5"/>
          </p:nvPr>
        </p:nvSpPr>
        <p:spPr/>
        <p:txBody>
          <a:bodyPr/>
          <a:lstStyle/>
          <a:p>
            <a:fld id="{21E980CD-8002-477D-90BF-A1ADCDAA909C}" type="slidenum">
              <a:rPr lang="en-GB" smtClean="0"/>
              <a:t>34</a:t>
            </a:fld>
            <a:endParaRPr lang="en-GB"/>
          </a:p>
        </p:txBody>
      </p:sp>
    </p:spTree>
    <p:extLst>
      <p:ext uri="{BB962C8B-B14F-4D97-AF65-F5344CB8AC3E}">
        <p14:creationId xmlns:p14="http://schemas.microsoft.com/office/powerpoint/2010/main" val="35598861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Referring to the agreement made between</a:t>
            </a:r>
          </a:p>
          <a:p>
            <a:r>
              <a:rPr lang="en-GB" dirty="0"/>
              <a:t>staff and learners, simple and clear expectations reflected in all conversations about</a:t>
            </a:r>
          </a:p>
          <a:p>
            <a:r>
              <a:rPr lang="en-GB" dirty="0"/>
              <a:t>behaviour.</a:t>
            </a:r>
          </a:p>
          <a:p>
            <a:r>
              <a:rPr lang="en-GB" dirty="0"/>
              <a:t>2. Ensuring ‘certainty’ through all levels of the hierarchy. Never</a:t>
            </a:r>
          </a:p>
          <a:p>
            <a:r>
              <a:rPr lang="en-GB" dirty="0"/>
              <a:t>passing problems up the line, teachers taking responsibility for behaviour interventions,</a:t>
            </a:r>
          </a:p>
          <a:p>
            <a:r>
              <a:rPr lang="en-GB" dirty="0"/>
              <a:t>seeking support but never delegating.</a:t>
            </a:r>
          </a:p>
          <a:p>
            <a:r>
              <a:rPr lang="en-GB" dirty="0"/>
              <a:t>3. Routine procedures for reinforcing, encouraging</a:t>
            </a:r>
          </a:p>
          <a:p>
            <a:r>
              <a:rPr lang="en-GB" dirty="0"/>
              <a:t>and celebrating appropriate behaviour.</a:t>
            </a:r>
          </a:p>
          <a:p>
            <a:r>
              <a:rPr lang="en-GB" dirty="0"/>
              <a:t>4. Defined, agreed and applied at the classroom level as well</a:t>
            </a:r>
          </a:p>
          <a:p>
            <a:r>
              <a:rPr lang="en-GB" dirty="0"/>
              <a:t>as established structures for more serious behaviours. </a:t>
            </a:r>
          </a:p>
          <a:p>
            <a:r>
              <a:rPr lang="en-GB" dirty="0"/>
              <a:t>6. Even in the face of disrespectful learners! </a:t>
            </a:r>
          </a:p>
          <a:p>
            <a:r>
              <a:rPr lang="en-GB" dirty="0"/>
              <a:t>7.Emotional restraint that is modelled and not just taught, teachers as role models for learning. </a:t>
            </a:r>
          </a:p>
          <a:p>
            <a:r>
              <a:rPr lang="en-GB" dirty="0"/>
              <a:t>9.Consistent visual messages and echoes of core </a:t>
            </a:r>
            <a:r>
              <a:rPr lang="en-GB" dirty="0" err="1"/>
              <a:t>values,positive</a:t>
            </a:r>
            <a:r>
              <a:rPr lang="en-GB" dirty="0"/>
              <a:t> images of learners rather than marketing slogans</a:t>
            </a:r>
          </a:p>
          <a:p>
            <a:endParaRPr lang="en-GB" dirty="0"/>
          </a:p>
        </p:txBody>
      </p:sp>
      <p:sp>
        <p:nvSpPr>
          <p:cNvPr id="4" name="Slide Number Placeholder 3"/>
          <p:cNvSpPr>
            <a:spLocks noGrp="1"/>
          </p:cNvSpPr>
          <p:nvPr>
            <p:ph type="sldNum" sz="quarter" idx="5"/>
          </p:nvPr>
        </p:nvSpPr>
        <p:spPr/>
        <p:txBody>
          <a:bodyPr/>
          <a:lstStyle/>
          <a:p>
            <a:fld id="{0CA58177-202B-4309-AA28-E12054FB622F}" type="slidenum">
              <a:rPr lang="en-GB" smtClean="0"/>
              <a:t>39</a:t>
            </a:fld>
            <a:endParaRPr lang="en-GB"/>
          </a:p>
        </p:txBody>
      </p:sp>
    </p:spTree>
    <p:extLst>
      <p:ext uri="{BB962C8B-B14F-4D97-AF65-F5344CB8AC3E}">
        <p14:creationId xmlns:p14="http://schemas.microsoft.com/office/powerpoint/2010/main" val="29067383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p>
          <a:p>
            <a:r>
              <a:rPr lang="en-GB" dirty="0"/>
              <a:t>emotional mind responds rapidly and with a primitive instinct, often over-running the rational</a:t>
            </a:r>
          </a:p>
          <a:p>
            <a:r>
              <a:rPr lang="en-GB" dirty="0"/>
              <a:t>mind. This rapid mode of perception sacrifices accuracy for speed, relying on first impressions.</a:t>
            </a:r>
          </a:p>
          <a:p>
            <a:r>
              <a:rPr lang="en-GB" dirty="0"/>
              <a:t>Swiftness is particularly true of intense emotions like fear of a sudden threat (perhaps an angry</a:t>
            </a:r>
          </a:p>
          <a:p>
            <a:r>
              <a:rPr lang="en-GB" dirty="0"/>
              <a:t>adult approaching). Emotional response can also come in a second wave during/after reflective</a:t>
            </a:r>
          </a:p>
          <a:p>
            <a:r>
              <a:rPr lang="en-GB" dirty="0"/>
              <a:t>thought (‘What did that child just say to me? Right…’). The emotional mind takes its beliefs to</a:t>
            </a:r>
          </a:p>
          <a:p>
            <a:r>
              <a:rPr lang="en-GB" dirty="0"/>
              <a:t>be absolutely true and so discounts any evidence to the contrary. That is why it is so hard to</a:t>
            </a:r>
          </a:p>
          <a:p>
            <a:r>
              <a:rPr lang="en-GB" dirty="0"/>
              <a:t>reason with someone who is emotionally upset.</a:t>
            </a:r>
          </a:p>
        </p:txBody>
      </p:sp>
      <p:sp>
        <p:nvSpPr>
          <p:cNvPr id="4" name="Slide Number Placeholder 3"/>
          <p:cNvSpPr>
            <a:spLocks noGrp="1"/>
          </p:cNvSpPr>
          <p:nvPr>
            <p:ph type="sldNum" sz="quarter" idx="5"/>
          </p:nvPr>
        </p:nvSpPr>
        <p:spPr/>
        <p:txBody>
          <a:bodyPr/>
          <a:lstStyle/>
          <a:p>
            <a:fld id="{0CA58177-202B-4309-AA28-E12054FB622F}" type="slidenum">
              <a:rPr lang="en-GB" smtClean="0"/>
              <a:t>40</a:t>
            </a:fld>
            <a:endParaRPr lang="en-GB"/>
          </a:p>
        </p:txBody>
      </p:sp>
    </p:spTree>
    <p:extLst>
      <p:ext uri="{BB962C8B-B14F-4D97-AF65-F5344CB8AC3E}">
        <p14:creationId xmlns:p14="http://schemas.microsoft.com/office/powerpoint/2010/main" val="25748092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amygdala acts as a storehouse of emotional memory. It is poised like an alarm company</a:t>
            </a:r>
          </a:p>
          <a:p>
            <a:r>
              <a:rPr lang="en-GB" dirty="0"/>
              <a:t>where operators stand ready to send out emergency messages. It triggers fight/flight hormones</a:t>
            </a:r>
          </a:p>
          <a:p>
            <a:r>
              <a:rPr lang="en-GB" dirty="0"/>
              <a:t>(“Right! I’m off!’), mobilizes centres for movement and activates the cardiovascular system.</a:t>
            </a:r>
          </a:p>
          <a:p>
            <a:r>
              <a:rPr lang="en-GB" dirty="0"/>
              <a:t>The amygdala has a privileged position as an emotional sentinel, able to hijack the brain. It can</a:t>
            </a:r>
          </a:p>
          <a:p>
            <a:r>
              <a:rPr lang="en-GB" dirty="0"/>
              <a:t>send urgent messages, which are sometimes, if not often, out of date. </a:t>
            </a:r>
          </a:p>
          <a:p>
            <a:r>
              <a:rPr lang="en-GB" dirty="0"/>
              <a:t>The Amygdala is fully formed at the age of 24/25 years.</a:t>
            </a:r>
          </a:p>
        </p:txBody>
      </p:sp>
      <p:sp>
        <p:nvSpPr>
          <p:cNvPr id="4" name="Slide Number Placeholder 3"/>
          <p:cNvSpPr>
            <a:spLocks noGrp="1"/>
          </p:cNvSpPr>
          <p:nvPr>
            <p:ph type="sldNum" sz="quarter" idx="5"/>
          </p:nvPr>
        </p:nvSpPr>
        <p:spPr/>
        <p:txBody>
          <a:bodyPr/>
          <a:lstStyle/>
          <a:p>
            <a:fld id="{0CA58177-202B-4309-AA28-E12054FB622F}" type="slidenum">
              <a:rPr lang="en-GB" smtClean="0"/>
              <a:t>41</a:t>
            </a:fld>
            <a:endParaRPr lang="en-GB"/>
          </a:p>
        </p:txBody>
      </p:sp>
    </p:spTree>
    <p:extLst>
      <p:ext uri="{BB962C8B-B14F-4D97-AF65-F5344CB8AC3E}">
        <p14:creationId xmlns:p14="http://schemas.microsoft.com/office/powerpoint/2010/main" val="39050445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teachers recognise that their pattern of behaviour is to be nice or compliant for far</a:t>
            </a:r>
          </a:p>
          <a:p>
            <a:r>
              <a:rPr lang="en-GB" dirty="0"/>
              <a:t>longer than they really want, until they reach the point of no longer being able to hold it in;</a:t>
            </a:r>
          </a:p>
          <a:p>
            <a:r>
              <a:rPr lang="en-GB" dirty="0"/>
              <a:t>then they explode nastily and inappropriately all over whoever happens to be around. This can</a:t>
            </a:r>
          </a:p>
          <a:p>
            <a:r>
              <a:rPr lang="en-GB" dirty="0"/>
              <a:t>leave learners with the impression that there are only two states or behaviours their teacher</a:t>
            </a:r>
          </a:p>
          <a:p>
            <a:r>
              <a:rPr lang="en-GB" dirty="0"/>
              <a:t>can do: ‘Nice’ or ‘Nasty’. The shades in between, which are where assertiveness lies, are</a:t>
            </a:r>
          </a:p>
          <a:p>
            <a:r>
              <a:rPr lang="en-GB" dirty="0"/>
              <a:t>unused and eventually lost from the repertoire of Behaviour Management strategies</a:t>
            </a:r>
          </a:p>
        </p:txBody>
      </p:sp>
      <p:sp>
        <p:nvSpPr>
          <p:cNvPr id="4" name="Slide Number Placeholder 3"/>
          <p:cNvSpPr>
            <a:spLocks noGrp="1"/>
          </p:cNvSpPr>
          <p:nvPr>
            <p:ph type="sldNum" sz="quarter" idx="5"/>
          </p:nvPr>
        </p:nvSpPr>
        <p:spPr/>
        <p:txBody>
          <a:bodyPr/>
          <a:lstStyle/>
          <a:p>
            <a:fld id="{0CA58177-202B-4309-AA28-E12054FB622F}" type="slidenum">
              <a:rPr lang="en-GB" smtClean="0"/>
              <a:t>53</a:t>
            </a:fld>
            <a:endParaRPr lang="en-GB"/>
          </a:p>
        </p:txBody>
      </p:sp>
    </p:spTree>
    <p:extLst>
      <p:ext uri="{BB962C8B-B14F-4D97-AF65-F5344CB8AC3E}">
        <p14:creationId xmlns:p14="http://schemas.microsoft.com/office/powerpoint/2010/main" val="18339190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you show your assertiveness in the classroom?</a:t>
            </a:r>
          </a:p>
        </p:txBody>
      </p:sp>
      <p:sp>
        <p:nvSpPr>
          <p:cNvPr id="4" name="Slide Number Placeholder 3"/>
          <p:cNvSpPr>
            <a:spLocks noGrp="1"/>
          </p:cNvSpPr>
          <p:nvPr>
            <p:ph type="sldNum" sz="quarter" idx="5"/>
          </p:nvPr>
        </p:nvSpPr>
        <p:spPr/>
        <p:txBody>
          <a:bodyPr/>
          <a:lstStyle/>
          <a:p>
            <a:fld id="{0CA58177-202B-4309-AA28-E12054FB622F}" type="slidenum">
              <a:rPr lang="en-GB" smtClean="0"/>
              <a:t>68</a:t>
            </a:fld>
            <a:endParaRPr lang="en-GB"/>
          </a:p>
        </p:txBody>
      </p:sp>
    </p:spTree>
    <p:extLst>
      <p:ext uri="{BB962C8B-B14F-4D97-AF65-F5344CB8AC3E}">
        <p14:creationId xmlns:p14="http://schemas.microsoft.com/office/powerpoint/2010/main" val="40065643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of 4</a:t>
            </a:r>
          </a:p>
          <a:p>
            <a:r>
              <a:rPr lang="en-GB" dirty="0"/>
              <a:t>Decide a particular behaviour – not doing their work</a:t>
            </a:r>
          </a:p>
          <a:p>
            <a:r>
              <a:rPr lang="en-GB" dirty="0"/>
              <a:t>Write a script</a:t>
            </a:r>
          </a:p>
        </p:txBody>
      </p:sp>
      <p:sp>
        <p:nvSpPr>
          <p:cNvPr id="4" name="Slide Number Placeholder 3"/>
          <p:cNvSpPr>
            <a:spLocks noGrp="1"/>
          </p:cNvSpPr>
          <p:nvPr>
            <p:ph type="sldNum" sz="quarter" idx="5"/>
          </p:nvPr>
        </p:nvSpPr>
        <p:spPr/>
        <p:txBody>
          <a:bodyPr/>
          <a:lstStyle/>
          <a:p>
            <a:fld id="{0CA58177-202B-4309-AA28-E12054FB622F}" type="slidenum">
              <a:rPr lang="en-GB" smtClean="0"/>
              <a:t>75</a:t>
            </a:fld>
            <a:endParaRPr lang="en-GB"/>
          </a:p>
        </p:txBody>
      </p:sp>
    </p:spTree>
    <p:extLst>
      <p:ext uri="{BB962C8B-B14F-4D97-AF65-F5344CB8AC3E}">
        <p14:creationId xmlns:p14="http://schemas.microsoft.com/office/powerpoint/2010/main" val="17749124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Write a script and role play – take it in turns</a:t>
            </a:r>
          </a:p>
        </p:txBody>
      </p:sp>
      <p:sp>
        <p:nvSpPr>
          <p:cNvPr id="4" name="Slide Number Placeholder 3"/>
          <p:cNvSpPr>
            <a:spLocks noGrp="1"/>
          </p:cNvSpPr>
          <p:nvPr>
            <p:ph type="sldNum" sz="quarter" idx="5"/>
          </p:nvPr>
        </p:nvSpPr>
        <p:spPr/>
        <p:txBody>
          <a:bodyPr/>
          <a:lstStyle/>
          <a:p>
            <a:fld id="{0CA58177-202B-4309-AA28-E12054FB622F}" type="slidenum">
              <a:rPr lang="en-GB" smtClean="0"/>
              <a:t>76</a:t>
            </a:fld>
            <a:endParaRPr lang="en-GB"/>
          </a:p>
        </p:txBody>
      </p:sp>
    </p:spTree>
    <p:extLst>
      <p:ext uri="{BB962C8B-B14F-4D97-AF65-F5344CB8AC3E}">
        <p14:creationId xmlns:p14="http://schemas.microsoft.com/office/powerpoint/2010/main" val="25975830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Rehearse again using the guidelines here – refine the script</a:t>
            </a:r>
          </a:p>
        </p:txBody>
      </p:sp>
      <p:sp>
        <p:nvSpPr>
          <p:cNvPr id="4" name="Slide Number Placeholder 3"/>
          <p:cNvSpPr>
            <a:spLocks noGrp="1"/>
          </p:cNvSpPr>
          <p:nvPr>
            <p:ph type="sldNum" sz="quarter" idx="5"/>
          </p:nvPr>
        </p:nvSpPr>
        <p:spPr/>
        <p:txBody>
          <a:bodyPr/>
          <a:lstStyle/>
          <a:p>
            <a:fld id="{0CA58177-202B-4309-AA28-E12054FB622F}" type="slidenum">
              <a:rPr lang="en-GB" smtClean="0"/>
              <a:t>77</a:t>
            </a:fld>
            <a:endParaRPr lang="en-GB"/>
          </a:p>
        </p:txBody>
      </p:sp>
    </p:spTree>
    <p:extLst>
      <p:ext uri="{BB962C8B-B14F-4D97-AF65-F5344CB8AC3E}">
        <p14:creationId xmlns:p14="http://schemas.microsoft.com/office/powerpoint/2010/main" val="32878033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Repeat role play</a:t>
            </a:r>
          </a:p>
        </p:txBody>
      </p:sp>
      <p:sp>
        <p:nvSpPr>
          <p:cNvPr id="4" name="Slide Number Placeholder 3"/>
          <p:cNvSpPr>
            <a:spLocks noGrp="1"/>
          </p:cNvSpPr>
          <p:nvPr>
            <p:ph type="sldNum" sz="quarter" idx="5"/>
          </p:nvPr>
        </p:nvSpPr>
        <p:spPr/>
        <p:txBody>
          <a:bodyPr/>
          <a:lstStyle/>
          <a:p>
            <a:fld id="{0CA58177-202B-4309-AA28-E12054FB622F}" type="slidenum">
              <a:rPr lang="en-GB" smtClean="0"/>
              <a:t>78</a:t>
            </a:fld>
            <a:endParaRPr lang="en-GB"/>
          </a:p>
        </p:txBody>
      </p:sp>
    </p:spTree>
    <p:extLst>
      <p:ext uri="{BB962C8B-B14F-4D97-AF65-F5344CB8AC3E}">
        <p14:creationId xmlns:p14="http://schemas.microsoft.com/office/powerpoint/2010/main" val="11732375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suggest a response</a:t>
            </a:r>
          </a:p>
        </p:txBody>
      </p:sp>
      <p:sp>
        <p:nvSpPr>
          <p:cNvPr id="4" name="Slide Number Placeholder 3"/>
          <p:cNvSpPr>
            <a:spLocks noGrp="1"/>
          </p:cNvSpPr>
          <p:nvPr>
            <p:ph type="sldNum" sz="quarter" idx="5"/>
          </p:nvPr>
        </p:nvSpPr>
        <p:spPr/>
        <p:txBody>
          <a:bodyPr/>
          <a:lstStyle/>
          <a:p>
            <a:fld id="{0CA58177-202B-4309-AA28-E12054FB622F}" type="slidenum">
              <a:rPr lang="en-GB" smtClean="0"/>
              <a:t>79</a:t>
            </a:fld>
            <a:endParaRPr lang="en-GB"/>
          </a:p>
        </p:txBody>
      </p:sp>
    </p:spTree>
    <p:extLst>
      <p:ext uri="{BB962C8B-B14F-4D97-AF65-F5344CB8AC3E}">
        <p14:creationId xmlns:p14="http://schemas.microsoft.com/office/powerpoint/2010/main" val="5468331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take responsibility for our behaviour in different ways and at different speeds. Some can</a:t>
            </a:r>
          </a:p>
          <a:p>
            <a:r>
              <a:rPr lang="en-GB" dirty="0"/>
              <a:t>see the reflection of their own behaviour in an instant. For others the reflection is clouded and</a:t>
            </a:r>
          </a:p>
          <a:p>
            <a:r>
              <a:rPr lang="en-GB" dirty="0"/>
              <a:t>takes longer to come into focus. The problem is that we seek assurance from the student that</a:t>
            </a:r>
          </a:p>
          <a:p>
            <a:r>
              <a:rPr lang="en-GB" dirty="0"/>
              <a:t>they are taking responsibility and an apology seems to satisfy immediately. Perhaps a truly</a:t>
            </a:r>
          </a:p>
          <a:p>
            <a:r>
              <a:rPr lang="en-GB" dirty="0"/>
              <a:t>restorative process does not finish at the meeting or conference.</a:t>
            </a:r>
          </a:p>
          <a:p>
            <a:r>
              <a:rPr lang="en-GB" dirty="0"/>
              <a:t>With the spectre of the apology lurking the conversation is tainted, trust reserved. In</a:t>
            </a:r>
          </a:p>
          <a:p>
            <a:r>
              <a:rPr lang="en-GB" dirty="0"/>
              <a:t>conversations where mutual trust can develop the shadow of control is cast.</a:t>
            </a:r>
          </a:p>
        </p:txBody>
      </p:sp>
      <p:sp>
        <p:nvSpPr>
          <p:cNvPr id="4" name="Slide Number Placeholder 3"/>
          <p:cNvSpPr>
            <a:spLocks noGrp="1"/>
          </p:cNvSpPr>
          <p:nvPr>
            <p:ph type="sldNum" sz="quarter" idx="5"/>
          </p:nvPr>
        </p:nvSpPr>
        <p:spPr/>
        <p:txBody>
          <a:bodyPr/>
          <a:lstStyle/>
          <a:p>
            <a:fld id="{0CA58177-202B-4309-AA28-E12054FB622F}" type="slidenum">
              <a:rPr lang="en-GB" smtClean="0"/>
              <a:t>87</a:t>
            </a:fld>
            <a:endParaRPr lang="en-GB"/>
          </a:p>
        </p:txBody>
      </p:sp>
    </p:spTree>
    <p:extLst>
      <p:ext uri="{BB962C8B-B14F-4D97-AF65-F5344CB8AC3E}">
        <p14:creationId xmlns:p14="http://schemas.microsoft.com/office/powerpoint/2010/main" val="39812638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Introduce Lotus diagram. Can be used as a brainstorming tool.</a:t>
            </a:r>
          </a:p>
          <a:p>
            <a:r>
              <a:rPr lang="en-US" dirty="0">
                <a:cs typeface="Calibri"/>
              </a:rPr>
              <a:t>The central concept is </a:t>
            </a:r>
            <a:r>
              <a:rPr lang="en-US" dirty="0" err="1">
                <a:cs typeface="Calibri"/>
              </a:rPr>
              <a:t>behaviour</a:t>
            </a:r>
            <a:r>
              <a:rPr lang="en-US" dirty="0">
                <a:cs typeface="Calibri"/>
              </a:rPr>
              <a:t> management. The surrounding 8 concepts are important aspects/ things to consider when managing the classroom environment.</a:t>
            </a:r>
          </a:p>
          <a:p>
            <a:r>
              <a:rPr lang="en-US" dirty="0">
                <a:cs typeface="Calibri"/>
              </a:rPr>
              <a:t>Fill in boxes in as much details of things to consider/strategies/challenges.</a:t>
            </a:r>
          </a:p>
          <a:p>
            <a:pPr marL="228600" indent="-228600">
              <a:buAutoNum type="arabicPeriod"/>
            </a:pPr>
            <a:r>
              <a:rPr lang="en-US" dirty="0">
                <a:cs typeface="Calibri"/>
              </a:rPr>
              <a:t>https://jamboard.google.com/d/1njAet9zHLSINkrWeaWK-0_D13__PSvrbyqJpKhn4Cs0/edit?usp=sharing</a:t>
            </a:r>
          </a:p>
          <a:p>
            <a:pPr marL="228600" indent="-228600">
              <a:buAutoNum type="arabicPeriod"/>
            </a:pPr>
            <a:r>
              <a:rPr lang="en-US" dirty="0">
                <a:cs typeface="Calibri"/>
              </a:rPr>
              <a:t>https://jamboard.google.com/d/1vwoD22tO9jUpJeV0bxD7Jmj6nL7EZCmzfQGFdbnkYuk/viewer</a:t>
            </a:r>
          </a:p>
        </p:txBody>
      </p:sp>
      <p:sp>
        <p:nvSpPr>
          <p:cNvPr id="4" name="Slide Number Placeholder 3"/>
          <p:cNvSpPr>
            <a:spLocks noGrp="1"/>
          </p:cNvSpPr>
          <p:nvPr>
            <p:ph type="sldNum" sz="quarter" idx="5"/>
          </p:nvPr>
        </p:nvSpPr>
        <p:spPr/>
        <p:txBody>
          <a:bodyPr/>
          <a:lstStyle/>
          <a:p>
            <a:fld id="{0CA58177-202B-4309-AA28-E12054FB622F}" type="slidenum">
              <a:rPr lang="en-GB" smtClean="0"/>
              <a:t>95</a:t>
            </a:fld>
            <a:endParaRPr lang="en-GB"/>
          </a:p>
        </p:txBody>
      </p:sp>
    </p:spTree>
    <p:extLst>
      <p:ext uri="{BB962C8B-B14F-4D97-AF65-F5344CB8AC3E}">
        <p14:creationId xmlns:p14="http://schemas.microsoft.com/office/powerpoint/2010/main" val="3481620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1471-7E15-4CDB-AF66-FB7184A546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AA33EE-A179-43E3-BB0E-314054FB73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710EFA-CFF4-468E-BC0B-4838E895FE17}"/>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5" name="Footer Placeholder 4">
            <a:extLst>
              <a:ext uri="{FF2B5EF4-FFF2-40B4-BE49-F238E27FC236}">
                <a16:creationId xmlns:a16="http://schemas.microsoft.com/office/drawing/2014/main" id="{2FACB54F-E32E-42D0-8798-D8078E9BF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2AFDF-AE66-4034-BDF8-2DDB9368F5CF}"/>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795103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C636B-D739-49F6-81B3-9DB19A622E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9109BD-2AD5-438F-9DB2-4C3E998AD6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24953E-F808-47BD-BBCF-817A89F99942}"/>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5" name="Footer Placeholder 4">
            <a:extLst>
              <a:ext uri="{FF2B5EF4-FFF2-40B4-BE49-F238E27FC236}">
                <a16:creationId xmlns:a16="http://schemas.microsoft.com/office/drawing/2014/main" id="{5A1CA2D2-8DD2-44EA-A86E-0DDCD790E3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F7743-4CD1-4A3C-8DC7-FD24453636DC}"/>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99144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24E55-8E9C-430F-A0BF-FF2399E0A1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A07068-4143-4D94-8669-BC84719A4D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F8B32C-CC65-4648-996D-BA7D95984EB0}"/>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5" name="Footer Placeholder 4">
            <a:extLst>
              <a:ext uri="{FF2B5EF4-FFF2-40B4-BE49-F238E27FC236}">
                <a16:creationId xmlns:a16="http://schemas.microsoft.com/office/drawing/2014/main" id="{BF13C6AE-6D60-4B8B-81E0-C68999E377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4BE13-11D2-4454-8E86-838DC6B5E608}"/>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3974293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004E-EED2-4DBD-8E0F-D46533E0B9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396CDE-BE78-4C00-A1DC-0FC2F6CBA1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747CB6-A206-4F76-B522-EAC6319CC8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41AC99-0F74-4FA5-99E9-7DFC8BD9A449}"/>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6" name="Footer Placeholder 5">
            <a:extLst>
              <a:ext uri="{FF2B5EF4-FFF2-40B4-BE49-F238E27FC236}">
                <a16:creationId xmlns:a16="http://schemas.microsoft.com/office/drawing/2014/main" id="{FEFBF053-1F9B-4EE3-8628-A69D22B0E5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737F6F-ABF5-42C0-8E79-FC7709324811}"/>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3012536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878FE-E5DB-4205-8515-41FB93D60E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310EB3-ABFD-4776-AFE5-0905BF97A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8F3BD7-1870-418E-BCCD-BCE7F70847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7B0A1C-FB79-4B92-97D4-CB612D2803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8F38B4-5174-4AF2-8C4D-C091DEC407C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3D1FA0-28AC-4028-BD07-520DB630394A}"/>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8" name="Footer Placeholder 7">
            <a:extLst>
              <a:ext uri="{FF2B5EF4-FFF2-40B4-BE49-F238E27FC236}">
                <a16:creationId xmlns:a16="http://schemas.microsoft.com/office/drawing/2014/main" id="{B7D579DA-E02E-495A-8A5F-7DBB0FECF3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0792E6-4884-490B-A8A3-FD0E4BD89E4D}"/>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1297922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436FC-FBBA-4C1B-AB6E-6614DE876D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3047DA-F1C5-4B12-8895-65964D9E6451}"/>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4" name="Footer Placeholder 3">
            <a:extLst>
              <a:ext uri="{FF2B5EF4-FFF2-40B4-BE49-F238E27FC236}">
                <a16:creationId xmlns:a16="http://schemas.microsoft.com/office/drawing/2014/main" id="{018A7ADE-EC16-4006-9CD3-8E9FFC015B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BB7DE6-ED49-4596-A8B2-1CE97FB49756}"/>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1930010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95664A-98F1-4AE2-A8DB-3B73CBEA5943}"/>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3" name="Footer Placeholder 2">
            <a:extLst>
              <a:ext uri="{FF2B5EF4-FFF2-40B4-BE49-F238E27FC236}">
                <a16:creationId xmlns:a16="http://schemas.microsoft.com/office/drawing/2014/main" id="{F9DD6AD4-4C98-4D17-AC10-1E0D2618D3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F0A2B7-CEF8-4EE6-B57A-B2C7C660861D}"/>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3326684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0A5E9-9EC4-4810-8C1D-5FD887B255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913437-57BF-4290-919A-CAFDE60139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AEEDDA-8E2D-466F-ADA9-61B18EBDC6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6EF457-481F-4DF7-813D-F5C34F9B480A}"/>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6" name="Footer Placeholder 5">
            <a:extLst>
              <a:ext uri="{FF2B5EF4-FFF2-40B4-BE49-F238E27FC236}">
                <a16:creationId xmlns:a16="http://schemas.microsoft.com/office/drawing/2014/main" id="{01EE9C84-9210-4A2C-9F1A-278BBEE876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4936F5-EA74-40A9-997A-326C3BDCF411}"/>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354296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7152-47A8-4857-A041-56E02BA150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B36B05-B0E7-4BD8-9754-A3978F2018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11A8D4-069B-4792-B041-CA7CEBE13A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AD1458-2976-444C-800D-EE536BD20DAF}"/>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6" name="Footer Placeholder 5">
            <a:extLst>
              <a:ext uri="{FF2B5EF4-FFF2-40B4-BE49-F238E27FC236}">
                <a16:creationId xmlns:a16="http://schemas.microsoft.com/office/drawing/2014/main" id="{20193D2E-53EC-403A-881A-59FFDC3747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DFF22A-6018-4E67-8869-B0782674F9A5}"/>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1772770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13E6E-EA18-4C7B-A570-EED5B7B51E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8776-A52E-4436-9E24-B0E9B1260E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266CB0-1F38-4B74-B5B8-4B316B1CF568}"/>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5" name="Footer Placeholder 4">
            <a:extLst>
              <a:ext uri="{FF2B5EF4-FFF2-40B4-BE49-F238E27FC236}">
                <a16:creationId xmlns:a16="http://schemas.microsoft.com/office/drawing/2014/main" id="{7D0F8C9E-6F98-4027-9120-CD601F63B6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569A7F-4F61-424C-A758-D42C5D8FC021}"/>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2119330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AB0EE0-51CD-44B5-B870-B29784DA8F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3798F7-C5E3-4151-8583-8AA210177A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831D7-9663-4228-AFB5-7C839C36D759}"/>
              </a:ext>
            </a:extLst>
          </p:cNvPr>
          <p:cNvSpPr>
            <a:spLocks noGrp="1"/>
          </p:cNvSpPr>
          <p:nvPr>
            <p:ph type="dt" sz="half" idx="10"/>
          </p:nvPr>
        </p:nvSpPr>
        <p:spPr/>
        <p:txBody>
          <a:bodyPr/>
          <a:lstStyle/>
          <a:p>
            <a:fld id="{22DF0AA0-8453-4E5E-947E-423F384B4E31}" type="datetimeFigureOut">
              <a:rPr lang="en-GB" smtClean="0"/>
              <a:t>03/10/2022</a:t>
            </a:fld>
            <a:endParaRPr lang="en-GB"/>
          </a:p>
        </p:txBody>
      </p:sp>
      <p:sp>
        <p:nvSpPr>
          <p:cNvPr id="5" name="Footer Placeholder 4">
            <a:extLst>
              <a:ext uri="{FF2B5EF4-FFF2-40B4-BE49-F238E27FC236}">
                <a16:creationId xmlns:a16="http://schemas.microsoft.com/office/drawing/2014/main" id="{C55A16E8-7CCE-4526-BF75-73984790CF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4A352-424B-4F35-A0BA-10B1E4702189}"/>
              </a:ext>
            </a:extLst>
          </p:cNvPr>
          <p:cNvSpPr>
            <a:spLocks noGrp="1"/>
          </p:cNvSpPr>
          <p:nvPr>
            <p:ph type="sldNum" sz="quarter" idx="12"/>
          </p:nvPr>
        </p:nvSpPr>
        <p:spPr/>
        <p:txBody>
          <a:bodyPr/>
          <a:lstStyle/>
          <a:p>
            <a:fld id="{C6416237-4A04-411B-80F0-B5B487C01B28}" type="slidenum">
              <a:rPr lang="en-GB" smtClean="0"/>
              <a:t>‹#›</a:t>
            </a:fld>
            <a:endParaRPr lang="en-GB"/>
          </a:p>
        </p:txBody>
      </p:sp>
    </p:spTree>
    <p:extLst>
      <p:ext uri="{BB962C8B-B14F-4D97-AF65-F5344CB8AC3E}">
        <p14:creationId xmlns:p14="http://schemas.microsoft.com/office/powerpoint/2010/main" val="1938130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914D3D-FAF9-4472-B7BC-7F36F2DDDE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8C9303-F110-4ACA-8E86-DA1DE77519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113C9-2FB2-413E-AE4F-C48055DE78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DF0AA0-8453-4E5E-947E-423F384B4E31}" type="datetimeFigureOut">
              <a:rPr lang="en-GB" smtClean="0"/>
              <a:t>03/10/2022</a:t>
            </a:fld>
            <a:endParaRPr lang="en-GB"/>
          </a:p>
        </p:txBody>
      </p:sp>
      <p:sp>
        <p:nvSpPr>
          <p:cNvPr id="5" name="Footer Placeholder 4">
            <a:extLst>
              <a:ext uri="{FF2B5EF4-FFF2-40B4-BE49-F238E27FC236}">
                <a16:creationId xmlns:a16="http://schemas.microsoft.com/office/drawing/2014/main" id="{2D665776-F42A-46D2-BD2C-07B844C1CA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D62A389-D0DA-4450-8EFD-716DAB4D77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416237-4A04-411B-80F0-B5B487C01B28}" type="slidenum">
              <a:rPr lang="en-GB" smtClean="0"/>
              <a:t>‹#›</a:t>
            </a:fld>
            <a:endParaRPr lang="en-GB"/>
          </a:p>
        </p:txBody>
      </p:sp>
    </p:spTree>
    <p:extLst>
      <p:ext uri="{BB962C8B-B14F-4D97-AF65-F5344CB8AC3E}">
        <p14:creationId xmlns:p14="http://schemas.microsoft.com/office/powerpoint/2010/main" val="903444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links-chain-red-white-blue-metal-310132/"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journeyoutofpink.com/2020/04/sometimes-i-just-want-to-pull-my-hair.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image" Target="../media/image8.jpeg"/><Relationship Id="rId4" Type="http://schemas.openxmlformats.org/officeDocument/2006/relationships/hyperlink" Target="https://batteredhope.blogspot.ca/2014/09/are-kids-angrier-than-before.htm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1428411"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hyperlink" Target="https://joannetombrakos.com/first-impressions-count-ever-digital-world/"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virtuallibrary.info/pmi-plus-minus-interesting-strategy.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hyperlink" Target="https://chaoticsoulzzz.wordpress.com/tag/obese/" TargetMode="External"/><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1B041-1BD7-4FC5-ABC1-5FAE2B1D84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1511ED-F8F3-41AA-8E97-B3FB45E4282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FE3277A-92F2-47C4-92FE-13CE556160B1}"/>
              </a:ext>
            </a:extLst>
          </p:cNvPr>
          <p:cNvPicPr>
            <a:picLocks noChangeAspect="1"/>
          </p:cNvPicPr>
          <p:nvPr/>
        </p:nvPicPr>
        <p:blipFill>
          <a:blip r:embed="rId3"/>
          <a:stretch>
            <a:fillRect/>
          </a:stretch>
        </p:blipFill>
        <p:spPr>
          <a:xfrm>
            <a:off x="1887166" y="282102"/>
            <a:ext cx="8404698" cy="4883285"/>
          </a:xfrm>
          <a:prstGeom prst="rect">
            <a:avLst/>
          </a:prstGeom>
        </p:spPr>
      </p:pic>
    </p:spTree>
    <p:extLst>
      <p:ext uri="{BB962C8B-B14F-4D97-AF65-F5344CB8AC3E}">
        <p14:creationId xmlns:p14="http://schemas.microsoft.com/office/powerpoint/2010/main" val="2397519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97319-0389-7465-C0E5-0C75ED386760}"/>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3100"/>
              <a:t>Link to pedagogical principles:</a:t>
            </a:r>
            <a:br>
              <a:rPr lang="en-US" sz="3100"/>
            </a:br>
            <a:endParaRPr lang="en-US" sz="3100"/>
          </a:p>
        </p:txBody>
      </p:sp>
      <p:sp>
        <p:nvSpPr>
          <p:cNvPr id="4" name="TextBox 3">
            <a:extLst>
              <a:ext uri="{FF2B5EF4-FFF2-40B4-BE49-F238E27FC236}">
                <a16:creationId xmlns:a16="http://schemas.microsoft.com/office/drawing/2014/main" id="{CA43C043-0D95-AA08-44C8-569D36EDD0CF}"/>
              </a:ext>
            </a:extLst>
          </p:cNvPr>
          <p:cNvSpPr txBox="1"/>
          <p:nvPr/>
        </p:nvSpPr>
        <p:spPr>
          <a:xfrm>
            <a:off x="762000" y="2279018"/>
            <a:ext cx="5314543" cy="3375920"/>
          </a:xfrm>
          <a:prstGeom prst="rect">
            <a:avLst/>
          </a:prstGeom>
        </p:spPr>
        <p:txBody>
          <a:bodyPr vert="horz" lIns="91440" tIns="45720" rIns="91440" bIns="45720" rtlCol="0" anchor="t">
            <a:normAutofit/>
          </a:bodyPr>
          <a:lstStyle/>
          <a:p>
            <a:pPr>
              <a:lnSpc>
                <a:spcPct val="90000"/>
              </a:lnSpc>
              <a:spcAft>
                <a:spcPts val="600"/>
              </a:spcAft>
            </a:pPr>
            <a:r>
              <a:rPr lang="en-US" dirty="0"/>
              <a:t>2. Good teaching and learning challenges all learners by encouraging them to </a:t>
            </a:r>
            <a:r>
              <a:rPr lang="en-US" dirty="0" err="1"/>
              <a:t>recognise</a:t>
            </a:r>
            <a:r>
              <a:rPr lang="en-US" dirty="0"/>
              <a:t> the importance of sustained effort in meeting expectations that are high but achievable for them</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10. Good teaching and learning encourages children and young people to take increasing responsibility for their own learning </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11. Good teaching and learning supports social and emotional development and positive relationships </a:t>
            </a:r>
          </a:p>
          <a:p>
            <a:pPr indent="-228600">
              <a:lnSpc>
                <a:spcPct val="90000"/>
              </a:lnSpc>
              <a:spcAft>
                <a:spcPts val="600"/>
              </a:spcAft>
              <a:buFont typeface="Arial" panose="020B0604020202020204" pitchFamily="34" charset="0"/>
              <a:buChar char="•"/>
            </a:pPr>
            <a:endParaRPr lang="en-US" dirty="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descr="Icon&#10;&#10;Description automatically generated">
            <a:extLst>
              <a:ext uri="{FF2B5EF4-FFF2-40B4-BE49-F238E27FC236}">
                <a16:creationId xmlns:a16="http://schemas.microsoft.com/office/drawing/2014/main" id="{66E59A6E-75BA-6D59-2F72-C2744968556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891" r="3666"/>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570711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8962571" y="78725"/>
            <a:ext cx="2946400" cy="2838646"/>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9761" y="251634"/>
            <a:ext cx="6117771" cy="769441"/>
          </a:xfrm>
          <a:prstGeom prst="rect">
            <a:avLst/>
          </a:prstGeom>
          <a:noFill/>
        </p:spPr>
        <p:txBody>
          <a:bodyPr wrap="square" rtlCol="0">
            <a:spAutoFit/>
          </a:bodyPr>
          <a:lstStyle/>
          <a:p>
            <a:r>
              <a:rPr lang="en-GB" sz="4400" b="1" dirty="0"/>
              <a:t>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914400" y="1393185"/>
            <a:ext cx="8839200" cy="1446550"/>
          </a:xfrm>
          <a:prstGeom prst="rect">
            <a:avLst/>
          </a:prstGeom>
          <a:noFill/>
        </p:spPr>
        <p:txBody>
          <a:bodyPr wrap="square" rtlCol="0">
            <a:spAutoFit/>
          </a:bodyPr>
          <a:lstStyle/>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2800" dirty="0">
              <a:latin typeface="Arial Rounded MT Bold" panose="020F0704030504030204" pitchFamily="34" charset="0"/>
            </a:endParaRPr>
          </a:p>
          <a:p>
            <a:pPr marL="457200" indent="-457200">
              <a:buFont typeface="Arial" panose="020B0604020202020204" pitchFamily="34" charset="0"/>
              <a:buChar char="•"/>
            </a:pPr>
            <a:endParaRPr lang="en-GB" sz="2800" dirty="0"/>
          </a:p>
        </p:txBody>
      </p:sp>
      <p:sp>
        <p:nvSpPr>
          <p:cNvPr id="6" name="TextBox 5">
            <a:extLst>
              <a:ext uri="{FF2B5EF4-FFF2-40B4-BE49-F238E27FC236}">
                <a16:creationId xmlns:a16="http://schemas.microsoft.com/office/drawing/2014/main" id="{8D2646AC-3F56-4CA2-8955-1B63250540BE}"/>
              </a:ext>
            </a:extLst>
          </p:cNvPr>
          <p:cNvSpPr txBox="1"/>
          <p:nvPr/>
        </p:nvSpPr>
        <p:spPr>
          <a:xfrm>
            <a:off x="402372" y="900743"/>
            <a:ext cx="9863256" cy="5878532"/>
          </a:xfrm>
          <a:prstGeom prst="rect">
            <a:avLst/>
          </a:prstGeom>
          <a:noFill/>
        </p:spPr>
        <p:txBody>
          <a:bodyPr wrap="square" rtlCol="0">
            <a:spAutoFit/>
          </a:bodyPr>
          <a:lstStyle/>
          <a:p>
            <a:pPr marL="342900" indent="-342900">
              <a:buFont typeface="Arial" panose="020B0604020202020204" pitchFamily="34" charset="0"/>
              <a:buChar char="•"/>
            </a:pPr>
            <a:endParaRPr lang="en-GB" sz="2800" dirty="0">
              <a:latin typeface="Calibri" panose="020F0502020204030204" pitchFamily="34" charset="0"/>
            </a:endParaRPr>
          </a:p>
          <a:p>
            <a:pPr marL="342900" indent="-342900">
              <a:buFont typeface="Arial" panose="020B0604020202020204" pitchFamily="34" charset="0"/>
              <a:buChar char="•"/>
            </a:pPr>
            <a:r>
              <a:rPr lang="en-GB" sz="2800" dirty="0">
                <a:latin typeface="Calibri" panose="020F0502020204030204" pitchFamily="34" charset="0"/>
              </a:rPr>
              <a:t>Analyse why pupils might display poor behaviour in our classes  </a:t>
            </a:r>
          </a:p>
          <a:p>
            <a:endParaRPr lang="en-GB" sz="2800" dirty="0">
              <a:latin typeface="Calibri" panose="020F0502020204030204" pitchFamily="34" charset="0"/>
            </a:endParaRPr>
          </a:p>
          <a:p>
            <a:pPr marL="342900" indent="-342900">
              <a:buFont typeface="Arial" panose="020B0604020202020204" pitchFamily="34" charset="0"/>
              <a:buChar char="•"/>
            </a:pPr>
            <a:r>
              <a:rPr lang="en-GB" sz="2800" dirty="0">
                <a:latin typeface="Calibri" panose="020F0502020204030204" pitchFamily="34" charset="0"/>
              </a:rPr>
              <a:t>Evaluate behaviour/classroom management strategies </a:t>
            </a:r>
          </a:p>
          <a:p>
            <a:endParaRPr lang="en-GB" sz="2800" dirty="0">
              <a:latin typeface="Calibri" panose="020F0502020204030204" pitchFamily="34" charset="0"/>
            </a:endParaRPr>
          </a:p>
          <a:p>
            <a:pPr marL="342900" indent="-342900">
              <a:buFont typeface="Arial" panose="020B0604020202020204" pitchFamily="34" charset="0"/>
              <a:buChar char="•"/>
            </a:pPr>
            <a:r>
              <a:rPr lang="en-GB" sz="2800" dirty="0">
                <a:latin typeface="Calibri" panose="020F0502020204030204" pitchFamily="34" charset="0"/>
              </a:rPr>
              <a:t>Plan to create conditions conducive to learning in your classroom </a:t>
            </a:r>
          </a:p>
          <a:p>
            <a:endParaRPr lang="en-GB" sz="2800" dirty="0">
              <a:latin typeface="Calibri" panose="020F0502020204030204" pitchFamily="34" charset="0"/>
            </a:endParaRPr>
          </a:p>
          <a:p>
            <a:pPr marL="342900" indent="-342900">
              <a:buFont typeface="Arial" panose="020B0604020202020204" pitchFamily="34" charset="0"/>
              <a:buChar char="•"/>
            </a:pPr>
            <a:r>
              <a:rPr lang="en-GB" sz="2800" dirty="0">
                <a:latin typeface="Calibri" panose="020F0502020204030204" pitchFamily="34" charset="0"/>
              </a:rPr>
              <a:t>To use the information presented to enhance planning in ECAD6008 and PTE1/2</a:t>
            </a: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endParaRPr lang="en-GB" sz="2400" dirty="0">
              <a:latin typeface="Calibri" panose="020F0502020204030204" pitchFamily="34" charset="0"/>
            </a:endParaRPr>
          </a:p>
        </p:txBody>
      </p:sp>
    </p:spTree>
    <p:extLst>
      <p:ext uri="{BB962C8B-B14F-4D97-AF65-F5344CB8AC3E}">
        <p14:creationId xmlns:p14="http://schemas.microsoft.com/office/powerpoint/2010/main" val="4260901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F7C79E-A43D-4E6F-886A-DDF69F050AD2}"/>
              </a:ext>
            </a:extLst>
          </p:cNvPr>
          <p:cNvPicPr>
            <a:picLocks noChangeAspect="1"/>
          </p:cNvPicPr>
          <p:nvPr/>
        </p:nvPicPr>
        <p:blipFill rotWithShape="1">
          <a:blip r:embed="rId3"/>
          <a:srcRect t="3191" b="6826"/>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F2B7713D-6C1C-4C1B-A841-1C22A871ED83}"/>
              </a:ext>
            </a:extLst>
          </p:cNvPr>
          <p:cNvSpPr txBox="1"/>
          <p:nvPr/>
        </p:nvSpPr>
        <p:spPr>
          <a:xfrm>
            <a:off x="1082848" y="4964346"/>
            <a:ext cx="10026303" cy="1754326"/>
          </a:xfrm>
          <a:prstGeom prst="rect">
            <a:avLst/>
          </a:prstGeom>
          <a:solidFill>
            <a:schemeClr val="accent4">
              <a:lumMod val="20000"/>
              <a:lumOff val="80000"/>
            </a:schemeClr>
          </a:solid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What is going on here?</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What might have caused it?</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What do we want our learners to be like? </a:t>
            </a:r>
          </a:p>
        </p:txBody>
      </p:sp>
    </p:spTree>
    <p:extLst>
      <p:ext uri="{BB962C8B-B14F-4D97-AF65-F5344CB8AC3E}">
        <p14:creationId xmlns:p14="http://schemas.microsoft.com/office/powerpoint/2010/main" val="2724449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0D59E5-8AF2-0F5E-829E-64C54105CB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kern="1200">
                <a:solidFill>
                  <a:srgbClr val="FFFFFF"/>
                </a:solidFill>
                <a:latin typeface="+mj-lt"/>
                <a:ea typeface="+mj-ea"/>
                <a:cs typeface="+mj-cs"/>
              </a:rPr>
              <a:t>Task: Think back to a lesson where you or someone else was playing up?</a:t>
            </a:r>
          </a:p>
        </p:txBody>
      </p:sp>
      <p:pic>
        <p:nvPicPr>
          <p:cNvPr id="4" name="Picture 4">
            <a:extLst>
              <a:ext uri="{FF2B5EF4-FFF2-40B4-BE49-F238E27FC236}">
                <a16:creationId xmlns:a16="http://schemas.microsoft.com/office/drawing/2014/main" id="{012358FB-6DA7-447D-D7DF-0186F026B3AE}"/>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r="10466"/>
          <a:stretch/>
        </p:blipFill>
        <p:spPr>
          <a:xfrm>
            <a:off x="4502428" y="866649"/>
            <a:ext cx="7225748" cy="5124701"/>
          </a:xfrm>
          <a:prstGeom prst="rect">
            <a:avLst/>
          </a:prstGeom>
        </p:spPr>
      </p:pic>
      <p:sp>
        <p:nvSpPr>
          <p:cNvPr id="5" name="TextBox 4">
            <a:extLst>
              <a:ext uri="{FF2B5EF4-FFF2-40B4-BE49-F238E27FC236}">
                <a16:creationId xmlns:a16="http://schemas.microsoft.com/office/drawing/2014/main" id="{88264DF0-5DA6-D32A-F19F-A6F2748D27C2}"/>
              </a:ext>
            </a:extLst>
          </p:cNvPr>
          <p:cNvSpPr txBox="1"/>
          <p:nvPr/>
        </p:nvSpPr>
        <p:spPr>
          <a:xfrm>
            <a:off x="9526932" y="579129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827044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4137-5365-CC96-23A6-AD04584A06C4}"/>
              </a:ext>
            </a:extLst>
          </p:cNvPr>
          <p:cNvSpPr>
            <a:spLocks noGrp="1"/>
          </p:cNvSpPr>
          <p:nvPr>
            <p:ph type="title"/>
          </p:nvPr>
        </p:nvSpPr>
        <p:spPr>
          <a:xfrm>
            <a:off x="1001684" y="170412"/>
            <a:ext cx="10178934" cy="1328730"/>
          </a:xfrm>
        </p:spPr>
        <p:txBody>
          <a:bodyPr vert="horz" lIns="91440" tIns="45720" rIns="91440" bIns="45720" rtlCol="0" anchor="b">
            <a:normAutofit/>
          </a:bodyPr>
          <a:lstStyle/>
          <a:p>
            <a:pPr algn="ctr"/>
            <a:r>
              <a:rPr lang="en-US" kern="1200">
                <a:solidFill>
                  <a:schemeClr val="tx1"/>
                </a:solidFill>
                <a:latin typeface="+mj-lt"/>
                <a:ea typeface="+mj-ea"/>
                <a:cs typeface="+mj-cs"/>
              </a:rPr>
              <a:t>What type of behaviour is the biggest concern?</a:t>
            </a:r>
          </a:p>
        </p:txBody>
      </p:sp>
      <p:pic>
        <p:nvPicPr>
          <p:cNvPr id="7" name="Picture 7">
            <a:extLst>
              <a:ext uri="{FF2B5EF4-FFF2-40B4-BE49-F238E27FC236}">
                <a16:creationId xmlns:a16="http://schemas.microsoft.com/office/drawing/2014/main" id="{E625C418-338B-0D72-8C9C-6DE0F60BD8A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3210"/>
          <a:stretch/>
        </p:blipFill>
        <p:spPr>
          <a:xfrm>
            <a:off x="198741" y="2410448"/>
            <a:ext cx="5803323" cy="3890357"/>
          </a:xfrm>
          <a:prstGeom prst="rect">
            <a:avLst/>
          </a:prstGeom>
        </p:spPr>
      </p:pic>
      <p:pic>
        <p:nvPicPr>
          <p:cNvPr id="12" name="Picture 12" descr="Free Images : facial expression, nose, chin, gesture, finger ...">
            <a:extLst>
              <a:ext uri="{FF2B5EF4-FFF2-40B4-BE49-F238E27FC236}">
                <a16:creationId xmlns:a16="http://schemas.microsoft.com/office/drawing/2014/main" id="{62E9ADFA-C38E-8D34-4FA0-2BD4A33EBF2D}"/>
              </a:ext>
            </a:extLst>
          </p:cNvPr>
          <p:cNvPicPr>
            <a:picLocks noGrp="1" noChangeAspect="1"/>
          </p:cNvPicPr>
          <p:nvPr>
            <p:ph idx="1"/>
          </p:nvPr>
        </p:nvPicPr>
        <p:blipFill rotWithShape="1">
          <a:blip r:embed="rId5"/>
          <a:srcRect r="430" b="3"/>
          <a:stretch/>
        </p:blipFill>
        <p:spPr>
          <a:xfrm>
            <a:off x="6189934" y="2410448"/>
            <a:ext cx="5803323" cy="3890357"/>
          </a:xfrm>
          <a:prstGeom prst="rect">
            <a:avLst/>
          </a:prstGeom>
        </p:spPr>
      </p:pic>
      <p:sp>
        <p:nvSpPr>
          <p:cNvPr id="8" name="TextBox 7">
            <a:extLst>
              <a:ext uri="{FF2B5EF4-FFF2-40B4-BE49-F238E27FC236}">
                <a16:creationId xmlns:a16="http://schemas.microsoft.com/office/drawing/2014/main" id="{9DB2B800-7ED2-1232-51ED-87A50A98C3C7}"/>
              </a:ext>
            </a:extLst>
          </p:cNvPr>
          <p:cNvSpPr txBox="1"/>
          <p:nvPr/>
        </p:nvSpPr>
        <p:spPr>
          <a:xfrm>
            <a:off x="3680596" y="610075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936303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hild with his hand on his chin&#10;&#10;Description automatically generated with low confidence">
            <a:extLst>
              <a:ext uri="{FF2B5EF4-FFF2-40B4-BE49-F238E27FC236}">
                <a16:creationId xmlns:a16="http://schemas.microsoft.com/office/drawing/2014/main" id="{7116E6B3-4A5A-F060-1F8E-86E1CB740F93}"/>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506AE3-DF34-E033-025F-23D28FA6BC5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Rules versus expectations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703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23CC7-A2FB-4552-9630-2D83BF64B25B}"/>
              </a:ext>
            </a:extLst>
          </p:cNvPr>
          <p:cNvSpPr>
            <a:spLocks noGrp="1"/>
          </p:cNvSpPr>
          <p:nvPr>
            <p:ph type="title"/>
          </p:nvPr>
        </p:nvSpPr>
        <p:spPr>
          <a:xfrm>
            <a:off x="838200" y="4669978"/>
            <a:ext cx="4391024" cy="1173700"/>
          </a:xfrm>
        </p:spPr>
        <p:txBody>
          <a:bodyPr anchor="t">
            <a:normAutofit/>
          </a:bodyPr>
          <a:lstStyle/>
          <a:p>
            <a:r>
              <a:rPr lang="en-GB" sz="3100">
                <a:solidFill>
                  <a:schemeClr val="bg1"/>
                </a:solidFill>
              </a:rPr>
              <a:t>In terms of behaviour, what do we expect from:</a:t>
            </a:r>
          </a:p>
        </p:txBody>
      </p:sp>
      <p:pic>
        <p:nvPicPr>
          <p:cNvPr id="4" name="Picture 3">
            <a:extLst>
              <a:ext uri="{FF2B5EF4-FFF2-40B4-BE49-F238E27FC236}">
                <a16:creationId xmlns:a16="http://schemas.microsoft.com/office/drawing/2014/main" id="{B92B9ED9-335F-4FE1-8E0E-F2CCA86E2806}"/>
              </a:ext>
            </a:extLst>
          </p:cNvPr>
          <p:cNvPicPr>
            <a:picLocks noChangeAspect="1"/>
          </p:cNvPicPr>
          <p:nvPr/>
        </p:nvPicPr>
        <p:blipFill rotWithShape="1">
          <a:blip r:embed="rId3"/>
          <a:srcRect t="1782" b="48127"/>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16"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CD36EBD-B051-47AD-BF51-25E84FE67002}"/>
              </a:ext>
            </a:extLst>
          </p:cNvPr>
          <p:cNvSpPr>
            <a:spLocks noGrp="1"/>
          </p:cNvSpPr>
          <p:nvPr>
            <p:ph idx="1"/>
          </p:nvPr>
        </p:nvSpPr>
        <p:spPr>
          <a:xfrm>
            <a:off x="5664201" y="4669978"/>
            <a:ext cx="5692774" cy="1173700"/>
          </a:xfrm>
        </p:spPr>
        <p:txBody>
          <a:bodyPr>
            <a:noAutofit/>
          </a:bodyPr>
          <a:lstStyle/>
          <a:p>
            <a:r>
              <a:rPr lang="en-GB" sz="2000" dirty="0">
                <a:solidFill>
                  <a:schemeClr val="bg1">
                    <a:alpha val="80000"/>
                  </a:schemeClr>
                </a:solidFill>
              </a:rPr>
              <a:t>Parents/carers</a:t>
            </a:r>
          </a:p>
          <a:p>
            <a:r>
              <a:rPr lang="en-GB" sz="2000" dirty="0">
                <a:solidFill>
                  <a:schemeClr val="bg1">
                    <a:alpha val="80000"/>
                  </a:schemeClr>
                </a:solidFill>
              </a:rPr>
              <a:t>Middle leaders</a:t>
            </a:r>
          </a:p>
          <a:p>
            <a:r>
              <a:rPr lang="en-GB" sz="2000" dirty="0">
                <a:solidFill>
                  <a:schemeClr val="bg1">
                    <a:alpha val="80000"/>
                  </a:schemeClr>
                </a:solidFill>
              </a:rPr>
              <a:t>Senior leaders</a:t>
            </a:r>
          </a:p>
          <a:p>
            <a:r>
              <a:rPr lang="en-GB" sz="2000" dirty="0">
                <a:solidFill>
                  <a:schemeClr val="bg1">
                    <a:alpha val="80000"/>
                  </a:schemeClr>
                </a:solidFill>
              </a:rPr>
              <a:t>Teachers</a:t>
            </a:r>
          </a:p>
          <a:p>
            <a:r>
              <a:rPr lang="en-GB" sz="2000" dirty="0">
                <a:solidFill>
                  <a:schemeClr val="bg1">
                    <a:alpha val="80000"/>
                  </a:schemeClr>
                </a:solidFill>
              </a:rPr>
              <a:t>Pupils </a:t>
            </a:r>
          </a:p>
        </p:txBody>
      </p:sp>
    </p:spTree>
    <p:extLst>
      <p:ext uri="{BB962C8B-B14F-4D97-AF65-F5344CB8AC3E}">
        <p14:creationId xmlns:p14="http://schemas.microsoft.com/office/powerpoint/2010/main" val="733711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rog&#10;&#10;Description automatically generated">
            <a:extLst>
              <a:ext uri="{FF2B5EF4-FFF2-40B4-BE49-F238E27FC236}">
                <a16:creationId xmlns:a16="http://schemas.microsoft.com/office/drawing/2014/main" id="{F83A4E76-D5F5-35C7-5313-9E854B4AEBA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5944"/>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B95A44-789A-DEBA-3C15-98F284935A1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First impressions:</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3A68693-E771-4E9D-AE71-C915401C429B}"/>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oannetombrakos.com/first-impressions-count-ever-digital-worl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827925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3A9086E-EB50-BBC9-C9F3-A845A536C857}"/>
              </a:ext>
            </a:extLst>
          </p:cNvPr>
          <p:cNvPicPr>
            <a:picLocks noChangeAspect="1"/>
          </p:cNvPicPr>
          <p:nvPr/>
        </p:nvPicPr>
        <p:blipFill rotWithShape="1">
          <a:blip r:embed="rId3"/>
          <a:srcRect l="11975" t="11008" r="11757" b="18604"/>
          <a:stretch/>
        </p:blipFill>
        <p:spPr>
          <a:xfrm>
            <a:off x="0" y="141700"/>
            <a:ext cx="3383215" cy="3296093"/>
          </a:xfrm>
          <a:prstGeom prst="rect">
            <a:avLst/>
          </a:prstGeom>
        </p:spPr>
      </p:pic>
      <p:sp>
        <p:nvSpPr>
          <p:cNvPr id="3" name="TextBox 2">
            <a:extLst>
              <a:ext uri="{FF2B5EF4-FFF2-40B4-BE49-F238E27FC236}">
                <a16:creationId xmlns:a16="http://schemas.microsoft.com/office/drawing/2014/main" id="{6CFE2218-1C0B-1C43-14F5-B17FF8EBE58E}"/>
              </a:ext>
            </a:extLst>
          </p:cNvPr>
          <p:cNvSpPr txBox="1"/>
          <p:nvPr/>
        </p:nvSpPr>
        <p:spPr>
          <a:xfrm>
            <a:off x="3646967" y="132907"/>
            <a:ext cx="8293396" cy="3508653"/>
          </a:xfrm>
          <a:prstGeom prst="rect">
            <a:avLst/>
          </a:prstGeom>
          <a:noFill/>
        </p:spPr>
        <p:txBody>
          <a:bodyPr wrap="square" rtlCol="0">
            <a:spAutoFit/>
          </a:bodyPr>
          <a:lstStyle/>
          <a:p>
            <a:r>
              <a:rPr lang="en-GB" sz="2800" dirty="0"/>
              <a:t>Seven seconds or less. That’s all the time you have to make a first impression. From studies where viewers saw a microsecond of political candidates and predicted  who would win the election to studies measuring the impact of eye contact, first impressions are a well-dissected  human interaction.</a:t>
            </a:r>
          </a:p>
          <a:p>
            <a:pPr algn="r"/>
            <a:r>
              <a:rPr lang="en-GB" dirty="0"/>
              <a:t>Susan Springer</a:t>
            </a:r>
          </a:p>
          <a:p>
            <a:pPr algn="r"/>
            <a:r>
              <a:rPr lang="en-GB" dirty="0"/>
              <a:t>10 Best Ways to Make a Great First Impression</a:t>
            </a:r>
          </a:p>
          <a:p>
            <a:pPr algn="r"/>
            <a:endParaRPr lang="en-GB" dirty="0"/>
          </a:p>
        </p:txBody>
      </p:sp>
      <p:sp>
        <p:nvSpPr>
          <p:cNvPr id="4" name="TextBox 3">
            <a:extLst>
              <a:ext uri="{FF2B5EF4-FFF2-40B4-BE49-F238E27FC236}">
                <a16:creationId xmlns:a16="http://schemas.microsoft.com/office/drawing/2014/main" id="{B7AF7423-8EBF-2BCE-A614-5856A71690AC}"/>
              </a:ext>
            </a:extLst>
          </p:cNvPr>
          <p:cNvSpPr txBox="1"/>
          <p:nvPr/>
        </p:nvSpPr>
        <p:spPr>
          <a:xfrm>
            <a:off x="159489" y="3865112"/>
            <a:ext cx="8601739" cy="2246769"/>
          </a:xfrm>
          <a:prstGeom prst="rect">
            <a:avLst/>
          </a:prstGeom>
          <a:solidFill>
            <a:schemeClr val="accent4">
              <a:lumMod val="20000"/>
              <a:lumOff val="80000"/>
            </a:schemeClr>
          </a:solidFill>
        </p:spPr>
        <p:txBody>
          <a:bodyPr wrap="square" rtlCol="0">
            <a:spAutoFit/>
          </a:bodyPr>
          <a:lstStyle/>
          <a:p>
            <a:r>
              <a:rPr lang="en-GB" sz="2800" b="1" dirty="0"/>
              <a:t>Write a paragraph – your first five sentences of what you would say and how you would behave -  when meeting a class for the first time.  </a:t>
            </a:r>
          </a:p>
          <a:p>
            <a:r>
              <a:rPr lang="en-GB" sz="2800" b="1" dirty="0"/>
              <a:t>Use the excerpt from ‘Getting the Buggers to Behave’ as a guide </a:t>
            </a:r>
          </a:p>
        </p:txBody>
      </p:sp>
      <p:pic>
        <p:nvPicPr>
          <p:cNvPr id="7" name="Picture 6">
            <a:extLst>
              <a:ext uri="{FF2B5EF4-FFF2-40B4-BE49-F238E27FC236}">
                <a16:creationId xmlns:a16="http://schemas.microsoft.com/office/drawing/2014/main" id="{00DD0C67-7625-FECB-42B0-7889EDD78EFA}"/>
              </a:ext>
            </a:extLst>
          </p:cNvPr>
          <p:cNvPicPr>
            <a:picLocks noChangeAspect="1"/>
          </p:cNvPicPr>
          <p:nvPr/>
        </p:nvPicPr>
        <p:blipFill>
          <a:blip r:embed="rId4"/>
          <a:stretch>
            <a:fillRect/>
          </a:stretch>
        </p:blipFill>
        <p:spPr>
          <a:xfrm>
            <a:off x="9071907" y="3533537"/>
            <a:ext cx="2358093" cy="3016660"/>
          </a:xfrm>
          <a:prstGeom prst="rect">
            <a:avLst/>
          </a:prstGeom>
        </p:spPr>
      </p:pic>
    </p:spTree>
    <p:extLst>
      <p:ext uri="{BB962C8B-B14F-4D97-AF65-F5344CB8AC3E}">
        <p14:creationId xmlns:p14="http://schemas.microsoft.com/office/powerpoint/2010/main" val="2288193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10;&#10;Description automatically generated">
            <a:extLst>
              <a:ext uri="{FF2B5EF4-FFF2-40B4-BE49-F238E27FC236}">
                <a16:creationId xmlns:a16="http://schemas.microsoft.com/office/drawing/2014/main" id="{A2A7DB30-7008-0629-BB26-CECCDEC8C557}"/>
              </a:ext>
            </a:extLst>
          </p:cNvPr>
          <p:cNvPicPr>
            <a:picLocks noChangeAspect="1"/>
          </p:cNvPicPr>
          <p:nvPr/>
        </p:nvPicPr>
        <p:blipFill rotWithShape="1">
          <a:blip r:embed="rId3"/>
          <a:srcRect l="46744" t="15039" r="25610" b="16589"/>
          <a:stretch/>
        </p:blipFill>
        <p:spPr>
          <a:xfrm>
            <a:off x="6860135" y="643467"/>
            <a:ext cx="4004695" cy="5571066"/>
          </a:xfrm>
          <a:prstGeom prst="rect">
            <a:avLst/>
          </a:prstGeom>
        </p:spPr>
      </p:pic>
      <p:sp>
        <p:nvSpPr>
          <p:cNvPr id="13" name="Rectangle 12">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ext&#10;&#10;Description automatically generated">
            <a:extLst>
              <a:ext uri="{FF2B5EF4-FFF2-40B4-BE49-F238E27FC236}">
                <a16:creationId xmlns:a16="http://schemas.microsoft.com/office/drawing/2014/main" id="{617C32AC-EEFD-E9CF-E0A1-5181DF637C75}"/>
              </a:ext>
            </a:extLst>
          </p:cNvPr>
          <p:cNvPicPr>
            <a:picLocks noChangeAspect="1"/>
          </p:cNvPicPr>
          <p:nvPr/>
        </p:nvPicPr>
        <p:blipFill>
          <a:blip r:embed="rId4"/>
          <a:stretch>
            <a:fillRect/>
          </a:stretch>
        </p:blipFill>
        <p:spPr>
          <a:xfrm>
            <a:off x="1149836" y="643467"/>
            <a:ext cx="4359358" cy="5571066"/>
          </a:xfrm>
          <a:prstGeom prst="rect">
            <a:avLst/>
          </a:prstGeom>
        </p:spPr>
      </p:pic>
    </p:spTree>
    <p:extLst>
      <p:ext uri="{BB962C8B-B14F-4D97-AF65-F5344CB8AC3E}">
        <p14:creationId xmlns:p14="http://schemas.microsoft.com/office/powerpoint/2010/main" val="2546506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DD2378-522C-4D4D-A424-60287316DEE3}"/>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5000">
                <a:solidFill>
                  <a:schemeClr val="bg1"/>
                </a:solidFill>
              </a:rPr>
              <a:t>Changing anger to shades of disappointment</a:t>
            </a:r>
          </a:p>
        </p:txBody>
      </p:sp>
      <p:pic>
        <p:nvPicPr>
          <p:cNvPr id="4" name="Content Placeholder 3">
            <a:extLst>
              <a:ext uri="{FF2B5EF4-FFF2-40B4-BE49-F238E27FC236}">
                <a16:creationId xmlns:a16="http://schemas.microsoft.com/office/drawing/2014/main" id="{221C7D5F-6F0E-46C8-A3E1-78802B783601}"/>
              </a:ext>
            </a:extLst>
          </p:cNvPr>
          <p:cNvPicPr>
            <a:picLocks noGrp="1" noChangeAspect="1"/>
          </p:cNvPicPr>
          <p:nvPr>
            <p:ph idx="1"/>
          </p:nvPr>
        </p:nvPicPr>
        <p:blipFill rotWithShape="1">
          <a:blip r:embed="rId3">
            <a:alphaModFix/>
          </a:blip>
          <a:srcRect r="2675"/>
          <a:stretch/>
        </p:blipFill>
        <p:spPr>
          <a:xfrm>
            <a:off x="7115177" y="115193"/>
            <a:ext cx="4950618" cy="6627614"/>
          </a:xfrm>
          <a:prstGeom prst="rect">
            <a:avLst/>
          </a:prstGeom>
        </p:spPr>
      </p:pic>
      <p:cxnSp>
        <p:nvCxnSpPr>
          <p:cNvPr id="23" name="Straight Connector 17">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Rectangle 19">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1215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62AE0-D136-09DB-9C50-7C0F42765A3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factors might affect pupil behaviour?</a:t>
            </a:r>
          </a:p>
        </p:txBody>
      </p:sp>
      <p:pic>
        <p:nvPicPr>
          <p:cNvPr id="5" name="Content Placeholder 4" descr="A picture containing polygon&#10;&#10;Description automatically generated">
            <a:extLst>
              <a:ext uri="{FF2B5EF4-FFF2-40B4-BE49-F238E27FC236}">
                <a16:creationId xmlns:a16="http://schemas.microsoft.com/office/drawing/2014/main" id="{F2A4AE70-96B3-C613-1173-FC84AF54276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77316" y="885073"/>
            <a:ext cx="6780700" cy="5085525"/>
          </a:xfrm>
          <a:prstGeom prst="rect">
            <a:avLst/>
          </a:prstGeom>
        </p:spPr>
      </p:pic>
      <p:sp>
        <p:nvSpPr>
          <p:cNvPr id="6" name="TextBox 5">
            <a:extLst>
              <a:ext uri="{FF2B5EF4-FFF2-40B4-BE49-F238E27FC236}">
                <a16:creationId xmlns:a16="http://schemas.microsoft.com/office/drawing/2014/main" id="{EBBD906F-042B-6AC0-E5FF-0378134D0F62}"/>
              </a:ext>
            </a:extLst>
          </p:cNvPr>
          <p:cNvSpPr txBox="1"/>
          <p:nvPr/>
        </p:nvSpPr>
        <p:spPr>
          <a:xfrm>
            <a:off x="9117925" y="5770543"/>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virtuallibrary.info/pmi-plus-minus-interesting-strateg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742244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2C088-5EF8-4058-9A3C-DB6942C50A75}"/>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The importance of importance</a:t>
            </a:r>
          </a:p>
        </p:txBody>
      </p:sp>
      <p:pic>
        <p:nvPicPr>
          <p:cNvPr id="4" name="Content Placeholder 3" descr="A picture containing text&#10;&#10;Description automatically generated">
            <a:extLst>
              <a:ext uri="{FF2B5EF4-FFF2-40B4-BE49-F238E27FC236}">
                <a16:creationId xmlns:a16="http://schemas.microsoft.com/office/drawing/2014/main" id="{479E0E3B-1C7E-49B5-8AE4-98C8C8D90BEA}"/>
              </a:ext>
            </a:extLst>
          </p:cNvPr>
          <p:cNvPicPr>
            <a:picLocks noGrp="1" noChangeAspect="1"/>
          </p:cNvPicPr>
          <p:nvPr>
            <p:ph idx="1"/>
          </p:nvPr>
        </p:nvPicPr>
        <p:blipFill rotWithShape="1">
          <a:blip r:embed="rId3"/>
          <a:srcRect r="-1" b="9016"/>
          <a:stretch/>
        </p:blipFill>
        <p:spPr>
          <a:xfrm>
            <a:off x="4654297" y="10"/>
            <a:ext cx="7537704" cy="6857990"/>
          </a:xfrm>
          <a:prstGeom prst="rect">
            <a:avLst/>
          </a:prstGeom>
        </p:spPr>
      </p:pic>
    </p:spTree>
    <p:extLst>
      <p:ext uri="{BB962C8B-B14F-4D97-AF65-F5344CB8AC3E}">
        <p14:creationId xmlns:p14="http://schemas.microsoft.com/office/powerpoint/2010/main" val="205832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92194-6D7E-49CD-936A-23BB665B21EC}"/>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300" dirty="0">
                <a:solidFill>
                  <a:srgbClr val="FFFFFF"/>
                </a:solidFill>
              </a:rPr>
              <a:t>How do you make your pupils feel important?</a:t>
            </a:r>
            <a:br>
              <a:rPr lang="en-US" sz="3300" dirty="0">
                <a:solidFill>
                  <a:srgbClr val="FFFFFF"/>
                </a:solidFill>
              </a:rPr>
            </a:br>
            <a:r>
              <a:rPr lang="en-US" sz="3300" dirty="0">
                <a:solidFill>
                  <a:srgbClr val="FFFF00"/>
                </a:solidFill>
              </a:rPr>
              <a:t>Make a list of 10 ways in which you could make your pupils feel important</a:t>
            </a:r>
          </a:p>
        </p:txBody>
      </p:sp>
      <p:sp>
        <p:nvSpPr>
          <p:cNvPr id="5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logo&#10;&#10;Description automatically generated">
            <a:extLst>
              <a:ext uri="{FF2B5EF4-FFF2-40B4-BE49-F238E27FC236}">
                <a16:creationId xmlns:a16="http://schemas.microsoft.com/office/drawing/2014/main" id="{1464574B-0C79-41A6-A4CA-FA83E681ECDF}"/>
              </a:ext>
            </a:extLst>
          </p:cNvPr>
          <p:cNvPicPr>
            <a:picLocks noGrp="1" noChangeAspect="1"/>
          </p:cNvPicPr>
          <p:nvPr>
            <p:ph idx="1"/>
          </p:nvPr>
        </p:nvPicPr>
        <p:blipFill rotWithShape="1">
          <a:blip r:embed="rId3"/>
          <a:srcRect t="461" b="461"/>
          <a:stretch/>
        </p:blipFill>
        <p:spPr>
          <a:xfrm>
            <a:off x="976251" y="942538"/>
            <a:ext cx="7163222" cy="4808332"/>
          </a:xfrm>
          <a:prstGeom prst="rect">
            <a:avLst/>
          </a:prstGeom>
          <a:effectLst/>
        </p:spPr>
      </p:pic>
    </p:spTree>
    <p:extLst>
      <p:ext uri="{BB962C8B-B14F-4D97-AF65-F5344CB8AC3E}">
        <p14:creationId xmlns:p14="http://schemas.microsoft.com/office/powerpoint/2010/main" val="3391565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A3AE-668B-4716-B51A-AF953E6C67FE}"/>
              </a:ext>
            </a:extLst>
          </p:cNvPr>
          <p:cNvSpPr>
            <a:spLocks noGrp="1"/>
          </p:cNvSpPr>
          <p:nvPr>
            <p:ph type="title"/>
          </p:nvPr>
        </p:nvSpPr>
        <p:spPr>
          <a:xfrm>
            <a:off x="92094" y="-212686"/>
            <a:ext cx="10515600" cy="1325563"/>
          </a:xfrm>
        </p:spPr>
        <p:txBody>
          <a:bodyPr>
            <a:normAutofit/>
          </a:bodyPr>
          <a:lstStyle/>
          <a:p>
            <a:r>
              <a:rPr lang="en-GB" sz="3200"/>
              <a:t>Tweaking teaching to transform trouble</a:t>
            </a:r>
            <a:endParaRPr lang="en-GB" sz="3200" dirty="0"/>
          </a:p>
        </p:txBody>
      </p:sp>
      <p:sp>
        <p:nvSpPr>
          <p:cNvPr id="3" name="Content Placeholder 2">
            <a:extLst>
              <a:ext uri="{FF2B5EF4-FFF2-40B4-BE49-F238E27FC236}">
                <a16:creationId xmlns:a16="http://schemas.microsoft.com/office/drawing/2014/main" id="{47A0C28D-2C1E-42D4-A872-D429C692F446}"/>
              </a:ext>
            </a:extLst>
          </p:cNvPr>
          <p:cNvSpPr>
            <a:spLocks noGrp="1"/>
          </p:cNvSpPr>
          <p:nvPr>
            <p:ph idx="1"/>
          </p:nvPr>
        </p:nvSpPr>
        <p:spPr>
          <a:xfrm>
            <a:off x="681125" y="1112877"/>
            <a:ext cx="10515600" cy="4351338"/>
          </a:xfrm>
        </p:spPr>
        <p:txBody>
          <a:bodyPr>
            <a:normAutofit fontScale="25000" lnSpcReduction="20000"/>
          </a:bodyPr>
          <a:lstStyle/>
          <a:p>
            <a:r>
              <a:rPr lang="en-GB" sz="6400"/>
              <a:t>   Smile</a:t>
            </a:r>
          </a:p>
          <a:p>
            <a:pPr marL="0" indent="0">
              <a:buNone/>
            </a:pPr>
            <a:r>
              <a:rPr lang="en-GB" sz="6400"/>
              <a:t>• Convince </a:t>
            </a:r>
            <a:r>
              <a:rPr lang="en-GB" sz="6200"/>
              <a:t>your class that there is no place that you would rather be</a:t>
            </a:r>
          </a:p>
          <a:p>
            <a:pPr marL="0" indent="0">
              <a:buNone/>
            </a:pPr>
            <a:r>
              <a:rPr lang="en-GB" sz="6200"/>
              <a:t>• Find out what makes a learner feel important, valued, like they belong</a:t>
            </a:r>
          </a:p>
          <a:p>
            <a:pPr marL="0" indent="0">
              <a:buNone/>
            </a:pPr>
            <a:r>
              <a:rPr lang="en-GB" sz="6200"/>
              <a:t>• Reward learners for going ‘over and above’ expectations not simply meeting them</a:t>
            </a:r>
          </a:p>
          <a:p>
            <a:pPr marL="0" indent="0">
              <a:buNone/>
            </a:pPr>
            <a:r>
              <a:rPr lang="en-GB" sz="6200"/>
              <a:t>• Let children lead learning, share responsibility, delegate jobs</a:t>
            </a:r>
          </a:p>
          <a:p>
            <a:pPr marL="0" indent="0">
              <a:buNone/>
            </a:pPr>
            <a:r>
              <a:rPr lang="en-GB" sz="6200"/>
              <a:t>• Mark moments with sincere, private verbal praise</a:t>
            </a:r>
          </a:p>
          <a:p>
            <a:pPr marL="0" indent="0">
              <a:buNone/>
            </a:pPr>
            <a:r>
              <a:rPr lang="en-GB" sz="6200"/>
              <a:t>• Make positive phone calls home at least one every week</a:t>
            </a:r>
          </a:p>
          <a:p>
            <a:pPr marL="0" indent="0">
              <a:buNone/>
            </a:pPr>
            <a:r>
              <a:rPr lang="en-GB" sz="6200"/>
              <a:t>• Send positive notes at least 2 per week</a:t>
            </a:r>
          </a:p>
          <a:p>
            <a:pPr marL="0" indent="0">
              <a:buNone/>
            </a:pPr>
            <a:r>
              <a:rPr lang="en-GB" sz="6200"/>
              <a:t>• Write down your praise and reinforcement; mark the moment and ‘anchor’ the behaviour</a:t>
            </a:r>
          </a:p>
          <a:p>
            <a:pPr marL="0" indent="0">
              <a:buNone/>
            </a:pPr>
            <a:r>
              <a:rPr lang="en-GB" sz="6200"/>
              <a:t>• Show learners their ideas and experiences have real value</a:t>
            </a:r>
          </a:p>
          <a:p>
            <a:pPr marL="0" indent="0">
              <a:buNone/>
            </a:pPr>
            <a:r>
              <a:rPr lang="en-GB" sz="6200"/>
              <a:t>• Ensure your mechanism for positive referrals is individualised</a:t>
            </a:r>
          </a:p>
          <a:p>
            <a:pPr marL="0" indent="0">
              <a:buNone/>
            </a:pPr>
            <a:r>
              <a:rPr lang="en-GB" sz="6200"/>
              <a:t>• Catch learners doing the right thing, don’t let sleeping dogs lie</a:t>
            </a:r>
          </a:p>
          <a:p>
            <a:pPr marL="0" indent="0">
              <a:buNone/>
            </a:pPr>
            <a:r>
              <a:rPr lang="en-GB" sz="6200"/>
              <a:t>• Use subtle, private praise and reinforcement</a:t>
            </a:r>
          </a:p>
          <a:p>
            <a:pPr marL="0" indent="0">
              <a:buNone/>
            </a:pPr>
            <a:r>
              <a:rPr lang="en-GB" sz="6200"/>
              <a:t>• Differentiate the way you celebrate achievement – not everyone wants to feel famous</a:t>
            </a:r>
          </a:p>
          <a:p>
            <a:pPr marL="0" indent="0">
              <a:buNone/>
            </a:pPr>
            <a:r>
              <a:rPr lang="en-GB" sz="6200"/>
              <a:t>but everyone wants to feel important</a:t>
            </a:r>
          </a:p>
          <a:p>
            <a:pPr marL="0" indent="0">
              <a:buNone/>
            </a:pPr>
            <a:r>
              <a:rPr lang="en-GB" sz="6200"/>
              <a:t>• Class display that reeks of high expectations</a:t>
            </a:r>
          </a:p>
          <a:p>
            <a:pPr marL="0" indent="0">
              <a:buNone/>
            </a:pPr>
            <a:r>
              <a:rPr lang="en-GB" sz="6200"/>
              <a:t>• Make learners feel important for the behaviours that they can show and not for the</a:t>
            </a:r>
          </a:p>
          <a:p>
            <a:pPr marL="0" indent="0">
              <a:buNone/>
            </a:pPr>
            <a:r>
              <a:rPr lang="en-GB" sz="6200"/>
              <a:t>behaviours that they can’t.</a:t>
            </a:r>
            <a:endParaRPr lang="en-GB" sz="6200" dirty="0"/>
          </a:p>
        </p:txBody>
      </p:sp>
      <p:pic>
        <p:nvPicPr>
          <p:cNvPr id="4" name="Picture 3">
            <a:extLst>
              <a:ext uri="{FF2B5EF4-FFF2-40B4-BE49-F238E27FC236}">
                <a16:creationId xmlns:a16="http://schemas.microsoft.com/office/drawing/2014/main" id="{73C5D645-142E-42B2-8345-3197B662E83F}"/>
              </a:ext>
            </a:extLst>
          </p:cNvPr>
          <p:cNvPicPr>
            <a:picLocks noChangeAspect="1"/>
          </p:cNvPicPr>
          <p:nvPr/>
        </p:nvPicPr>
        <p:blipFill>
          <a:blip r:embed="rId2"/>
          <a:stretch>
            <a:fillRect/>
          </a:stretch>
        </p:blipFill>
        <p:spPr>
          <a:xfrm>
            <a:off x="9115834" y="211070"/>
            <a:ext cx="2857500" cy="1600200"/>
          </a:xfrm>
          <a:prstGeom prst="rect">
            <a:avLst/>
          </a:prstGeom>
          <a:ln w="38100">
            <a:solidFill>
              <a:schemeClr val="accent1"/>
            </a:solidFill>
          </a:ln>
        </p:spPr>
      </p:pic>
      <p:pic>
        <p:nvPicPr>
          <p:cNvPr id="5" name="Picture 4">
            <a:extLst>
              <a:ext uri="{FF2B5EF4-FFF2-40B4-BE49-F238E27FC236}">
                <a16:creationId xmlns:a16="http://schemas.microsoft.com/office/drawing/2014/main" id="{5F60B78F-1F7C-4A6E-BA4F-2F3D133E28A8}"/>
              </a:ext>
            </a:extLst>
          </p:cNvPr>
          <p:cNvPicPr>
            <a:picLocks noChangeAspect="1"/>
          </p:cNvPicPr>
          <p:nvPr/>
        </p:nvPicPr>
        <p:blipFill>
          <a:blip r:embed="rId3"/>
          <a:stretch>
            <a:fillRect/>
          </a:stretch>
        </p:blipFill>
        <p:spPr>
          <a:xfrm>
            <a:off x="9061840" y="2559022"/>
            <a:ext cx="2911494" cy="2754379"/>
          </a:xfrm>
          <a:prstGeom prst="rect">
            <a:avLst/>
          </a:prstGeom>
        </p:spPr>
      </p:pic>
    </p:spTree>
    <p:extLst>
      <p:ext uri="{BB962C8B-B14F-4D97-AF65-F5344CB8AC3E}">
        <p14:creationId xmlns:p14="http://schemas.microsoft.com/office/powerpoint/2010/main" val="167222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12" end="12"/>
                                            </p:txEl>
                                          </p:spTgt>
                                        </p:tgtEl>
                                        <p:attrNameLst>
                                          <p:attrName>style.visibility</p:attrName>
                                        </p:attrNameLst>
                                      </p:cBhvr>
                                      <p:to>
                                        <p:strVal val="visible"/>
                                      </p:to>
                                    </p:set>
                                    <p:anim calcmode="lin" valueType="num">
                                      <p:cBhvr additive="base">
                                        <p:cTn id="7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3">
                                            <p:txEl>
                                              <p:pRg st="13" end="13"/>
                                            </p:txEl>
                                          </p:spTgt>
                                        </p:tgtEl>
                                        <p:attrNameLst>
                                          <p:attrName>style.visibility</p:attrName>
                                        </p:attrNameLst>
                                      </p:cBhvr>
                                      <p:to>
                                        <p:strVal val="visible"/>
                                      </p:to>
                                    </p:set>
                                    <p:anim calcmode="lin" valueType="num">
                                      <p:cBhvr additive="base">
                                        <p:cTn id="8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87" presetID="2" presetClass="entr" presetSubtype="4" fill="hold" nodeType="withEffect">
                                  <p:stCondLst>
                                    <p:cond delay="0"/>
                                  </p:stCondLst>
                                  <p:childTnLst>
                                    <p:set>
                                      <p:cBhvr>
                                        <p:cTn id="88" dur="1" fill="hold">
                                          <p:stCondLst>
                                            <p:cond delay="0"/>
                                          </p:stCondLst>
                                        </p:cTn>
                                        <p:tgtEl>
                                          <p:spTgt spid="3">
                                            <p:txEl>
                                              <p:pRg st="14" end="14"/>
                                            </p:txEl>
                                          </p:spTgt>
                                        </p:tgtEl>
                                        <p:attrNameLst>
                                          <p:attrName>style.visibility</p:attrName>
                                        </p:attrNameLst>
                                      </p:cBhvr>
                                      <p:to>
                                        <p:strVal val="visible"/>
                                      </p:to>
                                    </p:set>
                                    <p:anim calcmode="lin" valueType="num">
                                      <p:cBhvr additive="base">
                                        <p:cTn id="8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nodeType="clickEffect">
                                  <p:stCondLst>
                                    <p:cond delay="0"/>
                                  </p:stCondLst>
                                  <p:childTnLst>
                                    <p:set>
                                      <p:cBhvr>
                                        <p:cTn id="94" dur="1" fill="hold">
                                          <p:stCondLst>
                                            <p:cond delay="0"/>
                                          </p:stCondLst>
                                        </p:cTn>
                                        <p:tgtEl>
                                          <p:spTgt spid="3">
                                            <p:txEl>
                                              <p:pRg st="15" end="15"/>
                                            </p:txEl>
                                          </p:spTgt>
                                        </p:tgtEl>
                                        <p:attrNameLst>
                                          <p:attrName>style.visibility</p:attrName>
                                        </p:attrNameLst>
                                      </p:cBhvr>
                                      <p:to>
                                        <p:strVal val="visible"/>
                                      </p:to>
                                    </p:set>
                                    <p:anim calcmode="lin" valueType="num">
                                      <p:cBhvr additive="base">
                                        <p:cTn id="9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3">
                                            <p:txEl>
                                              <p:pRg st="16" end="16"/>
                                            </p:txEl>
                                          </p:spTgt>
                                        </p:tgtEl>
                                        <p:attrNameLst>
                                          <p:attrName>style.visibility</p:attrName>
                                        </p:attrNameLst>
                                      </p:cBhvr>
                                      <p:to>
                                        <p:strVal val="visible"/>
                                      </p:to>
                                    </p:set>
                                    <p:anim calcmode="lin" valueType="num">
                                      <p:cBhvr additive="base">
                                        <p:cTn id="10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102"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103" presetID="2" presetClass="entr" presetSubtype="4" fill="hold" nodeType="withEffect">
                                  <p:stCondLst>
                                    <p:cond delay="0"/>
                                  </p:stCondLst>
                                  <p:childTnLst>
                                    <p:set>
                                      <p:cBhvr>
                                        <p:cTn id="104" dur="1" fill="hold">
                                          <p:stCondLst>
                                            <p:cond delay="0"/>
                                          </p:stCondLst>
                                        </p:cTn>
                                        <p:tgtEl>
                                          <p:spTgt spid="3">
                                            <p:txEl>
                                              <p:pRg st="17" end="17"/>
                                            </p:txEl>
                                          </p:spTgt>
                                        </p:tgtEl>
                                        <p:attrNameLst>
                                          <p:attrName>style.visibility</p:attrName>
                                        </p:attrNameLst>
                                      </p:cBhvr>
                                      <p:to>
                                        <p:strVal val="visible"/>
                                      </p:to>
                                    </p:set>
                                    <p:anim calcmode="lin" valueType="num">
                                      <p:cBhvr additive="base">
                                        <p:cTn id="10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10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12"/>
          <p:cNvSpPr txBox="1">
            <a:spLocks noChangeArrowheads="1"/>
          </p:cNvSpPr>
          <p:nvPr/>
        </p:nvSpPr>
        <p:spPr bwMode="auto">
          <a:xfrm>
            <a:off x="2852739" y="327025"/>
            <a:ext cx="644118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1</a:t>
            </a:r>
            <a:r>
              <a:rPr lang="en-GB" altLang="en-US" sz="2800" b="1" u="sng" dirty="0">
                <a:solidFill>
                  <a:srgbClr val="000000"/>
                </a:solidFill>
              </a:rPr>
              <a:t> – Defiance</a:t>
            </a:r>
          </a:p>
        </p:txBody>
      </p:sp>
      <p:grpSp>
        <p:nvGrpSpPr>
          <p:cNvPr id="2051" name="Group 46"/>
          <p:cNvGrpSpPr>
            <a:grpSpLocks/>
          </p:cNvGrpSpPr>
          <p:nvPr/>
        </p:nvGrpSpPr>
        <p:grpSpPr bwMode="auto">
          <a:xfrm>
            <a:off x="5754688" y="1733551"/>
            <a:ext cx="3973512" cy="3292475"/>
            <a:chOff x="971550" y="260350"/>
            <a:chExt cx="7200900" cy="6337300"/>
          </a:xfrm>
        </p:grpSpPr>
        <p:sp>
          <p:nvSpPr>
            <p:cNvPr id="2056"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57"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58"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59"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0"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1"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2"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3"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4"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2065"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4"/>
            <a:ext cx="3240088"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Talks back or laughs at teacher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Appears unaffected by what teacher says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Claims teacher is unfair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Poor relationship with peers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Blames others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Often over-emotional</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3" y="868363"/>
            <a:ext cx="3816350" cy="1384300"/>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Low self esteem – tries to get attention in an inappropriate way</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Interactions with others are often negative, therefore student feels frustrated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4236513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2"/>
          <p:cNvSpPr txBox="1">
            <a:spLocks noChangeArrowheads="1"/>
          </p:cNvSpPr>
          <p:nvPr/>
        </p:nvSpPr>
        <p:spPr bwMode="auto">
          <a:xfrm>
            <a:off x="1919289" y="327026"/>
            <a:ext cx="8529637"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2</a:t>
            </a:r>
            <a:r>
              <a:rPr lang="en-GB" altLang="en-US" sz="2800" b="1" u="sng" dirty="0">
                <a:solidFill>
                  <a:srgbClr val="000000"/>
                </a:solidFill>
              </a:rPr>
              <a:t> – </a:t>
            </a:r>
            <a:r>
              <a:rPr lang="en-GB" altLang="en-US" sz="1400" b="1" u="sng" dirty="0">
                <a:solidFill>
                  <a:srgbClr val="000000"/>
                </a:solidFill>
              </a:rPr>
              <a:t>Low level disruption: making silly noises</a:t>
            </a:r>
            <a:endParaRPr lang="en-GB" altLang="en-US" b="1" u="sng" dirty="0">
              <a:solidFill>
                <a:srgbClr val="000000"/>
              </a:solidFill>
            </a:endParaRPr>
          </a:p>
        </p:txBody>
      </p:sp>
      <p:grpSp>
        <p:nvGrpSpPr>
          <p:cNvPr id="3075" name="Group 46"/>
          <p:cNvGrpSpPr>
            <a:grpSpLocks/>
          </p:cNvGrpSpPr>
          <p:nvPr/>
        </p:nvGrpSpPr>
        <p:grpSpPr bwMode="auto">
          <a:xfrm>
            <a:off x="5754688" y="1976439"/>
            <a:ext cx="3973512" cy="3292475"/>
            <a:chOff x="971550" y="260350"/>
            <a:chExt cx="7200900" cy="6337300"/>
          </a:xfrm>
        </p:grpSpPr>
        <p:sp>
          <p:nvSpPr>
            <p:cNvPr id="3080"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1"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2"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3"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4"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5"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6"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7"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8"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3089"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4"/>
            <a:ext cx="3240088"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Makes noises in the classroom (humming, tapping the desk, whistling, etc.)</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Pretends he is not the cause when asked to stop</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Gives impression he is purposely trying to annoy the teacher</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3" y="868364"/>
            <a:ext cx="3816350"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Low self esteem – tries to get attention in an inappropriate way</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May be bored</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Avoidance tactic – fear of failure</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Trying to satisfy need for power and belonging</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3463841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12"/>
          <p:cNvSpPr txBox="1">
            <a:spLocks noChangeArrowheads="1"/>
          </p:cNvSpPr>
          <p:nvPr/>
        </p:nvSpPr>
        <p:spPr bwMode="auto">
          <a:xfrm>
            <a:off x="2852739" y="327026"/>
            <a:ext cx="76177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3</a:t>
            </a:r>
            <a:r>
              <a:rPr lang="en-GB" altLang="en-US" sz="2800" b="1" u="sng" dirty="0">
                <a:solidFill>
                  <a:srgbClr val="000000"/>
                </a:solidFill>
              </a:rPr>
              <a:t> – Refusal to work</a:t>
            </a:r>
          </a:p>
        </p:txBody>
      </p:sp>
      <p:grpSp>
        <p:nvGrpSpPr>
          <p:cNvPr id="4099" name="Group 46"/>
          <p:cNvGrpSpPr>
            <a:grpSpLocks/>
          </p:cNvGrpSpPr>
          <p:nvPr/>
        </p:nvGrpSpPr>
        <p:grpSpPr bwMode="auto">
          <a:xfrm>
            <a:off x="5754688" y="1947864"/>
            <a:ext cx="3973512" cy="3292475"/>
            <a:chOff x="971550" y="260350"/>
            <a:chExt cx="7200900" cy="6337300"/>
          </a:xfrm>
        </p:grpSpPr>
        <p:sp>
          <p:nvSpPr>
            <p:cNvPr id="4104"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5"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6"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7"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8"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09"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0"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1"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2"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4113"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4"/>
            <a:ext cx="3240088" cy="1754187"/>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Draws, daydreams and uses a variety of tactics to avoid work</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Frequently out of seat, wandering around the room</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Fails to bring equipment to class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Short attention span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3" y="868364"/>
            <a:ext cx="5187950"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Few positive lesson experiences/successes to draw upon </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Lack of self worth:  ‘</a:t>
            </a:r>
            <a:r>
              <a:rPr lang="en-GB" sz="1200" i="1" dirty="0">
                <a:solidFill>
                  <a:srgbClr val="000000"/>
                </a:solidFill>
              </a:rPr>
              <a:t>there’s no point’ </a:t>
            </a:r>
            <a:r>
              <a:rPr lang="en-GB" sz="1200" dirty="0">
                <a:solidFill>
                  <a:srgbClr val="000000"/>
                </a:solidFill>
              </a:rPr>
              <a:t>attitude</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Does not feel connected to the rest of the class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General lack of interest in school due to consistent failures and possibly family attitudes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14593601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12"/>
          <p:cNvSpPr txBox="1">
            <a:spLocks noChangeArrowheads="1"/>
          </p:cNvSpPr>
          <p:nvPr/>
        </p:nvSpPr>
        <p:spPr bwMode="auto">
          <a:xfrm>
            <a:off x="2852739" y="327026"/>
            <a:ext cx="800520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r>
              <a:rPr lang="en-GB" altLang="en-US" sz="2800" b="1" u="sng" dirty="0">
                <a:solidFill>
                  <a:srgbClr val="000000"/>
                </a:solidFill>
              </a:rPr>
              <a:t>Behaviour Management </a:t>
            </a:r>
            <a:r>
              <a:rPr lang="en-GB" altLang="en-US" sz="2800" b="1" u="sng" dirty="0">
                <a:solidFill>
                  <a:srgbClr val="FF0000"/>
                </a:solidFill>
              </a:rPr>
              <a:t>4</a:t>
            </a:r>
            <a:r>
              <a:rPr lang="en-GB" altLang="en-US" sz="2800" b="1" u="sng" dirty="0">
                <a:solidFill>
                  <a:srgbClr val="000000"/>
                </a:solidFill>
              </a:rPr>
              <a:t> – Abusive language</a:t>
            </a:r>
          </a:p>
        </p:txBody>
      </p:sp>
      <p:grpSp>
        <p:nvGrpSpPr>
          <p:cNvPr id="5123" name="Group 46"/>
          <p:cNvGrpSpPr>
            <a:grpSpLocks/>
          </p:cNvGrpSpPr>
          <p:nvPr/>
        </p:nvGrpSpPr>
        <p:grpSpPr bwMode="auto">
          <a:xfrm>
            <a:off x="5754688" y="1733551"/>
            <a:ext cx="3973512" cy="3292475"/>
            <a:chOff x="971550" y="260350"/>
            <a:chExt cx="7200900" cy="6337300"/>
          </a:xfrm>
        </p:grpSpPr>
        <p:sp>
          <p:nvSpPr>
            <p:cNvPr id="5128" name="AutoShape 2"/>
            <p:cNvSpPr>
              <a:spLocks noChangeArrowheads="1"/>
            </p:cNvSpPr>
            <p:nvPr/>
          </p:nvSpPr>
          <p:spPr bwMode="auto">
            <a:xfrm>
              <a:off x="971550" y="260350"/>
              <a:ext cx="7200900" cy="6337300"/>
            </a:xfrm>
            <a:prstGeom prst="diamond">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29" name="Rectangle 3"/>
            <p:cNvSpPr>
              <a:spLocks noChangeArrowheads="1"/>
            </p:cNvSpPr>
            <p:nvPr/>
          </p:nvSpPr>
          <p:spPr bwMode="auto">
            <a:xfrm>
              <a:off x="4175125" y="908050"/>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0" name="Rectangle 4"/>
            <p:cNvSpPr>
              <a:spLocks noChangeArrowheads="1"/>
            </p:cNvSpPr>
            <p:nvPr/>
          </p:nvSpPr>
          <p:spPr bwMode="auto">
            <a:xfrm>
              <a:off x="2987675" y="1989138"/>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1" name="Rectangle 5"/>
            <p:cNvSpPr>
              <a:spLocks noChangeArrowheads="1"/>
            </p:cNvSpPr>
            <p:nvPr/>
          </p:nvSpPr>
          <p:spPr bwMode="auto">
            <a:xfrm>
              <a:off x="6588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2" name="Rectangle 6"/>
            <p:cNvSpPr>
              <a:spLocks noChangeArrowheads="1"/>
            </p:cNvSpPr>
            <p:nvPr/>
          </p:nvSpPr>
          <p:spPr bwMode="auto">
            <a:xfrm>
              <a:off x="4175125" y="32480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3" name="Rectangle 7"/>
            <p:cNvSpPr>
              <a:spLocks noChangeArrowheads="1"/>
            </p:cNvSpPr>
            <p:nvPr/>
          </p:nvSpPr>
          <p:spPr bwMode="auto">
            <a:xfrm>
              <a:off x="1979613" y="32480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4" name="Rectangle 8"/>
            <p:cNvSpPr>
              <a:spLocks noChangeArrowheads="1"/>
            </p:cNvSpPr>
            <p:nvPr/>
          </p:nvSpPr>
          <p:spPr bwMode="auto">
            <a:xfrm>
              <a:off x="5219700" y="436562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5" name="Rectangle 9"/>
            <p:cNvSpPr>
              <a:spLocks noChangeArrowheads="1"/>
            </p:cNvSpPr>
            <p:nvPr/>
          </p:nvSpPr>
          <p:spPr bwMode="auto">
            <a:xfrm>
              <a:off x="3132138" y="4365625"/>
              <a:ext cx="792162"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6" name="Rectangle 10"/>
            <p:cNvSpPr>
              <a:spLocks noChangeArrowheads="1"/>
            </p:cNvSpPr>
            <p:nvPr/>
          </p:nvSpPr>
          <p:spPr bwMode="auto">
            <a:xfrm>
              <a:off x="4175125" y="5516563"/>
              <a:ext cx="792163"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sp>
          <p:nvSpPr>
            <p:cNvPr id="5137" name="Rectangle 11"/>
            <p:cNvSpPr>
              <a:spLocks noChangeArrowheads="1"/>
            </p:cNvSpPr>
            <p:nvPr/>
          </p:nvSpPr>
          <p:spPr bwMode="auto">
            <a:xfrm>
              <a:off x="5219700" y="2060575"/>
              <a:ext cx="792163"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buFontTx/>
                <a:buNone/>
              </a:pPr>
              <a:endParaRPr lang="en-US" altLang="en-US" sz="1800">
                <a:solidFill>
                  <a:srgbClr val="000000"/>
                </a:solidFill>
              </a:endParaRPr>
            </a:p>
          </p:txBody>
        </p:sp>
      </p:grpSp>
      <p:sp>
        <p:nvSpPr>
          <p:cNvPr id="2" name="TextBox 1"/>
          <p:cNvSpPr txBox="1"/>
          <p:nvPr/>
        </p:nvSpPr>
        <p:spPr>
          <a:xfrm>
            <a:off x="1803400" y="868363"/>
            <a:ext cx="3240088" cy="1569660"/>
          </a:xfrm>
          <a:prstGeom prst="rect">
            <a:avLst/>
          </a:prstGeom>
          <a:noFill/>
        </p:spPr>
        <p:txBody>
          <a:bodyPr>
            <a:spAutoFit/>
          </a:bodyPr>
          <a:lstStyle/>
          <a:p>
            <a:pPr fontAlgn="base">
              <a:spcBef>
                <a:spcPct val="0"/>
              </a:spcBef>
              <a:spcAft>
                <a:spcPct val="0"/>
              </a:spcAft>
              <a:defRPr/>
            </a:pPr>
            <a:r>
              <a:rPr lang="en-GB" sz="1200" b="1" dirty="0">
                <a:solidFill>
                  <a:srgbClr val="000000"/>
                </a:solidFill>
              </a:rPr>
              <a:t>Observed behaviour: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Loud, offensive, abusive to others in group situations yet can be polite in 1:1 situations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Can’t accept criticism from others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Attempts to shock staff and impress peers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Can find it difficult to form relationships with peers </a:t>
            </a: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p:txBody>
      </p:sp>
      <p:sp>
        <p:nvSpPr>
          <p:cNvPr id="4" name="TextBox 3"/>
          <p:cNvSpPr txBox="1"/>
          <p:nvPr/>
        </p:nvSpPr>
        <p:spPr>
          <a:xfrm>
            <a:off x="4983164" y="868364"/>
            <a:ext cx="5360987" cy="1570037"/>
          </a:xfrm>
          <a:prstGeom prst="rect">
            <a:avLst/>
          </a:prstGeom>
          <a:noFill/>
        </p:spPr>
        <p:txBody>
          <a:bodyPr>
            <a:spAutoFit/>
          </a:bodyPr>
          <a:lstStyle/>
          <a:p>
            <a:pPr fontAlgn="base">
              <a:spcBef>
                <a:spcPct val="0"/>
              </a:spcBef>
              <a:spcAft>
                <a:spcPct val="0"/>
              </a:spcAft>
              <a:defRPr/>
            </a:pPr>
            <a:r>
              <a:rPr lang="en-GB" sz="1200" b="1" dirty="0">
                <a:solidFill>
                  <a:srgbClr val="000000"/>
                </a:solidFill>
              </a:rPr>
              <a:t>Causes:</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A need for status and attention</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Lack of social skills – inability to control temper</a:t>
            </a:r>
          </a:p>
          <a:p>
            <a:pPr marL="171450" indent="-171450" fontAlgn="base">
              <a:spcBef>
                <a:spcPct val="0"/>
              </a:spcBef>
              <a:spcAft>
                <a:spcPct val="0"/>
              </a:spcAft>
              <a:buFont typeface="Arial" panose="020B0604020202020204" pitchFamily="34" charset="0"/>
              <a:buChar char="•"/>
              <a:defRPr/>
            </a:pPr>
            <a:r>
              <a:rPr lang="en-GB" sz="1200" dirty="0">
                <a:solidFill>
                  <a:srgbClr val="000000"/>
                </a:solidFill>
              </a:rPr>
              <a:t>May be a way of covering up inadequacies in group situations</a:t>
            </a:r>
          </a:p>
          <a:p>
            <a:pPr fontAlgn="base">
              <a:spcBef>
                <a:spcPct val="0"/>
              </a:spcBef>
              <a:spcAft>
                <a:spcPct val="0"/>
              </a:spcAft>
              <a:defRPr/>
            </a:pPr>
            <a:endParaRPr lang="en-GB" sz="1200" dirty="0">
              <a:solidFill>
                <a:srgbClr val="000000"/>
              </a:solidFill>
            </a:endParaRPr>
          </a:p>
          <a:p>
            <a:pPr marL="171450" indent="-171450" fontAlgn="base">
              <a:spcBef>
                <a:spcPct val="0"/>
              </a:spcBef>
              <a:spcAft>
                <a:spcPct val="0"/>
              </a:spcAft>
              <a:buFont typeface="Arial" panose="020B0604020202020204" pitchFamily="34" charset="0"/>
              <a:buChar char="•"/>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a:p>
            <a:pPr fontAlgn="base">
              <a:spcBef>
                <a:spcPct val="0"/>
              </a:spcBef>
              <a:spcAft>
                <a:spcPct val="0"/>
              </a:spcAft>
              <a:defRPr/>
            </a:pPr>
            <a:endParaRPr lang="en-GB" sz="1200" dirty="0">
              <a:solidFill>
                <a:srgbClr val="000000"/>
              </a:solidFill>
            </a:endParaRPr>
          </a:p>
        </p:txBody>
      </p:sp>
      <p:sp>
        <p:nvSpPr>
          <p:cNvPr id="5" name="TextBox 4"/>
          <p:cNvSpPr txBox="1"/>
          <p:nvPr/>
        </p:nvSpPr>
        <p:spPr>
          <a:xfrm>
            <a:off x="1919288" y="2347914"/>
            <a:ext cx="3835400" cy="2492375"/>
          </a:xfrm>
          <a:prstGeom prst="rect">
            <a:avLst/>
          </a:prstGeom>
          <a:noFill/>
        </p:spPr>
        <p:txBody>
          <a:bodyPr>
            <a:spAutoFit/>
          </a:bodyPr>
          <a:lstStyle/>
          <a:p>
            <a:pPr fontAlgn="base">
              <a:spcBef>
                <a:spcPct val="0"/>
              </a:spcBef>
              <a:spcAft>
                <a:spcPct val="0"/>
              </a:spcAft>
              <a:defRPr/>
            </a:pPr>
            <a:r>
              <a:rPr lang="en-GB" sz="1200" b="1" dirty="0">
                <a:solidFill>
                  <a:srgbClr val="000000"/>
                </a:solidFill>
              </a:rPr>
              <a:t>Possible strategies:</a:t>
            </a:r>
          </a:p>
          <a:p>
            <a:pPr marL="228600" indent="-228600" fontAlgn="base">
              <a:spcBef>
                <a:spcPct val="0"/>
              </a:spcBef>
              <a:spcAft>
                <a:spcPct val="0"/>
              </a:spcAft>
              <a:buFontTx/>
              <a:buAutoNum type="arabicPeriod"/>
              <a:defRPr/>
            </a:pPr>
            <a:r>
              <a:rPr lang="en-GB" sz="1200" dirty="0">
                <a:solidFill>
                  <a:srgbClr val="000000"/>
                </a:solidFill>
              </a:rPr>
              <a:t>Ignore the behaviour</a:t>
            </a:r>
          </a:p>
          <a:p>
            <a:pPr marL="228600" indent="-228600" fontAlgn="base">
              <a:spcBef>
                <a:spcPct val="0"/>
              </a:spcBef>
              <a:spcAft>
                <a:spcPct val="0"/>
              </a:spcAft>
              <a:buFontTx/>
              <a:buAutoNum type="arabicPeriod"/>
              <a:defRPr/>
            </a:pPr>
            <a:r>
              <a:rPr lang="en-GB" sz="1200" dirty="0">
                <a:solidFill>
                  <a:srgbClr val="000000"/>
                </a:solidFill>
              </a:rPr>
              <a:t>Contact parents</a:t>
            </a:r>
          </a:p>
          <a:p>
            <a:pPr marL="228600" indent="-228600" fontAlgn="base">
              <a:spcBef>
                <a:spcPct val="0"/>
              </a:spcBef>
              <a:spcAft>
                <a:spcPct val="0"/>
              </a:spcAft>
              <a:buFontTx/>
              <a:buAutoNum type="arabicPeriod"/>
              <a:defRPr/>
            </a:pPr>
            <a:r>
              <a:rPr lang="en-GB" sz="1200" dirty="0">
                <a:solidFill>
                  <a:srgbClr val="000000"/>
                </a:solidFill>
              </a:rPr>
              <a:t>Arrange lunch time or after school detention</a:t>
            </a:r>
          </a:p>
          <a:p>
            <a:pPr marL="228600" indent="-228600" fontAlgn="base">
              <a:spcBef>
                <a:spcPct val="0"/>
              </a:spcBef>
              <a:spcAft>
                <a:spcPct val="0"/>
              </a:spcAft>
              <a:buFontTx/>
              <a:buAutoNum type="arabicPeriod"/>
              <a:defRPr/>
            </a:pPr>
            <a:r>
              <a:rPr lang="en-GB" sz="1200" dirty="0">
                <a:solidFill>
                  <a:srgbClr val="000000"/>
                </a:solidFill>
              </a:rPr>
              <a:t>Remove audience pressure</a:t>
            </a:r>
          </a:p>
          <a:p>
            <a:pPr marL="228600" indent="-228600" fontAlgn="base">
              <a:spcBef>
                <a:spcPct val="0"/>
              </a:spcBef>
              <a:spcAft>
                <a:spcPct val="0"/>
              </a:spcAft>
              <a:buFontTx/>
              <a:buAutoNum type="arabicPeriod"/>
              <a:defRPr/>
            </a:pPr>
            <a:r>
              <a:rPr lang="en-GB" sz="1200" dirty="0">
                <a:solidFill>
                  <a:srgbClr val="000000"/>
                </a:solidFill>
              </a:rPr>
              <a:t>Acknowledge achievements</a:t>
            </a:r>
          </a:p>
          <a:p>
            <a:pPr marL="228600" indent="-228600" fontAlgn="base">
              <a:spcBef>
                <a:spcPct val="0"/>
              </a:spcBef>
              <a:spcAft>
                <a:spcPct val="0"/>
              </a:spcAft>
              <a:buFontTx/>
              <a:buAutoNum type="arabicPeriod"/>
              <a:defRPr/>
            </a:pPr>
            <a:r>
              <a:rPr lang="en-GB" sz="1200" dirty="0">
                <a:solidFill>
                  <a:srgbClr val="000000"/>
                </a:solidFill>
              </a:rPr>
              <a:t>Respond with silence</a:t>
            </a:r>
          </a:p>
          <a:p>
            <a:pPr marL="228600" indent="-228600" fontAlgn="base">
              <a:spcBef>
                <a:spcPct val="0"/>
              </a:spcBef>
              <a:spcAft>
                <a:spcPct val="0"/>
              </a:spcAft>
              <a:buFontTx/>
              <a:buAutoNum type="arabicPeriod"/>
              <a:defRPr/>
            </a:pPr>
            <a:r>
              <a:rPr lang="en-GB" sz="1200" dirty="0">
                <a:solidFill>
                  <a:srgbClr val="000000"/>
                </a:solidFill>
              </a:rPr>
              <a:t>Find out and use their interests</a:t>
            </a:r>
          </a:p>
          <a:p>
            <a:pPr marL="228600" indent="-228600" fontAlgn="base">
              <a:spcBef>
                <a:spcPct val="0"/>
              </a:spcBef>
              <a:spcAft>
                <a:spcPct val="0"/>
              </a:spcAft>
              <a:buFontTx/>
              <a:buAutoNum type="arabicPeriod"/>
              <a:defRPr/>
            </a:pPr>
            <a:r>
              <a:rPr lang="en-GB" sz="1200" dirty="0">
                <a:solidFill>
                  <a:srgbClr val="000000"/>
                </a:solidFill>
              </a:rPr>
              <a:t>Call a member of the Senior Management Team</a:t>
            </a:r>
          </a:p>
          <a:p>
            <a:pPr marL="228600" indent="-228600" fontAlgn="base">
              <a:spcBef>
                <a:spcPct val="0"/>
              </a:spcBef>
              <a:spcAft>
                <a:spcPct val="0"/>
              </a:spcAft>
              <a:buFontTx/>
              <a:buAutoNum type="arabicPeriod"/>
              <a:defRPr/>
            </a:pPr>
            <a:r>
              <a:rPr lang="en-GB" sz="1200" dirty="0">
                <a:solidFill>
                  <a:srgbClr val="000000"/>
                </a:solidFill>
              </a:rPr>
              <a:t>Tactically use a seating plan</a:t>
            </a:r>
          </a:p>
          <a:p>
            <a:pPr marL="228600" indent="-228600" fontAlgn="base">
              <a:spcBef>
                <a:spcPct val="0"/>
              </a:spcBef>
              <a:spcAft>
                <a:spcPct val="0"/>
              </a:spcAft>
              <a:buFontTx/>
              <a:buAutoNum type="arabicPeriod"/>
              <a:defRPr/>
            </a:pPr>
            <a:r>
              <a:rPr lang="en-GB" sz="1200" dirty="0">
                <a:solidFill>
                  <a:srgbClr val="000000"/>
                </a:solidFill>
              </a:rPr>
              <a:t>Adjust the work to make it accessible</a:t>
            </a:r>
          </a:p>
          <a:p>
            <a:pPr marL="228600" indent="-228600" fontAlgn="base">
              <a:spcBef>
                <a:spcPct val="0"/>
              </a:spcBef>
              <a:spcAft>
                <a:spcPct val="0"/>
              </a:spcAft>
              <a:buFontTx/>
              <a:buAutoNum type="arabicPeriod"/>
              <a:defRPr/>
            </a:pPr>
            <a:r>
              <a:rPr lang="en-GB" sz="1200" dirty="0">
                <a:solidFill>
                  <a:srgbClr val="000000"/>
                </a:solidFill>
              </a:rPr>
              <a:t>Explain the effect of their behaviour on others</a:t>
            </a:r>
          </a:p>
          <a:p>
            <a:pPr marL="228600" indent="-228600" fontAlgn="base">
              <a:spcBef>
                <a:spcPct val="0"/>
              </a:spcBef>
              <a:spcAft>
                <a:spcPct val="0"/>
              </a:spcAft>
              <a:buFontTx/>
              <a:buAutoNum type="arabicPeriod"/>
              <a:defRPr/>
            </a:pPr>
            <a:r>
              <a:rPr lang="en-GB" sz="1200" dirty="0">
                <a:solidFill>
                  <a:srgbClr val="000000"/>
                </a:solidFill>
              </a:rPr>
              <a:t>Put student outside the door to calm down</a:t>
            </a:r>
          </a:p>
        </p:txBody>
      </p:sp>
      <p:sp>
        <p:nvSpPr>
          <p:cNvPr id="6" name="TextBox 5"/>
          <p:cNvSpPr txBox="1"/>
          <p:nvPr/>
        </p:nvSpPr>
        <p:spPr>
          <a:xfrm>
            <a:off x="1919288" y="5251450"/>
            <a:ext cx="8424862" cy="1200150"/>
          </a:xfrm>
          <a:prstGeom prst="rect">
            <a:avLst/>
          </a:prstGeom>
          <a:solidFill>
            <a:schemeClr val="bg1">
              <a:lumMod val="85000"/>
            </a:schemeClr>
          </a:solidFill>
        </p:spPr>
        <p:txBody>
          <a:bodyPr>
            <a:spAutoFit/>
          </a:bodyPr>
          <a:lstStyle/>
          <a:p>
            <a:pPr fontAlgn="base">
              <a:spcBef>
                <a:spcPct val="0"/>
              </a:spcBef>
              <a:spcAft>
                <a:spcPct val="0"/>
              </a:spcAft>
              <a:defRPr/>
            </a:pPr>
            <a:r>
              <a:rPr lang="en-GB" sz="1200" b="1" dirty="0">
                <a:solidFill>
                  <a:srgbClr val="000000"/>
                </a:solidFill>
              </a:rPr>
              <a:t>Justification of preferred approaches:</a:t>
            </a: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endParaRPr lang="en-GB" sz="1200" b="1" dirty="0">
              <a:solidFill>
                <a:srgbClr val="000000"/>
              </a:solidFill>
            </a:endParaRPr>
          </a:p>
          <a:p>
            <a:pPr fontAlgn="base">
              <a:spcBef>
                <a:spcPct val="0"/>
              </a:spcBef>
              <a:spcAft>
                <a:spcPct val="0"/>
              </a:spcAft>
              <a:defRPr/>
            </a:pPr>
            <a:r>
              <a:rPr lang="en-GB" sz="1200" b="1" dirty="0">
                <a:solidFill>
                  <a:srgbClr val="000000"/>
                </a:solidFill>
              </a:rPr>
              <a:t> </a:t>
            </a:r>
          </a:p>
        </p:txBody>
      </p:sp>
    </p:spTree>
    <p:extLst>
      <p:ext uri="{BB962C8B-B14F-4D97-AF65-F5344CB8AC3E}">
        <p14:creationId xmlns:p14="http://schemas.microsoft.com/office/powerpoint/2010/main" val="3900801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6E987D-6224-49A2-BEE7-007A7D75A521}"/>
              </a:ext>
            </a:extLst>
          </p:cNvPr>
          <p:cNvPicPr>
            <a:picLocks noChangeAspect="1"/>
          </p:cNvPicPr>
          <p:nvPr/>
        </p:nvPicPr>
        <p:blipFill>
          <a:blip r:embed="rId3"/>
          <a:stretch>
            <a:fillRect/>
          </a:stretch>
        </p:blipFill>
        <p:spPr>
          <a:xfrm>
            <a:off x="271754" y="242594"/>
            <a:ext cx="3225605" cy="4580359"/>
          </a:xfrm>
          <a:prstGeom prst="rect">
            <a:avLst/>
          </a:prstGeom>
        </p:spPr>
      </p:pic>
      <p:sp>
        <p:nvSpPr>
          <p:cNvPr id="3" name="TextBox 2">
            <a:extLst>
              <a:ext uri="{FF2B5EF4-FFF2-40B4-BE49-F238E27FC236}">
                <a16:creationId xmlns:a16="http://schemas.microsoft.com/office/drawing/2014/main" id="{85B39D7F-133B-4516-A157-CC8CA9DD7434}"/>
              </a:ext>
            </a:extLst>
          </p:cNvPr>
          <p:cNvSpPr txBox="1"/>
          <p:nvPr/>
        </p:nvSpPr>
        <p:spPr>
          <a:xfrm>
            <a:off x="3680176" y="667969"/>
            <a:ext cx="7913511" cy="4154984"/>
          </a:xfrm>
          <a:prstGeom prst="rect">
            <a:avLst/>
          </a:prstGeom>
          <a:noFill/>
        </p:spPr>
        <p:txBody>
          <a:bodyPr wrap="square" rtlCol="0">
            <a:spAutoFit/>
          </a:bodyPr>
          <a:lstStyle/>
          <a:p>
            <a:r>
              <a:rPr lang="en-GB" sz="4000" dirty="0"/>
              <a:t>‘Behaviour is a curriculum.  Being well-behaved is a combination of skills, aptitudes, habits, inclinations, values and knowledge.  These can be taught’ (page 26)</a:t>
            </a:r>
          </a:p>
          <a:p>
            <a:endParaRPr lang="en-GB" sz="3200" dirty="0"/>
          </a:p>
          <a:p>
            <a:endParaRPr lang="en-GB" sz="3200" dirty="0"/>
          </a:p>
        </p:txBody>
      </p:sp>
      <p:pic>
        <p:nvPicPr>
          <p:cNvPr id="4" name="Picture 3">
            <a:extLst>
              <a:ext uri="{FF2B5EF4-FFF2-40B4-BE49-F238E27FC236}">
                <a16:creationId xmlns:a16="http://schemas.microsoft.com/office/drawing/2014/main" id="{29716550-E290-42A6-9E82-9F1A1FB6BA1D}"/>
              </a:ext>
            </a:extLst>
          </p:cNvPr>
          <p:cNvPicPr>
            <a:picLocks noChangeAspect="1"/>
          </p:cNvPicPr>
          <p:nvPr/>
        </p:nvPicPr>
        <p:blipFill>
          <a:blip r:embed="rId4"/>
          <a:stretch>
            <a:fillRect/>
          </a:stretch>
        </p:blipFill>
        <p:spPr>
          <a:xfrm>
            <a:off x="1242599" y="5106575"/>
            <a:ext cx="1508831" cy="1508831"/>
          </a:xfrm>
          <a:prstGeom prst="rect">
            <a:avLst/>
          </a:prstGeom>
        </p:spPr>
      </p:pic>
      <p:sp>
        <p:nvSpPr>
          <p:cNvPr id="5" name="TextBox 4">
            <a:extLst>
              <a:ext uri="{FF2B5EF4-FFF2-40B4-BE49-F238E27FC236}">
                <a16:creationId xmlns:a16="http://schemas.microsoft.com/office/drawing/2014/main" id="{5ECA9E59-3837-489E-845C-26F33C51545F}"/>
              </a:ext>
            </a:extLst>
          </p:cNvPr>
          <p:cNvSpPr txBox="1"/>
          <p:nvPr/>
        </p:nvSpPr>
        <p:spPr>
          <a:xfrm>
            <a:off x="2957688" y="5359034"/>
            <a:ext cx="8985954" cy="923330"/>
          </a:xfrm>
          <a:prstGeom prst="rect">
            <a:avLst/>
          </a:prstGeom>
          <a:noFill/>
        </p:spPr>
        <p:txBody>
          <a:bodyPr wrap="square" rtlCol="0">
            <a:spAutoFit/>
          </a:bodyPr>
          <a:lstStyle/>
          <a:p>
            <a:r>
              <a:rPr lang="en-GB" sz="5400" dirty="0">
                <a:solidFill>
                  <a:schemeClr val="accent1">
                    <a:lumMod val="75000"/>
                  </a:schemeClr>
                </a:solidFill>
              </a:rPr>
              <a:t>How can we ‘teach’ behaviour? </a:t>
            </a:r>
          </a:p>
        </p:txBody>
      </p:sp>
      <p:sp>
        <p:nvSpPr>
          <p:cNvPr id="6" name="TextBox 5">
            <a:extLst>
              <a:ext uri="{FF2B5EF4-FFF2-40B4-BE49-F238E27FC236}">
                <a16:creationId xmlns:a16="http://schemas.microsoft.com/office/drawing/2014/main" id="{03D364A7-72F5-4902-B158-BD0DA82A64D0}"/>
              </a:ext>
            </a:extLst>
          </p:cNvPr>
          <p:cNvSpPr txBox="1"/>
          <p:nvPr/>
        </p:nvSpPr>
        <p:spPr>
          <a:xfrm>
            <a:off x="3962400" y="4222044"/>
            <a:ext cx="6953956" cy="646331"/>
          </a:xfrm>
          <a:prstGeom prst="rect">
            <a:avLst/>
          </a:prstGeom>
          <a:noFill/>
        </p:spPr>
        <p:txBody>
          <a:bodyPr wrap="square" rtlCol="0">
            <a:spAutoFit/>
          </a:bodyPr>
          <a:lstStyle/>
          <a:p>
            <a:r>
              <a:rPr lang="en-GB" dirty="0"/>
              <a:t>Bennet, T (2020). Running the Room.  The teacher’s guide to behaviour.  Woodbridge: John Catt Educational Ltd. </a:t>
            </a:r>
          </a:p>
        </p:txBody>
      </p:sp>
    </p:spTree>
    <p:extLst>
      <p:ext uri="{BB962C8B-B14F-4D97-AF65-F5344CB8AC3E}">
        <p14:creationId xmlns:p14="http://schemas.microsoft.com/office/powerpoint/2010/main" val="1422079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D160E516-093D-01AA-1B96-2CD3271B31D3}"/>
              </a:ext>
            </a:extLst>
          </p:cNvPr>
          <p:cNvSpPr>
            <a:spLocks noGrp="1"/>
          </p:cNvSpPr>
          <p:nvPr>
            <p:ph type="title"/>
          </p:nvPr>
        </p:nvSpPr>
        <p:spPr>
          <a:xfrm>
            <a:off x="8153400" y="818457"/>
            <a:ext cx="3322317" cy="2975876"/>
          </a:xfrm>
        </p:spPr>
        <p:txBody>
          <a:bodyPr vert="horz" lIns="91440" tIns="45720" rIns="91440" bIns="45720" rtlCol="0" anchor="b">
            <a:normAutofit/>
          </a:bodyPr>
          <a:lstStyle/>
          <a:p>
            <a:r>
              <a:rPr lang="en-US" sz="3400" kern="1200">
                <a:solidFill>
                  <a:schemeClr val="tx1"/>
                </a:solidFill>
                <a:latin typeface="+mj-lt"/>
                <a:ea typeface="+mj-ea"/>
                <a:cs typeface="+mj-cs"/>
              </a:rPr>
              <a:t>What are the most common classroom management issues for new teachers?</a:t>
            </a:r>
          </a:p>
        </p:txBody>
      </p:sp>
      <p:pic>
        <p:nvPicPr>
          <p:cNvPr id="5" name="Content Placeholder 4" descr="A person wearing a suit and tie&#10;&#10;Description automatically generated with medium confidence">
            <a:extLst>
              <a:ext uri="{FF2B5EF4-FFF2-40B4-BE49-F238E27FC236}">
                <a16:creationId xmlns:a16="http://schemas.microsoft.com/office/drawing/2014/main" id="{A087D9B7-BE55-C7E3-5DF7-262F9C6A05C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24797" y="566916"/>
            <a:ext cx="4419514" cy="5724168"/>
          </a:xfrm>
          <a:prstGeom prst="rect">
            <a:avLst/>
          </a:prstGeom>
        </p:spPr>
      </p:pic>
      <p:cxnSp>
        <p:nvCxnSpPr>
          <p:cNvPr id="13" name="Straight Connector 12">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7BD740F-3332-F57E-3789-1E898974A4D0}"/>
              </a:ext>
            </a:extLst>
          </p:cNvPr>
          <p:cNvSpPr txBox="1"/>
          <p:nvPr/>
        </p:nvSpPr>
        <p:spPr>
          <a:xfrm>
            <a:off x="3957495" y="6091029"/>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haoticsoulzzz.wordpress.com/tag/obe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0584915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peech Bubble: Rectangle with Corners Rounded 21">
            <a:extLst>
              <a:ext uri="{FF2B5EF4-FFF2-40B4-BE49-F238E27FC236}">
                <a16:creationId xmlns:a16="http://schemas.microsoft.com/office/drawing/2014/main" id="{32F6815A-B316-49A0-BAD8-00A6AF2F8966}"/>
              </a:ext>
            </a:extLst>
          </p:cNvPr>
          <p:cNvSpPr/>
          <p:nvPr/>
        </p:nvSpPr>
        <p:spPr>
          <a:xfrm>
            <a:off x="321733" y="3612053"/>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Speech Bubble: Rectangle with Corners Rounded 23">
            <a:extLst>
              <a:ext uri="{FF2B5EF4-FFF2-40B4-BE49-F238E27FC236}">
                <a16:creationId xmlns:a16="http://schemas.microsoft.com/office/drawing/2014/main" id="{27367C9B-89F1-43CB-A684-BAB2EA346953}"/>
              </a:ext>
            </a:extLst>
          </p:cNvPr>
          <p:cNvSpPr/>
          <p:nvPr/>
        </p:nvSpPr>
        <p:spPr>
          <a:xfrm>
            <a:off x="4270022" y="3614183"/>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Speech Bubble: Rectangle with Corners Rounded 27">
            <a:extLst>
              <a:ext uri="{FF2B5EF4-FFF2-40B4-BE49-F238E27FC236}">
                <a16:creationId xmlns:a16="http://schemas.microsoft.com/office/drawing/2014/main" id="{2979FCB1-4012-44CB-B9A6-95EC2CCCB23D}"/>
              </a:ext>
            </a:extLst>
          </p:cNvPr>
          <p:cNvSpPr/>
          <p:nvPr/>
        </p:nvSpPr>
        <p:spPr>
          <a:xfrm>
            <a:off x="8105422" y="3643447"/>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peech Bubble: Rectangle with Corners Rounded 29">
            <a:extLst>
              <a:ext uri="{FF2B5EF4-FFF2-40B4-BE49-F238E27FC236}">
                <a16:creationId xmlns:a16="http://schemas.microsoft.com/office/drawing/2014/main" id="{8C607AE8-5E82-4C5A-A860-F6F0C8D1A2CE}"/>
              </a:ext>
            </a:extLst>
          </p:cNvPr>
          <p:cNvSpPr/>
          <p:nvPr/>
        </p:nvSpPr>
        <p:spPr>
          <a:xfrm>
            <a:off x="8181622" y="1237171"/>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Speech Bubble: Rectangle with Corners Rounded 25">
            <a:extLst>
              <a:ext uri="{FF2B5EF4-FFF2-40B4-BE49-F238E27FC236}">
                <a16:creationId xmlns:a16="http://schemas.microsoft.com/office/drawing/2014/main" id="{9AB70CE5-0235-4B09-89CD-FF528B4A4493}"/>
              </a:ext>
            </a:extLst>
          </p:cNvPr>
          <p:cNvSpPr/>
          <p:nvPr/>
        </p:nvSpPr>
        <p:spPr>
          <a:xfrm>
            <a:off x="4278489" y="1275644"/>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01DAE487-2259-4EB8-87C9-BB64D5283347}"/>
              </a:ext>
            </a:extLst>
          </p:cNvPr>
          <p:cNvSpPr txBox="1"/>
          <p:nvPr/>
        </p:nvSpPr>
        <p:spPr>
          <a:xfrm>
            <a:off x="434622" y="270933"/>
            <a:ext cx="11322756" cy="646331"/>
          </a:xfrm>
          <a:prstGeom prst="rect">
            <a:avLst/>
          </a:prstGeom>
          <a:noFill/>
        </p:spPr>
        <p:txBody>
          <a:bodyPr wrap="square" rtlCol="0">
            <a:spAutoFit/>
          </a:bodyPr>
          <a:lstStyle/>
          <a:p>
            <a:r>
              <a:rPr lang="en-GB" sz="3600" b="1" dirty="0"/>
              <a:t>Common classroom management issues for new teachers </a:t>
            </a:r>
          </a:p>
        </p:txBody>
      </p:sp>
      <p:sp>
        <p:nvSpPr>
          <p:cNvPr id="4" name="TextBox 3">
            <a:extLst>
              <a:ext uri="{FF2B5EF4-FFF2-40B4-BE49-F238E27FC236}">
                <a16:creationId xmlns:a16="http://schemas.microsoft.com/office/drawing/2014/main" id="{144C2C26-919C-4A90-8A03-5744BC32B5E1}"/>
              </a:ext>
            </a:extLst>
          </p:cNvPr>
          <p:cNvSpPr txBox="1"/>
          <p:nvPr/>
        </p:nvSpPr>
        <p:spPr>
          <a:xfrm>
            <a:off x="7823200" y="6081510"/>
            <a:ext cx="4368800" cy="369332"/>
          </a:xfrm>
          <a:prstGeom prst="rect">
            <a:avLst/>
          </a:prstGeom>
          <a:noFill/>
        </p:spPr>
        <p:txBody>
          <a:bodyPr wrap="square" rtlCol="0">
            <a:spAutoFit/>
          </a:bodyPr>
          <a:lstStyle/>
          <a:p>
            <a:r>
              <a:rPr lang="en-GB" dirty="0"/>
              <a:t>Newman University College, Birmingham</a:t>
            </a:r>
          </a:p>
        </p:txBody>
      </p:sp>
      <p:sp>
        <p:nvSpPr>
          <p:cNvPr id="5" name="Speech Bubble: Rectangle with Corners Rounded 4">
            <a:extLst>
              <a:ext uri="{FF2B5EF4-FFF2-40B4-BE49-F238E27FC236}">
                <a16:creationId xmlns:a16="http://schemas.microsoft.com/office/drawing/2014/main" id="{D1871D3F-844C-4674-8674-34327CCB31A9}"/>
              </a:ext>
            </a:extLst>
          </p:cNvPr>
          <p:cNvSpPr/>
          <p:nvPr/>
        </p:nvSpPr>
        <p:spPr>
          <a:xfrm>
            <a:off x="409220" y="1261574"/>
            <a:ext cx="3651956" cy="2065867"/>
          </a:xfrm>
          <a:prstGeom prst="wedgeRoundRect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660A40C-F292-428A-AD33-35B000971209}"/>
              </a:ext>
            </a:extLst>
          </p:cNvPr>
          <p:cNvSpPr txBox="1"/>
          <p:nvPr/>
        </p:nvSpPr>
        <p:spPr>
          <a:xfrm>
            <a:off x="434622" y="1490133"/>
            <a:ext cx="3539067" cy="1508105"/>
          </a:xfrm>
          <a:prstGeom prst="rect">
            <a:avLst/>
          </a:prstGeom>
          <a:noFill/>
        </p:spPr>
        <p:txBody>
          <a:bodyPr wrap="square" rtlCol="0">
            <a:spAutoFit/>
          </a:bodyPr>
          <a:lstStyle/>
          <a:p>
            <a:pPr algn="ctr"/>
            <a:r>
              <a:rPr lang="en-GB" sz="4600" dirty="0"/>
              <a:t>Undemanding work </a:t>
            </a:r>
          </a:p>
        </p:txBody>
      </p:sp>
      <p:sp>
        <p:nvSpPr>
          <p:cNvPr id="10" name="TextBox 9">
            <a:extLst>
              <a:ext uri="{FF2B5EF4-FFF2-40B4-BE49-F238E27FC236}">
                <a16:creationId xmlns:a16="http://schemas.microsoft.com/office/drawing/2014/main" id="{ADFD199A-BB57-4817-99C3-77F53CC8F12A}"/>
              </a:ext>
            </a:extLst>
          </p:cNvPr>
          <p:cNvSpPr txBox="1"/>
          <p:nvPr/>
        </p:nvSpPr>
        <p:spPr>
          <a:xfrm>
            <a:off x="287864" y="3728071"/>
            <a:ext cx="3539067" cy="1754326"/>
          </a:xfrm>
          <a:prstGeom prst="rect">
            <a:avLst/>
          </a:prstGeom>
          <a:noFill/>
        </p:spPr>
        <p:txBody>
          <a:bodyPr wrap="square" rtlCol="0">
            <a:spAutoFit/>
          </a:bodyPr>
          <a:lstStyle/>
          <a:p>
            <a:pPr algn="ctr"/>
            <a:r>
              <a:rPr lang="en-GB" sz="3600" dirty="0"/>
              <a:t>Too much teacher-led activity </a:t>
            </a:r>
          </a:p>
        </p:txBody>
      </p:sp>
      <p:sp>
        <p:nvSpPr>
          <p:cNvPr id="12" name="TextBox 11">
            <a:extLst>
              <a:ext uri="{FF2B5EF4-FFF2-40B4-BE49-F238E27FC236}">
                <a16:creationId xmlns:a16="http://schemas.microsoft.com/office/drawing/2014/main" id="{39CFE98A-73B6-4FD6-B414-53DC54272A2C}"/>
              </a:ext>
            </a:extLst>
          </p:cNvPr>
          <p:cNvSpPr txBox="1"/>
          <p:nvPr/>
        </p:nvSpPr>
        <p:spPr>
          <a:xfrm>
            <a:off x="4236153" y="3974292"/>
            <a:ext cx="3539067" cy="1446550"/>
          </a:xfrm>
          <a:prstGeom prst="rect">
            <a:avLst/>
          </a:prstGeom>
          <a:noFill/>
        </p:spPr>
        <p:txBody>
          <a:bodyPr wrap="square" rtlCol="0">
            <a:spAutoFit/>
          </a:bodyPr>
          <a:lstStyle/>
          <a:p>
            <a:pPr algn="ctr"/>
            <a:r>
              <a:rPr lang="en-GB" sz="4400" dirty="0"/>
              <a:t>Problems with transitions</a:t>
            </a:r>
          </a:p>
        </p:txBody>
      </p:sp>
      <p:sp>
        <p:nvSpPr>
          <p:cNvPr id="14" name="TextBox 13">
            <a:extLst>
              <a:ext uri="{FF2B5EF4-FFF2-40B4-BE49-F238E27FC236}">
                <a16:creationId xmlns:a16="http://schemas.microsoft.com/office/drawing/2014/main" id="{6B6AF316-B4D0-4955-99E7-E5D11DACD243}"/>
              </a:ext>
            </a:extLst>
          </p:cNvPr>
          <p:cNvSpPr txBox="1"/>
          <p:nvPr/>
        </p:nvSpPr>
        <p:spPr>
          <a:xfrm>
            <a:off x="4326466" y="1490133"/>
            <a:ext cx="3539067" cy="1508105"/>
          </a:xfrm>
          <a:prstGeom prst="rect">
            <a:avLst/>
          </a:prstGeom>
          <a:noFill/>
        </p:spPr>
        <p:txBody>
          <a:bodyPr wrap="square" rtlCol="0">
            <a:spAutoFit/>
          </a:bodyPr>
          <a:lstStyle/>
          <a:p>
            <a:pPr algn="ctr"/>
            <a:r>
              <a:rPr lang="en-GB" sz="4600" dirty="0"/>
              <a:t>Unclear instructions </a:t>
            </a:r>
          </a:p>
        </p:txBody>
      </p:sp>
      <p:sp>
        <p:nvSpPr>
          <p:cNvPr id="16" name="TextBox 15">
            <a:extLst>
              <a:ext uri="{FF2B5EF4-FFF2-40B4-BE49-F238E27FC236}">
                <a16:creationId xmlns:a16="http://schemas.microsoft.com/office/drawing/2014/main" id="{0F07C16C-52B0-4BF9-B0E2-A024D24CEBD4}"/>
              </a:ext>
            </a:extLst>
          </p:cNvPr>
          <p:cNvSpPr txBox="1"/>
          <p:nvPr/>
        </p:nvSpPr>
        <p:spPr>
          <a:xfrm>
            <a:off x="8184442" y="1446450"/>
            <a:ext cx="3539067" cy="1508105"/>
          </a:xfrm>
          <a:prstGeom prst="rect">
            <a:avLst/>
          </a:prstGeom>
          <a:noFill/>
        </p:spPr>
        <p:txBody>
          <a:bodyPr wrap="square" rtlCol="0">
            <a:spAutoFit/>
          </a:bodyPr>
          <a:lstStyle/>
          <a:p>
            <a:pPr algn="ctr"/>
            <a:r>
              <a:rPr lang="en-GB" sz="4600" dirty="0"/>
              <a:t>Too much teacher talk</a:t>
            </a:r>
          </a:p>
        </p:txBody>
      </p:sp>
      <p:sp>
        <p:nvSpPr>
          <p:cNvPr id="32" name="TextBox 31">
            <a:extLst>
              <a:ext uri="{FF2B5EF4-FFF2-40B4-BE49-F238E27FC236}">
                <a16:creationId xmlns:a16="http://schemas.microsoft.com/office/drawing/2014/main" id="{E8BAB9DE-BCE6-4DA4-BA3A-5A460B2E748F}"/>
              </a:ext>
            </a:extLst>
          </p:cNvPr>
          <p:cNvSpPr txBox="1"/>
          <p:nvPr/>
        </p:nvSpPr>
        <p:spPr>
          <a:xfrm>
            <a:off x="8238066" y="3991930"/>
            <a:ext cx="3539067" cy="1323439"/>
          </a:xfrm>
          <a:prstGeom prst="rect">
            <a:avLst/>
          </a:prstGeom>
          <a:noFill/>
        </p:spPr>
        <p:txBody>
          <a:bodyPr wrap="square" rtlCol="0">
            <a:spAutoFit/>
          </a:bodyPr>
          <a:lstStyle/>
          <a:p>
            <a:pPr algn="ctr"/>
            <a:r>
              <a:rPr lang="en-GB" sz="4000" dirty="0"/>
              <a:t>Inaudible voice/Shouting </a:t>
            </a:r>
          </a:p>
        </p:txBody>
      </p:sp>
    </p:spTree>
    <p:extLst>
      <p:ext uri="{BB962C8B-B14F-4D97-AF65-F5344CB8AC3E}">
        <p14:creationId xmlns:p14="http://schemas.microsoft.com/office/powerpoint/2010/main" val="2333256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D95128-4BD0-4AEB-93B5-FCDD5933FE0C}"/>
              </a:ext>
            </a:extLst>
          </p:cNvPr>
          <p:cNvPicPr>
            <a:picLocks noChangeAspect="1"/>
          </p:cNvPicPr>
          <p:nvPr/>
        </p:nvPicPr>
        <p:blipFill>
          <a:blip r:embed="rId3"/>
          <a:stretch>
            <a:fillRect/>
          </a:stretch>
        </p:blipFill>
        <p:spPr>
          <a:xfrm>
            <a:off x="511944" y="222955"/>
            <a:ext cx="2298989" cy="3429000"/>
          </a:xfrm>
          <a:prstGeom prst="rect">
            <a:avLst/>
          </a:prstGeom>
        </p:spPr>
      </p:pic>
      <p:sp>
        <p:nvSpPr>
          <p:cNvPr id="3" name="TextBox 2">
            <a:extLst>
              <a:ext uri="{FF2B5EF4-FFF2-40B4-BE49-F238E27FC236}">
                <a16:creationId xmlns:a16="http://schemas.microsoft.com/office/drawing/2014/main" id="{0121117D-10F0-4949-8FB3-6D4C60E6CC0D}"/>
              </a:ext>
            </a:extLst>
          </p:cNvPr>
          <p:cNvSpPr txBox="1"/>
          <p:nvPr/>
        </p:nvSpPr>
        <p:spPr>
          <a:xfrm>
            <a:off x="3217334" y="222955"/>
            <a:ext cx="8331200" cy="6001643"/>
          </a:xfrm>
          <a:prstGeom prst="rect">
            <a:avLst/>
          </a:prstGeom>
          <a:noFill/>
        </p:spPr>
        <p:txBody>
          <a:bodyPr wrap="square" rtlCol="0">
            <a:spAutoFit/>
          </a:bodyPr>
          <a:lstStyle/>
          <a:p>
            <a:r>
              <a:rPr lang="en-GB" sz="3200" dirty="0"/>
              <a:t>‘Our students crave confidence and trust in their teacher.  They seek it out, listening for it in the words we speak and looking to read it in our every gesture and movement’ (page 138) </a:t>
            </a:r>
          </a:p>
          <a:p>
            <a:endParaRPr lang="en-GB" sz="3200" dirty="0"/>
          </a:p>
          <a:p>
            <a:r>
              <a:rPr lang="en-GB" sz="3200" dirty="0"/>
              <a:t>‘A classroom climate characterised by focus and high effort is synonymous with successful learning.  It requires clear and consistent parameters of behaviour being established.  If a student is late, we relentlessly deal with the lateness; if there is a school behaviour policy, we follow that policy with rigour’ (page 162)  </a:t>
            </a:r>
          </a:p>
        </p:txBody>
      </p:sp>
      <p:sp>
        <p:nvSpPr>
          <p:cNvPr id="4" name="TextBox 3">
            <a:extLst>
              <a:ext uri="{FF2B5EF4-FFF2-40B4-BE49-F238E27FC236}">
                <a16:creationId xmlns:a16="http://schemas.microsoft.com/office/drawing/2014/main" id="{FCD813FC-61D4-47E5-A8DA-076ED8CE7C04}"/>
              </a:ext>
            </a:extLst>
          </p:cNvPr>
          <p:cNvSpPr txBox="1"/>
          <p:nvPr/>
        </p:nvSpPr>
        <p:spPr>
          <a:xfrm>
            <a:off x="511944" y="3651955"/>
            <a:ext cx="2298989" cy="1169551"/>
          </a:xfrm>
          <a:prstGeom prst="rect">
            <a:avLst/>
          </a:prstGeom>
          <a:noFill/>
        </p:spPr>
        <p:txBody>
          <a:bodyPr wrap="square" rtlCol="0">
            <a:spAutoFit/>
          </a:bodyPr>
          <a:lstStyle/>
          <a:p>
            <a:r>
              <a:rPr lang="en-GB" sz="1400" dirty="0"/>
              <a:t>Quigley, A (2016).  The Confident Teacher.  Developing successful habits of mind, body and pedagogy.  New York: Routledge </a:t>
            </a:r>
          </a:p>
        </p:txBody>
      </p:sp>
    </p:spTree>
    <p:extLst>
      <p:ext uri="{BB962C8B-B14F-4D97-AF65-F5344CB8AC3E}">
        <p14:creationId xmlns:p14="http://schemas.microsoft.com/office/powerpoint/2010/main" val="1137446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276A63-5D98-4BF7-BA90-A6F6C1FAA09B}"/>
              </a:ext>
            </a:extLst>
          </p:cNvPr>
          <p:cNvPicPr>
            <a:picLocks noChangeAspect="1"/>
          </p:cNvPicPr>
          <p:nvPr/>
        </p:nvPicPr>
        <p:blipFill rotWithShape="1">
          <a:blip r:embed="rId3"/>
          <a:srcRect t="9655"/>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3CD34B8C-158D-4588-87AF-F4A06AD00C7E}"/>
              </a:ext>
            </a:extLst>
          </p:cNvPr>
          <p:cNvSpPr txBox="1"/>
          <p:nvPr/>
        </p:nvSpPr>
        <p:spPr>
          <a:xfrm>
            <a:off x="575733" y="180622"/>
            <a:ext cx="7461956" cy="1107996"/>
          </a:xfrm>
          <a:prstGeom prst="rect">
            <a:avLst/>
          </a:prstGeom>
          <a:noFill/>
        </p:spPr>
        <p:txBody>
          <a:bodyPr wrap="square" rtlCol="0">
            <a:spAutoFit/>
          </a:bodyPr>
          <a:lstStyle/>
          <a:p>
            <a:r>
              <a:rPr lang="en-GB" sz="6600" b="1" dirty="0">
                <a:solidFill>
                  <a:schemeClr val="bg1"/>
                </a:solidFill>
              </a:rPr>
              <a:t>Plan for success! </a:t>
            </a:r>
          </a:p>
        </p:txBody>
      </p:sp>
      <p:sp>
        <p:nvSpPr>
          <p:cNvPr id="5" name="TextBox 4">
            <a:extLst>
              <a:ext uri="{FF2B5EF4-FFF2-40B4-BE49-F238E27FC236}">
                <a16:creationId xmlns:a16="http://schemas.microsoft.com/office/drawing/2014/main" id="{A031BC2A-4A88-44E0-B3AF-2D5BDB31395C}"/>
              </a:ext>
            </a:extLst>
          </p:cNvPr>
          <p:cNvSpPr txBox="1"/>
          <p:nvPr/>
        </p:nvSpPr>
        <p:spPr>
          <a:xfrm>
            <a:off x="575733" y="1288618"/>
            <a:ext cx="9110134" cy="5509200"/>
          </a:xfrm>
          <a:prstGeom prst="rect">
            <a:avLst/>
          </a:prstGeom>
          <a:noFill/>
        </p:spPr>
        <p:txBody>
          <a:bodyPr wrap="square" rtlCol="0">
            <a:spAutoFit/>
          </a:bodyPr>
          <a:lstStyle/>
          <a:p>
            <a:r>
              <a:rPr lang="en-GB" sz="3200" dirty="0">
                <a:solidFill>
                  <a:schemeClr val="bg1"/>
                </a:solidFill>
                <a:latin typeface="Arial Rounded MT Bold" panose="020F0704030504030204" pitchFamily="34" charset="0"/>
              </a:rPr>
              <a:t>It is an established idea in education that teachers need to reduce the chances of incidents arising.  Smith and </a:t>
            </a:r>
            <a:r>
              <a:rPr lang="en-GB" sz="3200" dirty="0" err="1">
                <a:solidFill>
                  <a:schemeClr val="bg1"/>
                </a:solidFill>
                <a:latin typeface="Arial Rounded MT Bold" panose="020F0704030504030204" pitchFamily="34" charset="0"/>
              </a:rPr>
              <a:t>Laslett</a:t>
            </a:r>
            <a:r>
              <a:rPr lang="en-GB" sz="3200" dirty="0">
                <a:solidFill>
                  <a:schemeClr val="bg1"/>
                </a:solidFill>
                <a:latin typeface="Arial Rounded MT Bold" panose="020F0704030504030204" pitchFamily="34" charset="0"/>
              </a:rPr>
              <a:t> (1993) outlined 4 key rules of effective classroom management:</a:t>
            </a:r>
          </a:p>
          <a:p>
            <a:endParaRPr lang="en-GB" sz="3200" dirty="0">
              <a:solidFill>
                <a:schemeClr val="bg1"/>
              </a:solidFill>
              <a:latin typeface="Arial Rounded MT Bold" panose="020F0704030504030204" pitchFamily="34" charset="0"/>
            </a:endParaRPr>
          </a:p>
          <a:p>
            <a:endParaRPr lang="en-GB" sz="3200" dirty="0">
              <a:solidFill>
                <a:schemeClr val="bg1"/>
              </a:solidFill>
              <a:latin typeface="Arial Rounded MT Bold" panose="020F0704030504030204" pitchFamily="34" charset="0"/>
            </a:endParaRPr>
          </a:p>
          <a:p>
            <a:r>
              <a:rPr lang="en-GB" sz="3200" dirty="0">
                <a:solidFill>
                  <a:schemeClr val="bg1"/>
                </a:solidFill>
                <a:latin typeface="Arial Rounded MT Bold" panose="020F0704030504030204" pitchFamily="34" charset="0"/>
              </a:rPr>
              <a:t>	1.  Get them in</a:t>
            </a:r>
          </a:p>
          <a:p>
            <a:r>
              <a:rPr lang="en-GB" sz="3200" dirty="0">
                <a:solidFill>
                  <a:schemeClr val="bg1"/>
                </a:solidFill>
                <a:latin typeface="Arial Rounded MT Bold" panose="020F0704030504030204" pitchFamily="34" charset="0"/>
              </a:rPr>
              <a:t>	2.  Get on with it</a:t>
            </a:r>
          </a:p>
          <a:p>
            <a:r>
              <a:rPr lang="en-GB" sz="3200" dirty="0">
                <a:solidFill>
                  <a:schemeClr val="bg1"/>
                </a:solidFill>
                <a:latin typeface="Arial Rounded MT Bold" panose="020F0704030504030204" pitchFamily="34" charset="0"/>
              </a:rPr>
              <a:t>	3.  Get on with them</a:t>
            </a:r>
          </a:p>
          <a:p>
            <a:r>
              <a:rPr lang="en-GB" sz="3200" dirty="0">
                <a:solidFill>
                  <a:schemeClr val="bg1"/>
                </a:solidFill>
                <a:latin typeface="Arial Rounded MT Bold" panose="020F0704030504030204" pitchFamily="34" charset="0"/>
              </a:rPr>
              <a:t>	4.  Get them out</a:t>
            </a:r>
            <a:endParaRPr lang="en-GB" sz="2800" dirty="0">
              <a:solidFill>
                <a:schemeClr val="bg1"/>
              </a:solidFill>
              <a:latin typeface="Arial Rounded MT Bold" panose="020F0704030504030204" pitchFamily="34" charset="0"/>
            </a:endParaRPr>
          </a:p>
        </p:txBody>
      </p:sp>
    </p:spTree>
    <p:extLst>
      <p:ext uri="{BB962C8B-B14F-4D97-AF65-F5344CB8AC3E}">
        <p14:creationId xmlns:p14="http://schemas.microsoft.com/office/powerpoint/2010/main" val="129945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Effect transition="in" filter="fade">
                                      <p:cBhvr>
                                        <p:cTn id="7" dur="1000"/>
                                        <p:tgtEl>
                                          <p:spTgt spid="5">
                                            <p:txEl>
                                              <p:pRg st="3" end="3"/>
                                            </p:txEl>
                                          </p:spTgt>
                                        </p:tgtEl>
                                      </p:cBhvr>
                                    </p:animEffect>
                                    <p:anim calcmode="lin" valueType="num">
                                      <p:cBhvr>
                                        <p:cTn id="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4" end="4"/>
                                            </p:txEl>
                                          </p:spTgt>
                                        </p:tgtEl>
                                        <p:attrNameLst>
                                          <p:attrName>style.visibility</p:attrName>
                                        </p:attrNameLst>
                                      </p:cBhvr>
                                      <p:to>
                                        <p:strVal val="visible"/>
                                      </p:to>
                                    </p:set>
                                    <p:animEffect transition="in" filter="fade">
                                      <p:cBhvr>
                                        <p:cTn id="14" dur="1000"/>
                                        <p:tgtEl>
                                          <p:spTgt spid="5">
                                            <p:txEl>
                                              <p:pRg st="4" end="4"/>
                                            </p:txEl>
                                          </p:spTgt>
                                        </p:tgtEl>
                                      </p:cBhvr>
                                    </p:animEffect>
                                    <p:anim calcmode="lin" valueType="num">
                                      <p:cBhvr>
                                        <p:cTn id="1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animEffect transition="in" filter="fade">
                                      <p:cBhvr>
                                        <p:cTn id="21" dur="1000"/>
                                        <p:tgtEl>
                                          <p:spTgt spid="5">
                                            <p:txEl>
                                              <p:pRg st="5" end="5"/>
                                            </p:txEl>
                                          </p:spTgt>
                                        </p:tgtEl>
                                      </p:cBhvr>
                                    </p:animEffect>
                                    <p:anim calcmode="lin" valueType="num">
                                      <p:cBhvr>
                                        <p:cTn id="22"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Effect transition="in" filter="fade">
                                      <p:cBhvr>
                                        <p:cTn id="28" dur="1000"/>
                                        <p:tgtEl>
                                          <p:spTgt spid="5">
                                            <p:txEl>
                                              <p:pRg st="6" end="6"/>
                                            </p:txEl>
                                          </p:spTgt>
                                        </p:tgtEl>
                                      </p:cBhvr>
                                    </p:animEffect>
                                    <p:anim calcmode="lin" valueType="num">
                                      <p:cBhvr>
                                        <p:cTn id="2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097501-687C-4B32-A4C2-7DC1C6EB29A8}"/>
              </a:ext>
            </a:extLst>
          </p:cNvPr>
          <p:cNvSpPr txBox="1"/>
          <p:nvPr/>
        </p:nvSpPr>
        <p:spPr>
          <a:xfrm>
            <a:off x="395111" y="124178"/>
            <a:ext cx="11176000" cy="646331"/>
          </a:xfrm>
          <a:prstGeom prst="rect">
            <a:avLst/>
          </a:prstGeom>
          <a:noFill/>
        </p:spPr>
        <p:txBody>
          <a:bodyPr wrap="square" rtlCol="0">
            <a:spAutoFit/>
          </a:bodyPr>
          <a:lstStyle/>
          <a:p>
            <a:r>
              <a:rPr lang="en-GB" sz="3600" b="1" dirty="0"/>
              <a:t>1.  Get them in…</a:t>
            </a:r>
          </a:p>
        </p:txBody>
      </p:sp>
      <p:graphicFrame>
        <p:nvGraphicFramePr>
          <p:cNvPr id="3" name="Table 3">
            <a:extLst>
              <a:ext uri="{FF2B5EF4-FFF2-40B4-BE49-F238E27FC236}">
                <a16:creationId xmlns:a16="http://schemas.microsoft.com/office/drawing/2014/main" id="{D8EAA898-57F5-4DA9-9A18-457683B35CD1}"/>
              </a:ext>
            </a:extLst>
          </p:cNvPr>
          <p:cNvGraphicFramePr>
            <a:graphicFrameLocks noGrp="1"/>
          </p:cNvGraphicFramePr>
          <p:nvPr/>
        </p:nvGraphicFramePr>
        <p:xfrm>
          <a:off x="1309511" y="660945"/>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sp>
        <p:nvSpPr>
          <p:cNvPr id="5" name="TextBox 4">
            <a:extLst>
              <a:ext uri="{FF2B5EF4-FFF2-40B4-BE49-F238E27FC236}">
                <a16:creationId xmlns:a16="http://schemas.microsoft.com/office/drawing/2014/main" id="{7A5FEDA8-AA4E-4562-9FA7-615D30D19C58}"/>
              </a:ext>
            </a:extLst>
          </p:cNvPr>
          <p:cNvSpPr txBox="1"/>
          <p:nvPr/>
        </p:nvSpPr>
        <p:spPr>
          <a:xfrm>
            <a:off x="508000" y="1841003"/>
            <a:ext cx="11176000" cy="646331"/>
          </a:xfrm>
          <a:prstGeom prst="rect">
            <a:avLst/>
          </a:prstGeom>
          <a:noFill/>
        </p:spPr>
        <p:txBody>
          <a:bodyPr wrap="square" rtlCol="0">
            <a:spAutoFit/>
          </a:bodyPr>
          <a:lstStyle/>
          <a:p>
            <a:r>
              <a:rPr lang="en-GB" sz="3600" b="1" dirty="0"/>
              <a:t>2.  Get on with it…</a:t>
            </a:r>
          </a:p>
        </p:txBody>
      </p:sp>
      <p:graphicFrame>
        <p:nvGraphicFramePr>
          <p:cNvPr id="7" name="Table 3">
            <a:extLst>
              <a:ext uri="{FF2B5EF4-FFF2-40B4-BE49-F238E27FC236}">
                <a16:creationId xmlns:a16="http://schemas.microsoft.com/office/drawing/2014/main" id="{313BA446-B4C5-4EE8-825C-8D81C0CC8FF4}"/>
              </a:ext>
            </a:extLst>
          </p:cNvPr>
          <p:cNvGraphicFramePr>
            <a:graphicFrameLocks noGrp="1"/>
          </p:cNvGraphicFramePr>
          <p:nvPr/>
        </p:nvGraphicFramePr>
        <p:xfrm>
          <a:off x="1309511" y="2418080"/>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graphicFrame>
        <p:nvGraphicFramePr>
          <p:cNvPr id="9" name="Table 3">
            <a:extLst>
              <a:ext uri="{FF2B5EF4-FFF2-40B4-BE49-F238E27FC236}">
                <a16:creationId xmlns:a16="http://schemas.microsoft.com/office/drawing/2014/main" id="{B64DCEC1-6E3E-44EE-A4AC-C1D72ED90A8D}"/>
              </a:ext>
            </a:extLst>
          </p:cNvPr>
          <p:cNvGraphicFramePr>
            <a:graphicFrameLocks noGrp="1"/>
          </p:cNvGraphicFramePr>
          <p:nvPr/>
        </p:nvGraphicFramePr>
        <p:xfrm>
          <a:off x="1309511" y="5638379"/>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graphicFrame>
        <p:nvGraphicFramePr>
          <p:cNvPr id="11" name="Table 3">
            <a:extLst>
              <a:ext uri="{FF2B5EF4-FFF2-40B4-BE49-F238E27FC236}">
                <a16:creationId xmlns:a16="http://schemas.microsoft.com/office/drawing/2014/main" id="{4A9E78C8-DB1C-4C75-9F87-41387AD2827E}"/>
              </a:ext>
            </a:extLst>
          </p:cNvPr>
          <p:cNvGraphicFramePr>
            <a:graphicFrameLocks noGrp="1"/>
          </p:cNvGraphicFramePr>
          <p:nvPr/>
        </p:nvGraphicFramePr>
        <p:xfrm>
          <a:off x="1309511" y="4071095"/>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609799228"/>
                    </a:ext>
                  </a:extLst>
                </a:gridCol>
                <a:gridCol w="4064000">
                  <a:extLst>
                    <a:ext uri="{9D8B030D-6E8A-4147-A177-3AD203B41FA5}">
                      <a16:colId xmlns:a16="http://schemas.microsoft.com/office/drawing/2014/main" val="1777303365"/>
                    </a:ext>
                  </a:extLst>
                </a:gridCol>
              </a:tblGrid>
              <a:tr h="370840">
                <a:tc>
                  <a:txBody>
                    <a:bodyPr/>
                    <a:lstStyle/>
                    <a:p>
                      <a:r>
                        <a:rPr lang="en-GB" sz="3600" dirty="0"/>
                        <a:t>Potential issues </a:t>
                      </a:r>
                    </a:p>
                  </a:txBody>
                  <a:tcPr/>
                </a:tc>
                <a:tc>
                  <a:txBody>
                    <a:bodyPr/>
                    <a:lstStyle/>
                    <a:p>
                      <a:r>
                        <a:rPr lang="en-GB" sz="3600" dirty="0"/>
                        <a:t>Plan for success </a:t>
                      </a:r>
                    </a:p>
                  </a:txBody>
                  <a:tcPr/>
                </a:tc>
                <a:extLst>
                  <a:ext uri="{0D108BD9-81ED-4DB2-BD59-A6C34878D82A}">
                    <a16:rowId xmlns:a16="http://schemas.microsoft.com/office/drawing/2014/main" val="1627881266"/>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26910202"/>
                  </a:ext>
                </a:extLst>
              </a:tr>
            </a:tbl>
          </a:graphicData>
        </a:graphic>
      </p:graphicFrame>
      <p:sp>
        <p:nvSpPr>
          <p:cNvPr id="13" name="TextBox 12">
            <a:extLst>
              <a:ext uri="{FF2B5EF4-FFF2-40B4-BE49-F238E27FC236}">
                <a16:creationId xmlns:a16="http://schemas.microsoft.com/office/drawing/2014/main" id="{FEC7987A-060F-49AB-8EA0-4E2B3E92A829}"/>
              </a:ext>
            </a:extLst>
          </p:cNvPr>
          <p:cNvSpPr txBox="1"/>
          <p:nvPr/>
        </p:nvSpPr>
        <p:spPr>
          <a:xfrm>
            <a:off x="508000" y="3520375"/>
            <a:ext cx="11176000" cy="584775"/>
          </a:xfrm>
          <a:prstGeom prst="rect">
            <a:avLst/>
          </a:prstGeom>
          <a:noFill/>
        </p:spPr>
        <p:txBody>
          <a:bodyPr wrap="square" rtlCol="0">
            <a:spAutoFit/>
          </a:bodyPr>
          <a:lstStyle/>
          <a:p>
            <a:r>
              <a:rPr lang="en-GB" sz="3200" b="1" dirty="0"/>
              <a:t>3.  Get on with them…</a:t>
            </a:r>
          </a:p>
        </p:txBody>
      </p:sp>
      <p:sp>
        <p:nvSpPr>
          <p:cNvPr id="15" name="TextBox 14">
            <a:extLst>
              <a:ext uri="{FF2B5EF4-FFF2-40B4-BE49-F238E27FC236}">
                <a16:creationId xmlns:a16="http://schemas.microsoft.com/office/drawing/2014/main" id="{2D099794-8629-46B3-A6FD-66CFC1CA2BE3}"/>
              </a:ext>
            </a:extLst>
          </p:cNvPr>
          <p:cNvSpPr txBox="1"/>
          <p:nvPr/>
        </p:nvSpPr>
        <p:spPr>
          <a:xfrm>
            <a:off x="508000" y="5138191"/>
            <a:ext cx="11176000" cy="584775"/>
          </a:xfrm>
          <a:prstGeom prst="rect">
            <a:avLst/>
          </a:prstGeom>
          <a:noFill/>
        </p:spPr>
        <p:txBody>
          <a:bodyPr wrap="square" rtlCol="0">
            <a:spAutoFit/>
          </a:bodyPr>
          <a:lstStyle/>
          <a:p>
            <a:r>
              <a:rPr lang="en-GB" sz="3200" b="1" dirty="0"/>
              <a:t>4.  Get them out…</a:t>
            </a:r>
          </a:p>
        </p:txBody>
      </p:sp>
      <p:pic>
        <p:nvPicPr>
          <p:cNvPr id="17" name="Picture 16">
            <a:extLst>
              <a:ext uri="{FF2B5EF4-FFF2-40B4-BE49-F238E27FC236}">
                <a16:creationId xmlns:a16="http://schemas.microsoft.com/office/drawing/2014/main" id="{9921CE07-AE87-481C-8B43-9544F2D5FBFE}"/>
              </a:ext>
            </a:extLst>
          </p:cNvPr>
          <p:cNvPicPr>
            <a:picLocks noChangeAspect="1"/>
          </p:cNvPicPr>
          <p:nvPr/>
        </p:nvPicPr>
        <p:blipFill>
          <a:blip r:embed="rId3"/>
          <a:stretch>
            <a:fillRect/>
          </a:stretch>
        </p:blipFill>
        <p:spPr>
          <a:xfrm>
            <a:off x="9437511" y="306316"/>
            <a:ext cx="2517422" cy="1739309"/>
          </a:xfrm>
          <a:prstGeom prst="rect">
            <a:avLst/>
          </a:prstGeom>
        </p:spPr>
      </p:pic>
    </p:spTree>
    <p:extLst>
      <p:ext uri="{BB962C8B-B14F-4D97-AF65-F5344CB8AC3E}">
        <p14:creationId xmlns:p14="http://schemas.microsoft.com/office/powerpoint/2010/main" val="232376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1D25AD-6426-4C98-A747-F5CE26897379}"/>
              </a:ext>
            </a:extLst>
          </p:cNvPr>
          <p:cNvPicPr>
            <a:picLocks noChangeAspect="1"/>
          </p:cNvPicPr>
          <p:nvPr/>
        </p:nvPicPr>
        <p:blipFill rotWithShape="1">
          <a:blip r:embed="rId3">
            <a:alphaModFix amt="42000"/>
          </a:blip>
          <a:srcRect t="14505" b="29255"/>
          <a:stretch/>
        </p:blipFill>
        <p:spPr>
          <a:xfrm>
            <a:off x="20" y="1282"/>
            <a:ext cx="12191980" cy="6856718"/>
          </a:xfrm>
          <a:prstGeom prst="rect">
            <a:avLst/>
          </a:prstGeom>
        </p:spPr>
      </p:pic>
      <p:sp>
        <p:nvSpPr>
          <p:cNvPr id="3" name="TextBox 2">
            <a:extLst>
              <a:ext uri="{FF2B5EF4-FFF2-40B4-BE49-F238E27FC236}">
                <a16:creationId xmlns:a16="http://schemas.microsoft.com/office/drawing/2014/main" id="{378EFFAF-BBEE-4EAC-B6B1-983C83EDF6FA}"/>
              </a:ext>
            </a:extLst>
          </p:cNvPr>
          <p:cNvSpPr txBox="1"/>
          <p:nvPr/>
        </p:nvSpPr>
        <p:spPr>
          <a:xfrm>
            <a:off x="169332" y="383822"/>
            <a:ext cx="11842045" cy="954107"/>
          </a:xfrm>
          <a:prstGeom prst="rect">
            <a:avLst/>
          </a:prstGeom>
          <a:noFill/>
        </p:spPr>
        <p:txBody>
          <a:bodyPr wrap="square" rtlCol="0">
            <a:spAutoFit/>
          </a:bodyPr>
          <a:lstStyle/>
          <a:p>
            <a:r>
              <a:rPr lang="en-GB" sz="5600" b="1" dirty="0">
                <a:solidFill>
                  <a:srgbClr val="FF0000"/>
                </a:solidFill>
              </a:rPr>
              <a:t>Behaviour Management Scenarios… </a:t>
            </a:r>
          </a:p>
        </p:txBody>
      </p:sp>
      <p:sp>
        <p:nvSpPr>
          <p:cNvPr id="4" name="Subtitle 2">
            <a:extLst>
              <a:ext uri="{FF2B5EF4-FFF2-40B4-BE49-F238E27FC236}">
                <a16:creationId xmlns:a16="http://schemas.microsoft.com/office/drawing/2014/main" id="{13266EF5-2735-49B3-7CC9-3300BD907758}"/>
              </a:ext>
            </a:extLst>
          </p:cNvPr>
          <p:cNvSpPr>
            <a:spLocks noGrp="1"/>
          </p:cNvSpPr>
          <p:nvPr/>
        </p:nvSpPr>
        <p:spPr>
          <a:xfrm>
            <a:off x="371350" y="2980741"/>
            <a:ext cx="11728501" cy="140510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1800" kern="1200">
                <a:solidFill>
                  <a:schemeClr val="tx1"/>
                </a:solidFill>
                <a:latin typeface="+mn-lt"/>
                <a:ea typeface="+mn-ea"/>
                <a:cs typeface="+mn-cs"/>
              </a:defRPr>
            </a:lvl1pPr>
            <a:lvl2pPr marL="342900" indent="0" algn="ctr" defTabSz="914400" rtl="0" eaLnBrk="1" latinLnBrk="0" hangingPunct="1">
              <a:lnSpc>
                <a:spcPct val="90000"/>
              </a:lnSpc>
              <a:spcBef>
                <a:spcPts val="500"/>
              </a:spcBef>
              <a:buFont typeface="Arial" panose="020B0604020202020204" pitchFamily="34" charset="0"/>
              <a:buNone/>
              <a:defRPr sz="1500" kern="1200">
                <a:solidFill>
                  <a:schemeClr val="tx1"/>
                </a:solidFill>
                <a:latin typeface="+mn-lt"/>
                <a:ea typeface="+mn-ea"/>
                <a:cs typeface="+mn-cs"/>
              </a:defRPr>
            </a:lvl2pPr>
            <a:lvl3pPr marL="685800" indent="0" algn="ctr" defTabSz="914400" rtl="0" eaLnBrk="1" latinLnBrk="0" hangingPunct="1">
              <a:lnSpc>
                <a:spcPct val="90000"/>
              </a:lnSpc>
              <a:spcBef>
                <a:spcPts val="500"/>
              </a:spcBef>
              <a:buFont typeface="Arial" panose="020B0604020202020204" pitchFamily="34" charset="0"/>
              <a:buNone/>
              <a:defRPr sz="1350" kern="1200">
                <a:solidFill>
                  <a:schemeClr val="tx1"/>
                </a:solidFill>
                <a:latin typeface="+mn-lt"/>
                <a:ea typeface="+mn-ea"/>
                <a:cs typeface="+mn-cs"/>
              </a:defRPr>
            </a:lvl3pPr>
            <a:lvl4pPr marL="10287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4pPr>
            <a:lvl5pPr marL="13716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5pPr>
            <a:lvl6pPr marL="17145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6pPr>
            <a:lvl7pPr marL="20574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7pPr>
            <a:lvl8pPr marL="24003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8pPr>
            <a:lvl9pPr marL="2743200" indent="0" algn="ctr"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9pPr>
          </a:lstStyle>
          <a:p>
            <a:pPr algn="l"/>
            <a:r>
              <a:rPr lang="en-GB" sz="2800" dirty="0"/>
              <a:t>There are five slides with different scenarios. What would you do? You have a choice of 4 options. Which option would you take, and is that the correct option? You might decide to react differently… </a:t>
            </a:r>
          </a:p>
        </p:txBody>
      </p:sp>
    </p:spTree>
    <p:extLst>
      <p:ext uri="{BB962C8B-B14F-4D97-AF65-F5344CB8AC3E}">
        <p14:creationId xmlns:p14="http://schemas.microsoft.com/office/powerpoint/2010/main" val="2170681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7CE05328-9169-7D7A-4F1B-4C0A9D0C6BD3}"/>
              </a:ext>
            </a:extLst>
          </p:cNvPr>
          <p:cNvSpPr>
            <a:spLocks noGrp="1"/>
          </p:cNvSpPr>
          <p:nvPr/>
        </p:nvSpPr>
        <p:spPr>
          <a:xfrm>
            <a:off x="414670" y="276447"/>
            <a:ext cx="9101470" cy="532822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cs typeface="Arial" panose="020B0604020202020204" pitchFamily="34" charset="0"/>
              </a:rPr>
              <a:t>You get to your classroom for your first lesson with a year 8 class. You’re 5 mins late because you have just come from observing a lesson at the other end of the school. All the pupils are noisy. Some are sitting on tables. No-one listens when you ask them to sit down and be quiet.</a:t>
            </a:r>
          </a:p>
          <a:p>
            <a:pPr marL="0" indent="0">
              <a:buNone/>
            </a:pPr>
            <a:endParaRPr lang="en-GB" dirty="0">
              <a:cs typeface="Arial" panose="020B0604020202020204" pitchFamily="34" charset="0"/>
            </a:endParaRPr>
          </a:p>
          <a:p>
            <a:pPr marL="0" indent="0">
              <a:buNone/>
            </a:pPr>
            <a:r>
              <a:rPr lang="en-GB" b="1" dirty="0">
                <a:cs typeface="Arial" panose="020B0604020202020204" pitchFamily="34" charset="0"/>
              </a:rPr>
              <a:t>Do you:</a:t>
            </a:r>
          </a:p>
          <a:p>
            <a:pPr marL="385763" indent="-385763">
              <a:buFont typeface="+mj-lt"/>
              <a:buAutoNum type="arabicPeriod"/>
            </a:pPr>
            <a:r>
              <a:rPr lang="en-GB" dirty="0">
                <a:cs typeface="Arial" panose="020B0604020202020204" pitchFamily="34" charset="0"/>
              </a:rPr>
              <a:t>Shout. Be the loudest voice. Get them sitting down quietly within 30 seconds</a:t>
            </a:r>
          </a:p>
          <a:p>
            <a:pPr marL="385763" indent="-385763">
              <a:buFont typeface="+mj-lt"/>
              <a:buAutoNum type="arabicPeriod"/>
            </a:pPr>
            <a:r>
              <a:rPr lang="en-GB" dirty="0">
                <a:cs typeface="Arial" panose="020B0604020202020204" pitchFamily="34" charset="0"/>
              </a:rPr>
              <a:t>Keep them in break time for being noisy and not listening.</a:t>
            </a:r>
          </a:p>
          <a:p>
            <a:pPr marL="385763" indent="-385763">
              <a:buFont typeface="+mj-lt"/>
              <a:buAutoNum type="arabicPeriod"/>
            </a:pPr>
            <a:r>
              <a:rPr lang="en-GB" dirty="0">
                <a:cs typeface="Arial" panose="020B0604020202020204" pitchFamily="34" charset="0"/>
              </a:rPr>
              <a:t>Try not to cry and go and get a teacher that can control the class.</a:t>
            </a:r>
          </a:p>
          <a:p>
            <a:pPr marL="385763" indent="-385763">
              <a:buFont typeface="+mj-lt"/>
              <a:buAutoNum type="arabicPeriod"/>
            </a:pPr>
            <a:r>
              <a:rPr lang="en-GB" dirty="0">
                <a:cs typeface="Arial" panose="020B0604020202020204" pitchFamily="34" charset="0"/>
              </a:rPr>
              <a:t>Stand in the front patiently and wait for them to notice you. They will settle once they see you.</a:t>
            </a:r>
          </a:p>
          <a:p>
            <a:pPr marL="385763" indent="-385763">
              <a:buFont typeface="+mj-lt"/>
              <a:buAutoNum type="arabicPeriod"/>
            </a:pPr>
            <a:r>
              <a:rPr lang="en-GB" dirty="0">
                <a:cs typeface="Arial" panose="020B0604020202020204" pitchFamily="34" charset="0"/>
              </a:rPr>
              <a:t>Something else</a:t>
            </a:r>
          </a:p>
        </p:txBody>
      </p:sp>
    </p:spTree>
    <p:extLst>
      <p:ext uri="{BB962C8B-B14F-4D97-AF65-F5344CB8AC3E}">
        <p14:creationId xmlns:p14="http://schemas.microsoft.com/office/powerpoint/2010/main" val="33907069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FA6B870E-BCD5-1E5C-C653-5E2FD114721D}"/>
              </a:ext>
            </a:extLst>
          </p:cNvPr>
          <p:cNvSpPr>
            <a:spLocks noGrp="1"/>
          </p:cNvSpPr>
          <p:nvPr/>
        </p:nvSpPr>
        <p:spPr>
          <a:xfrm>
            <a:off x="202019" y="244549"/>
            <a:ext cx="9314121" cy="536012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500" b="1" dirty="0"/>
              <a:t>It’s your first lesson with a year 7 class. When you ask oral questions, James shouts out the answer every time. He never puts his hand up. His answers are always correct. </a:t>
            </a:r>
          </a:p>
          <a:p>
            <a:pPr marL="0" indent="0">
              <a:buNone/>
            </a:pPr>
            <a:endParaRPr lang="en-GB" dirty="0"/>
          </a:p>
          <a:p>
            <a:pPr marL="0" indent="0">
              <a:buNone/>
            </a:pPr>
            <a:r>
              <a:rPr lang="en-GB" b="1" dirty="0"/>
              <a:t>Do you:</a:t>
            </a:r>
          </a:p>
          <a:p>
            <a:pPr marL="0" indent="0">
              <a:buNone/>
            </a:pPr>
            <a:r>
              <a:rPr lang="en-GB" dirty="0"/>
              <a:t>1. Continue as you are. James is answering correctly and is showing a good understanding of the work.</a:t>
            </a:r>
          </a:p>
          <a:p>
            <a:pPr marL="0" indent="0">
              <a:buNone/>
            </a:pPr>
            <a:r>
              <a:rPr lang="en-GB" dirty="0"/>
              <a:t>2. Keep James in break time for not putting his hand up.</a:t>
            </a:r>
          </a:p>
          <a:p>
            <a:pPr marL="0" indent="0">
              <a:buNone/>
            </a:pPr>
            <a:r>
              <a:rPr lang="en-GB" dirty="0"/>
              <a:t>3. Before asking a question, remind the pupils to raise their hands and explain that you will choose who answers.</a:t>
            </a:r>
          </a:p>
          <a:p>
            <a:pPr marL="0" indent="0">
              <a:buNone/>
            </a:pPr>
            <a:r>
              <a:rPr lang="en-GB" dirty="0"/>
              <a:t>4. Follow a ‘no hands up’ policy and randomly choose a pupil to answer questions.</a:t>
            </a:r>
          </a:p>
          <a:p>
            <a:pPr marL="0" indent="0">
              <a:buNone/>
            </a:pPr>
            <a:r>
              <a:rPr lang="en-GB" dirty="0"/>
              <a:t>5. Something else</a:t>
            </a:r>
          </a:p>
          <a:p>
            <a:pPr marL="0" indent="0">
              <a:buNone/>
            </a:pPr>
            <a:endParaRPr lang="en-GB" dirty="0"/>
          </a:p>
        </p:txBody>
      </p:sp>
    </p:spTree>
    <p:extLst>
      <p:ext uri="{BB962C8B-B14F-4D97-AF65-F5344CB8AC3E}">
        <p14:creationId xmlns:p14="http://schemas.microsoft.com/office/powerpoint/2010/main" val="11171341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52628E60-8B98-CF9C-EF83-AABAD8B51A72}"/>
              </a:ext>
            </a:extLst>
          </p:cNvPr>
          <p:cNvSpPr>
            <a:spLocks noGrp="1"/>
          </p:cNvSpPr>
          <p:nvPr/>
        </p:nvSpPr>
        <p:spPr>
          <a:xfrm>
            <a:off x="529855" y="340242"/>
            <a:ext cx="8933121" cy="6156251"/>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800" b="1" dirty="0"/>
              <a:t>You were up until 1am this morning preparing a cracking resource. You woke an hour early, you got in to school at 7:30 am to print out colour copies and cut them nicely. It’s your best preparation since starting to teach. You’re dead chuffed. After you hand them out to groups in class, you explain the task. Shannon (who has behaviour problems) has ripped up her group’s set and is smiling at you. You are boiling with anger.</a:t>
            </a:r>
          </a:p>
          <a:p>
            <a:pPr marL="0" indent="0">
              <a:buNone/>
            </a:pPr>
            <a:r>
              <a:rPr lang="en-GB" sz="4400" b="1" dirty="0"/>
              <a:t>Do you:</a:t>
            </a:r>
          </a:p>
          <a:p>
            <a:pPr marL="0" indent="0">
              <a:buNone/>
            </a:pPr>
            <a:r>
              <a:rPr lang="en-GB" sz="3800" dirty="0"/>
              <a:t>1. Shout at Shannon. Tell her you were up late last night getting these ready for her and now she’s spoilt it all. Keep her in at lunchtime for a whole week.</a:t>
            </a:r>
          </a:p>
          <a:p>
            <a:pPr marL="0" indent="0">
              <a:buNone/>
            </a:pPr>
            <a:r>
              <a:rPr lang="en-GB" sz="3800" dirty="0"/>
              <a:t>2. Tell Shannon’s group that they will have to do other work now. They can’t do the task because Shannon has spoilt it.</a:t>
            </a:r>
          </a:p>
          <a:p>
            <a:pPr marL="0" indent="0">
              <a:buNone/>
            </a:pPr>
            <a:r>
              <a:rPr lang="en-GB" sz="3800" dirty="0"/>
              <a:t>3. Hand out another set to the group (look at you – you had even prepared a spare set in case of emergencies). This time, give it to another pupil in the group.</a:t>
            </a:r>
          </a:p>
          <a:p>
            <a:pPr marL="0" indent="0">
              <a:buNone/>
            </a:pPr>
            <a:r>
              <a:rPr lang="en-GB" sz="3800" dirty="0"/>
              <a:t>4. Offer Shannon time out – she can go out of the classroom and come back when she is ready to work.</a:t>
            </a:r>
          </a:p>
          <a:p>
            <a:pPr marL="0" indent="0">
              <a:buNone/>
            </a:pPr>
            <a:r>
              <a:rPr lang="en-GB" sz="3800" dirty="0"/>
              <a:t>5. Something else</a:t>
            </a:r>
          </a:p>
          <a:p>
            <a:endParaRPr lang="en-GB" dirty="0"/>
          </a:p>
        </p:txBody>
      </p:sp>
    </p:spTree>
    <p:extLst>
      <p:ext uri="{BB962C8B-B14F-4D97-AF65-F5344CB8AC3E}">
        <p14:creationId xmlns:p14="http://schemas.microsoft.com/office/powerpoint/2010/main" val="14383414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3"/>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0A8188B7-A5DA-F206-4A96-A65C1FBF32A2}"/>
              </a:ext>
            </a:extLst>
          </p:cNvPr>
          <p:cNvSpPr>
            <a:spLocks noGrp="1"/>
          </p:cNvSpPr>
          <p:nvPr/>
        </p:nvSpPr>
        <p:spPr>
          <a:xfrm>
            <a:off x="529856" y="404037"/>
            <a:ext cx="8986284" cy="598613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500" b="1" dirty="0"/>
              <a:t>You give your pupils 25 minutes for an individual written task. 10 minutes have passed. Jake (sitting in the back) hasn’t written a word. He’s distracting others around him by talking to them and tickling them.</a:t>
            </a:r>
          </a:p>
          <a:p>
            <a:pPr marL="0" indent="0">
              <a:buNone/>
            </a:pPr>
            <a:endParaRPr lang="en-GB" sz="3000" b="1" dirty="0"/>
          </a:p>
          <a:p>
            <a:pPr marL="0" indent="0">
              <a:buNone/>
            </a:pPr>
            <a:r>
              <a:rPr lang="en-GB" b="1" dirty="0"/>
              <a:t>Do you:</a:t>
            </a:r>
          </a:p>
          <a:p>
            <a:pPr marL="0" indent="0">
              <a:buNone/>
            </a:pPr>
            <a:r>
              <a:rPr lang="en-GB" dirty="0"/>
              <a:t>1. Tell Jake from the front of the class that he has 15 minutes left. He’d better get writing.</a:t>
            </a:r>
          </a:p>
          <a:p>
            <a:pPr marL="0" indent="0">
              <a:buNone/>
            </a:pPr>
            <a:r>
              <a:rPr lang="en-GB" dirty="0"/>
              <a:t>2. Move Jake to the front. There is a spare seat next to Molly (pretty girl, swot, Little Miss Perfect) </a:t>
            </a:r>
          </a:p>
          <a:p>
            <a:pPr marL="0" indent="0">
              <a:buNone/>
            </a:pPr>
            <a:r>
              <a:rPr lang="en-GB" dirty="0"/>
              <a:t>3. Move the pupils either side of Jake to the front. So that they can work uninterrupted.</a:t>
            </a:r>
          </a:p>
          <a:p>
            <a:pPr marL="0" indent="0">
              <a:buNone/>
            </a:pPr>
            <a:r>
              <a:rPr lang="en-GB" dirty="0"/>
              <a:t>4. Walk to the back, bend your knees so that you are the same height as Jake. Ask him quietly how you can help him with his work.</a:t>
            </a:r>
          </a:p>
          <a:p>
            <a:pPr marL="0" indent="0">
              <a:buNone/>
            </a:pPr>
            <a:r>
              <a:rPr lang="en-GB" dirty="0"/>
              <a:t>5. Something else</a:t>
            </a:r>
          </a:p>
          <a:p>
            <a:endParaRPr lang="en-GB" dirty="0"/>
          </a:p>
        </p:txBody>
      </p:sp>
    </p:spTree>
    <p:extLst>
      <p:ext uri="{BB962C8B-B14F-4D97-AF65-F5344CB8AC3E}">
        <p14:creationId xmlns:p14="http://schemas.microsoft.com/office/powerpoint/2010/main" val="4025611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76BB95-EFD6-AF9B-EB05-DCCCBB02DF5D}"/>
              </a:ext>
            </a:extLst>
          </p:cNvPr>
          <p:cNvPicPr>
            <a:picLocks noChangeAspect="1"/>
          </p:cNvPicPr>
          <p:nvPr/>
        </p:nvPicPr>
        <p:blipFill>
          <a:blip r:embed="rId2"/>
          <a:stretch>
            <a:fillRect/>
          </a:stretch>
        </p:blipFill>
        <p:spPr>
          <a:xfrm>
            <a:off x="8812618" y="159488"/>
            <a:ext cx="2849526" cy="2849526"/>
          </a:xfrm>
          <a:prstGeom prst="rect">
            <a:avLst/>
          </a:prstGeom>
        </p:spPr>
      </p:pic>
      <p:sp>
        <p:nvSpPr>
          <p:cNvPr id="3" name="Content Placeholder 4">
            <a:extLst>
              <a:ext uri="{FF2B5EF4-FFF2-40B4-BE49-F238E27FC236}">
                <a16:creationId xmlns:a16="http://schemas.microsoft.com/office/drawing/2014/main" id="{77960190-3463-3C74-67AD-225B033B090C}"/>
              </a:ext>
            </a:extLst>
          </p:cNvPr>
          <p:cNvSpPr>
            <a:spLocks noGrp="1"/>
          </p:cNvSpPr>
          <p:nvPr/>
        </p:nvSpPr>
        <p:spPr>
          <a:xfrm>
            <a:off x="361507" y="382772"/>
            <a:ext cx="9335386" cy="612435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000" b="1" dirty="0"/>
              <a:t>You’ve given pupils a handout that you created. You ‘copy-and-pasted’ the text after googling the topic. There are 6 questions with a space to answer on the paper. The pupils are pointing to the handouts and laughing. A voice from the back says (through fits of laughter) “You can’t spell Miss. Tom Jones wasn’t </a:t>
            </a:r>
            <a:r>
              <a:rPr lang="en-GB" sz="3000" b="1" i="1" dirty="0"/>
              <a:t>porn</a:t>
            </a:r>
            <a:r>
              <a:rPr lang="en-GB" sz="3000" b="1" dirty="0"/>
              <a:t> in 1940!” </a:t>
            </a:r>
          </a:p>
          <a:p>
            <a:pPr marL="0" indent="0">
              <a:buNone/>
            </a:pPr>
            <a:endParaRPr lang="en-GB" b="1" dirty="0"/>
          </a:p>
          <a:p>
            <a:pPr marL="0" indent="0">
              <a:buNone/>
            </a:pPr>
            <a:r>
              <a:rPr lang="en-GB" b="1" dirty="0"/>
              <a:t>Do you:</a:t>
            </a:r>
          </a:p>
          <a:p>
            <a:pPr marL="0" indent="0">
              <a:buNone/>
            </a:pPr>
            <a:r>
              <a:rPr lang="en-GB" dirty="0"/>
              <a:t>1. Apologise for your mistake. Make a mental note to check resources before you hand them out next time.</a:t>
            </a:r>
          </a:p>
          <a:p>
            <a:pPr marL="0" indent="0">
              <a:buNone/>
            </a:pPr>
            <a:r>
              <a:rPr lang="en-GB" dirty="0"/>
              <a:t>2. Laugh with them. it has tickled you as well. Tell them your literacy skills are rubbish and ask them to ignore any errors.</a:t>
            </a:r>
          </a:p>
          <a:p>
            <a:pPr marL="0" indent="0">
              <a:buNone/>
            </a:pPr>
            <a:r>
              <a:rPr lang="en-GB" dirty="0"/>
              <a:t>3. Collect the handouts and move on to Plan B – give them another task.</a:t>
            </a:r>
          </a:p>
          <a:p>
            <a:pPr marL="0" indent="0">
              <a:buNone/>
            </a:pPr>
            <a:r>
              <a:rPr lang="en-GB" dirty="0"/>
              <a:t>4. Raise your voice with the pupil who questioned your spelling. React sternly to change the atmosphere in the class. That should silence the laughter.</a:t>
            </a:r>
          </a:p>
          <a:p>
            <a:pPr marL="0" indent="0">
              <a:buNone/>
            </a:pPr>
            <a:r>
              <a:rPr lang="en-GB" dirty="0"/>
              <a:t>5. Something else</a:t>
            </a:r>
          </a:p>
        </p:txBody>
      </p:sp>
    </p:spTree>
    <p:extLst>
      <p:ext uri="{BB962C8B-B14F-4D97-AF65-F5344CB8AC3E}">
        <p14:creationId xmlns:p14="http://schemas.microsoft.com/office/powerpoint/2010/main" val="20904577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8812-7817-EC36-3515-7FB1F2D40CB5}"/>
              </a:ext>
            </a:extLst>
          </p:cNvPr>
          <p:cNvSpPr>
            <a:spLocks noGrp="1"/>
          </p:cNvSpPr>
          <p:nvPr>
            <p:ph type="title"/>
          </p:nvPr>
        </p:nvSpPr>
        <p:spPr>
          <a:xfrm>
            <a:off x="762001" y="803325"/>
            <a:ext cx="5314536" cy="1325563"/>
          </a:xfrm>
        </p:spPr>
        <p:txBody>
          <a:bodyPr>
            <a:normAutofit/>
          </a:bodyPr>
          <a:lstStyle/>
          <a:p>
            <a:r>
              <a:rPr lang="en-GB" sz="2100"/>
              <a:t>https://www.youtube.com/watch?v=P3LBFMf-hXY</a:t>
            </a:r>
            <a:endParaRPr lang="en-GB" sz="2100">
              <a:cs typeface="Calibri Light"/>
            </a:endParaRPr>
          </a:p>
        </p:txBody>
      </p:sp>
      <p:sp>
        <p:nvSpPr>
          <p:cNvPr id="3" name="Content Placeholder 2">
            <a:extLst>
              <a:ext uri="{FF2B5EF4-FFF2-40B4-BE49-F238E27FC236}">
                <a16:creationId xmlns:a16="http://schemas.microsoft.com/office/drawing/2014/main" id="{4C012BCB-62DD-E019-C089-AA952D963F5B}"/>
              </a:ext>
            </a:extLst>
          </p:cNvPr>
          <p:cNvSpPr>
            <a:spLocks noGrp="1"/>
          </p:cNvSpPr>
          <p:nvPr>
            <p:ph idx="1"/>
          </p:nvPr>
        </p:nvSpPr>
        <p:spPr>
          <a:xfrm>
            <a:off x="762000" y="2279018"/>
            <a:ext cx="5314543" cy="3375920"/>
          </a:xfrm>
        </p:spPr>
        <p:txBody>
          <a:bodyPr vert="horz" lIns="91440" tIns="45720" rIns="91440" bIns="45720" rtlCol="0" anchor="t">
            <a:normAutofit/>
          </a:bodyPr>
          <a:lstStyle/>
          <a:p>
            <a:r>
              <a:rPr lang="en-GB" sz="1800"/>
              <a:t>World’s Strictest Parents goes back to school with That’ll Teach ’</a:t>
            </a:r>
            <a:r>
              <a:rPr lang="en-GB" sz="1800" err="1"/>
              <a:t>Em</a:t>
            </a:r>
            <a:r>
              <a:rPr lang="en-GB" sz="1800"/>
              <a:t> - the show where thirty academic kids were sent back in time to a reconstructed 1950's boarding school. Strict teachers, tough lessons, lots of physical exercises and a diet of no-nonsense, healthy food were all par for the course, and at the end of four gruelling and rewarding weeks, our kids sat genuine 1950's exams.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person&#10;&#10;Description automatically generated">
            <a:extLst>
              <a:ext uri="{FF2B5EF4-FFF2-40B4-BE49-F238E27FC236}">
                <a16:creationId xmlns:a16="http://schemas.microsoft.com/office/drawing/2014/main" id="{14ADBD9F-5DDC-E6E2-11DB-11ABFF0DEA1A}"/>
              </a:ext>
            </a:extLst>
          </p:cNvPr>
          <p:cNvPicPr>
            <a:picLocks noChangeAspect="1"/>
          </p:cNvPicPr>
          <p:nvPr/>
        </p:nvPicPr>
        <p:blipFill rotWithShape="1">
          <a:blip r:embed="rId3"/>
          <a:srcRect l="17240" r="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689894227"/>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C58CDB-E4DD-49DC-8944-C80B47BAD850}"/>
              </a:ext>
            </a:extLst>
          </p:cNvPr>
          <p:cNvPicPr>
            <a:picLocks noChangeAspect="1"/>
          </p:cNvPicPr>
          <p:nvPr/>
        </p:nvPicPr>
        <p:blipFill rotWithShape="1">
          <a:blip r:embed="rId3"/>
          <a:srcRect r="2701"/>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3784701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8DFD3-A5EE-EB00-286F-A1483B15760C}"/>
              </a:ext>
            </a:extLst>
          </p:cNvPr>
          <p:cNvSpPr>
            <a:spLocks noGrp="1"/>
          </p:cNvSpPr>
          <p:nvPr>
            <p:ph type="title"/>
          </p:nvPr>
        </p:nvSpPr>
        <p:spPr/>
        <p:txBody>
          <a:bodyPr/>
          <a:lstStyle/>
          <a:p>
            <a:r>
              <a:rPr lang="en-GB" dirty="0">
                <a:cs typeface="Calibri Light"/>
              </a:rPr>
              <a:t>Extra slides:</a:t>
            </a:r>
          </a:p>
        </p:txBody>
      </p:sp>
      <p:sp>
        <p:nvSpPr>
          <p:cNvPr id="3" name="Content Placeholder 2">
            <a:extLst>
              <a:ext uri="{FF2B5EF4-FFF2-40B4-BE49-F238E27FC236}">
                <a16:creationId xmlns:a16="http://schemas.microsoft.com/office/drawing/2014/main" id="{02029CB1-DF22-B98F-5B31-4B2835808F2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5151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62F1203-4355-E656-642A-43E6CCA7CBED}"/>
              </a:ext>
            </a:extLst>
          </p:cNvPr>
          <p:cNvPicPr>
            <a:picLocks noGrp="1" noChangeAspect="1"/>
          </p:cNvPicPr>
          <p:nvPr>
            <p:ph idx="1"/>
          </p:nvPr>
        </p:nvPicPr>
        <p:blipFill>
          <a:blip r:embed="rId2"/>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119722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E4556D3F-F9E0-4DD4-A96F-6A8297B92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2" name="Color">
              <a:extLst>
                <a:ext uri="{FF2B5EF4-FFF2-40B4-BE49-F238E27FC236}">
                  <a16:creationId xmlns:a16="http://schemas.microsoft.com/office/drawing/2014/main" id="{86D4FF5D-6473-4BE3-A6EC-40CE2502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Color">
              <a:extLst>
                <a:ext uri="{FF2B5EF4-FFF2-40B4-BE49-F238E27FC236}">
                  <a16:creationId xmlns:a16="http://schemas.microsoft.com/office/drawing/2014/main" id="{993888FB-861F-4B4A-819C-BEB6D558A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36C8DEB9-D869-4EEF-BBD0-3EE7A08F734C}"/>
              </a:ext>
            </a:extLst>
          </p:cNvPr>
          <p:cNvPicPr>
            <a:picLocks noGrp="1" noChangeAspect="1"/>
          </p:cNvPicPr>
          <p:nvPr>
            <p:ph idx="1"/>
          </p:nvPr>
        </p:nvPicPr>
        <p:blipFill rotWithShape="1">
          <a:blip r:embed="rId2"/>
          <a:srcRect r="4" b="62"/>
          <a:stretch/>
        </p:blipFill>
        <p:spPr>
          <a:xfrm>
            <a:off x="6803647" y="1065276"/>
            <a:ext cx="4730214" cy="4727448"/>
          </a:xfrm>
          <a:prstGeom prst="rect">
            <a:avLst/>
          </a:prstGeom>
        </p:spPr>
      </p:pic>
      <p:grpSp>
        <p:nvGrpSpPr>
          <p:cNvPr id="25" name="Group 24">
            <a:extLst>
              <a:ext uri="{FF2B5EF4-FFF2-40B4-BE49-F238E27FC236}">
                <a16:creationId xmlns:a16="http://schemas.microsoft.com/office/drawing/2014/main" id="{65EABBED-2B80-4B13-A7A8-1D34C4A02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6" name="Freeform: Shape 25">
              <a:extLst>
                <a:ext uri="{FF2B5EF4-FFF2-40B4-BE49-F238E27FC236}">
                  <a16:creationId xmlns:a16="http://schemas.microsoft.com/office/drawing/2014/main" id="{73A7A746-A7C1-443C-9B24-406D22245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1D71425D-6031-4121-BA40-815DACCD0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7A43343-A25B-49D5-9967-D5647ADF7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066E434-22B6-48A1-BC19-A80163E819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5470CE2-E5F8-489C-84E9-775AE8D3E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12435DD6-F0FB-492A-9267-CE09EC2C5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5B17117C-64EA-4B8B-9DDC-D10E947C4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Title 1">
            <a:extLst>
              <a:ext uri="{FF2B5EF4-FFF2-40B4-BE49-F238E27FC236}">
                <a16:creationId xmlns:a16="http://schemas.microsoft.com/office/drawing/2014/main" id="{91DEA32C-E2A2-459C-B43D-37778C3B5C83}"/>
              </a:ext>
            </a:extLst>
          </p:cNvPr>
          <p:cNvSpPr>
            <a:spLocks noGrp="1"/>
          </p:cNvSpPr>
          <p:nvPr>
            <p:ph type="title"/>
          </p:nvPr>
        </p:nvSpPr>
        <p:spPr>
          <a:xfrm>
            <a:off x="789708" y="1014574"/>
            <a:ext cx="5633531" cy="2226769"/>
          </a:xfrm>
        </p:spPr>
        <p:txBody>
          <a:bodyPr vert="horz" lIns="91440" tIns="45720" rIns="91440" bIns="45720" rtlCol="0" anchor="ctr">
            <a:normAutofit/>
          </a:bodyPr>
          <a:lstStyle/>
          <a:p>
            <a:r>
              <a:rPr lang="en-US" sz="4800">
                <a:solidFill>
                  <a:schemeClr val="bg1"/>
                </a:solidFill>
              </a:rPr>
              <a:t>Consistency in what?</a:t>
            </a:r>
          </a:p>
        </p:txBody>
      </p:sp>
    </p:spTree>
    <p:extLst>
      <p:ext uri="{BB962C8B-B14F-4D97-AF65-F5344CB8AC3E}">
        <p14:creationId xmlns:p14="http://schemas.microsoft.com/office/powerpoint/2010/main" val="12784047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71CF-2A0A-4BAB-A7D7-071FC420C2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9B7720-5316-468A-965E-E25A1CE2E5DC}"/>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B127A6AA-D49D-4A7B-AC7F-13C9CDABD1F4}"/>
              </a:ext>
            </a:extLst>
          </p:cNvPr>
          <p:cNvSpPr/>
          <p:nvPr/>
        </p:nvSpPr>
        <p:spPr>
          <a:xfrm>
            <a:off x="1267027" y="1027906"/>
            <a:ext cx="9657945" cy="4031873"/>
          </a:xfrm>
          <a:prstGeom prst="rect">
            <a:avLst/>
          </a:prstGeom>
          <a:ln w="38100">
            <a:solidFill>
              <a:schemeClr val="accent1"/>
            </a:solidFill>
          </a:ln>
        </p:spPr>
        <p:txBody>
          <a:bodyPr wrap="square">
            <a:spAutoFit/>
          </a:bodyPr>
          <a:lstStyle/>
          <a:p>
            <a:r>
              <a:rPr lang="en-GB" sz="3200" dirty="0"/>
              <a:t>“The best institutions have absolute consistency. I don't care whether the system they use is</a:t>
            </a:r>
          </a:p>
          <a:p>
            <a:r>
              <a:rPr lang="en-GB" sz="3200" dirty="0"/>
              <a:t>behaviourist or whether the system they use is extremely old-fashioned, the critical difference</a:t>
            </a:r>
          </a:p>
          <a:p>
            <a:r>
              <a:rPr lang="en-GB" sz="3200" dirty="0"/>
              <a:t>is that people sign up to it and teachers act with one voice and one message: "This is how we</a:t>
            </a:r>
          </a:p>
          <a:p>
            <a:r>
              <a:rPr lang="en-GB" sz="3200" dirty="0"/>
              <a:t>do it here"</a:t>
            </a:r>
          </a:p>
          <a:p>
            <a:r>
              <a:rPr lang="en-GB" sz="3200" dirty="0"/>
              <a:t>Paul Dix</a:t>
            </a:r>
          </a:p>
        </p:txBody>
      </p:sp>
    </p:spTree>
    <p:extLst>
      <p:ext uri="{BB962C8B-B14F-4D97-AF65-F5344CB8AC3E}">
        <p14:creationId xmlns:p14="http://schemas.microsoft.com/office/powerpoint/2010/main" val="3343561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E2908A5-B6A7-4D9B-94C2-8DD43A9F577A}"/>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latin typeface="Comic Sans MS" panose="030F0702030302020204" pitchFamily="66" charset="0"/>
              </a:rPr>
              <a:t>Consistency…</a:t>
            </a:r>
          </a:p>
        </p:txBody>
      </p:sp>
      <p:sp>
        <p:nvSpPr>
          <p:cNvPr id="3" name="Content Placeholder 2">
            <a:extLst>
              <a:ext uri="{FF2B5EF4-FFF2-40B4-BE49-F238E27FC236}">
                <a16:creationId xmlns:a16="http://schemas.microsoft.com/office/drawing/2014/main" id="{A7BC94F7-A5CD-471C-94F6-A0CE8D88791A}"/>
              </a:ext>
            </a:extLst>
          </p:cNvPr>
          <p:cNvSpPr>
            <a:spLocks noGrp="1"/>
          </p:cNvSpPr>
          <p:nvPr>
            <p:ph idx="1"/>
          </p:nvPr>
        </p:nvSpPr>
        <p:spPr>
          <a:xfrm>
            <a:off x="6464410" y="841247"/>
            <a:ext cx="4484536" cy="5340097"/>
          </a:xfrm>
        </p:spPr>
        <p:txBody>
          <a:bodyPr anchor="ctr">
            <a:normAutofit/>
          </a:bodyPr>
          <a:lstStyle/>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language</a:t>
            </a:r>
            <a:r>
              <a:rPr lang="en-GB" sz="1700" dirty="0">
                <a:solidFill>
                  <a:schemeClr val="tx2"/>
                </a:solidFill>
                <a:latin typeface="Comic Sans MS" panose="030F0702030302020204" pitchFamily="66" charset="0"/>
              </a:rPr>
              <a:t>; consistent response</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follow up</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positive reinforcement</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consequences</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simple rules/agreements/expectations </a:t>
            </a:r>
            <a:r>
              <a:rPr lang="en-GB" sz="1700" dirty="0">
                <a:solidFill>
                  <a:schemeClr val="tx2"/>
                </a:solidFill>
                <a:latin typeface="Comic Sans MS" panose="030F0702030302020204" pitchFamily="66" charset="0"/>
              </a:rPr>
              <a:t>referencing promoting appropriate behaviour, icons, symbols and visual cues, interesting and creative signage</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respect from the adults</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models of emotional control</a:t>
            </a:r>
          </a:p>
          <a:p>
            <a:pPr marL="514350" indent="-514350">
              <a:buFont typeface="+mj-lt"/>
              <a:buAutoNum type="arabicPeriod"/>
            </a:pPr>
            <a:r>
              <a:rPr lang="en-GB" sz="1700" dirty="0">
                <a:solidFill>
                  <a:schemeClr val="tx2"/>
                </a:solidFill>
                <a:latin typeface="Comic Sans MS" panose="030F0702030302020204" pitchFamily="66" charset="0"/>
              </a:rPr>
              <a:t>Consistently </a:t>
            </a:r>
            <a:r>
              <a:rPr lang="en-GB" sz="1700" dirty="0">
                <a:solidFill>
                  <a:srgbClr val="FF0000"/>
                </a:solidFill>
                <a:latin typeface="Comic Sans MS" panose="030F0702030302020204" pitchFamily="66" charset="0"/>
              </a:rPr>
              <a:t>reinforced rituals and routines</a:t>
            </a:r>
            <a:r>
              <a:rPr lang="en-GB" sz="1700" dirty="0">
                <a:solidFill>
                  <a:schemeClr val="tx2"/>
                </a:solidFill>
                <a:latin typeface="Comic Sans MS" panose="030F0702030302020204" pitchFamily="66" charset="0"/>
              </a:rPr>
              <a:t> for behaviour around the site</a:t>
            </a:r>
          </a:p>
          <a:p>
            <a:pPr marL="514350" indent="-514350">
              <a:buFont typeface="+mj-lt"/>
              <a:buAutoNum type="arabicPeriod"/>
            </a:pPr>
            <a:r>
              <a:rPr lang="en-GB" sz="1700" dirty="0">
                <a:solidFill>
                  <a:schemeClr val="tx2"/>
                </a:solidFill>
                <a:latin typeface="Comic Sans MS" panose="030F0702030302020204" pitchFamily="66" charset="0"/>
              </a:rPr>
              <a:t>Consistent </a:t>
            </a:r>
            <a:r>
              <a:rPr lang="en-GB" sz="1700" dirty="0">
                <a:solidFill>
                  <a:srgbClr val="FF0000"/>
                </a:solidFill>
                <a:latin typeface="Comic Sans MS" panose="030F0702030302020204" pitchFamily="66" charset="0"/>
              </a:rPr>
              <a:t>environment</a:t>
            </a:r>
          </a:p>
        </p:txBody>
      </p:sp>
    </p:spTree>
    <p:extLst>
      <p:ext uri="{BB962C8B-B14F-4D97-AF65-F5344CB8AC3E}">
        <p14:creationId xmlns:p14="http://schemas.microsoft.com/office/powerpoint/2010/main" val="293345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arn(inVertic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arn(inVertic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5D1EBC2-CD0B-4653-9A22-BF7E8EA6D07C}"/>
              </a:ext>
            </a:extLst>
          </p:cNvPr>
          <p:cNvPicPr>
            <a:picLocks noChangeAspect="1"/>
          </p:cNvPicPr>
          <p:nvPr/>
        </p:nvPicPr>
        <p:blipFill rotWithShape="1">
          <a:blip r:embed="rId3">
            <a:alphaModFix amt="60000"/>
          </a:blip>
          <a:srcRect l="6317" r="-1" b="-1"/>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4797734C-3157-4428-8A7A-BCCF84C9A19C}"/>
              </a:ext>
            </a:extLst>
          </p:cNvPr>
          <p:cNvSpPr>
            <a:spLocks noGrp="1"/>
          </p:cNvSpPr>
          <p:nvPr>
            <p:ph type="title"/>
          </p:nvPr>
        </p:nvSpPr>
        <p:spPr>
          <a:xfrm>
            <a:off x="2112696" y="3132664"/>
            <a:ext cx="10165218" cy="2806506"/>
          </a:xfrm>
        </p:spPr>
        <p:txBody>
          <a:bodyPr anchor="b">
            <a:normAutofit/>
          </a:bodyPr>
          <a:lstStyle/>
          <a:p>
            <a:r>
              <a:rPr lang="en-GB" sz="4000" dirty="0">
                <a:solidFill>
                  <a:srgbClr val="FFFFFF"/>
                </a:solidFill>
              </a:rPr>
              <a:t>Emotional resilience…for adults</a:t>
            </a:r>
          </a:p>
        </p:txBody>
      </p:sp>
      <p:sp>
        <p:nvSpPr>
          <p:cNvPr id="3" name="Content Placeholder 2">
            <a:extLst>
              <a:ext uri="{FF2B5EF4-FFF2-40B4-BE49-F238E27FC236}">
                <a16:creationId xmlns:a16="http://schemas.microsoft.com/office/drawing/2014/main" id="{1BAB5D5E-73A9-470B-A6AB-EDFFD9569EF3}"/>
              </a:ext>
            </a:extLst>
          </p:cNvPr>
          <p:cNvSpPr>
            <a:spLocks noGrp="1"/>
          </p:cNvSpPr>
          <p:nvPr>
            <p:ph idx="1"/>
          </p:nvPr>
        </p:nvSpPr>
        <p:spPr>
          <a:xfrm>
            <a:off x="838200" y="3526300"/>
            <a:ext cx="10165218" cy="2588458"/>
          </a:xfrm>
        </p:spPr>
        <p:txBody>
          <a:bodyPr>
            <a:normAutofit/>
          </a:bodyPr>
          <a:lstStyle/>
          <a:p>
            <a:endParaRPr lang="en-GB" sz="2000">
              <a:solidFill>
                <a:srgbClr val="FFFFFF"/>
              </a:solidFill>
            </a:endParaRPr>
          </a:p>
        </p:txBody>
      </p:sp>
    </p:spTree>
    <p:extLst>
      <p:ext uri="{BB962C8B-B14F-4D97-AF65-F5344CB8AC3E}">
        <p14:creationId xmlns:p14="http://schemas.microsoft.com/office/powerpoint/2010/main" val="14293553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6057C-70EC-454A-8A10-98195EF2EE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0D3EFD-0A5F-4199-9BE2-7A2214EA8ED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AB6B840-AA1F-4F4D-854E-E79A58692C2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342104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C0AA22AC-B934-4178-A531-06726A3FC1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2" name="Color">
              <a:extLst>
                <a:ext uri="{FF2B5EF4-FFF2-40B4-BE49-F238E27FC236}">
                  <a16:creationId xmlns:a16="http://schemas.microsoft.com/office/drawing/2014/main" id="{6D6F7669-0335-45E2-9CFE-D7EF16DF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301F7FCA-4782-4FBE-9252-17877B299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9550565D-E0DE-4F9B-9AE2-E9DF5D655638}"/>
              </a:ext>
            </a:extLst>
          </p:cNvPr>
          <p:cNvPicPr>
            <a:picLocks noGrp="1" noChangeAspect="1"/>
          </p:cNvPicPr>
          <p:nvPr>
            <p:ph idx="1"/>
          </p:nvPr>
        </p:nvPicPr>
        <p:blipFill rotWithShape="1">
          <a:blip r:embed="rId2"/>
          <a:srcRect l="24471" r="27500" b="-1"/>
          <a:stretch/>
        </p:blipFill>
        <p:spPr>
          <a:xfrm>
            <a:off x="6803647" y="653615"/>
            <a:ext cx="4730214" cy="5540004"/>
          </a:xfrm>
          <a:prstGeom prst="rect">
            <a:avLst/>
          </a:prstGeom>
        </p:spPr>
      </p:pic>
      <p:grpSp>
        <p:nvGrpSpPr>
          <p:cNvPr id="35" name="Group 34">
            <a:extLst>
              <a:ext uri="{FF2B5EF4-FFF2-40B4-BE49-F238E27FC236}">
                <a16:creationId xmlns:a16="http://schemas.microsoft.com/office/drawing/2014/main" id="{5795FBEB-70B2-409B-AE84-654E76B79B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6" name="Freeform: Shape 35">
              <a:extLst>
                <a:ext uri="{FF2B5EF4-FFF2-40B4-BE49-F238E27FC236}">
                  <a16:creationId xmlns:a16="http://schemas.microsoft.com/office/drawing/2014/main" id="{13424F12-7A44-4F11-A62E-6AE117A14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D28C124D-6FB7-4EDD-8DF7-D9A93D8F3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4EACAEE-399E-4936-89D8-43216F5CF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4BC9977-29AF-4134-A9EE-9210122B3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C2A064C6-1D4F-4842-BFCC-B967FF8BA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4B470779-6729-43E2-89F3-94CC5ECFE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6704A746-31DA-422E-8991-0AF15F842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D88CAF2-6F9F-4657-BB41-BD77BA26C4CB}"/>
              </a:ext>
            </a:extLst>
          </p:cNvPr>
          <p:cNvSpPr>
            <a:spLocks noGrp="1"/>
          </p:cNvSpPr>
          <p:nvPr>
            <p:ph type="title"/>
          </p:nvPr>
        </p:nvSpPr>
        <p:spPr>
          <a:xfrm>
            <a:off x="1012644" y="841664"/>
            <a:ext cx="4608768" cy="2782723"/>
          </a:xfrm>
        </p:spPr>
        <p:txBody>
          <a:bodyPr vert="horz" lIns="91440" tIns="45720" rIns="91440" bIns="45720" rtlCol="0" anchor="b">
            <a:normAutofit/>
          </a:bodyPr>
          <a:lstStyle/>
          <a:p>
            <a:r>
              <a:rPr lang="en-US" sz="4800">
                <a:solidFill>
                  <a:schemeClr val="bg1"/>
                </a:solidFill>
              </a:rPr>
              <a:t>Any questions?</a:t>
            </a:r>
          </a:p>
        </p:txBody>
      </p:sp>
    </p:spTree>
    <p:extLst>
      <p:ext uri="{BB962C8B-B14F-4D97-AF65-F5344CB8AC3E}">
        <p14:creationId xmlns:p14="http://schemas.microsoft.com/office/powerpoint/2010/main" val="1150794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9DDF9ED7-9AE3-4ED6-84AC-9B5F4B1BF6AB}"/>
              </a:ext>
            </a:extLst>
          </p:cNvPr>
          <p:cNvPicPr>
            <a:picLocks noGrp="1" noChangeAspect="1"/>
          </p:cNvPicPr>
          <p:nvPr>
            <p:ph idx="1"/>
          </p:nvPr>
        </p:nvPicPr>
        <p:blipFill rotWithShape="1">
          <a:blip r:embed="rId2"/>
          <a:srcRect l="6410" r="9805"/>
          <a:stretch/>
        </p:blipFill>
        <p:spPr>
          <a:xfrm>
            <a:off x="4747307" y="653615"/>
            <a:ext cx="6702822"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37DB812-F358-46DA-8392-FE53DC780369}"/>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4100">
                <a:solidFill>
                  <a:schemeClr val="tx2"/>
                </a:solidFill>
              </a:rPr>
              <a:t>Habits of adults who manage behaviour well:</a:t>
            </a:r>
          </a:p>
        </p:txBody>
      </p:sp>
    </p:spTree>
    <p:extLst>
      <p:ext uri="{BB962C8B-B14F-4D97-AF65-F5344CB8AC3E}">
        <p14:creationId xmlns:p14="http://schemas.microsoft.com/office/powerpoint/2010/main" val="6624697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0040" y="4892040"/>
            <a:ext cx="11548872"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568A29-702A-48EF-88A2-DA2D9987DCF0}"/>
              </a:ext>
            </a:extLst>
          </p:cNvPr>
          <p:cNvSpPr>
            <a:spLocks noGrp="1"/>
          </p:cNvSpPr>
          <p:nvPr>
            <p:ph type="title"/>
          </p:nvPr>
        </p:nvSpPr>
        <p:spPr>
          <a:xfrm>
            <a:off x="718686" y="5091762"/>
            <a:ext cx="7484787" cy="1264588"/>
          </a:xfrm>
        </p:spPr>
        <p:txBody>
          <a:bodyPr vert="horz" lIns="91440" tIns="45720" rIns="91440" bIns="45720" rtlCol="0" anchor="ctr">
            <a:normAutofit/>
          </a:bodyPr>
          <a:lstStyle/>
          <a:p>
            <a:pPr algn="r"/>
            <a:r>
              <a:rPr lang="en-US" sz="4800">
                <a:solidFill>
                  <a:srgbClr val="FFFFFF"/>
                </a:solidFill>
              </a:rPr>
              <a:t>Meet and greet</a:t>
            </a:r>
          </a:p>
        </p:txBody>
      </p:sp>
      <p:pic>
        <p:nvPicPr>
          <p:cNvPr id="4" name="Content Placeholder 3">
            <a:extLst>
              <a:ext uri="{FF2B5EF4-FFF2-40B4-BE49-F238E27FC236}">
                <a16:creationId xmlns:a16="http://schemas.microsoft.com/office/drawing/2014/main" id="{F8A8FB35-8811-4BB4-B930-369B61774686}"/>
              </a:ext>
            </a:extLst>
          </p:cNvPr>
          <p:cNvPicPr>
            <a:picLocks noGrp="1" noChangeAspect="1"/>
          </p:cNvPicPr>
          <p:nvPr>
            <p:ph idx="1"/>
          </p:nvPr>
        </p:nvPicPr>
        <p:blipFill rotWithShape="1">
          <a:blip r:embed="rId2"/>
          <a:srcRect t="18100" r="-1" b="13210"/>
          <a:stretch/>
        </p:blipFill>
        <p:spPr>
          <a:xfrm>
            <a:off x="320040" y="320040"/>
            <a:ext cx="11548872" cy="4462272"/>
          </a:xfrm>
          <a:prstGeom prst="rect">
            <a:avLst/>
          </a:prstGeom>
        </p:spPr>
      </p:pic>
      <p:cxnSp>
        <p:nvCxnSpPr>
          <p:cNvPr id="14"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78033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95E7F-0C03-4866-991A-2D6A149BFB69}"/>
              </a:ext>
            </a:extLst>
          </p:cNvPr>
          <p:cNvSpPr>
            <a:spLocks noGrp="1"/>
          </p:cNvSpPr>
          <p:nvPr>
            <p:ph type="title"/>
          </p:nvPr>
        </p:nvSpPr>
        <p:spPr>
          <a:xfrm>
            <a:off x="414337" y="2766218"/>
            <a:ext cx="4910138" cy="1325563"/>
          </a:xfrm>
        </p:spPr>
        <p:txBody>
          <a:bodyPr/>
          <a:lstStyle/>
          <a:p>
            <a:r>
              <a:rPr lang="en-GB" dirty="0"/>
              <a:t>Catch them doing the right thing</a:t>
            </a:r>
          </a:p>
        </p:txBody>
      </p:sp>
      <p:pic>
        <p:nvPicPr>
          <p:cNvPr id="4" name="Picture 3">
            <a:extLst>
              <a:ext uri="{FF2B5EF4-FFF2-40B4-BE49-F238E27FC236}">
                <a16:creationId xmlns:a16="http://schemas.microsoft.com/office/drawing/2014/main" id="{8B5AC0A8-7EDC-43F2-8F9B-1BB9BE5CF81F}"/>
              </a:ext>
            </a:extLst>
          </p:cNvPr>
          <p:cNvPicPr>
            <a:picLocks noChangeAspect="1"/>
          </p:cNvPicPr>
          <p:nvPr/>
        </p:nvPicPr>
        <p:blipFill>
          <a:blip r:embed="rId2"/>
          <a:stretch>
            <a:fillRect/>
          </a:stretch>
        </p:blipFill>
        <p:spPr>
          <a:xfrm>
            <a:off x="4969669" y="1543843"/>
            <a:ext cx="6922293" cy="4007642"/>
          </a:xfrm>
          <a:prstGeom prst="rect">
            <a:avLst/>
          </a:prstGeom>
        </p:spPr>
      </p:pic>
    </p:spTree>
    <p:extLst>
      <p:ext uri="{BB962C8B-B14F-4D97-AF65-F5344CB8AC3E}">
        <p14:creationId xmlns:p14="http://schemas.microsoft.com/office/powerpoint/2010/main" val="9337655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1BE4C0-CD34-47F9-BB40-71D8F02F4CC6}"/>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5000">
                <a:solidFill>
                  <a:schemeClr val="bg1"/>
                </a:solidFill>
              </a:rPr>
              <a:t>Teach behaviours that they want to see</a:t>
            </a:r>
          </a:p>
        </p:txBody>
      </p:sp>
      <p:pic>
        <p:nvPicPr>
          <p:cNvPr id="4" name="Content Placeholder 3">
            <a:extLst>
              <a:ext uri="{FF2B5EF4-FFF2-40B4-BE49-F238E27FC236}">
                <a16:creationId xmlns:a16="http://schemas.microsoft.com/office/drawing/2014/main" id="{B0216C7C-FB40-4D20-81D8-D8F630A6DE7E}"/>
              </a:ext>
            </a:extLst>
          </p:cNvPr>
          <p:cNvPicPr>
            <a:picLocks noGrp="1" noChangeAspect="1"/>
          </p:cNvPicPr>
          <p:nvPr>
            <p:ph idx="1"/>
          </p:nvPr>
        </p:nvPicPr>
        <p:blipFill rotWithShape="1">
          <a:blip r:embed="rId2">
            <a:alphaModFix/>
          </a:blip>
          <a:srcRect r="14858" b="-2"/>
          <a:stretch/>
        </p:blipFill>
        <p:spPr>
          <a:xfrm>
            <a:off x="5800735" y="1250155"/>
            <a:ext cx="5686416" cy="4350545"/>
          </a:xfrm>
          <a:prstGeom prst="rect">
            <a:avLst/>
          </a:prstGeom>
        </p:spPr>
      </p:pic>
      <p:sp>
        <p:nvSpPr>
          <p:cNvPr id="11" name="Rectangle 10">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95664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group of people around each other&#10;&#10;Description automatically generated">
            <a:extLst>
              <a:ext uri="{FF2B5EF4-FFF2-40B4-BE49-F238E27FC236}">
                <a16:creationId xmlns:a16="http://schemas.microsoft.com/office/drawing/2014/main" id="{3A8F7DF1-34E4-4B9D-9C07-D0F2978F71D7}"/>
              </a:ext>
            </a:extLst>
          </p:cNvPr>
          <p:cNvPicPr>
            <a:picLocks noGrp="1" noChangeAspect="1"/>
          </p:cNvPicPr>
          <p:nvPr>
            <p:ph idx="1"/>
          </p:nvPr>
        </p:nvPicPr>
        <p:blipFill rotWithShape="1">
          <a:blip r:embed="rId2"/>
          <a:srcRect t="3758" b="24814"/>
          <a:stretch/>
        </p:blipFill>
        <p:spPr>
          <a:xfrm>
            <a:off x="20" y="10"/>
            <a:ext cx="12191980" cy="4571990"/>
          </a:xfrm>
          <a:prstGeom prst="rect">
            <a:avLst/>
          </a:prstGeom>
        </p:spPr>
      </p:pic>
      <p:sp>
        <p:nvSpPr>
          <p:cNvPr id="9" name="Rectangle 8">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3AECC2D-A9B1-4ED0-9DD2-7D4E236B6FB9}"/>
              </a:ext>
            </a:extLst>
          </p:cNvPr>
          <p:cNvSpPr>
            <a:spLocks noGrp="1"/>
          </p:cNvSpPr>
          <p:nvPr>
            <p:ph type="title"/>
          </p:nvPr>
        </p:nvSpPr>
        <p:spPr>
          <a:xfrm>
            <a:off x="433136" y="5091762"/>
            <a:ext cx="7834193" cy="1264588"/>
          </a:xfrm>
        </p:spPr>
        <p:txBody>
          <a:bodyPr vert="horz" lIns="91440" tIns="45720" rIns="91440" bIns="45720" rtlCol="0" anchor="ctr">
            <a:normAutofit/>
          </a:bodyPr>
          <a:lstStyle/>
          <a:p>
            <a:r>
              <a:rPr lang="en-US" sz="4200" dirty="0"/>
              <a:t>Teach learners how they would like to be treated</a:t>
            </a:r>
          </a:p>
        </p:txBody>
      </p:sp>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3711"/>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2CBE6-1E55-49D9-8A96-52D16A5C3A86}"/>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3200"/>
              <a:t>Reinforce conduct/ attitude that is appropriate to context</a:t>
            </a:r>
          </a:p>
        </p:txBody>
      </p:sp>
      <p:pic>
        <p:nvPicPr>
          <p:cNvPr id="4" name="Content Placeholder 3">
            <a:extLst>
              <a:ext uri="{FF2B5EF4-FFF2-40B4-BE49-F238E27FC236}">
                <a16:creationId xmlns:a16="http://schemas.microsoft.com/office/drawing/2014/main" id="{72813A70-6AAA-4ABB-905F-DC42C0ECB47B}"/>
              </a:ext>
            </a:extLst>
          </p:cNvPr>
          <p:cNvPicPr>
            <a:picLocks noGrp="1" noChangeAspect="1"/>
          </p:cNvPicPr>
          <p:nvPr>
            <p:ph idx="1"/>
          </p:nvPr>
        </p:nvPicPr>
        <p:blipFill rotWithShape="1">
          <a:blip r:embed="rId2"/>
          <a:srcRect r="1" b="32328"/>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1149923967"/>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9"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Content Placeholder 5">
            <a:extLst>
              <a:ext uri="{FF2B5EF4-FFF2-40B4-BE49-F238E27FC236}">
                <a16:creationId xmlns:a16="http://schemas.microsoft.com/office/drawing/2014/main" id="{714D9EB7-C20F-4EF9-814B-51B9CCD947D5}"/>
              </a:ext>
            </a:extLst>
          </p:cNvPr>
          <p:cNvPicPr>
            <a:picLocks noGrp="1" noChangeAspect="1"/>
          </p:cNvPicPr>
          <p:nvPr>
            <p:ph idx="1"/>
          </p:nvPr>
        </p:nvPicPr>
        <p:blipFill rotWithShape="1">
          <a:blip r:embed="rId2"/>
          <a:srcRect l="8732" r="5885"/>
          <a:stretch/>
        </p:blipFill>
        <p:spPr>
          <a:xfrm>
            <a:off x="6803647" y="653615"/>
            <a:ext cx="4730214" cy="5540004"/>
          </a:xfrm>
          <a:prstGeom prst="rect">
            <a:avLst/>
          </a:prstGeom>
        </p:spPr>
      </p:pic>
      <p:grpSp>
        <p:nvGrpSpPr>
          <p:cNvPr id="22" name="Group 21">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3" name="Freeform: Shape 22">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088F610-94E4-40F3-AF0F-7A85B1C10F52}"/>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3000" dirty="0">
                <a:solidFill>
                  <a:schemeClr val="bg1"/>
                </a:solidFill>
              </a:rPr>
              <a:t>They agree rules/routines/expectations with their class and consistently apply them with positive and negative consequences</a:t>
            </a:r>
          </a:p>
        </p:txBody>
      </p:sp>
    </p:spTree>
    <p:extLst>
      <p:ext uri="{BB962C8B-B14F-4D97-AF65-F5344CB8AC3E}">
        <p14:creationId xmlns:p14="http://schemas.microsoft.com/office/powerpoint/2010/main" val="34479097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0040" y="4892040"/>
            <a:ext cx="11548872"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99255F-D25C-4947-B23D-0A36766AF054}"/>
              </a:ext>
            </a:extLst>
          </p:cNvPr>
          <p:cNvSpPr>
            <a:spLocks noGrp="1"/>
          </p:cNvSpPr>
          <p:nvPr>
            <p:ph type="title"/>
          </p:nvPr>
        </p:nvSpPr>
        <p:spPr>
          <a:xfrm>
            <a:off x="718686" y="5091762"/>
            <a:ext cx="7484787" cy="1264588"/>
          </a:xfrm>
        </p:spPr>
        <p:txBody>
          <a:bodyPr vert="horz" lIns="91440" tIns="45720" rIns="91440" bIns="45720" rtlCol="0" anchor="ctr">
            <a:normAutofit/>
          </a:bodyPr>
          <a:lstStyle/>
          <a:p>
            <a:pPr algn="r"/>
            <a:r>
              <a:rPr lang="en-US" sz="2600">
                <a:solidFill>
                  <a:srgbClr val="FFFFFF"/>
                </a:solidFill>
              </a:rPr>
              <a:t>They sustain a passion for their subject that breaks through the limiting self belief of</a:t>
            </a:r>
            <a:br>
              <a:rPr lang="en-US" sz="2600">
                <a:solidFill>
                  <a:srgbClr val="FFFFFF"/>
                </a:solidFill>
              </a:rPr>
            </a:br>
            <a:r>
              <a:rPr lang="en-US" sz="2600">
                <a:solidFill>
                  <a:srgbClr val="FFFFFF"/>
                </a:solidFill>
              </a:rPr>
              <a:t>some learners </a:t>
            </a:r>
          </a:p>
        </p:txBody>
      </p:sp>
      <p:pic>
        <p:nvPicPr>
          <p:cNvPr id="4" name="Content Placeholder 3">
            <a:extLst>
              <a:ext uri="{FF2B5EF4-FFF2-40B4-BE49-F238E27FC236}">
                <a16:creationId xmlns:a16="http://schemas.microsoft.com/office/drawing/2014/main" id="{0FB42AF8-84F2-4890-9ACA-174BEFFEB9D8}"/>
              </a:ext>
            </a:extLst>
          </p:cNvPr>
          <p:cNvPicPr>
            <a:picLocks noGrp="1" noChangeAspect="1"/>
          </p:cNvPicPr>
          <p:nvPr>
            <p:ph idx="1"/>
          </p:nvPr>
        </p:nvPicPr>
        <p:blipFill rotWithShape="1">
          <a:blip r:embed="rId2"/>
          <a:srcRect t="20806" r="-1" b="10504"/>
          <a:stretch/>
        </p:blipFill>
        <p:spPr>
          <a:xfrm>
            <a:off x="320040" y="320040"/>
            <a:ext cx="11548872" cy="4462272"/>
          </a:xfrm>
          <a:prstGeom prst="rect">
            <a:avLst/>
          </a:prstGeom>
        </p:spPr>
      </p:pic>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3415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DC20BE-2EE3-423E-8873-7E684D033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93EB7-865B-49B6-B0F4-7D3289D18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319511D-8951-4C0E-A98B-0B070288FE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E94F28A5-172A-481A-818A-BEBB655C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C84E780-BE3B-4240-9EA0-F435AE760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B59A592-D2CE-40BE-B3E1-1B8D16F67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E99B7A38-17B0-4FB6-8DC2-568C4655A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FF4C7269-B196-486D-A47F-77BB23AAE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D89A2E8-95F8-4827-9432-1AA7E8257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F3856C81-415E-484F-93E4-C329F454D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C95D42B-FBF3-4C81-8FD4-CBED23541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F9A2762D-96C8-43A9-8FB4-B893A422FD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80D8D0F-A2C7-4629-B042-A99DF4CD1F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AA066E0-8819-4B74-B577-4F86B6ACB3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6822E5-6B0C-4271-AAEB-6E5B9AB9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18639AD1-4D74-4424-B02C-50AAADBE06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30" name="Straight Connector 29">
              <a:extLst>
                <a:ext uri="{FF2B5EF4-FFF2-40B4-BE49-F238E27FC236}">
                  <a16:creationId xmlns:a16="http://schemas.microsoft.com/office/drawing/2014/main" id="{741F3A5D-026C-48FF-BE29-DFBA51A917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5E9F231-9EEC-48FA-BD74-DF5FBF7354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EA3E55D-272D-4836-BF1B-B46C0248A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9887AC4-55DC-42D7-B003-76ED4B52D0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B29481A6-9A3B-4120-9C9D-8BD206C92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54E220D0-6FEB-4727-960C-B637712D71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30854E48-F0D5-4C38-80CF-950BE37A8F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6529B87-72DD-45B8-89EC-6358F8678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A5B663B-04AC-4C76-A8D2-80D94C33A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BB4FF8E-FA13-4808-9658-DC67573F7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5CAE4A0-8A7F-4A00-B69F-8DE5E882939E}"/>
              </a:ext>
            </a:extLst>
          </p:cNvPr>
          <p:cNvSpPr>
            <a:spLocks noGrp="1"/>
          </p:cNvSpPr>
          <p:nvPr>
            <p:ph type="title"/>
          </p:nvPr>
        </p:nvSpPr>
        <p:spPr>
          <a:xfrm>
            <a:off x="630936" y="630935"/>
            <a:ext cx="5107366" cy="5481275"/>
          </a:xfrm>
          <a:noFill/>
        </p:spPr>
        <p:txBody>
          <a:bodyPr vert="horz" lIns="91440" tIns="45720" rIns="91440" bIns="45720" rtlCol="0" anchor="t">
            <a:normAutofit/>
          </a:bodyPr>
          <a:lstStyle/>
          <a:p>
            <a:r>
              <a:rPr lang="en-US" kern="1200">
                <a:solidFill>
                  <a:schemeClr val="bg1"/>
                </a:solidFill>
                <a:latin typeface="+mj-lt"/>
                <a:ea typeface="+mj-ea"/>
                <a:cs typeface="+mj-cs"/>
              </a:rPr>
              <a:t>They relentlessly work to build mutual trust even when trust is broken, time is wasted</a:t>
            </a:r>
            <a:br>
              <a:rPr lang="en-US" kern="1200">
                <a:solidFill>
                  <a:schemeClr val="bg1"/>
                </a:solidFill>
                <a:latin typeface="+mj-lt"/>
                <a:ea typeface="+mj-ea"/>
                <a:cs typeface="+mj-cs"/>
              </a:rPr>
            </a:br>
            <a:r>
              <a:rPr lang="en-US" kern="1200">
                <a:solidFill>
                  <a:schemeClr val="bg1"/>
                </a:solidFill>
                <a:latin typeface="+mj-lt"/>
                <a:ea typeface="+mj-ea"/>
                <a:cs typeface="+mj-cs"/>
              </a:rPr>
              <a:t>and promises are not kept. They refuse to give up</a:t>
            </a:r>
          </a:p>
        </p:txBody>
      </p:sp>
      <p:pic>
        <p:nvPicPr>
          <p:cNvPr id="4" name="Content Placeholder 3">
            <a:extLst>
              <a:ext uri="{FF2B5EF4-FFF2-40B4-BE49-F238E27FC236}">
                <a16:creationId xmlns:a16="http://schemas.microsoft.com/office/drawing/2014/main" id="{32C39B13-7BBC-491C-8D06-788FAC558389}"/>
              </a:ext>
            </a:extLst>
          </p:cNvPr>
          <p:cNvPicPr>
            <a:picLocks noGrp="1" noChangeAspect="1"/>
          </p:cNvPicPr>
          <p:nvPr>
            <p:ph idx="1"/>
          </p:nvPr>
        </p:nvPicPr>
        <p:blipFill>
          <a:blip r:embed="rId2"/>
          <a:stretch>
            <a:fillRect/>
          </a:stretch>
        </p:blipFill>
        <p:spPr>
          <a:xfrm>
            <a:off x="6691818" y="3109294"/>
            <a:ext cx="4244409" cy="3002919"/>
          </a:xfrm>
          <a:prstGeom prst="rect">
            <a:avLst/>
          </a:prstGeom>
        </p:spPr>
      </p:pic>
      <p:grpSp>
        <p:nvGrpSpPr>
          <p:cNvPr id="43" name="Group 42">
            <a:extLst>
              <a:ext uri="{FF2B5EF4-FFF2-40B4-BE49-F238E27FC236}">
                <a16:creationId xmlns:a16="http://schemas.microsoft.com/office/drawing/2014/main" id="{1D788327-7D9D-4E47-846F-020A8F5E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44" name="Straight Connector 43">
              <a:extLst>
                <a:ext uri="{FF2B5EF4-FFF2-40B4-BE49-F238E27FC236}">
                  <a16:creationId xmlns:a16="http://schemas.microsoft.com/office/drawing/2014/main" id="{AB903337-D6B8-41EE-B6A3-4329C8D8E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0D28A68-745E-44CC-A29E-0EB13A8442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B18D645-DE9C-49EB-85CC-C10085797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7BB3B1F-5029-47B9-B1A5-2469BF49D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835645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B69452AA-3983-4A20-A23C-9234E618317B}"/>
              </a:ext>
            </a:extLst>
          </p:cNvPr>
          <p:cNvSpPr>
            <a:spLocks noGrp="1"/>
          </p:cNvSpPr>
          <p:nvPr>
            <p:ph type="title"/>
          </p:nvPr>
        </p:nvSpPr>
        <p:spPr>
          <a:xfrm>
            <a:off x="888630" y="4563895"/>
            <a:ext cx="5109005" cy="1777829"/>
          </a:xfrm>
        </p:spPr>
        <p:txBody>
          <a:bodyPr>
            <a:normAutofit/>
          </a:bodyPr>
          <a:lstStyle/>
          <a:p>
            <a:pPr algn="r"/>
            <a:r>
              <a:rPr lang="en-GB" sz="3400"/>
              <a:t>They keep their emotion for when it is most appreciated by the learners</a:t>
            </a:r>
          </a:p>
        </p:txBody>
      </p:sp>
      <p:pic>
        <p:nvPicPr>
          <p:cNvPr id="5" name="Picture 4">
            <a:extLst>
              <a:ext uri="{FF2B5EF4-FFF2-40B4-BE49-F238E27FC236}">
                <a16:creationId xmlns:a16="http://schemas.microsoft.com/office/drawing/2014/main" id="{7CA54080-772C-4F34-90B3-81483E2378BB}"/>
              </a:ext>
            </a:extLst>
          </p:cNvPr>
          <p:cNvPicPr>
            <a:picLocks noChangeAspect="1"/>
          </p:cNvPicPr>
          <p:nvPr/>
        </p:nvPicPr>
        <p:blipFill rotWithShape="1">
          <a:blip r:embed="rId2"/>
          <a:srcRect l="6697" r="-1" b="-1"/>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3">
            <a:extLst>
              <a:ext uri="{FF2B5EF4-FFF2-40B4-BE49-F238E27FC236}">
                <a16:creationId xmlns:a16="http://schemas.microsoft.com/office/drawing/2014/main" id="{47687A0C-A56B-4141-8BA7-F7340D6AB08E}"/>
              </a:ext>
            </a:extLst>
          </p:cNvPr>
          <p:cNvPicPr>
            <a:picLocks noChangeAspect="1"/>
          </p:cNvPicPr>
          <p:nvPr/>
        </p:nvPicPr>
        <p:blipFill rotWithShape="1">
          <a:blip r:embed="rId3"/>
          <a:srcRect t="2757" r="1" b="1"/>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CD3F441B-F305-4BA0-9961-D3CCC29F8932}"/>
              </a:ext>
            </a:extLst>
          </p:cNvPr>
          <p:cNvSpPr>
            <a:spLocks noGrp="1"/>
          </p:cNvSpPr>
          <p:nvPr>
            <p:ph idx="1"/>
          </p:nvPr>
        </p:nvSpPr>
        <p:spPr>
          <a:xfrm>
            <a:off x="6191776" y="4571423"/>
            <a:ext cx="5208544" cy="1770300"/>
          </a:xfrm>
        </p:spPr>
        <p:txBody>
          <a:bodyPr anchor="ctr">
            <a:normAutofit/>
          </a:bodyPr>
          <a:lstStyle/>
          <a:p>
            <a:endParaRPr lang="en-GB" sz="1800"/>
          </a:p>
        </p:txBody>
      </p:sp>
    </p:spTree>
    <p:extLst>
      <p:ext uri="{BB962C8B-B14F-4D97-AF65-F5344CB8AC3E}">
        <p14:creationId xmlns:p14="http://schemas.microsoft.com/office/powerpoint/2010/main" val="2238428676"/>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386FBCE-A6B7-42CF-9AFC-2FDBA8B1FF88}"/>
              </a:ext>
            </a:extLst>
          </p:cNvPr>
          <p:cNvPicPr>
            <a:picLocks noGrp="1" noChangeAspect="1"/>
          </p:cNvPicPr>
          <p:nvPr>
            <p:ph idx="1"/>
          </p:nvPr>
        </p:nvPicPr>
        <p:blipFill rotWithShape="1">
          <a:blip r:embed="rId3">
            <a:alphaModFix/>
          </a:blip>
          <a:srcRect l="6447" r="3774" b="-1"/>
          <a:stretch/>
        </p:blipFill>
        <p:spPr>
          <a:xfrm>
            <a:off x="92888" y="-284292"/>
            <a:ext cx="12191980" cy="5609358"/>
          </a:xfrm>
          <a:prstGeom prst="rect">
            <a:avLst/>
          </a:prstGeom>
        </p:spPr>
      </p:pic>
      <p:sp>
        <p:nvSpPr>
          <p:cNvPr id="9" name="Rectangle 8">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D47D67-229D-4812-93DE-2F233AA3A1B0}"/>
              </a:ext>
            </a:extLst>
          </p:cNvPr>
          <p:cNvSpPr>
            <a:spLocks noGrp="1"/>
          </p:cNvSpPr>
          <p:nvPr>
            <p:ph type="title"/>
          </p:nvPr>
        </p:nvSpPr>
        <p:spPr>
          <a:xfrm>
            <a:off x="969264" y="5154168"/>
            <a:ext cx="6973204" cy="1261872"/>
          </a:xfrm>
        </p:spPr>
        <p:txBody>
          <a:bodyPr vert="horz" lIns="91440" tIns="45720" rIns="91440" bIns="45720" rtlCol="0" anchor="ctr">
            <a:normAutofit/>
          </a:bodyPr>
          <a:lstStyle/>
          <a:p>
            <a:r>
              <a:rPr lang="en-US" sz="4800">
                <a:solidFill>
                  <a:schemeClr val="tx1">
                    <a:lumMod val="85000"/>
                    <a:lumOff val="15000"/>
                  </a:schemeClr>
                </a:solidFill>
              </a:rPr>
              <a:t>Assertiveness</a:t>
            </a:r>
          </a:p>
        </p:txBody>
      </p:sp>
      <p:cxnSp>
        <p:nvCxnSpPr>
          <p:cNvPr id="11" name="Straight Connector 10">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4404873"/>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601C064A-E6E4-44D2-B345-2BB7514A70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B12EA1C-AD22-49E2-9660-D9CDC6B6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67CE115B-4A96-4B14-8520-5C5FC624E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D1945E2A-ABF1-415C-B37A-BD0A5C199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DF9F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AE0EA07-EB7C-4C1C-B070-C20E6B42A4D1}"/>
              </a:ext>
            </a:extLst>
          </p:cNvPr>
          <p:cNvPicPr>
            <a:picLocks noChangeAspect="1"/>
          </p:cNvPicPr>
          <p:nvPr/>
        </p:nvPicPr>
        <p:blipFill rotWithShape="1">
          <a:blip r:embed="rId2"/>
          <a:srcRect r="1" b="1299"/>
          <a:stretch/>
        </p:blipFill>
        <p:spPr>
          <a:xfrm>
            <a:off x="4747306" y="653615"/>
            <a:ext cx="6701945" cy="5540004"/>
          </a:xfrm>
          <a:prstGeom prst="rect">
            <a:avLst/>
          </a:prstGeom>
        </p:spPr>
      </p:pic>
      <p:grpSp>
        <p:nvGrpSpPr>
          <p:cNvPr id="17" name="Group 16">
            <a:extLst>
              <a:ext uri="{FF2B5EF4-FFF2-40B4-BE49-F238E27FC236}">
                <a16:creationId xmlns:a16="http://schemas.microsoft.com/office/drawing/2014/main" id="{BCCEE623-F22A-4681-990C-036558C135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39928A56-DDFB-4B12-BB34-20833166B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B3765F0-85F4-4EB3-93DA-59F421CD4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E03A00-A562-4753-8BA0-93F8B05DE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5F5D032-1BA8-410D-B68E-0DD597582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BA3FCDE-79E0-49F5-A381-232AB935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E27297F-31E8-46C6-8569-1FD12C653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374C063-2A46-4D9F-A085-0FB2F194C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DBC8104-E5AC-4FC7-AB6D-EEC9A841B8CE}"/>
              </a:ext>
            </a:extLst>
          </p:cNvPr>
          <p:cNvSpPr>
            <a:spLocks noGrp="1"/>
          </p:cNvSpPr>
          <p:nvPr>
            <p:ph type="title"/>
          </p:nvPr>
        </p:nvSpPr>
        <p:spPr>
          <a:xfrm>
            <a:off x="786385" y="841249"/>
            <a:ext cx="3761709" cy="3018870"/>
          </a:xfrm>
        </p:spPr>
        <p:txBody>
          <a:bodyPr anchor="b">
            <a:normAutofit/>
          </a:bodyPr>
          <a:lstStyle/>
          <a:p>
            <a:r>
              <a:rPr lang="en-GB" sz="3400">
                <a:solidFill>
                  <a:schemeClr val="tx2"/>
                </a:solidFill>
              </a:rPr>
              <a:t>Just as learners have choices, so you have the opportunity to choose your behaviour. </a:t>
            </a:r>
          </a:p>
        </p:txBody>
      </p:sp>
      <p:sp>
        <p:nvSpPr>
          <p:cNvPr id="3" name="Content Placeholder 2">
            <a:extLst>
              <a:ext uri="{FF2B5EF4-FFF2-40B4-BE49-F238E27FC236}">
                <a16:creationId xmlns:a16="http://schemas.microsoft.com/office/drawing/2014/main" id="{EC58A340-9B1D-4AE4-AE27-73C57D26DFD7}"/>
              </a:ext>
            </a:extLst>
          </p:cNvPr>
          <p:cNvSpPr>
            <a:spLocks noGrp="1"/>
          </p:cNvSpPr>
          <p:nvPr>
            <p:ph idx="1"/>
          </p:nvPr>
        </p:nvSpPr>
        <p:spPr>
          <a:xfrm>
            <a:off x="786383" y="3952172"/>
            <a:ext cx="3761709" cy="2229172"/>
          </a:xfrm>
        </p:spPr>
        <p:txBody>
          <a:bodyPr anchor="t">
            <a:normAutofit/>
          </a:bodyPr>
          <a:lstStyle/>
          <a:p>
            <a:pPr marL="0" indent="0">
              <a:buNone/>
            </a:pPr>
            <a:r>
              <a:rPr lang="en-GB" sz="1800">
                <a:solidFill>
                  <a:schemeClr val="tx2"/>
                </a:solidFill>
              </a:rPr>
              <a:t>Assertiveness is knowing that you can control your own behaviour and making considered appropriate choices in your response to learners.</a:t>
            </a:r>
          </a:p>
        </p:txBody>
      </p:sp>
    </p:spTree>
    <p:extLst>
      <p:ext uri="{BB962C8B-B14F-4D97-AF65-F5344CB8AC3E}">
        <p14:creationId xmlns:p14="http://schemas.microsoft.com/office/powerpoint/2010/main" val="12911294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CF1955-7399-47FD-A397-3ACE424F0FF5}"/>
              </a:ext>
            </a:extLst>
          </p:cNvPr>
          <p:cNvSpPr>
            <a:spLocks noGrp="1"/>
          </p:cNvSpPr>
          <p:nvPr>
            <p:ph type="title"/>
          </p:nvPr>
        </p:nvSpPr>
        <p:spPr>
          <a:xfrm>
            <a:off x="841248" y="5010912"/>
            <a:ext cx="2889504" cy="1344168"/>
          </a:xfrm>
        </p:spPr>
        <p:txBody>
          <a:bodyPr anchor="ctr">
            <a:normAutofit/>
          </a:bodyPr>
          <a:lstStyle/>
          <a:p>
            <a:r>
              <a:rPr lang="en-GB" sz="2000">
                <a:solidFill>
                  <a:schemeClr val="bg1"/>
                </a:solidFill>
              </a:rPr>
              <a:t>Non verbal skills/attitudes that work with more challenging</a:t>
            </a:r>
            <a:br>
              <a:rPr lang="en-GB" sz="2000">
                <a:solidFill>
                  <a:schemeClr val="bg1"/>
                </a:solidFill>
              </a:rPr>
            </a:br>
            <a:r>
              <a:rPr lang="en-GB" sz="2000">
                <a:solidFill>
                  <a:schemeClr val="bg1"/>
                </a:solidFill>
              </a:rPr>
              <a:t>behaviours</a:t>
            </a:r>
          </a:p>
        </p:txBody>
      </p:sp>
      <p:pic>
        <p:nvPicPr>
          <p:cNvPr id="4" name="Picture 3">
            <a:extLst>
              <a:ext uri="{FF2B5EF4-FFF2-40B4-BE49-F238E27FC236}">
                <a16:creationId xmlns:a16="http://schemas.microsoft.com/office/drawing/2014/main" id="{C3B7E788-DCFD-434B-8466-C95F2264571E}"/>
              </a:ext>
            </a:extLst>
          </p:cNvPr>
          <p:cNvPicPr>
            <a:picLocks noChangeAspect="1"/>
          </p:cNvPicPr>
          <p:nvPr/>
        </p:nvPicPr>
        <p:blipFill>
          <a:blip r:embed="rId2"/>
          <a:stretch>
            <a:fillRect/>
          </a:stretch>
        </p:blipFill>
        <p:spPr>
          <a:xfrm>
            <a:off x="1253057" y="424328"/>
            <a:ext cx="3973936" cy="3973936"/>
          </a:xfrm>
          <a:prstGeom prst="rect">
            <a:avLst/>
          </a:prstGeom>
        </p:spPr>
      </p:pic>
      <p:pic>
        <p:nvPicPr>
          <p:cNvPr id="5" name="Picture 4">
            <a:extLst>
              <a:ext uri="{FF2B5EF4-FFF2-40B4-BE49-F238E27FC236}">
                <a16:creationId xmlns:a16="http://schemas.microsoft.com/office/drawing/2014/main" id="{61B4D280-C10E-4831-9021-591F0BE064E1}"/>
              </a:ext>
            </a:extLst>
          </p:cNvPr>
          <p:cNvPicPr>
            <a:picLocks noChangeAspect="1"/>
          </p:cNvPicPr>
          <p:nvPr/>
        </p:nvPicPr>
        <p:blipFill>
          <a:blip r:embed="rId3"/>
          <a:stretch>
            <a:fillRect/>
          </a:stretch>
        </p:blipFill>
        <p:spPr>
          <a:xfrm>
            <a:off x="6345935" y="521917"/>
            <a:ext cx="5212080" cy="3778758"/>
          </a:xfrm>
          <a:prstGeom prst="rect">
            <a:avLst/>
          </a:prstGeom>
        </p:spPr>
      </p:pic>
      <p:cxnSp>
        <p:nvCxnSpPr>
          <p:cNvPr id="14" name="Straight Connector 13">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69E747-D767-4B4D-8904-8147C0077A68}"/>
              </a:ext>
            </a:extLst>
          </p:cNvPr>
          <p:cNvSpPr>
            <a:spLocks noGrp="1"/>
          </p:cNvSpPr>
          <p:nvPr>
            <p:ph idx="1"/>
          </p:nvPr>
        </p:nvSpPr>
        <p:spPr>
          <a:xfrm>
            <a:off x="4379976" y="5010912"/>
            <a:ext cx="6976872" cy="1344168"/>
          </a:xfrm>
        </p:spPr>
        <p:txBody>
          <a:bodyPr anchor="ctr">
            <a:normAutofit/>
          </a:bodyPr>
          <a:lstStyle/>
          <a:p>
            <a:endParaRPr lang="en-GB" sz="1700">
              <a:solidFill>
                <a:schemeClr val="bg1"/>
              </a:solidFill>
            </a:endParaRPr>
          </a:p>
        </p:txBody>
      </p:sp>
    </p:spTree>
    <p:extLst>
      <p:ext uri="{BB962C8B-B14F-4D97-AF65-F5344CB8AC3E}">
        <p14:creationId xmlns:p14="http://schemas.microsoft.com/office/powerpoint/2010/main" val="3073830656"/>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8F80F3-C7F6-4F30-8CF8-646BB8EA22D0}"/>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5000">
                <a:solidFill>
                  <a:schemeClr val="bg1"/>
                </a:solidFill>
              </a:rPr>
              <a:t>Showing humility</a:t>
            </a:r>
          </a:p>
        </p:txBody>
      </p:sp>
      <p:pic>
        <p:nvPicPr>
          <p:cNvPr id="4" name="Content Placeholder 3">
            <a:extLst>
              <a:ext uri="{FF2B5EF4-FFF2-40B4-BE49-F238E27FC236}">
                <a16:creationId xmlns:a16="http://schemas.microsoft.com/office/drawing/2014/main" id="{CF56534B-A145-4451-B46A-B07413A73E48}"/>
              </a:ext>
            </a:extLst>
          </p:cNvPr>
          <p:cNvPicPr>
            <a:picLocks noGrp="1" noChangeAspect="1"/>
          </p:cNvPicPr>
          <p:nvPr>
            <p:ph idx="1"/>
          </p:nvPr>
        </p:nvPicPr>
        <p:blipFill rotWithShape="1">
          <a:blip r:embed="rId2">
            <a:alphaModFix/>
          </a:blip>
          <a:srcRect r="23591"/>
          <a:stretch/>
        </p:blipFill>
        <p:spPr>
          <a:xfrm>
            <a:off x="5800734" y="1250156"/>
            <a:ext cx="5788805" cy="4336258"/>
          </a:xfrm>
          <a:prstGeom prst="rect">
            <a:avLst/>
          </a:prstGeom>
        </p:spPr>
      </p:pic>
      <p:sp>
        <p:nvSpPr>
          <p:cNvPr id="11" name="Rectangle 10">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72508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B10B2ACD-A6C2-4B1A-BD21-3102198CE6F3}"/>
              </a:ext>
            </a:extLst>
          </p:cNvPr>
          <p:cNvSpPr>
            <a:spLocks noGrp="1"/>
          </p:cNvSpPr>
          <p:nvPr>
            <p:ph type="title"/>
          </p:nvPr>
        </p:nvSpPr>
        <p:spPr>
          <a:xfrm>
            <a:off x="888630" y="4563895"/>
            <a:ext cx="5109005" cy="1777829"/>
          </a:xfrm>
        </p:spPr>
        <p:txBody>
          <a:bodyPr>
            <a:normAutofit/>
          </a:bodyPr>
          <a:lstStyle/>
          <a:p>
            <a:pPr algn="r"/>
            <a:r>
              <a:rPr lang="en-GB" sz="4000"/>
              <a:t>Cold rather than confrontational</a:t>
            </a:r>
          </a:p>
        </p:txBody>
      </p:sp>
      <p:pic>
        <p:nvPicPr>
          <p:cNvPr id="5" name="Picture 4">
            <a:extLst>
              <a:ext uri="{FF2B5EF4-FFF2-40B4-BE49-F238E27FC236}">
                <a16:creationId xmlns:a16="http://schemas.microsoft.com/office/drawing/2014/main" id="{73830E56-C913-424E-A746-6D784621F579}"/>
              </a:ext>
            </a:extLst>
          </p:cNvPr>
          <p:cNvPicPr>
            <a:picLocks noChangeAspect="1"/>
          </p:cNvPicPr>
          <p:nvPr/>
        </p:nvPicPr>
        <p:blipFill rotWithShape="1">
          <a:blip r:embed="rId2"/>
          <a:srcRect l="82" r="-2" b="-2"/>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4" name="Picture 3">
            <a:extLst>
              <a:ext uri="{FF2B5EF4-FFF2-40B4-BE49-F238E27FC236}">
                <a16:creationId xmlns:a16="http://schemas.microsoft.com/office/drawing/2014/main" id="{EE5A3CCD-3922-4B5E-BE07-E9ABCC750D66}"/>
              </a:ext>
            </a:extLst>
          </p:cNvPr>
          <p:cNvPicPr>
            <a:picLocks noChangeAspect="1"/>
          </p:cNvPicPr>
          <p:nvPr/>
        </p:nvPicPr>
        <p:blipFill rotWithShape="1">
          <a:blip r:embed="rId3"/>
          <a:srcRect t="32778" r="-1" b="19513"/>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3" name="Content Placeholder 2">
            <a:extLst>
              <a:ext uri="{FF2B5EF4-FFF2-40B4-BE49-F238E27FC236}">
                <a16:creationId xmlns:a16="http://schemas.microsoft.com/office/drawing/2014/main" id="{5E5AE5FE-BF29-4BD4-9DF6-E5E9577A5FA7}"/>
              </a:ext>
            </a:extLst>
          </p:cNvPr>
          <p:cNvSpPr>
            <a:spLocks noGrp="1"/>
          </p:cNvSpPr>
          <p:nvPr>
            <p:ph idx="1"/>
          </p:nvPr>
        </p:nvSpPr>
        <p:spPr>
          <a:xfrm>
            <a:off x="6191776" y="4571423"/>
            <a:ext cx="5208544" cy="1770300"/>
          </a:xfrm>
        </p:spPr>
        <p:txBody>
          <a:bodyPr anchor="ctr">
            <a:normAutofit/>
          </a:bodyPr>
          <a:lstStyle/>
          <a:p>
            <a:endParaRPr lang="en-GB" sz="1800"/>
          </a:p>
        </p:txBody>
      </p:sp>
    </p:spTree>
    <p:extLst>
      <p:ext uri="{BB962C8B-B14F-4D97-AF65-F5344CB8AC3E}">
        <p14:creationId xmlns:p14="http://schemas.microsoft.com/office/powerpoint/2010/main" val="3176817692"/>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6F90224-66F5-4247-BC88-DF813277B21B}"/>
              </a:ext>
            </a:extLst>
          </p:cNvPr>
          <p:cNvSpPr>
            <a:spLocks noGrp="1"/>
          </p:cNvSpPr>
          <p:nvPr>
            <p:ph type="title"/>
          </p:nvPr>
        </p:nvSpPr>
        <p:spPr>
          <a:xfrm>
            <a:off x="2428875" y="707132"/>
            <a:ext cx="3062287" cy="2387600"/>
          </a:xfrm>
        </p:spPr>
        <p:txBody>
          <a:bodyPr vert="horz" lIns="91440" tIns="45720" rIns="91440" bIns="45720" rtlCol="0" anchor="b">
            <a:normAutofit/>
          </a:bodyPr>
          <a:lstStyle/>
          <a:p>
            <a:r>
              <a:rPr lang="en-US" sz="2700">
                <a:solidFill>
                  <a:schemeClr val="bg1"/>
                </a:solidFill>
              </a:rPr>
              <a:t>Give clear cues when switching from the formal to the informal, from relaxed to business</a:t>
            </a:r>
            <a:br>
              <a:rPr lang="en-US" sz="2700">
                <a:solidFill>
                  <a:schemeClr val="bg1"/>
                </a:solidFill>
              </a:rPr>
            </a:br>
            <a:r>
              <a:rPr lang="en-US" sz="2700">
                <a:solidFill>
                  <a:schemeClr val="bg1"/>
                </a:solidFill>
              </a:rPr>
              <a:t>like</a:t>
            </a:r>
          </a:p>
        </p:txBody>
      </p:sp>
      <p:pic>
        <p:nvPicPr>
          <p:cNvPr id="4" name="Content Placeholder 3">
            <a:extLst>
              <a:ext uri="{FF2B5EF4-FFF2-40B4-BE49-F238E27FC236}">
                <a16:creationId xmlns:a16="http://schemas.microsoft.com/office/drawing/2014/main" id="{F39C62B1-E998-4E34-B9E2-2657007AA10A}"/>
              </a:ext>
            </a:extLst>
          </p:cNvPr>
          <p:cNvPicPr>
            <a:picLocks noGrp="1" noChangeAspect="1"/>
          </p:cNvPicPr>
          <p:nvPr>
            <p:ph idx="1"/>
          </p:nvPr>
        </p:nvPicPr>
        <p:blipFill rotWithShape="1">
          <a:blip r:embed="rId2"/>
          <a:srcRect l="26008" r="-2" b="-2"/>
          <a:stretch/>
        </p:blipFill>
        <p:spPr>
          <a:xfrm>
            <a:off x="5850730" y="10"/>
            <a:ext cx="6341269" cy="6857989"/>
          </a:xfrm>
          <a:prstGeom prst="rect">
            <a:avLst/>
          </a:prstGeom>
        </p:spPr>
      </p:pic>
      <p:sp>
        <p:nvSpPr>
          <p:cNvPr id="11" name="Rectangle 10">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28875" y="3209925"/>
            <a:ext cx="976312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46199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C6AEC47D-F2EA-4FD6-816C-D1398C38D498}"/>
              </a:ext>
            </a:extLst>
          </p:cNvPr>
          <p:cNvPicPr>
            <a:picLocks noGrp="1" noChangeAspect="1"/>
          </p:cNvPicPr>
          <p:nvPr>
            <p:ph idx="1"/>
          </p:nvPr>
        </p:nvPicPr>
        <p:blipFill rotWithShape="1">
          <a:blip r:embed="rId2"/>
          <a:srcRect l="13199" r="898"/>
          <a:stretch/>
        </p:blipFill>
        <p:spPr>
          <a:xfrm>
            <a:off x="4747307" y="653615"/>
            <a:ext cx="6702822"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1C31C61-0FF6-492A-A6E7-949C0768EC11}"/>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3400">
                <a:solidFill>
                  <a:schemeClr val="tx2"/>
                </a:solidFill>
              </a:rPr>
              <a:t>Work to create a certainty that poor behaviour will be addressed and relentlessly</a:t>
            </a:r>
            <a:br>
              <a:rPr lang="en-US" sz="3400">
                <a:solidFill>
                  <a:schemeClr val="tx2"/>
                </a:solidFill>
              </a:rPr>
            </a:br>
            <a:r>
              <a:rPr lang="en-US" sz="3400">
                <a:solidFill>
                  <a:schemeClr val="tx2"/>
                </a:solidFill>
              </a:rPr>
              <a:t>followed up </a:t>
            </a:r>
          </a:p>
        </p:txBody>
      </p:sp>
    </p:spTree>
    <p:extLst>
      <p:ext uri="{BB962C8B-B14F-4D97-AF65-F5344CB8AC3E}">
        <p14:creationId xmlns:p14="http://schemas.microsoft.com/office/powerpoint/2010/main" val="402845995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D246DEFC-E653-4C5E-9E29-A3B71A3ACFAC}"/>
              </a:ext>
            </a:extLst>
          </p:cNvPr>
          <p:cNvPicPr>
            <a:picLocks noGrp="1" noChangeAspect="1"/>
          </p:cNvPicPr>
          <p:nvPr>
            <p:ph idx="1"/>
          </p:nvPr>
        </p:nvPicPr>
        <p:blipFill rotWithShape="1">
          <a:blip r:embed="rId2"/>
          <a:srcRect l="8364" r="6253"/>
          <a:stretch/>
        </p:blipFill>
        <p:spPr>
          <a:xfrm>
            <a:off x="6803647" y="653615"/>
            <a:ext cx="4730214" cy="5540004"/>
          </a:xfrm>
          <a:prstGeom prst="rect">
            <a:avLst/>
          </a:prstGeom>
        </p:spPr>
      </p:pic>
      <p:grpSp>
        <p:nvGrpSpPr>
          <p:cNvPr id="15" name="Group 14">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BC4094C-6A11-42DF-B725-367A895B74EF}"/>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Patiently giving without ever expecting to receive </a:t>
            </a:r>
          </a:p>
        </p:txBody>
      </p:sp>
    </p:spTree>
    <p:extLst>
      <p:ext uri="{BB962C8B-B14F-4D97-AF65-F5344CB8AC3E}">
        <p14:creationId xmlns:p14="http://schemas.microsoft.com/office/powerpoint/2010/main" val="28143799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33E9EB90-0890-4B01-8ECB-76F241DC100F}"/>
              </a:ext>
            </a:extLst>
          </p:cNvPr>
          <p:cNvPicPr>
            <a:picLocks noGrp="1" noChangeAspect="1"/>
          </p:cNvPicPr>
          <p:nvPr>
            <p:ph idx="1"/>
          </p:nvPr>
        </p:nvPicPr>
        <p:blipFill rotWithShape="1">
          <a:blip r:embed="rId2"/>
          <a:srcRect l="19916" r="23518" b="2"/>
          <a:stretch/>
        </p:blipFill>
        <p:spPr>
          <a:xfrm>
            <a:off x="6803647" y="653615"/>
            <a:ext cx="4730214" cy="5540004"/>
          </a:xfrm>
          <a:prstGeom prst="rect">
            <a:avLst/>
          </a:prstGeom>
        </p:spPr>
      </p:pic>
      <p:grpSp>
        <p:nvGrpSpPr>
          <p:cNvPr id="15" name="Group 14">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8A7C3B5-7825-4A06-A3EF-87465AA5EB79}"/>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a:solidFill>
                  <a:schemeClr val="bg1"/>
                </a:solidFill>
              </a:rPr>
              <a:t>Showing empathy balanced with a determination to help the learner succeed</a:t>
            </a:r>
          </a:p>
        </p:txBody>
      </p:sp>
    </p:spTree>
    <p:extLst>
      <p:ext uri="{BB962C8B-B14F-4D97-AF65-F5344CB8AC3E}">
        <p14:creationId xmlns:p14="http://schemas.microsoft.com/office/powerpoint/2010/main" val="158516048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0FA300-5130-49AE-B45A-5B34F8CED7A6}"/>
              </a:ext>
            </a:extLst>
          </p:cNvPr>
          <p:cNvPicPr>
            <a:picLocks noChangeAspect="1"/>
          </p:cNvPicPr>
          <p:nvPr/>
        </p:nvPicPr>
        <p:blipFill rotWithShape="1">
          <a:blip r:embed="rId2"/>
          <a:srcRect l="11644" r="5646" b="1"/>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EFB574-0233-4C3F-A673-694B2B900922}"/>
              </a:ext>
            </a:extLst>
          </p:cNvPr>
          <p:cNvSpPr>
            <a:spLocks noGrp="1"/>
          </p:cNvSpPr>
          <p:nvPr>
            <p:ph type="title"/>
          </p:nvPr>
        </p:nvSpPr>
        <p:spPr>
          <a:xfrm>
            <a:off x="804672" y="365125"/>
            <a:ext cx="5266155" cy="1325563"/>
          </a:xfrm>
        </p:spPr>
        <p:txBody>
          <a:bodyPr>
            <a:normAutofit/>
          </a:bodyPr>
          <a:lstStyle/>
          <a:p>
            <a:r>
              <a:rPr lang="en-GB" dirty="0"/>
              <a:t>Earning respect not expecting it</a:t>
            </a:r>
          </a:p>
        </p:txBody>
      </p:sp>
      <p:sp>
        <p:nvSpPr>
          <p:cNvPr id="3" name="Content Placeholder 2">
            <a:extLst>
              <a:ext uri="{FF2B5EF4-FFF2-40B4-BE49-F238E27FC236}">
                <a16:creationId xmlns:a16="http://schemas.microsoft.com/office/drawing/2014/main" id="{6AB75866-7981-47D9-B836-721F59A16FC7}"/>
              </a:ext>
            </a:extLst>
          </p:cNvPr>
          <p:cNvSpPr>
            <a:spLocks noGrp="1"/>
          </p:cNvSpPr>
          <p:nvPr>
            <p:ph idx="1"/>
          </p:nvPr>
        </p:nvSpPr>
        <p:spPr>
          <a:xfrm>
            <a:off x="804672" y="2022601"/>
            <a:ext cx="3941499" cy="4154361"/>
          </a:xfrm>
        </p:spPr>
        <p:txBody>
          <a:bodyPr>
            <a:normAutofit/>
          </a:bodyPr>
          <a:lstStyle/>
          <a:p>
            <a:endParaRPr lang="en-GB" sz="2000"/>
          </a:p>
        </p:txBody>
      </p:sp>
    </p:spTree>
    <p:extLst>
      <p:ext uri="{BB962C8B-B14F-4D97-AF65-F5344CB8AC3E}">
        <p14:creationId xmlns:p14="http://schemas.microsoft.com/office/powerpoint/2010/main" val="3451268656"/>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5931C0-4E64-48CF-83CA-7E2949186E76}"/>
              </a:ext>
            </a:extLst>
          </p:cNvPr>
          <p:cNvPicPr>
            <a:picLocks noChangeAspect="1"/>
          </p:cNvPicPr>
          <p:nvPr/>
        </p:nvPicPr>
        <p:blipFill rotWithShape="1">
          <a:blip r:embed="rId2"/>
          <a:srcRect t="11984" r="-1" b="4661"/>
          <a:stretch/>
        </p:blipFill>
        <p:spPr>
          <a:xfrm>
            <a:off x="20" y="10"/>
            <a:ext cx="12188932" cy="6857990"/>
          </a:xfrm>
          <a:prstGeom prst="rect">
            <a:avLst/>
          </a:prstGeom>
        </p:spPr>
      </p:pic>
      <p:sp>
        <p:nvSpPr>
          <p:cNvPr id="9" name="Freeform: Shape 8">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F44F84-292E-4AF7-ADC1-7DF50083659B}"/>
              </a:ext>
            </a:extLst>
          </p:cNvPr>
          <p:cNvSpPr>
            <a:spLocks noGrp="1"/>
          </p:cNvSpPr>
          <p:nvPr>
            <p:ph type="title"/>
          </p:nvPr>
        </p:nvSpPr>
        <p:spPr>
          <a:xfrm>
            <a:off x="618062" y="4185749"/>
            <a:ext cx="9265771" cy="622836"/>
          </a:xfrm>
        </p:spPr>
        <p:txBody>
          <a:bodyPr>
            <a:normAutofit/>
          </a:bodyPr>
          <a:lstStyle/>
          <a:p>
            <a:r>
              <a:rPr lang="en-GB" sz="2800"/>
              <a:t>Never laying your relationship on the line on a behaviour issue </a:t>
            </a:r>
          </a:p>
        </p:txBody>
      </p:sp>
      <p:sp>
        <p:nvSpPr>
          <p:cNvPr id="3" name="Content Placeholder 2">
            <a:extLst>
              <a:ext uri="{FF2B5EF4-FFF2-40B4-BE49-F238E27FC236}">
                <a16:creationId xmlns:a16="http://schemas.microsoft.com/office/drawing/2014/main" id="{535DBEF8-BB32-4B6B-B6C0-B15FF527435E}"/>
              </a:ext>
            </a:extLst>
          </p:cNvPr>
          <p:cNvSpPr>
            <a:spLocks noGrp="1"/>
          </p:cNvSpPr>
          <p:nvPr>
            <p:ph idx="1"/>
          </p:nvPr>
        </p:nvSpPr>
        <p:spPr>
          <a:xfrm>
            <a:off x="618063" y="4856921"/>
            <a:ext cx="9565028" cy="1249240"/>
          </a:xfrm>
        </p:spPr>
        <p:txBody>
          <a:bodyPr>
            <a:normAutofit/>
          </a:bodyPr>
          <a:lstStyle/>
          <a:p>
            <a:endParaRPr lang="en-GB" sz="1800"/>
          </a:p>
        </p:txBody>
      </p:sp>
    </p:spTree>
    <p:extLst>
      <p:ext uri="{BB962C8B-B14F-4D97-AF65-F5344CB8AC3E}">
        <p14:creationId xmlns:p14="http://schemas.microsoft.com/office/powerpoint/2010/main" val="1758559627"/>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DFAE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904BB7DE-43EF-40CB-A05D-B8F6DCBB68A7}"/>
              </a:ext>
            </a:extLst>
          </p:cNvPr>
          <p:cNvPicPr>
            <a:picLocks noGrp="1" noChangeAspect="1"/>
          </p:cNvPicPr>
          <p:nvPr>
            <p:ph idx="1"/>
          </p:nvPr>
        </p:nvPicPr>
        <p:blipFill rotWithShape="1">
          <a:blip r:embed="rId2"/>
          <a:srcRect l="19487" r="-1" b="-1"/>
          <a:stretch/>
        </p:blipFill>
        <p:spPr>
          <a:xfrm>
            <a:off x="4747307" y="653615"/>
            <a:ext cx="6702822"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A5D691D-2BDD-4707-BB61-C8A16086E208}"/>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4800">
                <a:solidFill>
                  <a:schemeClr val="tx2"/>
                </a:solidFill>
              </a:rPr>
              <a:t>Keeping your promises</a:t>
            </a:r>
          </a:p>
        </p:txBody>
      </p:sp>
    </p:spTree>
    <p:extLst>
      <p:ext uri="{BB962C8B-B14F-4D97-AF65-F5344CB8AC3E}">
        <p14:creationId xmlns:p14="http://schemas.microsoft.com/office/powerpoint/2010/main" val="31213962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77173D-1483-42C0-A821-2D7A26B52508}"/>
              </a:ext>
            </a:extLst>
          </p:cNvPr>
          <p:cNvSpPr>
            <a:spLocks noGrp="1"/>
          </p:cNvSpPr>
          <p:nvPr>
            <p:ph type="title"/>
          </p:nvPr>
        </p:nvSpPr>
        <p:spPr>
          <a:xfrm>
            <a:off x="841248" y="5010912"/>
            <a:ext cx="2889504" cy="1344168"/>
          </a:xfrm>
        </p:spPr>
        <p:txBody>
          <a:bodyPr anchor="ctr">
            <a:normAutofit/>
          </a:bodyPr>
          <a:lstStyle/>
          <a:p>
            <a:r>
              <a:rPr lang="en-GB" sz="2200">
                <a:solidFill>
                  <a:schemeClr val="bg1"/>
                </a:solidFill>
              </a:rPr>
              <a:t>At times ignoring defensive behaviours in the moment but not forgetting</a:t>
            </a:r>
          </a:p>
        </p:txBody>
      </p:sp>
      <p:pic>
        <p:nvPicPr>
          <p:cNvPr id="4" name="Picture 3">
            <a:extLst>
              <a:ext uri="{FF2B5EF4-FFF2-40B4-BE49-F238E27FC236}">
                <a16:creationId xmlns:a16="http://schemas.microsoft.com/office/drawing/2014/main" id="{6321721F-EEDF-4461-9997-54DD69E5D9F9}"/>
              </a:ext>
            </a:extLst>
          </p:cNvPr>
          <p:cNvPicPr>
            <a:picLocks noChangeAspect="1"/>
          </p:cNvPicPr>
          <p:nvPr/>
        </p:nvPicPr>
        <p:blipFill>
          <a:blip r:embed="rId2"/>
          <a:stretch>
            <a:fillRect/>
          </a:stretch>
        </p:blipFill>
        <p:spPr>
          <a:xfrm>
            <a:off x="1784571" y="424328"/>
            <a:ext cx="2910908" cy="3973936"/>
          </a:xfrm>
          <a:prstGeom prst="rect">
            <a:avLst/>
          </a:prstGeom>
        </p:spPr>
      </p:pic>
      <p:pic>
        <p:nvPicPr>
          <p:cNvPr id="5" name="Picture 4">
            <a:extLst>
              <a:ext uri="{FF2B5EF4-FFF2-40B4-BE49-F238E27FC236}">
                <a16:creationId xmlns:a16="http://schemas.microsoft.com/office/drawing/2014/main" id="{DD0FF76E-D8D8-46A5-93A9-456CE0A0A697}"/>
              </a:ext>
            </a:extLst>
          </p:cNvPr>
          <p:cNvPicPr>
            <a:picLocks noChangeAspect="1"/>
          </p:cNvPicPr>
          <p:nvPr/>
        </p:nvPicPr>
        <p:blipFill>
          <a:blip r:embed="rId3"/>
          <a:stretch>
            <a:fillRect/>
          </a:stretch>
        </p:blipFill>
        <p:spPr>
          <a:xfrm>
            <a:off x="7248150" y="424328"/>
            <a:ext cx="3407649" cy="3973936"/>
          </a:xfrm>
          <a:prstGeom prst="rect">
            <a:avLst/>
          </a:prstGeom>
        </p:spPr>
      </p:pic>
      <p:cxnSp>
        <p:nvCxnSpPr>
          <p:cNvPr id="14" name="Straight Connector 13">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106318-F3AD-4ACB-840E-2EDFDE90C3CB}"/>
              </a:ext>
            </a:extLst>
          </p:cNvPr>
          <p:cNvSpPr>
            <a:spLocks noGrp="1"/>
          </p:cNvSpPr>
          <p:nvPr>
            <p:ph idx="1"/>
          </p:nvPr>
        </p:nvSpPr>
        <p:spPr>
          <a:xfrm>
            <a:off x="4379976" y="5010912"/>
            <a:ext cx="6976872" cy="1344168"/>
          </a:xfrm>
        </p:spPr>
        <p:txBody>
          <a:bodyPr anchor="ctr">
            <a:normAutofit/>
          </a:bodyPr>
          <a:lstStyle/>
          <a:p>
            <a:endParaRPr lang="en-GB" sz="1700">
              <a:solidFill>
                <a:schemeClr val="bg1"/>
              </a:solidFill>
            </a:endParaRPr>
          </a:p>
        </p:txBody>
      </p:sp>
    </p:spTree>
    <p:extLst>
      <p:ext uri="{BB962C8B-B14F-4D97-AF65-F5344CB8AC3E}">
        <p14:creationId xmlns:p14="http://schemas.microsoft.com/office/powerpoint/2010/main" val="1742298362"/>
      </p:ext>
    </p:extLst>
  </p:cSld>
  <p:clrMapOvr>
    <a:overrideClrMapping bg1="dk1" tx1="lt1" bg2="dk2" tx2="lt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FE993F86-FFD4-46FF-8E19-A9B03843E490}"/>
              </a:ext>
            </a:extLst>
          </p:cNvPr>
          <p:cNvPicPr>
            <a:picLocks noGrp="1" noChangeAspect="1"/>
          </p:cNvPicPr>
          <p:nvPr>
            <p:ph idx="1"/>
          </p:nvPr>
        </p:nvPicPr>
        <p:blipFill rotWithShape="1">
          <a:blip r:embed="rId2"/>
          <a:srcRect l="6431" r="5546"/>
          <a:stretch/>
        </p:blipFill>
        <p:spPr>
          <a:xfrm>
            <a:off x="6801196" y="672756"/>
            <a:ext cx="4730214" cy="5399432"/>
          </a:xfrm>
          <a:prstGeom prst="rect">
            <a:avLst/>
          </a:prstGeom>
        </p:spPr>
      </p:pic>
      <p:grpSp>
        <p:nvGrpSpPr>
          <p:cNvPr id="15" name="Group 14">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7A10F9C-B283-4FF9-953E-96AE14BC0B9E}"/>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Commitment to building an appropriate relationship</a:t>
            </a:r>
          </a:p>
        </p:txBody>
      </p:sp>
    </p:spTree>
    <p:extLst>
      <p:ext uri="{BB962C8B-B14F-4D97-AF65-F5344CB8AC3E}">
        <p14:creationId xmlns:p14="http://schemas.microsoft.com/office/powerpoint/2010/main" val="169166600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C708A423-B657-42EF-BC97-0354AE6A1E02}"/>
              </a:ext>
            </a:extLst>
          </p:cNvPr>
          <p:cNvSpPr>
            <a:spLocks noGrp="1"/>
          </p:cNvSpPr>
          <p:nvPr>
            <p:ph type="title"/>
          </p:nvPr>
        </p:nvSpPr>
        <p:spPr>
          <a:xfrm>
            <a:off x="888630" y="4760132"/>
            <a:ext cx="5093596" cy="1777829"/>
          </a:xfrm>
        </p:spPr>
        <p:txBody>
          <a:bodyPr>
            <a:normAutofit/>
          </a:bodyPr>
          <a:lstStyle/>
          <a:p>
            <a:r>
              <a:rPr lang="en-GB" sz="2800" dirty="0"/>
              <a:t>Refusing to listen to the doubters and moaners; refusing to give up on any learner</a:t>
            </a:r>
          </a:p>
        </p:txBody>
      </p:sp>
      <p:pic>
        <p:nvPicPr>
          <p:cNvPr id="4" name="Picture 3">
            <a:extLst>
              <a:ext uri="{FF2B5EF4-FFF2-40B4-BE49-F238E27FC236}">
                <a16:creationId xmlns:a16="http://schemas.microsoft.com/office/drawing/2014/main" id="{AB76B4D7-5773-4EDC-8CE8-6A75539E44F3}"/>
              </a:ext>
            </a:extLst>
          </p:cNvPr>
          <p:cNvPicPr>
            <a:picLocks noChangeAspect="1"/>
          </p:cNvPicPr>
          <p:nvPr/>
        </p:nvPicPr>
        <p:blipFill rotWithShape="1">
          <a:blip r:embed="rId2"/>
          <a:srcRect t="7460" b="38495"/>
          <a:stretch/>
        </p:blipFill>
        <p:spPr>
          <a:xfrm>
            <a:off x="20" y="2872"/>
            <a:ext cx="12191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Content Placeholder 2">
            <a:extLst>
              <a:ext uri="{FF2B5EF4-FFF2-40B4-BE49-F238E27FC236}">
                <a16:creationId xmlns:a16="http://schemas.microsoft.com/office/drawing/2014/main" id="{EBE3746A-F28E-482F-8DD0-C1D7F5AA0F17}"/>
              </a:ext>
            </a:extLst>
          </p:cNvPr>
          <p:cNvSpPr>
            <a:spLocks noGrp="1"/>
          </p:cNvSpPr>
          <p:nvPr>
            <p:ph idx="1"/>
          </p:nvPr>
        </p:nvSpPr>
        <p:spPr>
          <a:xfrm>
            <a:off x="6226706" y="4767660"/>
            <a:ext cx="5173613" cy="1770300"/>
          </a:xfrm>
        </p:spPr>
        <p:txBody>
          <a:bodyPr anchor="ctr">
            <a:normAutofit/>
          </a:bodyPr>
          <a:lstStyle/>
          <a:p>
            <a:endParaRPr lang="en-GB" sz="1800"/>
          </a:p>
        </p:txBody>
      </p:sp>
    </p:spTree>
    <p:extLst>
      <p:ext uri="{BB962C8B-B14F-4D97-AF65-F5344CB8AC3E}">
        <p14:creationId xmlns:p14="http://schemas.microsoft.com/office/powerpoint/2010/main" val="457428012"/>
      </p:ext>
    </p:extLst>
  </p:cSld>
  <p:clrMapOvr>
    <a:overrideClrMapping bg1="dk1" tx1="lt1" bg2="dk2" tx2="lt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C141B935-5B1E-436E-9350-CCCD13992C84}"/>
              </a:ext>
            </a:extLst>
          </p:cNvPr>
          <p:cNvPicPr>
            <a:picLocks noGrp="1" noChangeAspect="1"/>
          </p:cNvPicPr>
          <p:nvPr>
            <p:ph idx="1"/>
          </p:nvPr>
        </p:nvPicPr>
        <p:blipFill rotWithShape="1">
          <a:blip r:embed="rId3"/>
          <a:srcRect l="12966" r="12963" b="-3"/>
          <a:stretch/>
        </p:blipFill>
        <p:spPr>
          <a:xfrm>
            <a:off x="6803647" y="653615"/>
            <a:ext cx="4730214" cy="5540004"/>
          </a:xfrm>
          <a:prstGeom prst="rect">
            <a:avLst/>
          </a:prstGeom>
        </p:spPr>
      </p:pic>
      <p:grpSp>
        <p:nvGrpSpPr>
          <p:cNvPr id="15" name="Group 14">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DA7DF12-2082-4F37-9510-164356AD9529}"/>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Assertive Structures</a:t>
            </a:r>
          </a:p>
        </p:txBody>
      </p:sp>
    </p:spTree>
    <p:extLst>
      <p:ext uri="{BB962C8B-B14F-4D97-AF65-F5344CB8AC3E}">
        <p14:creationId xmlns:p14="http://schemas.microsoft.com/office/powerpoint/2010/main" val="162886847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16485C86-6537-4001-9A0C-BA90599A37D9}"/>
              </a:ext>
            </a:extLst>
          </p:cNvPr>
          <p:cNvPicPr>
            <a:picLocks noGrp="1" noChangeAspect="1"/>
          </p:cNvPicPr>
          <p:nvPr>
            <p:ph idx="1"/>
          </p:nvPr>
        </p:nvPicPr>
        <p:blipFill rotWithShape="1">
          <a:blip r:embed="rId2"/>
          <a:srcRect l="29806" r="25154"/>
          <a:stretch/>
        </p:blipFill>
        <p:spPr>
          <a:xfrm>
            <a:off x="6803647" y="653615"/>
            <a:ext cx="4730214" cy="5540004"/>
          </a:xfrm>
          <a:prstGeom prst="rect">
            <a:avLst/>
          </a:prstGeom>
        </p:spPr>
      </p:pic>
      <p:grpSp>
        <p:nvGrpSpPr>
          <p:cNvPr id="15" name="Group 14">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2BA8223-8FCA-4754-ACFE-BD54761C1F9D}"/>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Closed choices</a:t>
            </a:r>
          </a:p>
        </p:txBody>
      </p:sp>
    </p:spTree>
    <p:extLst>
      <p:ext uri="{BB962C8B-B14F-4D97-AF65-F5344CB8AC3E}">
        <p14:creationId xmlns:p14="http://schemas.microsoft.com/office/powerpoint/2010/main" val="398921595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96D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E570F9AF-24E9-4ADF-AA02-F8847BBA5FE5}"/>
              </a:ext>
            </a:extLst>
          </p:cNvPr>
          <p:cNvPicPr>
            <a:picLocks noGrp="1" noChangeAspect="1"/>
          </p:cNvPicPr>
          <p:nvPr>
            <p:ph idx="1"/>
          </p:nvPr>
        </p:nvPicPr>
        <p:blipFill rotWithShape="1">
          <a:blip r:embed="rId2"/>
          <a:srcRect l="10569" r="15929" b="-2"/>
          <a:stretch/>
        </p:blipFill>
        <p:spPr>
          <a:xfrm>
            <a:off x="4747307" y="653615"/>
            <a:ext cx="6702822"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23C67F4-634C-4528-AE9E-B751868BEE0D}"/>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2600">
                <a:solidFill>
                  <a:schemeClr val="tx2"/>
                </a:solidFill>
              </a:rPr>
              <a:t>Using the assumed close: ‘When you meet me at 3pm make sure you bring…’ rather</a:t>
            </a:r>
            <a:br>
              <a:rPr lang="en-US" sz="2600">
                <a:solidFill>
                  <a:schemeClr val="tx2"/>
                </a:solidFill>
              </a:rPr>
            </a:br>
            <a:r>
              <a:rPr lang="en-US" sz="2600">
                <a:solidFill>
                  <a:schemeClr val="tx2"/>
                </a:solidFill>
              </a:rPr>
              <a:t>than ‘I want to see you at 3pm’</a:t>
            </a:r>
          </a:p>
        </p:txBody>
      </p:sp>
    </p:spTree>
    <p:extLst>
      <p:ext uri="{BB962C8B-B14F-4D97-AF65-F5344CB8AC3E}">
        <p14:creationId xmlns:p14="http://schemas.microsoft.com/office/powerpoint/2010/main" val="381993021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04714-5355-4EBF-9998-E6340452DF4E}"/>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2000"/>
              <a:t>Prefacing requests with ‘Thank you’ so that the listener hears the acknowledgement</a:t>
            </a:r>
            <a:br>
              <a:rPr lang="en-US" sz="2000"/>
            </a:br>
            <a:r>
              <a:rPr lang="en-US" sz="2000"/>
              <a:t>before the instruction: ‘Thank you for picking the paper up’</a:t>
            </a:r>
          </a:p>
        </p:txBody>
      </p:sp>
      <p:pic>
        <p:nvPicPr>
          <p:cNvPr id="4" name="Content Placeholder 3">
            <a:extLst>
              <a:ext uri="{FF2B5EF4-FFF2-40B4-BE49-F238E27FC236}">
                <a16:creationId xmlns:a16="http://schemas.microsoft.com/office/drawing/2014/main" id="{16169EA6-29D9-45D0-83F6-7BCA5D81732C}"/>
              </a:ext>
            </a:extLst>
          </p:cNvPr>
          <p:cNvPicPr>
            <a:picLocks noGrp="1" noChangeAspect="1"/>
          </p:cNvPicPr>
          <p:nvPr>
            <p:ph idx="1"/>
          </p:nvPr>
        </p:nvPicPr>
        <p:blipFill rotWithShape="1">
          <a:blip r:embed="rId2"/>
          <a:srcRect t="11444" r="1" b="11468"/>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1127560777"/>
      </p:ext>
    </p:extLst>
  </p:cSld>
  <p:clrMapOvr>
    <a:overrideClrMapping bg1="dk1" tx1="lt1" bg2="dk2" tx2="lt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537391-75FD-451E-9210-482F7ECB91E1}"/>
              </a:ext>
            </a:extLst>
          </p:cNvPr>
          <p:cNvSpPr>
            <a:spLocks noGrp="1"/>
          </p:cNvSpPr>
          <p:nvPr>
            <p:ph type="title"/>
          </p:nvPr>
        </p:nvSpPr>
        <p:spPr>
          <a:xfrm>
            <a:off x="838200" y="5186423"/>
            <a:ext cx="10515600" cy="1114382"/>
          </a:xfrm>
        </p:spPr>
        <p:txBody>
          <a:bodyPr vert="horz" lIns="91440" tIns="45720" rIns="91440" bIns="45720" rtlCol="0" anchor="ctr">
            <a:normAutofit/>
          </a:bodyPr>
          <a:lstStyle/>
          <a:p>
            <a:pPr algn="ctr"/>
            <a:r>
              <a:rPr lang="en-US" sz="2100"/>
              <a:t>Absolute belief, even in the face of overwhelming odds! ‘I can feel that this is going to be</a:t>
            </a:r>
            <a:br>
              <a:rPr lang="en-US" sz="2100"/>
            </a:br>
            <a:r>
              <a:rPr lang="en-US" sz="2100"/>
              <a:t>an excellent session/lesson’, ‘I have been looking forward to this session all week…’</a:t>
            </a:r>
            <a:br>
              <a:rPr lang="en-US" sz="2100"/>
            </a:br>
            <a:endParaRPr lang="en-US" sz="2100"/>
          </a:p>
        </p:txBody>
      </p:sp>
      <p:pic>
        <p:nvPicPr>
          <p:cNvPr id="4" name="Content Placeholder 3">
            <a:extLst>
              <a:ext uri="{FF2B5EF4-FFF2-40B4-BE49-F238E27FC236}">
                <a16:creationId xmlns:a16="http://schemas.microsoft.com/office/drawing/2014/main" id="{0011060E-FF6D-48AE-9710-52D978D400B5}"/>
              </a:ext>
            </a:extLst>
          </p:cNvPr>
          <p:cNvPicPr>
            <a:picLocks noGrp="1" noChangeAspect="1"/>
          </p:cNvPicPr>
          <p:nvPr>
            <p:ph idx="1"/>
          </p:nvPr>
        </p:nvPicPr>
        <p:blipFill rotWithShape="1">
          <a:blip r:embed="rId2"/>
          <a:srcRect t="12415" b="13475"/>
          <a:stretch/>
        </p:blipFill>
        <p:spPr>
          <a:xfrm>
            <a:off x="20" y="10"/>
            <a:ext cx="12191980" cy="5014697"/>
          </a:xfrm>
          <a:prstGeom prst="rect">
            <a:avLst/>
          </a:prstGeom>
        </p:spPr>
      </p:pic>
    </p:spTree>
    <p:extLst>
      <p:ext uri="{BB962C8B-B14F-4D97-AF65-F5344CB8AC3E}">
        <p14:creationId xmlns:p14="http://schemas.microsoft.com/office/powerpoint/2010/main" val="217942987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0">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in a room&#10;&#10;Description automatically generated">
            <a:extLst>
              <a:ext uri="{FF2B5EF4-FFF2-40B4-BE49-F238E27FC236}">
                <a16:creationId xmlns:a16="http://schemas.microsoft.com/office/drawing/2014/main" id="{E7131948-6190-4624-9811-A6A452A74DEE}"/>
              </a:ext>
            </a:extLst>
          </p:cNvPr>
          <p:cNvPicPr>
            <a:picLocks noChangeAspect="1"/>
          </p:cNvPicPr>
          <p:nvPr/>
        </p:nvPicPr>
        <p:blipFill rotWithShape="1">
          <a:blip r:embed="rId2">
            <a:alphaModFix amt="80000"/>
          </a:blip>
          <a:srcRect t="12107" b="5537"/>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FA7E60FF-1E43-4BC1-8CFE-81F350EC9639}"/>
              </a:ext>
            </a:extLst>
          </p:cNvPr>
          <p:cNvSpPr>
            <a:spLocks noGrp="1"/>
          </p:cNvSpPr>
          <p:nvPr>
            <p:ph type="title"/>
          </p:nvPr>
        </p:nvSpPr>
        <p:spPr>
          <a:xfrm>
            <a:off x="838200" y="525195"/>
            <a:ext cx="10165218" cy="2806506"/>
          </a:xfrm>
        </p:spPr>
        <p:txBody>
          <a:bodyPr anchor="b">
            <a:normAutofit/>
          </a:bodyPr>
          <a:lstStyle/>
          <a:p>
            <a:r>
              <a:rPr lang="en-GB" sz="4000" dirty="0">
                <a:solidFill>
                  <a:srgbClr val="FF0000"/>
                </a:solidFill>
              </a:rPr>
              <a:t>Encouraging the learner's responsibility to react appropriately ‘We need to have an adult</a:t>
            </a:r>
            <a:br>
              <a:rPr lang="en-GB" sz="4000" dirty="0">
                <a:solidFill>
                  <a:srgbClr val="FF0000"/>
                </a:solidFill>
              </a:rPr>
            </a:br>
            <a:r>
              <a:rPr lang="en-GB" sz="4000" dirty="0">
                <a:solidFill>
                  <a:srgbClr val="FF0000"/>
                </a:solidFill>
              </a:rPr>
              <a:t>conversation to resolve this’</a:t>
            </a:r>
            <a:br>
              <a:rPr lang="en-GB" sz="4000" dirty="0">
                <a:solidFill>
                  <a:srgbClr val="FF0000"/>
                </a:solidFill>
              </a:rPr>
            </a:br>
            <a:endParaRPr lang="en-GB" sz="4000" dirty="0">
              <a:solidFill>
                <a:srgbClr val="FF0000"/>
              </a:solidFill>
            </a:endParaRPr>
          </a:p>
        </p:txBody>
      </p:sp>
      <p:sp>
        <p:nvSpPr>
          <p:cNvPr id="26" name="Content Placeholder 2">
            <a:extLst>
              <a:ext uri="{FF2B5EF4-FFF2-40B4-BE49-F238E27FC236}">
                <a16:creationId xmlns:a16="http://schemas.microsoft.com/office/drawing/2014/main" id="{5BF12E3F-4058-4248-A1AB-7A270B115769}"/>
              </a:ext>
            </a:extLst>
          </p:cNvPr>
          <p:cNvSpPr>
            <a:spLocks noGrp="1"/>
          </p:cNvSpPr>
          <p:nvPr>
            <p:ph idx="1"/>
          </p:nvPr>
        </p:nvSpPr>
        <p:spPr>
          <a:xfrm>
            <a:off x="838200" y="3526300"/>
            <a:ext cx="10165218" cy="2588458"/>
          </a:xfrm>
        </p:spPr>
        <p:txBody>
          <a:bodyPr>
            <a:normAutofit/>
          </a:bodyPr>
          <a:lstStyle/>
          <a:p>
            <a:endParaRPr lang="en-GB" sz="2000">
              <a:solidFill>
                <a:srgbClr val="000000"/>
              </a:solidFill>
            </a:endParaRPr>
          </a:p>
        </p:txBody>
      </p:sp>
    </p:spTree>
    <p:extLst>
      <p:ext uri="{BB962C8B-B14F-4D97-AF65-F5344CB8AC3E}">
        <p14:creationId xmlns:p14="http://schemas.microsoft.com/office/powerpoint/2010/main" val="150025493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ABFE404-8D65-4573-A3EF-6DF47793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4" name="Picture 3">
            <a:extLst>
              <a:ext uri="{FF2B5EF4-FFF2-40B4-BE49-F238E27FC236}">
                <a16:creationId xmlns:a16="http://schemas.microsoft.com/office/drawing/2014/main" id="{809C0945-1E6A-4617-9420-76203294F38B}"/>
              </a:ext>
            </a:extLst>
          </p:cNvPr>
          <p:cNvPicPr>
            <a:picLocks noChangeAspect="1"/>
          </p:cNvPicPr>
          <p:nvPr/>
        </p:nvPicPr>
        <p:blipFill rotWithShape="1">
          <a:blip r:embed="rId2"/>
          <a:srcRect r="8268" b="5"/>
          <a:stretch/>
        </p:blipFill>
        <p:spPr>
          <a:xfrm>
            <a:off x="673749" y="370320"/>
            <a:ext cx="3716238" cy="4051011"/>
          </a:xfrm>
          <a:prstGeom prst="rect">
            <a:avLst/>
          </a:prstGeom>
        </p:spPr>
      </p:pic>
      <p:pic>
        <p:nvPicPr>
          <p:cNvPr id="5" name="Picture 4">
            <a:extLst>
              <a:ext uri="{FF2B5EF4-FFF2-40B4-BE49-F238E27FC236}">
                <a16:creationId xmlns:a16="http://schemas.microsoft.com/office/drawing/2014/main" id="{EC37D0BC-DA48-43B3-8ED9-3EAC2A716F78}"/>
              </a:ext>
            </a:extLst>
          </p:cNvPr>
          <p:cNvPicPr>
            <a:picLocks noChangeAspect="1"/>
          </p:cNvPicPr>
          <p:nvPr/>
        </p:nvPicPr>
        <p:blipFill rotWithShape="1">
          <a:blip r:embed="rId3"/>
          <a:srcRect r="3496" b="-1"/>
          <a:stretch/>
        </p:blipFill>
        <p:spPr>
          <a:xfrm>
            <a:off x="4719344" y="370320"/>
            <a:ext cx="6798905" cy="4051011"/>
          </a:xfrm>
          <a:prstGeom prst="rect">
            <a:avLst/>
          </a:prstGeom>
        </p:spPr>
      </p:pic>
      <p:cxnSp>
        <p:nvCxnSpPr>
          <p:cNvPr id="30" name="Straight Connector 29">
            <a:extLst>
              <a:ext uri="{FF2B5EF4-FFF2-40B4-BE49-F238E27FC236}">
                <a16:creationId xmlns:a16="http://schemas.microsoft.com/office/drawing/2014/main" id="{AF5191F1-A1C8-4AEE-8007-DF304E42B1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7363" y="4750763"/>
            <a:ext cx="0" cy="13716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555AB2-5F74-4F34-828D-BD1022FB0E03}"/>
              </a:ext>
            </a:extLst>
          </p:cNvPr>
          <p:cNvSpPr>
            <a:spLocks noGrp="1"/>
          </p:cNvSpPr>
          <p:nvPr>
            <p:ph idx="1"/>
          </p:nvPr>
        </p:nvSpPr>
        <p:spPr>
          <a:xfrm>
            <a:off x="385763" y="4610244"/>
            <a:ext cx="11132488" cy="1714500"/>
          </a:xfrm>
        </p:spPr>
        <p:txBody>
          <a:bodyPr anchor="ctr">
            <a:normAutofit/>
          </a:bodyPr>
          <a:lstStyle/>
          <a:p>
            <a:pPr marL="0" indent="0">
              <a:buNone/>
            </a:pPr>
            <a:r>
              <a:rPr lang="en-GB" sz="1700" dirty="0"/>
              <a:t> When learners dig their heels in and tell you with passion that ‘it’s s***, I won’t do it and you can’t make me’, it is not just your behaviour management skills that are being tested. It is your values, your emotional resilience and your humanity that is under the microscope. By interrupting and disrupting thought patterns quickly and efficiently, you become expert at diffusing behaviour bombs before they blow up in your face. </a:t>
            </a:r>
          </a:p>
        </p:txBody>
      </p:sp>
    </p:spTree>
    <p:extLst>
      <p:ext uri="{BB962C8B-B14F-4D97-AF65-F5344CB8AC3E}">
        <p14:creationId xmlns:p14="http://schemas.microsoft.com/office/powerpoint/2010/main" val="1006814864"/>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CFA0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A701F8B7-1BCA-4B1B-A317-3157FBF94106}"/>
              </a:ext>
            </a:extLst>
          </p:cNvPr>
          <p:cNvPicPr>
            <a:picLocks noChangeAspect="1"/>
          </p:cNvPicPr>
          <p:nvPr/>
        </p:nvPicPr>
        <p:blipFill rotWithShape="1">
          <a:blip r:embed="rId3"/>
          <a:srcRect l="7359" r="3108" b="-1"/>
          <a:stretch/>
        </p:blipFill>
        <p:spPr>
          <a:xfrm>
            <a:off x="4747307" y="653615"/>
            <a:ext cx="6702822" cy="5540004"/>
          </a:xfrm>
          <a:prstGeom prst="rect">
            <a:avLst/>
          </a:prstGeom>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9B46620-28BF-4E35-B150-A90F6A132C75}"/>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4800">
                <a:solidFill>
                  <a:schemeClr val="tx2"/>
                </a:solidFill>
              </a:rPr>
              <a:t>Taking care of behaviour</a:t>
            </a:r>
          </a:p>
        </p:txBody>
      </p:sp>
      <p:sp>
        <p:nvSpPr>
          <p:cNvPr id="3" name="Content Placeholder 2">
            <a:extLst>
              <a:ext uri="{FF2B5EF4-FFF2-40B4-BE49-F238E27FC236}">
                <a16:creationId xmlns:a16="http://schemas.microsoft.com/office/drawing/2014/main" id="{99C818D3-A499-44D8-ACF8-04C348307D4C}"/>
              </a:ext>
            </a:extLst>
          </p:cNvPr>
          <p:cNvSpPr>
            <a:spLocks noGrp="1"/>
          </p:cNvSpPr>
          <p:nvPr>
            <p:ph idx="1"/>
          </p:nvPr>
        </p:nvSpPr>
        <p:spPr>
          <a:xfrm>
            <a:off x="1012643" y="3764655"/>
            <a:ext cx="3573793" cy="2374078"/>
          </a:xfrm>
        </p:spPr>
        <p:txBody>
          <a:bodyPr vert="horz" lIns="91440" tIns="45720" rIns="91440" bIns="45720" rtlCol="0" anchor="t">
            <a:normAutofit/>
          </a:bodyPr>
          <a:lstStyle/>
          <a:p>
            <a:pPr marL="0" indent="0">
              <a:buNone/>
            </a:pPr>
            <a:r>
              <a:rPr lang="en-US" sz="2400" dirty="0">
                <a:solidFill>
                  <a:schemeClr val="tx2"/>
                </a:solidFill>
              </a:rPr>
              <a:t>Creating a script</a:t>
            </a:r>
          </a:p>
        </p:txBody>
      </p:sp>
    </p:spTree>
    <p:extLst>
      <p:ext uri="{BB962C8B-B14F-4D97-AF65-F5344CB8AC3E}">
        <p14:creationId xmlns:p14="http://schemas.microsoft.com/office/powerpoint/2010/main" val="25729307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4BD5270-A350-4862-B3A0-CFC7FDAD4C6A}"/>
              </a:ext>
            </a:extLst>
          </p:cNvPr>
          <p:cNvSpPr>
            <a:spLocks noGrp="1"/>
          </p:cNvSpPr>
          <p:nvPr>
            <p:ph type="title"/>
          </p:nvPr>
        </p:nvSpPr>
        <p:spPr>
          <a:xfrm>
            <a:off x="400622" y="232217"/>
            <a:ext cx="10377484" cy="1546533"/>
          </a:xfrm>
        </p:spPr>
        <p:txBody>
          <a:bodyPr anchor="t">
            <a:normAutofit/>
          </a:bodyPr>
          <a:lstStyle/>
          <a:p>
            <a:r>
              <a:rPr lang="en-GB" sz="4800" dirty="0">
                <a:solidFill>
                  <a:schemeClr val="bg1"/>
                </a:solidFill>
              </a:rPr>
              <a:t>30 second intervention</a:t>
            </a:r>
          </a:p>
        </p:txBody>
      </p:sp>
      <p:sp>
        <p:nvSpPr>
          <p:cNvPr id="3" name="Content Placeholder 2">
            <a:extLst>
              <a:ext uri="{FF2B5EF4-FFF2-40B4-BE49-F238E27FC236}">
                <a16:creationId xmlns:a16="http://schemas.microsoft.com/office/drawing/2014/main" id="{EBC9E780-1CBC-4B44-A0F0-5BC07F3B7874}"/>
              </a:ext>
            </a:extLst>
          </p:cNvPr>
          <p:cNvSpPr>
            <a:spLocks noGrp="1"/>
          </p:cNvSpPr>
          <p:nvPr>
            <p:ph idx="1"/>
          </p:nvPr>
        </p:nvSpPr>
        <p:spPr>
          <a:xfrm>
            <a:off x="5137412" y="1894838"/>
            <a:ext cx="6636543" cy="3903163"/>
          </a:xfrm>
        </p:spPr>
        <p:txBody>
          <a:bodyPr anchor="ctr">
            <a:noAutofit/>
          </a:bodyPr>
          <a:lstStyle/>
          <a:p>
            <a:r>
              <a:rPr lang="en-GB" sz="2400" dirty="0">
                <a:solidFill>
                  <a:schemeClr val="bg1"/>
                </a:solidFill>
              </a:rPr>
              <a:t>Gentle approach, personal, non-threatening, side on, eye level or lower.</a:t>
            </a:r>
          </a:p>
          <a:p>
            <a:r>
              <a:rPr lang="en-GB" sz="2400" dirty="0">
                <a:solidFill>
                  <a:schemeClr val="bg1"/>
                </a:solidFill>
              </a:rPr>
              <a:t>2. State the behaviour that was observed and which rule/expectation/routine it contravenes.</a:t>
            </a:r>
          </a:p>
          <a:p>
            <a:r>
              <a:rPr lang="en-GB" sz="2400" dirty="0">
                <a:solidFill>
                  <a:schemeClr val="bg1"/>
                </a:solidFill>
              </a:rPr>
              <a:t>3. Tell the learner what the sanction is. Immediately refer to previous good behaviour/learning as a model for the desired behaviour.</a:t>
            </a:r>
          </a:p>
          <a:p>
            <a:r>
              <a:rPr lang="en-GB" sz="2400" dirty="0">
                <a:solidFill>
                  <a:schemeClr val="bg1"/>
                </a:solidFill>
              </a:rPr>
              <a:t>4. Walk away; allow her time to decide what to do next. If there are comments as you walk away write them down and follow up later.</a:t>
            </a:r>
          </a:p>
          <a:p>
            <a:r>
              <a:rPr lang="en-GB" sz="2400" dirty="0">
                <a:solidFill>
                  <a:schemeClr val="bg1"/>
                </a:solidFill>
              </a:rPr>
              <a:t>5. Look around the room with a view to catch somebody following the rules.</a:t>
            </a:r>
          </a:p>
        </p:txBody>
      </p:sp>
      <p:pic>
        <p:nvPicPr>
          <p:cNvPr id="5" name="Picture 4">
            <a:extLst>
              <a:ext uri="{FF2B5EF4-FFF2-40B4-BE49-F238E27FC236}">
                <a16:creationId xmlns:a16="http://schemas.microsoft.com/office/drawing/2014/main" id="{A3DF2171-9EB2-4484-8BBC-0732303591F4}"/>
              </a:ext>
            </a:extLst>
          </p:cNvPr>
          <p:cNvPicPr>
            <a:picLocks noChangeAspect="1"/>
          </p:cNvPicPr>
          <p:nvPr/>
        </p:nvPicPr>
        <p:blipFill>
          <a:blip r:embed="rId3"/>
          <a:stretch>
            <a:fillRect/>
          </a:stretch>
        </p:blipFill>
        <p:spPr>
          <a:xfrm>
            <a:off x="605925" y="2074324"/>
            <a:ext cx="3966076" cy="4144247"/>
          </a:xfrm>
          <a:prstGeom prst="rect">
            <a:avLst/>
          </a:prstGeom>
        </p:spPr>
      </p:pic>
    </p:spTree>
    <p:extLst>
      <p:ext uri="{BB962C8B-B14F-4D97-AF65-F5344CB8AC3E}">
        <p14:creationId xmlns:p14="http://schemas.microsoft.com/office/powerpoint/2010/main" val="12850556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FD40-1B94-4B88-94F9-8966C47F0DE2}"/>
              </a:ext>
            </a:extLst>
          </p:cNvPr>
          <p:cNvSpPr>
            <a:spLocks noGrp="1"/>
          </p:cNvSpPr>
          <p:nvPr>
            <p:ph type="title"/>
          </p:nvPr>
        </p:nvSpPr>
        <p:spPr>
          <a:xfrm>
            <a:off x="762001" y="803325"/>
            <a:ext cx="5314536" cy="1325563"/>
          </a:xfrm>
        </p:spPr>
        <p:txBody>
          <a:bodyPr>
            <a:normAutofit/>
          </a:bodyPr>
          <a:lstStyle/>
          <a:p>
            <a:r>
              <a:rPr lang="en-GB" dirty="0"/>
              <a:t>How to land a difficult message, softly</a:t>
            </a:r>
          </a:p>
        </p:txBody>
      </p:sp>
      <p:sp>
        <p:nvSpPr>
          <p:cNvPr id="3" name="Content Placeholder 2">
            <a:extLst>
              <a:ext uri="{FF2B5EF4-FFF2-40B4-BE49-F238E27FC236}">
                <a16:creationId xmlns:a16="http://schemas.microsoft.com/office/drawing/2014/main" id="{60D2AB81-595F-44AE-AE44-C54C7277DD2F}"/>
              </a:ext>
            </a:extLst>
          </p:cNvPr>
          <p:cNvSpPr>
            <a:spLocks noGrp="1"/>
          </p:cNvSpPr>
          <p:nvPr>
            <p:ph idx="1"/>
          </p:nvPr>
        </p:nvSpPr>
        <p:spPr>
          <a:xfrm>
            <a:off x="762000" y="2279018"/>
            <a:ext cx="5314543" cy="4350382"/>
          </a:xfrm>
        </p:spPr>
        <p:txBody>
          <a:bodyPr anchor="t">
            <a:normAutofit/>
          </a:bodyPr>
          <a:lstStyle/>
          <a:p>
            <a:pPr marL="0" indent="0">
              <a:buNone/>
            </a:pPr>
            <a:r>
              <a:rPr lang="en-GB" sz="2000" dirty="0"/>
              <a:t>Remind the learner of their previous good behaviour</a:t>
            </a:r>
          </a:p>
          <a:p>
            <a:pPr marL="0" indent="0">
              <a:buNone/>
            </a:pPr>
            <a:r>
              <a:rPr lang="en-GB" sz="2000" dirty="0"/>
              <a:t>• Challenge their negative internal monologue ‘You can do this, you are intelligent and able’</a:t>
            </a:r>
          </a:p>
          <a:p>
            <a:pPr marL="0" indent="0">
              <a:buNone/>
            </a:pPr>
            <a:r>
              <a:rPr lang="en-GB" sz="2000" dirty="0"/>
              <a:t>• Thank the child for listening</a:t>
            </a:r>
          </a:p>
          <a:p>
            <a:pPr marL="0" indent="0">
              <a:buNone/>
            </a:pPr>
            <a:r>
              <a:rPr lang="en-GB" sz="2000" dirty="0"/>
              <a:t>• Position yourself lower than eye level or side on if you are standing; don’t demand sustained eye contact</a:t>
            </a:r>
          </a:p>
          <a:p>
            <a:pPr marL="0" indent="0">
              <a:buNone/>
            </a:pPr>
            <a:r>
              <a:rPr lang="en-GB" sz="2000" dirty="0"/>
              <a:t>• Use a soft, disappointed tone</a:t>
            </a:r>
          </a:p>
          <a:p>
            <a:pPr marL="0" indent="0">
              <a:buNone/>
            </a:pPr>
            <a:r>
              <a:rPr lang="en-GB" sz="2000" dirty="0"/>
              <a:t>• Remind yourself that the sanction is a consequence not personal retribution</a:t>
            </a:r>
          </a:p>
          <a:p>
            <a:pPr marL="0" indent="0">
              <a:buNone/>
            </a:pPr>
            <a:r>
              <a:rPr lang="en-GB" sz="2000" dirty="0"/>
              <a:t>• Walk away as soon you have finished speaking</a:t>
            </a:r>
          </a:p>
          <a:p>
            <a:endParaRPr lang="en-GB" sz="15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DC09802-E7F6-48B2-BD9E-F8404CC5C94C}"/>
              </a:ext>
            </a:extLst>
          </p:cNvPr>
          <p:cNvPicPr>
            <a:picLocks noChangeAspect="1"/>
          </p:cNvPicPr>
          <p:nvPr/>
        </p:nvPicPr>
        <p:blipFill rotWithShape="1">
          <a:blip r:embed="rId3"/>
          <a:srcRect r="12668"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625513412"/>
      </p:ext>
    </p:extLst>
  </p:cSld>
  <p:clrMapOvr>
    <a:overrideClrMapping bg1="dk1" tx1="lt1" bg2="dk2" tx2="lt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1FC985-9756-41A8-A617-BACF6CB0494F}"/>
              </a:ext>
            </a:extLst>
          </p:cNvPr>
          <p:cNvPicPr>
            <a:picLocks noChangeAspect="1"/>
          </p:cNvPicPr>
          <p:nvPr/>
        </p:nvPicPr>
        <p:blipFill rotWithShape="1">
          <a:blip r:embed="rId3"/>
          <a:srcRect l="7937" r="13472" b="-1"/>
          <a:stretch/>
        </p:blipFill>
        <p:spPr>
          <a:xfrm>
            <a:off x="6807994" y="10"/>
            <a:ext cx="5384006" cy="6857990"/>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7F2D496-F6D4-4481-B53E-496B1267F986}"/>
              </a:ext>
            </a:extLst>
          </p:cNvPr>
          <p:cNvSpPr>
            <a:spLocks noGrp="1"/>
          </p:cNvSpPr>
          <p:nvPr>
            <p:ph type="title"/>
          </p:nvPr>
        </p:nvSpPr>
        <p:spPr>
          <a:xfrm>
            <a:off x="804672" y="365125"/>
            <a:ext cx="5266155" cy="1325563"/>
          </a:xfrm>
        </p:spPr>
        <p:txBody>
          <a:bodyPr>
            <a:normAutofit/>
          </a:bodyPr>
          <a:lstStyle/>
          <a:p>
            <a:r>
              <a:rPr lang="en-GB" dirty="0"/>
              <a:t>Refocusing the conversation</a:t>
            </a:r>
          </a:p>
        </p:txBody>
      </p:sp>
      <p:sp>
        <p:nvSpPr>
          <p:cNvPr id="3" name="Content Placeholder 2">
            <a:extLst>
              <a:ext uri="{FF2B5EF4-FFF2-40B4-BE49-F238E27FC236}">
                <a16:creationId xmlns:a16="http://schemas.microsoft.com/office/drawing/2014/main" id="{6DABF27B-2C8B-4A84-A983-A30443B85B8F}"/>
              </a:ext>
            </a:extLst>
          </p:cNvPr>
          <p:cNvSpPr>
            <a:spLocks noGrp="1"/>
          </p:cNvSpPr>
          <p:nvPr>
            <p:ph idx="1"/>
          </p:nvPr>
        </p:nvSpPr>
        <p:spPr>
          <a:xfrm>
            <a:off x="804672" y="1690688"/>
            <a:ext cx="5110353" cy="4988717"/>
          </a:xfrm>
        </p:spPr>
        <p:txBody>
          <a:bodyPr>
            <a:noAutofit/>
          </a:bodyPr>
          <a:lstStyle/>
          <a:p>
            <a:r>
              <a:rPr lang="en-GB" sz="1800" dirty="0"/>
              <a:t>When learners try to argue, shift the blame, or divert the conversation you can either:</a:t>
            </a:r>
          </a:p>
          <a:p>
            <a:r>
              <a:rPr lang="en-GB" sz="1800" dirty="0"/>
              <a:t>Calmly and gently repeat the line you have been interrupted in</a:t>
            </a:r>
          </a:p>
          <a:p>
            <a:r>
              <a:rPr lang="en-GB" sz="1800" dirty="0"/>
              <a:t>This encourages the learner to realise that you will not be diverted from the conversation you are leading. The more calmly assertive you are in delivering this repeat the more effective it will be.</a:t>
            </a:r>
          </a:p>
          <a:p>
            <a:r>
              <a:rPr lang="en-GB" sz="1800" dirty="0"/>
              <a:t> Try slowing down the request the second time you repeat it and using gentle eye contact to reinforce. Or…Use an appropriate refocusing line to bring the conversation back to the script.</a:t>
            </a:r>
          </a:p>
          <a:p>
            <a:r>
              <a:rPr lang="en-GB" sz="1800" dirty="0"/>
              <a:t>This allows that student to feel as though they are being listened to and avoids conversational cul-de-sacs.</a:t>
            </a:r>
          </a:p>
        </p:txBody>
      </p:sp>
    </p:spTree>
    <p:extLst>
      <p:ext uri="{BB962C8B-B14F-4D97-AF65-F5344CB8AC3E}">
        <p14:creationId xmlns:p14="http://schemas.microsoft.com/office/powerpoint/2010/main" val="3296873502"/>
      </p:ext>
    </p:extLst>
  </p:cSld>
  <p:clrMapOvr>
    <a:overrideClrMapping bg1="dk1" tx1="lt1" bg2="dk2" tx2="lt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CE9C35B-0874-4AAA-8284-B3D80EB375C5}"/>
              </a:ext>
            </a:extLst>
          </p:cNvPr>
          <p:cNvSpPr>
            <a:spLocks noGrp="1"/>
          </p:cNvSpPr>
          <p:nvPr>
            <p:ph type="title"/>
          </p:nvPr>
        </p:nvSpPr>
        <p:spPr>
          <a:xfrm>
            <a:off x="1929283" y="707132"/>
            <a:ext cx="5469129" cy="2387600"/>
          </a:xfrm>
        </p:spPr>
        <p:txBody>
          <a:bodyPr vert="horz" lIns="91440" tIns="45720" rIns="91440" bIns="45720" rtlCol="0" anchor="b">
            <a:normAutofit/>
          </a:bodyPr>
          <a:lstStyle/>
          <a:p>
            <a:r>
              <a:rPr lang="en-US" sz="4800" kern="1200">
                <a:solidFill>
                  <a:schemeClr val="bg1"/>
                </a:solidFill>
                <a:latin typeface="+mj-lt"/>
                <a:ea typeface="+mj-ea"/>
                <a:cs typeface="+mj-cs"/>
              </a:rPr>
              <a:t>‘It wasn’t me!’</a:t>
            </a:r>
          </a:p>
        </p:txBody>
      </p:sp>
      <p:sp>
        <p:nvSpPr>
          <p:cNvPr id="3" name="Content Placeholder 2">
            <a:extLst>
              <a:ext uri="{FF2B5EF4-FFF2-40B4-BE49-F238E27FC236}">
                <a16:creationId xmlns:a16="http://schemas.microsoft.com/office/drawing/2014/main" id="{D5600BAA-18A6-4659-80C3-C6CC110E5C0C}"/>
              </a:ext>
            </a:extLst>
          </p:cNvPr>
          <p:cNvSpPr>
            <a:spLocks noGrp="1"/>
          </p:cNvSpPr>
          <p:nvPr>
            <p:ph idx="1"/>
          </p:nvPr>
        </p:nvSpPr>
        <p:spPr>
          <a:xfrm>
            <a:off x="1929283" y="3494783"/>
            <a:ext cx="5469127" cy="2201159"/>
          </a:xfrm>
        </p:spPr>
        <p:txBody>
          <a:bodyPr vert="horz" lIns="91440" tIns="45720" rIns="91440" bIns="45720" rtlCol="0">
            <a:normAutofit/>
          </a:bodyPr>
          <a:lstStyle/>
          <a:p>
            <a:pPr marL="0" indent="0">
              <a:buNone/>
            </a:pPr>
            <a:r>
              <a:rPr lang="en-US" kern="1200">
                <a:solidFill>
                  <a:schemeClr val="bg1"/>
                </a:solidFill>
                <a:latin typeface="+mn-lt"/>
                <a:ea typeface="+mn-ea"/>
                <a:cs typeface="+mn-cs"/>
              </a:rPr>
              <a:t>‘I hear what you are saying…’</a:t>
            </a:r>
          </a:p>
        </p:txBody>
      </p:sp>
      <p:sp>
        <p:nvSpPr>
          <p:cNvPr id="10" name="Rectangle 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929284" y="3209925"/>
            <a:ext cx="1026271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441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193E56D-FD24-418F-90C4-FF90A3BBAC39}"/>
              </a:ext>
            </a:extLst>
          </p:cNvPr>
          <p:cNvSpPr>
            <a:spLocks noGrp="1"/>
          </p:cNvSpPr>
          <p:nvPr>
            <p:ph type="title"/>
          </p:nvPr>
        </p:nvSpPr>
        <p:spPr>
          <a:xfrm>
            <a:off x="1929283" y="707132"/>
            <a:ext cx="5469129" cy="2387600"/>
          </a:xfrm>
        </p:spPr>
        <p:txBody>
          <a:bodyPr vert="horz" lIns="91440" tIns="45720" rIns="91440" bIns="45720" rtlCol="0" anchor="b">
            <a:normAutofit/>
          </a:bodyPr>
          <a:lstStyle/>
          <a:p>
            <a:r>
              <a:rPr lang="en-US" sz="4800" kern="1200">
                <a:solidFill>
                  <a:schemeClr val="bg1"/>
                </a:solidFill>
                <a:latin typeface="+mj-lt"/>
                <a:ea typeface="+mj-ea"/>
                <a:cs typeface="+mj-cs"/>
              </a:rPr>
              <a:t>‘But they were doing the same thing!’</a:t>
            </a:r>
          </a:p>
        </p:txBody>
      </p:sp>
      <p:sp>
        <p:nvSpPr>
          <p:cNvPr id="3" name="Content Placeholder 2">
            <a:extLst>
              <a:ext uri="{FF2B5EF4-FFF2-40B4-BE49-F238E27FC236}">
                <a16:creationId xmlns:a16="http://schemas.microsoft.com/office/drawing/2014/main" id="{5758E39D-F73F-4926-8A8E-06E130580ACD}"/>
              </a:ext>
            </a:extLst>
          </p:cNvPr>
          <p:cNvSpPr>
            <a:spLocks noGrp="1"/>
          </p:cNvSpPr>
          <p:nvPr>
            <p:ph idx="1"/>
          </p:nvPr>
        </p:nvSpPr>
        <p:spPr>
          <a:xfrm>
            <a:off x="1929283" y="3494783"/>
            <a:ext cx="5469127" cy="2201159"/>
          </a:xfrm>
        </p:spPr>
        <p:txBody>
          <a:bodyPr vert="horz" lIns="91440" tIns="45720" rIns="91440" bIns="45720" rtlCol="0">
            <a:normAutofit/>
          </a:bodyPr>
          <a:lstStyle/>
          <a:p>
            <a:pPr marL="0" indent="0">
              <a:buNone/>
            </a:pPr>
            <a:r>
              <a:rPr lang="en-US" kern="1200">
                <a:solidFill>
                  <a:schemeClr val="bg1"/>
                </a:solidFill>
                <a:latin typeface="+mn-lt"/>
                <a:ea typeface="+mn-ea"/>
                <a:cs typeface="+mn-cs"/>
              </a:rPr>
              <a:t>‘I understand …’</a:t>
            </a:r>
          </a:p>
        </p:txBody>
      </p:sp>
      <p:sp>
        <p:nvSpPr>
          <p:cNvPr id="10" name="Rectangle 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929284" y="3209925"/>
            <a:ext cx="1026271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921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EE618-EA1F-4896-A2D0-6FD217138184}"/>
              </a:ext>
            </a:extLst>
          </p:cNvPr>
          <p:cNvSpPr>
            <a:spLocks noGrp="1"/>
          </p:cNvSpPr>
          <p:nvPr>
            <p:ph type="title"/>
          </p:nvPr>
        </p:nvSpPr>
        <p:spPr>
          <a:xfrm>
            <a:off x="947738" y="1714504"/>
            <a:ext cx="10253661" cy="1671634"/>
          </a:xfrm>
        </p:spPr>
        <p:txBody>
          <a:bodyPr vert="horz" lIns="91440" tIns="45720" rIns="91440" bIns="45720" rtlCol="0" anchor="b">
            <a:normAutofit/>
          </a:bodyPr>
          <a:lstStyle/>
          <a:p>
            <a:r>
              <a:rPr lang="en-US" sz="6000" kern="1200">
                <a:solidFill>
                  <a:schemeClr val="bg1"/>
                </a:solidFill>
                <a:latin typeface="+mj-lt"/>
                <a:ea typeface="+mj-ea"/>
                <a:cs typeface="+mj-cs"/>
              </a:rPr>
              <a:t>‘I was only…’</a:t>
            </a:r>
          </a:p>
        </p:txBody>
      </p:sp>
      <p:sp>
        <p:nvSpPr>
          <p:cNvPr id="3" name="Content Placeholder 2">
            <a:extLst>
              <a:ext uri="{FF2B5EF4-FFF2-40B4-BE49-F238E27FC236}">
                <a16:creationId xmlns:a16="http://schemas.microsoft.com/office/drawing/2014/main" id="{A23883E3-92CC-4A72-AC9A-B1903CCBA0EC}"/>
              </a:ext>
            </a:extLst>
          </p:cNvPr>
          <p:cNvSpPr>
            <a:spLocks noGrp="1"/>
          </p:cNvSpPr>
          <p:nvPr>
            <p:ph idx="1"/>
          </p:nvPr>
        </p:nvSpPr>
        <p:spPr>
          <a:xfrm>
            <a:off x="947739" y="3930650"/>
            <a:ext cx="10253660" cy="1655762"/>
          </a:xfrm>
        </p:spPr>
        <p:txBody>
          <a:bodyPr vert="horz" lIns="91440" tIns="45720" rIns="91440" bIns="45720" rtlCol="0">
            <a:normAutofit/>
          </a:bodyPr>
          <a:lstStyle/>
          <a:p>
            <a:pPr marL="0" indent="0">
              <a:buNone/>
            </a:pPr>
            <a:r>
              <a:rPr lang="en-US" kern="1200">
                <a:solidFill>
                  <a:schemeClr val="bg1"/>
                </a:solidFill>
                <a:latin typeface="+mn-lt"/>
                <a:ea typeface="+mn-ea"/>
                <a:cs typeface="+mn-cs"/>
              </a:rPr>
              <a:t>‘Maybe you were…and yet…’</a:t>
            </a:r>
          </a:p>
        </p:txBody>
      </p:sp>
      <p:sp>
        <p:nvSpPr>
          <p:cNvPr id="10" name="Rectangle 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6" y="115193"/>
            <a:ext cx="11934817"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D07C3A8-02AE-4DC1-B13F-A6AA2ECA9F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538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1E5BC27-6ECE-4B98-8DDB-4B62AF47F99F}"/>
              </a:ext>
            </a:extLst>
          </p:cNvPr>
          <p:cNvSpPr>
            <a:spLocks noGrp="1"/>
          </p:cNvSpPr>
          <p:nvPr>
            <p:ph type="title"/>
          </p:nvPr>
        </p:nvSpPr>
        <p:spPr>
          <a:xfrm>
            <a:off x="1929283" y="707132"/>
            <a:ext cx="5469129" cy="2387600"/>
          </a:xfrm>
        </p:spPr>
        <p:txBody>
          <a:bodyPr vert="horz" lIns="91440" tIns="45720" rIns="91440" bIns="45720" rtlCol="0" anchor="b">
            <a:normAutofit/>
          </a:bodyPr>
          <a:lstStyle/>
          <a:p>
            <a:r>
              <a:rPr lang="en-US" sz="4800" kern="1200">
                <a:solidFill>
                  <a:schemeClr val="bg1"/>
                </a:solidFill>
                <a:latin typeface="+mj-lt"/>
                <a:ea typeface="+mj-ea"/>
                <a:cs typeface="+mj-cs"/>
              </a:rPr>
              <a:t>‘You are not being fair!’</a:t>
            </a:r>
          </a:p>
        </p:txBody>
      </p:sp>
      <p:sp>
        <p:nvSpPr>
          <p:cNvPr id="3" name="Content Placeholder 2">
            <a:extLst>
              <a:ext uri="{FF2B5EF4-FFF2-40B4-BE49-F238E27FC236}">
                <a16:creationId xmlns:a16="http://schemas.microsoft.com/office/drawing/2014/main" id="{AD2907F8-CFB6-4836-A905-1791F4137409}"/>
              </a:ext>
            </a:extLst>
          </p:cNvPr>
          <p:cNvSpPr>
            <a:spLocks noGrp="1"/>
          </p:cNvSpPr>
          <p:nvPr>
            <p:ph idx="1"/>
          </p:nvPr>
        </p:nvSpPr>
        <p:spPr>
          <a:xfrm>
            <a:off x="1929283" y="3494783"/>
            <a:ext cx="5469127" cy="2201159"/>
          </a:xfrm>
        </p:spPr>
        <p:txBody>
          <a:bodyPr vert="horz" lIns="91440" tIns="45720" rIns="91440" bIns="45720" rtlCol="0">
            <a:normAutofit/>
          </a:bodyPr>
          <a:lstStyle/>
          <a:p>
            <a:pPr marL="0" indent="0">
              <a:buNone/>
            </a:pPr>
            <a:r>
              <a:rPr lang="en-US" kern="1200">
                <a:solidFill>
                  <a:schemeClr val="bg1"/>
                </a:solidFill>
                <a:latin typeface="+mn-lt"/>
                <a:ea typeface="+mn-ea"/>
                <a:cs typeface="+mn-cs"/>
              </a:rPr>
              <a:t>‘Yes, sometimes maybe I do appear unfair…’</a:t>
            </a:r>
          </a:p>
        </p:txBody>
      </p:sp>
      <p:sp>
        <p:nvSpPr>
          <p:cNvPr id="10" name="Rectangle 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929284" y="3209925"/>
            <a:ext cx="1026271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729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31752-A70F-42AB-A163-B93581309E8B}"/>
              </a:ext>
            </a:extLst>
          </p:cNvPr>
          <p:cNvSpPr>
            <a:spLocks noGrp="1"/>
          </p:cNvSpPr>
          <p:nvPr>
            <p:ph type="title"/>
          </p:nvPr>
        </p:nvSpPr>
        <p:spPr>
          <a:xfrm>
            <a:off x="947738" y="1714504"/>
            <a:ext cx="10253661" cy="1671634"/>
          </a:xfrm>
        </p:spPr>
        <p:txBody>
          <a:bodyPr vert="horz" lIns="91440" tIns="45720" rIns="91440" bIns="45720" rtlCol="0" anchor="b">
            <a:normAutofit/>
          </a:bodyPr>
          <a:lstStyle/>
          <a:p>
            <a:r>
              <a:rPr lang="en-US" sz="6000" kern="1200">
                <a:solidFill>
                  <a:schemeClr val="bg1"/>
                </a:solidFill>
                <a:latin typeface="+mj-lt"/>
                <a:ea typeface="+mj-ea"/>
                <a:cs typeface="+mj-cs"/>
              </a:rPr>
              <a:t>‘It’s boring!’</a:t>
            </a:r>
          </a:p>
        </p:txBody>
      </p:sp>
      <p:sp>
        <p:nvSpPr>
          <p:cNvPr id="3" name="Content Placeholder 2">
            <a:extLst>
              <a:ext uri="{FF2B5EF4-FFF2-40B4-BE49-F238E27FC236}">
                <a16:creationId xmlns:a16="http://schemas.microsoft.com/office/drawing/2014/main" id="{6C64C3AF-3E21-46BB-9753-CA5C42F8D58C}"/>
              </a:ext>
            </a:extLst>
          </p:cNvPr>
          <p:cNvSpPr>
            <a:spLocks noGrp="1"/>
          </p:cNvSpPr>
          <p:nvPr>
            <p:ph idx="1"/>
          </p:nvPr>
        </p:nvSpPr>
        <p:spPr>
          <a:xfrm>
            <a:off x="947739" y="3930650"/>
            <a:ext cx="10253660" cy="1655762"/>
          </a:xfrm>
        </p:spPr>
        <p:txBody>
          <a:bodyPr vert="horz" lIns="91440" tIns="45720" rIns="91440" bIns="45720" rtlCol="0">
            <a:normAutofit/>
          </a:bodyPr>
          <a:lstStyle/>
          <a:p>
            <a:pPr marL="0" indent="0">
              <a:buNone/>
            </a:pPr>
            <a:r>
              <a:rPr lang="en-US" kern="1200" dirty="0">
                <a:solidFill>
                  <a:schemeClr val="bg1"/>
                </a:solidFill>
                <a:latin typeface="+mn-lt"/>
                <a:ea typeface="+mn-ea"/>
                <a:cs typeface="+mn-cs"/>
              </a:rPr>
              <a:t>‘</a:t>
            </a:r>
            <a:r>
              <a:rPr lang="en-US" b="1" kern="1200" dirty="0">
                <a:solidFill>
                  <a:schemeClr val="bg1"/>
                </a:solidFill>
                <a:latin typeface="+mn-lt"/>
                <a:ea typeface="+mn-ea"/>
                <a:cs typeface="+mn-cs"/>
              </a:rPr>
              <a:t>Be that as it may…’</a:t>
            </a:r>
          </a:p>
        </p:txBody>
      </p:sp>
      <p:sp>
        <p:nvSpPr>
          <p:cNvPr id="10" name="Rectangle 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6" y="115193"/>
            <a:ext cx="11934817"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D07C3A8-02AE-4DC1-B13F-A6AA2ECA9F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2237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3367D04-3F1E-48D8-95A7-A25051C74E33}"/>
              </a:ext>
            </a:extLst>
          </p:cNvPr>
          <p:cNvSpPr>
            <a:spLocks noGrp="1"/>
          </p:cNvSpPr>
          <p:nvPr>
            <p:ph type="title"/>
          </p:nvPr>
        </p:nvSpPr>
        <p:spPr>
          <a:xfrm>
            <a:off x="1014141" y="1450655"/>
            <a:ext cx="3932030" cy="3956690"/>
          </a:xfrm>
        </p:spPr>
        <p:txBody>
          <a:bodyPr anchor="ctr">
            <a:normAutofit/>
          </a:bodyPr>
          <a:lstStyle/>
          <a:p>
            <a:r>
              <a:rPr lang="en-GB" sz="6800">
                <a:solidFill>
                  <a:schemeClr val="bg1"/>
                </a:solidFill>
              </a:rPr>
              <a:t>You are a …… (name calling)</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97D5B3-0732-40F0-8FBA-2565E8ED7264}"/>
              </a:ext>
            </a:extLst>
          </p:cNvPr>
          <p:cNvSpPr>
            <a:spLocks noGrp="1"/>
          </p:cNvSpPr>
          <p:nvPr>
            <p:ph idx="1"/>
          </p:nvPr>
        </p:nvSpPr>
        <p:spPr>
          <a:xfrm>
            <a:off x="6096000" y="1108061"/>
            <a:ext cx="5008901" cy="4571972"/>
          </a:xfrm>
        </p:spPr>
        <p:txBody>
          <a:bodyPr anchor="ctr">
            <a:normAutofit/>
          </a:bodyPr>
          <a:lstStyle/>
          <a:p>
            <a:pPr marL="0" indent="0">
              <a:buNone/>
            </a:pPr>
            <a:r>
              <a:rPr lang="en-GB" sz="2000" dirty="0">
                <a:solidFill>
                  <a:schemeClr val="bg1"/>
                </a:solidFill>
              </a:rPr>
              <a:t>‘There may be some truth in that….’(with follow up served cold!)’ or ‘I am sorry that you are having a bad day…’</a:t>
            </a:r>
          </a:p>
        </p:txBody>
      </p:sp>
    </p:spTree>
    <p:extLst>
      <p:ext uri="{BB962C8B-B14F-4D97-AF65-F5344CB8AC3E}">
        <p14:creationId xmlns:p14="http://schemas.microsoft.com/office/powerpoint/2010/main" val="398925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BBE71B7-604F-4EE5-A1D6-8BF54379E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69286C48-991E-4090-987B-591B2F2D0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3EFE3706-E3FA-4FDF-8CE3-8D95E5909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FD2EA69F-C794-4D05-9898-593D497E5012}"/>
              </a:ext>
            </a:extLst>
          </p:cNvPr>
          <p:cNvPicPr>
            <a:picLocks noChangeAspect="1"/>
          </p:cNvPicPr>
          <p:nvPr/>
        </p:nvPicPr>
        <p:blipFill rotWithShape="1">
          <a:blip r:embed="rId2"/>
          <a:srcRect l="20837" r="22170"/>
          <a:stretch/>
        </p:blipFill>
        <p:spPr>
          <a:xfrm>
            <a:off x="6803647" y="653615"/>
            <a:ext cx="4730214" cy="5540004"/>
          </a:xfrm>
          <a:prstGeom prst="rect">
            <a:avLst/>
          </a:prstGeom>
        </p:spPr>
      </p:pic>
      <p:grpSp>
        <p:nvGrpSpPr>
          <p:cNvPr id="16" name="Group 15">
            <a:extLst>
              <a:ext uri="{FF2B5EF4-FFF2-40B4-BE49-F238E27FC236}">
                <a16:creationId xmlns:a16="http://schemas.microsoft.com/office/drawing/2014/main" id="{5F9EFB72-B60F-422D-971E-C24825AEE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7" name="Freeform: Shape 16">
              <a:extLst>
                <a:ext uri="{FF2B5EF4-FFF2-40B4-BE49-F238E27FC236}">
                  <a16:creationId xmlns:a16="http://schemas.microsoft.com/office/drawing/2014/main" id="{96AC91B1-DA8F-4B7C-8F19-EAD0230FD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574F99F-B751-4D87-BA11-3C46B2328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2689BC8-34CD-4994-A63C-303D060D3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FB58919-6D82-4792-A54B-25087F08E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6C7E2AA-81C6-4D67-A16D-5D4951FE7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5C699FD-2DD5-457C-A3C3-C5644B193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C2D6726-764D-4E53-A647-ED320297A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8CDDFD6-E10B-4531-B682-079A5C3FBF87}"/>
              </a:ext>
            </a:extLst>
          </p:cNvPr>
          <p:cNvSpPr>
            <a:spLocks noGrp="1"/>
          </p:cNvSpPr>
          <p:nvPr>
            <p:ph type="title"/>
          </p:nvPr>
        </p:nvSpPr>
        <p:spPr>
          <a:xfrm>
            <a:off x="1012644" y="841664"/>
            <a:ext cx="5203990" cy="2782723"/>
          </a:xfrm>
        </p:spPr>
        <p:txBody>
          <a:bodyPr vert="horz" lIns="91440" tIns="45720" rIns="91440" bIns="45720" rtlCol="0" anchor="b">
            <a:normAutofit/>
          </a:bodyPr>
          <a:lstStyle/>
          <a:p>
            <a:r>
              <a:rPr lang="en-US" sz="4800">
                <a:solidFill>
                  <a:schemeClr val="bg1"/>
                </a:solidFill>
              </a:rPr>
              <a:t>Out-line</a:t>
            </a:r>
            <a:br>
              <a:rPr lang="en-US" sz="4800">
                <a:solidFill>
                  <a:schemeClr val="bg1"/>
                </a:solidFill>
              </a:rPr>
            </a:br>
            <a:endParaRPr lang="en-US" sz="4800">
              <a:solidFill>
                <a:schemeClr val="bg1"/>
              </a:solidFill>
            </a:endParaRPr>
          </a:p>
        </p:txBody>
      </p:sp>
      <p:sp>
        <p:nvSpPr>
          <p:cNvPr id="3" name="Content Placeholder 2">
            <a:extLst>
              <a:ext uri="{FF2B5EF4-FFF2-40B4-BE49-F238E27FC236}">
                <a16:creationId xmlns:a16="http://schemas.microsoft.com/office/drawing/2014/main" id="{775AE05E-888F-462D-8610-F4AE9590CCFA}"/>
              </a:ext>
            </a:extLst>
          </p:cNvPr>
          <p:cNvSpPr>
            <a:spLocks noGrp="1"/>
          </p:cNvSpPr>
          <p:nvPr>
            <p:ph idx="1"/>
          </p:nvPr>
        </p:nvSpPr>
        <p:spPr>
          <a:xfrm>
            <a:off x="1012644" y="3764655"/>
            <a:ext cx="5203990" cy="2374078"/>
          </a:xfrm>
        </p:spPr>
        <p:txBody>
          <a:bodyPr vert="horz" lIns="91440" tIns="45720" rIns="91440" bIns="45720" rtlCol="0" anchor="t">
            <a:normAutofit/>
          </a:bodyPr>
          <a:lstStyle/>
          <a:p>
            <a:pPr marL="0" indent="0">
              <a:buNone/>
            </a:pPr>
            <a:r>
              <a:rPr lang="en-US" sz="2400">
                <a:solidFill>
                  <a:schemeClr val="bg1"/>
                </a:solidFill>
              </a:rPr>
              <a:t>If the conversation is becoming unproductive what line will you leave on?</a:t>
            </a:r>
          </a:p>
        </p:txBody>
      </p:sp>
    </p:spTree>
    <p:extLst>
      <p:ext uri="{BB962C8B-B14F-4D97-AF65-F5344CB8AC3E}">
        <p14:creationId xmlns:p14="http://schemas.microsoft.com/office/powerpoint/2010/main" val="224883363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4E59E4BC-D742-4881-838E-F5B9C1C2C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3FF196BB-37B1-4BB9-8014-CC784F01E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4" name="Color">
              <a:extLst>
                <a:ext uri="{FF2B5EF4-FFF2-40B4-BE49-F238E27FC236}">
                  <a16:creationId xmlns:a16="http://schemas.microsoft.com/office/drawing/2014/main" id="{534AF622-3ACC-4C27-9FD9-B3568A9C7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F026015A-BBAC-46FA-9359-D1B35A8BC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0A51642F-3041-4D93-B280-8EF2E4EB9E22}"/>
              </a:ext>
            </a:extLst>
          </p:cNvPr>
          <p:cNvPicPr>
            <a:picLocks noChangeAspect="1"/>
          </p:cNvPicPr>
          <p:nvPr/>
        </p:nvPicPr>
        <p:blipFill rotWithShape="1">
          <a:blip r:embed="rId2"/>
          <a:srcRect l="10282" r="4583" b="3"/>
          <a:stretch/>
        </p:blipFill>
        <p:spPr>
          <a:xfrm>
            <a:off x="6803647" y="653615"/>
            <a:ext cx="4730214" cy="5540004"/>
          </a:xfrm>
          <a:prstGeom prst="rect">
            <a:avLst/>
          </a:prstGeom>
        </p:spPr>
      </p:pic>
      <p:grpSp>
        <p:nvGrpSpPr>
          <p:cNvPr id="17" name="Group 16">
            <a:extLst>
              <a:ext uri="{FF2B5EF4-FFF2-40B4-BE49-F238E27FC236}">
                <a16:creationId xmlns:a16="http://schemas.microsoft.com/office/drawing/2014/main" id="{5C2625FA-3EDD-4059-9D0E-AFD1D271A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B8B4C3FF-8264-459D-BF6B-4A5FA0BA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BA07FA-8EDD-495B-AF95-5BFDC506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B0954EF-0F85-4BE8-B5C8-947D85E9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080BC4B-C9C5-47DE-BCB0-F9FC609EF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18D4159-BB18-4176-8E78-FADCF9731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D675126-0622-4F48-996A-375CAE425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8355C78-B718-4720-A6A0-AC274B913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A025A01-6645-4457-A7AC-1037980DB7D4}"/>
              </a:ext>
            </a:extLst>
          </p:cNvPr>
          <p:cNvSpPr>
            <a:spLocks noGrp="1"/>
          </p:cNvSpPr>
          <p:nvPr>
            <p:ph type="title"/>
          </p:nvPr>
        </p:nvSpPr>
        <p:spPr>
          <a:xfrm>
            <a:off x="786385" y="841249"/>
            <a:ext cx="4782147" cy="3018870"/>
          </a:xfrm>
        </p:spPr>
        <p:txBody>
          <a:bodyPr anchor="b">
            <a:normAutofit/>
          </a:bodyPr>
          <a:lstStyle/>
          <a:p>
            <a:endParaRPr lang="en-GB" sz="4800">
              <a:solidFill>
                <a:schemeClr val="bg1"/>
              </a:solidFill>
            </a:endParaRPr>
          </a:p>
        </p:txBody>
      </p:sp>
      <p:sp>
        <p:nvSpPr>
          <p:cNvPr id="3" name="Content Placeholder 2">
            <a:extLst>
              <a:ext uri="{FF2B5EF4-FFF2-40B4-BE49-F238E27FC236}">
                <a16:creationId xmlns:a16="http://schemas.microsoft.com/office/drawing/2014/main" id="{2FB50082-ABCA-42C3-BEFB-986F3E422E24}"/>
              </a:ext>
            </a:extLst>
          </p:cNvPr>
          <p:cNvSpPr>
            <a:spLocks noGrp="1"/>
          </p:cNvSpPr>
          <p:nvPr>
            <p:ph idx="1"/>
          </p:nvPr>
        </p:nvSpPr>
        <p:spPr>
          <a:xfrm>
            <a:off x="786383" y="1821390"/>
            <a:ext cx="4782147" cy="4359954"/>
          </a:xfrm>
        </p:spPr>
        <p:txBody>
          <a:bodyPr anchor="t">
            <a:normAutofit fontScale="92500"/>
          </a:bodyPr>
          <a:lstStyle/>
          <a:p>
            <a:pPr marL="0" indent="0">
              <a:buNone/>
            </a:pPr>
            <a:r>
              <a:rPr lang="en-GB" sz="1800" dirty="0">
                <a:solidFill>
                  <a:schemeClr val="bg1"/>
                </a:solidFill>
              </a:rPr>
              <a:t> </a:t>
            </a:r>
            <a:r>
              <a:rPr lang="en-GB" sz="3600" dirty="0">
                <a:solidFill>
                  <a:schemeClr val="bg1"/>
                </a:solidFill>
              </a:rPr>
              <a:t>“I am stopping this conversation now. I’m going to walk away and give you a chance to think about your conduct. I know that when I come back we can have a polite, productive conversation.”</a:t>
            </a:r>
          </a:p>
        </p:txBody>
      </p:sp>
    </p:spTree>
    <p:extLst>
      <p:ext uri="{BB962C8B-B14F-4D97-AF65-F5344CB8AC3E}">
        <p14:creationId xmlns:p14="http://schemas.microsoft.com/office/powerpoint/2010/main" val="320762467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1417BD1-50A0-4D2F-A6F7-373C7639D2B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Saying sorry?</a:t>
            </a:r>
          </a:p>
        </p:txBody>
      </p:sp>
      <p:sp>
        <p:nvSpPr>
          <p:cNvPr id="3" name="Content Placeholder 2">
            <a:extLst>
              <a:ext uri="{FF2B5EF4-FFF2-40B4-BE49-F238E27FC236}">
                <a16:creationId xmlns:a16="http://schemas.microsoft.com/office/drawing/2014/main" id="{840FB572-4D20-4C33-99F6-1D25CF9E3BDA}"/>
              </a:ext>
            </a:extLst>
          </p:cNvPr>
          <p:cNvSpPr>
            <a:spLocks noGrp="1"/>
          </p:cNvSpPr>
          <p:nvPr>
            <p:ph idx="1"/>
          </p:nvPr>
        </p:nvSpPr>
        <p:spPr>
          <a:xfrm>
            <a:off x="6464410" y="841247"/>
            <a:ext cx="4484536" cy="5340097"/>
          </a:xfrm>
        </p:spPr>
        <p:txBody>
          <a:bodyPr anchor="ctr">
            <a:normAutofit/>
          </a:bodyPr>
          <a:lstStyle/>
          <a:p>
            <a:pPr marL="0" indent="0">
              <a:buNone/>
            </a:pPr>
            <a:r>
              <a:rPr lang="en-GB" sz="4000" dirty="0">
                <a:solidFill>
                  <a:schemeClr val="tx2"/>
                </a:solidFill>
              </a:rPr>
              <a:t>Don’t demand an apology. Show them your humility and give them yours. Ask for nothing in return.</a:t>
            </a:r>
          </a:p>
          <a:p>
            <a:endParaRPr lang="en-GB" sz="1800" dirty="0">
              <a:solidFill>
                <a:schemeClr val="tx2"/>
              </a:solidFill>
            </a:endParaRPr>
          </a:p>
        </p:txBody>
      </p:sp>
    </p:spTree>
    <p:extLst>
      <p:ext uri="{BB962C8B-B14F-4D97-AF65-F5344CB8AC3E}">
        <p14:creationId xmlns:p14="http://schemas.microsoft.com/office/powerpoint/2010/main" val="157199285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6BE85-6297-4DD3-B57B-B7EAD7B2C6CF}"/>
              </a:ext>
            </a:extLst>
          </p:cNvPr>
          <p:cNvSpPr>
            <a:spLocks noGrp="1"/>
          </p:cNvSpPr>
          <p:nvPr>
            <p:ph type="title"/>
          </p:nvPr>
        </p:nvSpPr>
        <p:spPr>
          <a:xfrm>
            <a:off x="841248" y="932961"/>
            <a:ext cx="4887685" cy="1777419"/>
          </a:xfrm>
        </p:spPr>
        <p:txBody>
          <a:bodyPr anchor="b">
            <a:normAutofit/>
          </a:bodyPr>
          <a:lstStyle/>
          <a:p>
            <a:r>
              <a:rPr lang="en-GB" sz="4000"/>
              <a:t>Reparation meeting</a:t>
            </a:r>
          </a:p>
        </p:txBody>
      </p:sp>
      <p:sp>
        <p:nvSpPr>
          <p:cNvPr id="3" name="Content Placeholder 2">
            <a:extLst>
              <a:ext uri="{FF2B5EF4-FFF2-40B4-BE49-F238E27FC236}">
                <a16:creationId xmlns:a16="http://schemas.microsoft.com/office/drawing/2014/main" id="{96E176A8-7694-47CB-8BD8-346BE92EB32F}"/>
              </a:ext>
            </a:extLst>
          </p:cNvPr>
          <p:cNvSpPr>
            <a:spLocks noGrp="1"/>
          </p:cNvSpPr>
          <p:nvPr>
            <p:ph idx="1"/>
          </p:nvPr>
        </p:nvSpPr>
        <p:spPr>
          <a:xfrm>
            <a:off x="841248" y="2894530"/>
            <a:ext cx="4887685" cy="3209544"/>
          </a:xfrm>
        </p:spPr>
        <p:txBody>
          <a:bodyPr anchor="t">
            <a:normAutofit/>
          </a:bodyPr>
          <a:lstStyle/>
          <a:p>
            <a:pPr marL="0" indent="0">
              <a:buNone/>
            </a:pPr>
            <a:r>
              <a:rPr lang="en-GB" sz="2000"/>
              <a:t>1. What's happened?</a:t>
            </a:r>
          </a:p>
          <a:p>
            <a:pPr marL="0" indent="0">
              <a:buNone/>
            </a:pPr>
            <a:r>
              <a:rPr lang="en-GB" sz="2000"/>
              <a:t>2. What were your choices at the time?</a:t>
            </a:r>
          </a:p>
          <a:p>
            <a:pPr marL="0" indent="0">
              <a:buNone/>
            </a:pPr>
            <a:r>
              <a:rPr lang="en-GB" sz="2000"/>
              <a:t>3. Who else was affected by your behaviour?</a:t>
            </a:r>
          </a:p>
          <a:p>
            <a:pPr marL="0" indent="0">
              <a:buNone/>
            </a:pPr>
            <a:r>
              <a:rPr lang="en-GB" sz="2000"/>
              <a:t>4. What have you thought since?</a:t>
            </a:r>
          </a:p>
          <a:p>
            <a:pPr marL="0" indent="0">
              <a:buNone/>
            </a:pPr>
            <a:r>
              <a:rPr lang="en-GB" sz="2000"/>
              <a:t>5. How can we make this right now? </a:t>
            </a:r>
          </a:p>
        </p:txBody>
      </p:sp>
      <p:cxnSp>
        <p:nvCxnSpPr>
          <p:cNvPr id="29" name="Straight Connector 10">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5F830F5-9D79-4529-98ED-5A3A5293C62F}"/>
              </a:ext>
            </a:extLst>
          </p:cNvPr>
          <p:cNvPicPr>
            <a:picLocks noChangeAspect="1"/>
          </p:cNvPicPr>
          <p:nvPr/>
        </p:nvPicPr>
        <p:blipFill rotWithShape="1">
          <a:blip r:embed="rId2"/>
          <a:srcRect l="25592" r="8416" b="-1"/>
          <a:stretch/>
        </p:blipFill>
        <p:spPr>
          <a:xfrm>
            <a:off x="6749145" y="573678"/>
            <a:ext cx="5103206" cy="5710645"/>
          </a:xfrm>
          <a:prstGeom prst="rect">
            <a:avLst/>
          </a:prstGeom>
        </p:spPr>
      </p:pic>
    </p:spTree>
    <p:extLst>
      <p:ext uri="{BB962C8B-B14F-4D97-AF65-F5344CB8AC3E}">
        <p14:creationId xmlns:p14="http://schemas.microsoft.com/office/powerpoint/2010/main" val="1638969162"/>
      </p:ext>
    </p:extLst>
  </p:cSld>
  <p:clrMapOvr>
    <a:overrideClrMapping bg1="dk1" tx1="lt1" bg2="dk2" tx2="lt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C0AA22AC-B934-4178-A531-06726A3FC1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4" name="Color">
              <a:extLst>
                <a:ext uri="{FF2B5EF4-FFF2-40B4-BE49-F238E27FC236}">
                  <a16:creationId xmlns:a16="http://schemas.microsoft.com/office/drawing/2014/main" id="{6D6F7669-0335-45E2-9CFE-D7EF16DF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301F7FCA-4782-4FBE-9252-17877B299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a:extLst>
              <a:ext uri="{FF2B5EF4-FFF2-40B4-BE49-F238E27FC236}">
                <a16:creationId xmlns:a16="http://schemas.microsoft.com/office/drawing/2014/main" id="{E7D0AF65-9078-4104-9926-75263A055E54}"/>
              </a:ext>
            </a:extLst>
          </p:cNvPr>
          <p:cNvPicPr>
            <a:picLocks noGrp="1" noChangeAspect="1"/>
          </p:cNvPicPr>
          <p:nvPr>
            <p:ph idx="1"/>
          </p:nvPr>
        </p:nvPicPr>
        <p:blipFill rotWithShape="1">
          <a:blip r:embed="rId2"/>
          <a:srcRect l="18380" r="13245" b="-1"/>
          <a:stretch/>
        </p:blipFill>
        <p:spPr>
          <a:xfrm>
            <a:off x="6803647" y="653615"/>
            <a:ext cx="4730214" cy="5540004"/>
          </a:xfrm>
          <a:prstGeom prst="rect">
            <a:avLst/>
          </a:prstGeom>
        </p:spPr>
      </p:pic>
      <p:grpSp>
        <p:nvGrpSpPr>
          <p:cNvPr id="17" name="Group 16">
            <a:extLst>
              <a:ext uri="{FF2B5EF4-FFF2-40B4-BE49-F238E27FC236}">
                <a16:creationId xmlns:a16="http://schemas.microsoft.com/office/drawing/2014/main" id="{5795FBEB-70B2-409B-AE84-654E76B79B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13424F12-7A44-4F11-A62E-6AE117A14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28C124D-6FB7-4EDD-8DF7-D9A93D8F3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4EACAEE-399E-4936-89D8-43216F5CF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4BC9977-29AF-4134-A9EE-9210122B3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2A064C6-1D4F-4842-BFCC-B967FF8BA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B470779-6729-43E2-89F3-94CC5ECFE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704A746-31DA-422E-8991-0AF15F842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77958D3-FDD2-40E7-B5B4-682C58B7C34D}"/>
              </a:ext>
            </a:extLst>
          </p:cNvPr>
          <p:cNvSpPr>
            <a:spLocks noGrp="1"/>
          </p:cNvSpPr>
          <p:nvPr>
            <p:ph type="title"/>
          </p:nvPr>
        </p:nvSpPr>
        <p:spPr>
          <a:xfrm>
            <a:off x="1012644" y="841664"/>
            <a:ext cx="4608768" cy="2782723"/>
          </a:xfrm>
        </p:spPr>
        <p:txBody>
          <a:bodyPr vert="horz" lIns="91440" tIns="45720" rIns="91440" bIns="45720" rtlCol="0" anchor="b">
            <a:normAutofit/>
          </a:bodyPr>
          <a:lstStyle/>
          <a:p>
            <a:r>
              <a:rPr lang="en-US" sz="4800">
                <a:solidFill>
                  <a:schemeClr val="bg1"/>
                </a:solidFill>
              </a:rPr>
              <a:t>3 is the magic number</a:t>
            </a:r>
          </a:p>
        </p:txBody>
      </p:sp>
    </p:spTree>
    <p:extLst>
      <p:ext uri="{BB962C8B-B14F-4D97-AF65-F5344CB8AC3E}">
        <p14:creationId xmlns:p14="http://schemas.microsoft.com/office/powerpoint/2010/main" val="379628293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DC4D423-BD6B-4B07-BAF1-84D9CD1729C7}"/>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dirty="0">
                <a:solidFill>
                  <a:schemeClr val="bg1"/>
                </a:solidFill>
                <a:latin typeface="+mj-lt"/>
                <a:ea typeface="+mj-ea"/>
                <a:cs typeface="+mj-cs"/>
              </a:rPr>
              <a:t>Three rules:</a:t>
            </a:r>
          </a:p>
        </p:txBody>
      </p:sp>
    </p:spTree>
    <p:extLst>
      <p:ext uri="{BB962C8B-B14F-4D97-AF65-F5344CB8AC3E}">
        <p14:creationId xmlns:p14="http://schemas.microsoft.com/office/powerpoint/2010/main" val="76976678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8072CCF-784B-4EBD-9AF2-3ED7A69CEC4F}"/>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dirty="0">
                <a:solidFill>
                  <a:schemeClr val="bg1"/>
                </a:solidFill>
                <a:latin typeface="+mj-lt"/>
                <a:ea typeface="+mj-ea"/>
                <a:cs typeface="+mj-cs"/>
              </a:rPr>
              <a:t>Three consistent adult </a:t>
            </a:r>
            <a:r>
              <a:rPr lang="en-US" sz="4800" kern="1200" dirty="0" err="1">
                <a:solidFill>
                  <a:schemeClr val="bg1"/>
                </a:solidFill>
                <a:latin typeface="+mj-lt"/>
                <a:ea typeface="+mj-ea"/>
                <a:cs typeface="+mj-cs"/>
              </a:rPr>
              <a:t>behaviours</a:t>
            </a:r>
            <a:endParaRPr lang="en-US" sz="4800" kern="1200" dirty="0">
              <a:solidFill>
                <a:schemeClr val="bg1"/>
              </a:solidFill>
              <a:latin typeface="+mj-lt"/>
              <a:ea typeface="+mj-ea"/>
              <a:cs typeface="+mj-cs"/>
            </a:endParaRPr>
          </a:p>
        </p:txBody>
      </p:sp>
    </p:spTree>
    <p:extLst>
      <p:ext uri="{BB962C8B-B14F-4D97-AF65-F5344CB8AC3E}">
        <p14:creationId xmlns:p14="http://schemas.microsoft.com/office/powerpoint/2010/main" val="204545215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821C35F-8B0D-485E-B568-940D9894E63D}"/>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dirty="0">
                <a:solidFill>
                  <a:schemeClr val="bg1"/>
                </a:solidFill>
                <a:latin typeface="+mj-lt"/>
                <a:ea typeface="+mj-ea"/>
                <a:cs typeface="+mj-cs"/>
              </a:rPr>
              <a:t>Three ways of </a:t>
            </a:r>
            <a:r>
              <a:rPr lang="en-US" sz="4800" kern="1200" dirty="0" err="1">
                <a:solidFill>
                  <a:schemeClr val="bg1"/>
                </a:solidFill>
                <a:latin typeface="+mj-lt"/>
                <a:ea typeface="+mj-ea"/>
                <a:cs typeface="+mj-cs"/>
              </a:rPr>
              <a:t>recognising</a:t>
            </a:r>
            <a:r>
              <a:rPr lang="en-US" sz="4800" kern="1200" dirty="0">
                <a:solidFill>
                  <a:schemeClr val="bg1"/>
                </a:solidFill>
                <a:latin typeface="+mj-lt"/>
                <a:ea typeface="+mj-ea"/>
                <a:cs typeface="+mj-cs"/>
              </a:rPr>
              <a:t> children who go over and above</a:t>
            </a:r>
          </a:p>
        </p:txBody>
      </p:sp>
    </p:spTree>
    <p:extLst>
      <p:ext uri="{BB962C8B-B14F-4D97-AF65-F5344CB8AC3E}">
        <p14:creationId xmlns:p14="http://schemas.microsoft.com/office/powerpoint/2010/main" val="262119251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31F1844-C127-4F87-9DF4-07304751E5CB}"/>
              </a:ext>
            </a:extLst>
          </p:cNvPr>
          <p:cNvSpPr>
            <a:spLocks noGrp="1"/>
          </p:cNvSpPr>
          <p:nvPr>
            <p:ph type="title"/>
          </p:nvPr>
        </p:nvSpPr>
        <p:spPr>
          <a:xfrm>
            <a:off x="789708" y="666351"/>
            <a:ext cx="10558405" cy="3044335"/>
          </a:xfrm>
        </p:spPr>
        <p:txBody>
          <a:bodyPr vert="horz" lIns="91440" tIns="45720" rIns="91440" bIns="45720" rtlCol="0" anchor="b">
            <a:normAutofit/>
          </a:bodyPr>
          <a:lstStyle/>
          <a:p>
            <a:pPr algn="ctr"/>
            <a:r>
              <a:rPr lang="en-US" sz="4800" kern="1200" dirty="0">
                <a:solidFill>
                  <a:schemeClr val="bg1"/>
                </a:solidFill>
                <a:latin typeface="+mj-lt"/>
                <a:ea typeface="+mj-ea"/>
                <a:cs typeface="+mj-cs"/>
              </a:rPr>
              <a:t>Three steps for dealing with poor </a:t>
            </a:r>
            <a:r>
              <a:rPr lang="en-US" sz="4800" kern="1200" dirty="0" err="1">
                <a:solidFill>
                  <a:schemeClr val="bg1"/>
                </a:solidFill>
                <a:latin typeface="+mj-lt"/>
                <a:ea typeface="+mj-ea"/>
                <a:cs typeface="+mj-cs"/>
              </a:rPr>
              <a:t>behaviour</a:t>
            </a:r>
            <a:endParaRPr lang="en-US" sz="4800" kern="1200" dirty="0">
              <a:solidFill>
                <a:schemeClr val="bg1"/>
              </a:solidFill>
              <a:latin typeface="+mj-lt"/>
              <a:ea typeface="+mj-ea"/>
              <a:cs typeface="+mj-cs"/>
            </a:endParaRPr>
          </a:p>
        </p:txBody>
      </p:sp>
    </p:spTree>
    <p:extLst>
      <p:ext uri="{BB962C8B-B14F-4D97-AF65-F5344CB8AC3E}">
        <p14:creationId xmlns:p14="http://schemas.microsoft.com/office/powerpoint/2010/main" val="358867423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F98FAD5-0691-4602-91C8-BF456FE53CC2}"/>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kern="1200">
                <a:solidFill>
                  <a:schemeClr val="bg1"/>
                </a:solidFill>
                <a:latin typeface="+mj-lt"/>
                <a:ea typeface="+mj-ea"/>
                <a:cs typeface="+mj-cs"/>
              </a:rPr>
              <a:t>Three ways we could be more consistent with children who really struggle with their behaviour</a:t>
            </a:r>
          </a:p>
        </p:txBody>
      </p:sp>
    </p:spTree>
    <p:extLst>
      <p:ext uri="{BB962C8B-B14F-4D97-AF65-F5344CB8AC3E}">
        <p14:creationId xmlns:p14="http://schemas.microsoft.com/office/powerpoint/2010/main" val="377081932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Table&#10;&#10;Description automatically generated">
            <a:extLst>
              <a:ext uri="{FF2B5EF4-FFF2-40B4-BE49-F238E27FC236}">
                <a16:creationId xmlns:a16="http://schemas.microsoft.com/office/drawing/2014/main" id="{77A1D882-99AD-EEF4-FA1F-F781E05E5BC1}"/>
              </a:ext>
            </a:extLst>
          </p:cNvPr>
          <p:cNvPicPr>
            <a:picLocks noGrp="1" noChangeAspect="1"/>
          </p:cNvPicPr>
          <p:nvPr>
            <p:ph idx="1"/>
          </p:nvPr>
        </p:nvPicPr>
        <p:blipFill>
          <a:blip r:embed="rId3"/>
          <a:stretch>
            <a:fillRect/>
          </a:stretch>
        </p:blipFill>
        <p:spPr>
          <a:xfrm>
            <a:off x="1576153" y="457200"/>
            <a:ext cx="9039693" cy="5943600"/>
          </a:xfrm>
          <a:prstGeom prst="rect">
            <a:avLst/>
          </a:prstGeom>
        </p:spPr>
      </p:pic>
    </p:spTree>
    <p:extLst>
      <p:ext uri="{BB962C8B-B14F-4D97-AF65-F5344CB8AC3E}">
        <p14:creationId xmlns:p14="http://schemas.microsoft.com/office/powerpoint/2010/main" val="1198596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d8d14026024589c87423d0fd971802d7">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588f09ad8c61970631b2c84cacf687ee"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36BFE5-BDF9-4221-B5A3-62A8F66DE2AA}">
  <ds:schemaRefs>
    <ds:schemaRef ds:uri="ebe861c4-9752-476b-95bf-faec8d80e167"/>
    <ds:schemaRef ds:uri="f9cd839b-d2f7-4d79-867e-33235b171cd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2AC02B4-D47E-43CC-B289-523B6F50DB8C}">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76A9B7E-04A5-40E5-8EA1-08BDFC9FB8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1807</TotalTime>
  <Words>4723</Words>
  <Application>Microsoft Office PowerPoint</Application>
  <PresentationFormat>Widescreen</PresentationFormat>
  <Paragraphs>482</Paragraphs>
  <Slides>95</Slides>
  <Notes>39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95</vt:i4>
      </vt:variant>
    </vt:vector>
  </HeadingPairs>
  <TitlesOfParts>
    <vt:vector size="102" baseType="lpstr">
      <vt:lpstr>Arial</vt:lpstr>
      <vt:lpstr>Arial Rounded MT Bold</vt:lpstr>
      <vt:lpstr>Calibri</vt:lpstr>
      <vt:lpstr>Calibri Light</vt:lpstr>
      <vt:lpstr>Comic Sans MS</vt:lpstr>
      <vt:lpstr>Tw Cen MT</vt:lpstr>
      <vt:lpstr>Office Theme</vt:lpstr>
      <vt:lpstr>PowerPoint Presentation</vt:lpstr>
      <vt:lpstr>Link to pedagogical principles: </vt:lpstr>
      <vt:lpstr>PowerPoint Presentation</vt:lpstr>
      <vt:lpstr>PowerPoint Presentation</vt:lpstr>
      <vt:lpstr>Task: Think back to a lesson where you or someone else was playing up?</vt:lpstr>
      <vt:lpstr>What type of behaviour is the biggest concern?</vt:lpstr>
      <vt:lpstr>Rules versus expectations</vt:lpstr>
      <vt:lpstr>In terms of behaviour, what do we expect from:</vt:lpstr>
      <vt:lpstr>First impressions:</vt:lpstr>
      <vt:lpstr>PowerPoint Presentation</vt:lpstr>
      <vt:lpstr>PowerPoint Presentation</vt:lpstr>
      <vt:lpstr>Changing anger to shades of disappointment</vt:lpstr>
      <vt:lpstr>What factors might affect pupil behaviour?</vt:lpstr>
      <vt:lpstr>The importance of importance</vt:lpstr>
      <vt:lpstr>How do you make your pupils feel important? Make a list of 10 ways in which you could make your pupils feel important</vt:lpstr>
      <vt:lpstr>Tweaking teaching to transform trouble</vt:lpstr>
      <vt:lpstr>PowerPoint Presentation</vt:lpstr>
      <vt:lpstr>PowerPoint Presentation</vt:lpstr>
      <vt:lpstr>PowerPoint Presentation</vt:lpstr>
      <vt:lpstr>PowerPoint Presentation</vt:lpstr>
      <vt:lpstr>PowerPoint Presentation</vt:lpstr>
      <vt:lpstr>What are the most common classroom management issues for new teachers?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https://www.youtube.com/watch?v=P3LBFMf-hXY</vt:lpstr>
      <vt:lpstr>PowerPoint Presentation</vt:lpstr>
      <vt:lpstr>Extra slides:</vt:lpstr>
      <vt:lpstr>PowerPoint Presentation</vt:lpstr>
      <vt:lpstr>Consistency in what?</vt:lpstr>
      <vt:lpstr>PowerPoint Presentation</vt:lpstr>
      <vt:lpstr>Consistency…</vt:lpstr>
      <vt:lpstr>Emotional resilience…for adults</vt:lpstr>
      <vt:lpstr>PowerPoint Presentation</vt:lpstr>
      <vt:lpstr>Any questions?</vt:lpstr>
      <vt:lpstr>Habits of adults who manage behaviour well:</vt:lpstr>
      <vt:lpstr>Meet and greet</vt:lpstr>
      <vt:lpstr>Catch them doing the right thing</vt:lpstr>
      <vt:lpstr>Teach behaviours that they want to see</vt:lpstr>
      <vt:lpstr>Teach learners how they would like to be treated</vt:lpstr>
      <vt:lpstr>Reinforce conduct/ attitude that is appropriate to context</vt:lpstr>
      <vt:lpstr>They agree rules/routines/expectations with their class and consistently apply them with positive and negative consequences</vt:lpstr>
      <vt:lpstr>They sustain a passion for their subject that breaks through the limiting self belief of some learners </vt:lpstr>
      <vt:lpstr>They relentlessly work to build mutual trust even when trust is broken, time is wasted and promises are not kept. They refuse to give up</vt:lpstr>
      <vt:lpstr>They keep their emotion for when it is most appreciated by the learners</vt:lpstr>
      <vt:lpstr>Assertiveness</vt:lpstr>
      <vt:lpstr>Just as learners have choices, so you have the opportunity to choose your behaviour. </vt:lpstr>
      <vt:lpstr>Non verbal skills/attitudes that work with more challenging behaviours</vt:lpstr>
      <vt:lpstr>Showing humility</vt:lpstr>
      <vt:lpstr>Cold rather than confrontational</vt:lpstr>
      <vt:lpstr>Give clear cues when switching from the formal to the informal, from relaxed to business like</vt:lpstr>
      <vt:lpstr>Work to create a certainty that poor behaviour will be addressed and relentlessly followed up </vt:lpstr>
      <vt:lpstr>Patiently giving without ever expecting to receive </vt:lpstr>
      <vt:lpstr>Showing empathy balanced with a determination to help the learner succeed</vt:lpstr>
      <vt:lpstr>Earning respect not expecting it</vt:lpstr>
      <vt:lpstr>Never laying your relationship on the line on a behaviour issue </vt:lpstr>
      <vt:lpstr>Keeping your promises</vt:lpstr>
      <vt:lpstr>At times ignoring defensive behaviours in the moment but not forgetting</vt:lpstr>
      <vt:lpstr>Commitment to building an appropriate relationship</vt:lpstr>
      <vt:lpstr>Refusing to listen to the doubters and moaners; refusing to give up on any learner</vt:lpstr>
      <vt:lpstr>Assertive Structures</vt:lpstr>
      <vt:lpstr>Closed choices</vt:lpstr>
      <vt:lpstr>Using the assumed close: ‘When you meet me at 3pm make sure you bring…’ rather than ‘I want to see you at 3pm’</vt:lpstr>
      <vt:lpstr>Prefacing requests with ‘Thank you’ so that the listener hears the acknowledgement before the instruction: ‘Thank you for picking the paper up’</vt:lpstr>
      <vt:lpstr>Absolute belief, even in the face of overwhelming odds! ‘I can feel that this is going to be an excellent session/lesson’, ‘I have been looking forward to this session all week…’ </vt:lpstr>
      <vt:lpstr>Encouraging the learner's responsibility to react appropriately ‘We need to have an adult conversation to resolve this’ </vt:lpstr>
      <vt:lpstr>PowerPoint Presentation</vt:lpstr>
      <vt:lpstr>Taking care of behaviour</vt:lpstr>
      <vt:lpstr>30 second intervention</vt:lpstr>
      <vt:lpstr>How to land a difficult message, softly</vt:lpstr>
      <vt:lpstr>Refocusing the conversation</vt:lpstr>
      <vt:lpstr>‘It wasn’t me!’</vt:lpstr>
      <vt:lpstr>‘But they were doing the same thing!’</vt:lpstr>
      <vt:lpstr>‘I was only…’</vt:lpstr>
      <vt:lpstr>‘You are not being fair!’</vt:lpstr>
      <vt:lpstr>‘It’s boring!’</vt:lpstr>
      <vt:lpstr>You are a …… (name calling)</vt:lpstr>
      <vt:lpstr>Out-line </vt:lpstr>
      <vt:lpstr>PowerPoint Presentation</vt:lpstr>
      <vt:lpstr>Saying sorry?</vt:lpstr>
      <vt:lpstr>Reparation meeting</vt:lpstr>
      <vt:lpstr>3 is the magic number</vt:lpstr>
      <vt:lpstr>Three rules:</vt:lpstr>
      <vt:lpstr>Three consistent adult behaviours</vt:lpstr>
      <vt:lpstr>Three ways of recognising children who go over and above</vt:lpstr>
      <vt:lpstr>Three steps for dealing with poor behaviour</vt:lpstr>
      <vt:lpstr>Three ways we could be more consistent with children who really struggle with their behaviour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Holloway</dc:creator>
  <cp:lastModifiedBy>Julia Holloway</cp:lastModifiedBy>
  <cp:revision>2</cp:revision>
  <dcterms:created xsi:type="dcterms:W3CDTF">2020-10-11T10:32:59Z</dcterms:created>
  <dcterms:modified xsi:type="dcterms:W3CDTF">2022-10-03T18:46:37Z</dcterms:modified>
</cp:coreProperties>
</file>