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21"/>
  </p:notesMasterIdLst>
  <p:sldIdLst>
    <p:sldId id="256" r:id="rId7"/>
    <p:sldId id="2686" r:id="rId8"/>
    <p:sldId id="257" r:id="rId9"/>
    <p:sldId id="273" r:id="rId10"/>
    <p:sldId id="2724" r:id="rId11"/>
    <p:sldId id="2721" r:id="rId12"/>
    <p:sldId id="2723" r:id="rId13"/>
    <p:sldId id="2728" r:id="rId14"/>
    <p:sldId id="2727" r:id="rId15"/>
    <p:sldId id="2690" r:id="rId16"/>
    <p:sldId id="2725" r:id="rId17"/>
    <p:sldId id="2726" r:id="rId18"/>
    <p:sldId id="2720" r:id="rId19"/>
    <p:sldId id="2729" r:id="rId20"/>
  </p:sldIdLst>
  <p:sldSz cx="12192000" cy="6858000"/>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B655FC-2047-4E69-8793-3A5990A27D32}" v="18" dt="2026-03-16T13:45:15.5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61893" autoAdjust="0"/>
  </p:normalViewPr>
  <p:slideViewPr>
    <p:cSldViewPr snapToGrid="0" snapToObjects="1">
      <p:cViewPr varScale="1">
        <p:scale>
          <a:sx n="60" d="100"/>
          <a:sy n="60" d="100"/>
        </p:scale>
        <p:origin x="2046" y="282"/>
      </p:cViewPr>
      <p:guideLst/>
    </p:cSldViewPr>
  </p:slideViewPr>
  <p:notesTextViewPr>
    <p:cViewPr>
      <p:scale>
        <a:sx n="1" d="1"/>
        <a:sy n="1" d="1"/>
      </p:scale>
      <p:origin x="0" y="0"/>
    </p:cViewPr>
  </p:notesTextViewPr>
  <p:sorterViewPr>
    <p:cViewPr varScale="1">
      <p:scale>
        <a:sx n="100" d="100"/>
        <a:sy n="100" d="100"/>
      </p:scale>
      <p:origin x="0" y="-496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88C2DB11-0E9A-44FE-AE8B-2469165B3BF6}"/>
    <pc:docChg chg="custSel addSld delSld modSld sldOrd">
      <pc:chgData name="Julie Thomas" userId="2af13b6d24d29b42" providerId="LiveId" clId="{88C2DB11-0E9A-44FE-AE8B-2469165B3BF6}" dt="2026-03-16T13:49:04.308" v="6551" actId="1076"/>
      <pc:docMkLst>
        <pc:docMk/>
      </pc:docMkLst>
      <pc:sldChg chg="modSp mod">
        <pc:chgData name="Julie Thomas" userId="2af13b6d24d29b42" providerId="LiveId" clId="{88C2DB11-0E9A-44FE-AE8B-2469165B3BF6}" dt="2026-03-16T13:13:19.232" v="6543" actId="20577"/>
        <pc:sldMkLst>
          <pc:docMk/>
          <pc:sldMk cId="1459747510" sldId="257"/>
        </pc:sldMkLst>
        <pc:spChg chg="mod">
          <ac:chgData name="Julie Thomas" userId="2af13b6d24d29b42" providerId="LiveId" clId="{88C2DB11-0E9A-44FE-AE8B-2469165B3BF6}" dt="2026-03-16T13:13:19.232" v="6543" actId="20577"/>
          <ac:spMkLst>
            <pc:docMk/>
            <pc:sldMk cId="1459747510" sldId="257"/>
            <ac:spMk id="3" creationId="{A2903DD9-6F9E-035B-CB18-D0436E88F77B}"/>
          </ac:spMkLst>
        </pc:spChg>
      </pc:sldChg>
      <pc:sldChg chg="modSp mod">
        <pc:chgData name="Julie Thomas" userId="2af13b6d24d29b42" providerId="LiveId" clId="{88C2DB11-0E9A-44FE-AE8B-2469165B3BF6}" dt="2026-03-16T13:45:21.547" v="6545" actId="20577"/>
        <pc:sldMkLst>
          <pc:docMk/>
          <pc:sldMk cId="2908991898" sldId="273"/>
        </pc:sldMkLst>
        <pc:graphicFrameChg chg="mod modGraphic">
          <ac:chgData name="Julie Thomas" userId="2af13b6d24d29b42" providerId="LiveId" clId="{88C2DB11-0E9A-44FE-AE8B-2469165B3BF6}" dt="2026-03-16T13:45:21.547" v="6545" actId="20577"/>
          <ac:graphicFrameMkLst>
            <pc:docMk/>
            <pc:sldMk cId="2908991898" sldId="273"/>
            <ac:graphicFrameMk id="5" creationId="{E66EA233-5554-9D2C-9C01-FDE505D0799A}"/>
          </ac:graphicFrameMkLst>
        </pc:graphicFrameChg>
      </pc:sldChg>
      <pc:sldChg chg="modSp mod">
        <pc:chgData name="Julie Thomas" userId="2af13b6d24d29b42" providerId="LiveId" clId="{88C2DB11-0E9A-44FE-AE8B-2469165B3BF6}" dt="2026-03-12T12:02:50.014" v="23" actId="20577"/>
        <pc:sldMkLst>
          <pc:docMk/>
          <pc:sldMk cId="2492275167" sldId="2686"/>
        </pc:sldMkLst>
        <pc:spChg chg="mod">
          <ac:chgData name="Julie Thomas" userId="2af13b6d24d29b42" providerId="LiveId" clId="{88C2DB11-0E9A-44FE-AE8B-2469165B3BF6}" dt="2026-03-12T12:02:50.014" v="23" actId="20577"/>
          <ac:spMkLst>
            <pc:docMk/>
            <pc:sldMk cId="2492275167" sldId="2686"/>
            <ac:spMk id="2" creationId="{5901D71A-A6E0-A792-CD94-E17DE30D6647}"/>
          </ac:spMkLst>
        </pc:spChg>
      </pc:sldChg>
      <pc:sldChg chg="modSp add del mod ord">
        <pc:chgData name="Julie Thomas" userId="2af13b6d24d29b42" providerId="LiveId" clId="{88C2DB11-0E9A-44FE-AE8B-2469165B3BF6}" dt="2026-03-13T15:50:08.120" v="5487" actId="20577"/>
        <pc:sldMkLst>
          <pc:docMk/>
          <pc:sldMk cId="330390240" sldId="2690"/>
        </pc:sldMkLst>
        <pc:spChg chg="mod">
          <ac:chgData name="Julie Thomas" userId="2af13b6d24d29b42" providerId="LiveId" clId="{88C2DB11-0E9A-44FE-AE8B-2469165B3BF6}" dt="2026-03-13T14:43:47.637" v="3956" actId="20577"/>
          <ac:spMkLst>
            <pc:docMk/>
            <pc:sldMk cId="330390240" sldId="2690"/>
            <ac:spMk id="2" creationId="{BA4DB58D-3E23-4743-EBDC-C232E000830E}"/>
          </ac:spMkLst>
        </pc:spChg>
        <pc:spChg chg="mod">
          <ac:chgData name="Julie Thomas" userId="2af13b6d24d29b42" providerId="LiveId" clId="{88C2DB11-0E9A-44FE-AE8B-2469165B3BF6}" dt="2026-03-13T15:50:08.120" v="5487" actId="20577"/>
          <ac:spMkLst>
            <pc:docMk/>
            <pc:sldMk cId="330390240" sldId="2690"/>
            <ac:spMk id="3" creationId="{D9CD20D9-632A-E77C-8F1A-FDAB8B6D9DFB}"/>
          </ac:spMkLst>
        </pc:spChg>
      </pc:sldChg>
      <pc:sldChg chg="modSp mod">
        <pc:chgData name="Julie Thomas" userId="2af13b6d24d29b42" providerId="LiveId" clId="{88C2DB11-0E9A-44FE-AE8B-2469165B3BF6}" dt="2026-03-16T13:49:04.308" v="6551" actId="1076"/>
        <pc:sldMkLst>
          <pc:docMk/>
          <pc:sldMk cId="2924734372" sldId="2720"/>
        </pc:sldMkLst>
        <pc:spChg chg="mod">
          <ac:chgData name="Julie Thomas" userId="2af13b6d24d29b42" providerId="LiveId" clId="{88C2DB11-0E9A-44FE-AE8B-2469165B3BF6}" dt="2026-03-16T13:49:04.308" v="6551" actId="1076"/>
          <ac:spMkLst>
            <pc:docMk/>
            <pc:sldMk cId="2924734372" sldId="2720"/>
            <ac:spMk id="2" creationId="{624562C2-5B41-1811-BEE6-AD053B756301}"/>
          </ac:spMkLst>
        </pc:spChg>
        <pc:spChg chg="mod">
          <ac:chgData name="Julie Thomas" userId="2af13b6d24d29b42" providerId="LiveId" clId="{88C2DB11-0E9A-44FE-AE8B-2469165B3BF6}" dt="2026-03-16T13:49:01.130" v="6550" actId="1076"/>
          <ac:spMkLst>
            <pc:docMk/>
            <pc:sldMk cId="2924734372" sldId="2720"/>
            <ac:spMk id="3" creationId="{CAFD3544-E625-ACE3-D4C7-E45B41BD7143}"/>
          </ac:spMkLst>
        </pc:spChg>
      </pc:sldChg>
      <pc:sldChg chg="modSp new mod ord">
        <pc:chgData name="Julie Thomas" userId="2af13b6d24d29b42" providerId="LiveId" clId="{88C2DB11-0E9A-44FE-AE8B-2469165B3BF6}" dt="2026-03-13T14:10:53.964" v="2268" actId="20577"/>
        <pc:sldMkLst>
          <pc:docMk/>
          <pc:sldMk cId="3428262960" sldId="2721"/>
        </pc:sldMkLst>
        <pc:spChg chg="mod">
          <ac:chgData name="Julie Thomas" userId="2af13b6d24d29b42" providerId="LiveId" clId="{88C2DB11-0E9A-44FE-AE8B-2469165B3BF6}" dt="2026-03-13T13:56:26.135" v="909" actId="14100"/>
          <ac:spMkLst>
            <pc:docMk/>
            <pc:sldMk cId="3428262960" sldId="2721"/>
            <ac:spMk id="2" creationId="{94B4A488-81F0-EE8D-3C4D-517C9E97832C}"/>
          </ac:spMkLst>
        </pc:spChg>
        <pc:spChg chg="mod">
          <ac:chgData name="Julie Thomas" userId="2af13b6d24d29b42" providerId="LiveId" clId="{88C2DB11-0E9A-44FE-AE8B-2469165B3BF6}" dt="2026-03-13T14:10:53.964" v="2268" actId="20577"/>
          <ac:spMkLst>
            <pc:docMk/>
            <pc:sldMk cId="3428262960" sldId="2721"/>
            <ac:spMk id="3" creationId="{3DE81B52-9B72-1627-EF69-BD2B042CC97B}"/>
          </ac:spMkLst>
        </pc:spChg>
      </pc:sldChg>
      <pc:sldChg chg="addSp delSp modSp new mod">
        <pc:chgData name="Julie Thomas" userId="2af13b6d24d29b42" providerId="LiveId" clId="{88C2DB11-0E9A-44FE-AE8B-2469165B3BF6}" dt="2026-03-13T14:12:40.450" v="2285" actId="14100"/>
        <pc:sldMkLst>
          <pc:docMk/>
          <pc:sldMk cId="1312120847" sldId="2723"/>
        </pc:sldMkLst>
        <pc:graphicFrameChg chg="add mod ord modGraphic">
          <ac:chgData name="Julie Thomas" userId="2af13b6d24d29b42" providerId="LiveId" clId="{88C2DB11-0E9A-44FE-AE8B-2469165B3BF6}" dt="2026-03-13T14:12:40.450" v="2285" actId="14100"/>
          <ac:graphicFrameMkLst>
            <pc:docMk/>
            <pc:sldMk cId="1312120847" sldId="2723"/>
            <ac:graphicFrameMk id="4" creationId="{7665F801-4288-37EB-EBF6-39820030940C}"/>
          </ac:graphicFrameMkLst>
        </pc:graphicFrameChg>
      </pc:sldChg>
      <pc:sldChg chg="addSp delSp modSp new mod ord">
        <pc:chgData name="Julie Thomas" userId="2af13b6d24d29b42" providerId="LiveId" clId="{88C2DB11-0E9A-44FE-AE8B-2469165B3BF6}" dt="2026-03-13T14:24:23.815" v="2728" actId="20577"/>
        <pc:sldMkLst>
          <pc:docMk/>
          <pc:sldMk cId="2488499091" sldId="2724"/>
        </pc:sldMkLst>
        <pc:spChg chg="mod">
          <ac:chgData name="Julie Thomas" userId="2af13b6d24d29b42" providerId="LiveId" clId="{88C2DB11-0E9A-44FE-AE8B-2469165B3BF6}" dt="2026-03-13T14:24:23.815" v="2728" actId="20577"/>
          <ac:spMkLst>
            <pc:docMk/>
            <pc:sldMk cId="2488499091" sldId="2724"/>
            <ac:spMk id="2" creationId="{DBADBB43-6138-D03D-5C8B-43B11DDB545C}"/>
          </ac:spMkLst>
        </pc:spChg>
        <pc:spChg chg="mod">
          <ac:chgData name="Julie Thomas" userId="2af13b6d24d29b42" providerId="LiveId" clId="{88C2DB11-0E9A-44FE-AE8B-2469165B3BF6}" dt="2026-03-13T14:21:57.115" v="2692" actId="26606"/>
          <ac:spMkLst>
            <pc:docMk/>
            <pc:sldMk cId="2488499091" sldId="2724"/>
            <ac:spMk id="3" creationId="{0B56AF37-DDB3-F7EC-FF6D-BB3D3A50D9B2}"/>
          </ac:spMkLst>
        </pc:spChg>
        <pc:picChg chg="add mod">
          <ac:chgData name="Julie Thomas" userId="2af13b6d24d29b42" providerId="LiveId" clId="{88C2DB11-0E9A-44FE-AE8B-2469165B3BF6}" dt="2026-03-13T14:23:08.971" v="2695" actId="26606"/>
          <ac:picMkLst>
            <pc:docMk/>
            <pc:sldMk cId="2488499091" sldId="2724"/>
            <ac:picMk id="7" creationId="{8A9CCCF5-9724-8D13-EBC2-E2A93BECA461}"/>
          </ac:picMkLst>
        </pc:picChg>
      </pc:sldChg>
      <pc:sldChg chg="modSp new mod">
        <pc:chgData name="Julie Thomas" userId="2af13b6d24d29b42" providerId="LiveId" clId="{88C2DB11-0E9A-44FE-AE8B-2469165B3BF6}" dt="2026-03-16T13:47:59.979" v="6549" actId="20577"/>
        <pc:sldMkLst>
          <pc:docMk/>
          <pc:sldMk cId="307945705" sldId="2725"/>
        </pc:sldMkLst>
        <pc:spChg chg="mod">
          <ac:chgData name="Julie Thomas" userId="2af13b6d24d29b42" providerId="LiveId" clId="{88C2DB11-0E9A-44FE-AE8B-2469165B3BF6}" dt="2026-03-13T15:53:38.197" v="5512" actId="20577"/>
          <ac:spMkLst>
            <pc:docMk/>
            <pc:sldMk cId="307945705" sldId="2725"/>
            <ac:spMk id="2" creationId="{FD059A84-32FA-A59C-A950-2EAA484E1553}"/>
          </ac:spMkLst>
        </pc:spChg>
        <pc:spChg chg="mod">
          <ac:chgData name="Julie Thomas" userId="2af13b6d24d29b42" providerId="LiveId" clId="{88C2DB11-0E9A-44FE-AE8B-2469165B3BF6}" dt="2026-03-16T13:47:59.979" v="6549" actId="20577"/>
          <ac:spMkLst>
            <pc:docMk/>
            <pc:sldMk cId="307945705" sldId="2725"/>
            <ac:spMk id="3" creationId="{0985FA2A-7785-2583-0192-D3FB55C1B829}"/>
          </ac:spMkLst>
        </pc:spChg>
      </pc:sldChg>
      <pc:sldChg chg="addSp delSp modSp new mod">
        <pc:chgData name="Julie Thomas" userId="2af13b6d24d29b42" providerId="LiveId" clId="{88C2DB11-0E9A-44FE-AE8B-2469165B3BF6}" dt="2026-03-13T15:16:36.902" v="4715" actId="255"/>
        <pc:sldMkLst>
          <pc:docMk/>
          <pc:sldMk cId="2942866604" sldId="2726"/>
        </pc:sldMkLst>
        <pc:spChg chg="mod">
          <ac:chgData name="Julie Thomas" userId="2af13b6d24d29b42" providerId="LiveId" clId="{88C2DB11-0E9A-44FE-AE8B-2469165B3BF6}" dt="2026-03-13T15:16:22.709" v="4714" actId="2711"/>
          <ac:spMkLst>
            <pc:docMk/>
            <pc:sldMk cId="2942866604" sldId="2726"/>
            <ac:spMk id="2" creationId="{096564BF-DF65-8D23-D0AD-F0CD20EADC85}"/>
          </ac:spMkLst>
        </pc:spChg>
        <pc:graphicFrameChg chg="add mod ord modGraphic">
          <ac:chgData name="Julie Thomas" userId="2af13b6d24d29b42" providerId="LiveId" clId="{88C2DB11-0E9A-44FE-AE8B-2469165B3BF6}" dt="2026-03-13T15:16:36.902" v="4715" actId="255"/>
          <ac:graphicFrameMkLst>
            <pc:docMk/>
            <pc:sldMk cId="2942866604" sldId="2726"/>
            <ac:graphicFrameMk id="4" creationId="{2D212C89-1182-7D75-0B52-635FBA11082E}"/>
          </ac:graphicFrameMkLst>
        </pc:graphicFrameChg>
      </pc:sldChg>
      <pc:sldChg chg="modSp new mod ord">
        <pc:chgData name="Julie Thomas" userId="2af13b6d24d29b42" providerId="LiveId" clId="{88C2DB11-0E9A-44FE-AE8B-2469165B3BF6}" dt="2026-03-13T15:34:57.289" v="4908"/>
        <pc:sldMkLst>
          <pc:docMk/>
          <pc:sldMk cId="2481118331" sldId="2727"/>
        </pc:sldMkLst>
        <pc:spChg chg="mod">
          <ac:chgData name="Julie Thomas" userId="2af13b6d24d29b42" providerId="LiveId" clId="{88C2DB11-0E9A-44FE-AE8B-2469165B3BF6}" dt="2026-03-13T15:34:41.190" v="4906" actId="20577"/>
          <ac:spMkLst>
            <pc:docMk/>
            <pc:sldMk cId="2481118331" sldId="2727"/>
            <ac:spMk id="2" creationId="{F0B60C88-B667-0349-BA2C-E11ADC4CE577}"/>
          </ac:spMkLst>
        </pc:spChg>
        <pc:spChg chg="mod">
          <ac:chgData name="Julie Thomas" userId="2af13b6d24d29b42" providerId="LiveId" clId="{88C2DB11-0E9A-44FE-AE8B-2469165B3BF6}" dt="2026-03-13T15:34:27.454" v="4887" actId="20577"/>
          <ac:spMkLst>
            <pc:docMk/>
            <pc:sldMk cId="2481118331" sldId="2727"/>
            <ac:spMk id="3" creationId="{5C772420-AFAA-361B-3AC0-CE977E620FA9}"/>
          </ac:spMkLst>
        </pc:spChg>
      </pc:sldChg>
      <pc:sldChg chg="addSp delSp modSp new mod ord modClrScheme chgLayout">
        <pc:chgData name="Julie Thomas" userId="2af13b6d24d29b42" providerId="LiveId" clId="{88C2DB11-0E9A-44FE-AE8B-2469165B3BF6}" dt="2026-03-13T16:32:38.052" v="6349" actId="20577"/>
        <pc:sldMkLst>
          <pc:docMk/>
          <pc:sldMk cId="3484290305" sldId="2728"/>
        </pc:sldMkLst>
        <pc:spChg chg="mod ord">
          <ac:chgData name="Julie Thomas" userId="2af13b6d24d29b42" providerId="LiveId" clId="{88C2DB11-0E9A-44FE-AE8B-2469165B3BF6}" dt="2026-03-13T16:32:38.052" v="6349" actId="20577"/>
          <ac:spMkLst>
            <pc:docMk/>
            <pc:sldMk cId="3484290305" sldId="2728"/>
            <ac:spMk id="2" creationId="{1A51A346-C662-8C85-F5D3-3FF5E1D0B609}"/>
          </ac:spMkLst>
        </pc:spChg>
        <pc:graphicFrameChg chg="add mod ord modGraphic">
          <ac:chgData name="Julie Thomas" userId="2af13b6d24d29b42" providerId="LiveId" clId="{88C2DB11-0E9A-44FE-AE8B-2469165B3BF6}" dt="2026-03-13T16:25:04.629" v="6085" actId="20577"/>
          <ac:graphicFrameMkLst>
            <pc:docMk/>
            <pc:sldMk cId="3484290305" sldId="2728"/>
            <ac:graphicFrameMk id="5" creationId="{03AE437F-AA13-61E1-1112-66D24DB7DD05}"/>
          </ac:graphicFrameMkLst>
        </pc:graphicFrameChg>
      </pc:sldChg>
      <pc:sldChg chg="modSp new mod">
        <pc:chgData name="Julie Thomas" userId="2af13b6d24d29b42" providerId="LiveId" clId="{88C2DB11-0E9A-44FE-AE8B-2469165B3BF6}" dt="2026-03-13T16:30:49.784" v="6319" actId="114"/>
        <pc:sldMkLst>
          <pc:docMk/>
          <pc:sldMk cId="662990262" sldId="2729"/>
        </pc:sldMkLst>
        <pc:spChg chg="mod">
          <ac:chgData name="Julie Thomas" userId="2af13b6d24d29b42" providerId="LiveId" clId="{88C2DB11-0E9A-44FE-AE8B-2469165B3BF6}" dt="2026-03-13T16:27:08.103" v="6098" actId="2711"/>
          <ac:spMkLst>
            <pc:docMk/>
            <pc:sldMk cId="662990262" sldId="2729"/>
            <ac:spMk id="2" creationId="{DBDFC5A3-732E-D2B5-2A48-EB821159F2C6}"/>
          </ac:spMkLst>
        </pc:spChg>
        <pc:spChg chg="mod">
          <ac:chgData name="Julie Thomas" userId="2af13b6d24d29b42" providerId="LiveId" clId="{88C2DB11-0E9A-44FE-AE8B-2469165B3BF6}" dt="2026-03-13T16:30:49.784" v="6319" actId="114"/>
          <ac:spMkLst>
            <pc:docMk/>
            <pc:sldMk cId="662990262" sldId="2729"/>
            <ac:spMk id="3" creationId="{283DD154-FA7F-737F-8B55-D9E03C0BB16B}"/>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ata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68A389-B67B-4EEF-AD02-9F491C514AD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D3C9DDB5-6F31-4A3D-B357-0BF2CE462C34}">
      <dgm:prSet custT="1"/>
      <dgm:spPr/>
      <dgm:t>
        <a:bodyPr/>
        <a:lstStyle/>
        <a:p>
          <a:pPr>
            <a:lnSpc>
              <a:spcPct val="100000"/>
            </a:lnSpc>
          </a:pPr>
          <a:r>
            <a:rPr lang="en-US" sz="2000" dirty="0"/>
            <a:t>Organisations are focusing on upskilling and reskilling in times of change</a:t>
          </a:r>
        </a:p>
      </dgm:t>
    </dgm:pt>
    <dgm:pt modelId="{52DD05D6-1035-49E0-AA4D-A8F35D8344E9}" type="parTrans" cxnId="{507F5CF9-F326-4B17-A992-F9DE6A91C2B2}">
      <dgm:prSet/>
      <dgm:spPr/>
      <dgm:t>
        <a:bodyPr/>
        <a:lstStyle/>
        <a:p>
          <a:endParaRPr lang="en-US"/>
        </a:p>
      </dgm:t>
    </dgm:pt>
    <dgm:pt modelId="{D0B63906-5192-4766-98A0-993B88ACB0B2}" type="sibTrans" cxnId="{507F5CF9-F326-4B17-A992-F9DE6A91C2B2}">
      <dgm:prSet/>
      <dgm:spPr/>
      <dgm:t>
        <a:bodyPr/>
        <a:lstStyle/>
        <a:p>
          <a:endParaRPr lang="en-US"/>
        </a:p>
      </dgm:t>
    </dgm:pt>
    <dgm:pt modelId="{363FC6F5-B771-4134-AA0A-8506870E97C7}">
      <dgm:prSet custT="1"/>
      <dgm:spPr/>
      <dgm:t>
        <a:bodyPr/>
        <a:lstStyle/>
        <a:p>
          <a:pPr>
            <a:lnSpc>
              <a:spcPct val="100000"/>
            </a:lnSpc>
          </a:pPr>
          <a:r>
            <a:rPr lang="en-US" sz="2000" dirty="0"/>
            <a:t>They are leveraging technology to enable agility and internal mobility</a:t>
          </a:r>
        </a:p>
      </dgm:t>
    </dgm:pt>
    <dgm:pt modelId="{77B10CC5-3B2F-4639-92A6-CDA49C59A858}" type="parTrans" cxnId="{9949FE00-6662-43F8-AB7C-2A868C5B4588}">
      <dgm:prSet/>
      <dgm:spPr/>
      <dgm:t>
        <a:bodyPr/>
        <a:lstStyle/>
        <a:p>
          <a:endParaRPr lang="en-US"/>
        </a:p>
      </dgm:t>
    </dgm:pt>
    <dgm:pt modelId="{90A7A5DB-4841-4769-A3C4-86D88DD6B1D2}" type="sibTrans" cxnId="{9949FE00-6662-43F8-AB7C-2A868C5B4588}">
      <dgm:prSet/>
      <dgm:spPr/>
      <dgm:t>
        <a:bodyPr/>
        <a:lstStyle/>
        <a:p>
          <a:endParaRPr lang="en-US"/>
        </a:p>
      </dgm:t>
    </dgm:pt>
    <dgm:pt modelId="{10C946C4-9BB6-4050-973A-53954CA01AC4}">
      <dgm:prSet custT="1"/>
      <dgm:spPr/>
      <dgm:t>
        <a:bodyPr/>
        <a:lstStyle/>
        <a:p>
          <a:pPr>
            <a:lnSpc>
              <a:spcPct val="100000"/>
            </a:lnSpc>
          </a:pPr>
          <a:r>
            <a:rPr lang="en-US" sz="2000" dirty="0"/>
            <a:t>L&amp;D Strategy is about getting the right people with the right skills into the right jobs at the right time</a:t>
          </a:r>
        </a:p>
      </dgm:t>
    </dgm:pt>
    <dgm:pt modelId="{C0EBA31C-E9A7-4FD5-9AD2-1B4B7B535D62}" type="parTrans" cxnId="{2F45E77C-6AB0-402B-A2C4-E7745F1B8001}">
      <dgm:prSet/>
      <dgm:spPr/>
      <dgm:t>
        <a:bodyPr/>
        <a:lstStyle/>
        <a:p>
          <a:endParaRPr lang="en-US"/>
        </a:p>
      </dgm:t>
    </dgm:pt>
    <dgm:pt modelId="{0E8C82C4-C43E-46FA-89FF-662E826E22D2}" type="sibTrans" cxnId="{2F45E77C-6AB0-402B-A2C4-E7745F1B8001}">
      <dgm:prSet/>
      <dgm:spPr/>
      <dgm:t>
        <a:bodyPr/>
        <a:lstStyle/>
        <a:p>
          <a:endParaRPr lang="en-US"/>
        </a:p>
      </dgm:t>
    </dgm:pt>
    <dgm:pt modelId="{E028094C-CCCE-4352-ABDC-4002ACF081BD}">
      <dgm:prSet custT="1"/>
      <dgm:spPr/>
      <dgm:t>
        <a:bodyPr/>
        <a:lstStyle/>
        <a:p>
          <a:pPr>
            <a:lnSpc>
              <a:spcPct val="100000"/>
            </a:lnSpc>
          </a:pPr>
          <a:r>
            <a:rPr lang="en-US" sz="2000" dirty="0"/>
            <a:t>L&amp;D Strategy must align closely with Business Strategy</a:t>
          </a:r>
        </a:p>
      </dgm:t>
    </dgm:pt>
    <dgm:pt modelId="{2AB0E9DF-C1A7-44D6-8485-FBBB2B823056}" type="parTrans" cxnId="{09894EAD-CFF7-47CC-8EE1-B100E05AE775}">
      <dgm:prSet/>
      <dgm:spPr/>
      <dgm:t>
        <a:bodyPr/>
        <a:lstStyle/>
        <a:p>
          <a:endParaRPr lang="en-US"/>
        </a:p>
      </dgm:t>
    </dgm:pt>
    <dgm:pt modelId="{4A30E38D-1783-435E-A467-18509BBE4B9B}" type="sibTrans" cxnId="{09894EAD-CFF7-47CC-8EE1-B100E05AE775}">
      <dgm:prSet/>
      <dgm:spPr/>
      <dgm:t>
        <a:bodyPr/>
        <a:lstStyle/>
        <a:p>
          <a:endParaRPr lang="en-US"/>
        </a:p>
      </dgm:t>
    </dgm:pt>
    <dgm:pt modelId="{B2A94426-9A8B-427F-BD07-67F6FD0C785B}">
      <dgm:prSet custT="1"/>
      <dgm:spPr/>
      <dgm:t>
        <a:bodyPr/>
        <a:lstStyle/>
        <a:p>
          <a:pPr>
            <a:lnSpc>
              <a:spcPct val="100000"/>
            </a:lnSpc>
          </a:pPr>
          <a:r>
            <a:rPr lang="en-GB" sz="2000" dirty="0"/>
            <a:t>Learning Needs Analysis underpins the strategy</a:t>
          </a:r>
        </a:p>
      </dgm:t>
    </dgm:pt>
    <dgm:pt modelId="{1A39293C-010D-41E7-839D-77C732D2663E}" type="parTrans" cxnId="{58266866-F796-415C-8D54-4864901AFE8A}">
      <dgm:prSet/>
      <dgm:spPr/>
      <dgm:t>
        <a:bodyPr/>
        <a:lstStyle/>
        <a:p>
          <a:endParaRPr lang="en-GB"/>
        </a:p>
      </dgm:t>
    </dgm:pt>
    <dgm:pt modelId="{CAAB79D0-49DB-4196-84FD-C11EAD4361FB}" type="sibTrans" cxnId="{58266866-F796-415C-8D54-4864901AFE8A}">
      <dgm:prSet/>
      <dgm:spPr/>
      <dgm:t>
        <a:bodyPr/>
        <a:lstStyle/>
        <a:p>
          <a:endParaRPr lang="en-GB"/>
        </a:p>
      </dgm:t>
    </dgm:pt>
    <dgm:pt modelId="{F93BD1E9-35CA-44FF-AA91-A6C84E1DCC4F}" type="pres">
      <dgm:prSet presAssocID="{6368A389-B67B-4EEF-AD02-9F491C514ADB}" presName="root" presStyleCnt="0">
        <dgm:presLayoutVars>
          <dgm:dir/>
          <dgm:resizeHandles val="exact"/>
        </dgm:presLayoutVars>
      </dgm:prSet>
      <dgm:spPr/>
    </dgm:pt>
    <dgm:pt modelId="{1DB9838C-2A55-4A2D-ADB2-6FCCC2DE8689}" type="pres">
      <dgm:prSet presAssocID="{D3C9DDB5-6F31-4A3D-B357-0BF2CE462C34}" presName="compNode" presStyleCnt="0"/>
      <dgm:spPr/>
    </dgm:pt>
    <dgm:pt modelId="{803DB46C-217F-4502-9C47-15DA67FD5190}" type="pres">
      <dgm:prSet presAssocID="{D3C9DDB5-6F31-4A3D-B357-0BF2CE462C34}" presName="iconRect" presStyleLbl="node1" presStyleIdx="0" presStyleCnt="5"/>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Wrench with solid fill"/>
        </a:ext>
      </dgm:extLst>
    </dgm:pt>
    <dgm:pt modelId="{BBB4A948-0F1A-4875-AC68-A6A9F1FC89F5}" type="pres">
      <dgm:prSet presAssocID="{D3C9DDB5-6F31-4A3D-B357-0BF2CE462C34}" presName="spaceRect" presStyleCnt="0"/>
      <dgm:spPr/>
    </dgm:pt>
    <dgm:pt modelId="{23156F92-1151-4C10-94F9-6D016857E7C9}" type="pres">
      <dgm:prSet presAssocID="{D3C9DDB5-6F31-4A3D-B357-0BF2CE462C34}" presName="textRect" presStyleLbl="revTx" presStyleIdx="0" presStyleCnt="5">
        <dgm:presLayoutVars>
          <dgm:chMax val="1"/>
          <dgm:chPref val="1"/>
        </dgm:presLayoutVars>
      </dgm:prSet>
      <dgm:spPr/>
    </dgm:pt>
    <dgm:pt modelId="{B8FC72C5-D72C-4C22-9511-F4A0B79F145C}" type="pres">
      <dgm:prSet presAssocID="{D0B63906-5192-4766-98A0-993B88ACB0B2}" presName="sibTrans" presStyleCnt="0"/>
      <dgm:spPr/>
    </dgm:pt>
    <dgm:pt modelId="{2748946F-4262-468B-8615-2E68A2F329DC}" type="pres">
      <dgm:prSet presAssocID="{363FC6F5-B771-4134-AA0A-8506870E97C7}" presName="compNode" presStyleCnt="0"/>
      <dgm:spPr/>
    </dgm:pt>
    <dgm:pt modelId="{4ED8BC1B-288B-4C69-9E63-52869DAD509C}" type="pres">
      <dgm:prSet presAssocID="{363FC6F5-B771-4134-AA0A-8506870E97C7}" presName="iconRect" presStyleLbl="node1" presStyleIdx="1" presStyleCnt="5"/>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Computer with solid fill"/>
        </a:ext>
      </dgm:extLst>
    </dgm:pt>
    <dgm:pt modelId="{50204972-D01D-4C2F-A670-261539C69AC5}" type="pres">
      <dgm:prSet presAssocID="{363FC6F5-B771-4134-AA0A-8506870E97C7}" presName="spaceRect" presStyleCnt="0"/>
      <dgm:spPr/>
    </dgm:pt>
    <dgm:pt modelId="{97607397-9DDD-4224-AE1E-A3F65E76BC04}" type="pres">
      <dgm:prSet presAssocID="{363FC6F5-B771-4134-AA0A-8506870E97C7}" presName="textRect" presStyleLbl="revTx" presStyleIdx="1" presStyleCnt="5">
        <dgm:presLayoutVars>
          <dgm:chMax val="1"/>
          <dgm:chPref val="1"/>
        </dgm:presLayoutVars>
      </dgm:prSet>
      <dgm:spPr/>
    </dgm:pt>
    <dgm:pt modelId="{7880C9EE-3143-4B98-BD4C-F2F443D05062}" type="pres">
      <dgm:prSet presAssocID="{90A7A5DB-4841-4769-A3C4-86D88DD6B1D2}" presName="sibTrans" presStyleCnt="0"/>
      <dgm:spPr/>
    </dgm:pt>
    <dgm:pt modelId="{6D69E78F-7B52-4851-B1C8-271F0DF68218}" type="pres">
      <dgm:prSet presAssocID="{10C946C4-9BB6-4050-973A-53954CA01AC4}" presName="compNode" presStyleCnt="0"/>
      <dgm:spPr/>
    </dgm:pt>
    <dgm:pt modelId="{60276E46-D08B-4771-8A47-30E99310B938}" type="pres">
      <dgm:prSet presAssocID="{10C946C4-9BB6-4050-973A-53954CA01AC4}" presName="iconRect" presStyleLbl="node1" presStyleIdx="2" presStyleCnt="5"/>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Group success with solid fill"/>
        </a:ext>
      </dgm:extLst>
    </dgm:pt>
    <dgm:pt modelId="{24220C57-3B14-4A3C-B174-D766E8D5D28D}" type="pres">
      <dgm:prSet presAssocID="{10C946C4-9BB6-4050-973A-53954CA01AC4}" presName="spaceRect" presStyleCnt="0"/>
      <dgm:spPr/>
    </dgm:pt>
    <dgm:pt modelId="{815D53D4-5FC5-4427-8291-06ECCA832B73}" type="pres">
      <dgm:prSet presAssocID="{10C946C4-9BB6-4050-973A-53954CA01AC4}" presName="textRect" presStyleLbl="revTx" presStyleIdx="2" presStyleCnt="5">
        <dgm:presLayoutVars>
          <dgm:chMax val="1"/>
          <dgm:chPref val="1"/>
        </dgm:presLayoutVars>
      </dgm:prSet>
      <dgm:spPr/>
    </dgm:pt>
    <dgm:pt modelId="{2F856A97-2AC0-4B79-BA71-6BA836A4BD76}" type="pres">
      <dgm:prSet presAssocID="{0E8C82C4-C43E-46FA-89FF-662E826E22D2}" presName="sibTrans" presStyleCnt="0"/>
      <dgm:spPr/>
    </dgm:pt>
    <dgm:pt modelId="{E158D28B-A2CF-4849-A21A-DDA07F0551A9}" type="pres">
      <dgm:prSet presAssocID="{E028094C-CCCE-4352-ABDC-4002ACF081BD}" presName="compNode" presStyleCnt="0"/>
      <dgm:spPr/>
    </dgm:pt>
    <dgm:pt modelId="{4A2E557C-DDB8-4754-8DE9-5787C6DA8FED}" type="pres">
      <dgm:prSet presAssocID="{E028094C-CCCE-4352-ABDC-4002ACF081BD}" presName="iconRect" presStyleLbl="node1" presStyleIdx="3" presStyleCnt="5"/>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Chevron arrows with solid fill"/>
        </a:ext>
      </dgm:extLst>
    </dgm:pt>
    <dgm:pt modelId="{F3E301B7-8E4C-4817-A06F-19C596D5CC4B}" type="pres">
      <dgm:prSet presAssocID="{E028094C-CCCE-4352-ABDC-4002ACF081BD}" presName="spaceRect" presStyleCnt="0"/>
      <dgm:spPr/>
    </dgm:pt>
    <dgm:pt modelId="{098C87AB-82CB-4F59-84A7-CEAE3CB5B394}" type="pres">
      <dgm:prSet presAssocID="{E028094C-CCCE-4352-ABDC-4002ACF081BD}" presName="textRect" presStyleLbl="revTx" presStyleIdx="3" presStyleCnt="5">
        <dgm:presLayoutVars>
          <dgm:chMax val="1"/>
          <dgm:chPref val="1"/>
        </dgm:presLayoutVars>
      </dgm:prSet>
      <dgm:spPr/>
    </dgm:pt>
    <dgm:pt modelId="{27A9CA36-0D1B-4D8B-8561-0F26D0F0C44F}" type="pres">
      <dgm:prSet presAssocID="{4A30E38D-1783-435E-A467-18509BBE4B9B}" presName="sibTrans" presStyleCnt="0"/>
      <dgm:spPr/>
    </dgm:pt>
    <dgm:pt modelId="{1F56E1C0-48ED-4382-8903-6F3F750C81BB}" type="pres">
      <dgm:prSet presAssocID="{B2A94426-9A8B-427F-BD07-67F6FD0C785B}" presName="compNode" presStyleCnt="0"/>
      <dgm:spPr/>
    </dgm:pt>
    <dgm:pt modelId="{D1FBD3EA-4CC4-484A-A17F-6DC1CB24589E}" type="pres">
      <dgm:prSet presAssocID="{B2A94426-9A8B-427F-BD07-67F6FD0C785B}" presName="iconRect" presStyleLbl="node1" presStyleIdx="4" presStyleCnt="5"/>
      <dgm:spPr>
        <a:blipFill>
          <a:blip xmlns:r="http://schemas.openxmlformats.org/officeDocument/2006/relationships" r:embed="rId9">
            <a:extLs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Target Audience with solid fill"/>
        </a:ext>
      </dgm:extLst>
    </dgm:pt>
    <dgm:pt modelId="{8F137694-AED1-40EA-90A8-C0B408EBF3EB}" type="pres">
      <dgm:prSet presAssocID="{B2A94426-9A8B-427F-BD07-67F6FD0C785B}" presName="spaceRect" presStyleCnt="0"/>
      <dgm:spPr/>
    </dgm:pt>
    <dgm:pt modelId="{D3463531-AA04-448F-9D02-7173AFAE4E05}" type="pres">
      <dgm:prSet presAssocID="{B2A94426-9A8B-427F-BD07-67F6FD0C785B}" presName="textRect" presStyleLbl="revTx" presStyleIdx="4" presStyleCnt="5" custLinFactNeighborX="9952" custLinFactNeighborY="-1905">
        <dgm:presLayoutVars>
          <dgm:chMax val="1"/>
          <dgm:chPref val="1"/>
        </dgm:presLayoutVars>
      </dgm:prSet>
      <dgm:spPr/>
    </dgm:pt>
  </dgm:ptLst>
  <dgm:cxnLst>
    <dgm:cxn modelId="{9949FE00-6662-43F8-AB7C-2A868C5B4588}" srcId="{6368A389-B67B-4EEF-AD02-9F491C514ADB}" destId="{363FC6F5-B771-4134-AA0A-8506870E97C7}" srcOrd="1" destOrd="0" parTransId="{77B10CC5-3B2F-4639-92A6-CDA49C59A858}" sibTransId="{90A7A5DB-4841-4769-A3C4-86D88DD6B1D2}"/>
    <dgm:cxn modelId="{64E52331-CA57-42E5-BE69-1C5B36538652}" type="presOf" srcId="{10C946C4-9BB6-4050-973A-53954CA01AC4}" destId="{815D53D4-5FC5-4427-8291-06ECCA832B73}" srcOrd="0" destOrd="0" presId="urn:microsoft.com/office/officeart/2018/2/layout/IconLabelList"/>
    <dgm:cxn modelId="{021AE83A-16B6-4A7E-85EB-93C03EAE6039}" type="presOf" srcId="{D3C9DDB5-6F31-4A3D-B357-0BF2CE462C34}" destId="{23156F92-1151-4C10-94F9-6D016857E7C9}" srcOrd="0" destOrd="0" presId="urn:microsoft.com/office/officeart/2018/2/layout/IconLabelList"/>
    <dgm:cxn modelId="{9FAC343F-E716-4628-B27B-9DD7960C8AB4}" type="presOf" srcId="{363FC6F5-B771-4134-AA0A-8506870E97C7}" destId="{97607397-9DDD-4224-AE1E-A3F65E76BC04}" srcOrd="0" destOrd="0" presId="urn:microsoft.com/office/officeart/2018/2/layout/IconLabelList"/>
    <dgm:cxn modelId="{DF00565B-FC90-4102-9AFA-506183FE45F4}" type="presOf" srcId="{6368A389-B67B-4EEF-AD02-9F491C514ADB}" destId="{F93BD1E9-35CA-44FF-AA91-A6C84E1DCC4F}" srcOrd="0" destOrd="0" presId="urn:microsoft.com/office/officeart/2018/2/layout/IconLabelList"/>
    <dgm:cxn modelId="{58266866-F796-415C-8D54-4864901AFE8A}" srcId="{6368A389-B67B-4EEF-AD02-9F491C514ADB}" destId="{B2A94426-9A8B-427F-BD07-67F6FD0C785B}" srcOrd="4" destOrd="0" parTransId="{1A39293C-010D-41E7-839D-77C732D2663E}" sibTransId="{CAAB79D0-49DB-4196-84FD-C11EAD4361FB}"/>
    <dgm:cxn modelId="{88BFB979-ECF2-442B-83BA-34DE4CB1329D}" type="presOf" srcId="{B2A94426-9A8B-427F-BD07-67F6FD0C785B}" destId="{D3463531-AA04-448F-9D02-7173AFAE4E05}" srcOrd="0" destOrd="0" presId="urn:microsoft.com/office/officeart/2018/2/layout/IconLabelList"/>
    <dgm:cxn modelId="{2F45E77C-6AB0-402B-A2C4-E7745F1B8001}" srcId="{6368A389-B67B-4EEF-AD02-9F491C514ADB}" destId="{10C946C4-9BB6-4050-973A-53954CA01AC4}" srcOrd="2" destOrd="0" parTransId="{C0EBA31C-E9A7-4FD5-9AD2-1B4B7B535D62}" sibTransId="{0E8C82C4-C43E-46FA-89FF-662E826E22D2}"/>
    <dgm:cxn modelId="{09894EAD-CFF7-47CC-8EE1-B100E05AE775}" srcId="{6368A389-B67B-4EEF-AD02-9F491C514ADB}" destId="{E028094C-CCCE-4352-ABDC-4002ACF081BD}" srcOrd="3" destOrd="0" parTransId="{2AB0E9DF-C1A7-44D6-8485-FBBB2B823056}" sibTransId="{4A30E38D-1783-435E-A467-18509BBE4B9B}"/>
    <dgm:cxn modelId="{2BAD13BF-5C43-4BE6-B2B9-294E4F66701F}" type="presOf" srcId="{E028094C-CCCE-4352-ABDC-4002ACF081BD}" destId="{098C87AB-82CB-4F59-84A7-CEAE3CB5B394}" srcOrd="0" destOrd="0" presId="urn:microsoft.com/office/officeart/2018/2/layout/IconLabelList"/>
    <dgm:cxn modelId="{507F5CF9-F326-4B17-A992-F9DE6A91C2B2}" srcId="{6368A389-B67B-4EEF-AD02-9F491C514ADB}" destId="{D3C9DDB5-6F31-4A3D-B357-0BF2CE462C34}" srcOrd="0" destOrd="0" parTransId="{52DD05D6-1035-49E0-AA4D-A8F35D8344E9}" sibTransId="{D0B63906-5192-4766-98A0-993B88ACB0B2}"/>
    <dgm:cxn modelId="{07D0E45F-A2E1-4203-BF29-6A8A08576C05}" type="presParOf" srcId="{F93BD1E9-35CA-44FF-AA91-A6C84E1DCC4F}" destId="{1DB9838C-2A55-4A2D-ADB2-6FCCC2DE8689}" srcOrd="0" destOrd="0" presId="urn:microsoft.com/office/officeart/2018/2/layout/IconLabelList"/>
    <dgm:cxn modelId="{0EE2E111-9C9B-453E-83FF-4702529DE69A}" type="presParOf" srcId="{1DB9838C-2A55-4A2D-ADB2-6FCCC2DE8689}" destId="{803DB46C-217F-4502-9C47-15DA67FD5190}" srcOrd="0" destOrd="0" presId="urn:microsoft.com/office/officeart/2018/2/layout/IconLabelList"/>
    <dgm:cxn modelId="{C94DDAA0-D425-4EBE-9E42-A2737FF6BEFA}" type="presParOf" srcId="{1DB9838C-2A55-4A2D-ADB2-6FCCC2DE8689}" destId="{BBB4A948-0F1A-4875-AC68-A6A9F1FC89F5}" srcOrd="1" destOrd="0" presId="urn:microsoft.com/office/officeart/2018/2/layout/IconLabelList"/>
    <dgm:cxn modelId="{47898342-6EF7-4AE7-B7FB-A4CBF5644231}" type="presParOf" srcId="{1DB9838C-2A55-4A2D-ADB2-6FCCC2DE8689}" destId="{23156F92-1151-4C10-94F9-6D016857E7C9}" srcOrd="2" destOrd="0" presId="urn:microsoft.com/office/officeart/2018/2/layout/IconLabelList"/>
    <dgm:cxn modelId="{80037426-653D-43B1-AF63-B83531D49B19}" type="presParOf" srcId="{F93BD1E9-35CA-44FF-AA91-A6C84E1DCC4F}" destId="{B8FC72C5-D72C-4C22-9511-F4A0B79F145C}" srcOrd="1" destOrd="0" presId="urn:microsoft.com/office/officeart/2018/2/layout/IconLabelList"/>
    <dgm:cxn modelId="{4CBF750F-E4F4-4D37-9828-CDA7902E5918}" type="presParOf" srcId="{F93BD1E9-35CA-44FF-AA91-A6C84E1DCC4F}" destId="{2748946F-4262-468B-8615-2E68A2F329DC}" srcOrd="2" destOrd="0" presId="urn:microsoft.com/office/officeart/2018/2/layout/IconLabelList"/>
    <dgm:cxn modelId="{70A975F9-3AC4-4FF2-ACB3-BA0F91AECE44}" type="presParOf" srcId="{2748946F-4262-468B-8615-2E68A2F329DC}" destId="{4ED8BC1B-288B-4C69-9E63-52869DAD509C}" srcOrd="0" destOrd="0" presId="urn:microsoft.com/office/officeart/2018/2/layout/IconLabelList"/>
    <dgm:cxn modelId="{166E82B3-F81A-4A13-898E-45969CAF5ED2}" type="presParOf" srcId="{2748946F-4262-468B-8615-2E68A2F329DC}" destId="{50204972-D01D-4C2F-A670-261539C69AC5}" srcOrd="1" destOrd="0" presId="urn:microsoft.com/office/officeart/2018/2/layout/IconLabelList"/>
    <dgm:cxn modelId="{E2A133FB-5083-4E24-AD10-D29D5877B783}" type="presParOf" srcId="{2748946F-4262-468B-8615-2E68A2F329DC}" destId="{97607397-9DDD-4224-AE1E-A3F65E76BC04}" srcOrd="2" destOrd="0" presId="urn:microsoft.com/office/officeart/2018/2/layout/IconLabelList"/>
    <dgm:cxn modelId="{6062A25C-544B-4A70-BDCC-8601FB8426B4}" type="presParOf" srcId="{F93BD1E9-35CA-44FF-AA91-A6C84E1DCC4F}" destId="{7880C9EE-3143-4B98-BD4C-F2F443D05062}" srcOrd="3" destOrd="0" presId="urn:microsoft.com/office/officeart/2018/2/layout/IconLabelList"/>
    <dgm:cxn modelId="{87C1C306-FF04-4B99-AFC4-85C956E7F874}" type="presParOf" srcId="{F93BD1E9-35CA-44FF-AA91-A6C84E1DCC4F}" destId="{6D69E78F-7B52-4851-B1C8-271F0DF68218}" srcOrd="4" destOrd="0" presId="urn:microsoft.com/office/officeart/2018/2/layout/IconLabelList"/>
    <dgm:cxn modelId="{EF703840-9AD3-4BCC-B258-3003A171A1F0}" type="presParOf" srcId="{6D69E78F-7B52-4851-B1C8-271F0DF68218}" destId="{60276E46-D08B-4771-8A47-30E99310B938}" srcOrd="0" destOrd="0" presId="urn:microsoft.com/office/officeart/2018/2/layout/IconLabelList"/>
    <dgm:cxn modelId="{6A793414-7EB9-4E27-9C3C-06E4E59439E7}" type="presParOf" srcId="{6D69E78F-7B52-4851-B1C8-271F0DF68218}" destId="{24220C57-3B14-4A3C-B174-D766E8D5D28D}" srcOrd="1" destOrd="0" presId="urn:microsoft.com/office/officeart/2018/2/layout/IconLabelList"/>
    <dgm:cxn modelId="{EFBABC5C-C015-4257-B687-22158E83AF03}" type="presParOf" srcId="{6D69E78F-7B52-4851-B1C8-271F0DF68218}" destId="{815D53D4-5FC5-4427-8291-06ECCA832B73}" srcOrd="2" destOrd="0" presId="urn:microsoft.com/office/officeart/2018/2/layout/IconLabelList"/>
    <dgm:cxn modelId="{06ED71D7-19F6-4384-A25D-FE20EF3B15C7}" type="presParOf" srcId="{F93BD1E9-35CA-44FF-AA91-A6C84E1DCC4F}" destId="{2F856A97-2AC0-4B79-BA71-6BA836A4BD76}" srcOrd="5" destOrd="0" presId="urn:microsoft.com/office/officeart/2018/2/layout/IconLabelList"/>
    <dgm:cxn modelId="{CAA2759A-0D42-4CDB-93ED-B2C9E8750BAA}" type="presParOf" srcId="{F93BD1E9-35CA-44FF-AA91-A6C84E1DCC4F}" destId="{E158D28B-A2CF-4849-A21A-DDA07F0551A9}" srcOrd="6" destOrd="0" presId="urn:microsoft.com/office/officeart/2018/2/layout/IconLabelList"/>
    <dgm:cxn modelId="{DD22982F-1DD2-4FC7-BD4F-1C5EA40EC583}" type="presParOf" srcId="{E158D28B-A2CF-4849-A21A-DDA07F0551A9}" destId="{4A2E557C-DDB8-4754-8DE9-5787C6DA8FED}" srcOrd="0" destOrd="0" presId="urn:microsoft.com/office/officeart/2018/2/layout/IconLabelList"/>
    <dgm:cxn modelId="{B1BA772D-F18C-4579-A10D-1C2A5D2319D5}" type="presParOf" srcId="{E158D28B-A2CF-4849-A21A-DDA07F0551A9}" destId="{F3E301B7-8E4C-4817-A06F-19C596D5CC4B}" srcOrd="1" destOrd="0" presId="urn:microsoft.com/office/officeart/2018/2/layout/IconLabelList"/>
    <dgm:cxn modelId="{EF51F393-4D5F-46C3-9FAC-6C3D11AD2602}" type="presParOf" srcId="{E158D28B-A2CF-4849-A21A-DDA07F0551A9}" destId="{098C87AB-82CB-4F59-84A7-CEAE3CB5B394}" srcOrd="2" destOrd="0" presId="urn:microsoft.com/office/officeart/2018/2/layout/IconLabelList"/>
    <dgm:cxn modelId="{55AC9110-822F-4FF2-BA72-E0B578DFC12B}" type="presParOf" srcId="{F93BD1E9-35CA-44FF-AA91-A6C84E1DCC4F}" destId="{27A9CA36-0D1B-4D8B-8561-0F26D0F0C44F}" srcOrd="7" destOrd="0" presId="urn:microsoft.com/office/officeart/2018/2/layout/IconLabelList"/>
    <dgm:cxn modelId="{D879B9ED-9412-4C0B-AD48-C054AFF55CAA}" type="presParOf" srcId="{F93BD1E9-35CA-44FF-AA91-A6C84E1DCC4F}" destId="{1F56E1C0-48ED-4382-8903-6F3F750C81BB}" srcOrd="8" destOrd="0" presId="urn:microsoft.com/office/officeart/2018/2/layout/IconLabelList"/>
    <dgm:cxn modelId="{C6776D3D-E133-416A-9E59-515B848EB529}" type="presParOf" srcId="{1F56E1C0-48ED-4382-8903-6F3F750C81BB}" destId="{D1FBD3EA-4CC4-484A-A17F-6DC1CB24589E}" srcOrd="0" destOrd="0" presId="urn:microsoft.com/office/officeart/2018/2/layout/IconLabelList"/>
    <dgm:cxn modelId="{138D6993-ECFE-41B7-93D3-F7A1A8B0126F}" type="presParOf" srcId="{1F56E1C0-48ED-4382-8903-6F3F750C81BB}" destId="{8F137694-AED1-40EA-90A8-C0B408EBF3EB}" srcOrd="1" destOrd="0" presId="urn:microsoft.com/office/officeart/2018/2/layout/IconLabelList"/>
    <dgm:cxn modelId="{402E7D45-77F6-4455-8D37-8571F9CD6AD9}" type="presParOf" srcId="{1F56E1C0-48ED-4382-8903-6F3F750C81BB}" destId="{D3463531-AA04-448F-9D02-7173AFAE4E05}"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903DA5-B820-432B-901C-FFA7BFB2FCC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A4CF2DC3-B360-4E31-8FED-AA0D6777C906}">
      <dgm:prSet/>
      <dgm:spPr/>
      <dgm:t>
        <a:bodyPr/>
        <a:lstStyle/>
        <a:p>
          <a:pPr>
            <a:lnSpc>
              <a:spcPct val="100000"/>
            </a:lnSpc>
          </a:pPr>
          <a:r>
            <a:rPr lang="en-GB" dirty="0"/>
            <a:t>Conduct learning needs analysis – organisational, team and individual needs</a:t>
          </a:r>
          <a:endParaRPr lang="en-US" dirty="0"/>
        </a:p>
      </dgm:t>
    </dgm:pt>
    <dgm:pt modelId="{54836321-A3D7-4CCE-B0BA-D60CF9C194C5}" type="parTrans" cxnId="{B3374A3B-E5C8-4F1F-86DA-9D5EAE764E62}">
      <dgm:prSet/>
      <dgm:spPr/>
      <dgm:t>
        <a:bodyPr/>
        <a:lstStyle/>
        <a:p>
          <a:endParaRPr lang="en-US"/>
        </a:p>
      </dgm:t>
    </dgm:pt>
    <dgm:pt modelId="{7E19AE0B-E10D-4DE9-B931-CADB993C181F}" type="sibTrans" cxnId="{B3374A3B-E5C8-4F1F-86DA-9D5EAE764E62}">
      <dgm:prSet phldrT="1" phldr="0"/>
      <dgm:spPr/>
      <dgm:t>
        <a:bodyPr/>
        <a:lstStyle/>
        <a:p>
          <a:endParaRPr lang="en-US"/>
        </a:p>
      </dgm:t>
    </dgm:pt>
    <dgm:pt modelId="{FAA5AADB-0B41-4715-92D0-BBDCA72DD7E9}">
      <dgm:prSet/>
      <dgm:spPr/>
      <dgm:t>
        <a:bodyPr/>
        <a:lstStyle/>
        <a:p>
          <a:pPr>
            <a:lnSpc>
              <a:spcPct val="100000"/>
            </a:lnSpc>
          </a:pPr>
          <a:r>
            <a:rPr lang="en-GB" dirty="0"/>
            <a:t>Prioritise needs and decide how to address them based on urgency, budget and other factors</a:t>
          </a:r>
          <a:endParaRPr lang="en-US" dirty="0"/>
        </a:p>
      </dgm:t>
    </dgm:pt>
    <dgm:pt modelId="{91A28108-6D51-400F-B4DC-2D67124914E8}" type="parTrans" cxnId="{8C8B681E-F5A9-4DE9-97F8-F74F77ECA7AC}">
      <dgm:prSet/>
      <dgm:spPr/>
      <dgm:t>
        <a:bodyPr/>
        <a:lstStyle/>
        <a:p>
          <a:endParaRPr lang="en-US"/>
        </a:p>
      </dgm:t>
    </dgm:pt>
    <dgm:pt modelId="{6C9F88E8-A834-4F5D-8384-66C96A8E8C47}" type="sibTrans" cxnId="{8C8B681E-F5A9-4DE9-97F8-F74F77ECA7AC}">
      <dgm:prSet phldrT="2" phldr="0"/>
      <dgm:spPr/>
      <dgm:t>
        <a:bodyPr/>
        <a:lstStyle/>
        <a:p>
          <a:endParaRPr lang="en-US"/>
        </a:p>
      </dgm:t>
    </dgm:pt>
    <dgm:pt modelId="{3507AC81-1E54-4462-8C47-17F3133FC3BC}">
      <dgm:prSet/>
      <dgm:spPr/>
      <dgm:t>
        <a:bodyPr/>
        <a:lstStyle/>
        <a:p>
          <a:pPr>
            <a:lnSpc>
              <a:spcPct val="100000"/>
            </a:lnSpc>
          </a:pPr>
          <a:r>
            <a:rPr lang="en-GB" dirty="0"/>
            <a:t>Individualise learning and regularly review individual learning plans </a:t>
          </a:r>
          <a:endParaRPr lang="en-US" dirty="0"/>
        </a:p>
      </dgm:t>
    </dgm:pt>
    <dgm:pt modelId="{CAE98F57-EB54-4AA7-A975-92C6824B9C12}" type="parTrans" cxnId="{D77BD63F-302F-4DF2-BBDB-7F44BFFA1575}">
      <dgm:prSet/>
      <dgm:spPr/>
      <dgm:t>
        <a:bodyPr/>
        <a:lstStyle/>
        <a:p>
          <a:endParaRPr lang="en-US"/>
        </a:p>
      </dgm:t>
    </dgm:pt>
    <dgm:pt modelId="{17A650EE-AECF-41BB-8101-18E3E2BBB2D0}" type="sibTrans" cxnId="{D77BD63F-302F-4DF2-BBDB-7F44BFFA1575}">
      <dgm:prSet phldrT="3" phldr="0"/>
      <dgm:spPr/>
      <dgm:t>
        <a:bodyPr/>
        <a:lstStyle/>
        <a:p>
          <a:endParaRPr lang="en-US"/>
        </a:p>
      </dgm:t>
    </dgm:pt>
    <dgm:pt modelId="{4B3F785D-59AB-435E-865B-C90AA84299DD}" type="pres">
      <dgm:prSet presAssocID="{4E903DA5-B820-432B-901C-FFA7BFB2FCC4}" presName="root" presStyleCnt="0">
        <dgm:presLayoutVars>
          <dgm:dir/>
          <dgm:resizeHandles val="exact"/>
        </dgm:presLayoutVars>
      </dgm:prSet>
      <dgm:spPr/>
    </dgm:pt>
    <dgm:pt modelId="{A44481A3-DED5-41FC-B126-8015C08AC389}" type="pres">
      <dgm:prSet presAssocID="{A4CF2DC3-B360-4E31-8FED-AA0D6777C906}" presName="compNode" presStyleCnt="0"/>
      <dgm:spPr/>
    </dgm:pt>
    <dgm:pt modelId="{C32569DD-586F-43A4-BC8B-805DD6EB2CCF}" type="pres">
      <dgm:prSet presAssocID="{A4CF2DC3-B360-4E31-8FED-AA0D6777C906}" presName="bgRect" presStyleLbl="bgShp" presStyleIdx="0" presStyleCnt="3"/>
      <dgm:spPr/>
    </dgm:pt>
    <dgm:pt modelId="{2DA90C26-CA15-4EBA-800F-C37F13CF5755}" type="pres">
      <dgm:prSet presAssocID="{A4CF2DC3-B360-4E31-8FED-AA0D6777C90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D246F7A4-0ECB-4AD1-9998-B16023189293}" type="pres">
      <dgm:prSet presAssocID="{A4CF2DC3-B360-4E31-8FED-AA0D6777C906}" presName="spaceRect" presStyleCnt="0"/>
      <dgm:spPr/>
    </dgm:pt>
    <dgm:pt modelId="{04B8679C-FDD1-43B3-856F-9D824AAE83BF}" type="pres">
      <dgm:prSet presAssocID="{A4CF2DC3-B360-4E31-8FED-AA0D6777C906}" presName="parTx" presStyleLbl="revTx" presStyleIdx="0" presStyleCnt="3">
        <dgm:presLayoutVars>
          <dgm:chMax val="0"/>
          <dgm:chPref val="0"/>
        </dgm:presLayoutVars>
      </dgm:prSet>
      <dgm:spPr/>
    </dgm:pt>
    <dgm:pt modelId="{6CB834B9-6646-40FF-9BC5-F33522DD51B1}" type="pres">
      <dgm:prSet presAssocID="{7E19AE0B-E10D-4DE9-B931-CADB993C181F}" presName="sibTrans" presStyleCnt="0"/>
      <dgm:spPr/>
    </dgm:pt>
    <dgm:pt modelId="{57E4C6F7-8B2F-41D8-A438-FE51E92BA8E0}" type="pres">
      <dgm:prSet presAssocID="{FAA5AADB-0B41-4715-92D0-BBDCA72DD7E9}" presName="compNode" presStyleCnt="0"/>
      <dgm:spPr/>
    </dgm:pt>
    <dgm:pt modelId="{77385F63-C60C-4589-B8A9-43B8848183CB}" type="pres">
      <dgm:prSet presAssocID="{FAA5AADB-0B41-4715-92D0-BBDCA72DD7E9}" presName="bgRect" presStyleLbl="bgShp" presStyleIdx="1" presStyleCnt="3"/>
      <dgm:spPr/>
    </dgm:pt>
    <dgm:pt modelId="{6B79A26D-FEB5-423B-9D35-7F3CF0905DA2}" type="pres">
      <dgm:prSet presAssocID="{FAA5AADB-0B41-4715-92D0-BBDCA72DD7E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laybook"/>
        </a:ext>
      </dgm:extLst>
    </dgm:pt>
    <dgm:pt modelId="{DDAE64B0-F114-4C15-B83D-23DE73584840}" type="pres">
      <dgm:prSet presAssocID="{FAA5AADB-0B41-4715-92D0-BBDCA72DD7E9}" presName="spaceRect" presStyleCnt="0"/>
      <dgm:spPr/>
    </dgm:pt>
    <dgm:pt modelId="{2FD41FBE-84D2-4A87-80E7-595608D653C9}" type="pres">
      <dgm:prSet presAssocID="{FAA5AADB-0B41-4715-92D0-BBDCA72DD7E9}" presName="parTx" presStyleLbl="revTx" presStyleIdx="1" presStyleCnt="3">
        <dgm:presLayoutVars>
          <dgm:chMax val="0"/>
          <dgm:chPref val="0"/>
        </dgm:presLayoutVars>
      </dgm:prSet>
      <dgm:spPr/>
    </dgm:pt>
    <dgm:pt modelId="{BBF5F727-219D-4DCF-811E-F8E5ACF43949}" type="pres">
      <dgm:prSet presAssocID="{6C9F88E8-A834-4F5D-8384-66C96A8E8C47}" presName="sibTrans" presStyleCnt="0"/>
      <dgm:spPr/>
    </dgm:pt>
    <dgm:pt modelId="{52B5E9CD-D00A-4FF8-B3CB-876DF39614C7}" type="pres">
      <dgm:prSet presAssocID="{3507AC81-1E54-4462-8C47-17F3133FC3BC}" presName="compNode" presStyleCnt="0"/>
      <dgm:spPr/>
    </dgm:pt>
    <dgm:pt modelId="{4647AE24-3DA3-4015-B62B-DC32C1848D44}" type="pres">
      <dgm:prSet presAssocID="{3507AC81-1E54-4462-8C47-17F3133FC3BC}" presName="bgRect" presStyleLbl="bgShp" presStyleIdx="2" presStyleCnt="3"/>
      <dgm:spPr/>
    </dgm:pt>
    <dgm:pt modelId="{4329947A-0AD4-4649-89A3-293007F0A745}" type="pres">
      <dgm:prSet presAssocID="{3507AC81-1E54-4462-8C47-17F3133FC3BC}"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List with solid fill"/>
        </a:ext>
      </dgm:extLst>
    </dgm:pt>
    <dgm:pt modelId="{6D23EB33-45DB-41AE-BA12-EB24563A0AA3}" type="pres">
      <dgm:prSet presAssocID="{3507AC81-1E54-4462-8C47-17F3133FC3BC}" presName="spaceRect" presStyleCnt="0"/>
      <dgm:spPr/>
    </dgm:pt>
    <dgm:pt modelId="{11F5BB6A-2490-4038-B4CD-4CE1081A8020}" type="pres">
      <dgm:prSet presAssocID="{3507AC81-1E54-4462-8C47-17F3133FC3BC}" presName="parTx" presStyleLbl="revTx" presStyleIdx="2" presStyleCnt="3">
        <dgm:presLayoutVars>
          <dgm:chMax val="0"/>
          <dgm:chPref val="0"/>
        </dgm:presLayoutVars>
      </dgm:prSet>
      <dgm:spPr/>
    </dgm:pt>
  </dgm:ptLst>
  <dgm:cxnLst>
    <dgm:cxn modelId="{7765F505-3E58-45C6-86B6-D806F79D00C7}" type="presOf" srcId="{3507AC81-1E54-4462-8C47-17F3133FC3BC}" destId="{11F5BB6A-2490-4038-B4CD-4CE1081A8020}" srcOrd="0" destOrd="0" presId="urn:microsoft.com/office/officeart/2018/2/layout/IconVerticalSolidList"/>
    <dgm:cxn modelId="{8C8B681E-F5A9-4DE9-97F8-F74F77ECA7AC}" srcId="{4E903DA5-B820-432B-901C-FFA7BFB2FCC4}" destId="{FAA5AADB-0B41-4715-92D0-BBDCA72DD7E9}" srcOrd="1" destOrd="0" parTransId="{91A28108-6D51-400F-B4DC-2D67124914E8}" sibTransId="{6C9F88E8-A834-4F5D-8384-66C96A8E8C47}"/>
    <dgm:cxn modelId="{F4A1EF29-ED9C-4D76-A019-A3242B991AE8}" type="presOf" srcId="{FAA5AADB-0B41-4715-92D0-BBDCA72DD7E9}" destId="{2FD41FBE-84D2-4A87-80E7-595608D653C9}" srcOrd="0" destOrd="0" presId="urn:microsoft.com/office/officeart/2018/2/layout/IconVerticalSolidList"/>
    <dgm:cxn modelId="{B3374A3B-E5C8-4F1F-86DA-9D5EAE764E62}" srcId="{4E903DA5-B820-432B-901C-FFA7BFB2FCC4}" destId="{A4CF2DC3-B360-4E31-8FED-AA0D6777C906}" srcOrd="0" destOrd="0" parTransId="{54836321-A3D7-4CCE-B0BA-D60CF9C194C5}" sibTransId="{7E19AE0B-E10D-4DE9-B931-CADB993C181F}"/>
    <dgm:cxn modelId="{D77BD63F-302F-4DF2-BBDB-7F44BFFA1575}" srcId="{4E903DA5-B820-432B-901C-FFA7BFB2FCC4}" destId="{3507AC81-1E54-4462-8C47-17F3133FC3BC}" srcOrd="2" destOrd="0" parTransId="{CAE98F57-EB54-4AA7-A975-92C6824B9C12}" sibTransId="{17A650EE-AECF-41BB-8101-18E3E2BBB2D0}"/>
    <dgm:cxn modelId="{69212A9B-B340-4C21-8DF1-18AD87052662}" type="presOf" srcId="{4E903DA5-B820-432B-901C-FFA7BFB2FCC4}" destId="{4B3F785D-59AB-435E-865B-C90AA84299DD}" srcOrd="0" destOrd="0" presId="urn:microsoft.com/office/officeart/2018/2/layout/IconVerticalSolidList"/>
    <dgm:cxn modelId="{1C0FD4E7-CE07-4775-AE48-0B14C8D1E90E}" type="presOf" srcId="{A4CF2DC3-B360-4E31-8FED-AA0D6777C906}" destId="{04B8679C-FDD1-43B3-856F-9D824AAE83BF}" srcOrd="0" destOrd="0" presId="urn:microsoft.com/office/officeart/2018/2/layout/IconVerticalSolidList"/>
    <dgm:cxn modelId="{DA37B174-E410-4887-9D89-EC04EA496DDD}" type="presParOf" srcId="{4B3F785D-59AB-435E-865B-C90AA84299DD}" destId="{A44481A3-DED5-41FC-B126-8015C08AC389}" srcOrd="0" destOrd="0" presId="urn:microsoft.com/office/officeart/2018/2/layout/IconVerticalSolidList"/>
    <dgm:cxn modelId="{37DF1D64-BF32-4384-8DED-EA2477131A31}" type="presParOf" srcId="{A44481A3-DED5-41FC-B126-8015C08AC389}" destId="{C32569DD-586F-43A4-BC8B-805DD6EB2CCF}" srcOrd="0" destOrd="0" presId="urn:microsoft.com/office/officeart/2018/2/layout/IconVerticalSolidList"/>
    <dgm:cxn modelId="{4B188F1F-1369-4A94-8155-F6393F216FDD}" type="presParOf" srcId="{A44481A3-DED5-41FC-B126-8015C08AC389}" destId="{2DA90C26-CA15-4EBA-800F-C37F13CF5755}" srcOrd="1" destOrd="0" presId="urn:microsoft.com/office/officeart/2018/2/layout/IconVerticalSolidList"/>
    <dgm:cxn modelId="{EB88FEAF-BC4A-4038-9C66-683B5ACCA709}" type="presParOf" srcId="{A44481A3-DED5-41FC-B126-8015C08AC389}" destId="{D246F7A4-0ECB-4AD1-9998-B16023189293}" srcOrd="2" destOrd="0" presId="urn:microsoft.com/office/officeart/2018/2/layout/IconVerticalSolidList"/>
    <dgm:cxn modelId="{26B7FF3E-CC35-407D-ABCB-45F1341A4DF4}" type="presParOf" srcId="{A44481A3-DED5-41FC-B126-8015C08AC389}" destId="{04B8679C-FDD1-43B3-856F-9D824AAE83BF}" srcOrd="3" destOrd="0" presId="urn:microsoft.com/office/officeart/2018/2/layout/IconVerticalSolidList"/>
    <dgm:cxn modelId="{8261D29C-3810-4D9A-81CE-FE5542D857E7}" type="presParOf" srcId="{4B3F785D-59AB-435E-865B-C90AA84299DD}" destId="{6CB834B9-6646-40FF-9BC5-F33522DD51B1}" srcOrd="1" destOrd="0" presId="urn:microsoft.com/office/officeart/2018/2/layout/IconVerticalSolidList"/>
    <dgm:cxn modelId="{501E6411-7809-4F08-B8B1-BAD1E856844E}" type="presParOf" srcId="{4B3F785D-59AB-435E-865B-C90AA84299DD}" destId="{57E4C6F7-8B2F-41D8-A438-FE51E92BA8E0}" srcOrd="2" destOrd="0" presId="urn:microsoft.com/office/officeart/2018/2/layout/IconVerticalSolidList"/>
    <dgm:cxn modelId="{9D523EA3-550D-4ED4-B9F1-DEEBEBA21AB5}" type="presParOf" srcId="{57E4C6F7-8B2F-41D8-A438-FE51E92BA8E0}" destId="{77385F63-C60C-4589-B8A9-43B8848183CB}" srcOrd="0" destOrd="0" presId="urn:microsoft.com/office/officeart/2018/2/layout/IconVerticalSolidList"/>
    <dgm:cxn modelId="{4226F51D-B3DB-479E-AE74-A30D647C1459}" type="presParOf" srcId="{57E4C6F7-8B2F-41D8-A438-FE51E92BA8E0}" destId="{6B79A26D-FEB5-423B-9D35-7F3CF0905DA2}" srcOrd="1" destOrd="0" presId="urn:microsoft.com/office/officeart/2018/2/layout/IconVerticalSolidList"/>
    <dgm:cxn modelId="{04EE984C-FB21-4D39-9FE6-318299C59BC2}" type="presParOf" srcId="{57E4C6F7-8B2F-41D8-A438-FE51E92BA8E0}" destId="{DDAE64B0-F114-4C15-B83D-23DE73584840}" srcOrd="2" destOrd="0" presId="urn:microsoft.com/office/officeart/2018/2/layout/IconVerticalSolidList"/>
    <dgm:cxn modelId="{2F943958-734D-48DD-B765-2BA4C326D6CE}" type="presParOf" srcId="{57E4C6F7-8B2F-41D8-A438-FE51E92BA8E0}" destId="{2FD41FBE-84D2-4A87-80E7-595608D653C9}" srcOrd="3" destOrd="0" presId="urn:microsoft.com/office/officeart/2018/2/layout/IconVerticalSolidList"/>
    <dgm:cxn modelId="{8430161D-4605-4DB0-9E89-0FEFF51827E5}" type="presParOf" srcId="{4B3F785D-59AB-435E-865B-C90AA84299DD}" destId="{BBF5F727-219D-4DCF-811E-F8E5ACF43949}" srcOrd="3" destOrd="0" presId="urn:microsoft.com/office/officeart/2018/2/layout/IconVerticalSolidList"/>
    <dgm:cxn modelId="{A3830D2C-EE28-488C-AB43-58E3E27F3B70}" type="presParOf" srcId="{4B3F785D-59AB-435E-865B-C90AA84299DD}" destId="{52B5E9CD-D00A-4FF8-B3CB-876DF39614C7}" srcOrd="4" destOrd="0" presId="urn:microsoft.com/office/officeart/2018/2/layout/IconVerticalSolidList"/>
    <dgm:cxn modelId="{2958C760-FF3D-4903-8969-8753731CE560}" type="presParOf" srcId="{52B5E9CD-D00A-4FF8-B3CB-876DF39614C7}" destId="{4647AE24-3DA3-4015-B62B-DC32C1848D44}" srcOrd="0" destOrd="0" presId="urn:microsoft.com/office/officeart/2018/2/layout/IconVerticalSolidList"/>
    <dgm:cxn modelId="{76BF9853-6E3B-4E0B-BDE9-D8544FC8E1C3}" type="presParOf" srcId="{52B5E9CD-D00A-4FF8-B3CB-876DF39614C7}" destId="{4329947A-0AD4-4649-89A3-293007F0A745}" srcOrd="1" destOrd="0" presId="urn:microsoft.com/office/officeart/2018/2/layout/IconVerticalSolidList"/>
    <dgm:cxn modelId="{D93CE07C-4D64-41F3-9AD2-4A7EE3F09ADA}" type="presParOf" srcId="{52B5E9CD-D00A-4FF8-B3CB-876DF39614C7}" destId="{6D23EB33-45DB-41AE-BA12-EB24563A0AA3}" srcOrd="2" destOrd="0" presId="urn:microsoft.com/office/officeart/2018/2/layout/IconVerticalSolidList"/>
    <dgm:cxn modelId="{1036CAE8-8710-4B26-8191-32C07B320294}" type="presParOf" srcId="{52B5E9CD-D00A-4FF8-B3CB-876DF39614C7}" destId="{11F5BB6A-2490-4038-B4CD-4CE1081A802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3DB46C-217F-4502-9C47-15DA67FD5190}">
      <dsp:nvSpPr>
        <dsp:cNvPr id="0" name=""/>
        <dsp:cNvSpPr/>
      </dsp:nvSpPr>
      <dsp:spPr>
        <a:xfrm>
          <a:off x="1237982" y="311447"/>
          <a:ext cx="810000" cy="810000"/>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156F92-1151-4C10-94F9-6D016857E7C9}">
      <dsp:nvSpPr>
        <dsp:cNvPr id="0" name=""/>
        <dsp:cNvSpPr/>
      </dsp:nvSpPr>
      <dsp:spPr>
        <a:xfrm>
          <a:off x="742982" y="1649317"/>
          <a:ext cx="1800000" cy="2178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dirty="0"/>
            <a:t>Organisations are focusing on upskilling and reskilling in times of change</a:t>
          </a:r>
        </a:p>
      </dsp:txBody>
      <dsp:txXfrm>
        <a:off x="742982" y="1649317"/>
        <a:ext cx="1800000" cy="2178097"/>
      </dsp:txXfrm>
    </dsp:sp>
    <dsp:sp modelId="{4ED8BC1B-288B-4C69-9E63-52869DAD509C}">
      <dsp:nvSpPr>
        <dsp:cNvPr id="0" name=""/>
        <dsp:cNvSpPr/>
      </dsp:nvSpPr>
      <dsp:spPr>
        <a:xfrm>
          <a:off x="3352982" y="311447"/>
          <a:ext cx="810000" cy="81000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607397-9DDD-4224-AE1E-A3F65E76BC04}">
      <dsp:nvSpPr>
        <dsp:cNvPr id="0" name=""/>
        <dsp:cNvSpPr/>
      </dsp:nvSpPr>
      <dsp:spPr>
        <a:xfrm>
          <a:off x="2857982" y="1649317"/>
          <a:ext cx="1800000" cy="2178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dirty="0"/>
            <a:t>They are leveraging technology to enable agility and internal mobility</a:t>
          </a:r>
        </a:p>
      </dsp:txBody>
      <dsp:txXfrm>
        <a:off x="2857982" y="1649317"/>
        <a:ext cx="1800000" cy="2178097"/>
      </dsp:txXfrm>
    </dsp:sp>
    <dsp:sp modelId="{60276E46-D08B-4771-8A47-30E99310B938}">
      <dsp:nvSpPr>
        <dsp:cNvPr id="0" name=""/>
        <dsp:cNvSpPr/>
      </dsp:nvSpPr>
      <dsp:spPr>
        <a:xfrm>
          <a:off x="5467982" y="311447"/>
          <a:ext cx="810000" cy="81000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5D53D4-5FC5-4427-8291-06ECCA832B73}">
      <dsp:nvSpPr>
        <dsp:cNvPr id="0" name=""/>
        <dsp:cNvSpPr/>
      </dsp:nvSpPr>
      <dsp:spPr>
        <a:xfrm>
          <a:off x="4972982" y="1649317"/>
          <a:ext cx="1800000" cy="2178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dirty="0"/>
            <a:t>L&amp;D Strategy is about getting the right people with the right skills into the right jobs at the right time</a:t>
          </a:r>
        </a:p>
      </dsp:txBody>
      <dsp:txXfrm>
        <a:off x="4972982" y="1649317"/>
        <a:ext cx="1800000" cy="2178097"/>
      </dsp:txXfrm>
    </dsp:sp>
    <dsp:sp modelId="{4A2E557C-DDB8-4754-8DE9-5787C6DA8FED}">
      <dsp:nvSpPr>
        <dsp:cNvPr id="0" name=""/>
        <dsp:cNvSpPr/>
      </dsp:nvSpPr>
      <dsp:spPr>
        <a:xfrm>
          <a:off x="7582982" y="311447"/>
          <a:ext cx="810000" cy="810000"/>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8C87AB-82CB-4F59-84A7-CEAE3CB5B394}">
      <dsp:nvSpPr>
        <dsp:cNvPr id="0" name=""/>
        <dsp:cNvSpPr/>
      </dsp:nvSpPr>
      <dsp:spPr>
        <a:xfrm>
          <a:off x="7087982" y="1649317"/>
          <a:ext cx="1800000" cy="2178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dirty="0"/>
            <a:t>L&amp;D Strategy must align closely with Business Strategy</a:t>
          </a:r>
        </a:p>
      </dsp:txBody>
      <dsp:txXfrm>
        <a:off x="7087982" y="1649317"/>
        <a:ext cx="1800000" cy="2178097"/>
      </dsp:txXfrm>
    </dsp:sp>
    <dsp:sp modelId="{D1FBD3EA-4CC4-484A-A17F-6DC1CB24589E}">
      <dsp:nvSpPr>
        <dsp:cNvPr id="0" name=""/>
        <dsp:cNvSpPr/>
      </dsp:nvSpPr>
      <dsp:spPr>
        <a:xfrm>
          <a:off x="9697982" y="311447"/>
          <a:ext cx="810000" cy="810000"/>
        </a:xfrm>
        <a:prstGeom prst="rect">
          <a:avLst/>
        </a:prstGeom>
        <a:blipFill>
          <a:blip xmlns:r="http://schemas.openxmlformats.org/officeDocument/2006/relationships" r:embed="rId9">
            <a:extLst>
              <a:ext uri="{96DAC541-7B7A-43D3-8B79-37D633B846F1}">
                <asvg:svgBlip xmlns:asvg="http://schemas.microsoft.com/office/drawing/2016/SVG/main" r:embed="rId1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463531-AA04-448F-9D02-7173AFAE4E05}">
      <dsp:nvSpPr>
        <dsp:cNvPr id="0" name=""/>
        <dsp:cNvSpPr/>
      </dsp:nvSpPr>
      <dsp:spPr>
        <a:xfrm>
          <a:off x="9382118" y="1607824"/>
          <a:ext cx="1800000" cy="2178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dirty="0"/>
            <a:t>Learning Needs Analysis underpins the strategy</a:t>
          </a:r>
        </a:p>
      </dsp:txBody>
      <dsp:txXfrm>
        <a:off x="9382118" y="1607824"/>
        <a:ext cx="1800000" cy="21780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2569DD-586F-43A4-BC8B-805DD6EB2CCF}">
      <dsp:nvSpPr>
        <dsp:cNvPr id="0" name=""/>
        <dsp:cNvSpPr/>
      </dsp:nvSpPr>
      <dsp:spPr>
        <a:xfrm>
          <a:off x="0" y="445"/>
          <a:ext cx="11594969" cy="104298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A90C26-CA15-4EBA-800F-C37F13CF5755}">
      <dsp:nvSpPr>
        <dsp:cNvPr id="0" name=""/>
        <dsp:cNvSpPr/>
      </dsp:nvSpPr>
      <dsp:spPr>
        <a:xfrm>
          <a:off x="315503" y="235117"/>
          <a:ext cx="573643" cy="5736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B8679C-FDD1-43B3-856F-9D824AAE83BF}">
      <dsp:nvSpPr>
        <dsp:cNvPr id="0" name=""/>
        <dsp:cNvSpPr/>
      </dsp:nvSpPr>
      <dsp:spPr>
        <a:xfrm>
          <a:off x="1204650" y="445"/>
          <a:ext cx="10390318" cy="1042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383" tIns="110383" rIns="110383" bIns="110383" numCol="1" spcCol="1270" anchor="ctr" anchorCtr="0">
          <a:noAutofit/>
        </a:bodyPr>
        <a:lstStyle/>
        <a:p>
          <a:pPr marL="0" lvl="0" indent="0" algn="l" defTabSz="1111250">
            <a:lnSpc>
              <a:spcPct val="100000"/>
            </a:lnSpc>
            <a:spcBef>
              <a:spcPct val="0"/>
            </a:spcBef>
            <a:spcAft>
              <a:spcPct val="35000"/>
            </a:spcAft>
            <a:buNone/>
          </a:pPr>
          <a:r>
            <a:rPr lang="en-GB" sz="2500" kern="1200" dirty="0"/>
            <a:t>Conduct learning needs analysis – organisational, team and individual needs</a:t>
          </a:r>
          <a:endParaRPr lang="en-US" sz="2500" kern="1200" dirty="0"/>
        </a:p>
      </dsp:txBody>
      <dsp:txXfrm>
        <a:off x="1204650" y="445"/>
        <a:ext cx="10390318" cy="1042987"/>
      </dsp:txXfrm>
    </dsp:sp>
    <dsp:sp modelId="{77385F63-C60C-4589-B8A9-43B8848183CB}">
      <dsp:nvSpPr>
        <dsp:cNvPr id="0" name=""/>
        <dsp:cNvSpPr/>
      </dsp:nvSpPr>
      <dsp:spPr>
        <a:xfrm>
          <a:off x="0" y="1304180"/>
          <a:ext cx="11594969" cy="104298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79A26D-FEB5-423B-9D35-7F3CF0905DA2}">
      <dsp:nvSpPr>
        <dsp:cNvPr id="0" name=""/>
        <dsp:cNvSpPr/>
      </dsp:nvSpPr>
      <dsp:spPr>
        <a:xfrm>
          <a:off x="315503" y="1538852"/>
          <a:ext cx="573643" cy="5736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D41FBE-84D2-4A87-80E7-595608D653C9}">
      <dsp:nvSpPr>
        <dsp:cNvPr id="0" name=""/>
        <dsp:cNvSpPr/>
      </dsp:nvSpPr>
      <dsp:spPr>
        <a:xfrm>
          <a:off x="1204650" y="1304180"/>
          <a:ext cx="10390318" cy="1042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383" tIns="110383" rIns="110383" bIns="110383" numCol="1" spcCol="1270" anchor="ctr" anchorCtr="0">
          <a:noAutofit/>
        </a:bodyPr>
        <a:lstStyle/>
        <a:p>
          <a:pPr marL="0" lvl="0" indent="0" algn="l" defTabSz="1111250">
            <a:lnSpc>
              <a:spcPct val="100000"/>
            </a:lnSpc>
            <a:spcBef>
              <a:spcPct val="0"/>
            </a:spcBef>
            <a:spcAft>
              <a:spcPct val="35000"/>
            </a:spcAft>
            <a:buNone/>
          </a:pPr>
          <a:r>
            <a:rPr lang="en-GB" sz="2500" kern="1200" dirty="0"/>
            <a:t>Prioritise needs and decide how to address them based on urgency, budget and other factors</a:t>
          </a:r>
          <a:endParaRPr lang="en-US" sz="2500" kern="1200" dirty="0"/>
        </a:p>
      </dsp:txBody>
      <dsp:txXfrm>
        <a:off x="1204650" y="1304180"/>
        <a:ext cx="10390318" cy="1042987"/>
      </dsp:txXfrm>
    </dsp:sp>
    <dsp:sp modelId="{4647AE24-3DA3-4015-B62B-DC32C1848D44}">
      <dsp:nvSpPr>
        <dsp:cNvPr id="0" name=""/>
        <dsp:cNvSpPr/>
      </dsp:nvSpPr>
      <dsp:spPr>
        <a:xfrm>
          <a:off x="0" y="2607915"/>
          <a:ext cx="11594969" cy="104298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29947A-0AD4-4649-89A3-293007F0A745}">
      <dsp:nvSpPr>
        <dsp:cNvPr id="0" name=""/>
        <dsp:cNvSpPr/>
      </dsp:nvSpPr>
      <dsp:spPr>
        <a:xfrm>
          <a:off x="315503" y="2842587"/>
          <a:ext cx="573643" cy="573643"/>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F5BB6A-2490-4038-B4CD-4CE1081A8020}">
      <dsp:nvSpPr>
        <dsp:cNvPr id="0" name=""/>
        <dsp:cNvSpPr/>
      </dsp:nvSpPr>
      <dsp:spPr>
        <a:xfrm>
          <a:off x="1204650" y="2607915"/>
          <a:ext cx="10390318" cy="1042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383" tIns="110383" rIns="110383" bIns="110383" numCol="1" spcCol="1270" anchor="ctr" anchorCtr="0">
          <a:noAutofit/>
        </a:bodyPr>
        <a:lstStyle/>
        <a:p>
          <a:pPr marL="0" lvl="0" indent="0" algn="l" defTabSz="1111250">
            <a:lnSpc>
              <a:spcPct val="100000"/>
            </a:lnSpc>
            <a:spcBef>
              <a:spcPct val="0"/>
            </a:spcBef>
            <a:spcAft>
              <a:spcPct val="35000"/>
            </a:spcAft>
            <a:buNone/>
          </a:pPr>
          <a:r>
            <a:rPr lang="en-GB" sz="2500" kern="1200" dirty="0"/>
            <a:t>Individualise learning and regularly review individual learning plans </a:t>
          </a:r>
          <a:endParaRPr lang="en-US" sz="2500" kern="1200" dirty="0"/>
        </a:p>
      </dsp:txBody>
      <dsp:txXfrm>
        <a:off x="1204650" y="2607915"/>
        <a:ext cx="10390318" cy="104298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1698" y="0"/>
            <a:ext cx="2984871" cy="502755"/>
          </a:xfrm>
          <a:prstGeom prst="rect">
            <a:avLst/>
          </a:prstGeom>
        </p:spPr>
        <p:txBody>
          <a:bodyPr vert="horz" lIns="96616" tIns="48308" rIns="96616" bIns="48308" rtlCol="0"/>
          <a:lstStyle>
            <a:lvl1pPr algn="r">
              <a:defRPr sz="1300"/>
            </a:lvl1pPr>
          </a:lstStyle>
          <a:p>
            <a:fld id="{602C0AE8-0688-44D7-9CCB-9313327DD848}" type="datetimeFigureOut">
              <a:rPr lang="en-GB" smtClean="0"/>
              <a:t>16/03/2026</a:t>
            </a:fld>
            <a:endParaRPr lang="en-GB"/>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817" y="4822269"/>
            <a:ext cx="5510530" cy="3945493"/>
          </a:xfrm>
          <a:prstGeom prst="rect">
            <a:avLst/>
          </a:prstGeom>
        </p:spPr>
        <p:txBody>
          <a:bodyPr vert="horz" lIns="96616" tIns="48308" rIns="96616" bIns="483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7547"/>
            <a:ext cx="2984871" cy="502754"/>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7547"/>
            <a:ext cx="2984871" cy="502754"/>
          </a:xfrm>
          <a:prstGeom prst="rect">
            <a:avLst/>
          </a:prstGeom>
        </p:spPr>
        <p:txBody>
          <a:bodyPr vert="horz" lIns="96616" tIns="48308" rIns="96616" bIns="48308" rtlCol="0" anchor="b"/>
          <a:lstStyle>
            <a:lvl1pPr algn="r">
              <a:defRPr sz="1300"/>
            </a:lvl1pPr>
          </a:lstStyle>
          <a:p>
            <a:fld id="{F84E3E6C-539D-4FBE-A40D-19D3DF6AC8C1}" type="slidenum">
              <a:rPr lang="en-GB" smtClean="0"/>
              <a:t>‹#›</a:t>
            </a:fld>
            <a:endParaRPr lang="en-GB"/>
          </a:p>
        </p:txBody>
      </p:sp>
    </p:spTree>
    <p:extLst>
      <p:ext uri="{BB962C8B-B14F-4D97-AF65-F5344CB8AC3E}">
        <p14:creationId xmlns:p14="http://schemas.microsoft.com/office/powerpoint/2010/main" val="701798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1</a:t>
            </a:fld>
            <a:endParaRPr lang="en-GB"/>
          </a:p>
        </p:txBody>
      </p:sp>
    </p:spTree>
    <p:extLst>
      <p:ext uri="{BB962C8B-B14F-4D97-AF65-F5344CB8AC3E}">
        <p14:creationId xmlns:p14="http://schemas.microsoft.com/office/powerpoint/2010/main" val="83109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2</a:t>
            </a:fld>
            <a:endParaRPr lang="en-GB"/>
          </a:p>
        </p:txBody>
      </p:sp>
    </p:spTree>
    <p:extLst>
      <p:ext uri="{BB962C8B-B14F-4D97-AF65-F5344CB8AC3E}">
        <p14:creationId xmlns:p14="http://schemas.microsoft.com/office/powerpoint/2010/main" val="2376321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3</a:t>
            </a:fld>
            <a:endParaRPr lang="en-GB"/>
          </a:p>
        </p:txBody>
      </p:sp>
    </p:spTree>
    <p:extLst>
      <p:ext uri="{BB962C8B-B14F-4D97-AF65-F5344CB8AC3E}">
        <p14:creationId xmlns:p14="http://schemas.microsoft.com/office/powerpoint/2010/main" val="821542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4</a:t>
            </a:fld>
            <a:endParaRPr lang="en-GB"/>
          </a:p>
        </p:txBody>
      </p:sp>
    </p:spTree>
    <p:extLst>
      <p:ext uri="{BB962C8B-B14F-4D97-AF65-F5344CB8AC3E}">
        <p14:creationId xmlns:p14="http://schemas.microsoft.com/office/powerpoint/2010/main" val="1323374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5</a:t>
            </a:fld>
            <a:endParaRPr lang="en-GB"/>
          </a:p>
        </p:txBody>
      </p:sp>
    </p:spTree>
    <p:extLst>
      <p:ext uri="{BB962C8B-B14F-4D97-AF65-F5344CB8AC3E}">
        <p14:creationId xmlns:p14="http://schemas.microsoft.com/office/powerpoint/2010/main" val="1237832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6</a:t>
            </a:fld>
            <a:endParaRPr lang="en-GB"/>
          </a:p>
        </p:txBody>
      </p:sp>
    </p:spTree>
    <p:extLst>
      <p:ext uri="{BB962C8B-B14F-4D97-AF65-F5344CB8AC3E}">
        <p14:creationId xmlns:p14="http://schemas.microsoft.com/office/powerpoint/2010/main" val="30534798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7</a:t>
            </a:fld>
            <a:endParaRPr lang="en-GB"/>
          </a:p>
        </p:txBody>
      </p:sp>
    </p:spTree>
    <p:extLst>
      <p:ext uri="{BB962C8B-B14F-4D97-AF65-F5344CB8AC3E}">
        <p14:creationId xmlns:p14="http://schemas.microsoft.com/office/powerpoint/2010/main" val="3511934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8</a:t>
            </a:fld>
            <a:endParaRPr lang="en-GB"/>
          </a:p>
        </p:txBody>
      </p:sp>
    </p:spTree>
    <p:extLst>
      <p:ext uri="{BB962C8B-B14F-4D97-AF65-F5344CB8AC3E}">
        <p14:creationId xmlns:p14="http://schemas.microsoft.com/office/powerpoint/2010/main" val="42663904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4E3E6C-539D-4FBE-A40D-19D3DF6AC8C1}" type="slidenum">
              <a:rPr kumimoji="0" lang="en-GB" sz="13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3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60014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11</a:t>
            </a:fld>
            <a:endParaRPr lang="en-GB"/>
          </a:p>
        </p:txBody>
      </p:sp>
    </p:spTree>
    <p:extLst>
      <p:ext uri="{BB962C8B-B14F-4D97-AF65-F5344CB8AC3E}">
        <p14:creationId xmlns:p14="http://schemas.microsoft.com/office/powerpoint/2010/main" val="2912085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12</a:t>
            </a:fld>
            <a:endParaRPr lang="en-GB"/>
          </a:p>
        </p:txBody>
      </p:sp>
    </p:spTree>
    <p:extLst>
      <p:ext uri="{BB962C8B-B14F-4D97-AF65-F5344CB8AC3E}">
        <p14:creationId xmlns:p14="http://schemas.microsoft.com/office/powerpoint/2010/main" val="23798930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4E3E6C-539D-4FBE-A40D-19D3DF6AC8C1}" type="slidenum">
              <a:rPr lang="en-GB" smtClean="0"/>
              <a:t>13</a:t>
            </a:fld>
            <a:endParaRPr lang="en-GB"/>
          </a:p>
        </p:txBody>
      </p:sp>
    </p:spTree>
    <p:extLst>
      <p:ext uri="{BB962C8B-B14F-4D97-AF65-F5344CB8AC3E}">
        <p14:creationId xmlns:p14="http://schemas.microsoft.com/office/powerpoint/2010/main" val="237945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3/16/2026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salford.ac.uk/spd/leadership-trends-watch-in-2026" TargetMode="External"/><Relationship Id="rId2" Type="http://schemas.openxmlformats.org/officeDocument/2006/relationships/hyperlink" Target="https://www.cipd.org/uk/knowledge/factsheets/management-factsheet/#what-is-management-development"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01D71A-A6E0-A792-CD94-E17DE30D6647}"/>
              </a:ext>
            </a:extLst>
          </p:cNvPr>
          <p:cNvSpPr txBox="1"/>
          <p:nvPr/>
        </p:nvSpPr>
        <p:spPr>
          <a:xfrm>
            <a:off x="2791326" y="1794251"/>
            <a:ext cx="6609348" cy="1938992"/>
          </a:xfrm>
          <a:prstGeom prst="rect">
            <a:avLst/>
          </a:prstGeom>
          <a:noFill/>
          <a:ln>
            <a:solidFill>
              <a:schemeClr val="bg1"/>
            </a:solidFill>
          </a:ln>
        </p:spPr>
        <p:txBody>
          <a:bodyPr wrap="square" rtlCol="0">
            <a:spAutoFit/>
          </a:bodyPr>
          <a:lstStyle/>
          <a:p>
            <a:pPr algn="ctr"/>
            <a:r>
              <a:rPr lang="en-GB" sz="3200" b="1" dirty="0">
                <a:solidFill>
                  <a:schemeClr val="bg1"/>
                </a:solidFill>
              </a:rPr>
              <a:t>Leading and Developing People</a:t>
            </a:r>
          </a:p>
          <a:p>
            <a:pPr algn="ctr"/>
            <a:r>
              <a:rPr lang="en-GB" sz="3200" b="1" dirty="0">
                <a:solidFill>
                  <a:schemeClr val="bg1"/>
                </a:solidFill>
              </a:rPr>
              <a:t>Week 7 – Leadership Development</a:t>
            </a:r>
          </a:p>
          <a:p>
            <a:pPr algn="ctr"/>
            <a:r>
              <a:rPr lang="en-GB" sz="3200" b="1" dirty="0">
                <a:solidFill>
                  <a:schemeClr val="bg1"/>
                </a:solidFill>
              </a:rPr>
              <a:t>Julie Thomas</a:t>
            </a:r>
          </a:p>
          <a:p>
            <a:pPr algn="ctr"/>
            <a:endParaRPr lang="en-GB" sz="2400" b="1" dirty="0">
              <a:solidFill>
                <a:schemeClr val="bg1"/>
              </a:solidFill>
            </a:endParaRPr>
          </a:p>
        </p:txBody>
      </p:sp>
    </p:spTree>
    <p:extLst>
      <p:ext uri="{BB962C8B-B14F-4D97-AF65-F5344CB8AC3E}">
        <p14:creationId xmlns:p14="http://schemas.microsoft.com/office/powerpoint/2010/main" val="24922751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01CE7-9434-A5E8-D428-984084F41818}"/>
              </a:ext>
            </a:extLst>
          </p:cNvPr>
          <p:cNvSpPr>
            <a:spLocks noGrp="1"/>
          </p:cNvSpPr>
          <p:nvPr>
            <p:ph type="title"/>
          </p:nvPr>
        </p:nvSpPr>
        <p:spPr>
          <a:xfrm>
            <a:off x="358219" y="365125"/>
            <a:ext cx="11481847" cy="870117"/>
          </a:xfrm>
        </p:spPr>
        <p:txBody>
          <a:bodyPr anchor="ctr">
            <a:normAutofit/>
          </a:bodyPr>
          <a:lstStyle/>
          <a:p>
            <a:r>
              <a:rPr lang="en-GB" b="1" dirty="0">
                <a:latin typeface="+mn-lt"/>
              </a:rPr>
              <a:t>What we’ll cover today</a:t>
            </a:r>
          </a:p>
        </p:txBody>
      </p:sp>
      <p:sp>
        <p:nvSpPr>
          <p:cNvPr id="3" name="Content Placeholder 2">
            <a:extLst>
              <a:ext uri="{FF2B5EF4-FFF2-40B4-BE49-F238E27FC236}">
                <a16:creationId xmlns:a16="http://schemas.microsoft.com/office/drawing/2014/main" id="{A2903DD9-6F9E-035B-CB18-D0436E88F77B}"/>
              </a:ext>
            </a:extLst>
          </p:cNvPr>
          <p:cNvSpPr>
            <a:spLocks noGrp="1"/>
          </p:cNvSpPr>
          <p:nvPr>
            <p:ph idx="1"/>
          </p:nvPr>
        </p:nvSpPr>
        <p:spPr>
          <a:xfrm>
            <a:off x="6194392" y="1524000"/>
            <a:ext cx="5645673" cy="3877559"/>
          </a:xfrm>
        </p:spPr>
        <p:txBody>
          <a:bodyPr>
            <a:normAutofit/>
          </a:bodyPr>
          <a:lstStyle/>
          <a:p>
            <a:r>
              <a:rPr lang="en-GB" sz="3200" dirty="0"/>
              <a:t>Guest Speakers – Deb Rees, (LSN Diffusion), Andrew Cooper (editor and author of the book, ‘Under Investigation’) </a:t>
            </a:r>
          </a:p>
          <a:p>
            <a:r>
              <a:rPr lang="en-GB" sz="3200" dirty="0"/>
              <a:t>Leadership Development </a:t>
            </a:r>
          </a:p>
          <a:p>
            <a:r>
              <a:rPr lang="en-GB" sz="3200" dirty="0"/>
              <a:t>Assignment Guidance</a:t>
            </a:r>
          </a:p>
          <a:p>
            <a:endParaRPr lang="en-GB" dirty="0"/>
          </a:p>
          <a:p>
            <a:endParaRPr lang="en-GB" dirty="0"/>
          </a:p>
        </p:txBody>
      </p:sp>
      <p:pic>
        <p:nvPicPr>
          <p:cNvPr id="5" name="Picture 4" descr="People in class">
            <a:extLst>
              <a:ext uri="{FF2B5EF4-FFF2-40B4-BE49-F238E27FC236}">
                <a16:creationId xmlns:a16="http://schemas.microsoft.com/office/drawing/2014/main" id="{B342E3D1-4B49-0F3C-356A-7427F7A94851}"/>
              </a:ext>
            </a:extLst>
          </p:cNvPr>
          <p:cNvPicPr>
            <a:picLocks noChangeAspect="1"/>
          </p:cNvPicPr>
          <p:nvPr/>
        </p:nvPicPr>
        <p:blipFill>
          <a:blip r:embed="rId3"/>
          <a:srcRect r="-1" b="5108"/>
          <a:stretch>
            <a:fillRect/>
          </a:stretch>
        </p:blipFill>
        <p:spPr>
          <a:xfrm>
            <a:off x="358219" y="1524000"/>
            <a:ext cx="5645673" cy="3877559"/>
          </a:xfrm>
          <a:prstGeom prst="rect">
            <a:avLst/>
          </a:prstGeom>
          <a:noFill/>
        </p:spPr>
      </p:pic>
    </p:spTree>
    <p:extLst>
      <p:ext uri="{BB962C8B-B14F-4D97-AF65-F5344CB8AC3E}">
        <p14:creationId xmlns:p14="http://schemas.microsoft.com/office/powerpoint/2010/main" val="1459747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91AF7-5F5C-DA70-9A2B-E8DD984765A9}"/>
              </a:ext>
            </a:extLst>
          </p:cNvPr>
          <p:cNvSpPr>
            <a:spLocks noGrp="1"/>
          </p:cNvSpPr>
          <p:nvPr>
            <p:ph type="title"/>
          </p:nvPr>
        </p:nvSpPr>
        <p:spPr>
          <a:xfrm>
            <a:off x="301657" y="1420926"/>
            <a:ext cx="11594969" cy="792885"/>
          </a:xfrm>
        </p:spPr>
        <p:txBody>
          <a:bodyPr anchor="ctr">
            <a:normAutofit/>
          </a:bodyPr>
          <a:lstStyle/>
          <a:p>
            <a:r>
              <a:rPr lang="en-GB" b="1" dirty="0"/>
              <a:t>What did we learn last time?</a:t>
            </a:r>
          </a:p>
        </p:txBody>
      </p:sp>
      <p:graphicFrame>
        <p:nvGraphicFramePr>
          <p:cNvPr id="5" name="Content Placeholder 2">
            <a:extLst>
              <a:ext uri="{FF2B5EF4-FFF2-40B4-BE49-F238E27FC236}">
                <a16:creationId xmlns:a16="http://schemas.microsoft.com/office/drawing/2014/main" id="{E66EA233-5554-9D2C-9C01-FDE505D0799A}"/>
              </a:ext>
            </a:extLst>
          </p:cNvPr>
          <p:cNvGraphicFramePr>
            <a:graphicFrameLocks noGrp="1"/>
          </p:cNvGraphicFramePr>
          <p:nvPr>
            <p:ph idx="1"/>
            <p:extLst>
              <p:ext uri="{D42A27DB-BD31-4B8C-83A1-F6EECF244321}">
                <p14:modId xmlns:p14="http://schemas.microsoft.com/office/powerpoint/2010/main" val="2853623290"/>
              </p:ext>
            </p:extLst>
          </p:nvPr>
        </p:nvGraphicFramePr>
        <p:xfrm>
          <a:off x="301657" y="2406316"/>
          <a:ext cx="11745964" cy="41388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899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DBB43-6138-D03D-5C8B-43B11DDB545C}"/>
              </a:ext>
            </a:extLst>
          </p:cNvPr>
          <p:cNvSpPr>
            <a:spLocks noGrp="1"/>
          </p:cNvSpPr>
          <p:nvPr>
            <p:ph type="title"/>
          </p:nvPr>
        </p:nvSpPr>
        <p:spPr>
          <a:xfrm>
            <a:off x="358219" y="365125"/>
            <a:ext cx="11481847" cy="1325563"/>
          </a:xfrm>
        </p:spPr>
        <p:txBody>
          <a:bodyPr anchor="ctr">
            <a:normAutofit/>
          </a:bodyPr>
          <a:lstStyle/>
          <a:p>
            <a:r>
              <a:rPr lang="en-GB" b="1" dirty="0">
                <a:latin typeface="+mn-lt"/>
              </a:rPr>
              <a:t>Reflection on Guest Speaker Sessions</a:t>
            </a:r>
          </a:p>
        </p:txBody>
      </p:sp>
      <p:sp>
        <p:nvSpPr>
          <p:cNvPr id="3" name="Content Placeholder 2">
            <a:extLst>
              <a:ext uri="{FF2B5EF4-FFF2-40B4-BE49-F238E27FC236}">
                <a16:creationId xmlns:a16="http://schemas.microsoft.com/office/drawing/2014/main" id="{0B56AF37-DDB3-F7EC-FF6D-BB3D3A50D9B2}"/>
              </a:ext>
            </a:extLst>
          </p:cNvPr>
          <p:cNvSpPr>
            <a:spLocks noGrp="1"/>
          </p:cNvSpPr>
          <p:nvPr>
            <p:ph idx="1"/>
          </p:nvPr>
        </p:nvSpPr>
        <p:spPr>
          <a:xfrm>
            <a:off x="358219" y="1825625"/>
            <a:ext cx="5645673" cy="3575934"/>
          </a:xfrm>
        </p:spPr>
        <p:txBody>
          <a:bodyPr>
            <a:normAutofit/>
          </a:bodyPr>
          <a:lstStyle/>
          <a:p>
            <a:r>
              <a:rPr lang="en-GB" dirty="0"/>
              <a:t>What initiatives did LSN introduce in order to improve sickness absence levels and reduce skills gaps?</a:t>
            </a:r>
          </a:p>
          <a:p>
            <a:r>
              <a:rPr lang="en-GB" dirty="0"/>
              <a:t>Why is Andrew Cooper’s work on avoidable employee harm important?</a:t>
            </a:r>
          </a:p>
        </p:txBody>
      </p:sp>
      <p:pic>
        <p:nvPicPr>
          <p:cNvPr id="7" name="Picture 6" descr="Antique wood desk with pencil and paper">
            <a:extLst>
              <a:ext uri="{FF2B5EF4-FFF2-40B4-BE49-F238E27FC236}">
                <a16:creationId xmlns:a16="http://schemas.microsoft.com/office/drawing/2014/main" id="{8A9CCCF5-9724-8D13-EBC2-E2A93BECA461}"/>
              </a:ext>
            </a:extLst>
          </p:cNvPr>
          <p:cNvPicPr>
            <a:picLocks noChangeAspect="1"/>
          </p:cNvPicPr>
          <p:nvPr/>
        </p:nvPicPr>
        <p:blipFill>
          <a:blip r:embed="rId3"/>
          <a:srcRect t="4634" r="-1" b="118"/>
          <a:stretch>
            <a:fillRect/>
          </a:stretch>
        </p:blipFill>
        <p:spPr>
          <a:xfrm>
            <a:off x="6194392" y="1825625"/>
            <a:ext cx="5645673" cy="3575934"/>
          </a:xfrm>
          <a:prstGeom prst="rect">
            <a:avLst/>
          </a:prstGeom>
          <a:noFill/>
        </p:spPr>
      </p:pic>
    </p:spTree>
    <p:extLst>
      <p:ext uri="{BB962C8B-B14F-4D97-AF65-F5344CB8AC3E}">
        <p14:creationId xmlns:p14="http://schemas.microsoft.com/office/powerpoint/2010/main" val="2488499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4A488-81F0-EE8D-3C4D-517C9E97832C}"/>
              </a:ext>
            </a:extLst>
          </p:cNvPr>
          <p:cNvSpPr>
            <a:spLocks noGrp="1"/>
          </p:cNvSpPr>
          <p:nvPr>
            <p:ph type="title"/>
          </p:nvPr>
        </p:nvSpPr>
        <p:spPr>
          <a:xfrm>
            <a:off x="358219" y="365126"/>
            <a:ext cx="11481847" cy="764428"/>
          </a:xfrm>
        </p:spPr>
        <p:txBody>
          <a:bodyPr/>
          <a:lstStyle/>
          <a:p>
            <a:r>
              <a:rPr lang="en-GB" b="1" dirty="0">
                <a:latin typeface="+mn-lt"/>
              </a:rPr>
              <a:t>Leadership and Development Trends</a:t>
            </a:r>
          </a:p>
        </p:txBody>
      </p:sp>
      <p:sp>
        <p:nvSpPr>
          <p:cNvPr id="3" name="Content Placeholder 2">
            <a:extLst>
              <a:ext uri="{FF2B5EF4-FFF2-40B4-BE49-F238E27FC236}">
                <a16:creationId xmlns:a16="http://schemas.microsoft.com/office/drawing/2014/main" id="{3DE81B52-9B72-1627-EF69-BD2B042CC97B}"/>
              </a:ext>
            </a:extLst>
          </p:cNvPr>
          <p:cNvSpPr>
            <a:spLocks noGrp="1"/>
          </p:cNvSpPr>
          <p:nvPr>
            <p:ph idx="1"/>
          </p:nvPr>
        </p:nvSpPr>
        <p:spPr>
          <a:xfrm>
            <a:off x="358219" y="1864659"/>
            <a:ext cx="11481847" cy="3536900"/>
          </a:xfrm>
        </p:spPr>
        <p:txBody>
          <a:bodyPr>
            <a:normAutofit/>
          </a:bodyPr>
          <a:lstStyle/>
          <a:p>
            <a:pPr marL="0" indent="0" algn="ctr">
              <a:buNone/>
            </a:pPr>
            <a:r>
              <a:rPr lang="en-GB" sz="3200" dirty="0"/>
              <a:t>‘Research suggests that 2026 will require leaders who combine empathy with digital fluency, strategic awareness and strong ethical judgement. Organisations that invest in focused leadership development will build teams that can adapt, perform with confidence and respond effectively to challenges’ (Welch, 2025)</a:t>
            </a:r>
          </a:p>
          <a:p>
            <a:endParaRPr lang="en-GB" dirty="0"/>
          </a:p>
        </p:txBody>
      </p:sp>
    </p:spTree>
    <p:extLst>
      <p:ext uri="{BB962C8B-B14F-4D97-AF65-F5344CB8AC3E}">
        <p14:creationId xmlns:p14="http://schemas.microsoft.com/office/powerpoint/2010/main" val="3428262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665F801-4288-37EB-EBF6-39820030940C}"/>
              </a:ext>
            </a:extLst>
          </p:cNvPr>
          <p:cNvGraphicFramePr>
            <a:graphicFrameLocks noGrp="1"/>
          </p:cNvGraphicFramePr>
          <p:nvPr>
            <p:ph idx="1"/>
            <p:extLst>
              <p:ext uri="{D42A27DB-BD31-4B8C-83A1-F6EECF244321}">
                <p14:modId xmlns:p14="http://schemas.microsoft.com/office/powerpoint/2010/main" val="3404626242"/>
              </p:ext>
            </p:extLst>
          </p:nvPr>
        </p:nvGraphicFramePr>
        <p:xfrm>
          <a:off x="358775" y="268941"/>
          <a:ext cx="11480800" cy="5432612"/>
        </p:xfrm>
        <a:graphic>
          <a:graphicData uri="http://schemas.openxmlformats.org/drawingml/2006/table">
            <a:tbl>
              <a:tblPr firstRow="1" bandRow="1">
                <a:tableStyleId>{5C22544A-7EE6-4342-B048-85BDC9FD1C3A}</a:tableStyleId>
              </a:tblPr>
              <a:tblGrid>
                <a:gridCol w="5740400">
                  <a:extLst>
                    <a:ext uri="{9D8B030D-6E8A-4147-A177-3AD203B41FA5}">
                      <a16:colId xmlns:a16="http://schemas.microsoft.com/office/drawing/2014/main" val="3071487663"/>
                    </a:ext>
                  </a:extLst>
                </a:gridCol>
                <a:gridCol w="5740400">
                  <a:extLst>
                    <a:ext uri="{9D8B030D-6E8A-4147-A177-3AD203B41FA5}">
                      <a16:colId xmlns:a16="http://schemas.microsoft.com/office/drawing/2014/main" val="996678321"/>
                    </a:ext>
                  </a:extLst>
                </a:gridCol>
              </a:tblGrid>
              <a:tr h="455803">
                <a:tc>
                  <a:txBody>
                    <a:bodyPr/>
                    <a:lstStyle/>
                    <a:p>
                      <a:r>
                        <a:rPr lang="en-GB" sz="2000" dirty="0"/>
                        <a:t>Trend</a:t>
                      </a:r>
                    </a:p>
                  </a:txBody>
                  <a:tcPr/>
                </a:tc>
                <a:tc>
                  <a:txBody>
                    <a:bodyPr/>
                    <a:lstStyle/>
                    <a:p>
                      <a:r>
                        <a:rPr lang="en-GB" sz="2000" dirty="0"/>
                        <a:t>Related Development Needs</a:t>
                      </a:r>
                    </a:p>
                  </a:txBody>
                  <a:tcPr/>
                </a:tc>
                <a:extLst>
                  <a:ext uri="{0D108BD9-81ED-4DB2-BD59-A6C34878D82A}">
                    <a16:rowId xmlns:a16="http://schemas.microsoft.com/office/drawing/2014/main" val="2030284877"/>
                  </a:ext>
                </a:extLst>
              </a:tr>
              <a:tr h="753501">
                <a:tc>
                  <a:txBody>
                    <a:bodyPr/>
                    <a:lstStyle/>
                    <a:p>
                      <a:r>
                        <a:rPr lang="en-GB" sz="2000" dirty="0"/>
                        <a:t>Human-Centred Leadership</a:t>
                      </a:r>
                    </a:p>
                  </a:txBody>
                  <a:tcPr/>
                </a:tc>
                <a:tc>
                  <a:txBody>
                    <a:bodyPr/>
                    <a:lstStyle/>
                    <a:p>
                      <a:r>
                        <a:rPr lang="en-GB" sz="2000" dirty="0"/>
                        <a:t>Empathy, emotional intelligence, authentic communication</a:t>
                      </a:r>
                    </a:p>
                  </a:txBody>
                  <a:tcPr/>
                </a:tc>
                <a:extLst>
                  <a:ext uri="{0D108BD9-81ED-4DB2-BD59-A6C34878D82A}">
                    <a16:rowId xmlns:a16="http://schemas.microsoft.com/office/drawing/2014/main" val="3059675665"/>
                  </a:ext>
                </a:extLst>
              </a:tr>
              <a:tr h="753501">
                <a:tc>
                  <a:txBody>
                    <a:bodyPr/>
                    <a:lstStyle/>
                    <a:p>
                      <a:r>
                        <a:rPr lang="en-GB" sz="2000" dirty="0"/>
                        <a:t>Use of AI for Decision-making</a:t>
                      </a:r>
                    </a:p>
                  </a:txBody>
                  <a:tcPr/>
                </a:tc>
                <a:tc>
                  <a:txBody>
                    <a:bodyPr/>
                    <a:lstStyle/>
                    <a:p>
                      <a:r>
                        <a:rPr lang="en-GB" sz="2000" dirty="0"/>
                        <a:t>Data interpretation, open communication, responsible use of AI</a:t>
                      </a:r>
                    </a:p>
                  </a:txBody>
                  <a:tcPr/>
                </a:tc>
                <a:extLst>
                  <a:ext uri="{0D108BD9-81ED-4DB2-BD59-A6C34878D82A}">
                    <a16:rowId xmlns:a16="http://schemas.microsoft.com/office/drawing/2014/main" val="2235805152"/>
                  </a:ext>
                </a:extLst>
              </a:tr>
              <a:tr h="455803">
                <a:tc>
                  <a:txBody>
                    <a:bodyPr/>
                    <a:lstStyle/>
                    <a:p>
                      <a:r>
                        <a:rPr lang="en-GB" sz="2000" dirty="0"/>
                        <a:t>Skills-based leadership development</a:t>
                      </a:r>
                    </a:p>
                  </a:txBody>
                  <a:tcPr/>
                </a:tc>
                <a:tc>
                  <a:txBody>
                    <a:bodyPr/>
                    <a:lstStyle/>
                    <a:p>
                      <a:r>
                        <a:rPr lang="en-GB" sz="2000" dirty="0"/>
                        <a:t>Based on specific capabilities rather than job titles</a:t>
                      </a:r>
                    </a:p>
                  </a:txBody>
                  <a:tcPr/>
                </a:tc>
                <a:extLst>
                  <a:ext uri="{0D108BD9-81ED-4DB2-BD59-A6C34878D82A}">
                    <a16:rowId xmlns:a16="http://schemas.microsoft.com/office/drawing/2014/main" val="428433684"/>
                  </a:ext>
                </a:extLst>
              </a:tr>
              <a:tr h="753501">
                <a:tc>
                  <a:txBody>
                    <a:bodyPr/>
                    <a:lstStyle/>
                    <a:p>
                      <a:r>
                        <a:rPr lang="en-GB" sz="2000" dirty="0"/>
                        <a:t>Equality, Diversity and Inclusion as central to organisational culture</a:t>
                      </a:r>
                    </a:p>
                  </a:txBody>
                  <a:tcPr/>
                </a:tc>
                <a:tc>
                  <a:txBody>
                    <a:bodyPr/>
                    <a:lstStyle/>
                    <a:p>
                      <a:r>
                        <a:rPr lang="en-GB" sz="2000" dirty="0"/>
                        <a:t>Specific EDI training, unconscious bias, reasonable adjustments</a:t>
                      </a:r>
                    </a:p>
                  </a:txBody>
                  <a:tcPr/>
                </a:tc>
                <a:extLst>
                  <a:ext uri="{0D108BD9-81ED-4DB2-BD59-A6C34878D82A}">
                    <a16:rowId xmlns:a16="http://schemas.microsoft.com/office/drawing/2014/main" val="843713728"/>
                  </a:ext>
                </a:extLst>
              </a:tr>
              <a:tr h="753501">
                <a:tc>
                  <a:txBody>
                    <a:bodyPr/>
                    <a:lstStyle/>
                    <a:p>
                      <a:r>
                        <a:rPr lang="en-GB" sz="2000" dirty="0"/>
                        <a:t>Continuous feedback cultures, rather than annual appraisals</a:t>
                      </a:r>
                    </a:p>
                  </a:txBody>
                  <a:tcPr/>
                </a:tc>
                <a:tc>
                  <a:txBody>
                    <a:bodyPr/>
                    <a:lstStyle/>
                    <a:p>
                      <a:r>
                        <a:rPr lang="en-GB" sz="2000" dirty="0"/>
                        <a:t>Performance management – goal-setting, development reviews</a:t>
                      </a:r>
                    </a:p>
                  </a:txBody>
                  <a:tcPr/>
                </a:tc>
                <a:extLst>
                  <a:ext uri="{0D108BD9-81ED-4DB2-BD59-A6C34878D82A}">
                    <a16:rowId xmlns:a16="http://schemas.microsoft.com/office/drawing/2014/main" val="2537790499"/>
                  </a:ext>
                </a:extLst>
              </a:tr>
              <a:tr h="753501">
                <a:tc>
                  <a:txBody>
                    <a:bodyPr/>
                    <a:lstStyle/>
                    <a:p>
                      <a:r>
                        <a:rPr lang="en-GB" sz="2000" dirty="0"/>
                        <a:t>Ethical leadership</a:t>
                      </a:r>
                    </a:p>
                  </a:txBody>
                  <a:tcPr/>
                </a:tc>
                <a:tc>
                  <a:txBody>
                    <a:bodyPr/>
                    <a:lstStyle/>
                    <a:p>
                      <a:r>
                        <a:rPr lang="en-GB" sz="2000" dirty="0"/>
                        <a:t>Data protection, governance, risk management, responsible use of AI</a:t>
                      </a:r>
                    </a:p>
                  </a:txBody>
                  <a:tcPr/>
                </a:tc>
                <a:extLst>
                  <a:ext uri="{0D108BD9-81ED-4DB2-BD59-A6C34878D82A}">
                    <a16:rowId xmlns:a16="http://schemas.microsoft.com/office/drawing/2014/main" val="1593535674"/>
                  </a:ext>
                </a:extLst>
              </a:tr>
              <a:tr h="753501">
                <a:tc>
                  <a:txBody>
                    <a:bodyPr/>
                    <a:lstStyle/>
                    <a:p>
                      <a:r>
                        <a:rPr lang="en-GB" sz="2000" dirty="0"/>
                        <a:t>Technology-enhanced learning</a:t>
                      </a:r>
                    </a:p>
                  </a:txBody>
                  <a:tcPr/>
                </a:tc>
                <a:tc>
                  <a:txBody>
                    <a:bodyPr/>
                    <a:lstStyle/>
                    <a:p>
                      <a:r>
                        <a:rPr lang="en-GB" sz="2000" dirty="0"/>
                        <a:t>Use of platforms, knowledge of flexible learning pathways</a:t>
                      </a:r>
                    </a:p>
                  </a:txBody>
                  <a:tcPr/>
                </a:tc>
                <a:extLst>
                  <a:ext uri="{0D108BD9-81ED-4DB2-BD59-A6C34878D82A}">
                    <a16:rowId xmlns:a16="http://schemas.microsoft.com/office/drawing/2014/main" val="2538963955"/>
                  </a:ext>
                </a:extLst>
              </a:tr>
            </a:tbl>
          </a:graphicData>
        </a:graphic>
      </p:graphicFrame>
    </p:spTree>
    <p:extLst>
      <p:ext uri="{BB962C8B-B14F-4D97-AF65-F5344CB8AC3E}">
        <p14:creationId xmlns:p14="http://schemas.microsoft.com/office/powerpoint/2010/main" val="1312120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1A346-C662-8C85-F5D3-3FF5E1D0B609}"/>
              </a:ext>
            </a:extLst>
          </p:cNvPr>
          <p:cNvSpPr>
            <a:spLocks noGrp="1"/>
          </p:cNvSpPr>
          <p:nvPr>
            <p:ph type="title"/>
          </p:nvPr>
        </p:nvSpPr>
        <p:spPr>
          <a:xfrm>
            <a:off x="301657" y="1420926"/>
            <a:ext cx="11594969" cy="1325563"/>
          </a:xfrm>
        </p:spPr>
        <p:txBody>
          <a:bodyPr anchor="ctr">
            <a:normAutofit/>
          </a:bodyPr>
          <a:lstStyle/>
          <a:p>
            <a:r>
              <a:rPr lang="en-GB" b="1" dirty="0"/>
              <a:t>Reminder – Identifying and Addressing Development Needs</a:t>
            </a:r>
          </a:p>
        </p:txBody>
      </p:sp>
      <p:graphicFrame>
        <p:nvGraphicFramePr>
          <p:cNvPr id="5" name="Content Placeholder 2">
            <a:extLst>
              <a:ext uri="{FF2B5EF4-FFF2-40B4-BE49-F238E27FC236}">
                <a16:creationId xmlns:a16="http://schemas.microsoft.com/office/drawing/2014/main" id="{03AE437F-AA13-61E1-1112-66D24DB7DD05}"/>
              </a:ext>
            </a:extLst>
          </p:cNvPr>
          <p:cNvGraphicFramePr>
            <a:graphicFrameLocks noGrp="1"/>
          </p:cNvGraphicFramePr>
          <p:nvPr>
            <p:ph idx="1"/>
            <p:extLst>
              <p:ext uri="{D42A27DB-BD31-4B8C-83A1-F6EECF244321}">
                <p14:modId xmlns:p14="http://schemas.microsoft.com/office/powerpoint/2010/main" val="2575922242"/>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4290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60C88-B667-0349-BA2C-E11ADC4CE577}"/>
              </a:ext>
            </a:extLst>
          </p:cNvPr>
          <p:cNvSpPr>
            <a:spLocks noGrp="1"/>
          </p:cNvSpPr>
          <p:nvPr>
            <p:ph type="title"/>
          </p:nvPr>
        </p:nvSpPr>
        <p:spPr>
          <a:xfrm>
            <a:off x="224589" y="365126"/>
            <a:ext cx="11615477" cy="966370"/>
          </a:xfrm>
        </p:spPr>
        <p:txBody>
          <a:bodyPr>
            <a:normAutofit fontScale="90000"/>
          </a:bodyPr>
          <a:lstStyle/>
          <a:p>
            <a:r>
              <a:rPr lang="en-GB" b="1" dirty="0">
                <a:latin typeface="+mn-lt"/>
              </a:rPr>
              <a:t>Characteristics of Effective Development Programmes (</a:t>
            </a:r>
            <a:r>
              <a:rPr lang="en-GB" b="1" dirty="0" err="1">
                <a:latin typeface="+mn-lt"/>
              </a:rPr>
              <a:t>Gamba</a:t>
            </a:r>
            <a:r>
              <a:rPr lang="en-GB" b="1" dirty="0">
                <a:latin typeface="+mn-lt"/>
              </a:rPr>
              <a:t> Quilliam, 2025)</a:t>
            </a:r>
          </a:p>
        </p:txBody>
      </p:sp>
      <p:sp>
        <p:nvSpPr>
          <p:cNvPr id="3" name="Content Placeholder 2">
            <a:extLst>
              <a:ext uri="{FF2B5EF4-FFF2-40B4-BE49-F238E27FC236}">
                <a16:creationId xmlns:a16="http://schemas.microsoft.com/office/drawing/2014/main" id="{5C772420-AFAA-361B-3AC0-CE977E620FA9}"/>
              </a:ext>
            </a:extLst>
          </p:cNvPr>
          <p:cNvSpPr>
            <a:spLocks noGrp="1"/>
          </p:cNvSpPr>
          <p:nvPr>
            <p:ph idx="1"/>
          </p:nvPr>
        </p:nvSpPr>
        <p:spPr>
          <a:xfrm>
            <a:off x="358219" y="1668379"/>
            <a:ext cx="11481847" cy="3733180"/>
          </a:xfrm>
        </p:spPr>
        <p:txBody>
          <a:bodyPr>
            <a:normAutofit fontScale="92500"/>
          </a:bodyPr>
          <a:lstStyle/>
          <a:p>
            <a:pPr marL="0" indent="0" algn="l">
              <a:buNone/>
            </a:pPr>
            <a:r>
              <a:rPr lang="en-GB" b="1" i="0" dirty="0">
                <a:solidFill>
                  <a:srgbClr val="202020"/>
                </a:solidFill>
                <a:effectLst/>
                <a:latin typeface="Museo"/>
              </a:rPr>
              <a:t>Duration and repetition:</a:t>
            </a:r>
            <a:r>
              <a:rPr lang="en-GB" b="0" i="0" dirty="0">
                <a:solidFill>
                  <a:srgbClr val="202020"/>
                </a:solidFill>
                <a:effectLst/>
                <a:latin typeface="Museo"/>
              </a:rPr>
              <a:t> this can vary, but courses should be of a reasonable length. Content should be delivered over time to allow for processing.</a:t>
            </a:r>
          </a:p>
          <a:p>
            <a:pPr marL="0" indent="0" algn="l">
              <a:buNone/>
            </a:pPr>
            <a:r>
              <a:rPr lang="en-GB" b="1" i="0" dirty="0">
                <a:solidFill>
                  <a:srgbClr val="202020"/>
                </a:solidFill>
                <a:effectLst/>
                <a:latin typeface="Museo"/>
              </a:rPr>
              <a:t>Learning methods: </a:t>
            </a:r>
            <a:r>
              <a:rPr lang="en-GB" b="0" i="0" dirty="0">
                <a:solidFill>
                  <a:srgbClr val="202020"/>
                </a:solidFill>
                <a:effectLst/>
                <a:latin typeface="Museo"/>
              </a:rPr>
              <a:t>courses and resources should be provided in diverse ways. Examples include lectures, workshops, group work, reflective activities, and work projects.</a:t>
            </a:r>
          </a:p>
          <a:p>
            <a:pPr marL="0" indent="0" algn="l">
              <a:buNone/>
            </a:pPr>
            <a:r>
              <a:rPr lang="en-GB" b="1" i="0" dirty="0">
                <a:solidFill>
                  <a:srgbClr val="202020"/>
                </a:solidFill>
                <a:effectLst/>
                <a:latin typeface="Museo"/>
              </a:rPr>
              <a:t>Opportunities to practice:</a:t>
            </a:r>
            <a:r>
              <a:rPr lang="en-GB" b="0" i="0" dirty="0">
                <a:solidFill>
                  <a:srgbClr val="202020"/>
                </a:solidFill>
                <a:effectLst/>
                <a:latin typeface="Museo"/>
              </a:rPr>
              <a:t> this helps embed learning and can be done through real-world situations or scenarios.</a:t>
            </a:r>
          </a:p>
          <a:p>
            <a:pPr marL="0" indent="0" algn="l">
              <a:buNone/>
            </a:pPr>
            <a:r>
              <a:rPr lang="en-GB" b="1" i="0" dirty="0">
                <a:solidFill>
                  <a:srgbClr val="202020"/>
                </a:solidFill>
                <a:effectLst/>
                <a:latin typeface="Museo"/>
              </a:rPr>
              <a:t>Organisational learning climate:</a:t>
            </a:r>
            <a:r>
              <a:rPr lang="en-GB" b="0" i="0" dirty="0">
                <a:solidFill>
                  <a:srgbClr val="202020"/>
                </a:solidFill>
                <a:effectLst/>
                <a:latin typeface="Museo"/>
              </a:rPr>
              <a:t> learners need to feel psychologically safe. This will allow them to practice new skills without fear of punishment or humiliation. </a:t>
            </a:r>
          </a:p>
          <a:p>
            <a:endParaRPr lang="en-GB" dirty="0"/>
          </a:p>
        </p:txBody>
      </p:sp>
    </p:spTree>
    <p:extLst>
      <p:ext uri="{BB962C8B-B14F-4D97-AF65-F5344CB8AC3E}">
        <p14:creationId xmlns:p14="http://schemas.microsoft.com/office/powerpoint/2010/main" val="2481118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DB58D-3E23-4743-EBDC-C232E000830E}"/>
              </a:ext>
            </a:extLst>
          </p:cNvPr>
          <p:cNvSpPr>
            <a:spLocks noGrp="1"/>
          </p:cNvSpPr>
          <p:nvPr>
            <p:ph type="title"/>
          </p:nvPr>
        </p:nvSpPr>
        <p:spPr>
          <a:xfrm>
            <a:off x="358219" y="365126"/>
            <a:ext cx="11481847" cy="501148"/>
          </a:xfrm>
        </p:spPr>
        <p:txBody>
          <a:bodyPr>
            <a:normAutofit fontScale="90000"/>
          </a:bodyPr>
          <a:lstStyle/>
          <a:p>
            <a:r>
              <a:rPr lang="en-GB" b="1" dirty="0">
                <a:latin typeface="+mn-lt"/>
              </a:rPr>
              <a:t>Reminder - Methods of delivering learning </a:t>
            </a:r>
          </a:p>
        </p:txBody>
      </p:sp>
      <p:sp>
        <p:nvSpPr>
          <p:cNvPr id="3" name="Content Placeholder 2">
            <a:extLst>
              <a:ext uri="{FF2B5EF4-FFF2-40B4-BE49-F238E27FC236}">
                <a16:creationId xmlns:a16="http://schemas.microsoft.com/office/drawing/2014/main" id="{D9CD20D9-632A-E77C-8F1A-FDAB8B6D9DFB}"/>
              </a:ext>
            </a:extLst>
          </p:cNvPr>
          <p:cNvSpPr>
            <a:spLocks noGrp="1"/>
          </p:cNvSpPr>
          <p:nvPr>
            <p:ph idx="1"/>
          </p:nvPr>
        </p:nvSpPr>
        <p:spPr>
          <a:xfrm>
            <a:off x="358219" y="1187116"/>
            <a:ext cx="11481847" cy="4379495"/>
          </a:xfrm>
        </p:spPr>
        <p:txBody>
          <a:bodyPr>
            <a:normAutofit fontScale="85000" lnSpcReduction="20000"/>
          </a:bodyPr>
          <a:lstStyle/>
          <a:p>
            <a:r>
              <a:rPr lang="en-GB" dirty="0"/>
              <a:t>Using technology – e-learning, platforms for self-directed learning</a:t>
            </a:r>
          </a:p>
          <a:p>
            <a:r>
              <a:rPr lang="en-GB" dirty="0"/>
              <a:t>Face to face in a classroom/online</a:t>
            </a:r>
          </a:p>
          <a:p>
            <a:r>
              <a:rPr lang="en-GB" dirty="0"/>
              <a:t>Coaching and mentoring</a:t>
            </a:r>
          </a:p>
          <a:p>
            <a:r>
              <a:rPr lang="en-GB" dirty="0"/>
              <a:t>Challenging assignments/projects</a:t>
            </a:r>
          </a:p>
          <a:p>
            <a:r>
              <a:rPr lang="en-GB" dirty="0"/>
              <a:t>Formal qualifications</a:t>
            </a:r>
          </a:p>
          <a:p>
            <a:r>
              <a:rPr lang="en-GB" dirty="0"/>
              <a:t>Shadowing</a:t>
            </a:r>
          </a:p>
          <a:p>
            <a:r>
              <a:rPr lang="en-GB" dirty="0"/>
              <a:t>Apprenticeships</a:t>
            </a:r>
          </a:p>
          <a:p>
            <a:r>
              <a:rPr lang="en-GB" dirty="0"/>
              <a:t>Job rotation</a:t>
            </a:r>
          </a:p>
          <a:p>
            <a:r>
              <a:rPr lang="en-GB" dirty="0"/>
              <a:t>Secondments/Placements</a:t>
            </a:r>
          </a:p>
          <a:p>
            <a:r>
              <a:rPr lang="en-GB" dirty="0"/>
              <a:t>Cross-functional team working</a:t>
            </a:r>
          </a:p>
          <a:p>
            <a:r>
              <a:rPr lang="en-GB" dirty="0"/>
              <a:t>Peer learning groups</a:t>
            </a:r>
          </a:p>
          <a:p>
            <a:pPr marL="0" indent="0">
              <a:buNone/>
            </a:pPr>
            <a:endParaRPr lang="en-GB" dirty="0"/>
          </a:p>
        </p:txBody>
      </p:sp>
      <p:sp>
        <p:nvSpPr>
          <p:cNvPr id="4" name="TextBox 3">
            <a:extLst>
              <a:ext uri="{FF2B5EF4-FFF2-40B4-BE49-F238E27FC236}">
                <a16:creationId xmlns:a16="http://schemas.microsoft.com/office/drawing/2014/main" id="{2B9BF77B-1D07-EBEF-13A6-8E6FAF0F6D2D}"/>
              </a:ext>
            </a:extLst>
          </p:cNvPr>
          <p:cNvSpPr txBox="1"/>
          <p:nvPr/>
        </p:nvSpPr>
        <p:spPr>
          <a:xfrm>
            <a:off x="6400800" y="2454442"/>
            <a:ext cx="4507831" cy="1569660"/>
          </a:xfrm>
          <a:prstGeom prst="rect">
            <a:avLst/>
          </a:prstGeom>
          <a:solidFill>
            <a:schemeClr val="accent1">
              <a:lumMod val="40000"/>
              <a:lumOff val="60000"/>
            </a:schemeClr>
          </a:solid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Sometimes summarised 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black"/>
                </a:solidFill>
                <a:effectLst/>
                <a:uLnTx/>
                <a:uFillTx/>
                <a:latin typeface="Calibri" panose="020F0502020204030204"/>
                <a:ea typeface="+mn-ea"/>
                <a:cs typeface="+mn-cs"/>
              </a:rPr>
              <a:t>On the job, social and formal learning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70:20:10 Rule</a:t>
            </a:r>
          </a:p>
        </p:txBody>
      </p:sp>
    </p:spTree>
    <p:extLst>
      <p:ext uri="{BB962C8B-B14F-4D97-AF65-F5344CB8AC3E}">
        <p14:creationId xmlns:p14="http://schemas.microsoft.com/office/powerpoint/2010/main" val="330390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59A84-32FA-A59C-A950-2EAA484E1553}"/>
              </a:ext>
            </a:extLst>
          </p:cNvPr>
          <p:cNvSpPr>
            <a:spLocks noGrp="1"/>
          </p:cNvSpPr>
          <p:nvPr>
            <p:ph type="title"/>
          </p:nvPr>
        </p:nvSpPr>
        <p:spPr>
          <a:xfrm>
            <a:off x="358219" y="365126"/>
            <a:ext cx="11481847" cy="495486"/>
          </a:xfrm>
        </p:spPr>
        <p:txBody>
          <a:bodyPr>
            <a:normAutofit fontScale="90000"/>
          </a:bodyPr>
          <a:lstStyle/>
          <a:p>
            <a:r>
              <a:rPr lang="en-GB" b="1" dirty="0">
                <a:latin typeface="+mn-lt"/>
              </a:rPr>
              <a:t>Individual Learning Plan Activity - Pairs</a:t>
            </a:r>
          </a:p>
        </p:txBody>
      </p:sp>
      <p:sp>
        <p:nvSpPr>
          <p:cNvPr id="3" name="Content Placeholder 2">
            <a:extLst>
              <a:ext uri="{FF2B5EF4-FFF2-40B4-BE49-F238E27FC236}">
                <a16:creationId xmlns:a16="http://schemas.microsoft.com/office/drawing/2014/main" id="{0985FA2A-7785-2583-0192-D3FB55C1B829}"/>
              </a:ext>
            </a:extLst>
          </p:cNvPr>
          <p:cNvSpPr>
            <a:spLocks noGrp="1"/>
          </p:cNvSpPr>
          <p:nvPr>
            <p:ph idx="1"/>
          </p:nvPr>
        </p:nvSpPr>
        <p:spPr>
          <a:xfrm>
            <a:off x="358219" y="1057836"/>
            <a:ext cx="11481847" cy="4482352"/>
          </a:xfrm>
        </p:spPr>
        <p:txBody>
          <a:bodyPr>
            <a:normAutofit fontScale="85000" lnSpcReduction="20000"/>
          </a:bodyPr>
          <a:lstStyle/>
          <a:p>
            <a:pPr marL="0" indent="0">
              <a:buNone/>
            </a:pPr>
            <a:r>
              <a:rPr lang="en-GB" dirty="0"/>
              <a:t>Bearing in mind the current leadership development trends, design an individual learning plan for a team leader who is moving into their first management position in a large organisation.</a:t>
            </a:r>
          </a:p>
          <a:p>
            <a:pPr marL="0" indent="0">
              <a:buNone/>
            </a:pPr>
            <a:r>
              <a:rPr lang="en-GB" dirty="0"/>
              <a:t>You have completed an initial Learning Needs Analysis with them and have discovered the following:</a:t>
            </a:r>
          </a:p>
          <a:p>
            <a:r>
              <a:rPr lang="en-GB" dirty="0"/>
              <a:t>Although they showed potential at interview, their knowledge is low-medium on key areas identified as critical to the future of the organisation</a:t>
            </a:r>
          </a:p>
          <a:p>
            <a:r>
              <a:rPr lang="en-GB" dirty="0"/>
              <a:t>They have had basic management training but have no previous qualifications in management</a:t>
            </a:r>
          </a:p>
          <a:p>
            <a:pPr marL="0" indent="0">
              <a:buNone/>
            </a:pPr>
            <a:r>
              <a:rPr lang="en-GB" dirty="0"/>
              <a:t>What methods might you use to help develop their skills, knowledge and behaviours?</a:t>
            </a:r>
          </a:p>
          <a:p>
            <a:pPr marL="0" indent="0">
              <a:buNone/>
            </a:pPr>
            <a:r>
              <a:rPr lang="en-GB" dirty="0"/>
              <a:t>Identify 3-5 clear goals (e.g. enhance self-awareness) and associated SMART objectives (e.g. Gain feedback from direct reports on management of the last three projects by the end of March 2026). </a:t>
            </a:r>
          </a:p>
          <a:p>
            <a:pPr marL="0" indent="0">
              <a:buNone/>
            </a:pPr>
            <a:endParaRPr lang="en-GB" dirty="0"/>
          </a:p>
        </p:txBody>
      </p:sp>
    </p:spTree>
    <p:extLst>
      <p:ext uri="{BB962C8B-B14F-4D97-AF65-F5344CB8AC3E}">
        <p14:creationId xmlns:p14="http://schemas.microsoft.com/office/powerpoint/2010/main" val="307945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564BF-DF65-8D23-D0AD-F0CD20EADC85}"/>
              </a:ext>
            </a:extLst>
          </p:cNvPr>
          <p:cNvSpPr>
            <a:spLocks noGrp="1"/>
          </p:cNvSpPr>
          <p:nvPr>
            <p:ph type="title"/>
          </p:nvPr>
        </p:nvSpPr>
        <p:spPr/>
        <p:txBody>
          <a:bodyPr/>
          <a:lstStyle/>
          <a:p>
            <a:r>
              <a:rPr lang="en-GB" b="1" dirty="0">
                <a:latin typeface="+mn-lt"/>
              </a:rPr>
              <a:t>Example:</a:t>
            </a:r>
          </a:p>
        </p:txBody>
      </p:sp>
      <p:graphicFrame>
        <p:nvGraphicFramePr>
          <p:cNvPr id="4" name="Content Placeholder 3">
            <a:extLst>
              <a:ext uri="{FF2B5EF4-FFF2-40B4-BE49-F238E27FC236}">
                <a16:creationId xmlns:a16="http://schemas.microsoft.com/office/drawing/2014/main" id="{2D212C89-1182-7D75-0B52-635FBA11082E}"/>
              </a:ext>
            </a:extLst>
          </p:cNvPr>
          <p:cNvGraphicFramePr>
            <a:graphicFrameLocks noGrp="1"/>
          </p:cNvGraphicFramePr>
          <p:nvPr>
            <p:ph idx="1"/>
            <p:extLst>
              <p:ext uri="{D42A27DB-BD31-4B8C-83A1-F6EECF244321}">
                <p14:modId xmlns:p14="http://schemas.microsoft.com/office/powerpoint/2010/main" val="493588764"/>
              </p:ext>
            </p:extLst>
          </p:nvPr>
        </p:nvGraphicFramePr>
        <p:xfrm>
          <a:off x="358775" y="1825625"/>
          <a:ext cx="11480800" cy="3535680"/>
        </p:xfrm>
        <a:graphic>
          <a:graphicData uri="http://schemas.openxmlformats.org/drawingml/2006/table">
            <a:tbl>
              <a:tblPr firstRow="1" bandRow="1">
                <a:tableStyleId>{5C22544A-7EE6-4342-B048-85BDC9FD1C3A}</a:tableStyleId>
              </a:tblPr>
              <a:tblGrid>
                <a:gridCol w="5740400">
                  <a:extLst>
                    <a:ext uri="{9D8B030D-6E8A-4147-A177-3AD203B41FA5}">
                      <a16:colId xmlns:a16="http://schemas.microsoft.com/office/drawing/2014/main" val="4199228855"/>
                    </a:ext>
                  </a:extLst>
                </a:gridCol>
                <a:gridCol w="5740400">
                  <a:extLst>
                    <a:ext uri="{9D8B030D-6E8A-4147-A177-3AD203B41FA5}">
                      <a16:colId xmlns:a16="http://schemas.microsoft.com/office/drawing/2014/main" val="2580418937"/>
                    </a:ext>
                  </a:extLst>
                </a:gridCol>
              </a:tblGrid>
              <a:tr h="370840">
                <a:tc>
                  <a:txBody>
                    <a:bodyPr/>
                    <a:lstStyle/>
                    <a:p>
                      <a:r>
                        <a:rPr lang="en-GB" sz="2800" dirty="0"/>
                        <a:t>Development Goal</a:t>
                      </a:r>
                    </a:p>
                  </a:txBody>
                  <a:tcPr/>
                </a:tc>
                <a:tc>
                  <a:txBody>
                    <a:bodyPr/>
                    <a:lstStyle/>
                    <a:p>
                      <a:r>
                        <a:rPr lang="en-GB" sz="2800" dirty="0"/>
                        <a:t>SMART Objective</a:t>
                      </a:r>
                    </a:p>
                  </a:txBody>
                  <a:tcPr/>
                </a:tc>
                <a:extLst>
                  <a:ext uri="{0D108BD9-81ED-4DB2-BD59-A6C34878D82A}">
                    <a16:rowId xmlns:a16="http://schemas.microsoft.com/office/drawing/2014/main" val="1892451891"/>
                  </a:ext>
                </a:extLst>
              </a:tr>
              <a:tr h="370840">
                <a:tc>
                  <a:txBody>
                    <a:bodyPr/>
                    <a:lstStyle/>
                    <a:p>
                      <a:r>
                        <a:rPr lang="en-GB" sz="2800" dirty="0"/>
                        <a:t>To increase self-awareness (emotional intelligence)</a:t>
                      </a:r>
                    </a:p>
                  </a:txBody>
                  <a:tcPr/>
                </a:tc>
                <a:tc>
                  <a:txBody>
                    <a:bodyPr/>
                    <a:lstStyle/>
                    <a:p>
                      <a:r>
                        <a:rPr lang="en-GB" sz="2800" dirty="0"/>
                        <a:t>Gain feedback from direct reports on last three projects by end March 2026</a:t>
                      </a:r>
                    </a:p>
                  </a:txBody>
                  <a:tcPr/>
                </a:tc>
                <a:extLst>
                  <a:ext uri="{0D108BD9-81ED-4DB2-BD59-A6C34878D82A}">
                    <a16:rowId xmlns:a16="http://schemas.microsoft.com/office/drawing/2014/main" val="3586997033"/>
                  </a:ext>
                </a:extLst>
              </a:tr>
              <a:tr h="370840">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1945792700"/>
                  </a:ext>
                </a:extLst>
              </a:tr>
              <a:tr h="370840">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1179231203"/>
                  </a:ext>
                </a:extLst>
              </a:tr>
              <a:tr h="370840">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907640337"/>
                  </a:ext>
                </a:extLst>
              </a:tr>
              <a:tr h="370840">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2610527712"/>
                  </a:ext>
                </a:extLst>
              </a:tr>
            </a:tbl>
          </a:graphicData>
        </a:graphic>
      </p:graphicFrame>
    </p:spTree>
    <p:extLst>
      <p:ext uri="{BB962C8B-B14F-4D97-AF65-F5344CB8AC3E}">
        <p14:creationId xmlns:p14="http://schemas.microsoft.com/office/powerpoint/2010/main" val="2942866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562C2-5B41-1811-BEE6-AD053B756301}"/>
              </a:ext>
            </a:extLst>
          </p:cNvPr>
          <p:cNvSpPr>
            <a:spLocks noGrp="1"/>
          </p:cNvSpPr>
          <p:nvPr>
            <p:ph type="title"/>
          </p:nvPr>
        </p:nvSpPr>
        <p:spPr>
          <a:xfrm>
            <a:off x="363097" y="631741"/>
            <a:ext cx="11481847" cy="533233"/>
          </a:xfrm>
        </p:spPr>
        <p:txBody>
          <a:bodyPr>
            <a:normAutofit fontScale="90000"/>
          </a:bodyPr>
          <a:lstStyle/>
          <a:p>
            <a:r>
              <a:rPr lang="en-GB" b="1" dirty="0">
                <a:latin typeface="+mn-lt"/>
              </a:rPr>
              <a:t>What have we learnt?</a:t>
            </a:r>
          </a:p>
        </p:txBody>
      </p:sp>
      <p:sp>
        <p:nvSpPr>
          <p:cNvPr id="3" name="Content Placeholder 2">
            <a:extLst>
              <a:ext uri="{FF2B5EF4-FFF2-40B4-BE49-F238E27FC236}">
                <a16:creationId xmlns:a16="http://schemas.microsoft.com/office/drawing/2014/main" id="{CAFD3544-E625-ACE3-D4C7-E45B41BD7143}"/>
              </a:ext>
            </a:extLst>
          </p:cNvPr>
          <p:cNvSpPr>
            <a:spLocks noGrp="1"/>
          </p:cNvSpPr>
          <p:nvPr>
            <p:ph idx="1"/>
          </p:nvPr>
        </p:nvSpPr>
        <p:spPr>
          <a:xfrm>
            <a:off x="208547" y="1620251"/>
            <a:ext cx="11790948" cy="4443663"/>
          </a:xfrm>
        </p:spPr>
        <p:txBody>
          <a:bodyPr>
            <a:normAutofit/>
          </a:bodyPr>
          <a:lstStyle/>
          <a:p>
            <a:r>
              <a:rPr lang="en-GB" dirty="0"/>
              <a:t>Our guest speakers revealed how organisations are focussing on wellbeing and development to help sustain their organisations</a:t>
            </a:r>
          </a:p>
          <a:p>
            <a:r>
              <a:rPr lang="en-GB" dirty="0"/>
              <a:t>Leadership development needs to support leaders navigate an increasingly digital and fast-paced environment</a:t>
            </a:r>
          </a:p>
          <a:p>
            <a:r>
              <a:rPr lang="en-GB" dirty="0"/>
              <a:t>Development programmes should be varied and give opportunities to participants to try out skills and reinforce learning</a:t>
            </a:r>
          </a:p>
          <a:p>
            <a:r>
              <a:rPr lang="en-GB" dirty="0"/>
              <a:t>Individual learning plans may include standard development programmes, with personalised elements</a:t>
            </a:r>
          </a:p>
        </p:txBody>
      </p:sp>
    </p:spTree>
    <p:extLst>
      <p:ext uri="{BB962C8B-B14F-4D97-AF65-F5344CB8AC3E}">
        <p14:creationId xmlns:p14="http://schemas.microsoft.com/office/powerpoint/2010/main" val="2924734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FC5A3-732E-D2B5-2A48-EB821159F2C6}"/>
              </a:ext>
            </a:extLst>
          </p:cNvPr>
          <p:cNvSpPr>
            <a:spLocks noGrp="1"/>
          </p:cNvSpPr>
          <p:nvPr>
            <p:ph type="title"/>
          </p:nvPr>
        </p:nvSpPr>
        <p:spPr/>
        <p:txBody>
          <a:bodyPr/>
          <a:lstStyle/>
          <a:p>
            <a:r>
              <a:rPr lang="en-GB" b="1" dirty="0">
                <a:latin typeface="+mn-lt"/>
              </a:rPr>
              <a:t>References</a:t>
            </a:r>
          </a:p>
        </p:txBody>
      </p:sp>
      <p:sp>
        <p:nvSpPr>
          <p:cNvPr id="3" name="Content Placeholder 2">
            <a:extLst>
              <a:ext uri="{FF2B5EF4-FFF2-40B4-BE49-F238E27FC236}">
                <a16:creationId xmlns:a16="http://schemas.microsoft.com/office/drawing/2014/main" id="{283DD154-FA7F-737F-8B55-D9E03C0BB16B}"/>
              </a:ext>
            </a:extLst>
          </p:cNvPr>
          <p:cNvSpPr>
            <a:spLocks noGrp="1"/>
          </p:cNvSpPr>
          <p:nvPr>
            <p:ph idx="1"/>
          </p:nvPr>
        </p:nvSpPr>
        <p:spPr/>
        <p:txBody>
          <a:bodyPr/>
          <a:lstStyle/>
          <a:p>
            <a:pPr marL="0" indent="0">
              <a:buNone/>
            </a:pPr>
            <a:r>
              <a:rPr lang="en-GB" dirty="0" err="1"/>
              <a:t>Gamba</a:t>
            </a:r>
            <a:r>
              <a:rPr lang="en-GB" dirty="0"/>
              <a:t> Quilliam, G. (2025) </a:t>
            </a:r>
            <a:r>
              <a:rPr lang="en-GB" i="1" dirty="0"/>
              <a:t>Management Development</a:t>
            </a:r>
            <a:r>
              <a:rPr lang="en-GB" dirty="0"/>
              <a:t>. Available at: </a:t>
            </a:r>
            <a:r>
              <a:rPr lang="en-GB" dirty="0">
                <a:hlinkClick r:id="rId2"/>
              </a:rPr>
              <a:t>https://www.cipd.org/uk/knowledge/factsheets/management-factsheet/#what-is-management-development</a:t>
            </a:r>
            <a:r>
              <a:rPr lang="en-GB" dirty="0"/>
              <a:t> (Accessed: 13 March 2026)</a:t>
            </a:r>
          </a:p>
          <a:p>
            <a:pPr marL="0" indent="0">
              <a:buNone/>
            </a:pPr>
            <a:r>
              <a:rPr lang="en-GB" dirty="0"/>
              <a:t>Welch, M. (2025) </a:t>
            </a:r>
            <a:r>
              <a:rPr lang="en-GB" i="1" dirty="0"/>
              <a:t>Leadership Trends to Watch in 2026</a:t>
            </a:r>
            <a:r>
              <a:rPr lang="en-GB" dirty="0"/>
              <a:t>. Available at: </a:t>
            </a:r>
            <a:r>
              <a:rPr lang="en-GB" dirty="0">
                <a:hlinkClick r:id="rId3"/>
              </a:rPr>
              <a:t>https://www.salford.ac.uk/spd/leadership-trends-watch-in-2026</a:t>
            </a:r>
            <a:r>
              <a:rPr lang="en-GB" dirty="0"/>
              <a:t> (Accessed: 12 March 2026)</a:t>
            </a:r>
          </a:p>
        </p:txBody>
      </p:sp>
    </p:spTree>
    <p:extLst>
      <p:ext uri="{BB962C8B-B14F-4D97-AF65-F5344CB8AC3E}">
        <p14:creationId xmlns:p14="http://schemas.microsoft.com/office/powerpoint/2010/main" val="662990262"/>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3.xml><?xml version="1.0" encoding="utf-8"?>
<ds:datastoreItem xmlns:ds="http://schemas.openxmlformats.org/officeDocument/2006/customXml" ds:itemID="{5D040630-A62C-4063-B6E2-E8C2D35B5414}">
  <ds:schemaRefs>
    <ds:schemaRef ds:uri="211f9404-bca0-4bcf-9c1d-965ccb6f8d2d"/>
    <ds:schemaRef ds:uri="http://purl.org/dc/dcmitype/"/>
    <ds:schemaRef ds:uri="http://purl.org/dc/elements/1.1/"/>
    <ds:schemaRef ds:uri="http://schemas.microsoft.com/office/2006/documentManagement/types"/>
    <ds:schemaRef ds:uri="303dbf9b-b85b-46a0-94f1-894078c07ecd"/>
    <ds:schemaRef ds:uri="http://www.w3.org/XML/1998/namespace"/>
    <ds:schemaRef ds:uri="http://schemas.openxmlformats.org/package/2006/metadata/core-properties"/>
    <ds:schemaRef ds:uri="http://purl.org/dc/terms/"/>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2900</TotalTime>
  <Words>829</Words>
  <Application>Microsoft Office PowerPoint</Application>
  <PresentationFormat>Widescreen</PresentationFormat>
  <Paragraphs>90</Paragraphs>
  <Slides>14</Slides>
  <Notes>12</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14</vt:i4>
      </vt:variant>
    </vt:vector>
  </HeadingPairs>
  <TitlesOfParts>
    <vt:vector size="22" baseType="lpstr">
      <vt:lpstr>Aptos</vt:lpstr>
      <vt:lpstr>Arial</vt:lpstr>
      <vt:lpstr>Calibri</vt:lpstr>
      <vt:lpstr>Calibri Light</vt:lpstr>
      <vt:lpstr>Museo</vt:lpstr>
      <vt:lpstr>UWTSD Holding Page</vt:lpstr>
      <vt:lpstr>UWTSD Text 2</vt:lpstr>
      <vt:lpstr>UWTSD Logo Variations place image in Background</vt:lpstr>
      <vt:lpstr>PowerPoint Presentation</vt:lpstr>
      <vt:lpstr>PowerPoint Presentation</vt:lpstr>
      <vt:lpstr>What we’ll cover today</vt:lpstr>
      <vt:lpstr>What did we learn last time?</vt:lpstr>
      <vt:lpstr>Reflection on Guest Speaker Sessions</vt:lpstr>
      <vt:lpstr>Leadership and Development Trends</vt:lpstr>
      <vt:lpstr>PowerPoint Presentation</vt:lpstr>
      <vt:lpstr>Reminder – Identifying and Addressing Development Needs</vt:lpstr>
      <vt:lpstr>Characteristics of Effective Development Programmes (Gamba Quilliam, 2025)</vt:lpstr>
      <vt:lpstr>Reminder - Methods of delivering learning </vt:lpstr>
      <vt:lpstr>Individual Learning Plan Activity - Pairs</vt:lpstr>
      <vt:lpstr>Example:</vt:lpstr>
      <vt:lpstr>What have we learnt?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Julie Thomas</cp:lastModifiedBy>
  <cp:revision>23</cp:revision>
  <cp:lastPrinted>2026-03-03T09:49:21Z</cp:lastPrinted>
  <dcterms:created xsi:type="dcterms:W3CDTF">2021-03-09T15:35:42Z</dcterms:created>
  <dcterms:modified xsi:type="dcterms:W3CDTF">2026-03-16T13:49:11Z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MediaServiceImageTags">
    <vt:lpwstr/>
  </property>
</Properties>
</file>