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3"/>
  </p:notesMasterIdLst>
  <p:sldIdLst>
    <p:sldId id="256" r:id="rId2"/>
    <p:sldId id="257" r:id="rId3"/>
    <p:sldId id="269" r:id="rId4"/>
    <p:sldId id="258" r:id="rId5"/>
    <p:sldId id="274" r:id="rId6"/>
    <p:sldId id="270" r:id="rId7"/>
    <p:sldId id="260" r:id="rId8"/>
    <p:sldId id="261" r:id="rId9"/>
    <p:sldId id="271" r:id="rId10"/>
    <p:sldId id="262" r:id="rId11"/>
    <p:sldId id="263" r:id="rId12"/>
    <p:sldId id="275" r:id="rId13"/>
    <p:sldId id="273" r:id="rId14"/>
    <p:sldId id="264" r:id="rId15"/>
    <p:sldId id="265" r:id="rId16"/>
    <p:sldId id="276" r:id="rId17"/>
    <p:sldId id="277" r:id="rId18"/>
    <p:sldId id="266" r:id="rId19"/>
    <p:sldId id="278" r:id="rId20"/>
    <p:sldId id="267" r:id="rId21"/>
    <p:sldId id="2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5459" autoAdjust="0"/>
  </p:normalViewPr>
  <p:slideViewPr>
    <p:cSldViewPr snapToGrid="0">
      <p:cViewPr varScale="1">
        <p:scale>
          <a:sx n="59" d="100"/>
          <a:sy n="59" d="100"/>
        </p:scale>
        <p:origin x="9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3.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3.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84D42F-8FDB-455A-A4A9-99BBD2AE00FD}"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E0884D1E-7EFA-4E1C-ADBF-72C7D4D19AF6}">
      <dgm:prSet/>
      <dgm:spPr/>
      <dgm:t>
        <a:bodyPr/>
        <a:lstStyle/>
        <a:p>
          <a:r>
            <a:rPr lang="en-GB" dirty="0"/>
            <a:t>The ageing population in the UK comprises 11 million individuals aged 65 and older (ONS, 2023).</a:t>
          </a:r>
          <a:endParaRPr lang="en-US" dirty="0"/>
        </a:p>
      </dgm:t>
    </dgm:pt>
    <dgm:pt modelId="{F3A01E8D-AA06-4DD5-834F-4A13DA25AB4B}" type="parTrans" cxnId="{E6B23A0B-A81D-458C-9084-A90971346952}">
      <dgm:prSet/>
      <dgm:spPr/>
      <dgm:t>
        <a:bodyPr/>
        <a:lstStyle/>
        <a:p>
          <a:endParaRPr lang="en-US"/>
        </a:p>
      </dgm:t>
    </dgm:pt>
    <dgm:pt modelId="{F78F0633-006D-4B8F-82A0-70699DE504E6}" type="sibTrans" cxnId="{E6B23A0B-A81D-458C-9084-A90971346952}">
      <dgm:prSet/>
      <dgm:spPr/>
      <dgm:t>
        <a:bodyPr/>
        <a:lstStyle/>
        <a:p>
          <a:endParaRPr lang="en-US"/>
        </a:p>
      </dgm:t>
    </dgm:pt>
    <dgm:pt modelId="{EA2453F4-6DE4-4B40-B4D4-0AE797CD3D94}">
      <dgm:prSet/>
      <dgm:spPr/>
      <dgm:t>
        <a:bodyPr/>
        <a:lstStyle/>
        <a:p>
          <a:r>
            <a:rPr lang="en-GB" dirty="0"/>
            <a:t>Extended life expectancy accompanied by escalating health and social care requirements</a:t>
          </a:r>
          <a:endParaRPr lang="en-US" dirty="0"/>
        </a:p>
      </dgm:t>
    </dgm:pt>
    <dgm:pt modelId="{46862CA3-4D3C-4659-9D28-B01A55F6312D}" type="parTrans" cxnId="{3D53620E-8C62-4FF0-8D79-87246D5881A2}">
      <dgm:prSet/>
      <dgm:spPr/>
      <dgm:t>
        <a:bodyPr/>
        <a:lstStyle/>
        <a:p>
          <a:endParaRPr lang="en-US"/>
        </a:p>
      </dgm:t>
    </dgm:pt>
    <dgm:pt modelId="{1C3ABF9B-9571-4318-8637-5413EC32EE97}" type="sibTrans" cxnId="{3D53620E-8C62-4FF0-8D79-87246D5881A2}">
      <dgm:prSet/>
      <dgm:spPr/>
      <dgm:t>
        <a:bodyPr/>
        <a:lstStyle/>
        <a:p>
          <a:endParaRPr lang="en-US"/>
        </a:p>
      </dgm:t>
    </dgm:pt>
    <dgm:pt modelId="{C0F4D211-B4B9-47F3-970B-B17FC2F13EF7}">
      <dgm:prSet/>
      <dgm:spPr/>
      <dgm:t>
        <a:bodyPr/>
        <a:lstStyle/>
        <a:p>
          <a:r>
            <a:rPr lang="en-GB" dirty="0"/>
            <a:t>Significance of empowerment, autonomy, and quality of life (WHO, 2020).</a:t>
          </a:r>
          <a:endParaRPr lang="en-US" dirty="0"/>
        </a:p>
      </dgm:t>
    </dgm:pt>
    <dgm:pt modelId="{16A8B858-F6D0-41CF-99BA-9F9431064DDA}" type="parTrans" cxnId="{96C52A53-96B4-4193-AC83-617FD07975C8}">
      <dgm:prSet/>
      <dgm:spPr/>
      <dgm:t>
        <a:bodyPr/>
        <a:lstStyle/>
        <a:p>
          <a:endParaRPr lang="en-US"/>
        </a:p>
      </dgm:t>
    </dgm:pt>
    <dgm:pt modelId="{77A7E0D3-0AFC-42F9-B5E6-84921D8AFB05}" type="sibTrans" cxnId="{96C52A53-96B4-4193-AC83-617FD07975C8}">
      <dgm:prSet/>
      <dgm:spPr/>
      <dgm:t>
        <a:bodyPr/>
        <a:lstStyle/>
        <a:p>
          <a:endParaRPr lang="en-US"/>
        </a:p>
      </dgm:t>
    </dgm:pt>
    <dgm:pt modelId="{08A98A33-FA82-4C53-B51E-1F05A254AF13}">
      <dgm:prSet/>
      <dgm:spPr/>
      <dgm:t>
        <a:bodyPr/>
        <a:lstStyle/>
        <a:p>
          <a:r>
            <a:rPr lang="en-GB" dirty="0"/>
            <a:t>Objective: assess existing care, empowerment, and support strategies</a:t>
          </a:r>
          <a:endParaRPr lang="en-US" dirty="0"/>
        </a:p>
      </dgm:t>
    </dgm:pt>
    <dgm:pt modelId="{B9914875-2AA0-43BD-8E73-6D4DE7BC2A68}" type="parTrans" cxnId="{B8CACFDF-4770-4502-9EDB-56A90BD4E0D3}">
      <dgm:prSet/>
      <dgm:spPr/>
      <dgm:t>
        <a:bodyPr/>
        <a:lstStyle/>
        <a:p>
          <a:endParaRPr lang="en-US"/>
        </a:p>
      </dgm:t>
    </dgm:pt>
    <dgm:pt modelId="{0F77BDF5-AA5E-4452-8BDD-68E8C9ECA059}" type="sibTrans" cxnId="{B8CACFDF-4770-4502-9EDB-56A90BD4E0D3}">
      <dgm:prSet/>
      <dgm:spPr/>
      <dgm:t>
        <a:bodyPr/>
        <a:lstStyle/>
        <a:p>
          <a:endParaRPr lang="en-US"/>
        </a:p>
      </dgm:t>
    </dgm:pt>
    <dgm:pt modelId="{09CB4E48-72C6-4267-83AE-5D8798EE2C62}" type="pres">
      <dgm:prSet presAssocID="{7D84D42F-8FDB-455A-A4A9-99BBD2AE00FD}" presName="matrix" presStyleCnt="0">
        <dgm:presLayoutVars>
          <dgm:chMax val="1"/>
          <dgm:dir/>
          <dgm:resizeHandles val="exact"/>
        </dgm:presLayoutVars>
      </dgm:prSet>
      <dgm:spPr/>
    </dgm:pt>
    <dgm:pt modelId="{129F9F25-E2C8-4603-9A0C-1AF88BA05D5B}" type="pres">
      <dgm:prSet presAssocID="{7D84D42F-8FDB-455A-A4A9-99BBD2AE00FD}" presName="diamond" presStyleLbl="bgShp" presStyleIdx="0" presStyleCnt="1" custScaleX="133507" custLinFactNeighborX="-21121"/>
      <dgm:spPr/>
    </dgm:pt>
    <dgm:pt modelId="{39412625-770E-4280-97D2-8DAB4B260C29}" type="pres">
      <dgm:prSet presAssocID="{7D84D42F-8FDB-455A-A4A9-99BBD2AE00FD}" presName="quad1" presStyleLbl="node1" presStyleIdx="0" presStyleCnt="4" custScaleX="135740" custScaleY="93355" custLinFactNeighborX="-63329" custLinFactNeighborY="-5638">
        <dgm:presLayoutVars>
          <dgm:chMax val="0"/>
          <dgm:chPref val="0"/>
          <dgm:bulletEnabled val="1"/>
        </dgm:presLayoutVars>
      </dgm:prSet>
      <dgm:spPr/>
    </dgm:pt>
    <dgm:pt modelId="{90FD5D10-374A-437F-A8AD-CC4987890A6A}" type="pres">
      <dgm:prSet presAssocID="{7D84D42F-8FDB-455A-A4A9-99BBD2AE00FD}" presName="quad2" presStyleLbl="node1" presStyleIdx="1" presStyleCnt="4" custScaleX="140432" custScaleY="92608" custLinFactNeighborX="-12552" custLinFactNeighborY="-6344">
        <dgm:presLayoutVars>
          <dgm:chMax val="0"/>
          <dgm:chPref val="0"/>
          <dgm:bulletEnabled val="1"/>
        </dgm:presLayoutVars>
      </dgm:prSet>
      <dgm:spPr/>
    </dgm:pt>
    <dgm:pt modelId="{113A30FA-0E06-4449-BDBB-C5A7B2C5693E}" type="pres">
      <dgm:prSet presAssocID="{7D84D42F-8FDB-455A-A4A9-99BBD2AE00FD}" presName="quad3" presStyleLbl="node1" presStyleIdx="2" presStyleCnt="4" custScaleX="132154" custLinFactNeighborX="-63329" custLinFactNeighborY="-3138">
        <dgm:presLayoutVars>
          <dgm:chMax val="0"/>
          <dgm:chPref val="0"/>
          <dgm:bulletEnabled val="1"/>
        </dgm:presLayoutVars>
      </dgm:prSet>
      <dgm:spPr/>
    </dgm:pt>
    <dgm:pt modelId="{EDF7AB5A-0E27-45BB-844A-E8A41A689623}" type="pres">
      <dgm:prSet presAssocID="{7D84D42F-8FDB-455A-A4A9-99BBD2AE00FD}" presName="quad4" presStyleLbl="node1" presStyleIdx="3" presStyleCnt="4" custScaleX="145572" custScaleY="99946" custLinFactNeighborX="-9626" custLinFactNeighborY="-3586">
        <dgm:presLayoutVars>
          <dgm:chMax val="0"/>
          <dgm:chPref val="0"/>
          <dgm:bulletEnabled val="1"/>
        </dgm:presLayoutVars>
      </dgm:prSet>
      <dgm:spPr/>
    </dgm:pt>
  </dgm:ptLst>
  <dgm:cxnLst>
    <dgm:cxn modelId="{E6B23A0B-A81D-458C-9084-A90971346952}" srcId="{7D84D42F-8FDB-455A-A4A9-99BBD2AE00FD}" destId="{E0884D1E-7EFA-4E1C-ADBF-72C7D4D19AF6}" srcOrd="0" destOrd="0" parTransId="{F3A01E8D-AA06-4DD5-834F-4A13DA25AB4B}" sibTransId="{F78F0633-006D-4B8F-82A0-70699DE504E6}"/>
    <dgm:cxn modelId="{3D53620E-8C62-4FF0-8D79-87246D5881A2}" srcId="{7D84D42F-8FDB-455A-A4A9-99BBD2AE00FD}" destId="{EA2453F4-6DE4-4B40-B4D4-0AE797CD3D94}" srcOrd="1" destOrd="0" parTransId="{46862CA3-4D3C-4659-9D28-B01A55F6312D}" sibTransId="{1C3ABF9B-9571-4318-8637-5413EC32EE97}"/>
    <dgm:cxn modelId="{C6374627-FA99-432C-98CB-1D484C349012}" type="presOf" srcId="{7D84D42F-8FDB-455A-A4A9-99BBD2AE00FD}" destId="{09CB4E48-72C6-4267-83AE-5D8798EE2C62}" srcOrd="0" destOrd="0" presId="urn:microsoft.com/office/officeart/2005/8/layout/matrix3"/>
    <dgm:cxn modelId="{7724D561-9B75-41CB-B54C-CAF57A348AE0}" type="presOf" srcId="{EA2453F4-6DE4-4B40-B4D4-0AE797CD3D94}" destId="{90FD5D10-374A-437F-A8AD-CC4987890A6A}" srcOrd="0" destOrd="0" presId="urn:microsoft.com/office/officeart/2005/8/layout/matrix3"/>
    <dgm:cxn modelId="{96C52A53-96B4-4193-AC83-617FD07975C8}" srcId="{7D84D42F-8FDB-455A-A4A9-99BBD2AE00FD}" destId="{C0F4D211-B4B9-47F3-970B-B17FC2F13EF7}" srcOrd="2" destOrd="0" parTransId="{16A8B858-F6D0-41CF-99BA-9F9431064DDA}" sibTransId="{77A7E0D3-0AFC-42F9-B5E6-84921D8AFB05}"/>
    <dgm:cxn modelId="{871A9D96-6A3F-45F5-A916-6765E3E0CEEB}" type="presOf" srcId="{08A98A33-FA82-4C53-B51E-1F05A254AF13}" destId="{EDF7AB5A-0E27-45BB-844A-E8A41A689623}" srcOrd="0" destOrd="0" presId="urn:microsoft.com/office/officeart/2005/8/layout/matrix3"/>
    <dgm:cxn modelId="{AB5534D9-AE52-48E5-B738-8D9AA88BEC2B}" type="presOf" srcId="{C0F4D211-B4B9-47F3-970B-B17FC2F13EF7}" destId="{113A30FA-0E06-4449-BDBB-C5A7B2C5693E}" srcOrd="0" destOrd="0" presId="urn:microsoft.com/office/officeart/2005/8/layout/matrix3"/>
    <dgm:cxn modelId="{B8CACFDF-4770-4502-9EDB-56A90BD4E0D3}" srcId="{7D84D42F-8FDB-455A-A4A9-99BBD2AE00FD}" destId="{08A98A33-FA82-4C53-B51E-1F05A254AF13}" srcOrd="3" destOrd="0" parTransId="{B9914875-2AA0-43BD-8E73-6D4DE7BC2A68}" sibTransId="{0F77BDF5-AA5E-4452-8BDD-68E8C9ECA059}"/>
    <dgm:cxn modelId="{C1A980E0-13FC-4167-8B88-860DD941FE44}" type="presOf" srcId="{E0884D1E-7EFA-4E1C-ADBF-72C7D4D19AF6}" destId="{39412625-770E-4280-97D2-8DAB4B260C29}" srcOrd="0" destOrd="0" presId="urn:microsoft.com/office/officeart/2005/8/layout/matrix3"/>
    <dgm:cxn modelId="{979B15F5-C5B9-4824-9A38-73E82821A8F8}" type="presParOf" srcId="{09CB4E48-72C6-4267-83AE-5D8798EE2C62}" destId="{129F9F25-E2C8-4603-9A0C-1AF88BA05D5B}" srcOrd="0" destOrd="0" presId="urn:microsoft.com/office/officeart/2005/8/layout/matrix3"/>
    <dgm:cxn modelId="{63C02FE8-415D-434B-9B1B-640008932211}" type="presParOf" srcId="{09CB4E48-72C6-4267-83AE-5D8798EE2C62}" destId="{39412625-770E-4280-97D2-8DAB4B260C29}" srcOrd="1" destOrd="0" presId="urn:microsoft.com/office/officeart/2005/8/layout/matrix3"/>
    <dgm:cxn modelId="{D6F0B2F4-2B64-45DF-A094-89F6FB654C36}" type="presParOf" srcId="{09CB4E48-72C6-4267-83AE-5D8798EE2C62}" destId="{90FD5D10-374A-437F-A8AD-CC4987890A6A}" srcOrd="2" destOrd="0" presId="urn:microsoft.com/office/officeart/2005/8/layout/matrix3"/>
    <dgm:cxn modelId="{D1295AC4-6184-497B-8445-44AB17BDBE42}" type="presParOf" srcId="{09CB4E48-72C6-4267-83AE-5D8798EE2C62}" destId="{113A30FA-0E06-4449-BDBB-C5A7B2C5693E}" srcOrd="3" destOrd="0" presId="urn:microsoft.com/office/officeart/2005/8/layout/matrix3"/>
    <dgm:cxn modelId="{95F606E8-3812-4147-A72B-FBC0789D83B5}" type="presParOf" srcId="{09CB4E48-72C6-4267-83AE-5D8798EE2C62}" destId="{EDF7AB5A-0E27-45BB-844A-E8A41A689623}"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A93370-1238-4155-8E63-352CB40F1B3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8C2FD2E5-0E9C-48C4-B130-EAD9569ACC0A}">
      <dgm:prSet/>
      <dgm:spPr/>
      <dgm:t>
        <a:bodyPr/>
        <a:lstStyle/>
        <a:p>
          <a:r>
            <a:rPr lang="en-GB"/>
            <a:t>By 2040, one in four residents in the UK will be aged 65 or older (Age UK, 2024).</a:t>
          </a:r>
          <a:endParaRPr lang="en-US"/>
        </a:p>
      </dgm:t>
    </dgm:pt>
    <dgm:pt modelId="{4A1DC35F-4671-4E56-B100-7812625A0A45}" type="parTrans" cxnId="{5C42512D-E175-4C7A-A6AA-5ED89528AC17}">
      <dgm:prSet/>
      <dgm:spPr/>
      <dgm:t>
        <a:bodyPr/>
        <a:lstStyle/>
        <a:p>
          <a:endParaRPr lang="en-US"/>
        </a:p>
      </dgm:t>
    </dgm:pt>
    <dgm:pt modelId="{80B8650C-F2BA-4B3F-9187-EE33FF16FDAA}" type="sibTrans" cxnId="{5C42512D-E175-4C7A-A6AA-5ED89528AC17}">
      <dgm:prSet/>
      <dgm:spPr/>
      <dgm:t>
        <a:bodyPr/>
        <a:lstStyle/>
        <a:p>
          <a:endParaRPr lang="en-US"/>
        </a:p>
      </dgm:t>
    </dgm:pt>
    <dgm:pt modelId="{221714F2-7F5B-4CD3-8623-A93BD95B6CA6}">
      <dgm:prSet/>
      <dgm:spPr/>
      <dgm:t>
        <a:bodyPr/>
        <a:lstStyle/>
        <a:p>
          <a:r>
            <a:rPr lang="en-GB" dirty="0"/>
            <a:t>Heightened incidence of chronic diseases (ONS, 2023)</a:t>
          </a:r>
          <a:endParaRPr lang="en-US" dirty="0"/>
        </a:p>
      </dgm:t>
    </dgm:pt>
    <dgm:pt modelId="{8FB2A79C-AD44-4AC2-A160-11BC9476D49A}" type="parTrans" cxnId="{6089CD98-B7F2-4FE3-86CB-BA221FC3AB9A}">
      <dgm:prSet/>
      <dgm:spPr/>
      <dgm:t>
        <a:bodyPr/>
        <a:lstStyle/>
        <a:p>
          <a:endParaRPr lang="en-US"/>
        </a:p>
      </dgm:t>
    </dgm:pt>
    <dgm:pt modelId="{C0161791-A7FD-42DB-AA36-4E1116168F79}" type="sibTrans" cxnId="{6089CD98-B7F2-4FE3-86CB-BA221FC3AB9A}">
      <dgm:prSet/>
      <dgm:spPr/>
      <dgm:t>
        <a:bodyPr/>
        <a:lstStyle/>
        <a:p>
          <a:endParaRPr lang="en-US"/>
        </a:p>
      </dgm:t>
    </dgm:pt>
    <dgm:pt modelId="{F4344D76-B629-4FAC-8731-6FE095533C4B}">
      <dgm:prSet/>
      <dgm:spPr/>
      <dgm:t>
        <a:bodyPr/>
        <a:lstStyle/>
        <a:p>
          <a:r>
            <a:rPr lang="en-GB" dirty="0"/>
            <a:t>Increasing need for home-based and community care (DHSC, 2023)</a:t>
          </a:r>
          <a:endParaRPr lang="en-US" dirty="0"/>
        </a:p>
      </dgm:t>
    </dgm:pt>
    <dgm:pt modelId="{4ED7F6FF-82B5-4DEE-A17E-24A63D3401F2}" type="parTrans" cxnId="{03175B25-8332-411E-BB5E-9B662BBDF077}">
      <dgm:prSet/>
      <dgm:spPr/>
      <dgm:t>
        <a:bodyPr/>
        <a:lstStyle/>
        <a:p>
          <a:endParaRPr lang="en-US"/>
        </a:p>
      </dgm:t>
    </dgm:pt>
    <dgm:pt modelId="{616B76BA-4A49-4E0B-8E39-9B2744C0B3D8}" type="sibTrans" cxnId="{03175B25-8332-411E-BB5E-9B662BBDF077}">
      <dgm:prSet/>
      <dgm:spPr/>
      <dgm:t>
        <a:bodyPr/>
        <a:lstStyle/>
        <a:p>
          <a:endParaRPr lang="en-US"/>
        </a:p>
      </dgm:t>
    </dgm:pt>
    <dgm:pt modelId="{DE86D021-9A7E-4918-B8C0-870E1D16280F}">
      <dgm:prSet/>
      <dgm:spPr/>
      <dgm:t>
        <a:bodyPr/>
        <a:lstStyle/>
        <a:p>
          <a:r>
            <a:rPr lang="en-GB"/>
            <a:t>Strain on NHS and social care financing</a:t>
          </a:r>
          <a:endParaRPr lang="en-US"/>
        </a:p>
      </dgm:t>
    </dgm:pt>
    <dgm:pt modelId="{574B7003-574F-4F3E-9D3C-DBAD3EF115A5}" type="parTrans" cxnId="{4D3378B4-ACFF-4AED-96A9-4D6987BD8B3A}">
      <dgm:prSet/>
      <dgm:spPr/>
      <dgm:t>
        <a:bodyPr/>
        <a:lstStyle/>
        <a:p>
          <a:endParaRPr lang="en-US"/>
        </a:p>
      </dgm:t>
    </dgm:pt>
    <dgm:pt modelId="{9A900A72-3E6D-4AAF-AA61-4AB4D1CA58DA}" type="sibTrans" cxnId="{4D3378B4-ACFF-4AED-96A9-4D6987BD8B3A}">
      <dgm:prSet/>
      <dgm:spPr/>
      <dgm:t>
        <a:bodyPr/>
        <a:lstStyle/>
        <a:p>
          <a:endParaRPr lang="en-US"/>
        </a:p>
      </dgm:t>
    </dgm:pt>
    <dgm:pt modelId="{C8354469-ACBF-4E92-B83F-E34AFEE60628}" type="pres">
      <dgm:prSet presAssocID="{96A93370-1238-4155-8E63-352CB40F1B37}" presName="outerComposite" presStyleCnt="0">
        <dgm:presLayoutVars>
          <dgm:chMax val="5"/>
          <dgm:dir/>
          <dgm:resizeHandles val="exact"/>
        </dgm:presLayoutVars>
      </dgm:prSet>
      <dgm:spPr/>
    </dgm:pt>
    <dgm:pt modelId="{BCFC24D8-A0E4-427A-8200-761B48939AD8}" type="pres">
      <dgm:prSet presAssocID="{96A93370-1238-4155-8E63-352CB40F1B37}" presName="dummyMaxCanvas" presStyleCnt="0">
        <dgm:presLayoutVars/>
      </dgm:prSet>
      <dgm:spPr/>
    </dgm:pt>
    <dgm:pt modelId="{5D821544-400F-4A67-8964-62F217A4D1AB}" type="pres">
      <dgm:prSet presAssocID="{96A93370-1238-4155-8E63-352CB40F1B37}" presName="FourNodes_1" presStyleLbl="node1" presStyleIdx="0" presStyleCnt="4">
        <dgm:presLayoutVars>
          <dgm:bulletEnabled val="1"/>
        </dgm:presLayoutVars>
      </dgm:prSet>
      <dgm:spPr/>
    </dgm:pt>
    <dgm:pt modelId="{2C133503-70FE-41FD-80D1-D19B06CA96ED}" type="pres">
      <dgm:prSet presAssocID="{96A93370-1238-4155-8E63-352CB40F1B37}" presName="FourNodes_2" presStyleLbl="node1" presStyleIdx="1" presStyleCnt="4">
        <dgm:presLayoutVars>
          <dgm:bulletEnabled val="1"/>
        </dgm:presLayoutVars>
      </dgm:prSet>
      <dgm:spPr/>
    </dgm:pt>
    <dgm:pt modelId="{8565D073-A8C0-4F1A-896A-94A3FD60B740}" type="pres">
      <dgm:prSet presAssocID="{96A93370-1238-4155-8E63-352CB40F1B37}" presName="FourNodes_3" presStyleLbl="node1" presStyleIdx="2" presStyleCnt="4">
        <dgm:presLayoutVars>
          <dgm:bulletEnabled val="1"/>
        </dgm:presLayoutVars>
      </dgm:prSet>
      <dgm:spPr/>
    </dgm:pt>
    <dgm:pt modelId="{55BD8AA0-9247-4CD5-95E7-AEDF5E033ABD}" type="pres">
      <dgm:prSet presAssocID="{96A93370-1238-4155-8E63-352CB40F1B37}" presName="FourNodes_4" presStyleLbl="node1" presStyleIdx="3" presStyleCnt="4">
        <dgm:presLayoutVars>
          <dgm:bulletEnabled val="1"/>
        </dgm:presLayoutVars>
      </dgm:prSet>
      <dgm:spPr/>
    </dgm:pt>
    <dgm:pt modelId="{40DDC12C-E19E-4691-8A16-EA08F37ED479}" type="pres">
      <dgm:prSet presAssocID="{96A93370-1238-4155-8E63-352CB40F1B37}" presName="FourConn_1-2" presStyleLbl="fgAccFollowNode1" presStyleIdx="0" presStyleCnt="3">
        <dgm:presLayoutVars>
          <dgm:bulletEnabled val="1"/>
        </dgm:presLayoutVars>
      </dgm:prSet>
      <dgm:spPr/>
    </dgm:pt>
    <dgm:pt modelId="{B88CBEF1-F8B2-4785-931F-0D7F5A097BF9}" type="pres">
      <dgm:prSet presAssocID="{96A93370-1238-4155-8E63-352CB40F1B37}" presName="FourConn_2-3" presStyleLbl="fgAccFollowNode1" presStyleIdx="1" presStyleCnt="3">
        <dgm:presLayoutVars>
          <dgm:bulletEnabled val="1"/>
        </dgm:presLayoutVars>
      </dgm:prSet>
      <dgm:spPr/>
    </dgm:pt>
    <dgm:pt modelId="{1D0201F5-4D30-4E86-AEFF-E6B1CAF1BEB2}" type="pres">
      <dgm:prSet presAssocID="{96A93370-1238-4155-8E63-352CB40F1B37}" presName="FourConn_3-4" presStyleLbl="fgAccFollowNode1" presStyleIdx="2" presStyleCnt="3">
        <dgm:presLayoutVars>
          <dgm:bulletEnabled val="1"/>
        </dgm:presLayoutVars>
      </dgm:prSet>
      <dgm:spPr/>
    </dgm:pt>
    <dgm:pt modelId="{0D5533B4-7D0B-46D4-B166-5F746C7E82C0}" type="pres">
      <dgm:prSet presAssocID="{96A93370-1238-4155-8E63-352CB40F1B37}" presName="FourNodes_1_text" presStyleLbl="node1" presStyleIdx="3" presStyleCnt="4">
        <dgm:presLayoutVars>
          <dgm:bulletEnabled val="1"/>
        </dgm:presLayoutVars>
      </dgm:prSet>
      <dgm:spPr/>
    </dgm:pt>
    <dgm:pt modelId="{78C2EE6A-F0A7-4237-A4A2-69D1D40B57D7}" type="pres">
      <dgm:prSet presAssocID="{96A93370-1238-4155-8E63-352CB40F1B37}" presName="FourNodes_2_text" presStyleLbl="node1" presStyleIdx="3" presStyleCnt="4">
        <dgm:presLayoutVars>
          <dgm:bulletEnabled val="1"/>
        </dgm:presLayoutVars>
      </dgm:prSet>
      <dgm:spPr/>
    </dgm:pt>
    <dgm:pt modelId="{E355C590-F71B-4EE3-BC79-721B49237620}" type="pres">
      <dgm:prSet presAssocID="{96A93370-1238-4155-8E63-352CB40F1B37}" presName="FourNodes_3_text" presStyleLbl="node1" presStyleIdx="3" presStyleCnt="4">
        <dgm:presLayoutVars>
          <dgm:bulletEnabled val="1"/>
        </dgm:presLayoutVars>
      </dgm:prSet>
      <dgm:spPr/>
    </dgm:pt>
    <dgm:pt modelId="{B3E8E3A7-1427-4945-8DDB-15B6AA774F5C}" type="pres">
      <dgm:prSet presAssocID="{96A93370-1238-4155-8E63-352CB40F1B37}" presName="FourNodes_4_text" presStyleLbl="node1" presStyleIdx="3" presStyleCnt="4">
        <dgm:presLayoutVars>
          <dgm:bulletEnabled val="1"/>
        </dgm:presLayoutVars>
      </dgm:prSet>
      <dgm:spPr/>
    </dgm:pt>
  </dgm:ptLst>
  <dgm:cxnLst>
    <dgm:cxn modelId="{D13DE200-7D4E-4F36-A84A-87998D8F6BED}" type="presOf" srcId="{C0161791-A7FD-42DB-AA36-4E1116168F79}" destId="{B88CBEF1-F8B2-4785-931F-0D7F5A097BF9}" srcOrd="0" destOrd="0" presId="urn:microsoft.com/office/officeart/2005/8/layout/vProcess5"/>
    <dgm:cxn modelId="{2E90AB11-6142-4649-97FC-F4DD2E1CBA00}" type="presOf" srcId="{96A93370-1238-4155-8E63-352CB40F1B37}" destId="{C8354469-ACBF-4E92-B83F-E34AFEE60628}" srcOrd="0" destOrd="0" presId="urn:microsoft.com/office/officeart/2005/8/layout/vProcess5"/>
    <dgm:cxn modelId="{03175B25-8332-411E-BB5E-9B662BBDF077}" srcId="{96A93370-1238-4155-8E63-352CB40F1B37}" destId="{F4344D76-B629-4FAC-8731-6FE095533C4B}" srcOrd="2" destOrd="0" parTransId="{4ED7F6FF-82B5-4DEE-A17E-24A63D3401F2}" sibTransId="{616B76BA-4A49-4E0B-8E39-9B2744C0B3D8}"/>
    <dgm:cxn modelId="{0D114828-DD97-4CBE-B5FF-6E7398EDCB1D}" type="presOf" srcId="{8C2FD2E5-0E9C-48C4-B130-EAD9569ACC0A}" destId="{5D821544-400F-4A67-8964-62F217A4D1AB}" srcOrd="0" destOrd="0" presId="urn:microsoft.com/office/officeart/2005/8/layout/vProcess5"/>
    <dgm:cxn modelId="{5C42512D-E175-4C7A-A6AA-5ED89528AC17}" srcId="{96A93370-1238-4155-8E63-352CB40F1B37}" destId="{8C2FD2E5-0E9C-48C4-B130-EAD9569ACC0A}" srcOrd="0" destOrd="0" parTransId="{4A1DC35F-4671-4E56-B100-7812625A0A45}" sibTransId="{80B8650C-F2BA-4B3F-9187-EE33FF16FDAA}"/>
    <dgm:cxn modelId="{37ADA762-F4FA-439C-8D52-6CC97F24F925}" type="presOf" srcId="{616B76BA-4A49-4E0B-8E39-9B2744C0B3D8}" destId="{1D0201F5-4D30-4E86-AEFF-E6B1CAF1BEB2}" srcOrd="0" destOrd="0" presId="urn:microsoft.com/office/officeart/2005/8/layout/vProcess5"/>
    <dgm:cxn modelId="{6650AE74-6BB5-41CE-9755-209A878B3D52}" type="presOf" srcId="{8C2FD2E5-0E9C-48C4-B130-EAD9569ACC0A}" destId="{0D5533B4-7D0B-46D4-B166-5F746C7E82C0}" srcOrd="1" destOrd="0" presId="urn:microsoft.com/office/officeart/2005/8/layout/vProcess5"/>
    <dgm:cxn modelId="{952AC27E-4A22-4C9C-BAF6-ADDB3AFD3C71}" type="presOf" srcId="{F4344D76-B629-4FAC-8731-6FE095533C4B}" destId="{8565D073-A8C0-4F1A-896A-94A3FD60B740}" srcOrd="0" destOrd="0" presId="urn:microsoft.com/office/officeart/2005/8/layout/vProcess5"/>
    <dgm:cxn modelId="{B874ED7F-3677-46B9-B865-DF23526853F8}" type="presOf" srcId="{DE86D021-9A7E-4918-B8C0-870E1D16280F}" destId="{55BD8AA0-9247-4CD5-95E7-AEDF5E033ABD}" srcOrd="0" destOrd="0" presId="urn:microsoft.com/office/officeart/2005/8/layout/vProcess5"/>
    <dgm:cxn modelId="{6089CD98-B7F2-4FE3-86CB-BA221FC3AB9A}" srcId="{96A93370-1238-4155-8E63-352CB40F1B37}" destId="{221714F2-7F5B-4CD3-8623-A93BD95B6CA6}" srcOrd="1" destOrd="0" parTransId="{8FB2A79C-AD44-4AC2-A160-11BC9476D49A}" sibTransId="{C0161791-A7FD-42DB-AA36-4E1116168F79}"/>
    <dgm:cxn modelId="{556536A5-4ACC-4DF2-8F99-91B2A88E0611}" type="presOf" srcId="{221714F2-7F5B-4CD3-8623-A93BD95B6CA6}" destId="{2C133503-70FE-41FD-80D1-D19B06CA96ED}" srcOrd="0" destOrd="0" presId="urn:microsoft.com/office/officeart/2005/8/layout/vProcess5"/>
    <dgm:cxn modelId="{7D7FA6A8-56E1-44FE-A22F-86644ECCF94F}" type="presOf" srcId="{F4344D76-B629-4FAC-8731-6FE095533C4B}" destId="{E355C590-F71B-4EE3-BC79-721B49237620}" srcOrd="1" destOrd="0" presId="urn:microsoft.com/office/officeart/2005/8/layout/vProcess5"/>
    <dgm:cxn modelId="{4D3378B4-ACFF-4AED-96A9-4D6987BD8B3A}" srcId="{96A93370-1238-4155-8E63-352CB40F1B37}" destId="{DE86D021-9A7E-4918-B8C0-870E1D16280F}" srcOrd="3" destOrd="0" parTransId="{574B7003-574F-4F3E-9D3C-DBAD3EF115A5}" sibTransId="{9A900A72-3E6D-4AAF-AA61-4AB4D1CA58DA}"/>
    <dgm:cxn modelId="{4F287DB7-9D39-44DA-922B-ADE23C194C74}" type="presOf" srcId="{80B8650C-F2BA-4B3F-9187-EE33FF16FDAA}" destId="{40DDC12C-E19E-4691-8A16-EA08F37ED479}" srcOrd="0" destOrd="0" presId="urn:microsoft.com/office/officeart/2005/8/layout/vProcess5"/>
    <dgm:cxn modelId="{E15DBDBB-7AB6-40A5-8D02-1E31EE3FD5FD}" type="presOf" srcId="{DE86D021-9A7E-4918-B8C0-870E1D16280F}" destId="{B3E8E3A7-1427-4945-8DDB-15B6AA774F5C}" srcOrd="1" destOrd="0" presId="urn:microsoft.com/office/officeart/2005/8/layout/vProcess5"/>
    <dgm:cxn modelId="{178629C1-E9B2-4C6D-9691-426F58F61419}" type="presOf" srcId="{221714F2-7F5B-4CD3-8623-A93BD95B6CA6}" destId="{78C2EE6A-F0A7-4237-A4A2-69D1D40B57D7}" srcOrd="1" destOrd="0" presId="urn:microsoft.com/office/officeart/2005/8/layout/vProcess5"/>
    <dgm:cxn modelId="{41C1C4D8-F45B-4B3A-922B-E960750F9A9D}" type="presParOf" srcId="{C8354469-ACBF-4E92-B83F-E34AFEE60628}" destId="{BCFC24D8-A0E4-427A-8200-761B48939AD8}" srcOrd="0" destOrd="0" presId="urn:microsoft.com/office/officeart/2005/8/layout/vProcess5"/>
    <dgm:cxn modelId="{DBE6F9A1-7DD8-4998-B33B-E6B44A2BAEE5}" type="presParOf" srcId="{C8354469-ACBF-4E92-B83F-E34AFEE60628}" destId="{5D821544-400F-4A67-8964-62F217A4D1AB}" srcOrd="1" destOrd="0" presId="urn:microsoft.com/office/officeart/2005/8/layout/vProcess5"/>
    <dgm:cxn modelId="{E1F7F942-FC29-4650-8F89-2EDB8A47BDBB}" type="presParOf" srcId="{C8354469-ACBF-4E92-B83F-E34AFEE60628}" destId="{2C133503-70FE-41FD-80D1-D19B06CA96ED}" srcOrd="2" destOrd="0" presId="urn:microsoft.com/office/officeart/2005/8/layout/vProcess5"/>
    <dgm:cxn modelId="{398A9425-1543-406F-B561-6FF735FDFBDE}" type="presParOf" srcId="{C8354469-ACBF-4E92-B83F-E34AFEE60628}" destId="{8565D073-A8C0-4F1A-896A-94A3FD60B740}" srcOrd="3" destOrd="0" presId="urn:microsoft.com/office/officeart/2005/8/layout/vProcess5"/>
    <dgm:cxn modelId="{5B75F0D3-766A-4EBC-87C5-B9A6832BAEE0}" type="presParOf" srcId="{C8354469-ACBF-4E92-B83F-E34AFEE60628}" destId="{55BD8AA0-9247-4CD5-95E7-AEDF5E033ABD}" srcOrd="4" destOrd="0" presId="urn:microsoft.com/office/officeart/2005/8/layout/vProcess5"/>
    <dgm:cxn modelId="{FB97F9CC-3043-439B-950B-938E5EEF36CE}" type="presParOf" srcId="{C8354469-ACBF-4E92-B83F-E34AFEE60628}" destId="{40DDC12C-E19E-4691-8A16-EA08F37ED479}" srcOrd="5" destOrd="0" presId="urn:microsoft.com/office/officeart/2005/8/layout/vProcess5"/>
    <dgm:cxn modelId="{A2322A80-D005-442D-9286-A7299720EAC5}" type="presParOf" srcId="{C8354469-ACBF-4E92-B83F-E34AFEE60628}" destId="{B88CBEF1-F8B2-4785-931F-0D7F5A097BF9}" srcOrd="6" destOrd="0" presId="urn:microsoft.com/office/officeart/2005/8/layout/vProcess5"/>
    <dgm:cxn modelId="{C94C9A24-4031-47E6-AB5B-1C9EC33FC4FA}" type="presParOf" srcId="{C8354469-ACBF-4E92-B83F-E34AFEE60628}" destId="{1D0201F5-4D30-4E86-AEFF-E6B1CAF1BEB2}" srcOrd="7" destOrd="0" presId="urn:microsoft.com/office/officeart/2005/8/layout/vProcess5"/>
    <dgm:cxn modelId="{3928EBB7-F83D-40FE-8E61-21E6E3338625}" type="presParOf" srcId="{C8354469-ACBF-4E92-B83F-E34AFEE60628}" destId="{0D5533B4-7D0B-46D4-B166-5F746C7E82C0}" srcOrd="8" destOrd="0" presId="urn:microsoft.com/office/officeart/2005/8/layout/vProcess5"/>
    <dgm:cxn modelId="{C02EBAF1-2E09-481D-A273-3CCFD2BCAEFD}" type="presParOf" srcId="{C8354469-ACBF-4E92-B83F-E34AFEE60628}" destId="{78C2EE6A-F0A7-4237-A4A2-69D1D40B57D7}" srcOrd="9" destOrd="0" presId="urn:microsoft.com/office/officeart/2005/8/layout/vProcess5"/>
    <dgm:cxn modelId="{F203B06E-6D72-4BA6-8006-D6EC6BD9EC67}" type="presParOf" srcId="{C8354469-ACBF-4E92-B83F-E34AFEE60628}" destId="{E355C590-F71B-4EE3-BC79-721B49237620}" srcOrd="10" destOrd="0" presId="urn:microsoft.com/office/officeart/2005/8/layout/vProcess5"/>
    <dgm:cxn modelId="{C4CDC02F-0A6B-4268-96C2-383A1DE2015B}" type="presParOf" srcId="{C8354469-ACBF-4E92-B83F-E34AFEE60628}" destId="{B3E8E3A7-1427-4945-8DDB-15B6AA774F5C}"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A66645-7E0A-47FD-B511-36119226CA1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A721B18-B7A8-4B01-A5EC-6392E0908650}">
      <dgm:prSet/>
      <dgm:spPr/>
      <dgm:t>
        <a:bodyPr/>
        <a:lstStyle/>
        <a:p>
          <a:r>
            <a:rPr lang="en-GB" dirty="0"/>
            <a:t>Care Act 2014 – obligation to enhance well-being and autonomy</a:t>
          </a:r>
          <a:r>
            <a:rPr lang="en-US" dirty="0"/>
            <a:t>.</a:t>
          </a:r>
        </a:p>
      </dgm:t>
    </dgm:pt>
    <dgm:pt modelId="{77F7DB01-D0FA-432E-8E6B-E5A5701B9CE5}" type="parTrans" cxnId="{4068ABFA-5EFC-4833-90BC-BE21D42FAADF}">
      <dgm:prSet/>
      <dgm:spPr/>
      <dgm:t>
        <a:bodyPr/>
        <a:lstStyle/>
        <a:p>
          <a:endParaRPr lang="en-US"/>
        </a:p>
      </dgm:t>
    </dgm:pt>
    <dgm:pt modelId="{65BC863C-817C-4A1B-96CD-17E5CF6BF05F}" type="sibTrans" cxnId="{4068ABFA-5EFC-4833-90BC-BE21D42FAADF}">
      <dgm:prSet/>
      <dgm:spPr/>
      <dgm:t>
        <a:bodyPr/>
        <a:lstStyle/>
        <a:p>
          <a:endParaRPr lang="en-US"/>
        </a:p>
      </dgm:t>
    </dgm:pt>
    <dgm:pt modelId="{689B70E4-FFF0-4774-AB5F-14E11972F431}">
      <dgm:prSet/>
      <dgm:spPr/>
      <dgm:t>
        <a:bodyPr/>
        <a:lstStyle/>
        <a:p>
          <a:r>
            <a:rPr lang="en-GB" dirty="0"/>
            <a:t>Equality Act 2010 - safeguarding against age discrimination</a:t>
          </a:r>
          <a:endParaRPr lang="en-US" dirty="0"/>
        </a:p>
      </dgm:t>
    </dgm:pt>
    <dgm:pt modelId="{6C0CA183-CF65-4A83-8A6C-B379ED94B061}" type="parTrans" cxnId="{9D1BBFD5-F27B-47B5-822A-E156A44F7527}">
      <dgm:prSet/>
      <dgm:spPr/>
      <dgm:t>
        <a:bodyPr/>
        <a:lstStyle/>
        <a:p>
          <a:endParaRPr lang="en-US"/>
        </a:p>
      </dgm:t>
    </dgm:pt>
    <dgm:pt modelId="{6742DBA5-1117-4CD7-8D06-CA46E4F9203F}" type="sibTrans" cxnId="{9D1BBFD5-F27B-47B5-822A-E156A44F7527}">
      <dgm:prSet/>
      <dgm:spPr/>
      <dgm:t>
        <a:bodyPr/>
        <a:lstStyle/>
        <a:p>
          <a:endParaRPr lang="en-US"/>
        </a:p>
      </dgm:t>
    </dgm:pt>
    <dgm:pt modelId="{BC8CB48D-1F75-45C3-8A61-AF48875C8576}">
      <dgm:prSet/>
      <dgm:spPr/>
      <dgm:t>
        <a:bodyPr/>
        <a:lstStyle/>
        <a:p>
          <a:r>
            <a:rPr lang="en-GB" dirty="0"/>
            <a:t>NHS Long Term Plan (2019) - emphasis on integrated, individualised care</a:t>
          </a:r>
          <a:r>
            <a:rPr lang="en-US" dirty="0"/>
            <a:t>.</a:t>
          </a:r>
        </a:p>
      </dgm:t>
    </dgm:pt>
    <dgm:pt modelId="{0BD3F751-C1D5-4031-A7EA-73096B03F6B8}" type="parTrans" cxnId="{9E795A13-B1B1-4FC1-B52C-CE70C4B9D43A}">
      <dgm:prSet/>
      <dgm:spPr/>
      <dgm:t>
        <a:bodyPr/>
        <a:lstStyle/>
        <a:p>
          <a:endParaRPr lang="en-US"/>
        </a:p>
      </dgm:t>
    </dgm:pt>
    <dgm:pt modelId="{296CD689-DE65-4125-B536-D020D6A6AFC8}" type="sibTrans" cxnId="{9E795A13-B1B1-4FC1-B52C-CE70C4B9D43A}">
      <dgm:prSet/>
      <dgm:spPr/>
      <dgm:t>
        <a:bodyPr/>
        <a:lstStyle/>
        <a:p>
          <a:endParaRPr lang="en-US"/>
        </a:p>
      </dgm:t>
    </dgm:pt>
    <dgm:pt modelId="{BD0B9F19-3F9B-41D9-99AA-A3A03D5EFFC2}">
      <dgm:prSet/>
      <dgm:spPr/>
      <dgm:t>
        <a:bodyPr/>
        <a:lstStyle/>
        <a:p>
          <a:r>
            <a:rPr lang="en-GB" dirty="0"/>
            <a:t>Enhanced Care Fund — collaborative funding from the NHS and local authorities</a:t>
          </a:r>
          <a:endParaRPr lang="en-US" dirty="0"/>
        </a:p>
      </dgm:t>
    </dgm:pt>
    <dgm:pt modelId="{ADDFC101-6DC9-45A6-83F4-C27637609B3A}" type="parTrans" cxnId="{715AC8E8-B074-4CEB-8A34-E87790B8CE81}">
      <dgm:prSet/>
      <dgm:spPr/>
      <dgm:t>
        <a:bodyPr/>
        <a:lstStyle/>
        <a:p>
          <a:endParaRPr lang="en-US"/>
        </a:p>
      </dgm:t>
    </dgm:pt>
    <dgm:pt modelId="{20BD4F49-1D4B-4EF0-ACF1-91D25DABCD75}" type="sibTrans" cxnId="{715AC8E8-B074-4CEB-8A34-E87790B8CE81}">
      <dgm:prSet/>
      <dgm:spPr/>
      <dgm:t>
        <a:bodyPr/>
        <a:lstStyle/>
        <a:p>
          <a:endParaRPr lang="en-US"/>
        </a:p>
      </dgm:t>
    </dgm:pt>
    <dgm:pt modelId="{AB79F853-51B7-487A-8E3D-1FE3F5737497}" type="pres">
      <dgm:prSet presAssocID="{9DA66645-7E0A-47FD-B511-36119226CA1E}" presName="linear" presStyleCnt="0">
        <dgm:presLayoutVars>
          <dgm:animLvl val="lvl"/>
          <dgm:resizeHandles val="exact"/>
        </dgm:presLayoutVars>
      </dgm:prSet>
      <dgm:spPr/>
    </dgm:pt>
    <dgm:pt modelId="{D18CD034-F74A-405A-929E-A515F86E78C8}" type="pres">
      <dgm:prSet presAssocID="{0A721B18-B7A8-4B01-A5EC-6392E0908650}" presName="parentText" presStyleLbl="node1" presStyleIdx="0" presStyleCnt="4">
        <dgm:presLayoutVars>
          <dgm:chMax val="0"/>
          <dgm:bulletEnabled val="1"/>
        </dgm:presLayoutVars>
      </dgm:prSet>
      <dgm:spPr/>
    </dgm:pt>
    <dgm:pt modelId="{73AFCA05-7C8D-43F9-B323-FD0560836857}" type="pres">
      <dgm:prSet presAssocID="{65BC863C-817C-4A1B-96CD-17E5CF6BF05F}" presName="spacer" presStyleCnt="0"/>
      <dgm:spPr/>
    </dgm:pt>
    <dgm:pt modelId="{2FEAB86A-CE9E-4B29-A533-77B21FA03856}" type="pres">
      <dgm:prSet presAssocID="{689B70E4-FFF0-4774-AB5F-14E11972F431}" presName="parentText" presStyleLbl="node1" presStyleIdx="1" presStyleCnt="4">
        <dgm:presLayoutVars>
          <dgm:chMax val="0"/>
          <dgm:bulletEnabled val="1"/>
        </dgm:presLayoutVars>
      </dgm:prSet>
      <dgm:spPr/>
    </dgm:pt>
    <dgm:pt modelId="{007FFD09-F133-41E9-B55B-148ED7C7DC8B}" type="pres">
      <dgm:prSet presAssocID="{6742DBA5-1117-4CD7-8D06-CA46E4F9203F}" presName="spacer" presStyleCnt="0"/>
      <dgm:spPr/>
    </dgm:pt>
    <dgm:pt modelId="{C4BF6D58-12EE-4948-9DE0-BF0AB04D65FC}" type="pres">
      <dgm:prSet presAssocID="{BC8CB48D-1F75-45C3-8A61-AF48875C8576}" presName="parentText" presStyleLbl="node1" presStyleIdx="2" presStyleCnt="4">
        <dgm:presLayoutVars>
          <dgm:chMax val="0"/>
          <dgm:bulletEnabled val="1"/>
        </dgm:presLayoutVars>
      </dgm:prSet>
      <dgm:spPr/>
    </dgm:pt>
    <dgm:pt modelId="{487FC3AD-B628-4439-8CF9-A814233151B5}" type="pres">
      <dgm:prSet presAssocID="{296CD689-DE65-4125-B536-D020D6A6AFC8}" presName="spacer" presStyleCnt="0"/>
      <dgm:spPr/>
    </dgm:pt>
    <dgm:pt modelId="{F39B90F2-A365-4103-9DAB-64A9E02539FB}" type="pres">
      <dgm:prSet presAssocID="{BD0B9F19-3F9B-41D9-99AA-A3A03D5EFFC2}" presName="parentText" presStyleLbl="node1" presStyleIdx="3" presStyleCnt="4">
        <dgm:presLayoutVars>
          <dgm:chMax val="0"/>
          <dgm:bulletEnabled val="1"/>
        </dgm:presLayoutVars>
      </dgm:prSet>
      <dgm:spPr/>
    </dgm:pt>
  </dgm:ptLst>
  <dgm:cxnLst>
    <dgm:cxn modelId="{F613CD01-BFD7-4639-8C42-51A617FA5F65}" type="presOf" srcId="{9DA66645-7E0A-47FD-B511-36119226CA1E}" destId="{AB79F853-51B7-487A-8E3D-1FE3F5737497}" srcOrd="0" destOrd="0" presId="urn:microsoft.com/office/officeart/2005/8/layout/vList2"/>
    <dgm:cxn modelId="{9E795A13-B1B1-4FC1-B52C-CE70C4B9D43A}" srcId="{9DA66645-7E0A-47FD-B511-36119226CA1E}" destId="{BC8CB48D-1F75-45C3-8A61-AF48875C8576}" srcOrd="2" destOrd="0" parTransId="{0BD3F751-C1D5-4031-A7EA-73096B03F6B8}" sibTransId="{296CD689-DE65-4125-B536-D020D6A6AFC8}"/>
    <dgm:cxn modelId="{13B49F62-6CBB-4E26-BFF7-8BC9EA84CBEE}" type="presOf" srcId="{689B70E4-FFF0-4774-AB5F-14E11972F431}" destId="{2FEAB86A-CE9E-4B29-A533-77B21FA03856}" srcOrd="0" destOrd="0" presId="urn:microsoft.com/office/officeart/2005/8/layout/vList2"/>
    <dgm:cxn modelId="{2405C973-628E-48D7-BD9A-7C6FF21043FF}" type="presOf" srcId="{0A721B18-B7A8-4B01-A5EC-6392E0908650}" destId="{D18CD034-F74A-405A-929E-A515F86E78C8}" srcOrd="0" destOrd="0" presId="urn:microsoft.com/office/officeart/2005/8/layout/vList2"/>
    <dgm:cxn modelId="{586293B5-1E6E-4253-9DEC-D74DD4EF0C3B}" type="presOf" srcId="{BD0B9F19-3F9B-41D9-99AA-A3A03D5EFFC2}" destId="{F39B90F2-A365-4103-9DAB-64A9E02539FB}" srcOrd="0" destOrd="0" presId="urn:microsoft.com/office/officeart/2005/8/layout/vList2"/>
    <dgm:cxn modelId="{79277EBC-EA6F-4BF5-A043-A3A0A0B38167}" type="presOf" srcId="{BC8CB48D-1F75-45C3-8A61-AF48875C8576}" destId="{C4BF6D58-12EE-4948-9DE0-BF0AB04D65FC}" srcOrd="0" destOrd="0" presId="urn:microsoft.com/office/officeart/2005/8/layout/vList2"/>
    <dgm:cxn modelId="{9D1BBFD5-F27B-47B5-822A-E156A44F7527}" srcId="{9DA66645-7E0A-47FD-B511-36119226CA1E}" destId="{689B70E4-FFF0-4774-AB5F-14E11972F431}" srcOrd="1" destOrd="0" parTransId="{6C0CA183-CF65-4A83-8A6C-B379ED94B061}" sibTransId="{6742DBA5-1117-4CD7-8D06-CA46E4F9203F}"/>
    <dgm:cxn modelId="{715AC8E8-B074-4CEB-8A34-E87790B8CE81}" srcId="{9DA66645-7E0A-47FD-B511-36119226CA1E}" destId="{BD0B9F19-3F9B-41D9-99AA-A3A03D5EFFC2}" srcOrd="3" destOrd="0" parTransId="{ADDFC101-6DC9-45A6-83F4-C27637609B3A}" sibTransId="{20BD4F49-1D4B-4EF0-ACF1-91D25DABCD75}"/>
    <dgm:cxn modelId="{4068ABFA-5EFC-4833-90BC-BE21D42FAADF}" srcId="{9DA66645-7E0A-47FD-B511-36119226CA1E}" destId="{0A721B18-B7A8-4B01-A5EC-6392E0908650}" srcOrd="0" destOrd="0" parTransId="{77F7DB01-D0FA-432E-8E6B-E5A5701B9CE5}" sibTransId="{65BC863C-817C-4A1B-96CD-17E5CF6BF05F}"/>
    <dgm:cxn modelId="{66A26A3A-3E0C-457C-8016-E8FE087FE024}" type="presParOf" srcId="{AB79F853-51B7-487A-8E3D-1FE3F5737497}" destId="{D18CD034-F74A-405A-929E-A515F86E78C8}" srcOrd="0" destOrd="0" presId="urn:microsoft.com/office/officeart/2005/8/layout/vList2"/>
    <dgm:cxn modelId="{C623C9FF-F895-46EB-BC91-B3190C60FF99}" type="presParOf" srcId="{AB79F853-51B7-487A-8E3D-1FE3F5737497}" destId="{73AFCA05-7C8D-43F9-B323-FD0560836857}" srcOrd="1" destOrd="0" presId="urn:microsoft.com/office/officeart/2005/8/layout/vList2"/>
    <dgm:cxn modelId="{A7D3283C-47F6-47CE-A280-CB1F492CAC6A}" type="presParOf" srcId="{AB79F853-51B7-487A-8E3D-1FE3F5737497}" destId="{2FEAB86A-CE9E-4B29-A533-77B21FA03856}" srcOrd="2" destOrd="0" presId="urn:microsoft.com/office/officeart/2005/8/layout/vList2"/>
    <dgm:cxn modelId="{77F8C0DE-5EC3-4792-ADAC-8C6C3838D17C}" type="presParOf" srcId="{AB79F853-51B7-487A-8E3D-1FE3F5737497}" destId="{007FFD09-F133-41E9-B55B-148ED7C7DC8B}" srcOrd="3" destOrd="0" presId="urn:microsoft.com/office/officeart/2005/8/layout/vList2"/>
    <dgm:cxn modelId="{62FC2C13-1602-4E10-A768-F277CBA14A20}" type="presParOf" srcId="{AB79F853-51B7-487A-8E3D-1FE3F5737497}" destId="{C4BF6D58-12EE-4948-9DE0-BF0AB04D65FC}" srcOrd="4" destOrd="0" presId="urn:microsoft.com/office/officeart/2005/8/layout/vList2"/>
    <dgm:cxn modelId="{4BA9E1CD-C644-401C-B747-D72D39E9C093}" type="presParOf" srcId="{AB79F853-51B7-487A-8E3D-1FE3F5737497}" destId="{487FC3AD-B628-4439-8CF9-A814233151B5}" srcOrd="5" destOrd="0" presId="urn:microsoft.com/office/officeart/2005/8/layout/vList2"/>
    <dgm:cxn modelId="{A60917C0-12C5-4BF6-B118-5D8D532CA41C}" type="presParOf" srcId="{AB79F853-51B7-487A-8E3D-1FE3F5737497}" destId="{F39B90F2-A365-4103-9DAB-64A9E02539FB}"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D8795-E2DE-4B3D-B786-9F4546B8EAB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F94CC47-220E-4C06-B8F5-F065C7468545}">
      <dgm:prSet/>
      <dgm:spPr/>
      <dgm:t>
        <a:bodyPr/>
        <a:lstStyle/>
        <a:p>
          <a:r>
            <a:rPr lang="en-GB" dirty="0"/>
            <a:t>Empowerment fosters autonomy and control (Wong, K.L., 2022). </a:t>
          </a:r>
        </a:p>
      </dgm:t>
    </dgm:pt>
    <dgm:pt modelId="{7D5FACFE-FE64-4B8B-BD6E-D896AABE14C9}" type="parTrans" cxnId="{1757752A-696F-4223-9F54-E3070D25FAD1}">
      <dgm:prSet/>
      <dgm:spPr/>
      <dgm:t>
        <a:bodyPr/>
        <a:lstStyle/>
        <a:p>
          <a:endParaRPr lang="en-US"/>
        </a:p>
      </dgm:t>
    </dgm:pt>
    <dgm:pt modelId="{7A7BB061-0208-410D-A60A-AEA9559F1E83}" type="sibTrans" cxnId="{1757752A-696F-4223-9F54-E3070D25FAD1}">
      <dgm:prSet/>
      <dgm:spPr/>
      <dgm:t>
        <a:bodyPr/>
        <a:lstStyle/>
        <a:p>
          <a:endParaRPr lang="en-US"/>
        </a:p>
      </dgm:t>
    </dgm:pt>
    <dgm:pt modelId="{5F349AB0-A30B-454A-9C16-EDE9BAA4927C}">
      <dgm:prSet/>
      <dgm:spPr/>
      <dgm:t>
        <a:bodyPr/>
        <a:lstStyle/>
        <a:p>
          <a:r>
            <a:rPr lang="en-GB" dirty="0"/>
            <a:t>Self-regulation of chronic conditions (WHO, 2020).</a:t>
          </a:r>
        </a:p>
      </dgm:t>
    </dgm:pt>
    <dgm:pt modelId="{CAFDBA0A-D4B6-4D30-987B-B5E485512647}" type="parTrans" cxnId="{BA6D8968-DA2F-4195-A861-A6A34D302D27}">
      <dgm:prSet/>
      <dgm:spPr/>
      <dgm:t>
        <a:bodyPr/>
        <a:lstStyle/>
        <a:p>
          <a:endParaRPr lang="en-US"/>
        </a:p>
      </dgm:t>
    </dgm:pt>
    <dgm:pt modelId="{3B1E4974-4A84-4328-98EB-4262094E2095}" type="sibTrans" cxnId="{BA6D8968-DA2F-4195-A861-A6A34D302D27}">
      <dgm:prSet/>
      <dgm:spPr/>
      <dgm:t>
        <a:bodyPr/>
        <a:lstStyle/>
        <a:p>
          <a:endParaRPr lang="en-US"/>
        </a:p>
      </dgm:t>
    </dgm:pt>
    <dgm:pt modelId="{95E6FC65-A4A2-4348-B39C-ACFB9C7FCC25}">
      <dgm:prSet/>
      <dgm:spPr/>
      <dgm:t>
        <a:bodyPr/>
        <a:lstStyle/>
        <a:p>
          <a:r>
            <a:rPr lang="en-GB" dirty="0"/>
            <a:t>Participation in care planning and decision-making</a:t>
          </a:r>
          <a:endParaRPr lang="en-US" dirty="0"/>
        </a:p>
      </dgm:t>
    </dgm:pt>
    <dgm:pt modelId="{C671827A-D803-4568-A557-33954A84E7CF}" type="parTrans" cxnId="{87E32946-1F8A-4F2C-BA47-D4BF147C8CA9}">
      <dgm:prSet/>
      <dgm:spPr/>
      <dgm:t>
        <a:bodyPr/>
        <a:lstStyle/>
        <a:p>
          <a:endParaRPr lang="en-US"/>
        </a:p>
      </dgm:t>
    </dgm:pt>
    <dgm:pt modelId="{D198EDE4-F7EA-4A70-9026-471F2A821D6F}" type="sibTrans" cxnId="{87E32946-1F8A-4F2C-BA47-D4BF147C8CA9}">
      <dgm:prSet/>
      <dgm:spPr/>
      <dgm:t>
        <a:bodyPr/>
        <a:lstStyle/>
        <a:p>
          <a:endParaRPr lang="en-US"/>
        </a:p>
      </dgm:t>
    </dgm:pt>
    <dgm:pt modelId="{6B1A4B0F-4595-4CFD-9DC7-7E540128DC33}">
      <dgm:prSet/>
      <dgm:spPr/>
      <dgm:t>
        <a:bodyPr/>
        <a:lstStyle/>
        <a:p>
          <a:r>
            <a:rPr lang="en-GB" dirty="0"/>
            <a:t>Information accessibility and advocacy (Adams, 2008)  </a:t>
          </a:r>
          <a:endParaRPr lang="en-US" dirty="0"/>
        </a:p>
      </dgm:t>
    </dgm:pt>
    <dgm:pt modelId="{6EA74014-ECDC-444C-8718-7E7F11E9385D}" type="parTrans" cxnId="{19BE3238-A5D9-4F29-8CF0-3EBDFD273E5B}">
      <dgm:prSet/>
      <dgm:spPr/>
      <dgm:t>
        <a:bodyPr/>
        <a:lstStyle/>
        <a:p>
          <a:endParaRPr lang="en-US"/>
        </a:p>
      </dgm:t>
    </dgm:pt>
    <dgm:pt modelId="{638F4EAB-2DFA-4E55-8050-0327FF270812}" type="sibTrans" cxnId="{19BE3238-A5D9-4F29-8CF0-3EBDFD273E5B}">
      <dgm:prSet/>
      <dgm:spPr/>
      <dgm:t>
        <a:bodyPr/>
        <a:lstStyle/>
        <a:p>
          <a:endParaRPr lang="en-US"/>
        </a:p>
      </dgm:t>
    </dgm:pt>
    <dgm:pt modelId="{955BAE9D-CAD3-44F6-997C-25A8AE6791EF}" type="pres">
      <dgm:prSet presAssocID="{F12D8795-E2DE-4B3D-B786-9F4546B8EABA}" presName="linear" presStyleCnt="0">
        <dgm:presLayoutVars>
          <dgm:animLvl val="lvl"/>
          <dgm:resizeHandles val="exact"/>
        </dgm:presLayoutVars>
      </dgm:prSet>
      <dgm:spPr/>
    </dgm:pt>
    <dgm:pt modelId="{FDD56D61-ABBD-4984-ABC7-BD12A5A56050}" type="pres">
      <dgm:prSet presAssocID="{4F94CC47-220E-4C06-B8F5-F065C7468545}" presName="parentText" presStyleLbl="node1" presStyleIdx="0" presStyleCnt="4" custScaleY="136298">
        <dgm:presLayoutVars>
          <dgm:chMax val="0"/>
          <dgm:bulletEnabled val="1"/>
        </dgm:presLayoutVars>
      </dgm:prSet>
      <dgm:spPr/>
    </dgm:pt>
    <dgm:pt modelId="{C7A9FEC8-7058-43D7-A6AD-18CD1BA63221}" type="pres">
      <dgm:prSet presAssocID="{7A7BB061-0208-410D-A60A-AEA9559F1E83}" presName="spacer" presStyleCnt="0"/>
      <dgm:spPr/>
    </dgm:pt>
    <dgm:pt modelId="{0B7890B4-2C1C-4092-9BB9-BA201C8C56BD}" type="pres">
      <dgm:prSet presAssocID="{5F349AB0-A30B-454A-9C16-EDE9BAA4927C}" presName="parentText" presStyleLbl="node1" presStyleIdx="1" presStyleCnt="4">
        <dgm:presLayoutVars>
          <dgm:chMax val="0"/>
          <dgm:bulletEnabled val="1"/>
        </dgm:presLayoutVars>
      </dgm:prSet>
      <dgm:spPr/>
    </dgm:pt>
    <dgm:pt modelId="{F1D94916-968F-423D-9ECE-577261ABD5B6}" type="pres">
      <dgm:prSet presAssocID="{3B1E4974-4A84-4328-98EB-4262094E2095}" presName="spacer" presStyleCnt="0"/>
      <dgm:spPr/>
    </dgm:pt>
    <dgm:pt modelId="{9AFE99CA-0234-4C84-87EF-50883209963A}" type="pres">
      <dgm:prSet presAssocID="{95E6FC65-A4A2-4348-B39C-ACFB9C7FCC25}" presName="parentText" presStyleLbl="node1" presStyleIdx="2" presStyleCnt="4">
        <dgm:presLayoutVars>
          <dgm:chMax val="0"/>
          <dgm:bulletEnabled val="1"/>
        </dgm:presLayoutVars>
      </dgm:prSet>
      <dgm:spPr/>
    </dgm:pt>
    <dgm:pt modelId="{FA365034-386B-4656-9F17-71D36BE4A9A7}" type="pres">
      <dgm:prSet presAssocID="{D198EDE4-F7EA-4A70-9026-471F2A821D6F}" presName="spacer" presStyleCnt="0"/>
      <dgm:spPr/>
    </dgm:pt>
    <dgm:pt modelId="{0D93CDFA-7C6F-4D58-9536-7F28736F1A13}" type="pres">
      <dgm:prSet presAssocID="{6B1A4B0F-4595-4CFD-9DC7-7E540128DC33}" presName="parentText" presStyleLbl="node1" presStyleIdx="3" presStyleCnt="4">
        <dgm:presLayoutVars>
          <dgm:chMax val="0"/>
          <dgm:bulletEnabled val="1"/>
        </dgm:presLayoutVars>
      </dgm:prSet>
      <dgm:spPr/>
    </dgm:pt>
  </dgm:ptLst>
  <dgm:cxnLst>
    <dgm:cxn modelId="{41EC8512-D80A-433F-B49E-E0E1DEB12004}" type="presOf" srcId="{4F94CC47-220E-4C06-B8F5-F065C7468545}" destId="{FDD56D61-ABBD-4984-ABC7-BD12A5A56050}" srcOrd="0" destOrd="0" presId="urn:microsoft.com/office/officeart/2005/8/layout/vList2"/>
    <dgm:cxn modelId="{1757752A-696F-4223-9F54-E3070D25FAD1}" srcId="{F12D8795-E2DE-4B3D-B786-9F4546B8EABA}" destId="{4F94CC47-220E-4C06-B8F5-F065C7468545}" srcOrd="0" destOrd="0" parTransId="{7D5FACFE-FE64-4B8B-BD6E-D896AABE14C9}" sibTransId="{7A7BB061-0208-410D-A60A-AEA9559F1E83}"/>
    <dgm:cxn modelId="{19BE3238-A5D9-4F29-8CF0-3EBDFD273E5B}" srcId="{F12D8795-E2DE-4B3D-B786-9F4546B8EABA}" destId="{6B1A4B0F-4595-4CFD-9DC7-7E540128DC33}" srcOrd="3" destOrd="0" parTransId="{6EA74014-ECDC-444C-8718-7E7F11E9385D}" sibTransId="{638F4EAB-2DFA-4E55-8050-0327FF270812}"/>
    <dgm:cxn modelId="{87E32946-1F8A-4F2C-BA47-D4BF147C8CA9}" srcId="{F12D8795-E2DE-4B3D-B786-9F4546B8EABA}" destId="{95E6FC65-A4A2-4348-B39C-ACFB9C7FCC25}" srcOrd="2" destOrd="0" parTransId="{C671827A-D803-4568-A557-33954A84E7CF}" sibTransId="{D198EDE4-F7EA-4A70-9026-471F2A821D6F}"/>
    <dgm:cxn modelId="{BA6D8968-DA2F-4195-A861-A6A34D302D27}" srcId="{F12D8795-E2DE-4B3D-B786-9F4546B8EABA}" destId="{5F349AB0-A30B-454A-9C16-EDE9BAA4927C}" srcOrd="1" destOrd="0" parTransId="{CAFDBA0A-D4B6-4D30-987B-B5E485512647}" sibTransId="{3B1E4974-4A84-4328-98EB-4262094E2095}"/>
    <dgm:cxn modelId="{16AAF249-62EC-4EC5-A005-B18174595217}" type="presOf" srcId="{F12D8795-E2DE-4B3D-B786-9F4546B8EABA}" destId="{955BAE9D-CAD3-44F6-997C-25A8AE6791EF}" srcOrd="0" destOrd="0" presId="urn:microsoft.com/office/officeart/2005/8/layout/vList2"/>
    <dgm:cxn modelId="{5C7AA273-70D7-474E-8092-B36C036B19E9}" type="presOf" srcId="{95E6FC65-A4A2-4348-B39C-ACFB9C7FCC25}" destId="{9AFE99CA-0234-4C84-87EF-50883209963A}" srcOrd="0" destOrd="0" presId="urn:microsoft.com/office/officeart/2005/8/layout/vList2"/>
    <dgm:cxn modelId="{61CEBDA5-823E-46F5-A206-5A42999FD27F}" type="presOf" srcId="{5F349AB0-A30B-454A-9C16-EDE9BAA4927C}" destId="{0B7890B4-2C1C-4092-9BB9-BA201C8C56BD}" srcOrd="0" destOrd="0" presId="urn:microsoft.com/office/officeart/2005/8/layout/vList2"/>
    <dgm:cxn modelId="{5EE63EE6-3490-4823-BB53-A3CF508345AC}" type="presOf" srcId="{6B1A4B0F-4595-4CFD-9DC7-7E540128DC33}" destId="{0D93CDFA-7C6F-4D58-9536-7F28736F1A13}" srcOrd="0" destOrd="0" presId="urn:microsoft.com/office/officeart/2005/8/layout/vList2"/>
    <dgm:cxn modelId="{FE457818-682C-44AE-B2B3-43809C4CC1ED}" type="presParOf" srcId="{955BAE9D-CAD3-44F6-997C-25A8AE6791EF}" destId="{FDD56D61-ABBD-4984-ABC7-BD12A5A56050}" srcOrd="0" destOrd="0" presId="urn:microsoft.com/office/officeart/2005/8/layout/vList2"/>
    <dgm:cxn modelId="{DEBF7266-5C06-4A65-9075-E205057CBA04}" type="presParOf" srcId="{955BAE9D-CAD3-44F6-997C-25A8AE6791EF}" destId="{C7A9FEC8-7058-43D7-A6AD-18CD1BA63221}" srcOrd="1" destOrd="0" presId="urn:microsoft.com/office/officeart/2005/8/layout/vList2"/>
    <dgm:cxn modelId="{B685D36F-3634-4832-87E4-A4E2BD667D55}" type="presParOf" srcId="{955BAE9D-CAD3-44F6-997C-25A8AE6791EF}" destId="{0B7890B4-2C1C-4092-9BB9-BA201C8C56BD}" srcOrd="2" destOrd="0" presId="urn:microsoft.com/office/officeart/2005/8/layout/vList2"/>
    <dgm:cxn modelId="{1CF51E98-CD1B-407D-9E4B-74415B41CDA8}" type="presParOf" srcId="{955BAE9D-CAD3-44F6-997C-25A8AE6791EF}" destId="{F1D94916-968F-423D-9ECE-577261ABD5B6}" srcOrd="3" destOrd="0" presId="urn:microsoft.com/office/officeart/2005/8/layout/vList2"/>
    <dgm:cxn modelId="{2963F9E4-42CF-490C-B45E-73823FAE7B22}" type="presParOf" srcId="{955BAE9D-CAD3-44F6-997C-25A8AE6791EF}" destId="{9AFE99CA-0234-4C84-87EF-50883209963A}" srcOrd="4" destOrd="0" presId="urn:microsoft.com/office/officeart/2005/8/layout/vList2"/>
    <dgm:cxn modelId="{4CA52147-831B-4FA3-B88E-8E19C2322778}" type="presParOf" srcId="{955BAE9D-CAD3-44F6-997C-25A8AE6791EF}" destId="{FA365034-386B-4656-9F17-71D36BE4A9A7}" srcOrd="5" destOrd="0" presId="urn:microsoft.com/office/officeart/2005/8/layout/vList2"/>
    <dgm:cxn modelId="{7BB8780E-0DC3-4DDD-901F-A68266BFB617}" type="presParOf" srcId="{955BAE9D-CAD3-44F6-997C-25A8AE6791EF}" destId="{0D93CDFA-7C6F-4D58-9536-7F28736F1A13}"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AB3898-1DBE-4614-89C1-4AAE6B8758B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BAE6455-6D75-4B29-A5F3-EFE905CD0C4F}">
      <dgm:prSet/>
      <dgm:spPr/>
      <dgm:t>
        <a:bodyPr/>
        <a:lstStyle/>
        <a:p>
          <a:r>
            <a:rPr lang="en-GB"/>
            <a:t>Functional capacity: sustaining mobility and everyday tasks (WHO, 2020)</a:t>
          </a:r>
          <a:endParaRPr lang="en-US"/>
        </a:p>
      </dgm:t>
    </dgm:pt>
    <dgm:pt modelId="{DA844CE4-5E7B-4D7F-91F8-640056C4F21E}" type="parTrans" cxnId="{C7C1004F-7C30-4CB3-B816-6AEA5C0DC0FB}">
      <dgm:prSet/>
      <dgm:spPr/>
      <dgm:t>
        <a:bodyPr/>
        <a:lstStyle/>
        <a:p>
          <a:endParaRPr lang="en-US"/>
        </a:p>
      </dgm:t>
    </dgm:pt>
    <dgm:pt modelId="{BC665329-51AB-4414-ABC8-2C30A06D2DE5}" type="sibTrans" cxnId="{C7C1004F-7C30-4CB3-B816-6AEA5C0DC0FB}">
      <dgm:prSet/>
      <dgm:spPr/>
      <dgm:t>
        <a:bodyPr/>
        <a:lstStyle/>
        <a:p>
          <a:endParaRPr lang="en-US"/>
        </a:p>
      </dgm:t>
    </dgm:pt>
    <dgm:pt modelId="{A2FA6A6E-8ECF-49CD-B78E-CE3978394397}">
      <dgm:prSet/>
      <dgm:spPr/>
      <dgm:t>
        <a:bodyPr/>
        <a:lstStyle/>
        <a:p>
          <a:r>
            <a:rPr lang="en-GB"/>
            <a:t>Physical activity enhances health and autonomy.</a:t>
          </a:r>
          <a:endParaRPr lang="en-US"/>
        </a:p>
      </dgm:t>
    </dgm:pt>
    <dgm:pt modelId="{5C238286-093A-451C-81DF-C47C29A80594}" type="parTrans" cxnId="{F35F9CEA-6476-471F-99B3-30B621DDBB7B}">
      <dgm:prSet/>
      <dgm:spPr/>
      <dgm:t>
        <a:bodyPr/>
        <a:lstStyle/>
        <a:p>
          <a:endParaRPr lang="en-US"/>
        </a:p>
      </dgm:t>
    </dgm:pt>
    <dgm:pt modelId="{2DC71967-1EAC-4EB1-A28E-BE262E78504B}" type="sibTrans" cxnId="{F35F9CEA-6476-471F-99B3-30B621DDBB7B}">
      <dgm:prSet/>
      <dgm:spPr/>
      <dgm:t>
        <a:bodyPr/>
        <a:lstStyle/>
        <a:p>
          <a:endParaRPr lang="en-US"/>
        </a:p>
      </dgm:t>
    </dgm:pt>
    <dgm:pt modelId="{9FF3EA7C-8AE7-4914-B485-5A3DB5D9EEC6}">
      <dgm:prSet/>
      <dgm:spPr/>
      <dgm:t>
        <a:bodyPr/>
        <a:lstStyle/>
        <a:p>
          <a:r>
            <a:rPr lang="en-GB" dirty="0"/>
            <a:t>The function of rehabilitation and occupational therapy (DHSC, 2023)</a:t>
          </a:r>
          <a:endParaRPr lang="en-US" dirty="0"/>
        </a:p>
      </dgm:t>
    </dgm:pt>
    <dgm:pt modelId="{19916463-8CAD-437F-95B9-DDC6F68FBD0C}" type="parTrans" cxnId="{D8B25F1D-907E-4530-B03F-1880B3EA1C6B}">
      <dgm:prSet/>
      <dgm:spPr/>
      <dgm:t>
        <a:bodyPr/>
        <a:lstStyle/>
        <a:p>
          <a:endParaRPr lang="en-US"/>
        </a:p>
      </dgm:t>
    </dgm:pt>
    <dgm:pt modelId="{0118C1E2-8B15-420E-97EC-B02EABCAF7E3}" type="sibTrans" cxnId="{D8B25F1D-907E-4530-B03F-1880B3EA1C6B}">
      <dgm:prSet/>
      <dgm:spPr/>
      <dgm:t>
        <a:bodyPr/>
        <a:lstStyle/>
        <a:p>
          <a:endParaRPr lang="en-US"/>
        </a:p>
      </dgm:t>
    </dgm:pt>
    <dgm:pt modelId="{94C88DFA-9D42-43F2-A7AA-74B56A55D7D1}">
      <dgm:prSet/>
      <dgm:spPr/>
      <dgm:t>
        <a:bodyPr/>
        <a:lstStyle/>
        <a:p>
          <a:r>
            <a:rPr lang="en-GB" dirty="0"/>
            <a:t>Prevention of falls and assistive devices (Greenhalgh et al., 2021) </a:t>
          </a:r>
          <a:endParaRPr lang="en-US" dirty="0"/>
        </a:p>
      </dgm:t>
    </dgm:pt>
    <dgm:pt modelId="{AE0BF2A1-32E6-4E43-A098-3593B1FF59BD}" type="parTrans" cxnId="{E9141D05-C693-468C-A41C-CA694757063A}">
      <dgm:prSet/>
      <dgm:spPr/>
      <dgm:t>
        <a:bodyPr/>
        <a:lstStyle/>
        <a:p>
          <a:endParaRPr lang="en-US"/>
        </a:p>
      </dgm:t>
    </dgm:pt>
    <dgm:pt modelId="{0499789A-8605-4B06-B1C0-5DD776858CFE}" type="sibTrans" cxnId="{E9141D05-C693-468C-A41C-CA694757063A}">
      <dgm:prSet/>
      <dgm:spPr/>
      <dgm:t>
        <a:bodyPr/>
        <a:lstStyle/>
        <a:p>
          <a:endParaRPr lang="en-US"/>
        </a:p>
      </dgm:t>
    </dgm:pt>
    <dgm:pt modelId="{8DF1FEE1-52D9-40EA-B30E-38F211C2C889}" type="pres">
      <dgm:prSet presAssocID="{11AB3898-1DBE-4614-89C1-4AAE6B8758BF}" presName="diagram" presStyleCnt="0">
        <dgm:presLayoutVars>
          <dgm:dir/>
          <dgm:resizeHandles val="exact"/>
        </dgm:presLayoutVars>
      </dgm:prSet>
      <dgm:spPr/>
    </dgm:pt>
    <dgm:pt modelId="{B824E520-3A76-4E8F-A587-91CCB93BCD55}" type="pres">
      <dgm:prSet presAssocID="{6BAE6455-6D75-4B29-A5F3-EFE905CD0C4F}" presName="node" presStyleLbl="node1" presStyleIdx="0" presStyleCnt="4">
        <dgm:presLayoutVars>
          <dgm:bulletEnabled val="1"/>
        </dgm:presLayoutVars>
      </dgm:prSet>
      <dgm:spPr/>
    </dgm:pt>
    <dgm:pt modelId="{2CFC5F77-69D6-438C-8ED0-BF13F5F66951}" type="pres">
      <dgm:prSet presAssocID="{BC665329-51AB-4414-ABC8-2C30A06D2DE5}" presName="sibTrans" presStyleCnt="0"/>
      <dgm:spPr/>
    </dgm:pt>
    <dgm:pt modelId="{04ECBBB3-2516-43F6-B407-9F6AF8FB55C2}" type="pres">
      <dgm:prSet presAssocID="{A2FA6A6E-8ECF-49CD-B78E-CE3978394397}" presName="node" presStyleLbl="node1" presStyleIdx="1" presStyleCnt="4">
        <dgm:presLayoutVars>
          <dgm:bulletEnabled val="1"/>
        </dgm:presLayoutVars>
      </dgm:prSet>
      <dgm:spPr/>
    </dgm:pt>
    <dgm:pt modelId="{B3B7766F-DCD1-482A-836D-FBA7FD449982}" type="pres">
      <dgm:prSet presAssocID="{2DC71967-1EAC-4EB1-A28E-BE262E78504B}" presName="sibTrans" presStyleCnt="0"/>
      <dgm:spPr/>
    </dgm:pt>
    <dgm:pt modelId="{D2623DB9-5C80-4CE9-8E02-250A3946AA6F}" type="pres">
      <dgm:prSet presAssocID="{9FF3EA7C-8AE7-4914-B485-5A3DB5D9EEC6}" presName="node" presStyleLbl="node1" presStyleIdx="2" presStyleCnt="4">
        <dgm:presLayoutVars>
          <dgm:bulletEnabled val="1"/>
        </dgm:presLayoutVars>
      </dgm:prSet>
      <dgm:spPr/>
    </dgm:pt>
    <dgm:pt modelId="{83122923-06DD-4474-A20B-CB4C0D2EFA08}" type="pres">
      <dgm:prSet presAssocID="{0118C1E2-8B15-420E-97EC-B02EABCAF7E3}" presName="sibTrans" presStyleCnt="0"/>
      <dgm:spPr/>
    </dgm:pt>
    <dgm:pt modelId="{7FE40845-3461-4452-A477-CD3AA09FBB27}" type="pres">
      <dgm:prSet presAssocID="{94C88DFA-9D42-43F2-A7AA-74B56A55D7D1}" presName="node" presStyleLbl="node1" presStyleIdx="3" presStyleCnt="4">
        <dgm:presLayoutVars>
          <dgm:bulletEnabled val="1"/>
        </dgm:presLayoutVars>
      </dgm:prSet>
      <dgm:spPr/>
    </dgm:pt>
  </dgm:ptLst>
  <dgm:cxnLst>
    <dgm:cxn modelId="{E9141D05-C693-468C-A41C-CA694757063A}" srcId="{11AB3898-1DBE-4614-89C1-4AAE6B8758BF}" destId="{94C88DFA-9D42-43F2-A7AA-74B56A55D7D1}" srcOrd="3" destOrd="0" parTransId="{AE0BF2A1-32E6-4E43-A098-3593B1FF59BD}" sibTransId="{0499789A-8605-4B06-B1C0-5DD776858CFE}"/>
    <dgm:cxn modelId="{D8B25F1D-907E-4530-B03F-1880B3EA1C6B}" srcId="{11AB3898-1DBE-4614-89C1-4AAE6B8758BF}" destId="{9FF3EA7C-8AE7-4914-B485-5A3DB5D9EEC6}" srcOrd="2" destOrd="0" parTransId="{19916463-8CAD-437F-95B9-DDC6F68FBD0C}" sibTransId="{0118C1E2-8B15-420E-97EC-B02EABCAF7E3}"/>
    <dgm:cxn modelId="{E10C0632-4C94-4B69-ADF9-89FF50AB9FE0}" type="presOf" srcId="{9FF3EA7C-8AE7-4914-B485-5A3DB5D9EEC6}" destId="{D2623DB9-5C80-4CE9-8E02-250A3946AA6F}" srcOrd="0" destOrd="0" presId="urn:microsoft.com/office/officeart/2005/8/layout/default"/>
    <dgm:cxn modelId="{C7C1004F-7C30-4CB3-B816-6AEA5C0DC0FB}" srcId="{11AB3898-1DBE-4614-89C1-4AAE6B8758BF}" destId="{6BAE6455-6D75-4B29-A5F3-EFE905CD0C4F}" srcOrd="0" destOrd="0" parTransId="{DA844CE4-5E7B-4D7F-91F8-640056C4F21E}" sibTransId="{BC665329-51AB-4414-ABC8-2C30A06D2DE5}"/>
    <dgm:cxn modelId="{E3F3D683-7753-4804-9DA7-4ED5ECCAA186}" type="presOf" srcId="{A2FA6A6E-8ECF-49CD-B78E-CE3978394397}" destId="{04ECBBB3-2516-43F6-B407-9F6AF8FB55C2}" srcOrd="0" destOrd="0" presId="urn:microsoft.com/office/officeart/2005/8/layout/default"/>
    <dgm:cxn modelId="{D3524BB0-A1C0-4D95-A8A0-873221B7E808}" type="presOf" srcId="{6BAE6455-6D75-4B29-A5F3-EFE905CD0C4F}" destId="{B824E520-3A76-4E8F-A587-91CCB93BCD55}" srcOrd="0" destOrd="0" presId="urn:microsoft.com/office/officeart/2005/8/layout/default"/>
    <dgm:cxn modelId="{BF1952BC-80AB-458E-B939-897EB9E1BFB2}" type="presOf" srcId="{94C88DFA-9D42-43F2-A7AA-74B56A55D7D1}" destId="{7FE40845-3461-4452-A477-CD3AA09FBB27}" srcOrd="0" destOrd="0" presId="urn:microsoft.com/office/officeart/2005/8/layout/default"/>
    <dgm:cxn modelId="{FB7B83BE-C1BD-4718-ABFD-D8E2C4D9361F}" type="presOf" srcId="{11AB3898-1DBE-4614-89C1-4AAE6B8758BF}" destId="{8DF1FEE1-52D9-40EA-B30E-38F211C2C889}" srcOrd="0" destOrd="0" presId="urn:microsoft.com/office/officeart/2005/8/layout/default"/>
    <dgm:cxn modelId="{F35F9CEA-6476-471F-99B3-30B621DDBB7B}" srcId="{11AB3898-1DBE-4614-89C1-4AAE6B8758BF}" destId="{A2FA6A6E-8ECF-49CD-B78E-CE3978394397}" srcOrd="1" destOrd="0" parTransId="{5C238286-093A-451C-81DF-C47C29A80594}" sibTransId="{2DC71967-1EAC-4EB1-A28E-BE262E78504B}"/>
    <dgm:cxn modelId="{7B1E0E2A-45C9-421E-8E47-ECD368C370B7}" type="presParOf" srcId="{8DF1FEE1-52D9-40EA-B30E-38F211C2C889}" destId="{B824E520-3A76-4E8F-A587-91CCB93BCD55}" srcOrd="0" destOrd="0" presId="urn:microsoft.com/office/officeart/2005/8/layout/default"/>
    <dgm:cxn modelId="{A98DA5B6-3479-4DEA-A04F-31AE7C46B6CE}" type="presParOf" srcId="{8DF1FEE1-52D9-40EA-B30E-38F211C2C889}" destId="{2CFC5F77-69D6-438C-8ED0-BF13F5F66951}" srcOrd="1" destOrd="0" presId="urn:microsoft.com/office/officeart/2005/8/layout/default"/>
    <dgm:cxn modelId="{51C5859B-5D85-42D3-8D9B-CA5B07FCD744}" type="presParOf" srcId="{8DF1FEE1-52D9-40EA-B30E-38F211C2C889}" destId="{04ECBBB3-2516-43F6-B407-9F6AF8FB55C2}" srcOrd="2" destOrd="0" presId="urn:microsoft.com/office/officeart/2005/8/layout/default"/>
    <dgm:cxn modelId="{36E5D5E1-108F-458F-BB09-BD4D0A40A1BB}" type="presParOf" srcId="{8DF1FEE1-52D9-40EA-B30E-38F211C2C889}" destId="{B3B7766F-DCD1-482A-836D-FBA7FD449982}" srcOrd="3" destOrd="0" presId="urn:microsoft.com/office/officeart/2005/8/layout/default"/>
    <dgm:cxn modelId="{61897976-116A-4240-A15C-2C09162FD1C3}" type="presParOf" srcId="{8DF1FEE1-52D9-40EA-B30E-38F211C2C889}" destId="{D2623DB9-5C80-4CE9-8E02-250A3946AA6F}" srcOrd="4" destOrd="0" presId="urn:microsoft.com/office/officeart/2005/8/layout/default"/>
    <dgm:cxn modelId="{0A517D92-2750-4A4B-8951-3812282E7AC0}" type="presParOf" srcId="{8DF1FEE1-52D9-40EA-B30E-38F211C2C889}" destId="{83122923-06DD-4474-A20B-CB4C0D2EFA08}" srcOrd="5" destOrd="0" presId="urn:microsoft.com/office/officeart/2005/8/layout/default"/>
    <dgm:cxn modelId="{855B5241-B9C3-4A84-B8A7-6A0868F83111}" type="presParOf" srcId="{8DF1FEE1-52D9-40EA-B30E-38F211C2C889}" destId="{7FE40845-3461-4452-A477-CD3AA09FBB27}"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82165C-FD0A-4C88-AB0C-E4FDC04D4876}"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294B4A70-9D5D-488C-9812-B1A84511F48B}">
      <dgm:prSet/>
      <dgm:spPr/>
      <dgm:t>
        <a:bodyPr/>
        <a:lstStyle/>
        <a:p>
          <a:r>
            <a:rPr lang="en-GB" dirty="0"/>
            <a:t>  NHS and local authority care assessments.</a:t>
          </a:r>
          <a:endParaRPr lang="en-US" dirty="0"/>
        </a:p>
      </dgm:t>
    </dgm:pt>
    <dgm:pt modelId="{6E48FC54-208A-4AE8-BBC7-3FF74A471EDB}" type="parTrans" cxnId="{A7A2C431-1AA6-450C-8215-BE1D673725F3}">
      <dgm:prSet/>
      <dgm:spPr/>
      <dgm:t>
        <a:bodyPr/>
        <a:lstStyle/>
        <a:p>
          <a:endParaRPr lang="en-US"/>
        </a:p>
      </dgm:t>
    </dgm:pt>
    <dgm:pt modelId="{A6773C73-CB0E-4D0B-B99B-6F73CADCE951}" type="sibTrans" cxnId="{A7A2C431-1AA6-450C-8215-BE1D673725F3}">
      <dgm:prSet phldrT="1" phldr="0"/>
      <dgm:spPr/>
      <dgm:t>
        <a:bodyPr/>
        <a:lstStyle/>
        <a:p>
          <a:r>
            <a:rPr lang="en-US"/>
            <a:t>1</a:t>
          </a:r>
        </a:p>
      </dgm:t>
    </dgm:pt>
    <dgm:pt modelId="{954AB57B-3468-4604-BEF2-DC02FD1FFE95}">
      <dgm:prSet/>
      <dgm:spPr/>
      <dgm:t>
        <a:bodyPr/>
        <a:lstStyle/>
        <a:p>
          <a:r>
            <a:rPr lang="en-GB" dirty="0"/>
            <a:t>home care and residential care options.</a:t>
          </a:r>
          <a:endParaRPr lang="en-US" dirty="0"/>
        </a:p>
      </dgm:t>
    </dgm:pt>
    <dgm:pt modelId="{177729CA-FAA3-4B9A-9FEE-6E4E23101D82}" type="parTrans" cxnId="{D7A59E80-3E42-4F35-8F23-C92F75EACE8F}">
      <dgm:prSet/>
      <dgm:spPr/>
      <dgm:t>
        <a:bodyPr/>
        <a:lstStyle/>
        <a:p>
          <a:endParaRPr lang="en-US"/>
        </a:p>
      </dgm:t>
    </dgm:pt>
    <dgm:pt modelId="{475976A9-128E-4E4F-B68C-EF47CC9145D1}" type="sibTrans" cxnId="{D7A59E80-3E42-4F35-8F23-C92F75EACE8F}">
      <dgm:prSet phldrT="2" phldr="0"/>
      <dgm:spPr/>
      <dgm:t>
        <a:bodyPr/>
        <a:lstStyle/>
        <a:p>
          <a:r>
            <a:rPr lang="en-US"/>
            <a:t>2</a:t>
          </a:r>
        </a:p>
      </dgm:t>
    </dgm:pt>
    <dgm:pt modelId="{0F1EF58B-E095-43D4-89D6-D9C9DF47F8A8}">
      <dgm:prSet/>
      <dgm:spPr/>
      <dgm:t>
        <a:bodyPr/>
        <a:lstStyle/>
        <a:p>
          <a:r>
            <a:rPr lang="en-GB" dirty="0"/>
            <a:t>Voluntary sector (Age UK, Alzheimer’s Society).</a:t>
          </a:r>
          <a:endParaRPr lang="en-US" dirty="0"/>
        </a:p>
      </dgm:t>
    </dgm:pt>
    <dgm:pt modelId="{3FC38949-B8AE-4681-A63B-21BF406AF9AB}" type="parTrans" cxnId="{2DF91CB7-7AF3-4044-84B1-F3CE263B9A6C}">
      <dgm:prSet/>
      <dgm:spPr/>
      <dgm:t>
        <a:bodyPr/>
        <a:lstStyle/>
        <a:p>
          <a:endParaRPr lang="en-US"/>
        </a:p>
      </dgm:t>
    </dgm:pt>
    <dgm:pt modelId="{20BD4D9D-17DC-4DD1-8B5B-8D1601D2890D}" type="sibTrans" cxnId="{2DF91CB7-7AF3-4044-84B1-F3CE263B9A6C}">
      <dgm:prSet phldrT="3" phldr="0"/>
      <dgm:spPr/>
      <dgm:t>
        <a:bodyPr/>
        <a:lstStyle/>
        <a:p>
          <a:r>
            <a:rPr lang="en-US"/>
            <a:t>3</a:t>
          </a:r>
        </a:p>
      </dgm:t>
    </dgm:pt>
    <dgm:pt modelId="{A8D5612D-EA58-4A84-87B1-1C0F5F3341F3}">
      <dgm:prSet/>
      <dgm:spPr/>
      <dgm:t>
        <a:bodyPr/>
        <a:lstStyle/>
        <a:p>
          <a:r>
            <a:rPr lang="en-GB" dirty="0"/>
            <a:t>Integrated care systems (ICSs).</a:t>
          </a:r>
          <a:endParaRPr lang="en-US" dirty="0"/>
        </a:p>
      </dgm:t>
    </dgm:pt>
    <dgm:pt modelId="{8F51FBEA-6DB9-4753-A707-B810F34FDF14}" type="parTrans" cxnId="{B02CF0B4-F000-4EFA-A943-BEAAC0109338}">
      <dgm:prSet/>
      <dgm:spPr/>
      <dgm:t>
        <a:bodyPr/>
        <a:lstStyle/>
        <a:p>
          <a:endParaRPr lang="en-US"/>
        </a:p>
      </dgm:t>
    </dgm:pt>
    <dgm:pt modelId="{154D5901-9A2F-46C2-A6B7-D71C78FC85D4}" type="sibTrans" cxnId="{B02CF0B4-F000-4EFA-A943-BEAAC0109338}">
      <dgm:prSet phldrT="4" phldr="0"/>
      <dgm:spPr/>
      <dgm:t>
        <a:bodyPr/>
        <a:lstStyle/>
        <a:p>
          <a:r>
            <a:rPr lang="en-US"/>
            <a:t>4</a:t>
          </a:r>
        </a:p>
      </dgm:t>
    </dgm:pt>
    <dgm:pt modelId="{644A3881-BBC9-457C-9151-83376A436188}" type="pres">
      <dgm:prSet presAssocID="{7382165C-FD0A-4C88-AB0C-E4FDC04D4876}" presName="Name0" presStyleCnt="0">
        <dgm:presLayoutVars>
          <dgm:animLvl val="lvl"/>
          <dgm:resizeHandles val="exact"/>
        </dgm:presLayoutVars>
      </dgm:prSet>
      <dgm:spPr/>
    </dgm:pt>
    <dgm:pt modelId="{CA4DBAF4-6DF0-48E3-A1C1-A0C55F63ED29}" type="pres">
      <dgm:prSet presAssocID="{294B4A70-9D5D-488C-9812-B1A84511F48B}" presName="compositeNode" presStyleCnt="0">
        <dgm:presLayoutVars>
          <dgm:bulletEnabled val="1"/>
        </dgm:presLayoutVars>
      </dgm:prSet>
      <dgm:spPr/>
    </dgm:pt>
    <dgm:pt modelId="{AA839B7B-1D84-4294-83F9-1D53B00CA7C5}" type="pres">
      <dgm:prSet presAssocID="{294B4A70-9D5D-488C-9812-B1A84511F48B}" presName="bgRect" presStyleLbl="bgAccFollowNode1" presStyleIdx="0" presStyleCnt="4"/>
      <dgm:spPr/>
    </dgm:pt>
    <dgm:pt modelId="{2D033DB4-7A94-4B06-A71B-CE10DDC6EB1A}" type="pres">
      <dgm:prSet presAssocID="{A6773C73-CB0E-4D0B-B99B-6F73CADCE951}" presName="sibTransNodeCircle" presStyleLbl="alignNode1" presStyleIdx="0" presStyleCnt="8">
        <dgm:presLayoutVars>
          <dgm:chMax val="0"/>
          <dgm:bulletEnabled/>
        </dgm:presLayoutVars>
      </dgm:prSet>
      <dgm:spPr/>
    </dgm:pt>
    <dgm:pt modelId="{402A7664-A30A-41FA-A651-2D7805AD42FE}" type="pres">
      <dgm:prSet presAssocID="{294B4A70-9D5D-488C-9812-B1A84511F48B}" presName="bottomLine" presStyleLbl="alignNode1" presStyleIdx="1" presStyleCnt="8">
        <dgm:presLayoutVars/>
      </dgm:prSet>
      <dgm:spPr/>
    </dgm:pt>
    <dgm:pt modelId="{768B4040-CD01-4C32-A1A8-B65F5E236315}" type="pres">
      <dgm:prSet presAssocID="{294B4A70-9D5D-488C-9812-B1A84511F48B}" presName="nodeText" presStyleLbl="bgAccFollowNode1" presStyleIdx="0" presStyleCnt="4">
        <dgm:presLayoutVars>
          <dgm:bulletEnabled val="1"/>
        </dgm:presLayoutVars>
      </dgm:prSet>
      <dgm:spPr/>
    </dgm:pt>
    <dgm:pt modelId="{FBC40E25-C25D-4F5B-8A49-1F9AD4D6920C}" type="pres">
      <dgm:prSet presAssocID="{A6773C73-CB0E-4D0B-B99B-6F73CADCE951}" presName="sibTrans" presStyleCnt="0"/>
      <dgm:spPr/>
    </dgm:pt>
    <dgm:pt modelId="{061174A0-588D-496A-9534-C787A1595AF8}" type="pres">
      <dgm:prSet presAssocID="{954AB57B-3468-4604-BEF2-DC02FD1FFE95}" presName="compositeNode" presStyleCnt="0">
        <dgm:presLayoutVars>
          <dgm:bulletEnabled val="1"/>
        </dgm:presLayoutVars>
      </dgm:prSet>
      <dgm:spPr/>
    </dgm:pt>
    <dgm:pt modelId="{71B424FC-C9C2-4EBF-AB92-186C562B3D90}" type="pres">
      <dgm:prSet presAssocID="{954AB57B-3468-4604-BEF2-DC02FD1FFE95}" presName="bgRect" presStyleLbl="bgAccFollowNode1" presStyleIdx="1" presStyleCnt="4"/>
      <dgm:spPr/>
    </dgm:pt>
    <dgm:pt modelId="{32E7E99B-BAEE-426C-862D-8BFD5C52D2A4}" type="pres">
      <dgm:prSet presAssocID="{475976A9-128E-4E4F-B68C-EF47CC9145D1}" presName="sibTransNodeCircle" presStyleLbl="alignNode1" presStyleIdx="2" presStyleCnt="8">
        <dgm:presLayoutVars>
          <dgm:chMax val="0"/>
          <dgm:bulletEnabled/>
        </dgm:presLayoutVars>
      </dgm:prSet>
      <dgm:spPr/>
    </dgm:pt>
    <dgm:pt modelId="{946D3B21-6A92-4D0C-94F9-71201E82371C}" type="pres">
      <dgm:prSet presAssocID="{954AB57B-3468-4604-BEF2-DC02FD1FFE95}" presName="bottomLine" presStyleLbl="alignNode1" presStyleIdx="3" presStyleCnt="8">
        <dgm:presLayoutVars/>
      </dgm:prSet>
      <dgm:spPr/>
    </dgm:pt>
    <dgm:pt modelId="{EE958893-FF8E-438A-977E-1DFEDEAFCA37}" type="pres">
      <dgm:prSet presAssocID="{954AB57B-3468-4604-BEF2-DC02FD1FFE95}" presName="nodeText" presStyleLbl="bgAccFollowNode1" presStyleIdx="1" presStyleCnt="4">
        <dgm:presLayoutVars>
          <dgm:bulletEnabled val="1"/>
        </dgm:presLayoutVars>
      </dgm:prSet>
      <dgm:spPr/>
    </dgm:pt>
    <dgm:pt modelId="{19EA28A4-92E3-4DF0-9C92-0AA3E6C5E652}" type="pres">
      <dgm:prSet presAssocID="{475976A9-128E-4E4F-B68C-EF47CC9145D1}" presName="sibTrans" presStyleCnt="0"/>
      <dgm:spPr/>
    </dgm:pt>
    <dgm:pt modelId="{296E675D-13FB-4776-8556-BA6F0C9AF6D5}" type="pres">
      <dgm:prSet presAssocID="{0F1EF58B-E095-43D4-89D6-D9C9DF47F8A8}" presName="compositeNode" presStyleCnt="0">
        <dgm:presLayoutVars>
          <dgm:bulletEnabled val="1"/>
        </dgm:presLayoutVars>
      </dgm:prSet>
      <dgm:spPr/>
    </dgm:pt>
    <dgm:pt modelId="{1DAB2E8D-1C05-498A-AE7A-5558EA9A6D1C}" type="pres">
      <dgm:prSet presAssocID="{0F1EF58B-E095-43D4-89D6-D9C9DF47F8A8}" presName="bgRect" presStyleLbl="bgAccFollowNode1" presStyleIdx="2" presStyleCnt="4"/>
      <dgm:spPr/>
    </dgm:pt>
    <dgm:pt modelId="{2A15F387-F557-4557-A01B-4541C64ABFEF}" type="pres">
      <dgm:prSet presAssocID="{20BD4D9D-17DC-4DD1-8B5B-8D1601D2890D}" presName="sibTransNodeCircle" presStyleLbl="alignNode1" presStyleIdx="4" presStyleCnt="8">
        <dgm:presLayoutVars>
          <dgm:chMax val="0"/>
          <dgm:bulletEnabled/>
        </dgm:presLayoutVars>
      </dgm:prSet>
      <dgm:spPr/>
    </dgm:pt>
    <dgm:pt modelId="{4E0096DB-5D59-4C38-B83A-6EA0612976DB}" type="pres">
      <dgm:prSet presAssocID="{0F1EF58B-E095-43D4-89D6-D9C9DF47F8A8}" presName="bottomLine" presStyleLbl="alignNode1" presStyleIdx="5" presStyleCnt="8">
        <dgm:presLayoutVars/>
      </dgm:prSet>
      <dgm:spPr/>
    </dgm:pt>
    <dgm:pt modelId="{7C041B81-D81F-484F-899A-E625C09119A2}" type="pres">
      <dgm:prSet presAssocID="{0F1EF58B-E095-43D4-89D6-D9C9DF47F8A8}" presName="nodeText" presStyleLbl="bgAccFollowNode1" presStyleIdx="2" presStyleCnt="4">
        <dgm:presLayoutVars>
          <dgm:bulletEnabled val="1"/>
        </dgm:presLayoutVars>
      </dgm:prSet>
      <dgm:spPr/>
    </dgm:pt>
    <dgm:pt modelId="{01912844-A4C6-4725-93E9-59766ED40FF0}" type="pres">
      <dgm:prSet presAssocID="{20BD4D9D-17DC-4DD1-8B5B-8D1601D2890D}" presName="sibTrans" presStyleCnt="0"/>
      <dgm:spPr/>
    </dgm:pt>
    <dgm:pt modelId="{525A0FD0-64E2-4177-9563-1C752A9B0C7A}" type="pres">
      <dgm:prSet presAssocID="{A8D5612D-EA58-4A84-87B1-1C0F5F3341F3}" presName="compositeNode" presStyleCnt="0">
        <dgm:presLayoutVars>
          <dgm:bulletEnabled val="1"/>
        </dgm:presLayoutVars>
      </dgm:prSet>
      <dgm:spPr/>
    </dgm:pt>
    <dgm:pt modelId="{2AD49E96-BF96-46A1-B3A4-2FAD1C0EBB13}" type="pres">
      <dgm:prSet presAssocID="{A8D5612D-EA58-4A84-87B1-1C0F5F3341F3}" presName="bgRect" presStyleLbl="bgAccFollowNode1" presStyleIdx="3" presStyleCnt="4"/>
      <dgm:spPr/>
    </dgm:pt>
    <dgm:pt modelId="{301D5546-36F9-4B00-89D8-FD9ECA180F29}" type="pres">
      <dgm:prSet presAssocID="{154D5901-9A2F-46C2-A6B7-D71C78FC85D4}" presName="sibTransNodeCircle" presStyleLbl="alignNode1" presStyleIdx="6" presStyleCnt="8">
        <dgm:presLayoutVars>
          <dgm:chMax val="0"/>
          <dgm:bulletEnabled/>
        </dgm:presLayoutVars>
      </dgm:prSet>
      <dgm:spPr/>
    </dgm:pt>
    <dgm:pt modelId="{89D250E4-71DA-4A0A-B923-1CCB97971052}" type="pres">
      <dgm:prSet presAssocID="{A8D5612D-EA58-4A84-87B1-1C0F5F3341F3}" presName="bottomLine" presStyleLbl="alignNode1" presStyleIdx="7" presStyleCnt="8">
        <dgm:presLayoutVars/>
      </dgm:prSet>
      <dgm:spPr/>
    </dgm:pt>
    <dgm:pt modelId="{85D2EB2B-3810-4279-9924-032ED43DBCD2}" type="pres">
      <dgm:prSet presAssocID="{A8D5612D-EA58-4A84-87B1-1C0F5F3341F3}" presName="nodeText" presStyleLbl="bgAccFollowNode1" presStyleIdx="3" presStyleCnt="4">
        <dgm:presLayoutVars>
          <dgm:bulletEnabled val="1"/>
        </dgm:presLayoutVars>
      </dgm:prSet>
      <dgm:spPr/>
    </dgm:pt>
  </dgm:ptLst>
  <dgm:cxnLst>
    <dgm:cxn modelId="{CBAB7002-8409-4025-B230-358EB929DCEB}" type="presOf" srcId="{A8D5612D-EA58-4A84-87B1-1C0F5F3341F3}" destId="{2AD49E96-BF96-46A1-B3A4-2FAD1C0EBB13}" srcOrd="0" destOrd="0" presId="urn:microsoft.com/office/officeart/2016/7/layout/BasicLinearProcessNumbered"/>
    <dgm:cxn modelId="{32FABA0D-5105-43CC-B818-6198081DD85A}" type="presOf" srcId="{0F1EF58B-E095-43D4-89D6-D9C9DF47F8A8}" destId="{7C041B81-D81F-484F-899A-E625C09119A2}" srcOrd="1" destOrd="0" presId="urn:microsoft.com/office/officeart/2016/7/layout/BasicLinearProcessNumbered"/>
    <dgm:cxn modelId="{3E8B5122-F5D4-4A7A-9E94-9DBB5793E9A0}" type="presOf" srcId="{A8D5612D-EA58-4A84-87B1-1C0F5F3341F3}" destId="{85D2EB2B-3810-4279-9924-032ED43DBCD2}" srcOrd="1" destOrd="0" presId="urn:microsoft.com/office/officeart/2016/7/layout/BasicLinearProcessNumbered"/>
    <dgm:cxn modelId="{A7A2C431-1AA6-450C-8215-BE1D673725F3}" srcId="{7382165C-FD0A-4C88-AB0C-E4FDC04D4876}" destId="{294B4A70-9D5D-488C-9812-B1A84511F48B}" srcOrd="0" destOrd="0" parTransId="{6E48FC54-208A-4AE8-BBC7-3FF74A471EDB}" sibTransId="{A6773C73-CB0E-4D0B-B99B-6F73CADCE951}"/>
    <dgm:cxn modelId="{F0A02A5D-CD52-43C5-88E1-865836BADC23}" type="presOf" srcId="{475976A9-128E-4E4F-B68C-EF47CC9145D1}" destId="{32E7E99B-BAEE-426C-862D-8BFD5C52D2A4}" srcOrd="0" destOrd="0" presId="urn:microsoft.com/office/officeart/2016/7/layout/BasicLinearProcessNumbered"/>
    <dgm:cxn modelId="{7CA02D41-8809-454A-BAB0-BB5F39470908}" type="presOf" srcId="{7382165C-FD0A-4C88-AB0C-E4FDC04D4876}" destId="{644A3881-BBC9-457C-9151-83376A436188}" srcOrd="0" destOrd="0" presId="urn:microsoft.com/office/officeart/2016/7/layout/BasicLinearProcessNumbered"/>
    <dgm:cxn modelId="{569A487B-7408-46D7-9C92-C3961F744CF7}" type="presOf" srcId="{294B4A70-9D5D-488C-9812-B1A84511F48B}" destId="{768B4040-CD01-4C32-A1A8-B65F5E236315}" srcOrd="1" destOrd="0" presId="urn:microsoft.com/office/officeart/2016/7/layout/BasicLinearProcessNumbered"/>
    <dgm:cxn modelId="{33018B7D-BA5B-4571-96AB-95AEBFD0E529}" type="presOf" srcId="{0F1EF58B-E095-43D4-89D6-D9C9DF47F8A8}" destId="{1DAB2E8D-1C05-498A-AE7A-5558EA9A6D1C}" srcOrd="0" destOrd="0" presId="urn:microsoft.com/office/officeart/2016/7/layout/BasicLinearProcessNumbered"/>
    <dgm:cxn modelId="{D7A59E80-3E42-4F35-8F23-C92F75EACE8F}" srcId="{7382165C-FD0A-4C88-AB0C-E4FDC04D4876}" destId="{954AB57B-3468-4604-BEF2-DC02FD1FFE95}" srcOrd="1" destOrd="0" parTransId="{177729CA-FAA3-4B9A-9FEE-6E4E23101D82}" sibTransId="{475976A9-128E-4E4F-B68C-EF47CC9145D1}"/>
    <dgm:cxn modelId="{C2B32B90-DF38-46EE-B48E-9955F51AA012}" type="presOf" srcId="{154D5901-9A2F-46C2-A6B7-D71C78FC85D4}" destId="{301D5546-36F9-4B00-89D8-FD9ECA180F29}" srcOrd="0" destOrd="0" presId="urn:microsoft.com/office/officeart/2016/7/layout/BasicLinearProcessNumbered"/>
    <dgm:cxn modelId="{033AC598-68DF-4321-9AE4-2D45C5A0050F}" type="presOf" srcId="{954AB57B-3468-4604-BEF2-DC02FD1FFE95}" destId="{71B424FC-C9C2-4EBF-AB92-186C562B3D90}" srcOrd="0" destOrd="0" presId="urn:microsoft.com/office/officeart/2016/7/layout/BasicLinearProcessNumbered"/>
    <dgm:cxn modelId="{C6BDB79A-6DBC-4B0D-B8A2-3F0549BC2AA5}" type="presOf" srcId="{A6773C73-CB0E-4D0B-B99B-6F73CADCE951}" destId="{2D033DB4-7A94-4B06-A71B-CE10DDC6EB1A}" srcOrd="0" destOrd="0" presId="urn:microsoft.com/office/officeart/2016/7/layout/BasicLinearProcessNumbered"/>
    <dgm:cxn modelId="{B02CF0B4-F000-4EFA-A943-BEAAC0109338}" srcId="{7382165C-FD0A-4C88-AB0C-E4FDC04D4876}" destId="{A8D5612D-EA58-4A84-87B1-1C0F5F3341F3}" srcOrd="3" destOrd="0" parTransId="{8F51FBEA-6DB9-4753-A707-B810F34FDF14}" sibTransId="{154D5901-9A2F-46C2-A6B7-D71C78FC85D4}"/>
    <dgm:cxn modelId="{2DF91CB7-7AF3-4044-84B1-F3CE263B9A6C}" srcId="{7382165C-FD0A-4C88-AB0C-E4FDC04D4876}" destId="{0F1EF58B-E095-43D4-89D6-D9C9DF47F8A8}" srcOrd="2" destOrd="0" parTransId="{3FC38949-B8AE-4681-A63B-21BF406AF9AB}" sibTransId="{20BD4D9D-17DC-4DD1-8B5B-8D1601D2890D}"/>
    <dgm:cxn modelId="{78F014BF-D0B0-45B0-AF08-6974C110806A}" type="presOf" srcId="{294B4A70-9D5D-488C-9812-B1A84511F48B}" destId="{AA839B7B-1D84-4294-83F9-1D53B00CA7C5}" srcOrd="0" destOrd="0" presId="urn:microsoft.com/office/officeart/2016/7/layout/BasicLinearProcessNumbered"/>
    <dgm:cxn modelId="{D7DE5AD2-7FBE-4DF9-A099-AB4AE707EB13}" type="presOf" srcId="{954AB57B-3468-4604-BEF2-DC02FD1FFE95}" destId="{EE958893-FF8E-438A-977E-1DFEDEAFCA37}" srcOrd="1" destOrd="0" presId="urn:microsoft.com/office/officeart/2016/7/layout/BasicLinearProcessNumbered"/>
    <dgm:cxn modelId="{3D3C89F3-61AF-475B-8B51-FF071341FE23}" type="presOf" srcId="{20BD4D9D-17DC-4DD1-8B5B-8D1601D2890D}" destId="{2A15F387-F557-4557-A01B-4541C64ABFEF}" srcOrd="0" destOrd="0" presId="urn:microsoft.com/office/officeart/2016/7/layout/BasicLinearProcessNumbered"/>
    <dgm:cxn modelId="{B6D7D41B-ACC0-453B-86BB-9BF1C2539B5A}" type="presParOf" srcId="{644A3881-BBC9-457C-9151-83376A436188}" destId="{CA4DBAF4-6DF0-48E3-A1C1-A0C55F63ED29}" srcOrd="0" destOrd="0" presId="urn:microsoft.com/office/officeart/2016/7/layout/BasicLinearProcessNumbered"/>
    <dgm:cxn modelId="{D5E32356-6298-4DAE-85F7-BB42EC7698DC}" type="presParOf" srcId="{CA4DBAF4-6DF0-48E3-A1C1-A0C55F63ED29}" destId="{AA839B7B-1D84-4294-83F9-1D53B00CA7C5}" srcOrd="0" destOrd="0" presId="urn:microsoft.com/office/officeart/2016/7/layout/BasicLinearProcessNumbered"/>
    <dgm:cxn modelId="{F2242A39-B4CA-43BB-99FD-F84E51ED7610}" type="presParOf" srcId="{CA4DBAF4-6DF0-48E3-A1C1-A0C55F63ED29}" destId="{2D033DB4-7A94-4B06-A71B-CE10DDC6EB1A}" srcOrd="1" destOrd="0" presId="urn:microsoft.com/office/officeart/2016/7/layout/BasicLinearProcessNumbered"/>
    <dgm:cxn modelId="{B0B85B95-F6B1-4820-8BDC-0AC3A4E28171}" type="presParOf" srcId="{CA4DBAF4-6DF0-48E3-A1C1-A0C55F63ED29}" destId="{402A7664-A30A-41FA-A651-2D7805AD42FE}" srcOrd="2" destOrd="0" presId="urn:microsoft.com/office/officeart/2016/7/layout/BasicLinearProcessNumbered"/>
    <dgm:cxn modelId="{7546CC04-2C78-47B8-8A31-9C8AE0A7884C}" type="presParOf" srcId="{CA4DBAF4-6DF0-48E3-A1C1-A0C55F63ED29}" destId="{768B4040-CD01-4C32-A1A8-B65F5E236315}" srcOrd="3" destOrd="0" presId="urn:microsoft.com/office/officeart/2016/7/layout/BasicLinearProcessNumbered"/>
    <dgm:cxn modelId="{65E951BE-F75B-43BB-AB40-D9556A166E91}" type="presParOf" srcId="{644A3881-BBC9-457C-9151-83376A436188}" destId="{FBC40E25-C25D-4F5B-8A49-1F9AD4D6920C}" srcOrd="1" destOrd="0" presId="urn:microsoft.com/office/officeart/2016/7/layout/BasicLinearProcessNumbered"/>
    <dgm:cxn modelId="{A2A5BCA4-4919-4738-B238-5626C28C038B}" type="presParOf" srcId="{644A3881-BBC9-457C-9151-83376A436188}" destId="{061174A0-588D-496A-9534-C787A1595AF8}" srcOrd="2" destOrd="0" presId="urn:microsoft.com/office/officeart/2016/7/layout/BasicLinearProcessNumbered"/>
    <dgm:cxn modelId="{EE893ECF-C06B-4DAE-B615-5B7B9ABF5F69}" type="presParOf" srcId="{061174A0-588D-496A-9534-C787A1595AF8}" destId="{71B424FC-C9C2-4EBF-AB92-186C562B3D90}" srcOrd="0" destOrd="0" presId="urn:microsoft.com/office/officeart/2016/7/layout/BasicLinearProcessNumbered"/>
    <dgm:cxn modelId="{24865FD9-132C-4717-9D90-48B6151D5E62}" type="presParOf" srcId="{061174A0-588D-496A-9534-C787A1595AF8}" destId="{32E7E99B-BAEE-426C-862D-8BFD5C52D2A4}" srcOrd="1" destOrd="0" presId="urn:microsoft.com/office/officeart/2016/7/layout/BasicLinearProcessNumbered"/>
    <dgm:cxn modelId="{49742062-6475-4307-A861-648995CB7921}" type="presParOf" srcId="{061174A0-588D-496A-9534-C787A1595AF8}" destId="{946D3B21-6A92-4D0C-94F9-71201E82371C}" srcOrd="2" destOrd="0" presId="urn:microsoft.com/office/officeart/2016/7/layout/BasicLinearProcessNumbered"/>
    <dgm:cxn modelId="{74CD397D-E32C-4405-AFAC-2904FCDAAC7F}" type="presParOf" srcId="{061174A0-588D-496A-9534-C787A1595AF8}" destId="{EE958893-FF8E-438A-977E-1DFEDEAFCA37}" srcOrd="3" destOrd="0" presId="urn:microsoft.com/office/officeart/2016/7/layout/BasicLinearProcessNumbered"/>
    <dgm:cxn modelId="{FB0EFA6C-2225-453B-ABB0-671180A2526C}" type="presParOf" srcId="{644A3881-BBC9-457C-9151-83376A436188}" destId="{19EA28A4-92E3-4DF0-9C92-0AA3E6C5E652}" srcOrd="3" destOrd="0" presId="urn:microsoft.com/office/officeart/2016/7/layout/BasicLinearProcessNumbered"/>
    <dgm:cxn modelId="{97B676D8-0094-4341-A924-D70C40C2B464}" type="presParOf" srcId="{644A3881-BBC9-457C-9151-83376A436188}" destId="{296E675D-13FB-4776-8556-BA6F0C9AF6D5}" srcOrd="4" destOrd="0" presId="urn:microsoft.com/office/officeart/2016/7/layout/BasicLinearProcessNumbered"/>
    <dgm:cxn modelId="{41764B2E-465E-4CA2-8B53-B2CC5C25665C}" type="presParOf" srcId="{296E675D-13FB-4776-8556-BA6F0C9AF6D5}" destId="{1DAB2E8D-1C05-498A-AE7A-5558EA9A6D1C}" srcOrd="0" destOrd="0" presId="urn:microsoft.com/office/officeart/2016/7/layout/BasicLinearProcessNumbered"/>
    <dgm:cxn modelId="{3CACCF97-952E-4EC5-AFA6-D270145F5646}" type="presParOf" srcId="{296E675D-13FB-4776-8556-BA6F0C9AF6D5}" destId="{2A15F387-F557-4557-A01B-4541C64ABFEF}" srcOrd="1" destOrd="0" presId="urn:microsoft.com/office/officeart/2016/7/layout/BasicLinearProcessNumbered"/>
    <dgm:cxn modelId="{8645D1C4-AA94-4BBB-9B02-8B2A13632AB5}" type="presParOf" srcId="{296E675D-13FB-4776-8556-BA6F0C9AF6D5}" destId="{4E0096DB-5D59-4C38-B83A-6EA0612976DB}" srcOrd="2" destOrd="0" presId="urn:microsoft.com/office/officeart/2016/7/layout/BasicLinearProcessNumbered"/>
    <dgm:cxn modelId="{5B102886-C452-47F3-8BE6-E12B1A38C00E}" type="presParOf" srcId="{296E675D-13FB-4776-8556-BA6F0C9AF6D5}" destId="{7C041B81-D81F-484F-899A-E625C09119A2}" srcOrd="3" destOrd="0" presId="urn:microsoft.com/office/officeart/2016/7/layout/BasicLinearProcessNumbered"/>
    <dgm:cxn modelId="{90C67CB9-997E-448A-A17A-71D12DBC1881}" type="presParOf" srcId="{644A3881-BBC9-457C-9151-83376A436188}" destId="{01912844-A4C6-4725-93E9-59766ED40FF0}" srcOrd="5" destOrd="0" presId="urn:microsoft.com/office/officeart/2016/7/layout/BasicLinearProcessNumbered"/>
    <dgm:cxn modelId="{67656B40-C91C-49A8-AEA6-7361F719C023}" type="presParOf" srcId="{644A3881-BBC9-457C-9151-83376A436188}" destId="{525A0FD0-64E2-4177-9563-1C752A9B0C7A}" srcOrd="6" destOrd="0" presId="urn:microsoft.com/office/officeart/2016/7/layout/BasicLinearProcessNumbered"/>
    <dgm:cxn modelId="{F03C1743-A495-4728-8B54-7ABB8E30B53C}" type="presParOf" srcId="{525A0FD0-64E2-4177-9563-1C752A9B0C7A}" destId="{2AD49E96-BF96-46A1-B3A4-2FAD1C0EBB13}" srcOrd="0" destOrd="0" presId="urn:microsoft.com/office/officeart/2016/7/layout/BasicLinearProcessNumbered"/>
    <dgm:cxn modelId="{C03EDF06-8086-4EE9-851F-EB2936557147}" type="presParOf" srcId="{525A0FD0-64E2-4177-9563-1C752A9B0C7A}" destId="{301D5546-36F9-4B00-89D8-FD9ECA180F29}" srcOrd="1" destOrd="0" presId="urn:microsoft.com/office/officeart/2016/7/layout/BasicLinearProcessNumbered"/>
    <dgm:cxn modelId="{43872EC2-306D-4E2B-A5AB-903D0BACFFAF}" type="presParOf" srcId="{525A0FD0-64E2-4177-9563-1C752A9B0C7A}" destId="{89D250E4-71DA-4A0A-B923-1CCB97971052}" srcOrd="2" destOrd="0" presId="urn:microsoft.com/office/officeart/2016/7/layout/BasicLinearProcessNumbered"/>
    <dgm:cxn modelId="{4C876455-974A-41EF-8CCC-20D9779183B7}" type="presParOf" srcId="{525A0FD0-64E2-4177-9563-1C752A9B0C7A}" destId="{85D2EB2B-3810-4279-9924-032ED43DBCD2}"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B93FB7-8498-4300-90F9-A966FDE1AE2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2F0CED2-0D6D-4FB8-B470-AAD2D5C337DA}">
      <dgm:prSet custT="1"/>
      <dgm:spPr/>
      <dgm:t>
        <a:bodyPr/>
        <a:lstStyle/>
        <a:p>
          <a:pPr>
            <a:lnSpc>
              <a:spcPct val="100000"/>
            </a:lnSpc>
          </a:pPr>
          <a:r>
            <a:rPr lang="en-GB" sz="1400" b="1" dirty="0">
              <a:latin typeface="Arial" panose="020B0604020202020204" pitchFamily="34" charset="0"/>
              <a:cs typeface="Arial" panose="020B0604020202020204" pitchFamily="34" charset="0"/>
            </a:rPr>
            <a:t>Virtual consultations and remote healthcare management</a:t>
          </a:r>
        </a:p>
        <a:p>
          <a:endParaRPr lang="en-US" sz="1100" dirty="0"/>
        </a:p>
      </dgm:t>
    </dgm:pt>
    <dgm:pt modelId="{68BB7898-5906-46C3-8D4E-94C2EC18E654}" type="parTrans" cxnId="{FC39D6BF-C388-426E-82E4-3E66828725A1}">
      <dgm:prSet/>
      <dgm:spPr/>
      <dgm:t>
        <a:bodyPr/>
        <a:lstStyle/>
        <a:p>
          <a:endParaRPr lang="en-US"/>
        </a:p>
      </dgm:t>
    </dgm:pt>
    <dgm:pt modelId="{30F5AF64-4AF2-4EFA-A28A-6AB075E41593}" type="sibTrans" cxnId="{FC39D6BF-C388-426E-82E4-3E66828725A1}">
      <dgm:prSet/>
      <dgm:spPr/>
      <dgm:t>
        <a:bodyPr/>
        <a:lstStyle/>
        <a:p>
          <a:endParaRPr lang="en-US"/>
        </a:p>
      </dgm:t>
    </dgm:pt>
    <dgm:pt modelId="{1C5AEC89-44BD-4956-AC4A-FAD75BC5B9AD}">
      <dgm:prSet custT="1"/>
      <dgm:spPr/>
      <dgm:t>
        <a:bodyPr/>
        <a:lstStyle/>
        <a:p>
          <a:pPr>
            <a:lnSpc>
              <a:spcPct val="100000"/>
            </a:lnSpc>
          </a:pPr>
          <a:r>
            <a:rPr lang="en-GB" sz="1400" b="1" dirty="0">
              <a:latin typeface="Arial" panose="020B0604020202020204" pitchFamily="34" charset="0"/>
              <a:cs typeface="Arial" panose="020B0604020202020204" pitchFamily="34" charset="0"/>
            </a:rPr>
            <a:t>Telehealth, digital surveillance, and wearable technology</a:t>
          </a:r>
        </a:p>
        <a:p>
          <a:endParaRPr lang="en-US" sz="1200" dirty="0"/>
        </a:p>
      </dgm:t>
    </dgm:pt>
    <dgm:pt modelId="{FA05485E-F95E-4E3C-9548-5F2D09E45EE7}" type="parTrans" cxnId="{0E175B03-63C6-4D13-AF92-D4EBB59E3668}">
      <dgm:prSet/>
      <dgm:spPr/>
      <dgm:t>
        <a:bodyPr/>
        <a:lstStyle/>
        <a:p>
          <a:endParaRPr lang="en-US"/>
        </a:p>
      </dgm:t>
    </dgm:pt>
    <dgm:pt modelId="{3BB6BDD7-EDCA-4AF1-A7E3-E9C96DAB98A4}" type="sibTrans" cxnId="{0E175B03-63C6-4D13-AF92-D4EBB59E3668}">
      <dgm:prSet/>
      <dgm:spPr/>
      <dgm:t>
        <a:bodyPr/>
        <a:lstStyle/>
        <a:p>
          <a:endParaRPr lang="en-US"/>
        </a:p>
      </dgm:t>
    </dgm:pt>
    <dgm:pt modelId="{7D300D63-FEBE-46F8-BF79-5A6D955D4DED}">
      <dgm:prSet custT="1"/>
      <dgm:spPr/>
      <dgm:t>
        <a:bodyPr/>
        <a:lstStyle/>
        <a:p>
          <a:pPr>
            <a:lnSpc>
              <a:spcPct val="100000"/>
            </a:lnSpc>
          </a:pPr>
          <a:r>
            <a:rPr lang="fr-FR" sz="1400" b="1" dirty="0">
              <a:latin typeface="Arial" panose="020B0604020202020204" pitchFamily="34" charset="0"/>
              <a:cs typeface="Arial" panose="020B0604020202020204" pitchFamily="34" charset="0"/>
            </a:rPr>
            <a:t>Obstacles: </a:t>
          </a:r>
          <a:r>
            <a:rPr lang="fr-FR" sz="1400" b="1" dirty="0" err="1">
              <a:latin typeface="Arial" panose="020B0604020202020204" pitchFamily="34" charset="0"/>
              <a:cs typeface="Arial" panose="020B0604020202020204" pitchFamily="34" charset="0"/>
            </a:rPr>
            <a:t>expense</a:t>
          </a:r>
          <a:r>
            <a:rPr lang="fr-FR" sz="1400" b="1" dirty="0">
              <a:latin typeface="Arial" panose="020B0604020202020204" pitchFamily="34" charset="0"/>
              <a:cs typeface="Arial" panose="020B0604020202020204" pitchFamily="34" charset="0"/>
            </a:rPr>
            <a:t>, digital </a:t>
          </a:r>
          <a:r>
            <a:rPr lang="fr-FR" sz="1400" b="1" dirty="0" err="1">
              <a:latin typeface="Arial" panose="020B0604020202020204" pitchFamily="34" charset="0"/>
              <a:cs typeface="Arial" panose="020B0604020202020204" pitchFamily="34" charset="0"/>
            </a:rPr>
            <a:t>proficiency</a:t>
          </a:r>
          <a:r>
            <a:rPr lang="fr-FR" sz="1400" b="1" dirty="0">
              <a:latin typeface="Arial" panose="020B0604020202020204" pitchFamily="34" charset="0"/>
              <a:cs typeface="Arial" panose="020B0604020202020204" pitchFamily="34" charset="0"/>
            </a:rPr>
            <a:t>, </a:t>
          </a:r>
          <a:r>
            <a:rPr lang="fr-FR" sz="1400" b="1" dirty="0" err="1">
              <a:latin typeface="Arial" panose="020B0604020202020204" pitchFamily="34" charset="0"/>
              <a:cs typeface="Arial" panose="020B0604020202020204" pitchFamily="34" charset="0"/>
            </a:rPr>
            <a:t>privacy</a:t>
          </a:r>
          <a:r>
            <a:rPr lang="fr-FR" sz="1400" b="1" dirty="0">
              <a:latin typeface="Arial" panose="020B0604020202020204" pitchFamily="34" charset="0"/>
              <a:cs typeface="Arial" panose="020B0604020202020204" pitchFamily="34" charset="0"/>
            </a:rPr>
            <a:t> </a:t>
          </a:r>
          <a:r>
            <a:rPr lang="fr-FR" sz="1400" b="1" dirty="0" err="1">
              <a:latin typeface="Arial" panose="020B0604020202020204" pitchFamily="34" charset="0"/>
              <a:cs typeface="Arial" panose="020B0604020202020204" pitchFamily="34" charset="0"/>
            </a:rPr>
            <a:t>apprehensions</a:t>
          </a:r>
          <a:r>
            <a:rPr lang="fr-FR"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Kebede, A.S., </a:t>
          </a:r>
          <a:r>
            <a:rPr lang="fr-FR" sz="1400" b="1" dirty="0">
              <a:latin typeface="Arial" panose="020B0604020202020204" pitchFamily="34" charset="0"/>
              <a:cs typeface="Arial" panose="020B0604020202020204" pitchFamily="34" charset="0"/>
            </a:rPr>
            <a:t> et al., 2022)</a:t>
          </a:r>
          <a:endParaRPr lang="en-US" sz="1400" b="1" dirty="0">
            <a:latin typeface="Arial" panose="020B0604020202020204" pitchFamily="34" charset="0"/>
            <a:cs typeface="Arial" panose="020B0604020202020204" pitchFamily="34" charset="0"/>
          </a:endParaRPr>
        </a:p>
      </dgm:t>
    </dgm:pt>
    <dgm:pt modelId="{26AAD8D9-E8E0-477F-936D-4BC0361B74C3}" type="parTrans" cxnId="{6F29EA4B-FDB0-4810-B7CF-62D25E762FEF}">
      <dgm:prSet/>
      <dgm:spPr/>
      <dgm:t>
        <a:bodyPr/>
        <a:lstStyle/>
        <a:p>
          <a:endParaRPr lang="en-US"/>
        </a:p>
      </dgm:t>
    </dgm:pt>
    <dgm:pt modelId="{049E5A93-3878-4A78-ABFD-3FFC9CE77723}" type="sibTrans" cxnId="{6F29EA4B-FDB0-4810-B7CF-62D25E762FEF}">
      <dgm:prSet/>
      <dgm:spPr/>
      <dgm:t>
        <a:bodyPr/>
        <a:lstStyle/>
        <a:p>
          <a:endParaRPr lang="en-US"/>
        </a:p>
      </dgm:t>
    </dgm:pt>
    <dgm:pt modelId="{3ABBE2AD-A515-42B6-ABF6-46F84B7BFEF3}">
      <dgm:prSet custT="1"/>
      <dgm:spPr/>
      <dgm:t>
        <a:bodyPr/>
        <a:lstStyle/>
        <a:p>
          <a:pPr>
            <a:lnSpc>
              <a:spcPct val="100000"/>
            </a:lnSpc>
          </a:pPr>
          <a:r>
            <a:rPr lang="en-GB" sz="1400" b="1" dirty="0">
              <a:latin typeface="Arial" panose="020B0604020202020204" pitchFamily="34" charset="0"/>
              <a:cs typeface="Arial" panose="020B0604020202020204" pitchFamily="34" charset="0"/>
            </a:rPr>
            <a:t>Advantages: security, autonomy, less hospitalisations</a:t>
          </a:r>
          <a:endParaRPr lang="en-US" sz="1400" b="1" dirty="0">
            <a:latin typeface="Arial" panose="020B0604020202020204" pitchFamily="34" charset="0"/>
            <a:cs typeface="Arial" panose="020B0604020202020204" pitchFamily="34" charset="0"/>
          </a:endParaRPr>
        </a:p>
      </dgm:t>
    </dgm:pt>
    <dgm:pt modelId="{651ED326-1643-418D-9571-0DD10B6C9125}" type="parTrans" cxnId="{2E1EF66C-28A3-47FA-8231-04C3630142FC}">
      <dgm:prSet/>
      <dgm:spPr/>
      <dgm:t>
        <a:bodyPr/>
        <a:lstStyle/>
        <a:p>
          <a:endParaRPr lang="en-US"/>
        </a:p>
      </dgm:t>
    </dgm:pt>
    <dgm:pt modelId="{81A37068-3B9D-4693-AA12-DDB902091CE1}" type="sibTrans" cxnId="{2E1EF66C-28A3-47FA-8231-04C3630142FC}">
      <dgm:prSet/>
      <dgm:spPr/>
      <dgm:t>
        <a:bodyPr/>
        <a:lstStyle/>
        <a:p>
          <a:endParaRPr lang="en-US"/>
        </a:p>
      </dgm:t>
    </dgm:pt>
    <dgm:pt modelId="{7B8EF434-E255-4ACC-B5CB-BCC247372615}" type="pres">
      <dgm:prSet presAssocID="{13B93FB7-8498-4300-90F9-A966FDE1AE2D}" presName="root" presStyleCnt="0">
        <dgm:presLayoutVars>
          <dgm:dir/>
          <dgm:resizeHandles val="exact"/>
        </dgm:presLayoutVars>
      </dgm:prSet>
      <dgm:spPr/>
    </dgm:pt>
    <dgm:pt modelId="{5BF41DA0-0816-460D-B428-FA86F09DD433}" type="pres">
      <dgm:prSet presAssocID="{42F0CED2-0D6D-4FB8-B470-AAD2D5C337DA}" presName="compNode" presStyleCnt="0"/>
      <dgm:spPr/>
    </dgm:pt>
    <dgm:pt modelId="{BF425CEB-B18B-4C09-B6E4-AAE88A2376C9}" type="pres">
      <dgm:prSet presAssocID="{42F0CED2-0D6D-4FB8-B470-AAD2D5C337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19D8AD1D-8109-4208-89A1-9CCCBC244DD0}" type="pres">
      <dgm:prSet presAssocID="{42F0CED2-0D6D-4FB8-B470-AAD2D5C337DA}" presName="spaceRect" presStyleCnt="0"/>
      <dgm:spPr/>
    </dgm:pt>
    <dgm:pt modelId="{BB910BDD-5B42-4CDD-895B-C7D32B0BEED2}" type="pres">
      <dgm:prSet presAssocID="{42F0CED2-0D6D-4FB8-B470-AAD2D5C337DA}" presName="textRect" presStyleLbl="revTx" presStyleIdx="0" presStyleCnt="4" custScaleY="152654">
        <dgm:presLayoutVars>
          <dgm:chMax val="1"/>
          <dgm:chPref val="1"/>
        </dgm:presLayoutVars>
      </dgm:prSet>
      <dgm:spPr/>
    </dgm:pt>
    <dgm:pt modelId="{CD518EF0-6F01-46A6-9A66-0F731B8B687B}" type="pres">
      <dgm:prSet presAssocID="{30F5AF64-4AF2-4EFA-A28A-6AB075E41593}" presName="sibTrans" presStyleCnt="0"/>
      <dgm:spPr/>
    </dgm:pt>
    <dgm:pt modelId="{EA17E818-606B-4BFD-B233-FE1070ADF204}" type="pres">
      <dgm:prSet presAssocID="{1C5AEC89-44BD-4956-AC4A-FAD75BC5B9AD}" presName="compNode" presStyleCnt="0"/>
      <dgm:spPr/>
    </dgm:pt>
    <dgm:pt modelId="{C14B7460-C9D2-46F6-B66E-E0FA8E598918}" type="pres">
      <dgm:prSet presAssocID="{1C5AEC89-44BD-4956-AC4A-FAD75BC5B9A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b cam"/>
        </a:ext>
      </dgm:extLst>
    </dgm:pt>
    <dgm:pt modelId="{BC9F984D-59AE-492A-A774-4639DF116785}" type="pres">
      <dgm:prSet presAssocID="{1C5AEC89-44BD-4956-AC4A-FAD75BC5B9AD}" presName="spaceRect" presStyleCnt="0"/>
      <dgm:spPr/>
    </dgm:pt>
    <dgm:pt modelId="{D967D5EE-36FC-4287-BD94-EB3C2632086B}" type="pres">
      <dgm:prSet presAssocID="{1C5AEC89-44BD-4956-AC4A-FAD75BC5B9AD}" presName="textRect" presStyleLbl="revTx" presStyleIdx="1" presStyleCnt="4" custScaleY="161764">
        <dgm:presLayoutVars>
          <dgm:chMax val="1"/>
          <dgm:chPref val="1"/>
        </dgm:presLayoutVars>
      </dgm:prSet>
      <dgm:spPr/>
    </dgm:pt>
    <dgm:pt modelId="{CF7D4BBE-9BA4-4713-802C-1B7646A1A329}" type="pres">
      <dgm:prSet presAssocID="{3BB6BDD7-EDCA-4AF1-A7E3-E9C96DAB98A4}" presName="sibTrans" presStyleCnt="0"/>
      <dgm:spPr/>
    </dgm:pt>
    <dgm:pt modelId="{8ED25F4F-4C1C-45A6-A459-AACC9D47636E}" type="pres">
      <dgm:prSet presAssocID="{7D300D63-FEBE-46F8-BF79-5A6D955D4DED}" presName="compNode" presStyleCnt="0"/>
      <dgm:spPr/>
    </dgm:pt>
    <dgm:pt modelId="{196E1398-B8F4-40DF-AE47-8974610F535D}" type="pres">
      <dgm:prSet presAssocID="{7D300D63-FEBE-46F8-BF79-5A6D955D4D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apanese Dolls"/>
        </a:ext>
      </dgm:extLst>
    </dgm:pt>
    <dgm:pt modelId="{CE5A8A2F-3405-4BFA-9646-C7FFF51C4D1C}" type="pres">
      <dgm:prSet presAssocID="{7D300D63-FEBE-46F8-BF79-5A6D955D4DED}" presName="spaceRect" presStyleCnt="0"/>
      <dgm:spPr/>
    </dgm:pt>
    <dgm:pt modelId="{D5DFEE9F-BB7E-40BB-8C1A-EF4F96B028C8}" type="pres">
      <dgm:prSet presAssocID="{7D300D63-FEBE-46F8-BF79-5A6D955D4DED}" presName="textRect" presStyleLbl="revTx" presStyleIdx="2" presStyleCnt="4" custScaleY="157914">
        <dgm:presLayoutVars>
          <dgm:chMax val="1"/>
          <dgm:chPref val="1"/>
        </dgm:presLayoutVars>
      </dgm:prSet>
      <dgm:spPr/>
    </dgm:pt>
    <dgm:pt modelId="{C98A2832-1F74-41A6-A310-0D6247B811AC}" type="pres">
      <dgm:prSet presAssocID="{049E5A93-3878-4A78-ABFD-3FFC9CE77723}" presName="sibTrans" presStyleCnt="0"/>
      <dgm:spPr/>
    </dgm:pt>
    <dgm:pt modelId="{B7FB95D4-1DE4-44ED-BE39-4ED38FEE9035}" type="pres">
      <dgm:prSet presAssocID="{3ABBE2AD-A515-42B6-ABF6-46F84B7BFEF3}" presName="compNode" presStyleCnt="0"/>
      <dgm:spPr/>
    </dgm:pt>
    <dgm:pt modelId="{BDACA35A-1C45-4D8F-AD60-30B86E0ACC37}" type="pres">
      <dgm:prSet presAssocID="{3ABBE2AD-A515-42B6-ABF6-46F84B7BFEF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627FAE57-0FDC-4A5D-B4C7-2551711850A4}" type="pres">
      <dgm:prSet presAssocID="{3ABBE2AD-A515-42B6-ABF6-46F84B7BFEF3}" presName="spaceRect" presStyleCnt="0"/>
      <dgm:spPr/>
    </dgm:pt>
    <dgm:pt modelId="{ABC2C5D9-BF0B-4B7F-A197-473C67A2947E}" type="pres">
      <dgm:prSet presAssocID="{3ABBE2AD-A515-42B6-ABF6-46F84B7BFEF3}" presName="textRect" presStyleLbl="revTx" presStyleIdx="3" presStyleCnt="4" custScaleY="157208">
        <dgm:presLayoutVars>
          <dgm:chMax val="1"/>
          <dgm:chPref val="1"/>
        </dgm:presLayoutVars>
      </dgm:prSet>
      <dgm:spPr/>
    </dgm:pt>
  </dgm:ptLst>
  <dgm:cxnLst>
    <dgm:cxn modelId="{0E175B03-63C6-4D13-AF92-D4EBB59E3668}" srcId="{13B93FB7-8498-4300-90F9-A966FDE1AE2D}" destId="{1C5AEC89-44BD-4956-AC4A-FAD75BC5B9AD}" srcOrd="1" destOrd="0" parTransId="{FA05485E-F95E-4E3C-9548-5F2D09E45EE7}" sibTransId="{3BB6BDD7-EDCA-4AF1-A7E3-E9C96DAB98A4}"/>
    <dgm:cxn modelId="{5CEEC245-8722-4165-85D3-260C5FD0DDE0}" type="presOf" srcId="{1C5AEC89-44BD-4956-AC4A-FAD75BC5B9AD}" destId="{D967D5EE-36FC-4287-BD94-EB3C2632086B}" srcOrd="0" destOrd="0" presId="urn:microsoft.com/office/officeart/2018/2/layout/IconLabelList"/>
    <dgm:cxn modelId="{6F29EA4B-FDB0-4810-B7CF-62D25E762FEF}" srcId="{13B93FB7-8498-4300-90F9-A966FDE1AE2D}" destId="{7D300D63-FEBE-46F8-BF79-5A6D955D4DED}" srcOrd="2" destOrd="0" parTransId="{26AAD8D9-E8E0-477F-936D-4BC0361B74C3}" sibTransId="{049E5A93-3878-4A78-ABFD-3FFC9CE77723}"/>
    <dgm:cxn modelId="{2E1EF66C-28A3-47FA-8231-04C3630142FC}" srcId="{13B93FB7-8498-4300-90F9-A966FDE1AE2D}" destId="{3ABBE2AD-A515-42B6-ABF6-46F84B7BFEF3}" srcOrd="3" destOrd="0" parTransId="{651ED326-1643-418D-9571-0DD10B6C9125}" sibTransId="{81A37068-3B9D-4693-AA12-DDB902091CE1}"/>
    <dgm:cxn modelId="{06478057-2E1F-4A65-87F0-E3CCC56F5636}" type="presOf" srcId="{3ABBE2AD-A515-42B6-ABF6-46F84B7BFEF3}" destId="{ABC2C5D9-BF0B-4B7F-A197-473C67A2947E}" srcOrd="0" destOrd="0" presId="urn:microsoft.com/office/officeart/2018/2/layout/IconLabelList"/>
    <dgm:cxn modelId="{10122590-F443-45FF-8159-2511982C8027}" type="presOf" srcId="{13B93FB7-8498-4300-90F9-A966FDE1AE2D}" destId="{7B8EF434-E255-4ACC-B5CB-BCC247372615}" srcOrd="0" destOrd="0" presId="urn:microsoft.com/office/officeart/2018/2/layout/IconLabelList"/>
    <dgm:cxn modelId="{923D4AA6-9A32-41CF-A5DB-A9DE1B2F6F38}" type="presOf" srcId="{7D300D63-FEBE-46F8-BF79-5A6D955D4DED}" destId="{D5DFEE9F-BB7E-40BB-8C1A-EF4F96B028C8}" srcOrd="0" destOrd="0" presId="urn:microsoft.com/office/officeart/2018/2/layout/IconLabelList"/>
    <dgm:cxn modelId="{481FBBA8-4C4E-4586-9F9F-738F3DBEDFF2}" type="presOf" srcId="{42F0CED2-0D6D-4FB8-B470-AAD2D5C337DA}" destId="{BB910BDD-5B42-4CDD-895B-C7D32B0BEED2}" srcOrd="0" destOrd="0" presId="urn:microsoft.com/office/officeart/2018/2/layout/IconLabelList"/>
    <dgm:cxn modelId="{FC39D6BF-C388-426E-82E4-3E66828725A1}" srcId="{13B93FB7-8498-4300-90F9-A966FDE1AE2D}" destId="{42F0CED2-0D6D-4FB8-B470-AAD2D5C337DA}" srcOrd="0" destOrd="0" parTransId="{68BB7898-5906-46C3-8D4E-94C2EC18E654}" sibTransId="{30F5AF64-4AF2-4EFA-A28A-6AB075E41593}"/>
    <dgm:cxn modelId="{5318DAD1-4D34-42CB-A1BB-3344F70B0A72}" type="presParOf" srcId="{7B8EF434-E255-4ACC-B5CB-BCC247372615}" destId="{5BF41DA0-0816-460D-B428-FA86F09DD433}" srcOrd="0" destOrd="0" presId="urn:microsoft.com/office/officeart/2018/2/layout/IconLabelList"/>
    <dgm:cxn modelId="{F63257E6-C38D-476A-BE6E-3ACAFD859FD8}" type="presParOf" srcId="{5BF41DA0-0816-460D-B428-FA86F09DD433}" destId="{BF425CEB-B18B-4C09-B6E4-AAE88A2376C9}" srcOrd="0" destOrd="0" presId="urn:microsoft.com/office/officeart/2018/2/layout/IconLabelList"/>
    <dgm:cxn modelId="{46B3763C-0691-40FD-AACE-D21E7E4BA0BD}" type="presParOf" srcId="{5BF41DA0-0816-460D-B428-FA86F09DD433}" destId="{19D8AD1D-8109-4208-89A1-9CCCBC244DD0}" srcOrd="1" destOrd="0" presId="urn:microsoft.com/office/officeart/2018/2/layout/IconLabelList"/>
    <dgm:cxn modelId="{D93E8DF4-A5D4-4601-91AA-A44A3B5B8232}" type="presParOf" srcId="{5BF41DA0-0816-460D-B428-FA86F09DD433}" destId="{BB910BDD-5B42-4CDD-895B-C7D32B0BEED2}" srcOrd="2" destOrd="0" presId="urn:microsoft.com/office/officeart/2018/2/layout/IconLabelList"/>
    <dgm:cxn modelId="{86DCB690-9467-44D9-B8E1-BB112530681F}" type="presParOf" srcId="{7B8EF434-E255-4ACC-B5CB-BCC247372615}" destId="{CD518EF0-6F01-46A6-9A66-0F731B8B687B}" srcOrd="1" destOrd="0" presId="urn:microsoft.com/office/officeart/2018/2/layout/IconLabelList"/>
    <dgm:cxn modelId="{27817DC9-2DD3-4D3B-9889-37777E90290B}" type="presParOf" srcId="{7B8EF434-E255-4ACC-B5CB-BCC247372615}" destId="{EA17E818-606B-4BFD-B233-FE1070ADF204}" srcOrd="2" destOrd="0" presId="urn:microsoft.com/office/officeart/2018/2/layout/IconLabelList"/>
    <dgm:cxn modelId="{6BC464EF-5280-46CC-83BC-D823942D293C}" type="presParOf" srcId="{EA17E818-606B-4BFD-B233-FE1070ADF204}" destId="{C14B7460-C9D2-46F6-B66E-E0FA8E598918}" srcOrd="0" destOrd="0" presId="urn:microsoft.com/office/officeart/2018/2/layout/IconLabelList"/>
    <dgm:cxn modelId="{3B95B4A1-F57E-47BD-8282-41C7EF2D15AC}" type="presParOf" srcId="{EA17E818-606B-4BFD-B233-FE1070ADF204}" destId="{BC9F984D-59AE-492A-A774-4639DF116785}" srcOrd="1" destOrd="0" presId="urn:microsoft.com/office/officeart/2018/2/layout/IconLabelList"/>
    <dgm:cxn modelId="{33C0FF92-4F6D-4F35-A263-3E6B994E48F5}" type="presParOf" srcId="{EA17E818-606B-4BFD-B233-FE1070ADF204}" destId="{D967D5EE-36FC-4287-BD94-EB3C2632086B}" srcOrd="2" destOrd="0" presId="urn:microsoft.com/office/officeart/2018/2/layout/IconLabelList"/>
    <dgm:cxn modelId="{09DB7203-C48C-478C-A1D9-56FA8BD3CA25}" type="presParOf" srcId="{7B8EF434-E255-4ACC-B5CB-BCC247372615}" destId="{CF7D4BBE-9BA4-4713-802C-1B7646A1A329}" srcOrd="3" destOrd="0" presId="urn:microsoft.com/office/officeart/2018/2/layout/IconLabelList"/>
    <dgm:cxn modelId="{8DCE711D-F231-491B-A0F5-B753EE8A5262}" type="presParOf" srcId="{7B8EF434-E255-4ACC-B5CB-BCC247372615}" destId="{8ED25F4F-4C1C-45A6-A459-AACC9D47636E}" srcOrd="4" destOrd="0" presId="urn:microsoft.com/office/officeart/2018/2/layout/IconLabelList"/>
    <dgm:cxn modelId="{8C2EB72A-C1A5-40E8-A190-2619BE1A2E44}" type="presParOf" srcId="{8ED25F4F-4C1C-45A6-A459-AACC9D47636E}" destId="{196E1398-B8F4-40DF-AE47-8974610F535D}" srcOrd="0" destOrd="0" presId="urn:microsoft.com/office/officeart/2018/2/layout/IconLabelList"/>
    <dgm:cxn modelId="{CC81D557-B7F3-4235-86EB-170534B38174}" type="presParOf" srcId="{8ED25F4F-4C1C-45A6-A459-AACC9D47636E}" destId="{CE5A8A2F-3405-4BFA-9646-C7FFF51C4D1C}" srcOrd="1" destOrd="0" presId="urn:microsoft.com/office/officeart/2018/2/layout/IconLabelList"/>
    <dgm:cxn modelId="{75277FF3-1C61-4970-8710-AB4C397D8EED}" type="presParOf" srcId="{8ED25F4F-4C1C-45A6-A459-AACC9D47636E}" destId="{D5DFEE9F-BB7E-40BB-8C1A-EF4F96B028C8}" srcOrd="2" destOrd="0" presId="urn:microsoft.com/office/officeart/2018/2/layout/IconLabelList"/>
    <dgm:cxn modelId="{3CB1E086-E3F5-403F-BC1C-E389BB6FC6A8}" type="presParOf" srcId="{7B8EF434-E255-4ACC-B5CB-BCC247372615}" destId="{C98A2832-1F74-41A6-A310-0D6247B811AC}" srcOrd="5" destOrd="0" presId="urn:microsoft.com/office/officeart/2018/2/layout/IconLabelList"/>
    <dgm:cxn modelId="{DA73DDBA-2600-4C56-8A20-2A88D6797843}" type="presParOf" srcId="{7B8EF434-E255-4ACC-B5CB-BCC247372615}" destId="{B7FB95D4-1DE4-44ED-BE39-4ED38FEE9035}" srcOrd="6" destOrd="0" presId="urn:microsoft.com/office/officeart/2018/2/layout/IconLabelList"/>
    <dgm:cxn modelId="{201DC909-96E5-4FD2-A028-D17EB3316A5C}" type="presParOf" srcId="{B7FB95D4-1DE4-44ED-BE39-4ED38FEE9035}" destId="{BDACA35A-1C45-4D8F-AD60-30B86E0ACC37}" srcOrd="0" destOrd="0" presId="urn:microsoft.com/office/officeart/2018/2/layout/IconLabelList"/>
    <dgm:cxn modelId="{6ECF2C6E-672C-4B10-8E97-09B220F54724}" type="presParOf" srcId="{B7FB95D4-1DE4-44ED-BE39-4ED38FEE9035}" destId="{627FAE57-0FDC-4A5D-B4C7-2551711850A4}" srcOrd="1" destOrd="0" presId="urn:microsoft.com/office/officeart/2018/2/layout/IconLabelList"/>
    <dgm:cxn modelId="{E0BBAEE0-5B5E-4D50-8021-A527B0E29A88}" type="presParOf" srcId="{B7FB95D4-1DE4-44ED-BE39-4ED38FEE9035}" destId="{ABC2C5D9-BF0B-4B7F-A197-473C67A2947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9AECCFE-9921-4E0E-9831-9F7C6F12D038}"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3C69EA12-4335-46CA-9A06-526BCA82E8E6}">
      <dgm:prSet/>
      <dgm:spPr/>
      <dgm:t>
        <a:bodyPr/>
        <a:lstStyle/>
        <a:p>
          <a:r>
            <a:rPr lang="en-GB"/>
            <a:t>Financial instability and impoverishment in advanced age (Age UK, 2024)</a:t>
          </a:r>
          <a:endParaRPr lang="en-US"/>
        </a:p>
      </dgm:t>
    </dgm:pt>
    <dgm:pt modelId="{99F39559-9DC5-4BA8-AD6A-1EC1B0B3C870}" type="parTrans" cxnId="{F80511F7-8EDA-4D9A-ACE8-5EAA8A9E1235}">
      <dgm:prSet/>
      <dgm:spPr/>
      <dgm:t>
        <a:bodyPr/>
        <a:lstStyle/>
        <a:p>
          <a:endParaRPr lang="en-US"/>
        </a:p>
      </dgm:t>
    </dgm:pt>
    <dgm:pt modelId="{BC808BC5-DCFF-489E-859F-0A1471E22D63}" type="sibTrans" cxnId="{F80511F7-8EDA-4D9A-ACE8-5EAA8A9E1235}">
      <dgm:prSet/>
      <dgm:spPr/>
      <dgm:t>
        <a:bodyPr/>
        <a:lstStyle/>
        <a:p>
          <a:endParaRPr lang="en-US"/>
        </a:p>
      </dgm:t>
    </dgm:pt>
    <dgm:pt modelId="{354FB72E-1E76-4E1B-91B1-8D2589E87A2D}">
      <dgm:prSet/>
      <dgm:spPr/>
      <dgm:t>
        <a:bodyPr/>
        <a:lstStyle/>
        <a:p>
          <a:r>
            <a:rPr lang="en-GB"/>
            <a:t>Disparities in health and insufficient access to services</a:t>
          </a:r>
          <a:endParaRPr lang="en-US"/>
        </a:p>
      </dgm:t>
    </dgm:pt>
    <dgm:pt modelId="{8D6F8847-C2D9-4A20-8170-6FB59B6E1549}" type="parTrans" cxnId="{DB7EEA4E-E5FF-41C9-8749-8F1ECBFBD661}">
      <dgm:prSet/>
      <dgm:spPr/>
      <dgm:t>
        <a:bodyPr/>
        <a:lstStyle/>
        <a:p>
          <a:endParaRPr lang="en-US"/>
        </a:p>
      </dgm:t>
    </dgm:pt>
    <dgm:pt modelId="{6360A050-C4AD-4BDF-8432-A0A3BCDF0961}" type="sibTrans" cxnId="{DB7EEA4E-E5FF-41C9-8749-8F1ECBFBD661}">
      <dgm:prSet/>
      <dgm:spPr/>
      <dgm:t>
        <a:bodyPr/>
        <a:lstStyle/>
        <a:p>
          <a:endParaRPr lang="en-US"/>
        </a:p>
      </dgm:t>
    </dgm:pt>
    <dgm:pt modelId="{1DB025CA-0C4F-4140-9FC1-A31D12BA3981}">
      <dgm:prSet/>
      <dgm:spPr/>
      <dgm:t>
        <a:bodyPr/>
        <a:lstStyle/>
        <a:p>
          <a:r>
            <a:rPr lang="en-GB"/>
            <a:t>Societal stigma and ageism</a:t>
          </a:r>
          <a:endParaRPr lang="en-US"/>
        </a:p>
      </dgm:t>
    </dgm:pt>
    <dgm:pt modelId="{1FD08DE2-1133-41DB-A1B6-1E799782866E}" type="parTrans" cxnId="{C75FDD5C-F231-438C-9CDA-7866CAB27735}">
      <dgm:prSet/>
      <dgm:spPr/>
      <dgm:t>
        <a:bodyPr/>
        <a:lstStyle/>
        <a:p>
          <a:endParaRPr lang="en-US"/>
        </a:p>
      </dgm:t>
    </dgm:pt>
    <dgm:pt modelId="{2FBE2F69-1A51-4EF1-9B29-D87E03546318}" type="sibTrans" cxnId="{C75FDD5C-F231-438C-9CDA-7866CAB27735}">
      <dgm:prSet/>
      <dgm:spPr/>
      <dgm:t>
        <a:bodyPr/>
        <a:lstStyle/>
        <a:p>
          <a:endParaRPr lang="en-US"/>
        </a:p>
      </dgm:t>
    </dgm:pt>
    <dgm:pt modelId="{7E245818-36E7-42B4-91A7-1B4A16F8391E}">
      <dgm:prSet/>
      <dgm:spPr/>
      <dgm:t>
        <a:bodyPr/>
        <a:lstStyle/>
        <a:p>
          <a:r>
            <a:rPr lang="en-GB"/>
            <a:t>Disjunction between healthcare and social care sectors</a:t>
          </a:r>
          <a:endParaRPr lang="en-US"/>
        </a:p>
      </dgm:t>
    </dgm:pt>
    <dgm:pt modelId="{B898D74C-BD17-446C-948A-4E0BCAECAF4D}" type="parTrans" cxnId="{97CDD357-EE72-4E17-B791-DF63AED4961B}">
      <dgm:prSet/>
      <dgm:spPr/>
      <dgm:t>
        <a:bodyPr/>
        <a:lstStyle/>
        <a:p>
          <a:endParaRPr lang="en-US"/>
        </a:p>
      </dgm:t>
    </dgm:pt>
    <dgm:pt modelId="{C3F9F5C7-D22D-43B4-8F8D-FD01592C0554}" type="sibTrans" cxnId="{97CDD357-EE72-4E17-B791-DF63AED4961B}">
      <dgm:prSet/>
      <dgm:spPr/>
      <dgm:t>
        <a:bodyPr/>
        <a:lstStyle/>
        <a:p>
          <a:endParaRPr lang="en-US"/>
        </a:p>
      </dgm:t>
    </dgm:pt>
    <dgm:pt modelId="{942ABE66-3834-4853-AC6F-082E624E973F}" type="pres">
      <dgm:prSet presAssocID="{59AECCFE-9921-4E0E-9831-9F7C6F12D038}" presName="compositeShape" presStyleCnt="0">
        <dgm:presLayoutVars>
          <dgm:chMax val="7"/>
          <dgm:dir/>
          <dgm:resizeHandles val="exact"/>
        </dgm:presLayoutVars>
      </dgm:prSet>
      <dgm:spPr/>
    </dgm:pt>
    <dgm:pt modelId="{0A9FFC71-3131-4986-8EE1-11065116FD63}" type="pres">
      <dgm:prSet presAssocID="{59AECCFE-9921-4E0E-9831-9F7C6F12D038}" presName="wedge1" presStyleLbl="node1" presStyleIdx="0" presStyleCnt="4"/>
      <dgm:spPr/>
    </dgm:pt>
    <dgm:pt modelId="{E7AEB2BD-70B6-462A-A8E2-3FC351EBC794}" type="pres">
      <dgm:prSet presAssocID="{59AECCFE-9921-4E0E-9831-9F7C6F12D038}" presName="wedge1Tx" presStyleLbl="node1" presStyleIdx="0" presStyleCnt="4">
        <dgm:presLayoutVars>
          <dgm:chMax val="0"/>
          <dgm:chPref val="0"/>
          <dgm:bulletEnabled val="1"/>
        </dgm:presLayoutVars>
      </dgm:prSet>
      <dgm:spPr/>
    </dgm:pt>
    <dgm:pt modelId="{D87DE414-81A2-43F6-9F13-34C03344AC1D}" type="pres">
      <dgm:prSet presAssocID="{59AECCFE-9921-4E0E-9831-9F7C6F12D038}" presName="wedge2" presStyleLbl="node1" presStyleIdx="1" presStyleCnt="4"/>
      <dgm:spPr/>
    </dgm:pt>
    <dgm:pt modelId="{59F64035-F72E-4943-8953-1341C48351EC}" type="pres">
      <dgm:prSet presAssocID="{59AECCFE-9921-4E0E-9831-9F7C6F12D038}" presName="wedge2Tx" presStyleLbl="node1" presStyleIdx="1" presStyleCnt="4">
        <dgm:presLayoutVars>
          <dgm:chMax val="0"/>
          <dgm:chPref val="0"/>
          <dgm:bulletEnabled val="1"/>
        </dgm:presLayoutVars>
      </dgm:prSet>
      <dgm:spPr/>
    </dgm:pt>
    <dgm:pt modelId="{8570F420-56C2-4748-ABAF-44C419D39C06}" type="pres">
      <dgm:prSet presAssocID="{59AECCFE-9921-4E0E-9831-9F7C6F12D038}" presName="wedge3" presStyleLbl="node1" presStyleIdx="2" presStyleCnt="4"/>
      <dgm:spPr/>
    </dgm:pt>
    <dgm:pt modelId="{E20D1B1F-B6E3-4159-B77A-A8C06D47D089}" type="pres">
      <dgm:prSet presAssocID="{59AECCFE-9921-4E0E-9831-9F7C6F12D038}" presName="wedge3Tx" presStyleLbl="node1" presStyleIdx="2" presStyleCnt="4">
        <dgm:presLayoutVars>
          <dgm:chMax val="0"/>
          <dgm:chPref val="0"/>
          <dgm:bulletEnabled val="1"/>
        </dgm:presLayoutVars>
      </dgm:prSet>
      <dgm:spPr/>
    </dgm:pt>
    <dgm:pt modelId="{5ED112C3-C0D5-4024-8BBE-A6D752109B73}" type="pres">
      <dgm:prSet presAssocID="{59AECCFE-9921-4E0E-9831-9F7C6F12D038}" presName="wedge4" presStyleLbl="node1" presStyleIdx="3" presStyleCnt="4"/>
      <dgm:spPr/>
    </dgm:pt>
    <dgm:pt modelId="{6DE6C929-F509-4EF6-81D4-5471828E8272}" type="pres">
      <dgm:prSet presAssocID="{59AECCFE-9921-4E0E-9831-9F7C6F12D038}" presName="wedge4Tx" presStyleLbl="node1" presStyleIdx="3" presStyleCnt="4">
        <dgm:presLayoutVars>
          <dgm:chMax val="0"/>
          <dgm:chPref val="0"/>
          <dgm:bulletEnabled val="1"/>
        </dgm:presLayoutVars>
      </dgm:prSet>
      <dgm:spPr/>
    </dgm:pt>
  </dgm:ptLst>
  <dgm:cxnLst>
    <dgm:cxn modelId="{8C68A928-8E15-4E6B-BB44-933ED3BFE693}" type="presOf" srcId="{1DB025CA-0C4F-4140-9FC1-A31D12BA3981}" destId="{8570F420-56C2-4748-ABAF-44C419D39C06}" srcOrd="0" destOrd="0" presId="urn:microsoft.com/office/officeart/2005/8/layout/chart3"/>
    <dgm:cxn modelId="{F34E1340-8BB8-4A72-8778-E8663DCB3846}" type="presOf" srcId="{354FB72E-1E76-4E1B-91B1-8D2589E87A2D}" destId="{59F64035-F72E-4943-8953-1341C48351EC}" srcOrd="1" destOrd="0" presId="urn:microsoft.com/office/officeart/2005/8/layout/chart3"/>
    <dgm:cxn modelId="{9F951640-8EC3-49D9-9B9D-BF52AC155DA4}" type="presOf" srcId="{7E245818-36E7-42B4-91A7-1B4A16F8391E}" destId="{5ED112C3-C0D5-4024-8BBE-A6D752109B73}" srcOrd="0" destOrd="0" presId="urn:microsoft.com/office/officeart/2005/8/layout/chart3"/>
    <dgm:cxn modelId="{C75FDD5C-F231-438C-9CDA-7866CAB27735}" srcId="{59AECCFE-9921-4E0E-9831-9F7C6F12D038}" destId="{1DB025CA-0C4F-4140-9FC1-A31D12BA3981}" srcOrd="2" destOrd="0" parTransId="{1FD08DE2-1133-41DB-A1B6-1E799782866E}" sibTransId="{2FBE2F69-1A51-4EF1-9B29-D87E03546318}"/>
    <dgm:cxn modelId="{DB7EEA4E-E5FF-41C9-8749-8F1ECBFBD661}" srcId="{59AECCFE-9921-4E0E-9831-9F7C6F12D038}" destId="{354FB72E-1E76-4E1B-91B1-8D2589E87A2D}" srcOrd="1" destOrd="0" parTransId="{8D6F8847-C2D9-4A20-8170-6FB59B6E1549}" sibTransId="{6360A050-C4AD-4BDF-8432-A0A3BCDF0961}"/>
    <dgm:cxn modelId="{D76CFF73-C4A2-406C-925A-23E11851BF99}" type="presOf" srcId="{1DB025CA-0C4F-4140-9FC1-A31D12BA3981}" destId="{E20D1B1F-B6E3-4159-B77A-A8C06D47D089}" srcOrd="1" destOrd="0" presId="urn:microsoft.com/office/officeart/2005/8/layout/chart3"/>
    <dgm:cxn modelId="{78160076-496D-49F6-B48B-5563B3665D50}" type="presOf" srcId="{3C69EA12-4335-46CA-9A06-526BCA82E8E6}" destId="{E7AEB2BD-70B6-462A-A8E2-3FC351EBC794}" srcOrd="1" destOrd="0" presId="urn:microsoft.com/office/officeart/2005/8/layout/chart3"/>
    <dgm:cxn modelId="{97CDD357-EE72-4E17-B791-DF63AED4961B}" srcId="{59AECCFE-9921-4E0E-9831-9F7C6F12D038}" destId="{7E245818-36E7-42B4-91A7-1B4A16F8391E}" srcOrd="3" destOrd="0" parTransId="{B898D74C-BD17-446C-948A-4E0BCAECAF4D}" sibTransId="{C3F9F5C7-D22D-43B4-8F8D-FD01592C0554}"/>
    <dgm:cxn modelId="{C68444A3-8504-42CB-8237-3F7F3DEC1FD4}" type="presOf" srcId="{3C69EA12-4335-46CA-9A06-526BCA82E8E6}" destId="{0A9FFC71-3131-4986-8EE1-11065116FD63}" srcOrd="0" destOrd="0" presId="urn:microsoft.com/office/officeart/2005/8/layout/chart3"/>
    <dgm:cxn modelId="{A9B972CC-38E9-45A6-B9C5-F1C7ABC826ED}" type="presOf" srcId="{7E245818-36E7-42B4-91A7-1B4A16F8391E}" destId="{6DE6C929-F509-4EF6-81D4-5471828E8272}" srcOrd="1" destOrd="0" presId="urn:microsoft.com/office/officeart/2005/8/layout/chart3"/>
    <dgm:cxn modelId="{D2B101DB-AB49-401A-B450-D7C3068CEEF9}" type="presOf" srcId="{354FB72E-1E76-4E1B-91B1-8D2589E87A2D}" destId="{D87DE414-81A2-43F6-9F13-34C03344AC1D}" srcOrd="0" destOrd="0" presId="urn:microsoft.com/office/officeart/2005/8/layout/chart3"/>
    <dgm:cxn modelId="{AE1749DC-392A-4632-A6AC-CEA5B495C54F}" type="presOf" srcId="{59AECCFE-9921-4E0E-9831-9F7C6F12D038}" destId="{942ABE66-3834-4853-AC6F-082E624E973F}" srcOrd="0" destOrd="0" presId="urn:microsoft.com/office/officeart/2005/8/layout/chart3"/>
    <dgm:cxn modelId="{F80511F7-8EDA-4D9A-ACE8-5EAA8A9E1235}" srcId="{59AECCFE-9921-4E0E-9831-9F7C6F12D038}" destId="{3C69EA12-4335-46CA-9A06-526BCA82E8E6}" srcOrd="0" destOrd="0" parTransId="{99F39559-9DC5-4BA8-AD6A-1EC1B0B3C870}" sibTransId="{BC808BC5-DCFF-489E-859F-0A1471E22D63}"/>
    <dgm:cxn modelId="{55FD73A3-AAA5-42B9-91C9-CB4B0C09B42C}" type="presParOf" srcId="{942ABE66-3834-4853-AC6F-082E624E973F}" destId="{0A9FFC71-3131-4986-8EE1-11065116FD63}" srcOrd="0" destOrd="0" presId="urn:microsoft.com/office/officeart/2005/8/layout/chart3"/>
    <dgm:cxn modelId="{F2FF152A-49A3-418C-A2B8-793CA25E232E}" type="presParOf" srcId="{942ABE66-3834-4853-AC6F-082E624E973F}" destId="{E7AEB2BD-70B6-462A-A8E2-3FC351EBC794}" srcOrd="1" destOrd="0" presId="urn:microsoft.com/office/officeart/2005/8/layout/chart3"/>
    <dgm:cxn modelId="{103D666F-3A74-46FB-A166-42FF64823A81}" type="presParOf" srcId="{942ABE66-3834-4853-AC6F-082E624E973F}" destId="{D87DE414-81A2-43F6-9F13-34C03344AC1D}" srcOrd="2" destOrd="0" presId="urn:microsoft.com/office/officeart/2005/8/layout/chart3"/>
    <dgm:cxn modelId="{B266A1DD-FDE1-45CC-9634-3038AA03E8A3}" type="presParOf" srcId="{942ABE66-3834-4853-AC6F-082E624E973F}" destId="{59F64035-F72E-4943-8953-1341C48351EC}" srcOrd="3" destOrd="0" presId="urn:microsoft.com/office/officeart/2005/8/layout/chart3"/>
    <dgm:cxn modelId="{53F01BE8-F30A-42CD-9410-9B2157F5C08F}" type="presParOf" srcId="{942ABE66-3834-4853-AC6F-082E624E973F}" destId="{8570F420-56C2-4748-ABAF-44C419D39C06}" srcOrd="4" destOrd="0" presId="urn:microsoft.com/office/officeart/2005/8/layout/chart3"/>
    <dgm:cxn modelId="{D6BB1DED-36D9-42EC-8BEE-3C41AE8CFE12}" type="presParOf" srcId="{942ABE66-3834-4853-AC6F-082E624E973F}" destId="{E20D1B1F-B6E3-4159-B77A-A8C06D47D089}" srcOrd="5" destOrd="0" presId="urn:microsoft.com/office/officeart/2005/8/layout/chart3"/>
    <dgm:cxn modelId="{01E95751-241E-4FC0-AD8F-D0B40E10584D}" type="presParOf" srcId="{942ABE66-3834-4853-AC6F-082E624E973F}" destId="{5ED112C3-C0D5-4024-8BBE-A6D752109B73}" srcOrd="6" destOrd="0" presId="urn:microsoft.com/office/officeart/2005/8/layout/chart3"/>
    <dgm:cxn modelId="{77BCDF36-722A-41B5-8F91-C2F2D5AA7287}" type="presParOf" srcId="{942ABE66-3834-4853-AC6F-082E624E973F}" destId="{6DE6C929-F509-4EF6-81D4-5471828E8272}" srcOrd="7"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38B551-8304-4AFC-B793-5CB9AC2C6A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547F69-6F7E-4CA9-9B3F-C437CA60F64D}">
      <dgm:prSet/>
      <dgm:spPr/>
      <dgm:t>
        <a:bodyPr/>
        <a:lstStyle/>
        <a:p>
          <a:r>
            <a:rPr lang="en-GB"/>
            <a:t>“Living Well in Cornwall” programme</a:t>
          </a:r>
          <a:endParaRPr lang="en-US"/>
        </a:p>
      </dgm:t>
    </dgm:pt>
    <dgm:pt modelId="{AEA77FE8-B07E-4673-AA3C-3938C0FF98E0}" type="parTrans" cxnId="{9917268C-02E8-467D-9BDC-42A433AC1614}">
      <dgm:prSet/>
      <dgm:spPr/>
      <dgm:t>
        <a:bodyPr/>
        <a:lstStyle/>
        <a:p>
          <a:endParaRPr lang="en-US"/>
        </a:p>
      </dgm:t>
    </dgm:pt>
    <dgm:pt modelId="{856B4AE1-6AF6-42C5-8B49-8DF7D62EF6DF}" type="sibTrans" cxnId="{9917268C-02E8-467D-9BDC-42A433AC1614}">
      <dgm:prSet/>
      <dgm:spPr/>
      <dgm:t>
        <a:bodyPr/>
        <a:lstStyle/>
        <a:p>
          <a:endParaRPr lang="en-US"/>
        </a:p>
      </dgm:t>
    </dgm:pt>
    <dgm:pt modelId="{332900A6-B1AC-4404-8F55-8AE04BB2FB5A}">
      <dgm:prSet/>
      <dgm:spPr/>
      <dgm:t>
        <a:bodyPr/>
        <a:lstStyle/>
        <a:p>
          <a:r>
            <a:rPr lang="en-GB"/>
            <a:t>Comprehensive community-oriented support framework</a:t>
          </a:r>
          <a:endParaRPr lang="en-US"/>
        </a:p>
      </dgm:t>
    </dgm:pt>
    <dgm:pt modelId="{214A4393-86C9-4920-9A36-F7C9FC08438D}" type="parTrans" cxnId="{406A7015-D818-4757-A7B9-516229D72F25}">
      <dgm:prSet/>
      <dgm:spPr/>
      <dgm:t>
        <a:bodyPr/>
        <a:lstStyle/>
        <a:p>
          <a:endParaRPr lang="en-US"/>
        </a:p>
      </dgm:t>
    </dgm:pt>
    <dgm:pt modelId="{621489C9-0A44-4EC2-AFA5-20A702ABB32E}" type="sibTrans" cxnId="{406A7015-D818-4757-A7B9-516229D72F25}">
      <dgm:prSet/>
      <dgm:spPr/>
      <dgm:t>
        <a:bodyPr/>
        <a:lstStyle/>
        <a:p>
          <a:endParaRPr lang="en-US"/>
        </a:p>
      </dgm:t>
    </dgm:pt>
    <dgm:pt modelId="{038C30D7-E82C-44E5-B26C-33008E2E9ADC}">
      <dgm:prSet/>
      <dgm:spPr/>
      <dgm:t>
        <a:bodyPr/>
        <a:lstStyle/>
        <a:p>
          <a:r>
            <a:rPr lang="en-GB"/>
            <a:t>Favourable results in autonomy and quality of life (NHS England, 2022)</a:t>
          </a:r>
          <a:endParaRPr lang="en-US"/>
        </a:p>
      </dgm:t>
    </dgm:pt>
    <dgm:pt modelId="{E4DA8BF5-C08B-469A-99E1-B317FF22C7F7}" type="parTrans" cxnId="{82C6F1C6-1891-47B1-88FF-F2598AC1F320}">
      <dgm:prSet/>
      <dgm:spPr/>
      <dgm:t>
        <a:bodyPr/>
        <a:lstStyle/>
        <a:p>
          <a:endParaRPr lang="en-US"/>
        </a:p>
      </dgm:t>
    </dgm:pt>
    <dgm:pt modelId="{3A387429-4D58-4F70-90F8-E02105FDF013}" type="sibTrans" cxnId="{82C6F1C6-1891-47B1-88FF-F2598AC1F320}">
      <dgm:prSet/>
      <dgm:spPr/>
      <dgm:t>
        <a:bodyPr/>
        <a:lstStyle/>
        <a:p>
          <a:endParaRPr lang="en-US"/>
        </a:p>
      </dgm:t>
    </dgm:pt>
    <dgm:pt modelId="{300B67CA-9FEF-46FB-AC70-503968A8D70F}" type="pres">
      <dgm:prSet presAssocID="{A038B551-8304-4AFC-B793-5CB9AC2C6ABC}" presName="root" presStyleCnt="0">
        <dgm:presLayoutVars>
          <dgm:dir/>
          <dgm:resizeHandles val="exact"/>
        </dgm:presLayoutVars>
      </dgm:prSet>
      <dgm:spPr/>
    </dgm:pt>
    <dgm:pt modelId="{4BE6B2F4-100C-4B72-A4EB-134A5129FB2E}" type="pres">
      <dgm:prSet presAssocID="{75547F69-6F7E-4CA9-9B3F-C437CA60F64D}" presName="compNode" presStyleCnt="0"/>
      <dgm:spPr/>
    </dgm:pt>
    <dgm:pt modelId="{7C765EEB-546C-4165-98FA-23CA60426F0C}" type="pres">
      <dgm:prSet presAssocID="{75547F69-6F7E-4CA9-9B3F-C437CA60F64D}" presName="bgRect" presStyleLbl="bgShp" presStyleIdx="0" presStyleCnt="3"/>
      <dgm:spPr/>
    </dgm:pt>
    <dgm:pt modelId="{A0E61C2E-499D-48D4-AF4B-6B7F3C92AC92}" type="pres">
      <dgm:prSet presAssocID="{75547F69-6F7E-4CA9-9B3F-C437CA60F6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nyon scene"/>
        </a:ext>
      </dgm:extLst>
    </dgm:pt>
    <dgm:pt modelId="{67315292-4A22-4C72-AAEA-1AD7D9FE64E0}" type="pres">
      <dgm:prSet presAssocID="{75547F69-6F7E-4CA9-9B3F-C437CA60F64D}" presName="spaceRect" presStyleCnt="0"/>
      <dgm:spPr/>
    </dgm:pt>
    <dgm:pt modelId="{6899C2F0-CD53-4F6A-9731-B1E6472BF8BE}" type="pres">
      <dgm:prSet presAssocID="{75547F69-6F7E-4CA9-9B3F-C437CA60F64D}" presName="parTx" presStyleLbl="revTx" presStyleIdx="0" presStyleCnt="3">
        <dgm:presLayoutVars>
          <dgm:chMax val="0"/>
          <dgm:chPref val="0"/>
        </dgm:presLayoutVars>
      </dgm:prSet>
      <dgm:spPr/>
    </dgm:pt>
    <dgm:pt modelId="{37A3D2EC-5AC8-4A87-A36D-3A9DF3ABF52E}" type="pres">
      <dgm:prSet presAssocID="{856B4AE1-6AF6-42C5-8B49-8DF7D62EF6DF}" presName="sibTrans" presStyleCnt="0"/>
      <dgm:spPr/>
    </dgm:pt>
    <dgm:pt modelId="{5995D7E9-21EF-4752-953D-90654671A979}" type="pres">
      <dgm:prSet presAssocID="{332900A6-B1AC-4404-8F55-8AE04BB2FB5A}" presName="compNode" presStyleCnt="0"/>
      <dgm:spPr/>
    </dgm:pt>
    <dgm:pt modelId="{23B8FB22-2B9D-4F18-A495-A5F452BAC1F4}" type="pres">
      <dgm:prSet presAssocID="{332900A6-B1AC-4404-8F55-8AE04BB2FB5A}" presName="bgRect" presStyleLbl="bgShp" presStyleIdx="1" presStyleCnt="3"/>
      <dgm:spPr/>
    </dgm:pt>
    <dgm:pt modelId="{03591EF6-E205-41E1-AB3B-14E57575B980}" type="pres">
      <dgm:prSet presAssocID="{332900A6-B1AC-4404-8F55-8AE04BB2FB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B931E04D-67D3-4D08-9E24-AB7BE6669F89}" type="pres">
      <dgm:prSet presAssocID="{332900A6-B1AC-4404-8F55-8AE04BB2FB5A}" presName="spaceRect" presStyleCnt="0"/>
      <dgm:spPr/>
    </dgm:pt>
    <dgm:pt modelId="{74FFF3EC-E5DB-431B-BD6D-0F6F3C1CAA3C}" type="pres">
      <dgm:prSet presAssocID="{332900A6-B1AC-4404-8F55-8AE04BB2FB5A}" presName="parTx" presStyleLbl="revTx" presStyleIdx="1" presStyleCnt="3">
        <dgm:presLayoutVars>
          <dgm:chMax val="0"/>
          <dgm:chPref val="0"/>
        </dgm:presLayoutVars>
      </dgm:prSet>
      <dgm:spPr/>
    </dgm:pt>
    <dgm:pt modelId="{EEA9D13A-BBE0-4A08-8087-ED036776CAA5}" type="pres">
      <dgm:prSet presAssocID="{621489C9-0A44-4EC2-AFA5-20A702ABB32E}" presName="sibTrans" presStyleCnt="0"/>
      <dgm:spPr/>
    </dgm:pt>
    <dgm:pt modelId="{43A01D03-028D-4FE1-AEA6-0D09D1C10901}" type="pres">
      <dgm:prSet presAssocID="{038C30D7-E82C-44E5-B26C-33008E2E9ADC}" presName="compNode" presStyleCnt="0"/>
      <dgm:spPr/>
    </dgm:pt>
    <dgm:pt modelId="{AE232FCC-C319-4492-850F-6BE6AC141743}" type="pres">
      <dgm:prSet presAssocID="{038C30D7-E82C-44E5-B26C-33008E2E9ADC}" presName="bgRect" presStyleLbl="bgShp" presStyleIdx="2" presStyleCnt="3"/>
      <dgm:spPr/>
    </dgm:pt>
    <dgm:pt modelId="{10F09893-E2A9-4C19-9519-7D5734E05678}" type="pres">
      <dgm:prSet presAssocID="{038C30D7-E82C-44E5-B26C-33008E2E9AD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757763E3-458D-40A9-A3AC-2710465D624B}" type="pres">
      <dgm:prSet presAssocID="{038C30D7-E82C-44E5-B26C-33008E2E9ADC}" presName="spaceRect" presStyleCnt="0"/>
      <dgm:spPr/>
    </dgm:pt>
    <dgm:pt modelId="{6011F7CD-C252-4FF2-9E88-112ACA24F500}" type="pres">
      <dgm:prSet presAssocID="{038C30D7-E82C-44E5-B26C-33008E2E9ADC}" presName="parTx" presStyleLbl="revTx" presStyleIdx="2" presStyleCnt="3">
        <dgm:presLayoutVars>
          <dgm:chMax val="0"/>
          <dgm:chPref val="0"/>
        </dgm:presLayoutVars>
      </dgm:prSet>
      <dgm:spPr/>
    </dgm:pt>
  </dgm:ptLst>
  <dgm:cxnLst>
    <dgm:cxn modelId="{406A7015-D818-4757-A7B9-516229D72F25}" srcId="{A038B551-8304-4AFC-B793-5CB9AC2C6ABC}" destId="{332900A6-B1AC-4404-8F55-8AE04BB2FB5A}" srcOrd="1" destOrd="0" parTransId="{214A4393-86C9-4920-9A36-F7C9FC08438D}" sibTransId="{621489C9-0A44-4EC2-AFA5-20A702ABB32E}"/>
    <dgm:cxn modelId="{9917268C-02E8-467D-9BDC-42A433AC1614}" srcId="{A038B551-8304-4AFC-B793-5CB9AC2C6ABC}" destId="{75547F69-6F7E-4CA9-9B3F-C437CA60F64D}" srcOrd="0" destOrd="0" parTransId="{AEA77FE8-B07E-4673-AA3C-3938C0FF98E0}" sibTransId="{856B4AE1-6AF6-42C5-8B49-8DF7D62EF6DF}"/>
    <dgm:cxn modelId="{C835739A-29B1-46AE-A8A0-FFB0A3D2AE2A}" type="presOf" srcId="{038C30D7-E82C-44E5-B26C-33008E2E9ADC}" destId="{6011F7CD-C252-4FF2-9E88-112ACA24F500}" srcOrd="0" destOrd="0" presId="urn:microsoft.com/office/officeart/2018/2/layout/IconVerticalSolidList"/>
    <dgm:cxn modelId="{D42F0FA5-0E04-46B0-A76D-743779E1446F}" type="presOf" srcId="{332900A6-B1AC-4404-8F55-8AE04BB2FB5A}" destId="{74FFF3EC-E5DB-431B-BD6D-0F6F3C1CAA3C}" srcOrd="0" destOrd="0" presId="urn:microsoft.com/office/officeart/2018/2/layout/IconVerticalSolidList"/>
    <dgm:cxn modelId="{BC131EAD-56BE-4FF5-A3BC-48E695430E1F}" type="presOf" srcId="{75547F69-6F7E-4CA9-9B3F-C437CA60F64D}" destId="{6899C2F0-CD53-4F6A-9731-B1E6472BF8BE}" srcOrd="0" destOrd="0" presId="urn:microsoft.com/office/officeart/2018/2/layout/IconVerticalSolidList"/>
    <dgm:cxn modelId="{82C6F1C6-1891-47B1-88FF-F2598AC1F320}" srcId="{A038B551-8304-4AFC-B793-5CB9AC2C6ABC}" destId="{038C30D7-E82C-44E5-B26C-33008E2E9ADC}" srcOrd="2" destOrd="0" parTransId="{E4DA8BF5-C08B-469A-99E1-B317FF22C7F7}" sibTransId="{3A387429-4D58-4F70-90F8-E02105FDF013}"/>
    <dgm:cxn modelId="{04C50CE3-0DA5-4484-ACE7-99848A8C42C9}" type="presOf" srcId="{A038B551-8304-4AFC-B793-5CB9AC2C6ABC}" destId="{300B67CA-9FEF-46FB-AC70-503968A8D70F}" srcOrd="0" destOrd="0" presId="urn:microsoft.com/office/officeart/2018/2/layout/IconVerticalSolidList"/>
    <dgm:cxn modelId="{73A0AA98-8786-4353-AEA1-EB0F9D1957D9}" type="presParOf" srcId="{300B67CA-9FEF-46FB-AC70-503968A8D70F}" destId="{4BE6B2F4-100C-4B72-A4EB-134A5129FB2E}" srcOrd="0" destOrd="0" presId="urn:microsoft.com/office/officeart/2018/2/layout/IconVerticalSolidList"/>
    <dgm:cxn modelId="{C59475EE-0136-4F2B-9800-B1DAE3BD1E5E}" type="presParOf" srcId="{4BE6B2F4-100C-4B72-A4EB-134A5129FB2E}" destId="{7C765EEB-546C-4165-98FA-23CA60426F0C}" srcOrd="0" destOrd="0" presId="urn:microsoft.com/office/officeart/2018/2/layout/IconVerticalSolidList"/>
    <dgm:cxn modelId="{6913DCBB-807C-4939-BACB-CABB36FFFEB5}" type="presParOf" srcId="{4BE6B2F4-100C-4B72-A4EB-134A5129FB2E}" destId="{A0E61C2E-499D-48D4-AF4B-6B7F3C92AC92}" srcOrd="1" destOrd="0" presId="urn:microsoft.com/office/officeart/2018/2/layout/IconVerticalSolidList"/>
    <dgm:cxn modelId="{5F380EF0-AA36-4C85-90F0-D703BEB15612}" type="presParOf" srcId="{4BE6B2F4-100C-4B72-A4EB-134A5129FB2E}" destId="{67315292-4A22-4C72-AAEA-1AD7D9FE64E0}" srcOrd="2" destOrd="0" presId="urn:microsoft.com/office/officeart/2018/2/layout/IconVerticalSolidList"/>
    <dgm:cxn modelId="{FF1B14D9-4F3D-4F77-BDD6-5CB590FDB6EF}" type="presParOf" srcId="{4BE6B2F4-100C-4B72-A4EB-134A5129FB2E}" destId="{6899C2F0-CD53-4F6A-9731-B1E6472BF8BE}" srcOrd="3" destOrd="0" presId="urn:microsoft.com/office/officeart/2018/2/layout/IconVerticalSolidList"/>
    <dgm:cxn modelId="{2BA31F09-9AD6-43AA-81F6-A2C379F8BDA4}" type="presParOf" srcId="{300B67CA-9FEF-46FB-AC70-503968A8D70F}" destId="{37A3D2EC-5AC8-4A87-A36D-3A9DF3ABF52E}" srcOrd="1" destOrd="0" presId="urn:microsoft.com/office/officeart/2018/2/layout/IconVerticalSolidList"/>
    <dgm:cxn modelId="{7FCE473A-67EB-46F7-831F-08304D334A4C}" type="presParOf" srcId="{300B67CA-9FEF-46FB-AC70-503968A8D70F}" destId="{5995D7E9-21EF-4752-953D-90654671A979}" srcOrd="2" destOrd="0" presId="urn:microsoft.com/office/officeart/2018/2/layout/IconVerticalSolidList"/>
    <dgm:cxn modelId="{24681B17-C516-471B-B4D0-6F4184C78A94}" type="presParOf" srcId="{5995D7E9-21EF-4752-953D-90654671A979}" destId="{23B8FB22-2B9D-4F18-A495-A5F452BAC1F4}" srcOrd="0" destOrd="0" presId="urn:microsoft.com/office/officeart/2018/2/layout/IconVerticalSolidList"/>
    <dgm:cxn modelId="{E892FE3C-65BB-4C94-82BE-6DFC8278EB18}" type="presParOf" srcId="{5995D7E9-21EF-4752-953D-90654671A979}" destId="{03591EF6-E205-41E1-AB3B-14E57575B980}" srcOrd="1" destOrd="0" presId="urn:microsoft.com/office/officeart/2018/2/layout/IconVerticalSolidList"/>
    <dgm:cxn modelId="{0071FAC2-E697-4A13-882E-D22DD8461FF3}" type="presParOf" srcId="{5995D7E9-21EF-4752-953D-90654671A979}" destId="{B931E04D-67D3-4D08-9E24-AB7BE6669F89}" srcOrd="2" destOrd="0" presId="urn:microsoft.com/office/officeart/2018/2/layout/IconVerticalSolidList"/>
    <dgm:cxn modelId="{E677FE08-2071-487D-ACA1-A76476D10C17}" type="presParOf" srcId="{5995D7E9-21EF-4752-953D-90654671A979}" destId="{74FFF3EC-E5DB-431B-BD6D-0F6F3C1CAA3C}" srcOrd="3" destOrd="0" presId="urn:microsoft.com/office/officeart/2018/2/layout/IconVerticalSolidList"/>
    <dgm:cxn modelId="{0CC71022-8C13-48AE-93BB-7BCF83013F20}" type="presParOf" srcId="{300B67CA-9FEF-46FB-AC70-503968A8D70F}" destId="{EEA9D13A-BBE0-4A08-8087-ED036776CAA5}" srcOrd="3" destOrd="0" presId="urn:microsoft.com/office/officeart/2018/2/layout/IconVerticalSolidList"/>
    <dgm:cxn modelId="{8F707C09-2566-44D4-A7AE-391180C09ADE}" type="presParOf" srcId="{300B67CA-9FEF-46FB-AC70-503968A8D70F}" destId="{43A01D03-028D-4FE1-AEA6-0D09D1C10901}" srcOrd="4" destOrd="0" presId="urn:microsoft.com/office/officeart/2018/2/layout/IconVerticalSolidList"/>
    <dgm:cxn modelId="{4DDA3BFD-2159-4275-9DAC-3F03E38D8107}" type="presParOf" srcId="{43A01D03-028D-4FE1-AEA6-0D09D1C10901}" destId="{AE232FCC-C319-4492-850F-6BE6AC141743}" srcOrd="0" destOrd="0" presId="urn:microsoft.com/office/officeart/2018/2/layout/IconVerticalSolidList"/>
    <dgm:cxn modelId="{3EDC5ECE-90D0-43C0-B7F2-778F05553AF5}" type="presParOf" srcId="{43A01D03-028D-4FE1-AEA6-0D09D1C10901}" destId="{10F09893-E2A9-4C19-9519-7D5734E05678}" srcOrd="1" destOrd="0" presId="urn:microsoft.com/office/officeart/2018/2/layout/IconVerticalSolidList"/>
    <dgm:cxn modelId="{8804AF3B-AB5D-4098-A85E-D469605AFBB1}" type="presParOf" srcId="{43A01D03-028D-4FE1-AEA6-0D09D1C10901}" destId="{757763E3-458D-40A9-A3AC-2710465D624B}" srcOrd="2" destOrd="0" presId="urn:microsoft.com/office/officeart/2018/2/layout/IconVerticalSolidList"/>
    <dgm:cxn modelId="{E924EF43-9452-4508-BEBE-73AD917C61B0}" type="presParOf" srcId="{43A01D03-028D-4FE1-AEA6-0D09D1C10901}" destId="{6011F7CD-C252-4FF2-9E88-112ACA24F50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A94BEE-B320-4FD6-BD52-F315E9E0298D}"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596F429D-35EA-4923-A2E7-CD1EA66405F4}">
      <dgm:prSet/>
      <dgm:spPr/>
      <dgm:t>
        <a:bodyPr/>
        <a:lstStyle/>
        <a:p>
          <a:r>
            <a:rPr lang="en-US"/>
            <a:t>Improve</a:t>
          </a:r>
        </a:p>
      </dgm:t>
    </dgm:pt>
    <dgm:pt modelId="{CFC4CCA4-35E1-4153-9CBF-5F80109C80A5}" type="parTrans" cxnId="{365DD015-E7B4-4DE0-8E5F-F8EB70F2E6AF}">
      <dgm:prSet/>
      <dgm:spPr/>
      <dgm:t>
        <a:bodyPr/>
        <a:lstStyle/>
        <a:p>
          <a:endParaRPr lang="en-US"/>
        </a:p>
      </dgm:t>
    </dgm:pt>
    <dgm:pt modelId="{96A75FB8-8D73-4A4A-9F0A-84195A6FE4C2}" type="sibTrans" cxnId="{365DD015-E7B4-4DE0-8E5F-F8EB70F2E6AF}">
      <dgm:prSet/>
      <dgm:spPr/>
      <dgm:t>
        <a:bodyPr/>
        <a:lstStyle/>
        <a:p>
          <a:endParaRPr lang="en-US"/>
        </a:p>
      </dgm:t>
    </dgm:pt>
    <dgm:pt modelId="{28B79529-2505-4227-9C95-890B35D79497}">
      <dgm:prSet/>
      <dgm:spPr/>
      <dgm:t>
        <a:bodyPr/>
        <a:lstStyle/>
        <a:p>
          <a:r>
            <a:rPr lang="en-US"/>
            <a:t>Improve digital literacy initiatives for the elderly</a:t>
          </a:r>
        </a:p>
      </dgm:t>
    </dgm:pt>
    <dgm:pt modelId="{5018E1F4-2BD4-4CF1-A14C-980E111DC100}" type="parTrans" cxnId="{3E9E574D-B477-44A7-9D0F-0C26900936F2}">
      <dgm:prSet/>
      <dgm:spPr/>
      <dgm:t>
        <a:bodyPr/>
        <a:lstStyle/>
        <a:p>
          <a:endParaRPr lang="en-US"/>
        </a:p>
      </dgm:t>
    </dgm:pt>
    <dgm:pt modelId="{80627E7B-D206-4EAB-8890-601D4CD03C15}" type="sibTrans" cxnId="{3E9E574D-B477-44A7-9D0F-0C26900936F2}">
      <dgm:prSet/>
      <dgm:spPr/>
      <dgm:t>
        <a:bodyPr/>
        <a:lstStyle/>
        <a:p>
          <a:endParaRPr lang="en-US"/>
        </a:p>
      </dgm:t>
    </dgm:pt>
    <dgm:pt modelId="{5752EFBD-F321-443E-BC3A-3C427AC62DA6}">
      <dgm:prSet/>
      <dgm:spPr/>
      <dgm:t>
        <a:bodyPr/>
        <a:lstStyle/>
        <a:p>
          <a:r>
            <a:rPr lang="en-US"/>
            <a:t>Encourage</a:t>
          </a:r>
        </a:p>
      </dgm:t>
    </dgm:pt>
    <dgm:pt modelId="{21854908-1F6E-4EA3-A4A1-F90C5959DBBD}" type="parTrans" cxnId="{D088B988-18DD-4CB9-8CCC-37CD14417221}">
      <dgm:prSet/>
      <dgm:spPr/>
      <dgm:t>
        <a:bodyPr/>
        <a:lstStyle/>
        <a:p>
          <a:endParaRPr lang="en-US"/>
        </a:p>
      </dgm:t>
    </dgm:pt>
    <dgm:pt modelId="{0FC0D19B-C14B-4158-B6AB-E7BF92A79ED5}" type="sibTrans" cxnId="{D088B988-18DD-4CB9-8CCC-37CD14417221}">
      <dgm:prSet/>
      <dgm:spPr/>
      <dgm:t>
        <a:bodyPr/>
        <a:lstStyle/>
        <a:p>
          <a:endParaRPr lang="en-US"/>
        </a:p>
      </dgm:t>
    </dgm:pt>
    <dgm:pt modelId="{4D1C5DF5-1AD4-4281-9DE9-FD6588F7B191}">
      <dgm:prSet/>
      <dgm:spPr/>
      <dgm:t>
        <a:bodyPr/>
        <a:lstStyle/>
        <a:p>
          <a:r>
            <a:rPr lang="en-US"/>
            <a:t>Encourage the establishment of peer support and advocacy networks</a:t>
          </a:r>
        </a:p>
      </dgm:t>
    </dgm:pt>
    <dgm:pt modelId="{C6583A5D-05DF-4461-BA36-A72CF73F9867}" type="parTrans" cxnId="{743B3C06-C963-4908-8290-70EA1070ECB4}">
      <dgm:prSet/>
      <dgm:spPr/>
      <dgm:t>
        <a:bodyPr/>
        <a:lstStyle/>
        <a:p>
          <a:endParaRPr lang="en-US"/>
        </a:p>
      </dgm:t>
    </dgm:pt>
    <dgm:pt modelId="{EC34291F-9E0B-4951-A15C-A09FDC3E6A24}" type="sibTrans" cxnId="{743B3C06-C963-4908-8290-70EA1070ECB4}">
      <dgm:prSet/>
      <dgm:spPr/>
      <dgm:t>
        <a:bodyPr/>
        <a:lstStyle/>
        <a:p>
          <a:endParaRPr lang="en-US"/>
        </a:p>
      </dgm:t>
    </dgm:pt>
    <dgm:pt modelId="{32D3A1DE-D267-470F-A00D-3328AD3CD4DD}">
      <dgm:prSet/>
      <dgm:spPr/>
      <dgm:t>
        <a:bodyPr/>
        <a:lstStyle/>
        <a:p>
          <a:r>
            <a:rPr lang="en-US"/>
            <a:t>Collaborate</a:t>
          </a:r>
        </a:p>
      </dgm:t>
    </dgm:pt>
    <dgm:pt modelId="{5D37B670-9307-43EF-A8BB-AFED2403046B}" type="parTrans" cxnId="{FB792222-0E9C-4572-BF86-208FE753653E}">
      <dgm:prSet/>
      <dgm:spPr/>
      <dgm:t>
        <a:bodyPr/>
        <a:lstStyle/>
        <a:p>
          <a:endParaRPr lang="en-US"/>
        </a:p>
      </dgm:t>
    </dgm:pt>
    <dgm:pt modelId="{AAD6B8F8-5D3C-4F59-8A9B-AC13E42C7617}" type="sibTrans" cxnId="{FB792222-0E9C-4572-BF86-208FE753653E}">
      <dgm:prSet/>
      <dgm:spPr/>
      <dgm:t>
        <a:bodyPr/>
        <a:lstStyle/>
        <a:p>
          <a:endParaRPr lang="en-US"/>
        </a:p>
      </dgm:t>
    </dgm:pt>
    <dgm:pt modelId="{FCB37C54-6B5A-409B-A0F3-3B1FAA699BB7}">
      <dgm:prSet/>
      <dgm:spPr/>
      <dgm:t>
        <a:bodyPr/>
        <a:lstStyle/>
        <a:p>
          <a:r>
            <a:rPr lang="en-US"/>
            <a:t>Collaborate with elderly citizens in service design</a:t>
          </a:r>
        </a:p>
      </dgm:t>
    </dgm:pt>
    <dgm:pt modelId="{219FADC0-6C51-416D-B50F-D10D8DDC8491}" type="parTrans" cxnId="{D463D51F-0EDA-48C3-82CD-01A8A0264FBA}">
      <dgm:prSet/>
      <dgm:spPr/>
      <dgm:t>
        <a:bodyPr/>
        <a:lstStyle/>
        <a:p>
          <a:endParaRPr lang="en-US"/>
        </a:p>
      </dgm:t>
    </dgm:pt>
    <dgm:pt modelId="{770A4B5B-2E9D-486E-9FA7-F744027C5373}" type="sibTrans" cxnId="{D463D51F-0EDA-48C3-82CD-01A8A0264FBA}">
      <dgm:prSet/>
      <dgm:spPr/>
      <dgm:t>
        <a:bodyPr/>
        <a:lstStyle/>
        <a:p>
          <a:endParaRPr lang="en-US"/>
        </a:p>
      </dgm:t>
    </dgm:pt>
    <dgm:pt modelId="{2CB299F2-D0F4-4D62-9A7C-AC6698F276DD}" type="pres">
      <dgm:prSet presAssocID="{C3A94BEE-B320-4FD6-BD52-F315E9E0298D}" presName="Name0" presStyleCnt="0">
        <dgm:presLayoutVars>
          <dgm:dir/>
          <dgm:animLvl val="lvl"/>
          <dgm:resizeHandles val="exact"/>
        </dgm:presLayoutVars>
      </dgm:prSet>
      <dgm:spPr/>
    </dgm:pt>
    <dgm:pt modelId="{54F6483C-821E-4F7D-AB6E-47485E9932D3}" type="pres">
      <dgm:prSet presAssocID="{596F429D-35EA-4923-A2E7-CD1EA66405F4}" presName="composite" presStyleCnt="0"/>
      <dgm:spPr/>
    </dgm:pt>
    <dgm:pt modelId="{E4C01408-8CB8-4F96-A5E9-F11B957E595A}" type="pres">
      <dgm:prSet presAssocID="{596F429D-35EA-4923-A2E7-CD1EA66405F4}" presName="parTx" presStyleLbl="alignNode1" presStyleIdx="0" presStyleCnt="3">
        <dgm:presLayoutVars>
          <dgm:chMax val="0"/>
          <dgm:chPref val="0"/>
        </dgm:presLayoutVars>
      </dgm:prSet>
      <dgm:spPr/>
    </dgm:pt>
    <dgm:pt modelId="{8F1E3F11-F249-421D-807A-5D37F7B4E820}" type="pres">
      <dgm:prSet presAssocID="{596F429D-35EA-4923-A2E7-CD1EA66405F4}" presName="desTx" presStyleLbl="alignAccFollowNode1" presStyleIdx="0" presStyleCnt="3">
        <dgm:presLayoutVars/>
      </dgm:prSet>
      <dgm:spPr/>
    </dgm:pt>
    <dgm:pt modelId="{6732ABD4-28D8-4DBF-BFEA-0DB8B5C76DA8}" type="pres">
      <dgm:prSet presAssocID="{96A75FB8-8D73-4A4A-9F0A-84195A6FE4C2}" presName="space" presStyleCnt="0"/>
      <dgm:spPr/>
    </dgm:pt>
    <dgm:pt modelId="{9D6F97BB-3EE1-4E45-ADD3-9EA4F20A644B}" type="pres">
      <dgm:prSet presAssocID="{5752EFBD-F321-443E-BC3A-3C427AC62DA6}" presName="composite" presStyleCnt="0"/>
      <dgm:spPr/>
    </dgm:pt>
    <dgm:pt modelId="{A6B21439-0A05-4020-AC83-B938DFF7CE2A}" type="pres">
      <dgm:prSet presAssocID="{5752EFBD-F321-443E-BC3A-3C427AC62DA6}" presName="parTx" presStyleLbl="alignNode1" presStyleIdx="1" presStyleCnt="3">
        <dgm:presLayoutVars>
          <dgm:chMax val="0"/>
          <dgm:chPref val="0"/>
        </dgm:presLayoutVars>
      </dgm:prSet>
      <dgm:spPr/>
    </dgm:pt>
    <dgm:pt modelId="{37DC6656-F329-4266-A803-A625515DAA8A}" type="pres">
      <dgm:prSet presAssocID="{5752EFBD-F321-443E-BC3A-3C427AC62DA6}" presName="desTx" presStyleLbl="alignAccFollowNode1" presStyleIdx="1" presStyleCnt="3">
        <dgm:presLayoutVars/>
      </dgm:prSet>
      <dgm:spPr/>
    </dgm:pt>
    <dgm:pt modelId="{8A8E5AFE-06BB-43EB-9FED-AE526AF56353}" type="pres">
      <dgm:prSet presAssocID="{0FC0D19B-C14B-4158-B6AB-E7BF92A79ED5}" presName="space" presStyleCnt="0"/>
      <dgm:spPr/>
    </dgm:pt>
    <dgm:pt modelId="{B5AAC0C6-C133-4518-B477-520CBCFABA12}" type="pres">
      <dgm:prSet presAssocID="{32D3A1DE-D267-470F-A00D-3328AD3CD4DD}" presName="composite" presStyleCnt="0"/>
      <dgm:spPr/>
    </dgm:pt>
    <dgm:pt modelId="{8A28646C-6B6F-4ED5-9B0B-652FF02D53E7}" type="pres">
      <dgm:prSet presAssocID="{32D3A1DE-D267-470F-A00D-3328AD3CD4DD}" presName="parTx" presStyleLbl="alignNode1" presStyleIdx="2" presStyleCnt="3">
        <dgm:presLayoutVars>
          <dgm:chMax val="0"/>
          <dgm:chPref val="0"/>
        </dgm:presLayoutVars>
      </dgm:prSet>
      <dgm:spPr/>
    </dgm:pt>
    <dgm:pt modelId="{EBEA407B-2417-48CB-A902-9AA67BC23D34}" type="pres">
      <dgm:prSet presAssocID="{32D3A1DE-D267-470F-A00D-3328AD3CD4DD}" presName="desTx" presStyleLbl="alignAccFollowNode1" presStyleIdx="2" presStyleCnt="3">
        <dgm:presLayoutVars/>
      </dgm:prSet>
      <dgm:spPr/>
    </dgm:pt>
  </dgm:ptLst>
  <dgm:cxnLst>
    <dgm:cxn modelId="{743B3C06-C963-4908-8290-70EA1070ECB4}" srcId="{5752EFBD-F321-443E-BC3A-3C427AC62DA6}" destId="{4D1C5DF5-1AD4-4281-9DE9-FD6588F7B191}" srcOrd="0" destOrd="0" parTransId="{C6583A5D-05DF-4461-BA36-A72CF73F9867}" sibTransId="{EC34291F-9E0B-4951-A15C-A09FDC3E6A24}"/>
    <dgm:cxn modelId="{CC80590F-7AC4-4348-AEDC-69C8F1BC9D88}" type="presOf" srcId="{C3A94BEE-B320-4FD6-BD52-F315E9E0298D}" destId="{2CB299F2-D0F4-4D62-9A7C-AC6698F276DD}" srcOrd="0" destOrd="0" presId="urn:microsoft.com/office/officeart/2016/7/layout/HorizontalActionList"/>
    <dgm:cxn modelId="{365DD015-E7B4-4DE0-8E5F-F8EB70F2E6AF}" srcId="{C3A94BEE-B320-4FD6-BD52-F315E9E0298D}" destId="{596F429D-35EA-4923-A2E7-CD1EA66405F4}" srcOrd="0" destOrd="0" parTransId="{CFC4CCA4-35E1-4153-9CBF-5F80109C80A5}" sibTransId="{96A75FB8-8D73-4A4A-9F0A-84195A6FE4C2}"/>
    <dgm:cxn modelId="{D463D51F-0EDA-48C3-82CD-01A8A0264FBA}" srcId="{32D3A1DE-D267-470F-A00D-3328AD3CD4DD}" destId="{FCB37C54-6B5A-409B-A0F3-3B1FAA699BB7}" srcOrd="0" destOrd="0" parTransId="{219FADC0-6C51-416D-B50F-D10D8DDC8491}" sibTransId="{770A4B5B-2E9D-486E-9FA7-F744027C5373}"/>
    <dgm:cxn modelId="{FB792222-0E9C-4572-BF86-208FE753653E}" srcId="{C3A94BEE-B320-4FD6-BD52-F315E9E0298D}" destId="{32D3A1DE-D267-470F-A00D-3328AD3CD4DD}" srcOrd="2" destOrd="0" parTransId="{5D37B670-9307-43EF-A8BB-AFED2403046B}" sibTransId="{AAD6B8F8-5D3C-4F59-8A9B-AC13E42C7617}"/>
    <dgm:cxn modelId="{D332C736-2E5F-452D-A0B5-5296C07C975B}" type="presOf" srcId="{5752EFBD-F321-443E-BC3A-3C427AC62DA6}" destId="{A6B21439-0A05-4020-AC83-B938DFF7CE2A}" srcOrd="0" destOrd="0" presId="urn:microsoft.com/office/officeart/2016/7/layout/HorizontalActionList"/>
    <dgm:cxn modelId="{88E5FD37-22BF-4C1B-AC07-5A2C2DF047E4}" type="presOf" srcId="{4D1C5DF5-1AD4-4281-9DE9-FD6588F7B191}" destId="{37DC6656-F329-4266-A803-A625515DAA8A}" srcOrd="0" destOrd="0" presId="urn:microsoft.com/office/officeart/2016/7/layout/HorizontalActionList"/>
    <dgm:cxn modelId="{3E9E574D-B477-44A7-9D0F-0C26900936F2}" srcId="{596F429D-35EA-4923-A2E7-CD1EA66405F4}" destId="{28B79529-2505-4227-9C95-890B35D79497}" srcOrd="0" destOrd="0" parTransId="{5018E1F4-2BD4-4CF1-A14C-980E111DC100}" sibTransId="{80627E7B-D206-4EAB-8890-601D4CD03C15}"/>
    <dgm:cxn modelId="{3045A64E-A490-4447-AA9C-417F21CADB97}" type="presOf" srcId="{FCB37C54-6B5A-409B-A0F3-3B1FAA699BB7}" destId="{EBEA407B-2417-48CB-A902-9AA67BC23D34}" srcOrd="0" destOrd="0" presId="urn:microsoft.com/office/officeart/2016/7/layout/HorizontalActionList"/>
    <dgm:cxn modelId="{CF50CD72-AAE9-457D-929E-85FF9F8437FC}" type="presOf" srcId="{32D3A1DE-D267-470F-A00D-3328AD3CD4DD}" destId="{8A28646C-6B6F-4ED5-9B0B-652FF02D53E7}" srcOrd="0" destOrd="0" presId="urn:microsoft.com/office/officeart/2016/7/layout/HorizontalActionList"/>
    <dgm:cxn modelId="{602FA77F-6723-4F95-AD6C-B79306D59D09}" type="presOf" srcId="{28B79529-2505-4227-9C95-890B35D79497}" destId="{8F1E3F11-F249-421D-807A-5D37F7B4E820}" srcOrd="0" destOrd="0" presId="urn:microsoft.com/office/officeart/2016/7/layout/HorizontalActionList"/>
    <dgm:cxn modelId="{D088B988-18DD-4CB9-8CCC-37CD14417221}" srcId="{C3A94BEE-B320-4FD6-BD52-F315E9E0298D}" destId="{5752EFBD-F321-443E-BC3A-3C427AC62DA6}" srcOrd="1" destOrd="0" parTransId="{21854908-1F6E-4EA3-A4A1-F90C5959DBBD}" sibTransId="{0FC0D19B-C14B-4158-B6AB-E7BF92A79ED5}"/>
    <dgm:cxn modelId="{E35BC1AC-A789-46E5-929A-F7BF84E45FE5}" type="presOf" srcId="{596F429D-35EA-4923-A2E7-CD1EA66405F4}" destId="{E4C01408-8CB8-4F96-A5E9-F11B957E595A}" srcOrd="0" destOrd="0" presId="urn:microsoft.com/office/officeart/2016/7/layout/HorizontalActionList"/>
    <dgm:cxn modelId="{27E4BE9F-3938-4EC3-B6DD-E1EA4D0AD567}" type="presParOf" srcId="{2CB299F2-D0F4-4D62-9A7C-AC6698F276DD}" destId="{54F6483C-821E-4F7D-AB6E-47485E9932D3}" srcOrd="0" destOrd="0" presId="urn:microsoft.com/office/officeart/2016/7/layout/HorizontalActionList"/>
    <dgm:cxn modelId="{DE786CBC-5DE6-418B-BA4C-8E7E6B5E3370}" type="presParOf" srcId="{54F6483C-821E-4F7D-AB6E-47485E9932D3}" destId="{E4C01408-8CB8-4F96-A5E9-F11B957E595A}" srcOrd="0" destOrd="0" presId="urn:microsoft.com/office/officeart/2016/7/layout/HorizontalActionList"/>
    <dgm:cxn modelId="{9623948D-24B4-449C-A330-7CD9564AF1FB}" type="presParOf" srcId="{54F6483C-821E-4F7D-AB6E-47485E9932D3}" destId="{8F1E3F11-F249-421D-807A-5D37F7B4E820}" srcOrd="1" destOrd="0" presId="urn:microsoft.com/office/officeart/2016/7/layout/HorizontalActionList"/>
    <dgm:cxn modelId="{78548FF1-7547-468E-B212-D3F56A2A4612}" type="presParOf" srcId="{2CB299F2-D0F4-4D62-9A7C-AC6698F276DD}" destId="{6732ABD4-28D8-4DBF-BFEA-0DB8B5C76DA8}" srcOrd="1" destOrd="0" presId="urn:microsoft.com/office/officeart/2016/7/layout/HorizontalActionList"/>
    <dgm:cxn modelId="{4918CB5A-39B1-4D7A-965C-8BFBDD1861AF}" type="presParOf" srcId="{2CB299F2-D0F4-4D62-9A7C-AC6698F276DD}" destId="{9D6F97BB-3EE1-4E45-ADD3-9EA4F20A644B}" srcOrd="2" destOrd="0" presId="urn:microsoft.com/office/officeart/2016/7/layout/HorizontalActionList"/>
    <dgm:cxn modelId="{73109626-8861-4FC3-A4E1-EBDC84527C3A}" type="presParOf" srcId="{9D6F97BB-3EE1-4E45-ADD3-9EA4F20A644B}" destId="{A6B21439-0A05-4020-AC83-B938DFF7CE2A}" srcOrd="0" destOrd="0" presId="urn:microsoft.com/office/officeart/2016/7/layout/HorizontalActionList"/>
    <dgm:cxn modelId="{5B8247E3-7F0A-47D9-B7C0-FBFD65DB9CA0}" type="presParOf" srcId="{9D6F97BB-3EE1-4E45-ADD3-9EA4F20A644B}" destId="{37DC6656-F329-4266-A803-A625515DAA8A}" srcOrd="1" destOrd="0" presId="urn:microsoft.com/office/officeart/2016/7/layout/HorizontalActionList"/>
    <dgm:cxn modelId="{966FF14C-6A40-4C7D-A659-3263056FB5DF}" type="presParOf" srcId="{2CB299F2-D0F4-4D62-9A7C-AC6698F276DD}" destId="{8A8E5AFE-06BB-43EB-9FED-AE526AF56353}" srcOrd="3" destOrd="0" presId="urn:microsoft.com/office/officeart/2016/7/layout/HorizontalActionList"/>
    <dgm:cxn modelId="{4A54F0B9-C978-4B57-9842-994154E0AE58}" type="presParOf" srcId="{2CB299F2-D0F4-4D62-9A7C-AC6698F276DD}" destId="{B5AAC0C6-C133-4518-B477-520CBCFABA12}" srcOrd="4" destOrd="0" presId="urn:microsoft.com/office/officeart/2016/7/layout/HorizontalActionList"/>
    <dgm:cxn modelId="{5F8D9D01-5B09-4EC7-B0D9-AEE29C4E8693}" type="presParOf" srcId="{B5AAC0C6-C133-4518-B477-520CBCFABA12}" destId="{8A28646C-6B6F-4ED5-9B0B-652FF02D53E7}" srcOrd="0" destOrd="0" presId="urn:microsoft.com/office/officeart/2016/7/layout/HorizontalActionList"/>
    <dgm:cxn modelId="{D605A8B3-C233-4529-939B-A83B8FC1904C}" type="presParOf" srcId="{B5AAC0C6-C133-4518-B477-520CBCFABA12}" destId="{EBEA407B-2417-48CB-A902-9AA67BC23D34}" srcOrd="1" destOrd="0" presId="urn:microsoft.com/office/officeart/2016/7/layout/HorizontalAction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8A1D977-0B47-4318-A4FF-CC4175E8609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F6E2697-C83E-4420-9F7A-4863F9653F72}">
      <dgm:prSet/>
      <dgm:spPr/>
      <dgm:t>
        <a:bodyPr/>
        <a:lstStyle/>
        <a:p>
          <a:pPr>
            <a:lnSpc>
              <a:spcPct val="100000"/>
            </a:lnSpc>
          </a:pPr>
          <a:r>
            <a:rPr lang="en-GB"/>
            <a:t>Promote active ageing and preventive healthcare</a:t>
          </a:r>
          <a:endParaRPr lang="en-US"/>
        </a:p>
      </dgm:t>
    </dgm:pt>
    <dgm:pt modelId="{16117CE8-7C67-47C7-B843-D176E8F548A3}" type="parTrans" cxnId="{C6FB31F8-7B92-43CB-93CB-0BF27A8BC7D1}">
      <dgm:prSet/>
      <dgm:spPr/>
      <dgm:t>
        <a:bodyPr/>
        <a:lstStyle/>
        <a:p>
          <a:endParaRPr lang="en-US"/>
        </a:p>
      </dgm:t>
    </dgm:pt>
    <dgm:pt modelId="{2510EB3E-61F7-4097-B40F-A252B9B728C1}" type="sibTrans" cxnId="{C6FB31F8-7B92-43CB-93CB-0BF27A8BC7D1}">
      <dgm:prSet/>
      <dgm:spPr/>
      <dgm:t>
        <a:bodyPr/>
        <a:lstStyle/>
        <a:p>
          <a:endParaRPr lang="en-US"/>
        </a:p>
      </dgm:t>
    </dgm:pt>
    <dgm:pt modelId="{43D826CA-C303-4A0B-9AD6-4E20570D3895}">
      <dgm:prSet/>
      <dgm:spPr/>
      <dgm:t>
        <a:bodyPr/>
        <a:lstStyle/>
        <a:p>
          <a:pPr>
            <a:lnSpc>
              <a:spcPct val="100000"/>
            </a:lnSpc>
          </a:pPr>
          <a:r>
            <a:rPr lang="en-GB"/>
            <a:t>Enhance physical activity and fall prevention initiatives</a:t>
          </a:r>
          <a:endParaRPr lang="en-US"/>
        </a:p>
      </dgm:t>
    </dgm:pt>
    <dgm:pt modelId="{833B96FB-E0BC-4EF4-8B04-52347D03CE7E}" type="parTrans" cxnId="{4EE49D4C-A99F-4CD7-8A79-072A11BF91BB}">
      <dgm:prSet/>
      <dgm:spPr/>
      <dgm:t>
        <a:bodyPr/>
        <a:lstStyle/>
        <a:p>
          <a:endParaRPr lang="en-US"/>
        </a:p>
      </dgm:t>
    </dgm:pt>
    <dgm:pt modelId="{9CAF4704-E356-43FC-BEE8-6C1C0005E83B}" type="sibTrans" cxnId="{4EE49D4C-A99F-4CD7-8A79-072A11BF91BB}">
      <dgm:prSet/>
      <dgm:spPr/>
      <dgm:t>
        <a:bodyPr/>
        <a:lstStyle/>
        <a:p>
          <a:endParaRPr lang="en-US"/>
        </a:p>
      </dgm:t>
    </dgm:pt>
    <dgm:pt modelId="{F5A934BF-691F-4105-8946-4D269B954E20}">
      <dgm:prSet/>
      <dgm:spPr/>
      <dgm:t>
        <a:bodyPr/>
        <a:lstStyle/>
        <a:p>
          <a:pPr>
            <a:lnSpc>
              <a:spcPct val="100000"/>
            </a:lnSpc>
          </a:pPr>
          <a:r>
            <a:rPr lang="en-GB"/>
            <a:t>Promote psychological well-being and social interaction</a:t>
          </a:r>
          <a:endParaRPr lang="en-US"/>
        </a:p>
      </dgm:t>
    </dgm:pt>
    <dgm:pt modelId="{E6F4B37C-DB97-4631-AEEA-4108AFB7236F}" type="parTrans" cxnId="{6D0C9ABB-82F4-49B7-A13A-72A59C1112D3}">
      <dgm:prSet/>
      <dgm:spPr/>
      <dgm:t>
        <a:bodyPr/>
        <a:lstStyle/>
        <a:p>
          <a:endParaRPr lang="en-US"/>
        </a:p>
      </dgm:t>
    </dgm:pt>
    <dgm:pt modelId="{ED736473-0982-4BC8-9133-E2412E96AD66}" type="sibTrans" cxnId="{6D0C9ABB-82F4-49B7-A13A-72A59C1112D3}">
      <dgm:prSet/>
      <dgm:spPr/>
      <dgm:t>
        <a:bodyPr/>
        <a:lstStyle/>
        <a:p>
          <a:endParaRPr lang="en-US"/>
        </a:p>
      </dgm:t>
    </dgm:pt>
    <dgm:pt modelId="{53253156-13EE-43D1-A52F-D191DF21ADD6}" type="pres">
      <dgm:prSet presAssocID="{C8A1D977-0B47-4318-A4FF-CC4175E86099}" presName="root" presStyleCnt="0">
        <dgm:presLayoutVars>
          <dgm:dir/>
          <dgm:resizeHandles val="exact"/>
        </dgm:presLayoutVars>
      </dgm:prSet>
      <dgm:spPr/>
    </dgm:pt>
    <dgm:pt modelId="{7B04EA00-24A4-4062-989A-3238CBC53C17}" type="pres">
      <dgm:prSet presAssocID="{7F6E2697-C83E-4420-9F7A-4863F9653F72}" presName="compNode" presStyleCnt="0"/>
      <dgm:spPr/>
    </dgm:pt>
    <dgm:pt modelId="{17DEF73F-7C5F-4027-9D18-7D8558FDCA5D}" type="pres">
      <dgm:prSet presAssocID="{7F6E2697-C83E-4420-9F7A-4863F9653F72}" presName="bgRect" presStyleLbl="bgShp" presStyleIdx="0" presStyleCnt="3"/>
      <dgm:spPr/>
    </dgm:pt>
    <dgm:pt modelId="{607F49C0-5604-4273-9E86-F0CD40D9CEB6}" type="pres">
      <dgm:prSet presAssocID="{7F6E2697-C83E-4420-9F7A-4863F9653F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Cane"/>
        </a:ext>
      </dgm:extLst>
    </dgm:pt>
    <dgm:pt modelId="{47A622B7-7DDF-4D80-B88B-AFBD909AEDB0}" type="pres">
      <dgm:prSet presAssocID="{7F6E2697-C83E-4420-9F7A-4863F9653F72}" presName="spaceRect" presStyleCnt="0"/>
      <dgm:spPr/>
    </dgm:pt>
    <dgm:pt modelId="{5020FAB0-5DAA-46D5-8CCF-898AFC9E72A3}" type="pres">
      <dgm:prSet presAssocID="{7F6E2697-C83E-4420-9F7A-4863F9653F72}" presName="parTx" presStyleLbl="revTx" presStyleIdx="0" presStyleCnt="3">
        <dgm:presLayoutVars>
          <dgm:chMax val="0"/>
          <dgm:chPref val="0"/>
        </dgm:presLayoutVars>
      </dgm:prSet>
      <dgm:spPr/>
    </dgm:pt>
    <dgm:pt modelId="{D5F55ABE-F7E1-44F4-A557-8C9030AEAEAC}" type="pres">
      <dgm:prSet presAssocID="{2510EB3E-61F7-4097-B40F-A252B9B728C1}" presName="sibTrans" presStyleCnt="0"/>
      <dgm:spPr/>
    </dgm:pt>
    <dgm:pt modelId="{63ED3D81-0635-49F3-B880-55D22A813304}" type="pres">
      <dgm:prSet presAssocID="{43D826CA-C303-4A0B-9AD6-4E20570D3895}" presName="compNode" presStyleCnt="0"/>
      <dgm:spPr/>
    </dgm:pt>
    <dgm:pt modelId="{CE35C1E8-C96D-4821-860D-6C38A55B6755}" type="pres">
      <dgm:prSet presAssocID="{43D826CA-C303-4A0B-9AD6-4E20570D3895}" presName="bgRect" presStyleLbl="bgShp" presStyleIdx="1" presStyleCnt="3"/>
      <dgm:spPr/>
    </dgm:pt>
    <dgm:pt modelId="{291A805A-84A5-4A95-A1B1-95DECFD4FB4B}" type="pres">
      <dgm:prSet presAssocID="{43D826CA-C303-4A0B-9AD6-4E20570D389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n"/>
        </a:ext>
      </dgm:extLst>
    </dgm:pt>
    <dgm:pt modelId="{F0014900-A54C-4C30-92C3-2E01C323D693}" type="pres">
      <dgm:prSet presAssocID="{43D826CA-C303-4A0B-9AD6-4E20570D3895}" presName="spaceRect" presStyleCnt="0"/>
      <dgm:spPr/>
    </dgm:pt>
    <dgm:pt modelId="{29DD77C4-6A05-4D3D-A9F5-D3E764FB6BE4}" type="pres">
      <dgm:prSet presAssocID="{43D826CA-C303-4A0B-9AD6-4E20570D3895}" presName="parTx" presStyleLbl="revTx" presStyleIdx="1" presStyleCnt="3">
        <dgm:presLayoutVars>
          <dgm:chMax val="0"/>
          <dgm:chPref val="0"/>
        </dgm:presLayoutVars>
      </dgm:prSet>
      <dgm:spPr/>
    </dgm:pt>
    <dgm:pt modelId="{1694166D-ED18-46B7-BAA8-FAFA9C57BB44}" type="pres">
      <dgm:prSet presAssocID="{9CAF4704-E356-43FC-BEE8-6C1C0005E83B}" presName="sibTrans" presStyleCnt="0"/>
      <dgm:spPr/>
    </dgm:pt>
    <dgm:pt modelId="{82C9994F-A83C-44FC-871D-01D60E13F598}" type="pres">
      <dgm:prSet presAssocID="{F5A934BF-691F-4105-8946-4D269B954E20}" presName="compNode" presStyleCnt="0"/>
      <dgm:spPr/>
    </dgm:pt>
    <dgm:pt modelId="{86BB3F74-F96C-47F1-8449-F4A64A0D8811}" type="pres">
      <dgm:prSet presAssocID="{F5A934BF-691F-4105-8946-4D269B954E20}" presName="bgRect" presStyleLbl="bgShp" presStyleIdx="2" presStyleCnt="3"/>
      <dgm:spPr/>
    </dgm:pt>
    <dgm:pt modelId="{DB825A35-E80A-47E1-AF89-5D9068E5C092}" type="pres">
      <dgm:prSet presAssocID="{F5A934BF-691F-4105-8946-4D269B954E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413B7860-3E0C-4A8E-BDC1-CDEA43964609}" type="pres">
      <dgm:prSet presAssocID="{F5A934BF-691F-4105-8946-4D269B954E20}" presName="spaceRect" presStyleCnt="0"/>
      <dgm:spPr/>
    </dgm:pt>
    <dgm:pt modelId="{E21ACEAD-8BBF-4EEF-84BF-0724A2FED6BA}" type="pres">
      <dgm:prSet presAssocID="{F5A934BF-691F-4105-8946-4D269B954E20}" presName="parTx" presStyleLbl="revTx" presStyleIdx="2" presStyleCnt="3">
        <dgm:presLayoutVars>
          <dgm:chMax val="0"/>
          <dgm:chPref val="0"/>
        </dgm:presLayoutVars>
      </dgm:prSet>
      <dgm:spPr/>
    </dgm:pt>
  </dgm:ptLst>
  <dgm:cxnLst>
    <dgm:cxn modelId="{177B3243-DBE8-4967-AE76-16B48AF5527A}" type="presOf" srcId="{F5A934BF-691F-4105-8946-4D269B954E20}" destId="{E21ACEAD-8BBF-4EEF-84BF-0724A2FED6BA}" srcOrd="0" destOrd="0" presId="urn:microsoft.com/office/officeart/2018/2/layout/IconVerticalSolidList"/>
    <dgm:cxn modelId="{DAEC4A64-DAAD-43BE-A5A0-38A0E6155508}" type="presOf" srcId="{C8A1D977-0B47-4318-A4FF-CC4175E86099}" destId="{53253156-13EE-43D1-A52F-D191DF21ADD6}" srcOrd="0" destOrd="0" presId="urn:microsoft.com/office/officeart/2018/2/layout/IconVerticalSolidList"/>
    <dgm:cxn modelId="{4EE49D4C-A99F-4CD7-8A79-072A11BF91BB}" srcId="{C8A1D977-0B47-4318-A4FF-CC4175E86099}" destId="{43D826CA-C303-4A0B-9AD6-4E20570D3895}" srcOrd="1" destOrd="0" parTransId="{833B96FB-E0BC-4EF4-8B04-52347D03CE7E}" sibTransId="{9CAF4704-E356-43FC-BEE8-6C1C0005E83B}"/>
    <dgm:cxn modelId="{FA322CB6-E040-4A90-B6E0-AD7D81EDD315}" type="presOf" srcId="{7F6E2697-C83E-4420-9F7A-4863F9653F72}" destId="{5020FAB0-5DAA-46D5-8CCF-898AFC9E72A3}" srcOrd="0" destOrd="0" presId="urn:microsoft.com/office/officeart/2018/2/layout/IconVerticalSolidList"/>
    <dgm:cxn modelId="{6D0C9ABB-82F4-49B7-A13A-72A59C1112D3}" srcId="{C8A1D977-0B47-4318-A4FF-CC4175E86099}" destId="{F5A934BF-691F-4105-8946-4D269B954E20}" srcOrd="2" destOrd="0" parTransId="{E6F4B37C-DB97-4631-AEEA-4108AFB7236F}" sibTransId="{ED736473-0982-4BC8-9133-E2412E96AD66}"/>
    <dgm:cxn modelId="{419B1CD9-0174-41BF-8B66-9B4B44C40DC2}" type="presOf" srcId="{43D826CA-C303-4A0B-9AD6-4E20570D3895}" destId="{29DD77C4-6A05-4D3D-A9F5-D3E764FB6BE4}" srcOrd="0" destOrd="0" presId="urn:microsoft.com/office/officeart/2018/2/layout/IconVerticalSolidList"/>
    <dgm:cxn modelId="{C6FB31F8-7B92-43CB-93CB-0BF27A8BC7D1}" srcId="{C8A1D977-0B47-4318-A4FF-CC4175E86099}" destId="{7F6E2697-C83E-4420-9F7A-4863F9653F72}" srcOrd="0" destOrd="0" parTransId="{16117CE8-7C67-47C7-B843-D176E8F548A3}" sibTransId="{2510EB3E-61F7-4097-B40F-A252B9B728C1}"/>
    <dgm:cxn modelId="{5A08FC28-1ACC-4040-90F4-9E935E3E0D8E}" type="presParOf" srcId="{53253156-13EE-43D1-A52F-D191DF21ADD6}" destId="{7B04EA00-24A4-4062-989A-3238CBC53C17}" srcOrd="0" destOrd="0" presId="urn:microsoft.com/office/officeart/2018/2/layout/IconVerticalSolidList"/>
    <dgm:cxn modelId="{C5AA4F51-A309-4CE0-A580-A2CC97F2D6CF}" type="presParOf" srcId="{7B04EA00-24A4-4062-989A-3238CBC53C17}" destId="{17DEF73F-7C5F-4027-9D18-7D8558FDCA5D}" srcOrd="0" destOrd="0" presId="urn:microsoft.com/office/officeart/2018/2/layout/IconVerticalSolidList"/>
    <dgm:cxn modelId="{48109024-41C7-4E58-9DB4-8891DBE41B11}" type="presParOf" srcId="{7B04EA00-24A4-4062-989A-3238CBC53C17}" destId="{607F49C0-5604-4273-9E86-F0CD40D9CEB6}" srcOrd="1" destOrd="0" presId="urn:microsoft.com/office/officeart/2018/2/layout/IconVerticalSolidList"/>
    <dgm:cxn modelId="{87E746E2-2C4B-4A7F-AADD-E8792F7D39CC}" type="presParOf" srcId="{7B04EA00-24A4-4062-989A-3238CBC53C17}" destId="{47A622B7-7DDF-4D80-B88B-AFBD909AEDB0}" srcOrd="2" destOrd="0" presId="urn:microsoft.com/office/officeart/2018/2/layout/IconVerticalSolidList"/>
    <dgm:cxn modelId="{3A645CC7-C440-4F6E-8100-445E97BEC887}" type="presParOf" srcId="{7B04EA00-24A4-4062-989A-3238CBC53C17}" destId="{5020FAB0-5DAA-46D5-8CCF-898AFC9E72A3}" srcOrd="3" destOrd="0" presId="urn:microsoft.com/office/officeart/2018/2/layout/IconVerticalSolidList"/>
    <dgm:cxn modelId="{D0F3FB7F-6B35-4124-A83C-08422A700AA1}" type="presParOf" srcId="{53253156-13EE-43D1-A52F-D191DF21ADD6}" destId="{D5F55ABE-F7E1-44F4-A557-8C9030AEAEAC}" srcOrd="1" destOrd="0" presId="urn:microsoft.com/office/officeart/2018/2/layout/IconVerticalSolidList"/>
    <dgm:cxn modelId="{49C3FADF-1D4F-43DD-B426-16FA211FADAA}" type="presParOf" srcId="{53253156-13EE-43D1-A52F-D191DF21ADD6}" destId="{63ED3D81-0635-49F3-B880-55D22A813304}" srcOrd="2" destOrd="0" presId="urn:microsoft.com/office/officeart/2018/2/layout/IconVerticalSolidList"/>
    <dgm:cxn modelId="{AE8DD87B-B997-423E-A61F-0C78E95B657E}" type="presParOf" srcId="{63ED3D81-0635-49F3-B880-55D22A813304}" destId="{CE35C1E8-C96D-4821-860D-6C38A55B6755}" srcOrd="0" destOrd="0" presId="urn:microsoft.com/office/officeart/2018/2/layout/IconVerticalSolidList"/>
    <dgm:cxn modelId="{CC65049C-D60A-4D5F-80DF-1D4D54282E4D}" type="presParOf" srcId="{63ED3D81-0635-49F3-B880-55D22A813304}" destId="{291A805A-84A5-4A95-A1B1-95DECFD4FB4B}" srcOrd="1" destOrd="0" presId="urn:microsoft.com/office/officeart/2018/2/layout/IconVerticalSolidList"/>
    <dgm:cxn modelId="{7B26F170-56A8-408A-AD53-3AE62D251BC7}" type="presParOf" srcId="{63ED3D81-0635-49F3-B880-55D22A813304}" destId="{F0014900-A54C-4C30-92C3-2E01C323D693}" srcOrd="2" destOrd="0" presId="urn:microsoft.com/office/officeart/2018/2/layout/IconVerticalSolidList"/>
    <dgm:cxn modelId="{AFCF88E9-C32D-4E11-BAF6-6212A4F3BC6E}" type="presParOf" srcId="{63ED3D81-0635-49F3-B880-55D22A813304}" destId="{29DD77C4-6A05-4D3D-A9F5-D3E764FB6BE4}" srcOrd="3" destOrd="0" presId="urn:microsoft.com/office/officeart/2018/2/layout/IconVerticalSolidList"/>
    <dgm:cxn modelId="{E7B4D31A-AD08-447B-8ADC-A03A026BBCE8}" type="presParOf" srcId="{53253156-13EE-43D1-A52F-D191DF21ADD6}" destId="{1694166D-ED18-46B7-BAA8-FAFA9C57BB44}" srcOrd="3" destOrd="0" presId="urn:microsoft.com/office/officeart/2018/2/layout/IconVerticalSolidList"/>
    <dgm:cxn modelId="{05BB22E5-7308-401E-BFB6-C74EAF7E31A8}" type="presParOf" srcId="{53253156-13EE-43D1-A52F-D191DF21ADD6}" destId="{82C9994F-A83C-44FC-871D-01D60E13F598}" srcOrd="4" destOrd="0" presId="urn:microsoft.com/office/officeart/2018/2/layout/IconVerticalSolidList"/>
    <dgm:cxn modelId="{6DCEAFD2-CE9D-4666-BCA8-CC3AB17249FB}" type="presParOf" srcId="{82C9994F-A83C-44FC-871D-01D60E13F598}" destId="{86BB3F74-F96C-47F1-8449-F4A64A0D8811}" srcOrd="0" destOrd="0" presId="urn:microsoft.com/office/officeart/2018/2/layout/IconVerticalSolidList"/>
    <dgm:cxn modelId="{7CCA53C3-5F1D-4E81-B532-9C6029D1984D}" type="presParOf" srcId="{82C9994F-A83C-44FC-871D-01D60E13F598}" destId="{DB825A35-E80A-47E1-AF89-5D9068E5C092}" srcOrd="1" destOrd="0" presId="urn:microsoft.com/office/officeart/2018/2/layout/IconVerticalSolidList"/>
    <dgm:cxn modelId="{C5765B75-B9DB-4150-9492-6BFC4DA7F353}" type="presParOf" srcId="{82C9994F-A83C-44FC-871D-01D60E13F598}" destId="{413B7860-3E0C-4A8E-BDC1-CDEA43964609}" srcOrd="2" destOrd="0" presId="urn:microsoft.com/office/officeart/2018/2/layout/IconVerticalSolidList"/>
    <dgm:cxn modelId="{5C91AE06-31CE-42FA-B720-431AF41B7306}" type="presParOf" srcId="{82C9994F-A83C-44FC-871D-01D60E13F598}" destId="{E21ACEAD-8BBF-4EEF-84BF-0724A2FED6B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8E27C6C-739D-4C20-AC60-B3C113D025D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1CA39DB-7385-4F08-B7C9-DE6A2B2EE347}">
      <dgm:prSet/>
      <dgm:spPr/>
      <dgm:t>
        <a:bodyPr/>
        <a:lstStyle/>
        <a:p>
          <a:r>
            <a:rPr lang="en-GB"/>
            <a:t>Empowering older citizens promotes dignity, autonomy, and an improved quality of life.</a:t>
          </a:r>
          <a:endParaRPr lang="en-US"/>
        </a:p>
      </dgm:t>
    </dgm:pt>
    <dgm:pt modelId="{881F2083-8856-413E-8EF9-4CA26B2372ED}" type="parTrans" cxnId="{2454BB5C-E660-4DD9-9431-EABC3C5C7EEA}">
      <dgm:prSet/>
      <dgm:spPr/>
      <dgm:t>
        <a:bodyPr/>
        <a:lstStyle/>
        <a:p>
          <a:endParaRPr lang="en-US"/>
        </a:p>
      </dgm:t>
    </dgm:pt>
    <dgm:pt modelId="{206F001C-0825-4FB3-BAC2-AD824B21F851}" type="sibTrans" cxnId="{2454BB5C-E660-4DD9-9431-EABC3C5C7EEA}">
      <dgm:prSet/>
      <dgm:spPr/>
      <dgm:t>
        <a:bodyPr/>
        <a:lstStyle/>
        <a:p>
          <a:endParaRPr lang="en-US"/>
        </a:p>
      </dgm:t>
    </dgm:pt>
    <dgm:pt modelId="{7380EA37-2A09-483E-B9D9-0BD8CC81CDB9}">
      <dgm:prSet/>
      <dgm:spPr/>
      <dgm:t>
        <a:bodyPr/>
        <a:lstStyle/>
        <a:p>
          <a:r>
            <a:rPr lang="en-GB"/>
            <a:t>UK policies provide strong structures; however, weaknesses exist.</a:t>
          </a:r>
          <a:endParaRPr lang="en-US"/>
        </a:p>
      </dgm:t>
    </dgm:pt>
    <dgm:pt modelId="{568F5C2E-1560-4308-B3CE-55AF9660CBEA}" type="parTrans" cxnId="{1CCF2092-EBA0-4E10-843B-FBA850223C64}">
      <dgm:prSet/>
      <dgm:spPr/>
      <dgm:t>
        <a:bodyPr/>
        <a:lstStyle/>
        <a:p>
          <a:endParaRPr lang="en-US"/>
        </a:p>
      </dgm:t>
    </dgm:pt>
    <dgm:pt modelId="{ABF4F86D-119B-4FC0-A57B-D3B72BE58FA5}" type="sibTrans" cxnId="{1CCF2092-EBA0-4E10-843B-FBA850223C64}">
      <dgm:prSet/>
      <dgm:spPr/>
      <dgm:t>
        <a:bodyPr/>
        <a:lstStyle/>
        <a:p>
          <a:endParaRPr lang="en-US"/>
        </a:p>
      </dgm:t>
    </dgm:pt>
    <dgm:pt modelId="{5EC0BF91-D2BE-45E6-81B1-C48C2332ED8F}">
      <dgm:prSet/>
      <dgm:spPr/>
      <dgm:t>
        <a:bodyPr/>
        <a:lstStyle/>
        <a:p>
          <a:r>
            <a:rPr lang="en-GB"/>
            <a:t>Collaboration, creativity, and accessibility are essential for achievement.</a:t>
          </a:r>
          <a:endParaRPr lang="en-US"/>
        </a:p>
      </dgm:t>
    </dgm:pt>
    <dgm:pt modelId="{A17381E6-CEDD-47B7-8996-B23CE7D0B571}" type="parTrans" cxnId="{F23FC066-43C6-470E-BA8E-75BC1A41D60A}">
      <dgm:prSet/>
      <dgm:spPr/>
      <dgm:t>
        <a:bodyPr/>
        <a:lstStyle/>
        <a:p>
          <a:endParaRPr lang="en-US"/>
        </a:p>
      </dgm:t>
    </dgm:pt>
    <dgm:pt modelId="{3EC54E36-4473-4B81-A6C1-F0E5EB4914F0}" type="sibTrans" cxnId="{F23FC066-43C6-470E-BA8E-75BC1A41D60A}">
      <dgm:prSet/>
      <dgm:spPr/>
      <dgm:t>
        <a:bodyPr/>
        <a:lstStyle/>
        <a:p>
          <a:endParaRPr lang="en-US"/>
        </a:p>
      </dgm:t>
    </dgm:pt>
    <dgm:pt modelId="{013F735F-3200-45F4-9E8A-9B46FC02BB2B}">
      <dgm:prSet/>
      <dgm:spPr/>
      <dgm:t>
        <a:bodyPr/>
        <a:lstStyle/>
        <a:p>
          <a:r>
            <a:rPr lang="en-GB"/>
            <a:t>All future care must be founded on a person-centred, empowering approach.</a:t>
          </a:r>
          <a:endParaRPr lang="en-US"/>
        </a:p>
      </dgm:t>
    </dgm:pt>
    <dgm:pt modelId="{97F32185-02CA-4A48-9342-9A174426AA5C}" type="parTrans" cxnId="{EC5440BB-943D-4D67-A301-E65EBAC89531}">
      <dgm:prSet/>
      <dgm:spPr/>
      <dgm:t>
        <a:bodyPr/>
        <a:lstStyle/>
        <a:p>
          <a:endParaRPr lang="en-US"/>
        </a:p>
      </dgm:t>
    </dgm:pt>
    <dgm:pt modelId="{BA8E4846-E901-42FB-8DE2-435D4736B835}" type="sibTrans" cxnId="{EC5440BB-943D-4D67-A301-E65EBAC89531}">
      <dgm:prSet/>
      <dgm:spPr/>
      <dgm:t>
        <a:bodyPr/>
        <a:lstStyle/>
        <a:p>
          <a:endParaRPr lang="en-US"/>
        </a:p>
      </dgm:t>
    </dgm:pt>
    <dgm:pt modelId="{09399102-DF5C-4013-BD6D-2CC5E076F1DC}" type="pres">
      <dgm:prSet presAssocID="{08E27C6C-739D-4C20-AC60-B3C113D025D8}" presName="linear" presStyleCnt="0">
        <dgm:presLayoutVars>
          <dgm:animLvl val="lvl"/>
          <dgm:resizeHandles val="exact"/>
        </dgm:presLayoutVars>
      </dgm:prSet>
      <dgm:spPr/>
    </dgm:pt>
    <dgm:pt modelId="{2D7FD260-BF40-40BE-B5E2-2BAF3C8A0295}" type="pres">
      <dgm:prSet presAssocID="{41CA39DB-7385-4F08-B7C9-DE6A2B2EE347}" presName="parentText" presStyleLbl="node1" presStyleIdx="0" presStyleCnt="4">
        <dgm:presLayoutVars>
          <dgm:chMax val="0"/>
          <dgm:bulletEnabled val="1"/>
        </dgm:presLayoutVars>
      </dgm:prSet>
      <dgm:spPr/>
    </dgm:pt>
    <dgm:pt modelId="{B2A86ABB-3441-47CD-A51C-50A17C295B45}" type="pres">
      <dgm:prSet presAssocID="{206F001C-0825-4FB3-BAC2-AD824B21F851}" presName="spacer" presStyleCnt="0"/>
      <dgm:spPr/>
    </dgm:pt>
    <dgm:pt modelId="{4B61B50E-47EF-412B-AD67-F012AC00700A}" type="pres">
      <dgm:prSet presAssocID="{7380EA37-2A09-483E-B9D9-0BD8CC81CDB9}" presName="parentText" presStyleLbl="node1" presStyleIdx="1" presStyleCnt="4">
        <dgm:presLayoutVars>
          <dgm:chMax val="0"/>
          <dgm:bulletEnabled val="1"/>
        </dgm:presLayoutVars>
      </dgm:prSet>
      <dgm:spPr/>
    </dgm:pt>
    <dgm:pt modelId="{6D1AE69E-D90B-43A7-BD2D-F14A1CBC0199}" type="pres">
      <dgm:prSet presAssocID="{ABF4F86D-119B-4FC0-A57B-D3B72BE58FA5}" presName="spacer" presStyleCnt="0"/>
      <dgm:spPr/>
    </dgm:pt>
    <dgm:pt modelId="{5B748EB8-60C5-41DA-80E2-EE13503ABA3C}" type="pres">
      <dgm:prSet presAssocID="{5EC0BF91-D2BE-45E6-81B1-C48C2332ED8F}" presName="parentText" presStyleLbl="node1" presStyleIdx="2" presStyleCnt="4">
        <dgm:presLayoutVars>
          <dgm:chMax val="0"/>
          <dgm:bulletEnabled val="1"/>
        </dgm:presLayoutVars>
      </dgm:prSet>
      <dgm:spPr/>
    </dgm:pt>
    <dgm:pt modelId="{C13646EA-2310-44FF-8EAE-5BB64F3B1DCE}" type="pres">
      <dgm:prSet presAssocID="{3EC54E36-4473-4B81-A6C1-F0E5EB4914F0}" presName="spacer" presStyleCnt="0"/>
      <dgm:spPr/>
    </dgm:pt>
    <dgm:pt modelId="{7C92DB72-93EF-45B5-9FD7-47E3D8308687}" type="pres">
      <dgm:prSet presAssocID="{013F735F-3200-45F4-9E8A-9B46FC02BB2B}" presName="parentText" presStyleLbl="node1" presStyleIdx="3" presStyleCnt="4">
        <dgm:presLayoutVars>
          <dgm:chMax val="0"/>
          <dgm:bulletEnabled val="1"/>
        </dgm:presLayoutVars>
      </dgm:prSet>
      <dgm:spPr/>
    </dgm:pt>
  </dgm:ptLst>
  <dgm:cxnLst>
    <dgm:cxn modelId="{FD01F42B-326C-436D-9960-E4BE7639D93D}" type="presOf" srcId="{7380EA37-2A09-483E-B9D9-0BD8CC81CDB9}" destId="{4B61B50E-47EF-412B-AD67-F012AC00700A}" srcOrd="0" destOrd="0" presId="urn:microsoft.com/office/officeart/2005/8/layout/vList2"/>
    <dgm:cxn modelId="{2454BB5C-E660-4DD9-9431-EABC3C5C7EEA}" srcId="{08E27C6C-739D-4C20-AC60-B3C113D025D8}" destId="{41CA39DB-7385-4F08-B7C9-DE6A2B2EE347}" srcOrd="0" destOrd="0" parTransId="{881F2083-8856-413E-8EF9-4CA26B2372ED}" sibTransId="{206F001C-0825-4FB3-BAC2-AD824B21F851}"/>
    <dgm:cxn modelId="{F23FC066-43C6-470E-BA8E-75BC1A41D60A}" srcId="{08E27C6C-739D-4C20-AC60-B3C113D025D8}" destId="{5EC0BF91-D2BE-45E6-81B1-C48C2332ED8F}" srcOrd="2" destOrd="0" parTransId="{A17381E6-CEDD-47B7-8996-B23CE7D0B571}" sibTransId="{3EC54E36-4473-4B81-A6C1-F0E5EB4914F0}"/>
    <dgm:cxn modelId="{36E6DE73-4CF2-4125-A98B-5C07E9AA6C5D}" type="presOf" srcId="{08E27C6C-739D-4C20-AC60-B3C113D025D8}" destId="{09399102-DF5C-4013-BD6D-2CC5E076F1DC}" srcOrd="0" destOrd="0" presId="urn:microsoft.com/office/officeart/2005/8/layout/vList2"/>
    <dgm:cxn modelId="{1CCF2092-EBA0-4E10-843B-FBA850223C64}" srcId="{08E27C6C-739D-4C20-AC60-B3C113D025D8}" destId="{7380EA37-2A09-483E-B9D9-0BD8CC81CDB9}" srcOrd="1" destOrd="0" parTransId="{568F5C2E-1560-4308-B3CE-55AF9660CBEA}" sibTransId="{ABF4F86D-119B-4FC0-A57B-D3B72BE58FA5}"/>
    <dgm:cxn modelId="{FEE03EA8-1FCB-4970-9BCB-F49A2DC67184}" type="presOf" srcId="{41CA39DB-7385-4F08-B7C9-DE6A2B2EE347}" destId="{2D7FD260-BF40-40BE-B5E2-2BAF3C8A0295}" srcOrd="0" destOrd="0" presId="urn:microsoft.com/office/officeart/2005/8/layout/vList2"/>
    <dgm:cxn modelId="{EC5440BB-943D-4D67-A301-E65EBAC89531}" srcId="{08E27C6C-739D-4C20-AC60-B3C113D025D8}" destId="{013F735F-3200-45F4-9E8A-9B46FC02BB2B}" srcOrd="3" destOrd="0" parTransId="{97F32185-02CA-4A48-9342-9A174426AA5C}" sibTransId="{BA8E4846-E901-42FB-8DE2-435D4736B835}"/>
    <dgm:cxn modelId="{B22714E0-F939-4449-B0F7-B7532E908673}" type="presOf" srcId="{5EC0BF91-D2BE-45E6-81B1-C48C2332ED8F}" destId="{5B748EB8-60C5-41DA-80E2-EE13503ABA3C}" srcOrd="0" destOrd="0" presId="urn:microsoft.com/office/officeart/2005/8/layout/vList2"/>
    <dgm:cxn modelId="{B79644F1-A011-490E-857C-E4CB4B59A0B1}" type="presOf" srcId="{013F735F-3200-45F4-9E8A-9B46FC02BB2B}" destId="{7C92DB72-93EF-45B5-9FD7-47E3D8308687}" srcOrd="0" destOrd="0" presId="urn:microsoft.com/office/officeart/2005/8/layout/vList2"/>
    <dgm:cxn modelId="{8511ABCC-18C4-4803-BF8E-F813E551C15A}" type="presParOf" srcId="{09399102-DF5C-4013-BD6D-2CC5E076F1DC}" destId="{2D7FD260-BF40-40BE-B5E2-2BAF3C8A0295}" srcOrd="0" destOrd="0" presId="urn:microsoft.com/office/officeart/2005/8/layout/vList2"/>
    <dgm:cxn modelId="{BA5E86EA-C0A6-49D4-A996-65C99581308E}" type="presParOf" srcId="{09399102-DF5C-4013-BD6D-2CC5E076F1DC}" destId="{B2A86ABB-3441-47CD-A51C-50A17C295B45}" srcOrd="1" destOrd="0" presId="urn:microsoft.com/office/officeart/2005/8/layout/vList2"/>
    <dgm:cxn modelId="{51AC417A-B10F-4ADA-B477-0CAFFA9C5B53}" type="presParOf" srcId="{09399102-DF5C-4013-BD6D-2CC5E076F1DC}" destId="{4B61B50E-47EF-412B-AD67-F012AC00700A}" srcOrd="2" destOrd="0" presId="urn:microsoft.com/office/officeart/2005/8/layout/vList2"/>
    <dgm:cxn modelId="{D661CC9C-F5B0-438A-8354-1AE26BE50646}" type="presParOf" srcId="{09399102-DF5C-4013-BD6D-2CC5E076F1DC}" destId="{6D1AE69E-D90B-43A7-BD2D-F14A1CBC0199}" srcOrd="3" destOrd="0" presId="urn:microsoft.com/office/officeart/2005/8/layout/vList2"/>
    <dgm:cxn modelId="{B87360D7-EAEC-45E6-8705-8D8E5DE60A8F}" type="presParOf" srcId="{09399102-DF5C-4013-BD6D-2CC5E076F1DC}" destId="{5B748EB8-60C5-41DA-80E2-EE13503ABA3C}" srcOrd="4" destOrd="0" presId="urn:microsoft.com/office/officeart/2005/8/layout/vList2"/>
    <dgm:cxn modelId="{69FAFEE2-D6AF-4E70-B533-2595132684A0}" type="presParOf" srcId="{09399102-DF5C-4013-BD6D-2CC5E076F1DC}" destId="{C13646EA-2310-44FF-8EAE-5BB64F3B1DCE}" srcOrd="5" destOrd="0" presId="urn:microsoft.com/office/officeart/2005/8/layout/vList2"/>
    <dgm:cxn modelId="{499AF204-247B-4993-A8BE-A63C7EE67A54}" type="presParOf" srcId="{09399102-DF5C-4013-BD6D-2CC5E076F1DC}" destId="{7C92DB72-93EF-45B5-9FD7-47E3D8308687}"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F9F25-E2C8-4603-9A0C-1AF88BA05D5B}">
      <dsp:nvSpPr>
        <dsp:cNvPr id="0" name=""/>
        <dsp:cNvSpPr/>
      </dsp:nvSpPr>
      <dsp:spPr>
        <a:xfrm>
          <a:off x="990916" y="0"/>
          <a:ext cx="6587455" cy="493416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12625-770E-4280-97D2-8DAB4B260C29}">
      <dsp:nvSpPr>
        <dsp:cNvPr id="0" name=""/>
        <dsp:cNvSpPr/>
      </dsp:nvSpPr>
      <dsp:spPr>
        <a:xfrm>
          <a:off x="1765920" y="424187"/>
          <a:ext cx="2612077" cy="17964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ageing population in the UK comprises 11 million individuals aged 65 and older (ONS, 2023).</a:t>
          </a:r>
          <a:endParaRPr lang="en-US" sz="1600" kern="1200" dirty="0"/>
        </a:p>
      </dsp:txBody>
      <dsp:txXfrm>
        <a:off x="1853616" y="511883"/>
        <a:ext cx="2436685" cy="1621060"/>
      </dsp:txXfrm>
    </dsp:sp>
    <dsp:sp modelId="{90FD5D10-374A-437F-A8AD-CC4987890A6A}">
      <dsp:nvSpPr>
        <dsp:cNvPr id="0" name=""/>
        <dsp:cNvSpPr/>
      </dsp:nvSpPr>
      <dsp:spPr>
        <a:xfrm>
          <a:off x="4770239" y="417789"/>
          <a:ext cx="2702367" cy="17820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Extended life expectancy accompanied by escalating health and social care requirements</a:t>
          </a:r>
          <a:endParaRPr lang="en-US" sz="1600" kern="1200" dirty="0"/>
        </a:p>
      </dsp:txBody>
      <dsp:txXfrm>
        <a:off x="4857233" y="504783"/>
        <a:ext cx="2528379" cy="1608090"/>
      </dsp:txXfrm>
    </dsp:sp>
    <dsp:sp modelId="{113A30FA-0E06-4449-BDBB-C5A7B2C5693E}">
      <dsp:nvSpPr>
        <dsp:cNvPr id="0" name=""/>
        <dsp:cNvSpPr/>
      </dsp:nvSpPr>
      <dsp:spPr>
        <a:xfrm>
          <a:off x="1800423" y="2480709"/>
          <a:ext cx="2543071" cy="19243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Significance of empowerment, autonomy, and quality of life (WHO, 2020).</a:t>
          </a:r>
          <a:endParaRPr lang="en-US" sz="1600" kern="1200" dirty="0"/>
        </a:p>
      </dsp:txBody>
      <dsp:txXfrm>
        <a:off x="1894361" y="2574647"/>
        <a:ext cx="2355195" cy="1736448"/>
      </dsp:txXfrm>
    </dsp:sp>
    <dsp:sp modelId="{EDF7AB5A-0E27-45BB-844A-E8A41A689623}">
      <dsp:nvSpPr>
        <dsp:cNvPr id="0" name=""/>
        <dsp:cNvSpPr/>
      </dsp:nvSpPr>
      <dsp:spPr>
        <a:xfrm>
          <a:off x="4777089" y="2472608"/>
          <a:ext cx="2801277" cy="19232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Objective: assess existing care, empowerment, and support strategies</a:t>
          </a:r>
          <a:endParaRPr lang="en-US" sz="1600" kern="1200" dirty="0"/>
        </a:p>
      </dsp:txBody>
      <dsp:txXfrm>
        <a:off x="4870976" y="2566495"/>
        <a:ext cx="2613503" cy="1735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821544-400F-4A67-8964-62F217A4D1AB}">
      <dsp:nvSpPr>
        <dsp:cNvPr id="0" name=""/>
        <dsp:cNvSpPr/>
      </dsp:nvSpPr>
      <dsp:spPr>
        <a:xfrm>
          <a:off x="0" y="0"/>
          <a:ext cx="5444731" cy="7604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By 2040, one in four residents in the UK will be aged 65 or older (Age UK, 2024).</a:t>
          </a:r>
          <a:endParaRPr lang="en-US" sz="1800" kern="1200"/>
        </a:p>
      </dsp:txBody>
      <dsp:txXfrm>
        <a:off x="22272" y="22272"/>
        <a:ext cx="4559921" cy="715877"/>
      </dsp:txXfrm>
    </dsp:sp>
    <dsp:sp modelId="{2C133503-70FE-41FD-80D1-D19B06CA96ED}">
      <dsp:nvSpPr>
        <dsp:cNvPr id="0" name=""/>
        <dsp:cNvSpPr/>
      </dsp:nvSpPr>
      <dsp:spPr>
        <a:xfrm>
          <a:off x="455996" y="898679"/>
          <a:ext cx="5444731" cy="7604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Heightened incidence of chronic diseases (ONS, 2023)</a:t>
          </a:r>
          <a:endParaRPr lang="en-US" sz="1800" kern="1200" dirty="0"/>
        </a:p>
      </dsp:txBody>
      <dsp:txXfrm>
        <a:off x="478268" y="920951"/>
        <a:ext cx="4449917" cy="715877"/>
      </dsp:txXfrm>
    </dsp:sp>
    <dsp:sp modelId="{8565D073-A8C0-4F1A-896A-94A3FD60B740}">
      <dsp:nvSpPr>
        <dsp:cNvPr id="0" name=""/>
        <dsp:cNvSpPr/>
      </dsp:nvSpPr>
      <dsp:spPr>
        <a:xfrm>
          <a:off x="905186" y="1797359"/>
          <a:ext cx="5444731" cy="7604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Increasing need for home-based and community care (DHSC, 2023)</a:t>
          </a:r>
          <a:endParaRPr lang="en-US" sz="1800" kern="1200" dirty="0"/>
        </a:p>
      </dsp:txBody>
      <dsp:txXfrm>
        <a:off x="927458" y="1819631"/>
        <a:ext cx="4456722" cy="715877"/>
      </dsp:txXfrm>
    </dsp:sp>
    <dsp:sp modelId="{55BD8AA0-9247-4CD5-95E7-AEDF5E033ABD}">
      <dsp:nvSpPr>
        <dsp:cNvPr id="0" name=""/>
        <dsp:cNvSpPr/>
      </dsp:nvSpPr>
      <dsp:spPr>
        <a:xfrm>
          <a:off x="1361182" y="2696039"/>
          <a:ext cx="5444731" cy="7604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Strain on NHS and social care financing</a:t>
          </a:r>
          <a:endParaRPr lang="en-US" sz="1800" kern="1200"/>
        </a:p>
      </dsp:txBody>
      <dsp:txXfrm>
        <a:off x="1383454" y="2718311"/>
        <a:ext cx="4449917" cy="715877"/>
      </dsp:txXfrm>
    </dsp:sp>
    <dsp:sp modelId="{40DDC12C-E19E-4691-8A16-EA08F37ED479}">
      <dsp:nvSpPr>
        <dsp:cNvPr id="0" name=""/>
        <dsp:cNvSpPr/>
      </dsp:nvSpPr>
      <dsp:spPr>
        <a:xfrm>
          <a:off x="4950457" y="582413"/>
          <a:ext cx="494273" cy="49427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061668" y="582413"/>
        <a:ext cx="271851" cy="371940"/>
      </dsp:txXfrm>
    </dsp:sp>
    <dsp:sp modelId="{B88CBEF1-F8B2-4785-931F-0D7F5A097BF9}">
      <dsp:nvSpPr>
        <dsp:cNvPr id="0" name=""/>
        <dsp:cNvSpPr/>
      </dsp:nvSpPr>
      <dsp:spPr>
        <a:xfrm>
          <a:off x="5406453" y="1481093"/>
          <a:ext cx="494273" cy="49427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517664" y="1481093"/>
        <a:ext cx="271851" cy="371940"/>
      </dsp:txXfrm>
    </dsp:sp>
    <dsp:sp modelId="{1D0201F5-4D30-4E86-AEFF-E6B1CAF1BEB2}">
      <dsp:nvSpPr>
        <dsp:cNvPr id="0" name=""/>
        <dsp:cNvSpPr/>
      </dsp:nvSpPr>
      <dsp:spPr>
        <a:xfrm>
          <a:off x="5855643" y="2379773"/>
          <a:ext cx="494273" cy="49427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966854" y="2379773"/>
        <a:ext cx="271851" cy="371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CD034-F74A-405A-929E-A515F86E78C8}">
      <dsp:nvSpPr>
        <dsp:cNvPr id="0" name=""/>
        <dsp:cNvSpPr/>
      </dsp:nvSpPr>
      <dsp:spPr>
        <a:xfrm>
          <a:off x="0" y="77687"/>
          <a:ext cx="6854832"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Care Act 2014 – obligation to enhance well-being and autonomy</a:t>
          </a:r>
          <a:r>
            <a:rPr lang="en-US" sz="2600" kern="1200" dirty="0"/>
            <a:t>.</a:t>
          </a:r>
        </a:p>
      </dsp:txBody>
      <dsp:txXfrm>
        <a:off x="50489" y="128176"/>
        <a:ext cx="6753854" cy="933302"/>
      </dsp:txXfrm>
    </dsp:sp>
    <dsp:sp modelId="{2FEAB86A-CE9E-4B29-A533-77B21FA03856}">
      <dsp:nvSpPr>
        <dsp:cNvPr id="0" name=""/>
        <dsp:cNvSpPr/>
      </dsp:nvSpPr>
      <dsp:spPr>
        <a:xfrm>
          <a:off x="0" y="1186848"/>
          <a:ext cx="6854832"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Equality Act 2010 - safeguarding against age discrimination</a:t>
          </a:r>
          <a:endParaRPr lang="en-US" sz="2600" kern="1200" dirty="0"/>
        </a:p>
      </dsp:txBody>
      <dsp:txXfrm>
        <a:off x="50489" y="1237337"/>
        <a:ext cx="6753854" cy="933302"/>
      </dsp:txXfrm>
    </dsp:sp>
    <dsp:sp modelId="{C4BF6D58-12EE-4948-9DE0-BF0AB04D65FC}">
      <dsp:nvSpPr>
        <dsp:cNvPr id="0" name=""/>
        <dsp:cNvSpPr/>
      </dsp:nvSpPr>
      <dsp:spPr>
        <a:xfrm>
          <a:off x="0" y="2296008"/>
          <a:ext cx="6854832"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NHS Long Term Plan (2019) - emphasis on integrated, individualised care</a:t>
          </a:r>
          <a:r>
            <a:rPr lang="en-US" sz="2600" kern="1200" dirty="0"/>
            <a:t>.</a:t>
          </a:r>
        </a:p>
      </dsp:txBody>
      <dsp:txXfrm>
        <a:off x="50489" y="2346497"/>
        <a:ext cx="6753854" cy="933302"/>
      </dsp:txXfrm>
    </dsp:sp>
    <dsp:sp modelId="{F39B90F2-A365-4103-9DAB-64A9E02539FB}">
      <dsp:nvSpPr>
        <dsp:cNvPr id="0" name=""/>
        <dsp:cNvSpPr/>
      </dsp:nvSpPr>
      <dsp:spPr>
        <a:xfrm>
          <a:off x="0" y="3405168"/>
          <a:ext cx="6854832" cy="10342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Enhanced Care Fund — collaborative funding from the NHS and local authorities</a:t>
          </a:r>
          <a:endParaRPr lang="en-US" sz="2600" kern="1200" dirty="0"/>
        </a:p>
      </dsp:txBody>
      <dsp:txXfrm>
        <a:off x="50489" y="3455657"/>
        <a:ext cx="6753854" cy="9333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56D61-ABBD-4984-ABC7-BD12A5A56050}">
      <dsp:nvSpPr>
        <dsp:cNvPr id="0" name=""/>
        <dsp:cNvSpPr/>
      </dsp:nvSpPr>
      <dsp:spPr>
        <a:xfrm>
          <a:off x="0" y="767551"/>
          <a:ext cx="10653579" cy="8826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Empowerment fosters autonomy and control (Wong, K.L., 2022). </a:t>
          </a:r>
        </a:p>
      </dsp:txBody>
      <dsp:txXfrm>
        <a:off x="43088" y="810639"/>
        <a:ext cx="10567403" cy="796483"/>
      </dsp:txXfrm>
    </dsp:sp>
    <dsp:sp modelId="{0B7890B4-2C1C-4092-9BB9-BA201C8C56BD}">
      <dsp:nvSpPr>
        <dsp:cNvPr id="0" name=""/>
        <dsp:cNvSpPr/>
      </dsp:nvSpPr>
      <dsp:spPr>
        <a:xfrm>
          <a:off x="0" y="1727971"/>
          <a:ext cx="10653579"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Self-regulation of chronic conditions (WHO, 2020).</a:t>
          </a:r>
        </a:p>
      </dsp:txBody>
      <dsp:txXfrm>
        <a:off x="31613" y="1759584"/>
        <a:ext cx="10590353" cy="584369"/>
      </dsp:txXfrm>
    </dsp:sp>
    <dsp:sp modelId="{9AFE99CA-0234-4C84-87EF-50883209963A}">
      <dsp:nvSpPr>
        <dsp:cNvPr id="0" name=""/>
        <dsp:cNvSpPr/>
      </dsp:nvSpPr>
      <dsp:spPr>
        <a:xfrm>
          <a:off x="0" y="2453326"/>
          <a:ext cx="10653579"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Participation in care planning and decision-making</a:t>
          </a:r>
          <a:endParaRPr lang="en-US" sz="2700" kern="1200" dirty="0"/>
        </a:p>
      </dsp:txBody>
      <dsp:txXfrm>
        <a:off x="31613" y="2484939"/>
        <a:ext cx="10590353" cy="584369"/>
      </dsp:txXfrm>
    </dsp:sp>
    <dsp:sp modelId="{0D93CDFA-7C6F-4D58-9536-7F28736F1A13}">
      <dsp:nvSpPr>
        <dsp:cNvPr id="0" name=""/>
        <dsp:cNvSpPr/>
      </dsp:nvSpPr>
      <dsp:spPr>
        <a:xfrm>
          <a:off x="0" y="3178681"/>
          <a:ext cx="10653579"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Information accessibility and advocacy (Adams, 2008)  </a:t>
          </a:r>
          <a:endParaRPr lang="en-US" sz="2700" kern="1200" dirty="0"/>
        </a:p>
      </dsp:txBody>
      <dsp:txXfrm>
        <a:off x="31613" y="3210294"/>
        <a:ext cx="10590353" cy="5843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4E520-3A76-4E8F-A587-91CCB93BCD55}">
      <dsp:nvSpPr>
        <dsp:cNvPr id="0" name=""/>
        <dsp:cNvSpPr/>
      </dsp:nvSpPr>
      <dsp:spPr>
        <a:xfrm>
          <a:off x="722" y="216790"/>
          <a:ext cx="2816535" cy="1689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Functional capacity: sustaining mobility and everyday tasks (WHO, 2020)</a:t>
          </a:r>
          <a:endParaRPr lang="en-US" sz="2100" kern="1200"/>
        </a:p>
      </dsp:txBody>
      <dsp:txXfrm>
        <a:off x="722" y="216790"/>
        <a:ext cx="2816535" cy="1689921"/>
      </dsp:txXfrm>
    </dsp:sp>
    <dsp:sp modelId="{04ECBBB3-2516-43F6-B407-9F6AF8FB55C2}">
      <dsp:nvSpPr>
        <dsp:cNvPr id="0" name=""/>
        <dsp:cNvSpPr/>
      </dsp:nvSpPr>
      <dsp:spPr>
        <a:xfrm>
          <a:off x="3098911" y="216790"/>
          <a:ext cx="2816535" cy="1689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Physical activity enhances health and autonomy.</a:t>
          </a:r>
          <a:endParaRPr lang="en-US" sz="2100" kern="1200"/>
        </a:p>
      </dsp:txBody>
      <dsp:txXfrm>
        <a:off x="3098911" y="216790"/>
        <a:ext cx="2816535" cy="1689921"/>
      </dsp:txXfrm>
    </dsp:sp>
    <dsp:sp modelId="{D2623DB9-5C80-4CE9-8E02-250A3946AA6F}">
      <dsp:nvSpPr>
        <dsp:cNvPr id="0" name=""/>
        <dsp:cNvSpPr/>
      </dsp:nvSpPr>
      <dsp:spPr>
        <a:xfrm>
          <a:off x="722" y="2188365"/>
          <a:ext cx="2816535" cy="1689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 function of rehabilitation and occupational therapy (DHSC, 2023)</a:t>
          </a:r>
          <a:endParaRPr lang="en-US" sz="2100" kern="1200" dirty="0"/>
        </a:p>
      </dsp:txBody>
      <dsp:txXfrm>
        <a:off x="722" y="2188365"/>
        <a:ext cx="2816535" cy="1689921"/>
      </dsp:txXfrm>
    </dsp:sp>
    <dsp:sp modelId="{7FE40845-3461-4452-A477-CD3AA09FBB27}">
      <dsp:nvSpPr>
        <dsp:cNvPr id="0" name=""/>
        <dsp:cNvSpPr/>
      </dsp:nvSpPr>
      <dsp:spPr>
        <a:xfrm>
          <a:off x="3098911" y="2188365"/>
          <a:ext cx="2816535" cy="16899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Prevention of falls and assistive devices (Greenhalgh et al., 2021) </a:t>
          </a:r>
          <a:endParaRPr lang="en-US" sz="2100" kern="1200" dirty="0"/>
        </a:p>
      </dsp:txBody>
      <dsp:txXfrm>
        <a:off x="3098911" y="2188365"/>
        <a:ext cx="2816535" cy="16899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39B7B-1D84-4294-83F9-1D53B00CA7C5}">
      <dsp:nvSpPr>
        <dsp:cNvPr id="0" name=""/>
        <dsp:cNvSpPr/>
      </dsp:nvSpPr>
      <dsp:spPr>
        <a:xfrm>
          <a:off x="3027" y="351702"/>
          <a:ext cx="2402161" cy="336302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7282" tIns="330200" rIns="187282" bIns="330200" numCol="1" spcCol="1270" anchor="t" anchorCtr="0">
          <a:noAutofit/>
        </a:bodyPr>
        <a:lstStyle/>
        <a:p>
          <a:pPr marL="0" lvl="0" indent="0" algn="l" defTabSz="977900">
            <a:lnSpc>
              <a:spcPct val="90000"/>
            </a:lnSpc>
            <a:spcBef>
              <a:spcPct val="0"/>
            </a:spcBef>
            <a:spcAft>
              <a:spcPct val="35000"/>
            </a:spcAft>
            <a:buNone/>
          </a:pPr>
          <a:r>
            <a:rPr lang="en-GB" sz="2200" kern="1200" dirty="0"/>
            <a:t>  NHS and local authority care assessments.</a:t>
          </a:r>
          <a:endParaRPr lang="en-US" sz="2200" kern="1200" dirty="0"/>
        </a:p>
      </dsp:txBody>
      <dsp:txXfrm>
        <a:off x="3027" y="1629652"/>
        <a:ext cx="2402161" cy="2017815"/>
      </dsp:txXfrm>
    </dsp:sp>
    <dsp:sp modelId="{2D033DB4-7A94-4B06-A71B-CE10DDC6EB1A}">
      <dsp:nvSpPr>
        <dsp:cNvPr id="0" name=""/>
        <dsp:cNvSpPr/>
      </dsp:nvSpPr>
      <dsp:spPr>
        <a:xfrm>
          <a:off x="699654" y="688005"/>
          <a:ext cx="1008907" cy="1008907"/>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658" tIns="12700" rIns="7865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47405" y="835756"/>
        <a:ext cx="713405" cy="713405"/>
      </dsp:txXfrm>
    </dsp:sp>
    <dsp:sp modelId="{402A7664-A30A-41FA-A651-2D7805AD42FE}">
      <dsp:nvSpPr>
        <dsp:cNvPr id="0" name=""/>
        <dsp:cNvSpPr/>
      </dsp:nvSpPr>
      <dsp:spPr>
        <a:xfrm>
          <a:off x="3027" y="3714656"/>
          <a:ext cx="2402161" cy="72"/>
        </a:xfrm>
        <a:prstGeom prst="rect">
          <a:avLst/>
        </a:prstGeom>
        <a:solidFill>
          <a:schemeClr val="accent5">
            <a:hueOff val="1302047"/>
            <a:satOff val="-586"/>
            <a:lumOff val="-728"/>
            <a:alphaOff val="0"/>
          </a:schemeClr>
        </a:solidFill>
        <a:ln w="12700" cap="flat" cmpd="sng" algn="ctr">
          <a:solidFill>
            <a:schemeClr val="accent5">
              <a:hueOff val="1302047"/>
              <a:satOff val="-586"/>
              <a:lumOff val="-7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424FC-C9C2-4EBF-AB92-186C562B3D90}">
      <dsp:nvSpPr>
        <dsp:cNvPr id="0" name=""/>
        <dsp:cNvSpPr/>
      </dsp:nvSpPr>
      <dsp:spPr>
        <a:xfrm>
          <a:off x="2645405" y="351702"/>
          <a:ext cx="2402161" cy="3363025"/>
        </a:xfrm>
        <a:prstGeom prst="rect">
          <a:avLst/>
        </a:prstGeom>
        <a:solidFill>
          <a:schemeClr val="accent5">
            <a:tint val="40000"/>
            <a:alpha val="90000"/>
            <a:hueOff val="2968394"/>
            <a:satOff val="-2748"/>
            <a:lumOff val="-396"/>
            <a:alphaOff val="0"/>
          </a:schemeClr>
        </a:solidFill>
        <a:ln w="12700" cap="flat" cmpd="sng" algn="ctr">
          <a:solidFill>
            <a:schemeClr val="accent5">
              <a:tint val="40000"/>
              <a:alpha val="90000"/>
              <a:hueOff val="2968394"/>
              <a:satOff val="-2748"/>
              <a:lumOff val="-39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7282" tIns="330200" rIns="187282" bIns="330200" numCol="1" spcCol="1270" anchor="t" anchorCtr="0">
          <a:noAutofit/>
        </a:bodyPr>
        <a:lstStyle/>
        <a:p>
          <a:pPr marL="0" lvl="0" indent="0" algn="l" defTabSz="977900">
            <a:lnSpc>
              <a:spcPct val="90000"/>
            </a:lnSpc>
            <a:spcBef>
              <a:spcPct val="0"/>
            </a:spcBef>
            <a:spcAft>
              <a:spcPct val="35000"/>
            </a:spcAft>
            <a:buNone/>
          </a:pPr>
          <a:r>
            <a:rPr lang="en-GB" sz="2200" kern="1200" dirty="0"/>
            <a:t>home care and residential care options.</a:t>
          </a:r>
          <a:endParaRPr lang="en-US" sz="2200" kern="1200" dirty="0"/>
        </a:p>
      </dsp:txBody>
      <dsp:txXfrm>
        <a:off x="2645405" y="1629652"/>
        <a:ext cx="2402161" cy="2017815"/>
      </dsp:txXfrm>
    </dsp:sp>
    <dsp:sp modelId="{32E7E99B-BAEE-426C-862D-8BFD5C52D2A4}">
      <dsp:nvSpPr>
        <dsp:cNvPr id="0" name=""/>
        <dsp:cNvSpPr/>
      </dsp:nvSpPr>
      <dsp:spPr>
        <a:xfrm>
          <a:off x="3342032" y="688005"/>
          <a:ext cx="1008907" cy="1008907"/>
        </a:xfrm>
        <a:prstGeom prst="ellipse">
          <a:avLst/>
        </a:prstGeom>
        <a:solidFill>
          <a:schemeClr val="accent5">
            <a:hueOff val="2604094"/>
            <a:satOff val="-1173"/>
            <a:lumOff val="-1456"/>
            <a:alphaOff val="0"/>
          </a:schemeClr>
        </a:solidFill>
        <a:ln w="12700" cap="flat" cmpd="sng" algn="ctr">
          <a:solidFill>
            <a:schemeClr val="accent5">
              <a:hueOff val="2604094"/>
              <a:satOff val="-1173"/>
              <a:lumOff val="-14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658" tIns="12700" rIns="7865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489783" y="835756"/>
        <a:ext cx="713405" cy="713405"/>
      </dsp:txXfrm>
    </dsp:sp>
    <dsp:sp modelId="{946D3B21-6A92-4D0C-94F9-71201E82371C}">
      <dsp:nvSpPr>
        <dsp:cNvPr id="0" name=""/>
        <dsp:cNvSpPr/>
      </dsp:nvSpPr>
      <dsp:spPr>
        <a:xfrm>
          <a:off x="2645405" y="3714656"/>
          <a:ext cx="2402161" cy="72"/>
        </a:xfrm>
        <a:prstGeom prst="rect">
          <a:avLst/>
        </a:prstGeom>
        <a:solidFill>
          <a:schemeClr val="accent5">
            <a:hueOff val="3906140"/>
            <a:satOff val="-1759"/>
            <a:lumOff val="-2184"/>
            <a:alphaOff val="0"/>
          </a:schemeClr>
        </a:solidFill>
        <a:ln w="12700" cap="flat" cmpd="sng" algn="ctr">
          <a:solidFill>
            <a:schemeClr val="accent5">
              <a:hueOff val="3906140"/>
              <a:satOff val="-1759"/>
              <a:lumOff val="-21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B2E8D-1C05-498A-AE7A-5558EA9A6D1C}">
      <dsp:nvSpPr>
        <dsp:cNvPr id="0" name=""/>
        <dsp:cNvSpPr/>
      </dsp:nvSpPr>
      <dsp:spPr>
        <a:xfrm>
          <a:off x="5287783" y="351702"/>
          <a:ext cx="2402161" cy="3363025"/>
        </a:xfrm>
        <a:prstGeom prst="rect">
          <a:avLst/>
        </a:prstGeom>
        <a:solidFill>
          <a:schemeClr val="accent5">
            <a:tint val="40000"/>
            <a:alpha val="90000"/>
            <a:hueOff val="5936787"/>
            <a:satOff val="-5496"/>
            <a:lumOff val="-791"/>
            <a:alphaOff val="0"/>
          </a:schemeClr>
        </a:solidFill>
        <a:ln w="12700" cap="flat" cmpd="sng" algn="ctr">
          <a:solidFill>
            <a:schemeClr val="accent5">
              <a:tint val="40000"/>
              <a:alpha val="90000"/>
              <a:hueOff val="5936787"/>
              <a:satOff val="-5496"/>
              <a:lumOff val="-7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7282" tIns="330200" rIns="187282" bIns="330200" numCol="1" spcCol="1270" anchor="t" anchorCtr="0">
          <a:noAutofit/>
        </a:bodyPr>
        <a:lstStyle/>
        <a:p>
          <a:pPr marL="0" lvl="0" indent="0" algn="l" defTabSz="977900">
            <a:lnSpc>
              <a:spcPct val="90000"/>
            </a:lnSpc>
            <a:spcBef>
              <a:spcPct val="0"/>
            </a:spcBef>
            <a:spcAft>
              <a:spcPct val="35000"/>
            </a:spcAft>
            <a:buNone/>
          </a:pPr>
          <a:r>
            <a:rPr lang="en-GB" sz="2200" kern="1200" dirty="0"/>
            <a:t>Voluntary sector (Age UK, Alzheimer’s Society).</a:t>
          </a:r>
          <a:endParaRPr lang="en-US" sz="2200" kern="1200" dirty="0"/>
        </a:p>
      </dsp:txBody>
      <dsp:txXfrm>
        <a:off x="5287783" y="1629652"/>
        <a:ext cx="2402161" cy="2017815"/>
      </dsp:txXfrm>
    </dsp:sp>
    <dsp:sp modelId="{2A15F387-F557-4557-A01B-4541C64ABFEF}">
      <dsp:nvSpPr>
        <dsp:cNvPr id="0" name=""/>
        <dsp:cNvSpPr/>
      </dsp:nvSpPr>
      <dsp:spPr>
        <a:xfrm>
          <a:off x="5984409" y="688005"/>
          <a:ext cx="1008907" cy="1008907"/>
        </a:xfrm>
        <a:prstGeom prst="ellipse">
          <a:avLst/>
        </a:prstGeom>
        <a:solidFill>
          <a:schemeClr val="accent5">
            <a:hueOff val="5208187"/>
            <a:satOff val="-2345"/>
            <a:lumOff val="-2913"/>
            <a:alphaOff val="0"/>
          </a:schemeClr>
        </a:solidFill>
        <a:ln w="12700" cap="flat" cmpd="sng" algn="ctr">
          <a:solidFill>
            <a:schemeClr val="accent5">
              <a:hueOff val="5208187"/>
              <a:satOff val="-2345"/>
              <a:lumOff val="-2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658" tIns="12700" rIns="7865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132160" y="835756"/>
        <a:ext cx="713405" cy="713405"/>
      </dsp:txXfrm>
    </dsp:sp>
    <dsp:sp modelId="{4E0096DB-5D59-4C38-B83A-6EA0612976DB}">
      <dsp:nvSpPr>
        <dsp:cNvPr id="0" name=""/>
        <dsp:cNvSpPr/>
      </dsp:nvSpPr>
      <dsp:spPr>
        <a:xfrm>
          <a:off x="5287783" y="3714656"/>
          <a:ext cx="2402161" cy="72"/>
        </a:xfrm>
        <a:prstGeom prst="rect">
          <a:avLst/>
        </a:prstGeom>
        <a:solidFill>
          <a:schemeClr val="accent5">
            <a:hueOff val="6510234"/>
            <a:satOff val="-2931"/>
            <a:lumOff val="-3641"/>
            <a:alphaOff val="0"/>
          </a:schemeClr>
        </a:solidFill>
        <a:ln w="12700" cap="flat" cmpd="sng" algn="ctr">
          <a:solidFill>
            <a:schemeClr val="accent5">
              <a:hueOff val="6510234"/>
              <a:satOff val="-2931"/>
              <a:lumOff val="-36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D49E96-BF96-46A1-B3A4-2FAD1C0EBB13}">
      <dsp:nvSpPr>
        <dsp:cNvPr id="0" name=""/>
        <dsp:cNvSpPr/>
      </dsp:nvSpPr>
      <dsp:spPr>
        <a:xfrm>
          <a:off x="7930160" y="351702"/>
          <a:ext cx="2402161" cy="3363025"/>
        </a:xfrm>
        <a:prstGeom prst="rect">
          <a:avLst/>
        </a:prstGeom>
        <a:solidFill>
          <a:schemeClr val="accent5">
            <a:tint val="40000"/>
            <a:alpha val="90000"/>
            <a:hueOff val="8905181"/>
            <a:satOff val="-8244"/>
            <a:lumOff val="-1187"/>
            <a:alphaOff val="0"/>
          </a:schemeClr>
        </a:solidFill>
        <a:ln w="12700" cap="flat" cmpd="sng" algn="ctr">
          <a:solidFill>
            <a:schemeClr val="accent5">
              <a:tint val="40000"/>
              <a:alpha val="90000"/>
              <a:hueOff val="8905181"/>
              <a:satOff val="-8244"/>
              <a:lumOff val="-118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7282" tIns="330200" rIns="187282" bIns="330200" numCol="1" spcCol="1270" anchor="t" anchorCtr="0">
          <a:noAutofit/>
        </a:bodyPr>
        <a:lstStyle/>
        <a:p>
          <a:pPr marL="0" lvl="0" indent="0" algn="l" defTabSz="977900">
            <a:lnSpc>
              <a:spcPct val="90000"/>
            </a:lnSpc>
            <a:spcBef>
              <a:spcPct val="0"/>
            </a:spcBef>
            <a:spcAft>
              <a:spcPct val="35000"/>
            </a:spcAft>
            <a:buNone/>
          </a:pPr>
          <a:r>
            <a:rPr lang="en-GB" sz="2200" kern="1200" dirty="0"/>
            <a:t>Integrated care systems (ICSs).</a:t>
          </a:r>
          <a:endParaRPr lang="en-US" sz="2200" kern="1200" dirty="0"/>
        </a:p>
      </dsp:txBody>
      <dsp:txXfrm>
        <a:off x="7930160" y="1629652"/>
        <a:ext cx="2402161" cy="2017815"/>
      </dsp:txXfrm>
    </dsp:sp>
    <dsp:sp modelId="{301D5546-36F9-4B00-89D8-FD9ECA180F29}">
      <dsp:nvSpPr>
        <dsp:cNvPr id="0" name=""/>
        <dsp:cNvSpPr/>
      </dsp:nvSpPr>
      <dsp:spPr>
        <a:xfrm>
          <a:off x="8626787" y="688005"/>
          <a:ext cx="1008907" cy="1008907"/>
        </a:xfrm>
        <a:prstGeom prst="ellipse">
          <a:avLst/>
        </a:prstGeom>
        <a:solidFill>
          <a:schemeClr val="accent5">
            <a:hueOff val="7812281"/>
            <a:satOff val="-3518"/>
            <a:lumOff val="-4369"/>
            <a:alphaOff val="0"/>
          </a:schemeClr>
        </a:solidFill>
        <a:ln w="12700" cap="flat" cmpd="sng" algn="ctr">
          <a:solidFill>
            <a:schemeClr val="accent5">
              <a:hueOff val="7812281"/>
              <a:satOff val="-3518"/>
              <a:lumOff val="-43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658" tIns="12700" rIns="7865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774538" y="835756"/>
        <a:ext cx="713405" cy="713405"/>
      </dsp:txXfrm>
    </dsp:sp>
    <dsp:sp modelId="{89D250E4-71DA-4A0A-B923-1CCB97971052}">
      <dsp:nvSpPr>
        <dsp:cNvPr id="0" name=""/>
        <dsp:cNvSpPr/>
      </dsp:nvSpPr>
      <dsp:spPr>
        <a:xfrm>
          <a:off x="7930160" y="3714656"/>
          <a:ext cx="2402161" cy="72"/>
        </a:xfrm>
        <a:prstGeom prst="rect">
          <a:avLst/>
        </a:prstGeom>
        <a:solidFill>
          <a:schemeClr val="accent5">
            <a:hueOff val="9114327"/>
            <a:satOff val="-4104"/>
            <a:lumOff val="-5097"/>
            <a:alphaOff val="0"/>
          </a:schemeClr>
        </a:solidFill>
        <a:ln w="12700" cap="flat" cmpd="sng" algn="ctr">
          <a:solidFill>
            <a:schemeClr val="accent5">
              <a:hueOff val="9114327"/>
              <a:satOff val="-4104"/>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25CEB-B18B-4C09-B6E4-AAE88A2376C9}">
      <dsp:nvSpPr>
        <dsp:cNvPr id="0" name=""/>
        <dsp:cNvSpPr/>
      </dsp:nvSpPr>
      <dsp:spPr>
        <a:xfrm>
          <a:off x="490593" y="428389"/>
          <a:ext cx="802089" cy="8020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10BDD-5B42-4CDD-895B-C7D32B0BEED2}">
      <dsp:nvSpPr>
        <dsp:cNvPr id="0" name=""/>
        <dsp:cNvSpPr/>
      </dsp:nvSpPr>
      <dsp:spPr>
        <a:xfrm>
          <a:off x="427" y="1265164"/>
          <a:ext cx="1782421" cy="1879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Virtual consultations and remote healthcare management</a:t>
          </a:r>
        </a:p>
        <a:p>
          <a:pPr marL="0" lvl="0" indent="0" algn="ctr" defTabSz="622300">
            <a:spcBef>
              <a:spcPct val="0"/>
            </a:spcBef>
            <a:spcAft>
              <a:spcPct val="35000"/>
            </a:spcAft>
            <a:buNone/>
          </a:pPr>
          <a:endParaRPr lang="en-US" sz="1100" kern="1200" dirty="0"/>
        </a:p>
      </dsp:txBody>
      <dsp:txXfrm>
        <a:off x="427" y="1265164"/>
        <a:ext cx="1782421" cy="1879834"/>
      </dsp:txXfrm>
    </dsp:sp>
    <dsp:sp modelId="{C14B7460-C9D2-46F6-B66E-E0FA8E598918}">
      <dsp:nvSpPr>
        <dsp:cNvPr id="0" name=""/>
        <dsp:cNvSpPr/>
      </dsp:nvSpPr>
      <dsp:spPr>
        <a:xfrm>
          <a:off x="2584939" y="400344"/>
          <a:ext cx="802089" cy="8020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7D5EE-36FC-4287-BD94-EB3C2632086B}">
      <dsp:nvSpPr>
        <dsp:cNvPr id="0" name=""/>
        <dsp:cNvSpPr/>
      </dsp:nvSpPr>
      <dsp:spPr>
        <a:xfrm>
          <a:off x="2094773" y="1181027"/>
          <a:ext cx="1782421" cy="19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Telehealth, digital surveillance, and wearable technology</a:t>
          </a:r>
        </a:p>
        <a:p>
          <a:pPr marL="0" lvl="0" indent="0" algn="ctr" defTabSz="622300">
            <a:spcBef>
              <a:spcPct val="0"/>
            </a:spcBef>
            <a:spcAft>
              <a:spcPct val="35000"/>
            </a:spcAft>
            <a:buNone/>
          </a:pPr>
          <a:endParaRPr lang="en-US" sz="1200" kern="1200" dirty="0"/>
        </a:p>
      </dsp:txBody>
      <dsp:txXfrm>
        <a:off x="2094773" y="1181027"/>
        <a:ext cx="1782421" cy="1992017"/>
      </dsp:txXfrm>
    </dsp:sp>
    <dsp:sp modelId="{196E1398-B8F4-40DF-AE47-8974610F535D}">
      <dsp:nvSpPr>
        <dsp:cNvPr id="0" name=""/>
        <dsp:cNvSpPr/>
      </dsp:nvSpPr>
      <dsp:spPr>
        <a:xfrm>
          <a:off x="4679284" y="412196"/>
          <a:ext cx="802089" cy="8020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FEE9F-BB7E-40BB-8C1A-EF4F96B028C8}">
      <dsp:nvSpPr>
        <dsp:cNvPr id="0" name=""/>
        <dsp:cNvSpPr/>
      </dsp:nvSpPr>
      <dsp:spPr>
        <a:xfrm>
          <a:off x="4189118" y="1216584"/>
          <a:ext cx="1782421" cy="1944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fr-FR" sz="1400" b="1" kern="1200" dirty="0">
              <a:latin typeface="Arial" panose="020B0604020202020204" pitchFamily="34" charset="0"/>
              <a:cs typeface="Arial" panose="020B0604020202020204" pitchFamily="34" charset="0"/>
            </a:rPr>
            <a:t>Obstacles: </a:t>
          </a:r>
          <a:r>
            <a:rPr lang="fr-FR" sz="1400" b="1" kern="1200" dirty="0" err="1">
              <a:latin typeface="Arial" panose="020B0604020202020204" pitchFamily="34" charset="0"/>
              <a:cs typeface="Arial" panose="020B0604020202020204" pitchFamily="34" charset="0"/>
            </a:rPr>
            <a:t>expense</a:t>
          </a:r>
          <a:r>
            <a:rPr lang="fr-FR" sz="1400" b="1" kern="1200" dirty="0">
              <a:latin typeface="Arial" panose="020B0604020202020204" pitchFamily="34" charset="0"/>
              <a:cs typeface="Arial" panose="020B0604020202020204" pitchFamily="34" charset="0"/>
            </a:rPr>
            <a:t>, digital </a:t>
          </a:r>
          <a:r>
            <a:rPr lang="fr-FR" sz="1400" b="1" kern="1200" dirty="0" err="1">
              <a:latin typeface="Arial" panose="020B0604020202020204" pitchFamily="34" charset="0"/>
              <a:cs typeface="Arial" panose="020B0604020202020204" pitchFamily="34" charset="0"/>
            </a:rPr>
            <a:t>proficiency</a:t>
          </a:r>
          <a:r>
            <a:rPr lang="fr-FR" sz="1400" b="1" kern="1200" dirty="0">
              <a:latin typeface="Arial" panose="020B0604020202020204" pitchFamily="34" charset="0"/>
              <a:cs typeface="Arial" panose="020B0604020202020204" pitchFamily="34" charset="0"/>
            </a:rPr>
            <a:t>, </a:t>
          </a:r>
          <a:r>
            <a:rPr lang="fr-FR" sz="1400" b="1" kern="1200" dirty="0" err="1">
              <a:latin typeface="Arial" panose="020B0604020202020204" pitchFamily="34" charset="0"/>
              <a:cs typeface="Arial" panose="020B0604020202020204" pitchFamily="34" charset="0"/>
            </a:rPr>
            <a:t>privacy</a:t>
          </a:r>
          <a:r>
            <a:rPr lang="fr-FR" sz="1400" b="1" kern="1200" dirty="0">
              <a:latin typeface="Arial" panose="020B0604020202020204" pitchFamily="34" charset="0"/>
              <a:cs typeface="Arial" panose="020B0604020202020204" pitchFamily="34" charset="0"/>
            </a:rPr>
            <a:t> </a:t>
          </a:r>
          <a:r>
            <a:rPr lang="fr-FR" sz="1400" b="1" kern="1200" dirty="0" err="1">
              <a:latin typeface="Arial" panose="020B0604020202020204" pitchFamily="34" charset="0"/>
              <a:cs typeface="Arial" panose="020B0604020202020204" pitchFamily="34" charset="0"/>
            </a:rPr>
            <a:t>apprehensions</a:t>
          </a:r>
          <a:r>
            <a:rPr lang="fr-FR" sz="1400" b="1" kern="1200" dirty="0">
              <a:latin typeface="Arial" panose="020B0604020202020204" pitchFamily="34" charset="0"/>
              <a:cs typeface="Arial" panose="020B0604020202020204" pitchFamily="34" charset="0"/>
            </a:rPr>
            <a:t> (</a:t>
          </a:r>
          <a:r>
            <a:rPr lang="en-GB" sz="1400" b="1" kern="1200" dirty="0">
              <a:latin typeface="Arial" panose="020B0604020202020204" pitchFamily="34" charset="0"/>
              <a:cs typeface="Arial" panose="020B0604020202020204" pitchFamily="34" charset="0"/>
            </a:rPr>
            <a:t>Kebede, A.S., </a:t>
          </a:r>
          <a:r>
            <a:rPr lang="fr-FR" sz="1400" b="1" kern="1200" dirty="0">
              <a:latin typeface="Arial" panose="020B0604020202020204" pitchFamily="34" charset="0"/>
              <a:cs typeface="Arial" panose="020B0604020202020204" pitchFamily="34" charset="0"/>
            </a:rPr>
            <a:t> et al., 2022)</a:t>
          </a:r>
          <a:endParaRPr lang="en-US" sz="1400" b="1" kern="1200" dirty="0">
            <a:latin typeface="Arial" panose="020B0604020202020204" pitchFamily="34" charset="0"/>
            <a:cs typeface="Arial" panose="020B0604020202020204" pitchFamily="34" charset="0"/>
          </a:endParaRPr>
        </a:p>
      </dsp:txBody>
      <dsp:txXfrm>
        <a:off x="4189118" y="1216584"/>
        <a:ext cx="1782421" cy="1944607"/>
      </dsp:txXfrm>
    </dsp:sp>
    <dsp:sp modelId="{BDACA35A-1C45-4D8F-AD60-30B86E0ACC37}">
      <dsp:nvSpPr>
        <dsp:cNvPr id="0" name=""/>
        <dsp:cNvSpPr/>
      </dsp:nvSpPr>
      <dsp:spPr>
        <a:xfrm>
          <a:off x="6773630" y="414370"/>
          <a:ext cx="802089" cy="8020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C2C5D9-BF0B-4B7F-A197-473C67A2947E}">
      <dsp:nvSpPr>
        <dsp:cNvPr id="0" name=""/>
        <dsp:cNvSpPr/>
      </dsp:nvSpPr>
      <dsp:spPr>
        <a:xfrm>
          <a:off x="6283464" y="1223105"/>
          <a:ext cx="1782421" cy="1935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Advantages: security, autonomy, less hospitalisations</a:t>
          </a:r>
          <a:endParaRPr lang="en-US" sz="1400" b="1" kern="1200" dirty="0">
            <a:latin typeface="Arial" panose="020B0604020202020204" pitchFamily="34" charset="0"/>
            <a:cs typeface="Arial" panose="020B0604020202020204" pitchFamily="34" charset="0"/>
          </a:endParaRPr>
        </a:p>
      </dsp:txBody>
      <dsp:txXfrm>
        <a:off x="6283464" y="1223105"/>
        <a:ext cx="1782421" cy="19359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FFC71-3131-4986-8EE1-11065116FD63}">
      <dsp:nvSpPr>
        <dsp:cNvPr id="0" name=""/>
        <dsp:cNvSpPr/>
      </dsp:nvSpPr>
      <dsp:spPr>
        <a:xfrm>
          <a:off x="541919" y="452539"/>
          <a:ext cx="4659286" cy="4659286"/>
        </a:xfrm>
        <a:prstGeom prst="pie">
          <a:avLst>
            <a:gd name="adj1" fmla="val 162000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Financial instability and impoverishment in advanced age (Age UK, 2024)</a:t>
          </a:r>
          <a:endParaRPr lang="en-US" sz="1700" kern="1200"/>
        </a:p>
      </dsp:txBody>
      <dsp:txXfrm>
        <a:off x="2924811" y="1314507"/>
        <a:ext cx="1719498" cy="1386692"/>
      </dsp:txXfrm>
    </dsp:sp>
    <dsp:sp modelId="{D87DE414-81A2-43F6-9F13-34C03344AC1D}">
      <dsp:nvSpPr>
        <dsp:cNvPr id="0" name=""/>
        <dsp:cNvSpPr/>
      </dsp:nvSpPr>
      <dsp:spPr>
        <a:xfrm>
          <a:off x="345563" y="648894"/>
          <a:ext cx="4659286" cy="4659286"/>
        </a:xfrm>
        <a:prstGeom prst="pie">
          <a:avLst>
            <a:gd name="adj1" fmla="val 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Disparities in health and insufficient access to services</a:t>
          </a:r>
          <a:endParaRPr lang="en-US" sz="1700" kern="1200"/>
        </a:p>
      </dsp:txBody>
      <dsp:txXfrm>
        <a:off x="2758408" y="3061739"/>
        <a:ext cx="1719498" cy="1386692"/>
      </dsp:txXfrm>
    </dsp:sp>
    <dsp:sp modelId="{8570F420-56C2-4748-ABAF-44C419D39C06}">
      <dsp:nvSpPr>
        <dsp:cNvPr id="0" name=""/>
        <dsp:cNvSpPr/>
      </dsp:nvSpPr>
      <dsp:spPr>
        <a:xfrm>
          <a:off x="345563" y="648894"/>
          <a:ext cx="4659286" cy="4659286"/>
        </a:xfrm>
        <a:prstGeom prst="pie">
          <a:avLst>
            <a:gd name="adj1" fmla="val 5400000"/>
            <a:gd name="adj2" fmla="val 10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Societal stigma and ageism</a:t>
          </a:r>
          <a:endParaRPr lang="en-US" sz="1700" kern="1200"/>
        </a:p>
      </dsp:txBody>
      <dsp:txXfrm>
        <a:off x="872506" y="3061739"/>
        <a:ext cx="1719498" cy="1386692"/>
      </dsp:txXfrm>
    </dsp:sp>
    <dsp:sp modelId="{5ED112C3-C0D5-4024-8BBE-A6D752109B73}">
      <dsp:nvSpPr>
        <dsp:cNvPr id="0" name=""/>
        <dsp:cNvSpPr/>
      </dsp:nvSpPr>
      <dsp:spPr>
        <a:xfrm>
          <a:off x="345563" y="648894"/>
          <a:ext cx="4659286" cy="4659286"/>
        </a:xfrm>
        <a:prstGeom prst="pie">
          <a:avLst>
            <a:gd name="adj1" fmla="val 108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Disjunction between healthcare and social care sectors</a:t>
          </a:r>
          <a:endParaRPr lang="en-US" sz="1700" kern="1200"/>
        </a:p>
      </dsp:txBody>
      <dsp:txXfrm>
        <a:off x="872506" y="1508644"/>
        <a:ext cx="1719498" cy="13866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65EEB-546C-4165-98FA-23CA60426F0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61C2E-499D-48D4-AF4B-6B7F3C92AC92}">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99C2F0-CD53-4F6A-9731-B1E6472BF8BE}">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“Living Well in Cornwall” programme</a:t>
          </a:r>
          <a:endParaRPr lang="en-US" sz="2500" kern="1200"/>
        </a:p>
      </dsp:txBody>
      <dsp:txXfrm>
        <a:off x="1909124" y="706"/>
        <a:ext cx="5040315" cy="1652921"/>
      </dsp:txXfrm>
    </dsp:sp>
    <dsp:sp modelId="{23B8FB22-2B9D-4F18-A495-A5F452BAC1F4}">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591EF6-E205-41E1-AB3B-14E57575B980}">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FFF3EC-E5DB-431B-BD6D-0F6F3C1CAA3C}">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Comprehensive community-oriented support framework</a:t>
          </a:r>
          <a:endParaRPr lang="en-US" sz="2500" kern="1200"/>
        </a:p>
      </dsp:txBody>
      <dsp:txXfrm>
        <a:off x="1909124" y="2066858"/>
        <a:ext cx="5040315" cy="1652921"/>
      </dsp:txXfrm>
    </dsp:sp>
    <dsp:sp modelId="{AE232FCC-C319-4492-850F-6BE6AC141743}">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09893-E2A9-4C19-9519-7D5734E05678}">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1F7CD-C252-4FF2-9E88-112ACA24F500}">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GB" sz="2500" kern="1200"/>
            <a:t>Favourable results in autonomy and quality of life (NHS England, 2022)</a:t>
          </a:r>
          <a:endParaRPr lang="en-US" sz="2500" kern="1200"/>
        </a:p>
      </dsp:txBody>
      <dsp:txXfrm>
        <a:off x="1909124" y="4133010"/>
        <a:ext cx="5040315" cy="16529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01408-8CB8-4F96-A5E9-F11B957E595A}">
      <dsp:nvSpPr>
        <dsp:cNvPr id="0" name=""/>
        <dsp:cNvSpPr/>
      </dsp:nvSpPr>
      <dsp:spPr>
        <a:xfrm>
          <a:off x="6178" y="763588"/>
          <a:ext cx="2151023" cy="64530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79" tIns="169979" rIns="169979" bIns="169979" numCol="1" spcCol="1270" anchor="ctr" anchorCtr="0">
          <a:noAutofit/>
        </a:bodyPr>
        <a:lstStyle/>
        <a:p>
          <a:pPr marL="0" lvl="0" indent="0" algn="ctr" defTabSz="933450">
            <a:lnSpc>
              <a:spcPct val="90000"/>
            </a:lnSpc>
            <a:spcBef>
              <a:spcPct val="0"/>
            </a:spcBef>
            <a:spcAft>
              <a:spcPct val="35000"/>
            </a:spcAft>
            <a:buNone/>
          </a:pPr>
          <a:r>
            <a:rPr lang="en-US" sz="2100" kern="1200"/>
            <a:t>Improve</a:t>
          </a:r>
        </a:p>
      </dsp:txBody>
      <dsp:txXfrm>
        <a:off x="6178" y="763588"/>
        <a:ext cx="2151023" cy="645307"/>
      </dsp:txXfrm>
    </dsp:sp>
    <dsp:sp modelId="{8F1E3F11-F249-421D-807A-5D37F7B4E820}">
      <dsp:nvSpPr>
        <dsp:cNvPr id="0" name=""/>
        <dsp:cNvSpPr/>
      </dsp:nvSpPr>
      <dsp:spPr>
        <a:xfrm>
          <a:off x="6178" y="1408895"/>
          <a:ext cx="2151023" cy="164545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2473" tIns="212473" rIns="212473" bIns="212473" numCol="1" spcCol="1270" anchor="t" anchorCtr="0">
          <a:noAutofit/>
        </a:bodyPr>
        <a:lstStyle/>
        <a:p>
          <a:pPr marL="0" lvl="0" indent="0" algn="l" defTabSz="711200">
            <a:lnSpc>
              <a:spcPct val="90000"/>
            </a:lnSpc>
            <a:spcBef>
              <a:spcPct val="0"/>
            </a:spcBef>
            <a:spcAft>
              <a:spcPct val="35000"/>
            </a:spcAft>
            <a:buNone/>
          </a:pPr>
          <a:r>
            <a:rPr lang="en-US" sz="1600" kern="1200"/>
            <a:t>Improve digital literacy initiatives for the elderly</a:t>
          </a:r>
        </a:p>
      </dsp:txBody>
      <dsp:txXfrm>
        <a:off x="6178" y="1408895"/>
        <a:ext cx="2151023" cy="1645458"/>
      </dsp:txXfrm>
    </dsp:sp>
    <dsp:sp modelId="{A6B21439-0A05-4020-AC83-B938DFF7CE2A}">
      <dsp:nvSpPr>
        <dsp:cNvPr id="0" name=""/>
        <dsp:cNvSpPr/>
      </dsp:nvSpPr>
      <dsp:spPr>
        <a:xfrm>
          <a:off x="2265096" y="763588"/>
          <a:ext cx="2151023" cy="64530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79" tIns="169979" rIns="169979" bIns="169979" numCol="1" spcCol="1270" anchor="ctr" anchorCtr="0">
          <a:noAutofit/>
        </a:bodyPr>
        <a:lstStyle/>
        <a:p>
          <a:pPr marL="0" lvl="0" indent="0" algn="ctr" defTabSz="933450">
            <a:lnSpc>
              <a:spcPct val="90000"/>
            </a:lnSpc>
            <a:spcBef>
              <a:spcPct val="0"/>
            </a:spcBef>
            <a:spcAft>
              <a:spcPct val="35000"/>
            </a:spcAft>
            <a:buNone/>
          </a:pPr>
          <a:r>
            <a:rPr lang="en-US" sz="2100" kern="1200"/>
            <a:t>Encourage</a:t>
          </a:r>
        </a:p>
      </dsp:txBody>
      <dsp:txXfrm>
        <a:off x="2265096" y="763588"/>
        <a:ext cx="2151023" cy="645307"/>
      </dsp:txXfrm>
    </dsp:sp>
    <dsp:sp modelId="{37DC6656-F329-4266-A803-A625515DAA8A}">
      <dsp:nvSpPr>
        <dsp:cNvPr id="0" name=""/>
        <dsp:cNvSpPr/>
      </dsp:nvSpPr>
      <dsp:spPr>
        <a:xfrm>
          <a:off x="2265096" y="1408895"/>
          <a:ext cx="2151023" cy="164545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2473" tIns="212473" rIns="212473" bIns="212473" numCol="1" spcCol="1270" anchor="t" anchorCtr="0">
          <a:noAutofit/>
        </a:bodyPr>
        <a:lstStyle/>
        <a:p>
          <a:pPr marL="0" lvl="0" indent="0" algn="l" defTabSz="711200">
            <a:lnSpc>
              <a:spcPct val="90000"/>
            </a:lnSpc>
            <a:spcBef>
              <a:spcPct val="0"/>
            </a:spcBef>
            <a:spcAft>
              <a:spcPct val="35000"/>
            </a:spcAft>
            <a:buNone/>
          </a:pPr>
          <a:r>
            <a:rPr lang="en-US" sz="1600" kern="1200"/>
            <a:t>Encourage the establishment of peer support and advocacy networks</a:t>
          </a:r>
        </a:p>
      </dsp:txBody>
      <dsp:txXfrm>
        <a:off x="2265096" y="1408895"/>
        <a:ext cx="2151023" cy="1645458"/>
      </dsp:txXfrm>
    </dsp:sp>
    <dsp:sp modelId="{8A28646C-6B6F-4ED5-9B0B-652FF02D53E7}">
      <dsp:nvSpPr>
        <dsp:cNvPr id="0" name=""/>
        <dsp:cNvSpPr/>
      </dsp:nvSpPr>
      <dsp:spPr>
        <a:xfrm>
          <a:off x="4524014" y="763588"/>
          <a:ext cx="2151023" cy="64530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79" tIns="169979" rIns="169979" bIns="169979" numCol="1" spcCol="1270" anchor="ctr" anchorCtr="0">
          <a:noAutofit/>
        </a:bodyPr>
        <a:lstStyle/>
        <a:p>
          <a:pPr marL="0" lvl="0" indent="0" algn="ctr" defTabSz="933450">
            <a:lnSpc>
              <a:spcPct val="90000"/>
            </a:lnSpc>
            <a:spcBef>
              <a:spcPct val="0"/>
            </a:spcBef>
            <a:spcAft>
              <a:spcPct val="35000"/>
            </a:spcAft>
            <a:buNone/>
          </a:pPr>
          <a:r>
            <a:rPr lang="en-US" sz="2100" kern="1200"/>
            <a:t>Collaborate</a:t>
          </a:r>
        </a:p>
      </dsp:txBody>
      <dsp:txXfrm>
        <a:off x="4524014" y="763588"/>
        <a:ext cx="2151023" cy="645307"/>
      </dsp:txXfrm>
    </dsp:sp>
    <dsp:sp modelId="{EBEA407B-2417-48CB-A902-9AA67BC23D34}">
      <dsp:nvSpPr>
        <dsp:cNvPr id="0" name=""/>
        <dsp:cNvSpPr/>
      </dsp:nvSpPr>
      <dsp:spPr>
        <a:xfrm>
          <a:off x="4524014" y="1408895"/>
          <a:ext cx="2151023" cy="164545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2473" tIns="212473" rIns="212473" bIns="212473" numCol="1" spcCol="1270" anchor="t" anchorCtr="0">
          <a:noAutofit/>
        </a:bodyPr>
        <a:lstStyle/>
        <a:p>
          <a:pPr marL="0" lvl="0" indent="0" algn="l" defTabSz="711200">
            <a:lnSpc>
              <a:spcPct val="90000"/>
            </a:lnSpc>
            <a:spcBef>
              <a:spcPct val="0"/>
            </a:spcBef>
            <a:spcAft>
              <a:spcPct val="35000"/>
            </a:spcAft>
            <a:buNone/>
          </a:pPr>
          <a:r>
            <a:rPr lang="en-US" sz="1600" kern="1200"/>
            <a:t>Collaborate with elderly citizens in service design</a:t>
          </a:r>
        </a:p>
      </dsp:txBody>
      <dsp:txXfrm>
        <a:off x="4524014" y="1408895"/>
        <a:ext cx="2151023" cy="164545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EF73F-7C5F-4027-9D18-7D8558FDCA5D}">
      <dsp:nvSpPr>
        <dsp:cNvPr id="0" name=""/>
        <dsp:cNvSpPr/>
      </dsp:nvSpPr>
      <dsp:spPr>
        <a:xfrm>
          <a:off x="0" y="560"/>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F49C0-5604-4273-9E86-F0CD40D9CEB6}">
      <dsp:nvSpPr>
        <dsp:cNvPr id="0" name=""/>
        <dsp:cNvSpPr/>
      </dsp:nvSpPr>
      <dsp:spPr>
        <a:xfrm>
          <a:off x="396941" y="295806"/>
          <a:ext cx="721711" cy="721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20FAB0-5DAA-46D5-8CCF-898AFC9E72A3}">
      <dsp:nvSpPr>
        <dsp:cNvPr id="0" name=""/>
        <dsp:cNvSpPr/>
      </dsp:nvSpPr>
      <dsp:spPr>
        <a:xfrm>
          <a:off x="1515593" y="560"/>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Promote active ageing and preventive healthcare</a:t>
          </a:r>
          <a:endParaRPr lang="en-US" sz="2500" kern="1200"/>
        </a:p>
      </dsp:txBody>
      <dsp:txXfrm>
        <a:off x="1515593" y="560"/>
        <a:ext cx="9137985" cy="1312201"/>
      </dsp:txXfrm>
    </dsp:sp>
    <dsp:sp modelId="{CE35C1E8-C96D-4821-860D-6C38A55B6755}">
      <dsp:nvSpPr>
        <dsp:cNvPr id="0" name=""/>
        <dsp:cNvSpPr/>
      </dsp:nvSpPr>
      <dsp:spPr>
        <a:xfrm>
          <a:off x="0" y="1640813"/>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A805A-84A5-4A95-A1B1-95DECFD4FB4B}">
      <dsp:nvSpPr>
        <dsp:cNvPr id="0" name=""/>
        <dsp:cNvSpPr/>
      </dsp:nvSpPr>
      <dsp:spPr>
        <a:xfrm>
          <a:off x="396941" y="1936058"/>
          <a:ext cx="721711" cy="721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D77C4-6A05-4D3D-A9F5-D3E764FB6BE4}">
      <dsp:nvSpPr>
        <dsp:cNvPr id="0" name=""/>
        <dsp:cNvSpPr/>
      </dsp:nvSpPr>
      <dsp:spPr>
        <a:xfrm>
          <a:off x="1515593" y="1640813"/>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Enhance physical activity and fall prevention initiatives</a:t>
          </a:r>
          <a:endParaRPr lang="en-US" sz="2500" kern="1200"/>
        </a:p>
      </dsp:txBody>
      <dsp:txXfrm>
        <a:off x="1515593" y="1640813"/>
        <a:ext cx="9137985" cy="1312201"/>
      </dsp:txXfrm>
    </dsp:sp>
    <dsp:sp modelId="{86BB3F74-F96C-47F1-8449-F4A64A0D8811}">
      <dsp:nvSpPr>
        <dsp:cNvPr id="0" name=""/>
        <dsp:cNvSpPr/>
      </dsp:nvSpPr>
      <dsp:spPr>
        <a:xfrm>
          <a:off x="0" y="3281065"/>
          <a:ext cx="10653579" cy="13122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25A35-E80A-47E1-AF89-5D9068E5C092}">
      <dsp:nvSpPr>
        <dsp:cNvPr id="0" name=""/>
        <dsp:cNvSpPr/>
      </dsp:nvSpPr>
      <dsp:spPr>
        <a:xfrm>
          <a:off x="396941" y="3576310"/>
          <a:ext cx="721711" cy="721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ACEAD-8BBF-4EEF-84BF-0724A2FED6BA}">
      <dsp:nvSpPr>
        <dsp:cNvPr id="0" name=""/>
        <dsp:cNvSpPr/>
      </dsp:nvSpPr>
      <dsp:spPr>
        <a:xfrm>
          <a:off x="1515593" y="3281065"/>
          <a:ext cx="9137985" cy="1312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75" tIns="138875" rIns="138875" bIns="138875" numCol="1" spcCol="1270" anchor="ctr" anchorCtr="0">
          <a:noAutofit/>
        </a:bodyPr>
        <a:lstStyle/>
        <a:p>
          <a:pPr marL="0" lvl="0" indent="0" algn="l" defTabSz="1111250">
            <a:lnSpc>
              <a:spcPct val="100000"/>
            </a:lnSpc>
            <a:spcBef>
              <a:spcPct val="0"/>
            </a:spcBef>
            <a:spcAft>
              <a:spcPct val="35000"/>
            </a:spcAft>
            <a:buNone/>
          </a:pPr>
          <a:r>
            <a:rPr lang="en-GB" sz="2500" kern="1200"/>
            <a:t>Promote psychological well-being and social interaction</a:t>
          </a:r>
          <a:endParaRPr lang="en-US" sz="2500" kern="1200"/>
        </a:p>
      </dsp:txBody>
      <dsp:txXfrm>
        <a:off x="1515593" y="3281065"/>
        <a:ext cx="9137985" cy="131220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FD260-BF40-40BE-B5E2-2BAF3C8A0295}">
      <dsp:nvSpPr>
        <dsp:cNvPr id="0" name=""/>
        <dsp:cNvSpPr/>
      </dsp:nvSpPr>
      <dsp:spPr>
        <a:xfrm>
          <a:off x="0" y="202895"/>
          <a:ext cx="6035041"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Empowering older citizens promotes dignity, autonomy, and an improved quality of life.</a:t>
          </a:r>
          <a:endParaRPr lang="en-US" sz="2200" kern="1200"/>
        </a:p>
      </dsp:txBody>
      <dsp:txXfrm>
        <a:off x="42722" y="245617"/>
        <a:ext cx="5949597" cy="789716"/>
      </dsp:txXfrm>
    </dsp:sp>
    <dsp:sp modelId="{4B61B50E-47EF-412B-AD67-F012AC00700A}">
      <dsp:nvSpPr>
        <dsp:cNvPr id="0" name=""/>
        <dsp:cNvSpPr/>
      </dsp:nvSpPr>
      <dsp:spPr>
        <a:xfrm>
          <a:off x="0" y="1141415"/>
          <a:ext cx="6035041"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UK policies provide strong structures; however, weaknesses exist.</a:t>
          </a:r>
          <a:endParaRPr lang="en-US" sz="2200" kern="1200"/>
        </a:p>
      </dsp:txBody>
      <dsp:txXfrm>
        <a:off x="42722" y="1184137"/>
        <a:ext cx="5949597" cy="789716"/>
      </dsp:txXfrm>
    </dsp:sp>
    <dsp:sp modelId="{5B748EB8-60C5-41DA-80E2-EE13503ABA3C}">
      <dsp:nvSpPr>
        <dsp:cNvPr id="0" name=""/>
        <dsp:cNvSpPr/>
      </dsp:nvSpPr>
      <dsp:spPr>
        <a:xfrm>
          <a:off x="0" y="2079936"/>
          <a:ext cx="6035041"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Collaboration, creativity, and accessibility are essential for achievement.</a:t>
          </a:r>
          <a:endParaRPr lang="en-US" sz="2200" kern="1200"/>
        </a:p>
      </dsp:txBody>
      <dsp:txXfrm>
        <a:off x="42722" y="2122658"/>
        <a:ext cx="5949597" cy="789716"/>
      </dsp:txXfrm>
    </dsp:sp>
    <dsp:sp modelId="{7C92DB72-93EF-45B5-9FD7-47E3D8308687}">
      <dsp:nvSpPr>
        <dsp:cNvPr id="0" name=""/>
        <dsp:cNvSpPr/>
      </dsp:nvSpPr>
      <dsp:spPr>
        <a:xfrm>
          <a:off x="0" y="3018456"/>
          <a:ext cx="6035041"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All future care must be founded on a person-centred, empowering approach.</a:t>
          </a:r>
          <a:endParaRPr lang="en-US" sz="2200" kern="1200"/>
        </a:p>
      </dsp:txBody>
      <dsp:txXfrm>
        <a:off x="42722" y="3061178"/>
        <a:ext cx="5949597"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3263A8-725C-4F50-A894-CA53A53B86D8}"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C0FBEB-751F-439F-94AC-1C0072E73A13}" type="slidenum">
              <a:rPr lang="en-GB" smtClean="0"/>
              <a:t>‹#›</a:t>
            </a:fld>
            <a:endParaRPr lang="en-GB"/>
          </a:p>
        </p:txBody>
      </p:sp>
    </p:spTree>
    <p:extLst>
      <p:ext uri="{BB962C8B-B14F-4D97-AF65-F5344CB8AC3E}">
        <p14:creationId xmlns:p14="http://schemas.microsoft.com/office/powerpoint/2010/main" val="417098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Nazdar Sami, and my id number is 2122282. Today, I will be providing a presentation on "Evaluating the Care, Empowerment, and Support Requirements of the Elderly in the UK."</a:t>
            </a:r>
          </a:p>
          <a:p>
            <a:r>
              <a:rPr lang="en-GB" dirty="0"/>
              <a:t>The presentation carefully analyses the support that is provided to elderly people though policies, services, and interventions, and addressing the challenges that existed and recommending improvements.</a:t>
            </a:r>
          </a:p>
        </p:txBody>
      </p:sp>
      <p:sp>
        <p:nvSpPr>
          <p:cNvPr id="4" name="Slide Number Placeholder 3"/>
          <p:cNvSpPr>
            <a:spLocks noGrp="1"/>
          </p:cNvSpPr>
          <p:nvPr>
            <p:ph type="sldNum" sz="quarter" idx="5"/>
          </p:nvPr>
        </p:nvSpPr>
        <p:spPr/>
        <p:txBody>
          <a:bodyPr/>
          <a:lstStyle/>
          <a:p>
            <a:fld id="{ACC0FBEB-751F-439F-94AC-1C0072E73A13}" type="slidenum">
              <a:rPr lang="en-GB" smtClean="0"/>
              <a:t>1</a:t>
            </a:fld>
            <a:endParaRPr lang="en-GB"/>
          </a:p>
        </p:txBody>
      </p:sp>
    </p:spTree>
    <p:extLst>
      <p:ext uri="{BB962C8B-B14F-4D97-AF65-F5344CB8AC3E}">
        <p14:creationId xmlns:p14="http://schemas.microsoft.com/office/powerpoint/2010/main" val="3497332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11 million individuals in the UK are aged 65 or older (ONS, 2023). Some people have complex health and social </a:t>
            </a:r>
            <a:r>
              <a:rPr lang="en-GB"/>
              <a:t>care requirements; </a:t>
            </a:r>
            <a:r>
              <a:rPr lang="en-GB" dirty="0"/>
              <a:t>however others enjoy healthy and happy lives.</a:t>
            </a:r>
          </a:p>
          <a:p>
            <a:r>
              <a:rPr lang="en-GB" dirty="0"/>
              <a:t>The important elements include empowering individuals, developing their autonomy, and supporting them in maintaining their quality of life. This presentation examines how services and policies in the UK address these requirements.</a:t>
            </a:r>
          </a:p>
        </p:txBody>
      </p:sp>
      <p:sp>
        <p:nvSpPr>
          <p:cNvPr id="4" name="Slide Number Placeholder 3"/>
          <p:cNvSpPr>
            <a:spLocks noGrp="1"/>
          </p:cNvSpPr>
          <p:nvPr>
            <p:ph type="sldNum" sz="quarter" idx="5"/>
          </p:nvPr>
        </p:nvSpPr>
        <p:spPr/>
        <p:txBody>
          <a:bodyPr/>
          <a:lstStyle/>
          <a:p>
            <a:fld id="{ACC0FBEB-751F-439F-94AC-1C0072E73A13}" type="slidenum">
              <a:rPr lang="en-GB" smtClean="0"/>
              <a:t>2</a:t>
            </a:fld>
            <a:endParaRPr lang="en-GB"/>
          </a:p>
        </p:txBody>
      </p:sp>
    </p:spTree>
    <p:extLst>
      <p:ext uri="{BB962C8B-B14F-4D97-AF65-F5344CB8AC3E}">
        <p14:creationId xmlns:p14="http://schemas.microsoft.com/office/powerpoint/2010/main" val="3772598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Care, Empowerment, Support</a:t>
            </a:r>
          </a:p>
          <a:p>
            <a:r>
              <a:rPr lang="en-GB" dirty="0"/>
              <a:t>According to Adams (2008) Clarity is essential regarding how we think of care, empowerment, and support.</a:t>
            </a:r>
          </a:p>
          <a:p>
            <a:r>
              <a:rPr lang="en-GB" dirty="0"/>
              <a:t>Providing care for an individual involves taking care of their physical, emotional, and social needs.</a:t>
            </a:r>
          </a:p>
          <a:p>
            <a:r>
              <a:rPr lang="en-GB" dirty="0"/>
              <a:t>(Nolan et al., 2011)says, Empowerment means offering individuals with choice, autonomy, and a voice in their healthcare decisions.</a:t>
            </a:r>
          </a:p>
          <a:p>
            <a:r>
              <a:rPr lang="en-GB" dirty="0"/>
              <a:t>Support involves promoting individuals' mobility and involvement. These concepts explain current health and social care that suggests a holistic approach to the individual.</a:t>
            </a:r>
          </a:p>
        </p:txBody>
      </p:sp>
      <p:sp>
        <p:nvSpPr>
          <p:cNvPr id="4" name="Slide Number Placeholder 3"/>
          <p:cNvSpPr>
            <a:spLocks noGrp="1"/>
          </p:cNvSpPr>
          <p:nvPr>
            <p:ph type="sldNum" sz="quarter" idx="5"/>
          </p:nvPr>
        </p:nvSpPr>
        <p:spPr/>
        <p:txBody>
          <a:bodyPr/>
          <a:lstStyle/>
          <a:p>
            <a:fld id="{ACC0FBEB-751F-439F-94AC-1C0072E73A13}" type="slidenum">
              <a:rPr lang="en-GB" smtClean="0"/>
              <a:t>3</a:t>
            </a:fld>
            <a:endParaRPr lang="en-GB"/>
          </a:p>
        </p:txBody>
      </p:sp>
    </p:spTree>
    <p:extLst>
      <p:ext uri="{BB962C8B-B14F-4D97-AF65-F5344CB8AC3E}">
        <p14:creationId xmlns:p14="http://schemas.microsoft.com/office/powerpoint/2010/main" val="1793853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eographic</a:t>
            </a:r>
            <a:r>
              <a:rPr lang="en-GB" dirty="0"/>
              <a:t> Environment of the UK</a:t>
            </a:r>
          </a:p>
          <a:p>
            <a:r>
              <a:rPr lang="en-GB" dirty="0"/>
              <a:t>The change in population is important. By 2040, 25% of the UK population will be aged 65 or older (Age UK, 2024).</a:t>
            </a:r>
          </a:p>
          <a:p>
            <a:r>
              <a:rPr lang="en-GB" dirty="0"/>
              <a:t>The result has brought about in an increase in chronic conditions such as arthritis, diabetes, and dementia, which is putting pressure on the NHS and social care systems.</a:t>
            </a:r>
          </a:p>
          <a:p>
            <a:r>
              <a:rPr lang="en-GB" dirty="0"/>
              <a:t>The increasing demand for home and community care services highlights the importance of permanent and powerful support frameworks.</a:t>
            </a:r>
          </a:p>
        </p:txBody>
      </p:sp>
      <p:sp>
        <p:nvSpPr>
          <p:cNvPr id="4" name="Slide Number Placeholder 3"/>
          <p:cNvSpPr>
            <a:spLocks noGrp="1"/>
          </p:cNvSpPr>
          <p:nvPr>
            <p:ph type="sldNum" sz="quarter" idx="5"/>
          </p:nvPr>
        </p:nvSpPr>
        <p:spPr/>
        <p:txBody>
          <a:bodyPr/>
          <a:lstStyle/>
          <a:p>
            <a:fld id="{ACC0FBEB-751F-439F-94AC-1C0072E73A13}" type="slidenum">
              <a:rPr lang="en-GB" smtClean="0"/>
              <a:t>4</a:t>
            </a:fld>
            <a:endParaRPr lang="en-GB"/>
          </a:p>
        </p:txBody>
      </p:sp>
    </p:spTree>
    <p:extLst>
      <p:ext uri="{BB962C8B-B14F-4D97-AF65-F5344CB8AC3E}">
        <p14:creationId xmlns:p14="http://schemas.microsoft.com/office/powerpoint/2010/main" val="364975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Frameworks</a:t>
            </a:r>
          </a:p>
          <a:p>
            <a:r>
              <a:rPr lang="en-GB" dirty="0"/>
              <a:t>Several theories explain the key elements of elder care.</a:t>
            </a:r>
          </a:p>
          <a:p>
            <a:r>
              <a:rPr lang="en-GB" dirty="0" err="1"/>
              <a:t>Kitwood's</a:t>
            </a:r>
            <a:r>
              <a:rPr lang="en-GB" dirty="0"/>
              <a:t> person-centred approach highlights individuality and respect.</a:t>
            </a:r>
          </a:p>
          <a:p>
            <a:r>
              <a:rPr lang="en-GB" dirty="0"/>
              <a:t>Zimmerman's theory of empowerment promotes the importance of autonomy and active involvement in their lives.</a:t>
            </a:r>
          </a:p>
          <a:p>
            <a:r>
              <a:rPr lang="en-GB" dirty="0"/>
              <a:t>Maslow's theory explains the interaction between physical, emotional, and social requirements.</a:t>
            </a:r>
          </a:p>
          <a:p>
            <a:r>
              <a:rPr lang="en-GB" dirty="0"/>
              <a:t>These theories together demonstrate the relevance of care approaches that respect individual autonomy and promote accessibility for all.</a:t>
            </a:r>
          </a:p>
        </p:txBody>
      </p:sp>
      <p:sp>
        <p:nvSpPr>
          <p:cNvPr id="4" name="Slide Number Placeholder 3"/>
          <p:cNvSpPr>
            <a:spLocks noGrp="1"/>
          </p:cNvSpPr>
          <p:nvPr>
            <p:ph type="sldNum" sz="quarter" idx="5"/>
          </p:nvPr>
        </p:nvSpPr>
        <p:spPr/>
        <p:txBody>
          <a:bodyPr/>
          <a:lstStyle/>
          <a:p>
            <a:fld id="{ACC0FBEB-751F-439F-94AC-1C0072E73A13}" type="slidenum">
              <a:rPr lang="en-GB" smtClean="0"/>
              <a:t>5</a:t>
            </a:fld>
            <a:endParaRPr lang="en-GB"/>
          </a:p>
        </p:txBody>
      </p:sp>
    </p:spTree>
    <p:extLst>
      <p:ext uri="{BB962C8B-B14F-4D97-AF65-F5344CB8AC3E}">
        <p14:creationId xmlns:p14="http://schemas.microsoft.com/office/powerpoint/2010/main" val="2392745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and Legislation </a:t>
            </a:r>
          </a:p>
          <a:p>
            <a:r>
              <a:rPr lang="en-GB" dirty="0"/>
              <a:t>UK policy frameworks are essential to regulating care provision.</a:t>
            </a:r>
          </a:p>
          <a:p>
            <a:r>
              <a:rPr lang="en-GB" dirty="0"/>
              <a:t>The Care Act 2014 requires that local authorities improve individuals' health and autonomy.</a:t>
            </a:r>
          </a:p>
          <a:p>
            <a:r>
              <a:rPr lang="en-GB" dirty="0"/>
              <a:t>The Equality Act 2010 prevents unfair treatment of elderly individuals.</a:t>
            </a:r>
          </a:p>
          <a:p>
            <a:r>
              <a:rPr lang="en-GB" dirty="0"/>
              <a:t>The NHS Long Term Plan encourages for person-centred and integrated care, while the Better Care Fund supports collaboration between health and social care providers.</a:t>
            </a:r>
          </a:p>
        </p:txBody>
      </p:sp>
      <p:sp>
        <p:nvSpPr>
          <p:cNvPr id="4" name="Slide Number Placeholder 3"/>
          <p:cNvSpPr>
            <a:spLocks noGrp="1"/>
          </p:cNvSpPr>
          <p:nvPr>
            <p:ph type="sldNum" sz="quarter" idx="5"/>
          </p:nvPr>
        </p:nvSpPr>
        <p:spPr/>
        <p:txBody>
          <a:bodyPr/>
          <a:lstStyle/>
          <a:p>
            <a:fld id="{ACC0FBEB-751F-439F-94AC-1C0072E73A13}" type="slidenum">
              <a:rPr lang="en-GB" smtClean="0"/>
              <a:t>6</a:t>
            </a:fld>
            <a:endParaRPr lang="en-GB"/>
          </a:p>
        </p:txBody>
      </p:sp>
    </p:spTree>
    <p:extLst>
      <p:ext uri="{BB962C8B-B14F-4D97-AF65-F5344CB8AC3E}">
        <p14:creationId xmlns:p14="http://schemas.microsoft.com/office/powerpoint/2010/main" val="130150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Empowerment and Self-Sufficiency</a:t>
            </a:r>
          </a:p>
          <a:p>
            <a:r>
              <a:rPr lang="en-GB" dirty="0"/>
              <a:t>Giving elderly people real control and decision-making ability over their daily life is known as empowerment.</a:t>
            </a:r>
          </a:p>
          <a:p>
            <a:r>
              <a:rPr lang="en-GB" dirty="0"/>
              <a:t>Self-management of illnesses has been shown to improve health outcomes and confidence  </a:t>
            </a:r>
            <a:r>
              <a:rPr lang="en-GB"/>
              <a:t>according to (Wong</a:t>
            </a:r>
            <a:r>
              <a:rPr lang="en-GB" dirty="0"/>
              <a:t>, K.L</a:t>
            </a:r>
            <a:r>
              <a:rPr lang="en-GB"/>
              <a:t>., 2022).</a:t>
            </a:r>
            <a:endParaRPr lang="en-GB" dirty="0"/>
          </a:p>
          <a:p>
            <a:r>
              <a:rPr lang="en-GB" dirty="0"/>
              <a:t>Having access to knowledge and advocacy tools, as well as participating in the planning of your personal care, are other features of empowerment.</a:t>
            </a:r>
          </a:p>
        </p:txBody>
      </p:sp>
      <p:sp>
        <p:nvSpPr>
          <p:cNvPr id="4" name="Slide Number Placeholder 3"/>
          <p:cNvSpPr>
            <a:spLocks noGrp="1"/>
          </p:cNvSpPr>
          <p:nvPr>
            <p:ph type="sldNum" sz="quarter" idx="5"/>
          </p:nvPr>
        </p:nvSpPr>
        <p:spPr/>
        <p:txBody>
          <a:bodyPr/>
          <a:lstStyle/>
          <a:p>
            <a:fld id="{ACC0FBEB-751F-439F-94AC-1C0072E73A13}" type="slidenum">
              <a:rPr lang="en-GB" smtClean="0"/>
              <a:t>7</a:t>
            </a:fld>
            <a:endParaRPr lang="en-GB"/>
          </a:p>
        </p:txBody>
      </p:sp>
    </p:spTree>
    <p:extLst>
      <p:ext uri="{BB962C8B-B14F-4D97-AF65-F5344CB8AC3E}">
        <p14:creationId xmlns:p14="http://schemas.microsoft.com/office/powerpoint/2010/main" val="3344306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Functional Capacity and Physical Health</a:t>
            </a:r>
          </a:p>
          <a:p>
            <a:r>
              <a:rPr lang="en-GB" dirty="0"/>
              <a:t>One of the most important aspects of autonomy is that it preserves managing ability.</a:t>
            </a:r>
          </a:p>
          <a:p>
            <a:r>
              <a:rPr lang="en-GB" dirty="0"/>
              <a:t>Functional ability, according to the WHO (2020), is the capacity to perform daily duties.</a:t>
            </a:r>
          </a:p>
          <a:p>
            <a:r>
              <a:rPr lang="en-GB" dirty="0"/>
              <a:t>To maintain their freedom and mobility, older adults must engage in rehabilitation, physical activity, and use technological aids.</a:t>
            </a:r>
          </a:p>
        </p:txBody>
      </p:sp>
      <p:sp>
        <p:nvSpPr>
          <p:cNvPr id="4" name="Slide Number Placeholder 3"/>
          <p:cNvSpPr>
            <a:spLocks noGrp="1"/>
          </p:cNvSpPr>
          <p:nvPr>
            <p:ph type="sldNum" sz="quarter" idx="5"/>
          </p:nvPr>
        </p:nvSpPr>
        <p:spPr/>
        <p:txBody>
          <a:bodyPr/>
          <a:lstStyle/>
          <a:p>
            <a:fld id="{ACC0FBEB-751F-439F-94AC-1C0072E73A13}" type="slidenum">
              <a:rPr lang="en-GB" smtClean="0"/>
              <a:t>8</a:t>
            </a:fld>
            <a:endParaRPr lang="en-GB"/>
          </a:p>
        </p:txBody>
      </p:sp>
    </p:spTree>
    <p:extLst>
      <p:ext uri="{BB962C8B-B14F-4D97-AF65-F5344CB8AC3E}">
        <p14:creationId xmlns:p14="http://schemas.microsoft.com/office/powerpoint/2010/main" val="3239673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and Emotional Wellbeing</a:t>
            </a:r>
          </a:p>
          <a:p>
            <a:r>
              <a:rPr lang="en-GB" dirty="0"/>
              <a:t>Emotional well-being is equally essential as physical health.</a:t>
            </a:r>
          </a:p>
          <a:p>
            <a:r>
              <a:rPr lang="en-GB" dirty="0"/>
              <a:t>The ONS (2022) reports that around one in three elderly individuals in the UK experience loneliness.</a:t>
            </a:r>
          </a:p>
          <a:p>
            <a:r>
              <a:rPr lang="en-GB" dirty="0"/>
              <a:t>Social prescribing and community engagement activities have contributed to improved mental health and the general standard of life.</a:t>
            </a:r>
          </a:p>
        </p:txBody>
      </p:sp>
      <p:sp>
        <p:nvSpPr>
          <p:cNvPr id="4" name="Slide Number Placeholder 3"/>
          <p:cNvSpPr>
            <a:spLocks noGrp="1"/>
          </p:cNvSpPr>
          <p:nvPr>
            <p:ph type="sldNum" sz="quarter" idx="5"/>
          </p:nvPr>
        </p:nvSpPr>
        <p:spPr/>
        <p:txBody>
          <a:bodyPr/>
          <a:lstStyle/>
          <a:p>
            <a:fld id="{ACC0FBEB-751F-439F-94AC-1C0072E73A13}" type="slidenum">
              <a:rPr lang="en-GB" smtClean="0"/>
              <a:t>9</a:t>
            </a:fld>
            <a:endParaRPr lang="en-GB"/>
          </a:p>
        </p:txBody>
      </p:sp>
    </p:spTree>
    <p:extLst>
      <p:ext uri="{BB962C8B-B14F-4D97-AF65-F5344CB8AC3E}">
        <p14:creationId xmlns:p14="http://schemas.microsoft.com/office/powerpoint/2010/main" val="2472757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Existing Services in the United Kingdom</a:t>
            </a:r>
          </a:p>
          <a:p>
            <a:r>
              <a:rPr lang="en-GB" dirty="0"/>
              <a:t>A number of services, such as those provided by the National Health Service (NHS) and local governments, are available in the United Kingdom to assist elderly citizens.</a:t>
            </a:r>
          </a:p>
          <a:p>
            <a:r>
              <a:rPr lang="en-GB" dirty="0"/>
              <a:t>When it comes to knowledge, connection, and support, an important amount of individuals depend on organisations such as Age UK and the Alzheimer's Society.</a:t>
            </a:r>
          </a:p>
          <a:p>
            <a:r>
              <a:rPr lang="en-GB" dirty="0"/>
              <a:t>The purpose of Integrated Care Systems is to improve the means by which different services can collaborate with one another.</a:t>
            </a:r>
          </a:p>
        </p:txBody>
      </p:sp>
      <p:sp>
        <p:nvSpPr>
          <p:cNvPr id="4" name="Slide Number Placeholder 3"/>
          <p:cNvSpPr>
            <a:spLocks noGrp="1"/>
          </p:cNvSpPr>
          <p:nvPr>
            <p:ph type="sldNum" sz="quarter" idx="5"/>
          </p:nvPr>
        </p:nvSpPr>
        <p:spPr/>
        <p:txBody>
          <a:bodyPr/>
          <a:lstStyle/>
          <a:p>
            <a:fld id="{ACC0FBEB-751F-439F-94AC-1C0072E73A13}" type="slidenum">
              <a:rPr lang="en-GB" smtClean="0"/>
              <a:t>10</a:t>
            </a:fld>
            <a:endParaRPr lang="en-GB"/>
          </a:p>
        </p:txBody>
      </p:sp>
    </p:spTree>
    <p:extLst>
      <p:ext uri="{BB962C8B-B14F-4D97-AF65-F5344CB8AC3E}">
        <p14:creationId xmlns:p14="http://schemas.microsoft.com/office/powerpoint/2010/main" val="3386181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technology </a:t>
            </a:r>
          </a:p>
          <a:p>
            <a:r>
              <a:rPr lang="en-GB" dirty="0"/>
              <a:t>When it comes to providing elderly people with more control, technology is becoming a more important factor.</a:t>
            </a:r>
          </a:p>
          <a:p>
            <a:r>
              <a:rPr lang="en-GB" dirty="0"/>
              <a:t>People are able to feel safer and more independent thanks to telecare and wearable health equipment. Additionally, virtual consultations reduce the number of times that individuals are required to take visits to the hospital.</a:t>
            </a:r>
          </a:p>
          <a:p>
            <a:r>
              <a:rPr lang="en-GB" dirty="0"/>
              <a:t>On the other hand, in order to ensure that everyone has equal access to technology, it is necessary to address challenges such as affordable costs and digital exclusion (Greenhalgh et al., 2021).</a:t>
            </a:r>
          </a:p>
        </p:txBody>
      </p:sp>
      <p:sp>
        <p:nvSpPr>
          <p:cNvPr id="4" name="Slide Number Placeholder 3"/>
          <p:cNvSpPr>
            <a:spLocks noGrp="1"/>
          </p:cNvSpPr>
          <p:nvPr>
            <p:ph type="sldNum" sz="quarter" idx="5"/>
          </p:nvPr>
        </p:nvSpPr>
        <p:spPr/>
        <p:txBody>
          <a:bodyPr/>
          <a:lstStyle/>
          <a:p>
            <a:fld id="{ACC0FBEB-751F-439F-94AC-1C0072E73A13}" type="slidenum">
              <a:rPr lang="en-GB" smtClean="0"/>
              <a:t>11</a:t>
            </a:fld>
            <a:endParaRPr lang="en-GB"/>
          </a:p>
        </p:txBody>
      </p:sp>
    </p:spTree>
    <p:extLst>
      <p:ext uri="{BB962C8B-B14F-4D97-AF65-F5344CB8AC3E}">
        <p14:creationId xmlns:p14="http://schemas.microsoft.com/office/powerpoint/2010/main" val="3564799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Challenges to Flexibility</a:t>
            </a:r>
          </a:p>
          <a:p>
            <a:r>
              <a:rPr lang="en-GB" dirty="0"/>
              <a:t>Despite the improvement in current conditions, there are still plenty of concerns.</a:t>
            </a:r>
          </a:p>
          <a:p>
            <a:r>
              <a:rPr lang="en-GB" dirty="0"/>
              <a:t>It is more difficult for people to get positive treatment due to poverty and inequality.</a:t>
            </a:r>
          </a:p>
          <a:p>
            <a:r>
              <a:rPr lang="en-GB" dirty="0"/>
              <a:t>The participation of elderly individuals in the decision-making process is often limited by ageism and stigma.</a:t>
            </a:r>
          </a:p>
          <a:p>
            <a:r>
              <a:rPr lang="en-GB" dirty="0"/>
              <a:t>Furthermore, the division of health and social care services leads to problems and missing requirements. </a:t>
            </a:r>
          </a:p>
        </p:txBody>
      </p:sp>
      <p:sp>
        <p:nvSpPr>
          <p:cNvPr id="4" name="Slide Number Placeholder 3"/>
          <p:cNvSpPr>
            <a:spLocks noGrp="1"/>
          </p:cNvSpPr>
          <p:nvPr>
            <p:ph type="sldNum" sz="quarter" idx="5"/>
          </p:nvPr>
        </p:nvSpPr>
        <p:spPr/>
        <p:txBody>
          <a:bodyPr/>
          <a:lstStyle/>
          <a:p>
            <a:fld id="{ACC0FBEB-751F-439F-94AC-1C0072E73A13}" type="slidenum">
              <a:rPr lang="en-GB" smtClean="0"/>
              <a:t>12</a:t>
            </a:fld>
            <a:endParaRPr lang="en-GB"/>
          </a:p>
        </p:txBody>
      </p:sp>
    </p:spTree>
    <p:extLst>
      <p:ext uri="{BB962C8B-B14F-4D97-AF65-F5344CB8AC3E}">
        <p14:creationId xmlns:p14="http://schemas.microsoft.com/office/powerpoint/2010/main" val="3402121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a:t>
            </a:r>
          </a:p>
          <a:p>
            <a:r>
              <a:rPr lang="en-GB" dirty="0"/>
              <a:t>One initiative that provides an excellent demonstration of good practice is the Living Well in Cornwall program.</a:t>
            </a:r>
          </a:p>
          <a:p>
            <a:r>
              <a:rPr lang="en-GB" dirty="0"/>
              <a:t>To assist elderly citizens in the community, it brings together organisations that provide health care, social services, and volunteer work.</a:t>
            </a:r>
          </a:p>
          <a:p>
            <a:r>
              <a:rPr lang="en-GB" dirty="0"/>
              <a:t>According to NHS England (2022), evaluations have shown that there has been a reduction in hospital admissions, as well as improvements in well-being and autonomy.</a:t>
            </a:r>
          </a:p>
        </p:txBody>
      </p:sp>
      <p:sp>
        <p:nvSpPr>
          <p:cNvPr id="4" name="Slide Number Placeholder 3"/>
          <p:cNvSpPr>
            <a:spLocks noGrp="1"/>
          </p:cNvSpPr>
          <p:nvPr>
            <p:ph type="sldNum" sz="quarter" idx="5"/>
          </p:nvPr>
        </p:nvSpPr>
        <p:spPr/>
        <p:txBody>
          <a:bodyPr/>
          <a:lstStyle/>
          <a:p>
            <a:fld id="{ACC0FBEB-751F-439F-94AC-1C0072E73A13}" type="slidenum">
              <a:rPr lang="en-GB" smtClean="0"/>
              <a:t>13</a:t>
            </a:fld>
            <a:endParaRPr lang="en-GB"/>
          </a:p>
        </p:txBody>
      </p:sp>
    </p:spTree>
    <p:extLst>
      <p:ext uri="{BB962C8B-B14F-4D97-AF65-F5344CB8AC3E}">
        <p14:creationId xmlns:p14="http://schemas.microsoft.com/office/powerpoint/2010/main" val="6167872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Obstacles in Present Delivery</a:t>
            </a:r>
          </a:p>
          <a:p>
            <a:r>
              <a:rPr lang="en-GB" dirty="0"/>
              <a:t>It is still difficult to provide treatment that is both fair and effective.</a:t>
            </a:r>
          </a:p>
          <a:p>
            <a:r>
              <a:rPr lang="en-GB" dirty="0"/>
              <a:t>There is a shortage of workers in the social care sector, and a large number of those workers leave their positions.</a:t>
            </a:r>
          </a:p>
          <a:p>
            <a:r>
              <a:rPr lang="en-GB" dirty="0"/>
              <a:t>To some degree, the quality of services can vary from one location to another due to a lack of economic resources.</a:t>
            </a:r>
          </a:p>
          <a:p>
            <a:r>
              <a:rPr lang="en-GB" dirty="0"/>
              <a:t>we require techniques that are both reliable and person-centred in order to meet the expanding requirement as soon as possible, </a:t>
            </a:r>
          </a:p>
        </p:txBody>
      </p:sp>
      <p:sp>
        <p:nvSpPr>
          <p:cNvPr id="4" name="Slide Number Placeholder 3"/>
          <p:cNvSpPr>
            <a:spLocks noGrp="1"/>
          </p:cNvSpPr>
          <p:nvPr>
            <p:ph type="sldNum" sz="quarter" idx="5"/>
          </p:nvPr>
        </p:nvSpPr>
        <p:spPr/>
        <p:txBody>
          <a:bodyPr/>
          <a:lstStyle/>
          <a:p>
            <a:fld id="{ACC0FBEB-751F-439F-94AC-1C0072E73A13}" type="slidenum">
              <a:rPr lang="en-GB" smtClean="0"/>
              <a:t>14</a:t>
            </a:fld>
            <a:endParaRPr lang="en-GB"/>
          </a:p>
        </p:txBody>
      </p:sp>
    </p:spTree>
    <p:extLst>
      <p:ext uri="{BB962C8B-B14F-4D97-AF65-F5344CB8AC3E}">
        <p14:creationId xmlns:p14="http://schemas.microsoft.com/office/powerpoint/2010/main" val="13113314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Recommendations in Policy and Services</a:t>
            </a:r>
          </a:p>
          <a:p>
            <a:r>
              <a:rPr lang="en-GB" dirty="0"/>
              <a:t>The improvements in policy need to concentrate on funding and the integration of services if they wish to improve the results.</a:t>
            </a:r>
          </a:p>
          <a:p>
            <a:r>
              <a:rPr lang="en-GB" dirty="0"/>
              <a:t>When the National Health Service (NHS) and local governments work together, they can reduce the need to repeat the same actions and achieve higher productivity.</a:t>
            </a:r>
          </a:p>
          <a:p>
            <a:r>
              <a:rPr lang="en-GB" dirty="0"/>
              <a:t>Additionally, there should be a requirement for mandatory ongoing professional training on issues of respect and empowerment.</a:t>
            </a:r>
          </a:p>
        </p:txBody>
      </p:sp>
      <p:sp>
        <p:nvSpPr>
          <p:cNvPr id="4" name="Slide Number Placeholder 3"/>
          <p:cNvSpPr>
            <a:spLocks noGrp="1"/>
          </p:cNvSpPr>
          <p:nvPr>
            <p:ph type="sldNum" sz="quarter" idx="5"/>
          </p:nvPr>
        </p:nvSpPr>
        <p:spPr/>
        <p:txBody>
          <a:bodyPr/>
          <a:lstStyle/>
          <a:p>
            <a:fld id="{ACC0FBEB-751F-439F-94AC-1C0072E73A13}" type="slidenum">
              <a:rPr lang="en-GB" smtClean="0"/>
              <a:t>15</a:t>
            </a:fld>
            <a:endParaRPr lang="en-GB"/>
          </a:p>
        </p:txBody>
      </p:sp>
    </p:spTree>
    <p:extLst>
      <p:ext uri="{BB962C8B-B14F-4D97-AF65-F5344CB8AC3E}">
        <p14:creationId xmlns:p14="http://schemas.microsoft.com/office/powerpoint/2010/main" val="2704692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Recommendations in  Empowerment and Innovation</a:t>
            </a:r>
          </a:p>
          <a:p>
            <a:r>
              <a:rPr lang="en-GB" dirty="0"/>
              <a:t>As part of the empowerment measures that are being implemented, training in digital literacy should be included so that older people can use online services with confidence.</a:t>
            </a:r>
          </a:p>
          <a:p>
            <a:r>
              <a:rPr lang="en-GB" dirty="0"/>
              <a:t>Peer support and advocacy networks can assist individuals in developing a greater feeling of involvement.</a:t>
            </a:r>
          </a:p>
          <a:p>
            <a:r>
              <a:rPr lang="en-GB" dirty="0"/>
              <a:t>When services are designed in collaboration with older persons, it ensures that care models truly represent the requirements and preferences of the elderly population.</a:t>
            </a:r>
          </a:p>
        </p:txBody>
      </p:sp>
      <p:sp>
        <p:nvSpPr>
          <p:cNvPr id="4" name="Slide Number Placeholder 3"/>
          <p:cNvSpPr>
            <a:spLocks noGrp="1"/>
          </p:cNvSpPr>
          <p:nvPr>
            <p:ph type="sldNum" sz="quarter" idx="5"/>
          </p:nvPr>
        </p:nvSpPr>
        <p:spPr/>
        <p:txBody>
          <a:bodyPr/>
          <a:lstStyle/>
          <a:p>
            <a:fld id="{ACC0FBEB-751F-439F-94AC-1C0072E73A13}" type="slidenum">
              <a:rPr lang="en-GB" smtClean="0"/>
              <a:t>16</a:t>
            </a:fld>
            <a:endParaRPr lang="en-GB"/>
          </a:p>
        </p:txBody>
      </p:sp>
    </p:spTree>
    <p:extLst>
      <p:ext uri="{BB962C8B-B14F-4D97-AF65-F5344CB8AC3E}">
        <p14:creationId xmlns:p14="http://schemas.microsoft.com/office/powerpoint/2010/main" val="2963343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Recommendations in Health Advancement</a:t>
            </a:r>
          </a:p>
          <a:p>
            <a:r>
              <a:rPr lang="en-GB" dirty="0"/>
              <a:t>Health promotion is just as important.</a:t>
            </a:r>
          </a:p>
          <a:p>
            <a:r>
              <a:rPr lang="en-GB" dirty="0"/>
              <a:t>The expense of long-term care can be greatly reduced by the implementation of programs that encourage active ageing, physical activity, and the prevention of accidents.</a:t>
            </a:r>
          </a:p>
          <a:p>
            <a:r>
              <a:rPr lang="en-GB" dirty="0"/>
              <a:t>People will experience less loneliness and maintain their mental capacity if they participate in social engagement programs that are designed to improve mental health.</a:t>
            </a:r>
          </a:p>
          <a:p>
            <a:endParaRPr lang="en-GB" dirty="0"/>
          </a:p>
        </p:txBody>
      </p:sp>
      <p:sp>
        <p:nvSpPr>
          <p:cNvPr id="4" name="Slide Number Placeholder 3"/>
          <p:cNvSpPr>
            <a:spLocks noGrp="1"/>
          </p:cNvSpPr>
          <p:nvPr>
            <p:ph type="sldNum" sz="quarter" idx="5"/>
          </p:nvPr>
        </p:nvSpPr>
        <p:spPr/>
        <p:txBody>
          <a:bodyPr/>
          <a:lstStyle/>
          <a:p>
            <a:fld id="{ACC0FBEB-751F-439F-94AC-1C0072E73A13}" type="slidenum">
              <a:rPr lang="en-GB" smtClean="0"/>
              <a:t>17</a:t>
            </a:fld>
            <a:endParaRPr lang="en-GB"/>
          </a:p>
        </p:txBody>
      </p:sp>
    </p:spTree>
    <p:extLst>
      <p:ext uri="{BB962C8B-B14F-4D97-AF65-F5344CB8AC3E}">
        <p14:creationId xmlns:p14="http://schemas.microsoft.com/office/powerpoint/2010/main" val="13041458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Future Perspectives</a:t>
            </a:r>
          </a:p>
          <a:p>
            <a:r>
              <a:rPr lang="en-GB" dirty="0"/>
              <a:t>In the future, the United Kingdom needs to implement holistic care models that involve both innovations in technology and community involvement.</a:t>
            </a:r>
          </a:p>
          <a:p>
            <a:r>
              <a:rPr lang="en-GB" dirty="0"/>
              <a:t>In order to ensure long-term success and empowerment, it will be essential to develop communities that are compassionate towards older citizens and to continue monitoring the effectiveness of programs.</a:t>
            </a:r>
          </a:p>
          <a:p>
            <a:endParaRPr lang="en-GB" dirty="0"/>
          </a:p>
        </p:txBody>
      </p:sp>
      <p:sp>
        <p:nvSpPr>
          <p:cNvPr id="4" name="Slide Number Placeholder 3"/>
          <p:cNvSpPr>
            <a:spLocks noGrp="1"/>
          </p:cNvSpPr>
          <p:nvPr>
            <p:ph type="sldNum" sz="quarter" idx="5"/>
          </p:nvPr>
        </p:nvSpPr>
        <p:spPr/>
        <p:txBody>
          <a:bodyPr/>
          <a:lstStyle/>
          <a:p>
            <a:fld id="{ACC0FBEB-751F-439F-94AC-1C0072E73A13}" type="slidenum">
              <a:rPr lang="en-GB" smtClean="0"/>
              <a:t>18</a:t>
            </a:fld>
            <a:endParaRPr lang="en-GB"/>
          </a:p>
        </p:txBody>
      </p:sp>
    </p:spTree>
    <p:extLst>
      <p:ext uri="{BB962C8B-B14F-4D97-AF65-F5344CB8AC3E}">
        <p14:creationId xmlns:p14="http://schemas.microsoft.com/office/powerpoint/2010/main" val="9841428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p>
          <a:p>
            <a:r>
              <a:rPr lang="en-GB" dirty="0"/>
              <a:t>To summarise, empowering older people involves not only the provision of care but also the protection of dignity, autonomy, and involvement in day-to-day activities.</a:t>
            </a:r>
          </a:p>
          <a:p>
            <a:r>
              <a:rPr lang="en-GB" dirty="0"/>
              <a:t>Despite the fact that the Care Act and other laws in the United Kingdom are good places to begin, there are still gaps in the way that they are put into effect.</a:t>
            </a:r>
          </a:p>
          <a:p>
            <a:r>
              <a:rPr lang="en-GB" dirty="0"/>
              <a:t>In order for there to be growth in the future, individuals need to collaborate with one another, think up new ideas, and pay attention to the opinions of those who are older.</a:t>
            </a:r>
          </a:p>
        </p:txBody>
      </p:sp>
      <p:sp>
        <p:nvSpPr>
          <p:cNvPr id="4" name="Slide Number Placeholder 3"/>
          <p:cNvSpPr>
            <a:spLocks noGrp="1"/>
          </p:cNvSpPr>
          <p:nvPr>
            <p:ph type="sldNum" sz="quarter" idx="5"/>
          </p:nvPr>
        </p:nvSpPr>
        <p:spPr/>
        <p:txBody>
          <a:bodyPr/>
          <a:lstStyle/>
          <a:p>
            <a:fld id="{ACC0FBEB-751F-439F-94AC-1C0072E73A13}" type="slidenum">
              <a:rPr lang="en-GB" smtClean="0"/>
              <a:t>19</a:t>
            </a:fld>
            <a:endParaRPr lang="en-GB"/>
          </a:p>
        </p:txBody>
      </p:sp>
    </p:spTree>
    <p:extLst>
      <p:ext uri="{BB962C8B-B14F-4D97-AF65-F5344CB8AC3E}">
        <p14:creationId xmlns:p14="http://schemas.microsoft.com/office/powerpoint/2010/main" val="2787560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0812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44437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1104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3192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7137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76757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2165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505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793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1946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8712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77498400"/>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2.xml"/><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svg"/><Relationship Id="rId11" Type="http://schemas.microsoft.com/office/2007/relationships/diagramDrawing" Target="../diagrams/drawing1.xml"/><Relationship Id="rId5" Type="http://schemas.openxmlformats.org/officeDocument/2006/relationships/image" Target="../media/image3.png"/><Relationship Id="rId10" Type="http://schemas.openxmlformats.org/officeDocument/2006/relationships/diagramColors" Target="../diagrams/colors1.xml"/><Relationship Id="rId4" Type="http://schemas.openxmlformats.org/officeDocument/2006/relationships/notesSlide" Target="../notesSlides/notesSlide2.xml"/><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6.jpeg"/><Relationship Id="rId10" Type="http://schemas.microsoft.com/office/2007/relationships/diagramDrawing" Target="../diagrams/drawing2.xml"/><Relationship Id="rId4" Type="http://schemas.openxmlformats.org/officeDocument/2006/relationships/notesSlide" Target="../notesSlides/notesSlide4.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slideLayout" Target="../slideLayouts/slideLayout2.xml"/><Relationship Id="rId7" Type="http://schemas.openxmlformats.org/officeDocument/2006/relationships/diagramData" Target="../diagrams/data3.xml"/><Relationship Id="rId12"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svg"/><Relationship Id="rId11" Type="http://schemas.microsoft.com/office/2007/relationships/diagramDrawing" Target="../diagrams/drawing3.xml"/><Relationship Id="rId5" Type="http://schemas.openxmlformats.org/officeDocument/2006/relationships/image" Target="../media/image8.png"/><Relationship Id="rId10" Type="http://schemas.openxmlformats.org/officeDocument/2006/relationships/diagramColors" Target="../diagrams/colors3.xml"/><Relationship Id="rId4" Type="http://schemas.openxmlformats.org/officeDocument/2006/relationships/notesSlide" Target="../notesSlides/notesSlide6.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10.jpeg"/><Relationship Id="rId10" Type="http://schemas.microsoft.com/office/2007/relationships/diagramDrawing" Target="../diagrams/drawing5.xml"/><Relationship Id="rId4" Type="http://schemas.openxmlformats.org/officeDocument/2006/relationships/notesSlide" Target="../notesSlides/notesSlide8.xml"/><Relationship Id="rId9" Type="http://schemas.openxmlformats.org/officeDocument/2006/relationships/diagramColors" Target="../diagrams/colors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12"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11" Type="http://schemas.openxmlformats.org/officeDocument/2006/relationships/image" Target="../media/image21.svg"/><Relationship Id="rId5" Type="http://schemas.openxmlformats.org/officeDocument/2006/relationships/diagramData" Target="../diagrams/data7.xml"/><Relationship Id="rId10" Type="http://schemas.openxmlformats.org/officeDocument/2006/relationships/image" Target="../media/image20.png"/><Relationship Id="rId4" Type="http://schemas.openxmlformats.org/officeDocument/2006/relationships/notesSlide" Target="../notesSlides/notesSlide11.xml"/><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slideLayout" Target="../slideLayouts/slideLayout2.xml"/><Relationship Id="rId7" Type="http://schemas.openxmlformats.org/officeDocument/2006/relationships/diagramData" Target="../diagrams/data8.xml"/><Relationship Id="rId12"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3.svg"/><Relationship Id="rId11" Type="http://schemas.microsoft.com/office/2007/relationships/diagramDrawing" Target="../diagrams/drawing8.xml"/><Relationship Id="rId5" Type="http://schemas.openxmlformats.org/officeDocument/2006/relationships/image" Target="../media/image22.png"/><Relationship Id="rId10" Type="http://schemas.openxmlformats.org/officeDocument/2006/relationships/diagramColors" Target="../diagrams/colors8.xml"/><Relationship Id="rId4" Type="http://schemas.openxmlformats.org/officeDocument/2006/relationships/notesSlide" Target="../notesSlides/notesSlide12.xml"/><Relationship Id="rId9"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30.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slideLayout" Target="../slideLayouts/slideLayout2.xml"/><Relationship Id="rId7" Type="http://schemas.openxmlformats.org/officeDocument/2006/relationships/diagramData" Target="../diagrams/data10.xml"/><Relationship Id="rId12"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4.svg"/><Relationship Id="rId11" Type="http://schemas.microsoft.com/office/2007/relationships/diagramDrawing" Target="../diagrams/drawing10.xml"/><Relationship Id="rId5" Type="http://schemas.openxmlformats.org/officeDocument/2006/relationships/image" Target="../media/image33.png"/><Relationship Id="rId10" Type="http://schemas.openxmlformats.org/officeDocument/2006/relationships/diagramColors" Target="../diagrams/colors10.xml"/><Relationship Id="rId4" Type="http://schemas.openxmlformats.org/officeDocument/2006/relationships/notesSlide" Target="../notesSlides/notesSlide16.xml"/><Relationship Id="rId9"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2.xml"/><Relationship Id="rId11" Type="http://schemas.openxmlformats.org/officeDocument/2006/relationships/image" Target="../media/image2.png"/><Relationship Id="rId5" Type="http://schemas.openxmlformats.org/officeDocument/2006/relationships/diagramData" Target="../diagrams/data12.xml"/><Relationship Id="rId10" Type="http://schemas.openxmlformats.org/officeDocument/2006/relationships/image" Target="../media/image40.jpeg"/><Relationship Id="rId4" Type="http://schemas.openxmlformats.org/officeDocument/2006/relationships/notesSlide" Target="../notesSlides/notesSlide19.xml"/><Relationship Id="rId9" Type="http://schemas.microsoft.com/office/2007/relationships/diagramDrawing" Target="../diagrams/drawing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egislation.gov.uk/ukpga/2014/23/part/1" TargetMode="External"/><Relationship Id="rId2" Type="http://schemas.openxmlformats.org/officeDocument/2006/relationships/hyperlink" Target="https://www.ageuk.org.uk/discover/2024/september/state-of-health-and-care-of-older-people-in-england-2024/" TargetMode="External"/><Relationship Id="rId1" Type="http://schemas.openxmlformats.org/officeDocument/2006/relationships/slideLayout" Target="../slideLayouts/slideLayout2.xml"/><Relationship Id="rId6" Type="http://schemas.openxmlformats.org/officeDocument/2006/relationships/hyperlink" Target="https://committees.parliament.uk/work/1647/workforce-recruitment-training-and-retention-in-health-and-social-care/" TargetMode="External"/><Relationship Id="rId5" Type="http://schemas.openxmlformats.org/officeDocument/2006/relationships/hyperlink" Target="https://www.gov.uk/guidance/equality-act-2010-guidance" TargetMode="External"/><Relationship Id="rId4" Type="http://schemas.openxmlformats.org/officeDocument/2006/relationships/hyperlink" Target="https://www.gov.uk/government/publications/people-at-the-heart-of-care-adult-social-care-reform-white-paper"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books.google.co.uk/books?hl=en&amp;lr=&amp;id=FXlyEAAAQBAJ&amp;oi=fnd&amp;pg=PR6&amp;dq=World+Health+Organization+(WHO)+(2020)+Decade+of+Healthy+Ageing+2020%E2%80%932030.+Geneva:+WHO.&amp;ots=6vdyTa9p8S&amp;sig=mKMzlL8ymAK_9Uy82p7CKR_ZTdQ#v=onepage&amp;q&amp;f=false" TargetMode="External"/><Relationship Id="rId2" Type="http://schemas.openxmlformats.org/officeDocument/2006/relationships/hyperlink" Target="https://www.ons.gov.uk/peoplepopulationandcommunity/populationandmigration/populationestimates/bulletins/populationestimatesforenglandandwales/mid2023" TargetMode="External"/><Relationship Id="rId1" Type="http://schemas.openxmlformats.org/officeDocument/2006/relationships/slideLayout" Target="../slideLayouts/slideLayout2.xml"/><Relationship Id="rId4" Type="http://schemas.openxmlformats.org/officeDocument/2006/relationships/hyperlink" Target="https://www.who.int/teams/social-determinants-of-health/demographic-change-and-healthy-ageing/combatting-ageism/global-report-on-age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Two people holding each other's hands">
            <a:extLst>
              <a:ext uri="{FF2B5EF4-FFF2-40B4-BE49-F238E27FC236}">
                <a16:creationId xmlns:a16="http://schemas.microsoft.com/office/drawing/2014/main" id="{39ACF366-B159-C071-3A53-505D7EC7CC60}"/>
              </a:ext>
            </a:extLst>
          </p:cNvPr>
          <p:cNvPicPr>
            <a:picLocks noChangeAspect="1"/>
          </p:cNvPicPr>
          <p:nvPr/>
        </p:nvPicPr>
        <p:blipFill>
          <a:blip r:embed="rId5"/>
          <a:srcRect t="7664" b="806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4CDB306-710F-E185-EEF7-352B7016E4EF}"/>
              </a:ext>
            </a:extLst>
          </p:cNvPr>
          <p:cNvSpPr>
            <a:spLocks noGrp="1"/>
          </p:cNvSpPr>
          <p:nvPr>
            <p:ph type="ctrTitle"/>
          </p:nvPr>
        </p:nvSpPr>
        <p:spPr>
          <a:xfrm>
            <a:off x="592944" y="310551"/>
            <a:ext cx="11350819" cy="1466491"/>
          </a:xfrm>
        </p:spPr>
        <p:txBody>
          <a:bodyPr anchor="b">
            <a:normAutofit/>
          </a:bodyPr>
          <a:lstStyle/>
          <a:p>
            <a:r>
              <a:rPr lang="en-GB" sz="3200" dirty="0"/>
              <a:t>Evaluating the Care, Empowerment and Support Needs of Older People in the UK</a:t>
            </a:r>
          </a:p>
        </p:txBody>
      </p:sp>
      <p:sp>
        <p:nvSpPr>
          <p:cNvPr id="3" name="Subtitle 2">
            <a:extLst>
              <a:ext uri="{FF2B5EF4-FFF2-40B4-BE49-F238E27FC236}">
                <a16:creationId xmlns:a16="http://schemas.microsoft.com/office/drawing/2014/main" id="{6F4989B2-FD69-37E3-F84A-F5EA823B110E}"/>
              </a:ext>
            </a:extLst>
          </p:cNvPr>
          <p:cNvSpPr>
            <a:spLocks noGrp="1"/>
          </p:cNvSpPr>
          <p:nvPr>
            <p:ph type="subTitle" idx="1"/>
          </p:nvPr>
        </p:nvSpPr>
        <p:spPr>
          <a:xfrm>
            <a:off x="483080" y="2838091"/>
            <a:ext cx="11188460" cy="3597216"/>
          </a:xfrm>
        </p:spPr>
        <p:txBody>
          <a:bodyPr anchor="t">
            <a:normAutofit fontScale="40000" lnSpcReduction="20000"/>
          </a:bodyPr>
          <a:lstStyle/>
          <a:p>
            <a:pPr algn="l">
              <a:lnSpc>
                <a:spcPct val="170000"/>
              </a:lnSpc>
            </a:pPr>
            <a:r>
              <a:rPr lang="en-GB" sz="4400" b="1" dirty="0">
                <a:latin typeface="Arial" panose="020B0604020202020204" pitchFamily="34" charset="0"/>
                <a:cs typeface="Arial" panose="020B0604020202020204" pitchFamily="34" charset="0"/>
              </a:rPr>
              <a:t>Module: BMHP6027 – Empowering the Older Person Assessment: Component 1 – Individual Presentation (PowerPoint with Voice-Over)</a:t>
            </a:r>
          </a:p>
          <a:p>
            <a:pPr algn="l">
              <a:lnSpc>
                <a:spcPct val="170000"/>
              </a:lnSpc>
            </a:pPr>
            <a:r>
              <a:rPr lang="en-GB" sz="4400" b="1" dirty="0">
                <a:latin typeface="Arial" panose="020B0604020202020204" pitchFamily="34" charset="0"/>
                <a:cs typeface="Arial" panose="020B0604020202020204" pitchFamily="34" charset="0"/>
              </a:rPr>
              <a:t>BMHP6027: Empowering the Older Person</a:t>
            </a:r>
          </a:p>
          <a:p>
            <a:pPr algn="l">
              <a:lnSpc>
                <a:spcPct val="170000"/>
              </a:lnSpc>
            </a:pPr>
            <a:r>
              <a:rPr lang="en-GB" sz="4400" b="1" dirty="0">
                <a:latin typeface="Arial" panose="020B0604020202020204" pitchFamily="34" charset="0"/>
                <a:cs typeface="Arial" panose="020B0604020202020204" pitchFamily="34" charset="0"/>
              </a:rPr>
              <a:t>Lecturer: Joanne Davies</a:t>
            </a:r>
          </a:p>
          <a:p>
            <a:pPr algn="l">
              <a:lnSpc>
                <a:spcPct val="170000"/>
              </a:lnSpc>
            </a:pPr>
            <a:r>
              <a:rPr lang="en-GB" sz="4400" b="1" dirty="0">
                <a:latin typeface="Arial" panose="020B0604020202020204" pitchFamily="34" charset="0"/>
                <a:cs typeface="Arial" panose="020B0604020202020204" pitchFamily="34" charset="0"/>
              </a:rPr>
              <a:t>Name: Nazdar Sami</a:t>
            </a:r>
          </a:p>
          <a:p>
            <a:pPr algn="l">
              <a:lnSpc>
                <a:spcPct val="170000"/>
              </a:lnSpc>
            </a:pPr>
            <a:r>
              <a:rPr lang="en-GB" sz="4400" b="1" dirty="0">
                <a:latin typeface="Arial" panose="020B0604020202020204" pitchFamily="34" charset="0"/>
                <a:cs typeface="Arial" panose="020B0604020202020204" pitchFamily="34" charset="0"/>
              </a:rPr>
              <a:t>Student ID: 2122282</a:t>
            </a:r>
          </a:p>
          <a:p>
            <a:pPr algn="l">
              <a:lnSpc>
                <a:spcPct val="170000"/>
              </a:lnSpc>
            </a:pPr>
            <a:r>
              <a:rPr lang="en-GB" sz="2200" dirty="0">
                <a:latin typeface="Arial" panose="020B0604020202020204" pitchFamily="34" charset="0"/>
                <a:cs typeface="Arial" panose="020B0604020202020204" pitchFamily="34" charset="0"/>
              </a:rPr>
              <a:t> </a:t>
            </a:r>
          </a:p>
        </p:txBody>
      </p:sp>
      <p:pic>
        <p:nvPicPr>
          <p:cNvPr id="23" name="Audio 22">
            <a:hlinkClick r:id="" action="ppaction://media"/>
            <a:extLst>
              <a:ext uri="{FF2B5EF4-FFF2-40B4-BE49-F238E27FC236}">
                <a16:creationId xmlns:a16="http://schemas.microsoft.com/office/drawing/2014/main" id="{1A04A926-DB1C-A2F2-ADE9-B2ABF098944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89080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advTm="39228">
        <p159:morph option="byObject"/>
      </p:transition>
    </mc:Choice>
    <mc:Fallback>
      <p:transition spd="slow" advTm="392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735FF-1036-96F0-5892-ABAEB448759E}"/>
              </a:ext>
            </a:extLst>
          </p:cNvPr>
          <p:cNvSpPr>
            <a:spLocks noGrp="1"/>
          </p:cNvSpPr>
          <p:nvPr>
            <p:ph type="title"/>
          </p:nvPr>
        </p:nvSpPr>
        <p:spPr>
          <a:xfrm>
            <a:off x="1281249" y="184605"/>
            <a:ext cx="8755380" cy="641950"/>
          </a:xfrm>
        </p:spPr>
        <p:txBody>
          <a:bodyPr anchor="b">
            <a:normAutofit/>
          </a:bodyPr>
          <a:lstStyle/>
          <a:p>
            <a:pPr algn="ctr"/>
            <a:r>
              <a:rPr lang="en-GB" dirty="0"/>
              <a:t>Introduction</a:t>
            </a:r>
          </a:p>
        </p:txBody>
      </p:sp>
      <p:pic>
        <p:nvPicPr>
          <p:cNvPr id="9" name="Graphic 8" descr="Books">
            <a:extLst>
              <a:ext uri="{FF2B5EF4-FFF2-40B4-BE49-F238E27FC236}">
                <a16:creationId xmlns:a16="http://schemas.microsoft.com/office/drawing/2014/main" id="{98F0E995-AFE4-5D23-43B5-998EFDB2E00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07394" y="1799382"/>
            <a:ext cx="3368232" cy="3551356"/>
          </a:xfrm>
          <a:prstGeom prst="rect">
            <a:avLst/>
          </a:prstGeom>
        </p:spPr>
      </p:pic>
      <p:graphicFrame>
        <p:nvGraphicFramePr>
          <p:cNvPr id="12" name="Content Placeholder 3">
            <a:extLst>
              <a:ext uri="{FF2B5EF4-FFF2-40B4-BE49-F238E27FC236}">
                <a16:creationId xmlns:a16="http://schemas.microsoft.com/office/drawing/2014/main" id="{167D76DC-6539-DE20-7184-D0AAB83CB3B1}"/>
              </a:ext>
            </a:extLst>
          </p:cNvPr>
          <p:cNvGraphicFramePr>
            <a:graphicFrameLocks noGrp="1"/>
          </p:cNvGraphicFramePr>
          <p:nvPr>
            <p:ph idx="1"/>
            <p:extLst>
              <p:ext uri="{D42A27DB-BD31-4B8C-83A1-F6EECF244321}">
                <p14:modId xmlns:p14="http://schemas.microsoft.com/office/powerpoint/2010/main" val="2939449358"/>
              </p:ext>
            </p:extLst>
          </p:nvPr>
        </p:nvGraphicFramePr>
        <p:xfrm>
          <a:off x="612647" y="1375195"/>
          <a:ext cx="10653579" cy="49341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 name="Audio 5">
            <a:hlinkClick r:id="" action="ppaction://media"/>
            <a:extLst>
              <a:ext uri="{FF2B5EF4-FFF2-40B4-BE49-F238E27FC236}">
                <a16:creationId xmlns:a16="http://schemas.microsoft.com/office/drawing/2014/main" id="{7873EA37-AB98-6175-396C-EB43812B1A6E}"/>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9139768"/>
      </p:ext>
    </p:extLst>
  </p:cSld>
  <p:clrMapOvr>
    <a:masterClrMapping/>
  </p:clrMapOvr>
  <mc:AlternateContent xmlns:mc="http://schemas.openxmlformats.org/markup-compatibility/2006">
    <mc:Choice xmlns:p14="http://schemas.microsoft.com/office/powerpoint/2010/main" Requires="p14">
      <p:transition spd="med" p14:dur="700" advTm="45296">
        <p:fade/>
      </p:transition>
    </mc:Choice>
    <mc:Fallback>
      <p:transition spd="med" advTm="452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589BD-459E-7E99-D5D6-66FD8D846D26}"/>
              </a:ext>
            </a:extLst>
          </p:cNvPr>
          <p:cNvSpPr>
            <a:spLocks noGrp="1"/>
          </p:cNvSpPr>
          <p:nvPr>
            <p:ph type="title"/>
          </p:nvPr>
        </p:nvSpPr>
        <p:spPr>
          <a:xfrm>
            <a:off x="321734" y="4837132"/>
            <a:ext cx="4705097" cy="1615684"/>
          </a:xfrm>
        </p:spPr>
        <p:txBody>
          <a:bodyPr>
            <a:normAutofit/>
          </a:bodyPr>
          <a:lstStyle/>
          <a:p>
            <a:pPr algn="ctr"/>
            <a:r>
              <a:rPr lang="en-GB" dirty="0"/>
              <a:t>Define Care, Empowerment, Support</a:t>
            </a:r>
          </a:p>
        </p:txBody>
      </p:sp>
      <p:pic>
        <p:nvPicPr>
          <p:cNvPr id="21" name="Picture 20" descr="Colorful carved figures of humans">
            <a:extLst>
              <a:ext uri="{FF2B5EF4-FFF2-40B4-BE49-F238E27FC236}">
                <a16:creationId xmlns:a16="http://schemas.microsoft.com/office/drawing/2014/main" id="{E8FAA18E-19B1-0D50-721A-2AF8663BF606}"/>
              </a:ext>
            </a:extLst>
          </p:cNvPr>
          <p:cNvPicPr>
            <a:picLocks noChangeAspect="1"/>
          </p:cNvPicPr>
          <p:nvPr/>
        </p:nvPicPr>
        <p:blipFill>
          <a:blip r:embed="rId5"/>
          <a:srcRect t="40136" b="7396"/>
          <a:stretch>
            <a:fillRect/>
          </a:stretch>
        </p:blipFill>
        <p:spPr>
          <a:xfrm>
            <a:off x="20" y="10"/>
            <a:ext cx="12191980" cy="4557776"/>
          </a:xfrm>
          <a:prstGeom prst="rect">
            <a:avLst/>
          </a:prstGeom>
        </p:spPr>
      </p:pic>
      <p:sp>
        <p:nvSpPr>
          <p:cNvPr id="44" name="Content Placeholder 2">
            <a:extLst>
              <a:ext uri="{FF2B5EF4-FFF2-40B4-BE49-F238E27FC236}">
                <a16:creationId xmlns:a16="http://schemas.microsoft.com/office/drawing/2014/main" id="{235A6D14-3063-CFDE-140E-66EED71E87D2}"/>
              </a:ext>
            </a:extLst>
          </p:cNvPr>
          <p:cNvSpPr>
            <a:spLocks noGrp="1"/>
          </p:cNvSpPr>
          <p:nvPr>
            <p:ph idx="1"/>
          </p:nvPr>
        </p:nvSpPr>
        <p:spPr>
          <a:xfrm>
            <a:off x="4822372" y="4837132"/>
            <a:ext cx="7217228" cy="1895030"/>
          </a:xfrm>
        </p:spPr>
        <p:txBody>
          <a:bodyPr>
            <a:normAutofit/>
          </a:bodyPr>
          <a:lstStyle/>
          <a:p>
            <a:pPr>
              <a:lnSpc>
                <a:spcPct val="110000"/>
              </a:lnSpc>
            </a:pPr>
            <a:r>
              <a:rPr lang="en-GB" sz="1400" b="1" dirty="0">
                <a:latin typeface="Arial" panose="020B0604020202020204" pitchFamily="34" charset="0"/>
                <a:cs typeface="Arial" panose="020B0604020202020204" pitchFamily="34" charset="0"/>
              </a:rPr>
              <a:t>Care: addressing physical, emotional, and social requirements</a:t>
            </a:r>
          </a:p>
          <a:p>
            <a:pPr>
              <a:lnSpc>
                <a:spcPct val="110000"/>
              </a:lnSpc>
            </a:pPr>
            <a:r>
              <a:rPr lang="en-GB" sz="1400" b="1" dirty="0">
                <a:latin typeface="Arial" panose="020B0604020202020204" pitchFamily="34" charset="0"/>
                <a:cs typeface="Arial" panose="020B0604020202020204" pitchFamily="34" charset="0"/>
              </a:rPr>
              <a:t>Empowerment: facilitating choice, control, and decision-making (Adams, 2008)</a:t>
            </a:r>
          </a:p>
          <a:p>
            <a:pPr>
              <a:lnSpc>
                <a:spcPct val="110000"/>
              </a:lnSpc>
            </a:pPr>
            <a:r>
              <a:rPr lang="en-GB" sz="1400" b="1" dirty="0">
                <a:latin typeface="Arial" panose="020B0604020202020204" pitchFamily="34" charset="0"/>
                <a:cs typeface="Arial" panose="020B0604020202020204" pitchFamily="34" charset="0"/>
              </a:rPr>
              <a:t>Assistance: fostering autonomy and engagement in the community</a:t>
            </a:r>
          </a:p>
          <a:p>
            <a:pPr>
              <a:lnSpc>
                <a:spcPct val="110000"/>
              </a:lnSpc>
            </a:pPr>
            <a:r>
              <a:rPr lang="en-GB" sz="1400" b="1" dirty="0">
                <a:latin typeface="Arial" panose="020B0604020202020204" pitchFamily="34" charset="0"/>
                <a:cs typeface="Arial" panose="020B0604020202020204" pitchFamily="34" charset="0"/>
              </a:rPr>
              <a:t>Individual-focused and comprehensive methodologies (Nolan et al., 2011)</a:t>
            </a:r>
          </a:p>
        </p:txBody>
      </p:sp>
      <p:pic>
        <p:nvPicPr>
          <p:cNvPr id="4" name="Audio 3">
            <a:hlinkClick r:id="" action="ppaction://media"/>
            <a:extLst>
              <a:ext uri="{FF2B5EF4-FFF2-40B4-BE49-F238E27FC236}">
                <a16:creationId xmlns:a16="http://schemas.microsoft.com/office/drawing/2014/main" id="{1CF61131-55A3-B68D-AB1F-BE09DC186B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000" t="-203125" r="32000" b="-203125"/>
          <a:stretch>
            <a:fillRect/>
          </a:stretch>
        </p:blipFill>
        <p:spPr>
          <a:xfrm>
            <a:off x="11963400" y="4718304"/>
            <a:ext cx="146304" cy="2057400"/>
          </a:xfrm>
          <a:prstGeom prst="ellipse">
            <a:avLst/>
          </a:prstGeom>
        </p:spPr>
      </p:pic>
    </p:spTree>
    <p:extLst>
      <p:ext uri="{BB962C8B-B14F-4D97-AF65-F5344CB8AC3E}">
        <p14:creationId xmlns:p14="http://schemas.microsoft.com/office/powerpoint/2010/main" val="2098581782"/>
      </p:ext>
    </p:extLst>
  </p:cSld>
  <p:clrMapOvr>
    <a:masterClrMapping/>
  </p:clrMapOvr>
  <p:transition spd="slow" advTm="5495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C1D44-3390-9016-5BB7-8092DFDE32BC}"/>
              </a:ext>
            </a:extLst>
          </p:cNvPr>
          <p:cNvSpPr>
            <a:spLocks noGrp="1"/>
          </p:cNvSpPr>
          <p:nvPr>
            <p:ph type="title"/>
          </p:nvPr>
        </p:nvSpPr>
        <p:spPr>
          <a:xfrm>
            <a:off x="5800027" y="393539"/>
            <a:ext cx="5916169" cy="868911"/>
          </a:xfrm>
        </p:spPr>
        <p:txBody>
          <a:bodyPr anchor="b">
            <a:noAutofit/>
          </a:bodyPr>
          <a:lstStyle/>
          <a:p>
            <a:pPr algn="ctr"/>
            <a:r>
              <a:rPr lang="en-GB" sz="2400" dirty="0"/>
              <a:t>Geographic Environment of the UK</a:t>
            </a:r>
          </a:p>
        </p:txBody>
      </p:sp>
      <p:pic>
        <p:nvPicPr>
          <p:cNvPr id="5" name="Picture 4" descr="Two people holding hands">
            <a:extLst>
              <a:ext uri="{FF2B5EF4-FFF2-40B4-BE49-F238E27FC236}">
                <a16:creationId xmlns:a16="http://schemas.microsoft.com/office/drawing/2014/main" id="{BB88891E-D8E3-8F3C-1A6A-2A2496936E8D}"/>
              </a:ext>
            </a:extLst>
          </p:cNvPr>
          <p:cNvPicPr>
            <a:picLocks noChangeAspect="1"/>
          </p:cNvPicPr>
          <p:nvPr/>
        </p:nvPicPr>
        <p:blipFill>
          <a:blip r:embed="rId5"/>
          <a:srcRect l="24658" r="27728"/>
          <a:stretch>
            <a:fillRect/>
          </a:stretch>
        </p:blipFill>
        <p:spPr>
          <a:xfrm>
            <a:off x="20" y="10"/>
            <a:ext cx="4910308" cy="6857990"/>
          </a:xfrm>
          <a:prstGeom prst="rect">
            <a:avLst/>
          </a:prstGeom>
        </p:spPr>
      </p:pic>
      <p:graphicFrame>
        <p:nvGraphicFramePr>
          <p:cNvPr id="23" name="Content Placeholder 5">
            <a:extLst>
              <a:ext uri="{FF2B5EF4-FFF2-40B4-BE49-F238E27FC236}">
                <a16:creationId xmlns:a16="http://schemas.microsoft.com/office/drawing/2014/main" id="{BAD31F73-13DC-F4DC-4928-FE97AB92274B}"/>
              </a:ext>
            </a:extLst>
          </p:cNvPr>
          <p:cNvGraphicFramePr>
            <a:graphicFrameLocks noGrp="1"/>
          </p:cNvGraphicFramePr>
          <p:nvPr>
            <p:ph idx="1"/>
            <p:extLst>
              <p:ext uri="{D42A27DB-BD31-4B8C-83A1-F6EECF244321}">
                <p14:modId xmlns:p14="http://schemas.microsoft.com/office/powerpoint/2010/main" val="2214953431"/>
              </p:ext>
            </p:extLst>
          </p:nvPr>
        </p:nvGraphicFramePr>
        <p:xfrm>
          <a:off x="5254907" y="2012686"/>
          <a:ext cx="6805914" cy="345646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8D82B3B9-6410-2A69-80C0-87B006A8CAA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8704475"/>
      </p:ext>
    </p:extLst>
  </p:cSld>
  <p:clrMapOvr>
    <a:masterClrMapping/>
  </p:clrMapOvr>
  <mc:AlternateContent xmlns:mc="http://schemas.openxmlformats.org/markup-compatibility/2006">
    <mc:Choice xmlns:p14="http://schemas.microsoft.com/office/powerpoint/2010/main" Requires="p14">
      <p:transition spd="slow" p14:dur="1500" advTm="51206">
        <p:split orient="vert"/>
      </p:transition>
    </mc:Choice>
    <mc:Fallback>
      <p:transition spd="slow" advTm="51206">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4EAB5-1654-17C7-2957-F1FA4C0A5119}"/>
              </a:ext>
            </a:extLst>
          </p:cNvPr>
          <p:cNvSpPr>
            <a:spLocks noGrp="1"/>
          </p:cNvSpPr>
          <p:nvPr>
            <p:ph type="title"/>
          </p:nvPr>
        </p:nvSpPr>
        <p:spPr>
          <a:xfrm>
            <a:off x="612648" y="1114923"/>
            <a:ext cx="4621553" cy="1360728"/>
          </a:xfrm>
        </p:spPr>
        <p:txBody>
          <a:bodyPr anchor="b">
            <a:normAutofit/>
          </a:bodyPr>
          <a:lstStyle/>
          <a:p>
            <a:pPr algn="ctr"/>
            <a:r>
              <a:rPr lang="en-GB" dirty="0"/>
              <a:t>Theories Frameworks</a:t>
            </a:r>
          </a:p>
        </p:txBody>
      </p:sp>
      <p:sp>
        <p:nvSpPr>
          <p:cNvPr id="3" name="Content Placeholder 2">
            <a:extLst>
              <a:ext uri="{FF2B5EF4-FFF2-40B4-BE49-F238E27FC236}">
                <a16:creationId xmlns:a16="http://schemas.microsoft.com/office/drawing/2014/main" id="{FEA5483A-658E-CA39-C960-C264A13F0578}"/>
              </a:ext>
            </a:extLst>
          </p:cNvPr>
          <p:cNvSpPr>
            <a:spLocks noGrp="1"/>
          </p:cNvSpPr>
          <p:nvPr>
            <p:ph idx="1"/>
          </p:nvPr>
        </p:nvSpPr>
        <p:spPr>
          <a:xfrm>
            <a:off x="612648" y="2584058"/>
            <a:ext cx="4621553" cy="3159018"/>
          </a:xfrm>
        </p:spPr>
        <p:txBody>
          <a:bodyPr>
            <a:normAutofit/>
          </a:bodyPr>
          <a:lstStyle/>
          <a:p>
            <a:pPr>
              <a:lnSpc>
                <a:spcPct val="110000"/>
              </a:lnSpc>
            </a:pPr>
            <a:r>
              <a:rPr lang="en-GB" sz="1500" dirty="0"/>
              <a:t>Person-centred Care Theory (</a:t>
            </a:r>
            <a:r>
              <a:rPr lang="en-GB" sz="1500" dirty="0" err="1"/>
              <a:t>Kitwood</a:t>
            </a:r>
            <a:r>
              <a:rPr lang="en-GB" sz="1500" dirty="0"/>
              <a:t>, 1998)</a:t>
            </a:r>
          </a:p>
          <a:p>
            <a:pPr>
              <a:lnSpc>
                <a:spcPct val="110000"/>
              </a:lnSpc>
            </a:pPr>
            <a:endParaRPr lang="en-GB" sz="1500" dirty="0"/>
          </a:p>
          <a:p>
            <a:pPr>
              <a:lnSpc>
                <a:spcPct val="110000"/>
              </a:lnSpc>
            </a:pPr>
            <a:r>
              <a:rPr lang="en-GB" sz="1500" dirty="0"/>
              <a:t>Empowerment Theory (Zimmerman, 2000)</a:t>
            </a:r>
          </a:p>
          <a:p>
            <a:pPr>
              <a:lnSpc>
                <a:spcPct val="110000"/>
              </a:lnSpc>
            </a:pPr>
            <a:endParaRPr lang="en-GB" sz="1500" dirty="0"/>
          </a:p>
          <a:p>
            <a:pPr>
              <a:lnSpc>
                <a:spcPct val="110000"/>
              </a:lnSpc>
            </a:pPr>
            <a:r>
              <a:rPr lang="en-GB" sz="1500" dirty="0"/>
              <a:t>Maslow's Hierarchy of Needs (1943) in relation to elderly individuals</a:t>
            </a:r>
          </a:p>
          <a:p>
            <a:pPr>
              <a:lnSpc>
                <a:spcPct val="110000"/>
              </a:lnSpc>
            </a:pPr>
            <a:endParaRPr lang="en-GB" sz="1500" dirty="0"/>
          </a:p>
          <a:p>
            <a:pPr>
              <a:lnSpc>
                <a:spcPct val="110000"/>
              </a:lnSpc>
            </a:pPr>
            <a:r>
              <a:rPr lang="en-GB" sz="1500" dirty="0"/>
              <a:t>Significance of dignity, autonomy, and social inclusion</a:t>
            </a:r>
          </a:p>
        </p:txBody>
      </p:sp>
      <p:pic>
        <p:nvPicPr>
          <p:cNvPr id="5" name="Picture 4" descr="Stick figure families holding hands">
            <a:extLst>
              <a:ext uri="{FF2B5EF4-FFF2-40B4-BE49-F238E27FC236}">
                <a16:creationId xmlns:a16="http://schemas.microsoft.com/office/drawing/2014/main" id="{4FE66AA7-2F2E-75FF-A855-EE4B53D98CEF}"/>
              </a:ext>
            </a:extLst>
          </p:cNvPr>
          <p:cNvPicPr>
            <a:picLocks noChangeAspect="1"/>
          </p:cNvPicPr>
          <p:nvPr/>
        </p:nvPicPr>
        <p:blipFill>
          <a:blip r:embed="rId5"/>
          <a:srcRect l="21521" r="6069" b="-1"/>
          <a:stretch>
            <a:fillRect/>
          </a:stretch>
        </p:blipFill>
        <p:spPr>
          <a:xfrm>
            <a:off x="6099879" y="1114923"/>
            <a:ext cx="5020543" cy="4628153"/>
          </a:xfrm>
          <a:prstGeom prst="rect">
            <a:avLst/>
          </a:prstGeom>
        </p:spPr>
      </p:pic>
      <p:pic>
        <p:nvPicPr>
          <p:cNvPr id="6" name="Audio 5">
            <a:hlinkClick r:id="" action="ppaction://media"/>
            <a:extLst>
              <a:ext uri="{FF2B5EF4-FFF2-40B4-BE49-F238E27FC236}">
                <a16:creationId xmlns:a16="http://schemas.microsoft.com/office/drawing/2014/main" id="{13680E4D-C0BA-5E5F-C52C-40DAED4BEA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00908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55661">
        <p15:prstTrans prst="fallOver"/>
      </p:transition>
    </mc:Choice>
    <mc:Fallback>
      <p:transition spd="slow" advTm="556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B7457-1B1C-A986-E80A-479FC68B1A10}"/>
              </a:ext>
            </a:extLst>
          </p:cNvPr>
          <p:cNvSpPr>
            <a:spLocks noGrp="1"/>
          </p:cNvSpPr>
          <p:nvPr>
            <p:ph type="title"/>
          </p:nvPr>
        </p:nvSpPr>
        <p:spPr>
          <a:xfrm>
            <a:off x="614678" y="548640"/>
            <a:ext cx="10872216" cy="1133856"/>
          </a:xfrm>
        </p:spPr>
        <p:txBody>
          <a:bodyPr vert="horz" lIns="91440" tIns="45720" rIns="91440" bIns="45720" rtlCol="0" anchor="t">
            <a:normAutofit/>
          </a:bodyPr>
          <a:lstStyle/>
          <a:p>
            <a:pPr algn="ctr"/>
            <a:r>
              <a:rPr lang="en-US" b="1" kern="1200" dirty="0">
                <a:solidFill>
                  <a:schemeClr val="tx1"/>
                </a:solidFill>
                <a:latin typeface="+mj-lt"/>
                <a:ea typeface="+mj-ea"/>
                <a:cs typeface="+mj-cs"/>
              </a:rPr>
              <a:t>Policy and Legislation </a:t>
            </a:r>
          </a:p>
        </p:txBody>
      </p:sp>
      <p:pic>
        <p:nvPicPr>
          <p:cNvPr id="7" name="Graphic 6" descr="Gavel">
            <a:extLst>
              <a:ext uri="{FF2B5EF4-FFF2-40B4-BE49-F238E27FC236}">
                <a16:creationId xmlns:a16="http://schemas.microsoft.com/office/drawing/2014/main" id="{B9D9F6D2-718B-6BEC-E816-56E46692625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1520" y="1792223"/>
            <a:ext cx="3698530" cy="3698530"/>
          </a:xfrm>
          <a:prstGeom prst="rect">
            <a:avLst/>
          </a:prstGeom>
        </p:spPr>
      </p:pic>
      <p:graphicFrame>
        <p:nvGraphicFramePr>
          <p:cNvPr id="17" name="TextBox 4">
            <a:extLst>
              <a:ext uri="{FF2B5EF4-FFF2-40B4-BE49-F238E27FC236}">
                <a16:creationId xmlns:a16="http://schemas.microsoft.com/office/drawing/2014/main" id="{FF39E137-ECDE-A14F-0816-EC29EF029F03}"/>
              </a:ext>
            </a:extLst>
          </p:cNvPr>
          <p:cNvGraphicFramePr/>
          <p:nvPr>
            <p:extLst>
              <p:ext uri="{D42A27DB-BD31-4B8C-83A1-F6EECF244321}">
                <p14:modId xmlns:p14="http://schemas.microsoft.com/office/powerpoint/2010/main" val="2524976169"/>
              </p:ext>
            </p:extLst>
          </p:nvPr>
        </p:nvGraphicFramePr>
        <p:xfrm>
          <a:off x="4629873" y="1792224"/>
          <a:ext cx="6854832" cy="45171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Audio 3">
            <a:hlinkClick r:id="" action="ppaction://media"/>
            <a:extLst>
              <a:ext uri="{FF2B5EF4-FFF2-40B4-BE49-F238E27FC236}">
                <a16:creationId xmlns:a16="http://schemas.microsoft.com/office/drawing/2014/main" id="{43B2FD7D-3B71-2BCA-E341-60F027AACFC0}"/>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85157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4538">
        <p159:morph option="byObject"/>
      </p:transition>
    </mc:Choice>
    <mc:Fallback>
      <p:transition spd="slow" advTm="445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24EE3-47EF-9BD8-5004-FB8D0343A8AB}"/>
              </a:ext>
            </a:extLst>
          </p:cNvPr>
          <p:cNvSpPr>
            <a:spLocks noGrp="1"/>
          </p:cNvSpPr>
          <p:nvPr>
            <p:ph type="title"/>
          </p:nvPr>
        </p:nvSpPr>
        <p:spPr/>
        <p:txBody>
          <a:bodyPr/>
          <a:lstStyle/>
          <a:p>
            <a:pPr algn="ctr"/>
            <a:r>
              <a:rPr lang="en-GB" dirty="0"/>
              <a:t>Empowerment and Self-Sufficiency</a:t>
            </a:r>
          </a:p>
        </p:txBody>
      </p:sp>
      <p:graphicFrame>
        <p:nvGraphicFramePr>
          <p:cNvPr id="7" name="Content Placeholder 2">
            <a:extLst>
              <a:ext uri="{FF2B5EF4-FFF2-40B4-BE49-F238E27FC236}">
                <a16:creationId xmlns:a16="http://schemas.microsoft.com/office/drawing/2014/main" id="{EC5D8F1C-0DB5-A3AB-9480-9C7AAF253F37}"/>
              </a:ext>
            </a:extLst>
          </p:cNvPr>
          <p:cNvGraphicFramePr>
            <a:graphicFrameLocks noGrp="1"/>
          </p:cNvGraphicFramePr>
          <p:nvPr>
            <p:ph idx="1"/>
            <p:extLst>
              <p:ext uri="{D42A27DB-BD31-4B8C-83A1-F6EECF244321}">
                <p14:modId xmlns:p14="http://schemas.microsoft.com/office/powerpoint/2010/main" val="3246525408"/>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695676AF-C496-A89D-DED9-36269252416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3571554"/>
      </p:ext>
    </p:extLst>
  </p:cSld>
  <p:clrMapOvr>
    <a:masterClrMapping/>
  </p:clrMapOvr>
  <p:transition spd="slow" advTm="4532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1F870-1769-7F53-8575-E9E2D0EACEB4}"/>
              </a:ext>
            </a:extLst>
          </p:cNvPr>
          <p:cNvSpPr>
            <a:spLocks noGrp="1"/>
          </p:cNvSpPr>
          <p:nvPr>
            <p:ph type="title"/>
          </p:nvPr>
        </p:nvSpPr>
        <p:spPr>
          <a:xfrm>
            <a:off x="5568534" y="603504"/>
            <a:ext cx="5916169" cy="1192639"/>
          </a:xfrm>
        </p:spPr>
        <p:txBody>
          <a:bodyPr anchor="b">
            <a:normAutofit/>
          </a:bodyPr>
          <a:lstStyle/>
          <a:p>
            <a:pPr algn="ctr"/>
            <a:r>
              <a:rPr lang="en-GB" sz="2400" dirty="0"/>
              <a:t>Functional Capacity and Physical Health</a:t>
            </a:r>
          </a:p>
        </p:txBody>
      </p:sp>
      <p:pic>
        <p:nvPicPr>
          <p:cNvPr id="24" name="Picture 23" descr="A top view colorful balls">
            <a:extLst>
              <a:ext uri="{FF2B5EF4-FFF2-40B4-BE49-F238E27FC236}">
                <a16:creationId xmlns:a16="http://schemas.microsoft.com/office/drawing/2014/main" id="{AFD64EF0-C226-6F94-3CAF-B55800F27059}"/>
              </a:ext>
            </a:extLst>
          </p:cNvPr>
          <p:cNvPicPr>
            <a:picLocks noChangeAspect="1"/>
          </p:cNvPicPr>
          <p:nvPr/>
        </p:nvPicPr>
        <p:blipFill>
          <a:blip r:embed="rId5"/>
          <a:srcRect l="29828" r="16472"/>
          <a:stretch>
            <a:fillRect/>
          </a:stretch>
        </p:blipFill>
        <p:spPr>
          <a:xfrm>
            <a:off x="20" y="10"/>
            <a:ext cx="4910308" cy="6857990"/>
          </a:xfrm>
          <a:prstGeom prst="rect">
            <a:avLst/>
          </a:prstGeom>
        </p:spPr>
      </p:pic>
      <p:graphicFrame>
        <p:nvGraphicFramePr>
          <p:cNvPr id="37" name="Content Placeholder 3">
            <a:extLst>
              <a:ext uri="{FF2B5EF4-FFF2-40B4-BE49-F238E27FC236}">
                <a16:creationId xmlns:a16="http://schemas.microsoft.com/office/drawing/2014/main" id="{DD9B4453-7D2B-B71A-E78E-4FEF65146161}"/>
              </a:ext>
            </a:extLst>
          </p:cNvPr>
          <p:cNvGraphicFramePr>
            <a:graphicFrameLocks noGrp="1"/>
          </p:cNvGraphicFramePr>
          <p:nvPr>
            <p:ph idx="1"/>
            <p:extLst>
              <p:ext uri="{D42A27DB-BD31-4B8C-83A1-F6EECF244321}">
                <p14:modId xmlns:p14="http://schemas.microsoft.com/office/powerpoint/2010/main" val="2926875644"/>
              </p:ext>
            </p:extLst>
          </p:nvPr>
        </p:nvGraphicFramePr>
        <p:xfrm>
          <a:off x="5568533" y="2214282"/>
          <a:ext cx="5916169" cy="409507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EAAD25BB-EB61-3D38-DDBF-46CBD9D5984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1881946"/>
      </p:ext>
    </p:extLst>
  </p:cSld>
  <p:clrMapOvr>
    <a:masterClrMapping/>
  </p:clrMapOvr>
  <p:transition spd="slow" advTm="38123">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84809-7B2A-72AE-59FF-0F79F8000C53}"/>
              </a:ext>
            </a:extLst>
          </p:cNvPr>
          <p:cNvSpPr>
            <a:spLocks noGrp="1"/>
          </p:cNvSpPr>
          <p:nvPr>
            <p:ph type="title"/>
          </p:nvPr>
        </p:nvSpPr>
        <p:spPr>
          <a:xfrm>
            <a:off x="321735" y="4837132"/>
            <a:ext cx="3439382" cy="1563668"/>
          </a:xfrm>
        </p:spPr>
        <p:txBody>
          <a:bodyPr>
            <a:normAutofit/>
          </a:bodyPr>
          <a:lstStyle/>
          <a:p>
            <a:pPr algn="ctr"/>
            <a:r>
              <a:rPr lang="en-GB" sz="2800" dirty="0"/>
              <a:t>Mental Health and Emotional Wellbeing</a:t>
            </a:r>
          </a:p>
        </p:txBody>
      </p:sp>
      <p:pic>
        <p:nvPicPr>
          <p:cNvPr id="6" name="Picture 5" descr="A close up image of chess pawns">
            <a:extLst>
              <a:ext uri="{FF2B5EF4-FFF2-40B4-BE49-F238E27FC236}">
                <a16:creationId xmlns:a16="http://schemas.microsoft.com/office/drawing/2014/main" id="{F611D10D-8DF1-7604-5450-2B54CE522A1C}"/>
              </a:ext>
            </a:extLst>
          </p:cNvPr>
          <p:cNvPicPr>
            <a:picLocks noChangeAspect="1"/>
          </p:cNvPicPr>
          <p:nvPr/>
        </p:nvPicPr>
        <p:blipFill>
          <a:blip r:embed="rId5"/>
          <a:srcRect t="43143"/>
          <a:stretch>
            <a:fillRect/>
          </a:stretch>
        </p:blipFill>
        <p:spPr>
          <a:xfrm>
            <a:off x="20" y="10"/>
            <a:ext cx="12191980" cy="4557776"/>
          </a:xfrm>
          <a:prstGeom prst="rect">
            <a:avLst/>
          </a:prstGeom>
        </p:spPr>
      </p:pic>
      <p:sp>
        <p:nvSpPr>
          <p:cNvPr id="4" name="Content Placeholder 3">
            <a:extLst>
              <a:ext uri="{FF2B5EF4-FFF2-40B4-BE49-F238E27FC236}">
                <a16:creationId xmlns:a16="http://schemas.microsoft.com/office/drawing/2014/main" id="{041D0CB4-842F-A682-58CC-5E2312D6D1B3}"/>
              </a:ext>
            </a:extLst>
          </p:cNvPr>
          <p:cNvSpPr>
            <a:spLocks noGrp="1"/>
          </p:cNvSpPr>
          <p:nvPr>
            <p:ph idx="1"/>
          </p:nvPr>
        </p:nvSpPr>
        <p:spPr>
          <a:xfrm>
            <a:off x="4665137" y="4735278"/>
            <a:ext cx="7107764" cy="1895030"/>
          </a:xfrm>
        </p:spPr>
        <p:txBody>
          <a:bodyPr>
            <a:normAutofit fontScale="85000" lnSpcReduction="10000"/>
          </a:bodyPr>
          <a:lstStyle/>
          <a:p>
            <a:pPr>
              <a:lnSpc>
                <a:spcPct val="110000"/>
              </a:lnSpc>
            </a:pPr>
            <a:r>
              <a:rPr lang="en-GB" sz="1600" b="1" dirty="0"/>
              <a:t>Loneliness and isolation are prevalent among elderly persons (Chen, Y. and Feeley, T.H., 2014).</a:t>
            </a:r>
          </a:p>
          <a:p>
            <a:pPr>
              <a:lnSpc>
                <a:spcPct val="110000"/>
              </a:lnSpc>
            </a:pPr>
            <a:r>
              <a:rPr lang="en-GB" sz="1600" b="1" dirty="0"/>
              <a:t>Connections between depression and cognitive deterioration (Marmot, 2020) </a:t>
            </a:r>
          </a:p>
          <a:p>
            <a:pPr>
              <a:lnSpc>
                <a:spcPct val="110000"/>
              </a:lnSpc>
            </a:pPr>
            <a:r>
              <a:rPr lang="en-GB" sz="1600" b="1" dirty="0"/>
              <a:t>Social prescribing and community involvement initiatives (NHS England, 2022)</a:t>
            </a:r>
          </a:p>
          <a:p>
            <a:pPr>
              <a:lnSpc>
                <a:spcPct val="110000"/>
              </a:lnSpc>
            </a:pPr>
            <a:r>
              <a:rPr lang="en-GB" sz="1600" b="1" dirty="0"/>
              <a:t>Significance of familial and peer assistance (Age UK, 2024)</a:t>
            </a:r>
          </a:p>
        </p:txBody>
      </p:sp>
      <p:pic>
        <p:nvPicPr>
          <p:cNvPr id="5" name="Audio 4">
            <a:hlinkClick r:id="" action="ppaction://media"/>
            <a:extLst>
              <a:ext uri="{FF2B5EF4-FFF2-40B4-BE49-F238E27FC236}">
                <a16:creationId xmlns:a16="http://schemas.microsoft.com/office/drawing/2014/main" id="{383C6E58-BA06-3142-7DD2-4D6C80E6C8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2663553"/>
      </p:ext>
    </p:extLst>
  </p:cSld>
  <p:clrMapOvr>
    <a:masterClrMapping/>
  </p:clrMapOvr>
  <mc:AlternateContent xmlns:mc="http://schemas.openxmlformats.org/markup-compatibility/2006">
    <mc:Choice xmlns:p14="http://schemas.microsoft.com/office/powerpoint/2010/main" Requires="p14">
      <p:transition spd="slow" p14:dur="800" advTm="35972">
        <p:circle/>
      </p:transition>
    </mc:Choice>
    <mc:Fallback>
      <p:transition spd="slow" advTm="35972">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E112C-F83A-D217-C193-4EDF4EBD8856}"/>
              </a:ext>
            </a:extLst>
          </p:cNvPr>
          <p:cNvSpPr>
            <a:spLocks noGrp="1"/>
          </p:cNvSpPr>
          <p:nvPr>
            <p:ph type="title"/>
          </p:nvPr>
        </p:nvSpPr>
        <p:spPr>
          <a:xfrm>
            <a:off x="1524000" y="548640"/>
            <a:ext cx="9160475" cy="1132258"/>
          </a:xfrm>
        </p:spPr>
        <p:txBody>
          <a:bodyPr anchor="ctr">
            <a:normAutofit/>
          </a:bodyPr>
          <a:lstStyle/>
          <a:p>
            <a:pPr algn="ctr"/>
            <a:r>
              <a:rPr lang="en-GB" dirty="0"/>
              <a:t>Existing Services in the United Kingdom</a:t>
            </a:r>
          </a:p>
        </p:txBody>
      </p:sp>
      <p:graphicFrame>
        <p:nvGraphicFramePr>
          <p:cNvPr id="5" name="Content Placeholder 2">
            <a:extLst>
              <a:ext uri="{FF2B5EF4-FFF2-40B4-BE49-F238E27FC236}">
                <a16:creationId xmlns:a16="http://schemas.microsoft.com/office/drawing/2014/main" id="{5924D5D8-6D95-59A3-94A9-4A4C65AC7B8F}"/>
              </a:ext>
            </a:extLst>
          </p:cNvPr>
          <p:cNvGraphicFramePr>
            <a:graphicFrameLocks noGrp="1"/>
          </p:cNvGraphicFramePr>
          <p:nvPr>
            <p:ph idx="1"/>
            <p:extLst>
              <p:ext uri="{D42A27DB-BD31-4B8C-83A1-F6EECF244321}">
                <p14:modId xmlns:p14="http://schemas.microsoft.com/office/powerpoint/2010/main" val="658054291"/>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E1FCE5D6-8D9F-2D9A-D26B-5569A389248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2532121"/>
      </p:ext>
    </p:extLst>
  </p:cSld>
  <p:clrMapOvr>
    <a:masterClrMapping/>
  </p:clrMapOvr>
  <p:transition spd="slow" advTm="42379">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E7E5F-26FB-63D6-5DA5-F463D277363B}"/>
              </a:ext>
            </a:extLst>
          </p:cNvPr>
          <p:cNvSpPr>
            <a:spLocks noGrp="1"/>
          </p:cNvSpPr>
          <p:nvPr>
            <p:ph type="title"/>
          </p:nvPr>
        </p:nvSpPr>
        <p:spPr>
          <a:xfrm>
            <a:off x="1388151" y="421164"/>
            <a:ext cx="6644679" cy="991758"/>
          </a:xfrm>
        </p:spPr>
        <p:txBody>
          <a:bodyPr anchor="b">
            <a:normAutofit/>
          </a:bodyPr>
          <a:lstStyle/>
          <a:p>
            <a:r>
              <a:rPr lang="en-GB" dirty="0"/>
              <a:t>Use of technology </a:t>
            </a:r>
          </a:p>
        </p:txBody>
      </p:sp>
      <p:graphicFrame>
        <p:nvGraphicFramePr>
          <p:cNvPr id="25" name="Content Placeholder 7">
            <a:extLst>
              <a:ext uri="{FF2B5EF4-FFF2-40B4-BE49-F238E27FC236}">
                <a16:creationId xmlns:a16="http://schemas.microsoft.com/office/drawing/2014/main" id="{22082141-AD54-381A-B88B-BB40636E3686}"/>
              </a:ext>
            </a:extLst>
          </p:cNvPr>
          <p:cNvGraphicFramePr>
            <a:graphicFrameLocks noGrp="1"/>
          </p:cNvGraphicFramePr>
          <p:nvPr>
            <p:ph idx="1"/>
            <p:extLst>
              <p:ext uri="{D42A27DB-BD31-4B8C-83A1-F6EECF244321}">
                <p14:modId xmlns:p14="http://schemas.microsoft.com/office/powerpoint/2010/main" val="570741684"/>
              </p:ext>
            </p:extLst>
          </p:nvPr>
        </p:nvGraphicFramePr>
        <p:xfrm>
          <a:off x="195943" y="2068286"/>
          <a:ext cx="8066314" cy="35733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Graphic 17" descr="Smart Phone">
            <a:extLst>
              <a:ext uri="{FF2B5EF4-FFF2-40B4-BE49-F238E27FC236}">
                <a16:creationId xmlns:a16="http://schemas.microsoft.com/office/drawing/2014/main" id="{456B5615-DC3D-3EFF-51C6-B3AAD882638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823041" y="881743"/>
            <a:ext cx="3949860" cy="4902203"/>
          </a:xfrm>
          <a:prstGeom prst="rect">
            <a:avLst/>
          </a:prstGeom>
        </p:spPr>
      </p:pic>
      <p:pic>
        <p:nvPicPr>
          <p:cNvPr id="5" name="Audio 4">
            <a:hlinkClick r:id="" action="ppaction://media"/>
            <a:extLst>
              <a:ext uri="{FF2B5EF4-FFF2-40B4-BE49-F238E27FC236}">
                <a16:creationId xmlns:a16="http://schemas.microsoft.com/office/drawing/2014/main" id="{2A28DBEC-166B-B5B0-5FAA-4145BFDCED8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0140912"/>
      </p:ext>
    </p:extLst>
  </p:cSld>
  <p:clrMapOvr>
    <a:masterClrMapping/>
  </p:clrMapOvr>
  <p:transition spd="slow" advTm="5275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D1081-4B90-054B-8E33-166BB69D6066}"/>
              </a:ext>
            </a:extLst>
          </p:cNvPr>
          <p:cNvSpPr>
            <a:spLocks noGrp="1"/>
          </p:cNvSpPr>
          <p:nvPr>
            <p:ph type="title"/>
          </p:nvPr>
        </p:nvSpPr>
        <p:spPr>
          <a:xfrm>
            <a:off x="614679" y="548640"/>
            <a:ext cx="4779572" cy="2067705"/>
          </a:xfrm>
        </p:spPr>
        <p:txBody>
          <a:bodyPr anchor="t">
            <a:normAutofit/>
          </a:bodyPr>
          <a:lstStyle/>
          <a:p>
            <a:pPr algn="ctr"/>
            <a:r>
              <a:rPr lang="en-GB" dirty="0"/>
              <a:t>Challenges to Flexibility</a:t>
            </a:r>
            <a:br>
              <a:rPr lang="en-GB" dirty="0"/>
            </a:br>
            <a:endParaRPr lang="en-GB" dirty="0"/>
          </a:p>
        </p:txBody>
      </p:sp>
      <p:pic>
        <p:nvPicPr>
          <p:cNvPr id="7" name="Graphic 6" descr="Group">
            <a:extLst>
              <a:ext uri="{FF2B5EF4-FFF2-40B4-BE49-F238E27FC236}">
                <a16:creationId xmlns:a16="http://schemas.microsoft.com/office/drawing/2014/main" id="{7A42B239-3D00-E1C7-1675-28E087251C0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31520" y="2976281"/>
            <a:ext cx="3333077" cy="3333077"/>
          </a:xfrm>
          <a:prstGeom prst="rect">
            <a:avLst/>
          </a:prstGeom>
        </p:spPr>
      </p:pic>
      <p:graphicFrame>
        <p:nvGraphicFramePr>
          <p:cNvPr id="12" name="Content Placeholder 2">
            <a:extLst>
              <a:ext uri="{FF2B5EF4-FFF2-40B4-BE49-F238E27FC236}">
                <a16:creationId xmlns:a16="http://schemas.microsoft.com/office/drawing/2014/main" id="{2635A08A-2CA5-8029-833C-9202C2719699}"/>
              </a:ext>
            </a:extLst>
          </p:cNvPr>
          <p:cNvGraphicFramePr>
            <a:graphicFrameLocks noGrp="1"/>
          </p:cNvGraphicFramePr>
          <p:nvPr>
            <p:ph idx="1"/>
          </p:nvPr>
        </p:nvGraphicFramePr>
        <p:xfrm>
          <a:off x="6030551" y="548638"/>
          <a:ext cx="5546770" cy="576072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Audio 3">
            <a:hlinkClick r:id="" action="ppaction://media"/>
            <a:extLst>
              <a:ext uri="{FF2B5EF4-FFF2-40B4-BE49-F238E27FC236}">
                <a16:creationId xmlns:a16="http://schemas.microsoft.com/office/drawing/2014/main" id="{E7C32EF8-8CC5-B3E5-40D2-B58950C1BAE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8958888"/>
      </p:ext>
    </p:extLst>
  </p:cSld>
  <p:clrMapOvr>
    <a:masterClrMapping/>
  </p:clrMapOvr>
  <p:transition spd="slow" advTm="4100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1EE4D-363F-3321-D527-8593E52F929E}"/>
              </a:ext>
            </a:extLst>
          </p:cNvPr>
          <p:cNvSpPr>
            <a:spLocks noGrp="1"/>
          </p:cNvSpPr>
          <p:nvPr>
            <p:ph type="title"/>
          </p:nvPr>
        </p:nvSpPr>
        <p:spPr>
          <a:xfrm>
            <a:off x="612649" y="548638"/>
            <a:ext cx="3493008" cy="5788152"/>
          </a:xfrm>
        </p:spPr>
        <p:txBody>
          <a:bodyPr anchor="ctr">
            <a:normAutofit/>
          </a:bodyPr>
          <a:lstStyle/>
          <a:p>
            <a:pPr algn="ctr"/>
            <a:r>
              <a:rPr lang="en-GB" sz="4000" dirty="0"/>
              <a:t>Case Study Appropriate Practice</a:t>
            </a:r>
          </a:p>
        </p:txBody>
      </p:sp>
      <p:graphicFrame>
        <p:nvGraphicFramePr>
          <p:cNvPr id="11" name="Content Placeholder 3">
            <a:extLst>
              <a:ext uri="{FF2B5EF4-FFF2-40B4-BE49-F238E27FC236}">
                <a16:creationId xmlns:a16="http://schemas.microsoft.com/office/drawing/2014/main" id="{0DD30FD4-E4F5-A41B-CA6E-111FBBEFFD02}"/>
              </a:ext>
            </a:extLst>
          </p:cNvPr>
          <p:cNvGraphicFramePr>
            <a:graphicFrameLocks noGrp="1"/>
          </p:cNvGraphicFramePr>
          <p:nvPr>
            <p:ph idx="1"/>
            <p:extLst>
              <p:ext uri="{D42A27DB-BD31-4B8C-83A1-F6EECF244321}">
                <p14:modId xmlns:p14="http://schemas.microsoft.com/office/powerpoint/2010/main" val="35301630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EF5914D8-5DC6-693A-136F-095FFC5339F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0001777"/>
      </p:ext>
    </p:extLst>
  </p:cSld>
  <p:clrMapOvr>
    <a:masterClrMapping/>
  </p:clrMapOvr>
  <p:transition spd="med" advTm="4701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4" name="Picture 13" descr="3D blocks cube drawn on a chalkboard">
            <a:extLst>
              <a:ext uri="{FF2B5EF4-FFF2-40B4-BE49-F238E27FC236}">
                <a16:creationId xmlns:a16="http://schemas.microsoft.com/office/drawing/2014/main" id="{93CA9C51-3504-9FAB-2331-F8ED5678D8F1}"/>
              </a:ext>
            </a:extLst>
          </p:cNvPr>
          <p:cNvPicPr>
            <a:picLocks noChangeAspect="1"/>
          </p:cNvPicPr>
          <p:nvPr/>
        </p:nvPicPr>
        <p:blipFill>
          <a:blip r:embed="rId5"/>
          <a:srcRect t="2244" b="13487"/>
          <a:stretch>
            <a:fillRect/>
          </a:stretch>
        </p:blipFill>
        <p:spPr>
          <a:xfrm>
            <a:off x="20" y="10"/>
            <a:ext cx="12191979" cy="6857990"/>
          </a:xfrm>
          <a:prstGeom prst="rect">
            <a:avLst/>
          </a:prstGeom>
        </p:spPr>
      </p:pic>
      <p:sp>
        <p:nvSpPr>
          <p:cNvPr id="20" name="Rectangle 19">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CEB2DF2-393D-C1FE-A358-B99510EC0657}"/>
              </a:ext>
            </a:extLst>
          </p:cNvPr>
          <p:cNvSpPr>
            <a:spLocks noGrp="1"/>
          </p:cNvSpPr>
          <p:nvPr>
            <p:ph type="title"/>
          </p:nvPr>
        </p:nvSpPr>
        <p:spPr>
          <a:xfrm>
            <a:off x="320039" y="255830"/>
            <a:ext cx="11284132" cy="1061981"/>
          </a:xfrm>
        </p:spPr>
        <p:txBody>
          <a:bodyPr vert="horz" lIns="91440" tIns="45720" rIns="91440" bIns="45720" rtlCol="0" anchor="t">
            <a:normAutofit/>
          </a:bodyPr>
          <a:lstStyle/>
          <a:p>
            <a:pPr algn="ctr"/>
            <a:r>
              <a:rPr lang="en-US" sz="4100" dirty="0"/>
              <a:t>Obstacles in Present Delivery</a:t>
            </a:r>
          </a:p>
        </p:txBody>
      </p:sp>
      <p:sp>
        <p:nvSpPr>
          <p:cNvPr id="16" name="TextBox 15">
            <a:extLst>
              <a:ext uri="{FF2B5EF4-FFF2-40B4-BE49-F238E27FC236}">
                <a16:creationId xmlns:a16="http://schemas.microsoft.com/office/drawing/2014/main" id="{81AC8E43-D703-4E03-CB6F-CF42AC7CFA40}"/>
              </a:ext>
            </a:extLst>
          </p:cNvPr>
          <p:cNvSpPr txBox="1"/>
          <p:nvPr/>
        </p:nvSpPr>
        <p:spPr>
          <a:xfrm>
            <a:off x="5787342" y="1317811"/>
            <a:ext cx="6084618" cy="373191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000" dirty="0"/>
              <a:t>Shortages in the social care workforce</a:t>
            </a:r>
          </a:p>
          <a:p>
            <a:pPr marL="342900" indent="-342900">
              <a:lnSpc>
                <a:spcPct val="150000"/>
              </a:lnSpc>
              <a:buFont typeface="Arial" panose="020B0604020202020204" pitchFamily="34" charset="0"/>
              <a:buChar char="•"/>
            </a:pPr>
            <a:endParaRPr lang="en-GB" sz="2000" dirty="0"/>
          </a:p>
          <a:p>
            <a:pPr marL="342900" indent="-342900">
              <a:lnSpc>
                <a:spcPct val="150000"/>
              </a:lnSpc>
              <a:buFont typeface="Arial" panose="020B0604020202020204" pitchFamily="34" charset="0"/>
              <a:buChar char="•"/>
            </a:pPr>
            <a:r>
              <a:rPr lang="en-GB" sz="2000" dirty="0"/>
              <a:t>Financial constraints and irregular availability</a:t>
            </a:r>
          </a:p>
          <a:p>
            <a:pPr marL="342900" indent="-342900">
              <a:lnSpc>
                <a:spcPct val="150000"/>
              </a:lnSpc>
              <a:buFont typeface="Arial" panose="020B0604020202020204" pitchFamily="34" charset="0"/>
              <a:buChar char="•"/>
            </a:pPr>
            <a:endParaRPr lang="en-GB" sz="2000" dirty="0"/>
          </a:p>
          <a:p>
            <a:pPr marL="342900" indent="-342900">
              <a:lnSpc>
                <a:spcPct val="150000"/>
              </a:lnSpc>
              <a:buFont typeface="Arial" panose="020B0604020202020204" pitchFamily="34" charset="0"/>
              <a:buChar char="•"/>
            </a:pPr>
            <a:r>
              <a:rPr lang="en-GB" sz="2000" dirty="0"/>
              <a:t>Geographical inequalities</a:t>
            </a:r>
          </a:p>
          <a:p>
            <a:pPr marL="342900" indent="-342900">
              <a:lnSpc>
                <a:spcPct val="150000"/>
              </a:lnSpc>
              <a:buFont typeface="Arial" panose="020B0604020202020204" pitchFamily="34" charset="0"/>
              <a:buChar char="•"/>
            </a:pPr>
            <a:endParaRPr lang="en-GB" sz="2000" dirty="0"/>
          </a:p>
          <a:p>
            <a:pPr marL="342900" indent="-342900">
              <a:lnSpc>
                <a:spcPct val="150000"/>
              </a:lnSpc>
              <a:buFont typeface="Arial" panose="020B0604020202020204" pitchFamily="34" charset="0"/>
              <a:buChar char="•"/>
            </a:pPr>
            <a:r>
              <a:rPr lang="en-GB" sz="2000" dirty="0"/>
              <a:t>Requirement for sustainable and customised models</a:t>
            </a:r>
          </a:p>
        </p:txBody>
      </p:sp>
      <p:pic>
        <p:nvPicPr>
          <p:cNvPr id="4" name="Audio 3">
            <a:hlinkClick r:id="" action="ppaction://media"/>
            <a:extLst>
              <a:ext uri="{FF2B5EF4-FFF2-40B4-BE49-F238E27FC236}">
                <a16:creationId xmlns:a16="http://schemas.microsoft.com/office/drawing/2014/main" id="{61EA63C8-033B-EB31-0347-90FEAD69790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53473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advTm="48693">
        <p15:prstTrans prst="peelOff"/>
      </p:transition>
    </mc:Choice>
    <mc:Fallback>
      <p:transition spd="slow" advTm="4869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FAB78-5F5F-AA2F-6568-4A63D4AE73C3}"/>
              </a:ext>
            </a:extLst>
          </p:cNvPr>
          <p:cNvSpPr>
            <a:spLocks noGrp="1"/>
          </p:cNvSpPr>
          <p:nvPr>
            <p:ph type="title"/>
          </p:nvPr>
        </p:nvSpPr>
        <p:spPr>
          <a:xfrm>
            <a:off x="4557305" y="353370"/>
            <a:ext cx="5577902" cy="1042305"/>
          </a:xfrm>
        </p:spPr>
        <p:txBody>
          <a:bodyPr vert="horz" lIns="91440" tIns="45720" rIns="91440" bIns="45720" rtlCol="0" anchor="b">
            <a:normAutofit fontScale="90000"/>
          </a:bodyPr>
          <a:lstStyle/>
          <a:p>
            <a:pPr algn="ctr"/>
            <a:r>
              <a:rPr lang="en-US" b="1" kern="1200" dirty="0">
                <a:solidFill>
                  <a:schemeClr val="tx1"/>
                </a:solidFill>
                <a:latin typeface="+mj-lt"/>
                <a:ea typeface="+mj-ea"/>
                <a:cs typeface="+mj-cs"/>
              </a:rPr>
              <a:t>Recommendations in Policy and Services</a:t>
            </a:r>
          </a:p>
        </p:txBody>
      </p:sp>
      <p:pic>
        <p:nvPicPr>
          <p:cNvPr id="7" name="Graphic 6" descr="Lightbulb">
            <a:extLst>
              <a:ext uri="{FF2B5EF4-FFF2-40B4-BE49-F238E27FC236}">
                <a16:creationId xmlns:a16="http://schemas.microsoft.com/office/drawing/2014/main" id="{C1567114-53D8-17E3-6214-95909772068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6798" y="1088247"/>
            <a:ext cx="4681506" cy="4681506"/>
          </a:xfrm>
          <a:prstGeom prst="rect">
            <a:avLst/>
          </a:prstGeom>
        </p:spPr>
      </p:pic>
      <p:sp>
        <p:nvSpPr>
          <p:cNvPr id="5" name="TextBox 4">
            <a:extLst>
              <a:ext uri="{FF2B5EF4-FFF2-40B4-BE49-F238E27FC236}">
                <a16:creationId xmlns:a16="http://schemas.microsoft.com/office/drawing/2014/main" id="{11FA9473-E46A-FF81-66B0-D0F5FEE466A3}"/>
              </a:ext>
            </a:extLst>
          </p:cNvPr>
          <p:cNvSpPr txBox="1"/>
          <p:nvPr/>
        </p:nvSpPr>
        <p:spPr>
          <a:xfrm>
            <a:off x="3450448" y="1981012"/>
            <a:ext cx="8553691" cy="4187952"/>
          </a:xfrm>
          <a:prstGeom prst="rect">
            <a:avLst/>
          </a:prstGeom>
        </p:spPr>
        <p:txBody>
          <a:bodyPr vert="horz" lIns="91440" tIns="45720" rIns="91440" bIns="45720" rtlCol="0">
            <a:normAutofit fontScale="92500" lnSpcReduction="10000"/>
          </a:bodyPr>
          <a:lstStyle/>
          <a:p>
            <a:pPr>
              <a:lnSpc>
                <a:spcPct val="150000"/>
              </a:lnSpc>
              <a:spcAft>
                <a:spcPts val="600"/>
              </a:spcAft>
            </a:pPr>
            <a:endParaRPr lang="en-GB" sz="2400"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Augment financial resources for community-oriented care</a:t>
            </a:r>
          </a:p>
          <a:p>
            <a:pPr indent="-228600">
              <a:lnSpc>
                <a:spcPct val="150000"/>
              </a:lnSpc>
              <a:spcAft>
                <a:spcPts val="6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Enhance collaboration between the NHS and local government entities</a:t>
            </a:r>
          </a:p>
          <a:p>
            <a:pPr indent="-228600">
              <a:lnSpc>
                <a:spcPct val="150000"/>
              </a:lnSpc>
              <a:spcAft>
                <a:spcPts val="6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Enhance training on person-centred and empowerment methodologies</a:t>
            </a:r>
            <a:endParaRPr lang="en-US" sz="24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31DF59F9-D30F-E349-CD2D-C6ECE92F211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12489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44715">
        <p15:prstTrans prst="drape"/>
      </p:transition>
    </mc:Choice>
    <mc:Fallback>
      <p:transition spd="slow" advTm="447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E74A7-459E-5AEB-28F4-5378ABC16EBA}"/>
              </a:ext>
            </a:extLst>
          </p:cNvPr>
          <p:cNvSpPr>
            <a:spLocks noGrp="1"/>
          </p:cNvSpPr>
          <p:nvPr>
            <p:ph type="title"/>
          </p:nvPr>
        </p:nvSpPr>
        <p:spPr>
          <a:xfrm>
            <a:off x="614677" y="603504"/>
            <a:ext cx="10872216" cy="1527048"/>
          </a:xfrm>
        </p:spPr>
        <p:txBody>
          <a:bodyPr anchor="b">
            <a:normAutofit/>
          </a:bodyPr>
          <a:lstStyle/>
          <a:p>
            <a:pPr algn="ctr"/>
            <a:r>
              <a:rPr lang="en-GB" dirty="0"/>
              <a:t>Recommendations in  Empowerment and Innovation</a:t>
            </a:r>
          </a:p>
        </p:txBody>
      </p:sp>
      <p:pic>
        <p:nvPicPr>
          <p:cNvPr id="13" name="Graphic 12" descr="Person with Cane">
            <a:extLst>
              <a:ext uri="{FF2B5EF4-FFF2-40B4-BE49-F238E27FC236}">
                <a16:creationId xmlns:a16="http://schemas.microsoft.com/office/drawing/2014/main" id="{64980E88-09FD-86D3-85FF-1BCD5ECC1AB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14678" y="2441274"/>
            <a:ext cx="3817941" cy="3817941"/>
          </a:xfrm>
          <a:prstGeom prst="rect">
            <a:avLst/>
          </a:prstGeom>
        </p:spPr>
      </p:pic>
      <p:graphicFrame>
        <p:nvGraphicFramePr>
          <p:cNvPr id="15" name="Content Placeholder 2">
            <a:extLst>
              <a:ext uri="{FF2B5EF4-FFF2-40B4-BE49-F238E27FC236}">
                <a16:creationId xmlns:a16="http://schemas.microsoft.com/office/drawing/2014/main" id="{59C874DF-E98D-24B9-54DC-96DCE24924E6}"/>
              </a:ext>
            </a:extLst>
          </p:cNvPr>
          <p:cNvGraphicFramePr>
            <a:graphicFrameLocks noGrp="1"/>
          </p:cNvGraphicFramePr>
          <p:nvPr>
            <p:ph idx="1"/>
          </p:nvPr>
        </p:nvGraphicFramePr>
        <p:xfrm>
          <a:off x="4800600" y="2441273"/>
          <a:ext cx="6681216" cy="38179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Audio 3">
            <a:hlinkClick r:id="" action="ppaction://media"/>
            <a:extLst>
              <a:ext uri="{FF2B5EF4-FFF2-40B4-BE49-F238E27FC236}">
                <a16:creationId xmlns:a16="http://schemas.microsoft.com/office/drawing/2014/main" id="{DB17FC86-2705-0786-377B-47C959E6A566}"/>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11962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0502">
        <p15:prstTrans prst="pageCurlDouble"/>
      </p:transition>
    </mc:Choice>
    <mc:Fallback>
      <p:transition spd="slow" advTm="505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E676-A784-C5CD-A463-208453E6D9A6}"/>
              </a:ext>
            </a:extLst>
          </p:cNvPr>
          <p:cNvSpPr>
            <a:spLocks noGrp="1"/>
          </p:cNvSpPr>
          <p:nvPr>
            <p:ph type="title"/>
          </p:nvPr>
        </p:nvSpPr>
        <p:spPr/>
        <p:txBody>
          <a:bodyPr/>
          <a:lstStyle/>
          <a:p>
            <a:r>
              <a:rPr lang="en-GB" dirty="0"/>
              <a:t>Recommendations in Health Advancement</a:t>
            </a:r>
          </a:p>
        </p:txBody>
      </p:sp>
      <p:graphicFrame>
        <p:nvGraphicFramePr>
          <p:cNvPr id="5" name="Content Placeholder 2">
            <a:extLst>
              <a:ext uri="{FF2B5EF4-FFF2-40B4-BE49-F238E27FC236}">
                <a16:creationId xmlns:a16="http://schemas.microsoft.com/office/drawing/2014/main" id="{01C609AA-0D9F-9B82-EA5A-3C257AED2067}"/>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E89A354-5B07-52FE-3685-1DB53FCE574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1072925"/>
      </p:ext>
    </p:extLst>
  </p:cSld>
  <p:clrMapOvr>
    <a:masterClrMapping/>
  </p:clrMapOvr>
  <p:transition spd="slow" advTm="43244">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5CDE4-3F37-27DA-FDAC-57BBA6763470}"/>
              </a:ext>
            </a:extLst>
          </p:cNvPr>
          <p:cNvSpPr>
            <a:spLocks noGrp="1"/>
          </p:cNvSpPr>
          <p:nvPr>
            <p:ph type="title"/>
          </p:nvPr>
        </p:nvSpPr>
        <p:spPr>
          <a:xfrm>
            <a:off x="612648" y="603504"/>
            <a:ext cx="5862396" cy="1190572"/>
          </a:xfrm>
        </p:spPr>
        <p:txBody>
          <a:bodyPr anchor="b">
            <a:normAutofit/>
          </a:bodyPr>
          <a:lstStyle/>
          <a:p>
            <a:pPr algn="ctr">
              <a:lnSpc>
                <a:spcPct val="150000"/>
              </a:lnSpc>
            </a:pPr>
            <a:r>
              <a:rPr lang="en-GB" dirty="0"/>
              <a:t>Future Perspectives</a:t>
            </a:r>
          </a:p>
        </p:txBody>
      </p:sp>
      <p:sp>
        <p:nvSpPr>
          <p:cNvPr id="3" name="Content Placeholder 2">
            <a:extLst>
              <a:ext uri="{FF2B5EF4-FFF2-40B4-BE49-F238E27FC236}">
                <a16:creationId xmlns:a16="http://schemas.microsoft.com/office/drawing/2014/main" id="{C9FFE21F-80C0-E185-9C2A-A0BF927337E5}"/>
              </a:ext>
            </a:extLst>
          </p:cNvPr>
          <p:cNvSpPr>
            <a:spLocks noGrp="1"/>
          </p:cNvSpPr>
          <p:nvPr>
            <p:ph idx="1"/>
          </p:nvPr>
        </p:nvSpPr>
        <p:spPr>
          <a:xfrm>
            <a:off x="173620" y="2212848"/>
            <a:ext cx="6863787" cy="3956458"/>
          </a:xfrm>
        </p:spPr>
        <p:txBody>
          <a:bodyPr>
            <a:normAutofit/>
          </a:bodyPr>
          <a:lstStyle/>
          <a:p>
            <a:pPr>
              <a:lnSpc>
                <a:spcPct val="150000"/>
              </a:lnSpc>
            </a:pPr>
            <a:r>
              <a:rPr lang="en-GB" sz="1800" dirty="0"/>
              <a:t>Accept comprehensive, individualised care frameworks.</a:t>
            </a:r>
          </a:p>
          <a:p>
            <a:pPr>
              <a:lnSpc>
                <a:spcPct val="150000"/>
              </a:lnSpc>
            </a:pPr>
            <a:r>
              <a:rPr lang="en-GB" sz="1800" dirty="0"/>
              <a:t>Advocate for the ethical and inclusive application of technology.</a:t>
            </a:r>
          </a:p>
          <a:p>
            <a:pPr>
              <a:lnSpc>
                <a:spcPct val="150000"/>
              </a:lnSpc>
            </a:pPr>
            <a:r>
              <a:rPr lang="en-GB" sz="1800" dirty="0"/>
              <a:t>Develop age-inclusive communities.</a:t>
            </a:r>
          </a:p>
          <a:p>
            <a:pPr>
              <a:lnSpc>
                <a:spcPct val="150000"/>
              </a:lnSpc>
            </a:pPr>
            <a:r>
              <a:rPr lang="en-GB" sz="1800" dirty="0"/>
              <a:t>Enhance research and assessment in elderly care.</a:t>
            </a:r>
          </a:p>
        </p:txBody>
      </p:sp>
      <p:pic>
        <p:nvPicPr>
          <p:cNvPr id="5" name="Picture 4" descr="Two people holding each other's hands">
            <a:extLst>
              <a:ext uri="{FF2B5EF4-FFF2-40B4-BE49-F238E27FC236}">
                <a16:creationId xmlns:a16="http://schemas.microsoft.com/office/drawing/2014/main" id="{9D6475AE-7334-DD86-FCC9-04E182F56DFF}"/>
              </a:ext>
            </a:extLst>
          </p:cNvPr>
          <p:cNvPicPr>
            <a:picLocks noChangeAspect="1"/>
          </p:cNvPicPr>
          <p:nvPr/>
        </p:nvPicPr>
        <p:blipFill>
          <a:blip r:embed="rId5"/>
          <a:srcRect l="23361" r="29468" b="-1"/>
          <a:stretch>
            <a:fillRect/>
          </a:stretch>
        </p:blipFill>
        <p:spPr>
          <a:xfrm>
            <a:off x="7305192" y="433384"/>
            <a:ext cx="4253911" cy="6019618"/>
          </a:xfrm>
          <a:prstGeom prst="rect">
            <a:avLst/>
          </a:prstGeom>
        </p:spPr>
      </p:pic>
      <p:pic>
        <p:nvPicPr>
          <p:cNvPr id="6" name="Audio 5">
            <a:hlinkClick r:id="" action="ppaction://media"/>
            <a:extLst>
              <a:ext uri="{FF2B5EF4-FFF2-40B4-BE49-F238E27FC236}">
                <a16:creationId xmlns:a16="http://schemas.microsoft.com/office/drawing/2014/main" id="{92D3274D-F63E-117E-FB9A-DC6805FAAE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0124876"/>
      </p:ext>
    </p:extLst>
  </p:cSld>
  <p:clrMapOvr>
    <a:masterClrMapping/>
  </p:clrMapOvr>
  <mc:AlternateContent xmlns:mc="http://schemas.openxmlformats.org/markup-compatibility/2006">
    <mc:Choice xmlns:p14="http://schemas.microsoft.com/office/powerpoint/2010/main" Requires="p14">
      <p:transition spd="slow" p14:dur="1250" advTm="38709">
        <p14:flip dir="r"/>
      </p:transition>
    </mc:Choice>
    <mc:Fallback>
      <p:transition spd="slow" advTm="387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AD79E-C356-76DA-15B1-001B80EB9531}"/>
              </a:ext>
            </a:extLst>
          </p:cNvPr>
          <p:cNvSpPr>
            <a:spLocks noGrp="1"/>
          </p:cNvSpPr>
          <p:nvPr>
            <p:ph type="title"/>
          </p:nvPr>
        </p:nvSpPr>
        <p:spPr>
          <a:xfrm>
            <a:off x="612648" y="600074"/>
            <a:ext cx="6035040" cy="840537"/>
          </a:xfrm>
        </p:spPr>
        <p:txBody>
          <a:bodyPr anchor="b">
            <a:normAutofit/>
          </a:bodyPr>
          <a:lstStyle/>
          <a:p>
            <a:pPr algn="ctr"/>
            <a:r>
              <a:rPr lang="en-GB" dirty="0"/>
              <a:t>Conclusion</a:t>
            </a:r>
          </a:p>
        </p:txBody>
      </p:sp>
      <p:graphicFrame>
        <p:nvGraphicFramePr>
          <p:cNvPr id="11" name="Content Placeholder 2">
            <a:extLst>
              <a:ext uri="{FF2B5EF4-FFF2-40B4-BE49-F238E27FC236}">
                <a16:creationId xmlns:a16="http://schemas.microsoft.com/office/drawing/2014/main" id="{4DA801F0-14DF-1890-38EE-79899389AC72}"/>
              </a:ext>
            </a:extLst>
          </p:cNvPr>
          <p:cNvGraphicFramePr>
            <a:graphicFrameLocks noGrp="1"/>
          </p:cNvGraphicFramePr>
          <p:nvPr>
            <p:ph idx="1"/>
          </p:nvPr>
        </p:nvGraphicFramePr>
        <p:xfrm>
          <a:off x="612647" y="2212848"/>
          <a:ext cx="6035041" cy="40965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One in a crowd">
            <a:extLst>
              <a:ext uri="{FF2B5EF4-FFF2-40B4-BE49-F238E27FC236}">
                <a16:creationId xmlns:a16="http://schemas.microsoft.com/office/drawing/2014/main" id="{BDCA7DD7-624C-4EE1-3315-CC68BC596780}"/>
              </a:ext>
            </a:extLst>
          </p:cNvPr>
          <p:cNvPicPr>
            <a:picLocks noChangeAspect="1"/>
          </p:cNvPicPr>
          <p:nvPr/>
        </p:nvPicPr>
        <p:blipFill>
          <a:blip r:embed="rId10"/>
          <a:srcRect l="27595" r="19405"/>
          <a:stretch>
            <a:fillRect/>
          </a:stretch>
        </p:blipFill>
        <p:spPr>
          <a:xfrm>
            <a:off x="7345680" y="10"/>
            <a:ext cx="4846320" cy="6857990"/>
          </a:xfrm>
          <a:prstGeom prst="rect">
            <a:avLst/>
          </a:prstGeom>
        </p:spPr>
      </p:pic>
      <p:pic>
        <p:nvPicPr>
          <p:cNvPr id="4" name="Audio 3">
            <a:hlinkClick r:id="" action="ppaction://media"/>
            <a:extLst>
              <a:ext uri="{FF2B5EF4-FFF2-40B4-BE49-F238E27FC236}">
                <a16:creationId xmlns:a16="http://schemas.microsoft.com/office/drawing/2014/main" id="{17E6016E-7627-8906-4FDC-241652682841}"/>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4194342"/>
      </p:ext>
    </p:extLst>
  </p:cSld>
  <p:clrMapOvr>
    <a:masterClrMapping/>
  </p:clrMapOvr>
  <p:transition spd="slow" advTm="53959">
    <p:wheel spokes="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5CBAB-8500-24CB-5802-B0ADE7176564}"/>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3D92D45F-0111-6B62-A8D1-0FCF46E304B5}"/>
              </a:ext>
            </a:extLst>
          </p:cNvPr>
          <p:cNvSpPr>
            <a:spLocks noGrp="1"/>
          </p:cNvSpPr>
          <p:nvPr>
            <p:ph idx="1"/>
          </p:nvPr>
        </p:nvSpPr>
        <p:spPr>
          <a:xfrm>
            <a:off x="612647" y="1233577"/>
            <a:ext cx="10653579" cy="5075783"/>
          </a:xfrm>
        </p:spPr>
        <p:txBody>
          <a:bodyPr>
            <a:normAutofit/>
          </a:bodyPr>
          <a:lstStyle/>
          <a:p>
            <a:r>
              <a:rPr lang="en-GB" sz="1200" dirty="0"/>
              <a:t>Adams, R., 2017. Empowerment, participation and social work. Bloomsbury Publishing.</a:t>
            </a:r>
          </a:p>
          <a:p>
            <a:r>
              <a:rPr lang="en-GB" sz="1200" dirty="0"/>
              <a:t>Age UK, (2024), </a:t>
            </a:r>
            <a:r>
              <a:rPr lang="en-GB" sz="1200" i="1" dirty="0"/>
              <a:t>State of Health and Care of Older People in England 2024</a:t>
            </a:r>
            <a:r>
              <a:rPr lang="en-GB" sz="1200" dirty="0"/>
              <a:t>. Available At: </a:t>
            </a:r>
            <a:r>
              <a:rPr lang="en-GB" sz="1200" dirty="0">
                <a:hlinkClick r:id="rId2"/>
              </a:rPr>
              <a:t>https://www.ageuk.org.uk/discover/2024/september/state-of-health-and-care-of-older-people-in-england-2024/</a:t>
            </a:r>
            <a:r>
              <a:rPr lang="en-GB" sz="1200" dirty="0"/>
              <a:t> (Accessed on 13 Oct 2025).</a:t>
            </a:r>
          </a:p>
          <a:p>
            <a:r>
              <a:rPr lang="en-GB" sz="1200" dirty="0"/>
              <a:t>legislation.gov.uk, (2014) </a:t>
            </a:r>
            <a:r>
              <a:rPr lang="en-GB" sz="1200" i="1" dirty="0"/>
              <a:t>care act 2014</a:t>
            </a:r>
            <a:r>
              <a:rPr lang="en-GB" sz="1200" dirty="0"/>
              <a:t>, Available At: </a:t>
            </a:r>
            <a:r>
              <a:rPr lang="en-GB" sz="1200" dirty="0">
                <a:hlinkClick r:id="rId3"/>
              </a:rPr>
              <a:t>https://www.legislation.gov.uk/ukpga/2014/23/part/1</a:t>
            </a:r>
            <a:r>
              <a:rPr lang="en-GB" sz="1200" dirty="0"/>
              <a:t> (Accessed on 13 Oct 2025).</a:t>
            </a:r>
          </a:p>
          <a:p>
            <a:r>
              <a:rPr lang="en-GB" sz="1200" dirty="0"/>
              <a:t>Department of Health and Social Care, (2021), </a:t>
            </a:r>
            <a:r>
              <a:rPr lang="en-GB" sz="1200" i="1" dirty="0"/>
              <a:t>People at the Heart of Care: adult social care reform white paper: </a:t>
            </a:r>
            <a:r>
              <a:rPr lang="en-GB" sz="1200" dirty="0"/>
              <a:t>Available At: </a:t>
            </a:r>
            <a:r>
              <a:rPr lang="en-GB" sz="1200" dirty="0">
                <a:hlinkClick r:id="rId4"/>
              </a:rPr>
              <a:t>https://www.gov.uk/government/publications/people-at-the-heart-of-care-adult-social-care-reform-white-paper</a:t>
            </a:r>
            <a:r>
              <a:rPr lang="en-GB" sz="1200" dirty="0"/>
              <a:t> (Accessed on 13 Oct 2025).</a:t>
            </a:r>
          </a:p>
          <a:p>
            <a:r>
              <a:rPr lang="en-GB" sz="1200" dirty="0"/>
              <a:t>Daly, M. and Westwood, S., 2018. Asset-based approaches, older people and social care: An analysis and critique. Ageing &amp; Society, 38(6), pp.1087-1099.</a:t>
            </a:r>
          </a:p>
          <a:p>
            <a:r>
              <a:rPr lang="en-GB" sz="1200" dirty="0"/>
              <a:t>GOV.UK, (2013) </a:t>
            </a:r>
            <a:r>
              <a:rPr lang="en-GB" sz="1200" i="1" dirty="0"/>
              <a:t>Equality Act 2010: guidance,</a:t>
            </a:r>
            <a:r>
              <a:rPr lang="en-GB" sz="1200" dirty="0"/>
              <a:t> Available at: </a:t>
            </a:r>
            <a:r>
              <a:rPr lang="en-GB" sz="1200" dirty="0">
                <a:hlinkClick r:id="rId5"/>
              </a:rPr>
              <a:t>https://www.gov.uk/guidance/equality-act-2010-guidance</a:t>
            </a:r>
            <a:r>
              <a:rPr lang="en-GB" sz="1200" dirty="0"/>
              <a:t> (Accessed on 13 Oct 2025).</a:t>
            </a:r>
          </a:p>
          <a:p>
            <a:r>
              <a:rPr lang="en-GB" sz="1200" dirty="0"/>
              <a:t>Kebede, A.S., Ozolins, L.L., Holst, H. and Galvin, K., 2022. Digital engagement of older adults: scoping review. Journal of Medical Internet Research, 24(12), p.e40192.</a:t>
            </a:r>
          </a:p>
          <a:p>
            <a:r>
              <a:rPr lang="en-GB" sz="1200" dirty="0"/>
              <a:t>House of Commons Health and Social Care Committee (2022), </a:t>
            </a:r>
            <a:r>
              <a:rPr lang="en-GB" sz="1200" i="1" dirty="0"/>
              <a:t>Workforce: recruitment, training and retention in health and social care</a:t>
            </a:r>
            <a:r>
              <a:rPr lang="en-GB" sz="1200" dirty="0"/>
              <a:t>, Available At: </a:t>
            </a:r>
            <a:r>
              <a:rPr lang="en-GB" sz="1200" dirty="0">
                <a:hlinkClick r:id="rId6"/>
              </a:rPr>
              <a:t>https://committees.parliament.uk/work/1647/workforce-recruitment-training-and-retention-in-health-and-social-care/</a:t>
            </a:r>
            <a:r>
              <a:rPr lang="en-GB" sz="1200" dirty="0"/>
              <a:t> (Accessed on 13 Oct 2025).</a:t>
            </a:r>
          </a:p>
          <a:p>
            <a:r>
              <a:rPr lang="en-GB" sz="1200" dirty="0" err="1"/>
              <a:t>Kitwood</a:t>
            </a:r>
            <a:r>
              <a:rPr lang="en-GB" sz="1200" dirty="0"/>
              <a:t>, T., 1998. Toward a theory of dementia care: ethics and interaction. The Journal of clinical ethics, 9(1), pp.23-34.</a:t>
            </a:r>
          </a:p>
          <a:p>
            <a:r>
              <a:rPr lang="en-GB" sz="1200" dirty="0"/>
              <a:t>Marmot, M., 2020. Health equity in England: the Marmot review 10 years on. </a:t>
            </a:r>
            <a:r>
              <a:rPr lang="en-GB" sz="1200" dirty="0" err="1"/>
              <a:t>Bmj</a:t>
            </a:r>
            <a:r>
              <a:rPr lang="en-GB" sz="1200" dirty="0"/>
              <a:t>, 368.</a:t>
            </a:r>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33142526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4BDB-D84B-2F1D-CDE4-E0345113061F}"/>
              </a:ext>
            </a:extLst>
          </p:cNvPr>
          <p:cNvSpPr>
            <a:spLocks noGrp="1"/>
          </p:cNvSpPr>
          <p:nvPr>
            <p:ph type="title"/>
          </p:nvPr>
        </p:nvSpPr>
        <p:spPr>
          <a:xfrm>
            <a:off x="612648" y="410618"/>
            <a:ext cx="10653578" cy="590047"/>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FDF86848-0DB1-4A12-C599-8B1624CD6962}"/>
              </a:ext>
            </a:extLst>
          </p:cNvPr>
          <p:cNvSpPr>
            <a:spLocks noGrp="1"/>
          </p:cNvSpPr>
          <p:nvPr>
            <p:ph idx="1"/>
          </p:nvPr>
        </p:nvSpPr>
        <p:spPr>
          <a:xfrm>
            <a:off x="612647" y="1132086"/>
            <a:ext cx="10653579" cy="5139318"/>
          </a:xfrm>
        </p:spPr>
        <p:txBody>
          <a:bodyPr>
            <a:normAutofit/>
          </a:bodyPr>
          <a:lstStyle/>
          <a:p>
            <a:r>
              <a:rPr lang="en-GB" sz="1200" dirty="0" err="1"/>
              <a:t>Alderwick</a:t>
            </a:r>
            <a:r>
              <a:rPr lang="en-GB" sz="1200" dirty="0"/>
              <a:t>, H. and Dixon, J., 2019. The NHS long term plan. </a:t>
            </a:r>
            <a:r>
              <a:rPr lang="en-GB" sz="1200" dirty="0" err="1"/>
              <a:t>bmj</a:t>
            </a:r>
            <a:r>
              <a:rPr lang="en-GB" sz="1200" dirty="0"/>
              <a:t>, 364.</a:t>
            </a:r>
          </a:p>
          <a:p>
            <a:r>
              <a:rPr lang="en-GB" sz="1200" dirty="0"/>
              <a:t>NHS England (2022) Living Well in Cornwall Evaluation. London: NHS England</a:t>
            </a:r>
            <a:r>
              <a:rPr lang="en-GB" sz="1200" b="1" dirty="0"/>
              <a:t>.</a:t>
            </a:r>
          </a:p>
          <a:p>
            <a:r>
              <a:rPr lang="en-GB" sz="1200" dirty="0"/>
              <a:t>Nolan, M.R., Brown, J., Davies, S., Nolan, J. and Keady, J., 2006. The Senses Framework: improving care for older people through a relationship-centred approach. Getting Research into Practice (</a:t>
            </a:r>
            <a:r>
              <a:rPr lang="en-GB" sz="1200" dirty="0" err="1"/>
              <a:t>GRiP</a:t>
            </a:r>
            <a:r>
              <a:rPr lang="en-GB" sz="1200" dirty="0"/>
              <a:t>) Report No 2.</a:t>
            </a:r>
          </a:p>
          <a:p>
            <a:r>
              <a:rPr lang="en-GB" sz="1200" dirty="0"/>
              <a:t>Chen, Y. and Feeley, T.H., 2014. Social support, social strain, loneliness, and well-being among older adults: An analysis of the Health and Retirement Study. Journal of Social and Personal Relationships, 31(2), pp.141-161. </a:t>
            </a:r>
          </a:p>
          <a:p>
            <a:r>
              <a:rPr lang="en-GB" sz="1200" dirty="0"/>
              <a:t>Office for National Statistics, (2023). </a:t>
            </a:r>
            <a:r>
              <a:rPr lang="en-GB" sz="1200" i="1" dirty="0"/>
              <a:t>Population estimates for England and Wales: mid-2023</a:t>
            </a:r>
            <a:r>
              <a:rPr lang="en-GB" sz="1200" dirty="0"/>
              <a:t>, Available At: </a:t>
            </a:r>
            <a:r>
              <a:rPr lang="en-GB" sz="1200" dirty="0">
                <a:hlinkClick r:id="rId2"/>
              </a:rPr>
              <a:t>https://www.ons.gov.uk/peoplepopulationandcommunity/populationandmigration/populationestimates/bulletins/populationestimatesforenglandandwales/mid2023</a:t>
            </a:r>
            <a:r>
              <a:rPr lang="en-GB" sz="1200" dirty="0"/>
              <a:t> / (Accessed on 13 Oct 2025).</a:t>
            </a:r>
          </a:p>
          <a:p>
            <a:r>
              <a:rPr lang="en-GB" sz="1200" dirty="0"/>
              <a:t>World Health Organization, (2021). </a:t>
            </a:r>
            <a:r>
              <a:rPr lang="en-GB" sz="1200" i="1" dirty="0"/>
              <a:t>Decade of healthy ageing: baseline report. World Health Organization</a:t>
            </a:r>
            <a:r>
              <a:rPr lang="en-GB" sz="1200" dirty="0"/>
              <a:t>. Available At: </a:t>
            </a:r>
            <a:r>
              <a:rPr lang="en-GB" sz="1200" dirty="0">
                <a:hlinkClick r:id="rId3"/>
              </a:rPr>
              <a:t>https://books.google.co.uk/books?hl=en&amp;lr=&amp;id=FXlyEAAAQBAJ&amp;oi=fnd&amp;pg=PR6&amp;dq=World+Health+Organization+(WHO)+(2020)+Decade+of+Healthy+Ageing+2020%E2%80%932030.+Geneva:+WHO.&amp;ots=6vdyTa9p8S&amp;sig=mKMzlL8ymAK_9Uy82p7CKR_ZTdQ#v=onepage&amp;q&amp;f=false</a:t>
            </a:r>
            <a:r>
              <a:rPr lang="en-GB" sz="1200" dirty="0"/>
              <a:t> (Accessed on 13 Oct 2025).</a:t>
            </a:r>
          </a:p>
          <a:p>
            <a:r>
              <a:rPr lang="en-GB" sz="1200" dirty="0"/>
              <a:t>World Health Organization, (2021), </a:t>
            </a:r>
            <a:r>
              <a:rPr lang="en-GB" sz="1200" i="1" dirty="0"/>
              <a:t>Global report on ageism</a:t>
            </a:r>
            <a:r>
              <a:rPr lang="en-GB" sz="1200" dirty="0"/>
              <a:t>, Available At: </a:t>
            </a:r>
            <a:r>
              <a:rPr lang="en-GB" sz="1200" dirty="0">
                <a:hlinkClick r:id="rId4"/>
              </a:rPr>
              <a:t>https://www.who.int/teams/social-determinants-of-health/demographic-change-and-healthy-ageing/combatting-ageism/global-report-on-ageism</a:t>
            </a:r>
            <a:r>
              <a:rPr lang="en-GB" sz="1200" dirty="0"/>
              <a:t> (Accessed on 13 Oct 2025).</a:t>
            </a:r>
          </a:p>
          <a:p>
            <a:r>
              <a:rPr lang="en-GB" sz="1200" dirty="0"/>
              <a:t>Wong, K.L., 2022. Empowering older adults through community work: a review of the social work field in the past decade. Community Development Journal, 57(2), pp.234-259.</a:t>
            </a:r>
          </a:p>
          <a:p>
            <a:pPr marL="0" indent="0">
              <a:buNone/>
            </a:pPr>
            <a:endParaRPr lang="en-GB" sz="1200" dirty="0"/>
          </a:p>
          <a:p>
            <a:endParaRPr lang="en-GB" sz="1200" dirty="0"/>
          </a:p>
        </p:txBody>
      </p:sp>
    </p:spTree>
    <p:extLst>
      <p:ext uri="{BB962C8B-B14F-4D97-AF65-F5344CB8AC3E}">
        <p14:creationId xmlns:p14="http://schemas.microsoft.com/office/powerpoint/2010/main" val="2608692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13184</TotalTime>
  <Words>2959</Words>
  <Application>Microsoft Office PowerPoint</Application>
  <PresentationFormat>Widescreen</PresentationFormat>
  <Paragraphs>228</Paragraphs>
  <Slides>21</Slides>
  <Notes>19</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Neue Haas Grotesk Text Pro</vt:lpstr>
      <vt:lpstr>VanillaVTI</vt:lpstr>
      <vt:lpstr>Evaluating the Care, Empowerment and Support Needs of Older People in the UK</vt:lpstr>
      <vt:lpstr>Introduction</vt:lpstr>
      <vt:lpstr>Define Care, Empowerment, Support</vt:lpstr>
      <vt:lpstr>Geographic Environment of the UK</vt:lpstr>
      <vt:lpstr>Theories Frameworks</vt:lpstr>
      <vt:lpstr>Policy and Legislation </vt:lpstr>
      <vt:lpstr>Empowerment and Self-Sufficiency</vt:lpstr>
      <vt:lpstr>Functional Capacity and Physical Health</vt:lpstr>
      <vt:lpstr>Mental Health and Emotional Wellbeing</vt:lpstr>
      <vt:lpstr>Existing Services in the United Kingdom</vt:lpstr>
      <vt:lpstr>Use of technology </vt:lpstr>
      <vt:lpstr>Challenges to Flexibility </vt:lpstr>
      <vt:lpstr>Case Study Appropriate Practice</vt:lpstr>
      <vt:lpstr>Obstacles in Present Delivery</vt:lpstr>
      <vt:lpstr>Recommendations in Policy and Services</vt:lpstr>
      <vt:lpstr>Recommendations in  Empowerment and Innovation</vt:lpstr>
      <vt:lpstr>Recommendations in Health Advancement</vt:lpstr>
      <vt:lpstr>Future Perspectives</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Nazdar Sami (2122282)</dc:creator>
  <cp:lastModifiedBy>Nazdar Sami (2122282)</cp:lastModifiedBy>
  <cp:revision>25</cp:revision>
  <dcterms:created xsi:type="dcterms:W3CDTF">2025-09-30T19:09:43Z</dcterms:created>
  <dcterms:modified xsi:type="dcterms:W3CDTF">2025-10-23T12:40:04Z</dcterms:modified>
</cp:coreProperties>
</file>