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notesMasterIdLst>
    <p:notesMasterId r:id="rId19"/>
  </p:notes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364" r:id="rId16"/>
    <p:sldId id="266" r:id="rId17"/>
    <p:sldId id="26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BB44FA-D15A-4551-859E-267C449F5B92}" v="15" dt="2026-02-14T11:19:59.6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087" autoAdjust="0"/>
  </p:normalViewPr>
  <p:slideViewPr>
    <p:cSldViewPr snapToGrid="0">
      <p:cViewPr varScale="1">
        <p:scale>
          <a:sx n="66" d="100"/>
          <a:sy n="66" d="100"/>
        </p:scale>
        <p:origin x="63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E9ACDB-83AC-4B2D-9A7D-23A730970C6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BE6BE8-B345-4831-8AC3-13ACF80D89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284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BE6BE8-B345-4831-8AC3-13ACF80D89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8472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BE6BE8-B345-4831-8AC3-13ACF80D89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4438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BE6BE8-B345-4831-8AC3-13ACF80D89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6489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6893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309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9653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573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893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051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817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088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7796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48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58912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194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4493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200345/primary-line-normal-end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shproduce.com/resources/floral/2025-floral-industry-trends/.(accessed" TargetMode="External"/><Relationship Id="rId7" Type="http://schemas.openxmlformats.org/officeDocument/2006/relationships/hyperlink" Target="https://www.projectmanager.com/templates/pestle-analysis-template.(accesseed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estleanalysis.com/pestel-model/.(accessed" TargetMode="External"/><Relationship Id="rId5" Type="http://schemas.openxmlformats.org/officeDocument/2006/relationships/hyperlink" Target="https://www.reliableplant.com/fishbone-diagram-31877.(accessed" TargetMode="External"/><Relationship Id="rId4" Type="http://schemas.openxmlformats.org/officeDocument/2006/relationships/hyperlink" Target="https://digital.ahrq.gov/health-it-tools-and-resources/evaluation-resources/workflow-assessment-health-it-toolkit/all-workflow-tools/5w2h.(accesse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rezi.com/p/geku0akx4qm8/revitalizing-green-haven-florists-a-strategic-analysis/.(accessed" TargetMode="External"/><Relationship Id="rId2" Type="http://schemas.openxmlformats.org/officeDocument/2006/relationships/hyperlink" Target="https://www.ibisworld.com/united-kingdom/industry/florists/6015/.(accessed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43280A9-E265-46D1-8575-622906D20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16">
            <a:extLst>
              <a:ext uri="{FF2B5EF4-FFF2-40B4-BE49-F238E27FC236}">
                <a16:creationId xmlns:a16="http://schemas.microsoft.com/office/drawing/2014/main" id="{4DE20B70-4750-4280-B3AC-512C05EEF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8D95174-B5F2-424A-8183-654A5064D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D368A96-A16E-42CE-842C-9166E567B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350D170-418B-4A22-8B98-15EF799FD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98367" y="2573573"/>
            <a:ext cx="658368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4547043" y="1924493"/>
            <a:ext cx="6676469" cy="3990405"/>
          </a:xfrm>
          <a:prstGeom prst="rect">
            <a:avLst/>
          </a:prstGeom>
        </p:spPr>
        <p:txBody>
          <a:bodyPr vert="horz" lIns="45720" tIns="45720" rIns="45720" bIns="45720" rtlCol="0">
            <a:no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000" b="1" dirty="0"/>
              <a:t>Student Name: Teodora N Marinova</a:t>
            </a: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000" b="1" dirty="0"/>
              <a:t>Student ID:	2512262	</a:t>
            </a: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000" b="1" dirty="0"/>
              <a:t>Lecturer’s Name: Chijioke Uba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000" b="1" dirty="0"/>
              <a:t>Module Code: LCLM4004</a:t>
            </a: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000" b="1" dirty="0"/>
              <a:t>Module Name: Problem Solving and Decision Making</a:t>
            </a: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000" b="1" dirty="0"/>
              <a:t>Component 1:Green Haven Florists Presentation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 Teodora N Marinova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Haven Florists and the nature and scope of the problems they are encountering.</a:t>
            </a:r>
          </a:p>
          <a:p>
            <a:pPr lvl="1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Green Haven Florists 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0847"/>
            <a:ext cx="10515600" cy="495477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Green Haven is a flower shop operating in Norwich UK .</a:t>
            </a:r>
            <a:b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It was founded in 2016 by partners Liam and Priya Patel.</a:t>
            </a:r>
            <a:b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It has reputation for its bespoke floral arrangements, eco -friendly packaging, and strong community ties.</a:t>
            </a:r>
            <a:b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Reductions in footfall, increased  competition , and rising operational cost have combined to reduce the company`s profitability.</a:t>
            </a:r>
            <a:b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The owners need to resolve this problem to ensure their company continues to exist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insight into the problems Green Haven Florists are facing 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Failure to adapt to changing customers behaviour, not updating  products/services on modern trends .They not cover customers expectations (Int)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Reduced foot traffic .Customers prefer online shopping easy , fast and fast delivery.(Ext) International Fresh Produce Association (2026)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 online competition – Online retailers and discount flower platforms are increasing competition (Ext) (IBISWorld,2015)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Rising cost – higher price for fresh flowers , Inflation(Ext).Increase expenses(Ext)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Weak digital presence – outdated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website.Poor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website reduces online orders.(Int)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Limited services(Int)</a:t>
            </a:r>
          </a:p>
          <a:p>
            <a:pPr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New competitors locally, increasing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competition and market saturation (Ext).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Green Havens has more control over the internal factors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424763" y="6166884"/>
            <a:ext cx="10584611" cy="1605517"/>
          </a:xfrm>
        </p:spPr>
        <p:txBody>
          <a:bodyPr/>
          <a:lstStyle/>
          <a:p>
            <a:r>
              <a:rPr lang="en-GB" sz="14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              </a:t>
            </a:r>
            <a:endParaRPr lang="en-GB" sz="2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4970333"/>
              </p:ext>
            </p:extLst>
          </p:nvPr>
        </p:nvGraphicFramePr>
        <p:xfrm>
          <a:off x="584791" y="812326"/>
          <a:ext cx="10584608" cy="496358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22931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265906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149046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625747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681488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662908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476582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758709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The root  problem on Green Haven Florists is it`s profitability go down , failure to adapt it`s business model and marketing strategy.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758709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What?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348816">
                <a:tc>
                  <a:txBody>
                    <a:bodyPr/>
                    <a:lstStyle/>
                    <a:p>
                      <a:r>
                        <a:rPr lang="en-GB"/>
                        <a:t>What effect is it having?</a:t>
                      </a:r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854622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dirty="0"/>
                        <a:t> 30% decline in in-store </a:t>
                      </a:r>
                      <a:r>
                        <a:rPr lang="en-GB" sz="1800" dirty="0" err="1"/>
                        <a:t>sales.Their</a:t>
                      </a:r>
                      <a:r>
                        <a:rPr lang="en-GB" sz="1800" dirty="0"/>
                        <a:t> online presence is weak.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Norwich UK – specifically a High Street location.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Over the last 12 months.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Owners , walk-in </a:t>
                      </a:r>
                      <a:r>
                        <a:rPr lang="en-GB" dirty="0" err="1"/>
                        <a:t>customer,Suppliers,local</a:t>
                      </a:r>
                      <a:r>
                        <a:rPr lang="en-GB" dirty="0"/>
                        <a:t> community.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Shift to online </a:t>
                      </a:r>
                      <a:r>
                        <a:rPr lang="en-GB" dirty="0" err="1"/>
                        <a:t>shopping,rising</a:t>
                      </a:r>
                      <a:r>
                        <a:rPr lang="en-GB" dirty="0"/>
                        <a:t> costs, </a:t>
                      </a:r>
                      <a:r>
                        <a:rPr lang="en-GB" dirty="0" err="1"/>
                        <a:t>competition.and</a:t>
                      </a:r>
                      <a:r>
                        <a:rPr lang="en-GB" dirty="0"/>
                        <a:t> outdated website.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Traditional retail model, limited digital presence and marketing.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30% drop in in-store sales.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04495"/>
            <a:ext cx="1058461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Green Haven Florists 5W2H model </a:t>
            </a:r>
          </a:p>
          <a:p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569918"/>
            <a:ext cx="9720073" cy="473944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PESTEL Framework is a tool used to analyse external factors affecting a business.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It is used to helps business to understand the external environmental (Project Manager, 2025)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is used for business strategy and market analysis.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benefits of this framework simple and easy to understand external risks and trends.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criticisms of this framework, it focuses only on external factors and time consuming to research </a:t>
            </a:r>
            <a:r>
              <a:rPr lang="en-GB" sz="2800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(Bush, 2019)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Green Haven florists PESTEL Framework 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 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4302470"/>
              </p:ext>
            </p:extLst>
          </p:nvPr>
        </p:nvGraphicFramePr>
        <p:xfrm>
          <a:off x="948904" y="2123386"/>
          <a:ext cx="9782355" cy="38896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Local high –street decline due to local council policies </a:t>
                      </a:r>
                      <a:br>
                        <a:rPr lang="en-GB" sz="1400" b="1" dirty="0"/>
                      </a:b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Post Brexit import regulations.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Inflation and supply chain disruptions.</a:t>
                      </a:r>
                      <a:br>
                        <a:rPr lang="en-GB" sz="1400" b="1"/>
                      </a:br>
                      <a:endParaRPr lang="en-GB" sz="1400" b="1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/>
                        <a:t>Customer </a:t>
                      </a:r>
                      <a:r>
                        <a:rPr lang="en-GB" sz="1400" b="1" dirty="0"/>
                        <a:t>preferences.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Customers expect online ordering and same day delivery.</a:t>
                      </a:r>
                      <a:br>
                        <a:rPr lang="en-GB" sz="1400" b="1" dirty="0"/>
                      </a:b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Sustainability awareness is rising </a:t>
                      </a:r>
                      <a:r>
                        <a:rPr lang="en-GB" sz="1400" b="0" i="0" dirty="0">
                          <a:solidFill>
                            <a:srgbClr val="2C3E50"/>
                          </a:solidFill>
                          <a:effectLst/>
                          <a:latin typeface="Roboto" panose="02000000000000000000" pitchFamily="2" charset="0"/>
                        </a:rPr>
                        <a:t>(Ahrq.gov., 2023)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Digital marketing and e-commerce is now essential in the industry.</a:t>
                      </a:r>
                      <a:br>
                        <a:rPr lang="en-GB" sz="1400" b="1" dirty="0"/>
                      </a:b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Automation in supply chains and online orders improve efficiency.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Environmental  packaging regulations </a:t>
                      </a:r>
                      <a:br>
                        <a:rPr lang="en-GB" sz="1400" b="1" dirty="0"/>
                      </a:b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Consumer protection and delivery regulations.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Climate related disruptions affect flower availability.</a:t>
                      </a:r>
                      <a:br>
                        <a:rPr lang="en-GB" sz="1400" b="1" dirty="0"/>
                      </a:b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Demand for sustainable packaging.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Green haven florist critique of the Cause-and-Effect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544039"/>
            <a:ext cx="9720073" cy="476532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tool used to identify the reasons, it helps business see why issues are happening.</a:t>
            </a: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rgbClr val="1CADE4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fined the root causes of problems.(Kaoru Ishikawa,1989)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business problems when sales decline .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Helps identify key issues clearly (Trout, 2021).</a:t>
            </a:r>
          </a:p>
          <a:p>
            <a:pPr lvl="1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Risk of confusing symptoms with real causes.</a:t>
            </a:r>
          </a:p>
          <a:p>
            <a:pPr marL="128016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Profitability go down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Location ,changes in high street have negatively affected in-store sales.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Increased competition and reduced footfall.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There is a slow response to digital trends 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Owners can`t provide proper website with easy access.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performance tracking make it difficult to monitor satisfaction 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and sales trends effectively.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Unmet customer expectations.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price of fresh flowers increase expenses and reduce profit margin.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cost of sustainably materials.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Customers prefer  cheap prices and  fast delivery 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Customers behaviour and the shift toward online and digital purchase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business relies too much on word-of-mouth 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strong digital marketing or  modern sales methods.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Fishbone Cause-and-Effect diagram </a:t>
            </a:r>
          </a:p>
        </p:txBody>
      </p:sp>
      <p:pic>
        <p:nvPicPr>
          <p:cNvPr id="17" name="Picture Placeholder 16" descr="A white line on a black background&#10;&#10;AI-generated content may be incorrect.">
            <a:extLst>
              <a:ext uri="{FF2B5EF4-FFF2-40B4-BE49-F238E27FC236}">
                <a16:creationId xmlns:a16="http://schemas.microsoft.com/office/drawing/2014/main" id="{9862C5E2-35D5-65BE-30B3-C9F966712CEC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875" b="21875"/>
          <a:stretch>
            <a:fillRect/>
          </a:stretch>
        </p:blipFill>
        <p:spPr>
          <a:xfrm>
            <a:off x="11497050" y="6408147"/>
            <a:ext cx="476864" cy="624677"/>
          </a:xfrm>
        </p:spPr>
      </p:pic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green haven florists summary of Key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3808"/>
            <a:ext cx="10515600" cy="5151533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key findings from my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Font typeface="Wingdings" panose="05000000000000000000" pitchFamily="2" charset="2"/>
              <a:buChar char="q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Green Haven Florists main issue is declining profitability caused by falling in –store sales , raising cost and strong competition. Increasing material cost and reduce high street footfall have added financial pressure.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Font typeface="Wingdings" panose="05000000000000000000" pitchFamily="2" charset="2"/>
              <a:buChar char="q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Customers are moving toward cheaper online options with same day  fast delivery and discount.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Font typeface="Wingdings" panose="05000000000000000000" pitchFamily="2" charset="2"/>
              <a:buChar char="q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The business has been slow to adapt to digital trends and modern marketing with outdated website ,limited delivery services and overreliance on word-of-mouth have reduced customer reach and satisfaction.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0896" lvl="2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4856" y="74429"/>
            <a:ext cx="8918944" cy="60605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767" y="-393405"/>
            <a:ext cx="10939866" cy="7038753"/>
          </a:xfrm>
        </p:spPr>
        <p:txBody>
          <a:bodyPr>
            <a:normAutofit fontScale="92500"/>
          </a:bodyPr>
          <a:lstStyle/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endParaRPr lang="en-GB" dirty="0"/>
          </a:p>
          <a:p>
            <a:pPr marL="457200" indent="-457200" fontAlgn="base">
              <a:buFont typeface="+mj-lt"/>
              <a:buAutoNum type="arabicPeriod"/>
            </a:pPr>
            <a:r>
              <a:rPr lang="en-GB" sz="1700" dirty="0"/>
              <a:t>Management, Institute of Leadership &amp;. (2013). </a:t>
            </a:r>
            <a:r>
              <a:rPr lang="en-GB" sz="1700" i="1" dirty="0"/>
              <a:t>Solving problems and making decisions</a:t>
            </a:r>
            <a:r>
              <a:rPr lang="en-GB" sz="1700" dirty="0"/>
              <a:t>. Routledge.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GB" sz="1700" dirty="0"/>
              <a:t>Brooks, I. (2010). </a:t>
            </a:r>
            <a:r>
              <a:rPr lang="en-GB" sz="1700" i="1" dirty="0"/>
              <a:t>The international business environment.: challenges and changes</a:t>
            </a:r>
            <a:r>
              <a:rPr lang="en-GB" sz="1700" dirty="0"/>
              <a:t>. Pearson Prentice Hall.</a:t>
            </a:r>
            <a:endParaRPr lang="en-GB" sz="17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Johnson, G. (2020). </a:t>
            </a:r>
            <a:r>
              <a:rPr lang="en-GB" sz="17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Exploring Strategy, Text and Cases, 12th Edition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12th ed. Pearson UK.</a:t>
            </a:r>
            <a:endParaRPr lang="en-GB" sz="17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International Fresh Produce Association. (2025). </a:t>
            </a:r>
            <a:r>
              <a:rPr lang="en-GB" sz="17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2025 Floral Industry Trends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https://www.freshproduce.com/resources/floral/2025-floral-industry-trends/.(accessed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on 14/02/2026)</a:t>
            </a:r>
            <a:endParaRPr lang="en-GB" sz="17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digital.ahrq.gov. (n.d.). </a:t>
            </a:r>
            <a:r>
              <a:rPr lang="en-GB" sz="17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5W2H | Digital Healthcare Research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4"/>
              </a:rPr>
              <a:t>https://digital.ahrq.gov/health-it-tools-and-resources/evaluation-resources/workflow-assessment-health-it-toolkit/all-workflow-tools/5w2h.(accessed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on 14/02/2026)</a:t>
            </a:r>
            <a:endParaRPr lang="en-GB" sz="17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Koa, L. (2013). </a:t>
            </a:r>
            <a:r>
              <a:rPr lang="en-GB" sz="17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Powerful 5w2h/</a:t>
            </a:r>
            <a:r>
              <a:rPr lang="en-GB" sz="1700" b="0" i="1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Ipo</a:t>
            </a:r>
            <a:r>
              <a:rPr lang="en-GB" sz="17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Method for Business </a:t>
            </a:r>
            <a:r>
              <a:rPr lang="en-GB" sz="1700" b="0" i="1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Pocesses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CreateSpace.(accessed on 14/02/2026)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Porter, M.E. (1980). </a:t>
            </a:r>
            <a:r>
              <a:rPr lang="en-GB" sz="17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Competitive Strategy: Techniques for </a:t>
            </a:r>
            <a:r>
              <a:rPr lang="en-GB" sz="1700" b="0" i="1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Analyzing</a:t>
            </a:r>
            <a:r>
              <a:rPr lang="en-GB" sz="17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Industries and Competitors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New York ; London: Free Press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Trout, J. (2021). </a:t>
            </a:r>
            <a:r>
              <a:rPr lang="en-GB" sz="17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Fishbone Diagram Explained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www.reliableplant.com. Available at: 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5"/>
              </a:rPr>
              <a:t>https://www.reliableplant.com/fishbone-diagram-31877.(accessed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on 14/02/2026)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Kumah, A., Nwogu, C.N., Issah, A.-R., Obot, E., </a:t>
            </a:r>
            <a:r>
              <a:rPr lang="en-GB" sz="17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Kanamitie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D.T., Sifa, J.S. and Aidoo, L.A. (2024). Cause-and-Effect (Fishbone) Diagram: a Tool for Generating and Organizing Quality Improvement Ideas. </a:t>
            </a:r>
            <a:r>
              <a:rPr lang="en-GB" sz="17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Innovations Journals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 [online] 7(2), pp.85–87. </a:t>
            </a:r>
            <a:r>
              <a:rPr lang="en-GB" sz="17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doi:https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://doi.org/10.36401/JQSH-23-42.(accessed on 14/02/2026)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Bush, T. (2019). </a:t>
            </a:r>
            <a:r>
              <a:rPr lang="en-GB" sz="17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What Is the PESTEL Model for Business Analysis?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[online] PESTLE Analysis. Available at: 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6"/>
              </a:rPr>
              <a:t>https://pestleanalysis.com/pestel-model/.(accessed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on 14/02/2026)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sz="1700" dirty="0">
                <a:solidFill>
                  <a:srgbClr val="2C3E50"/>
                </a:solidFill>
                <a:latin typeface="Calibri" panose="020F0502020204030204" pitchFamily="34" charset="0"/>
              </a:rPr>
              <a:t>    </a:t>
            </a:r>
            <a:r>
              <a:rPr lang="en-GB" sz="1700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ProjectManager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(2025). </a:t>
            </a:r>
            <a:r>
              <a:rPr lang="en-GB" sz="1700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PESTLE Analysis Template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</a:t>
            </a:r>
            <a:r>
              <a:rPr lang="en-GB" sz="1700" dirty="0">
                <a:solidFill>
                  <a:srgbClr val="2C3E50"/>
                </a:solidFill>
                <a:latin typeface="Calibri" panose="020F0502020204030204" pitchFamily="34" charset="0"/>
                <a:hlinkClick r:id="rId7"/>
              </a:rPr>
              <a:t>https://www.projectmanager.com/templates/pestle-analysis-template.(accesseed</a:t>
            </a:r>
            <a:r>
              <a:rPr lang="en-GB" sz="1700" dirty="0">
                <a:solidFill>
                  <a:srgbClr val="2C3E50"/>
                </a:solidFill>
                <a:latin typeface="Calibri" panose="020F0502020204030204" pitchFamily="34" charset="0"/>
              </a:rPr>
              <a:t> on 14  </a:t>
            </a:r>
            <a: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02/2026)</a:t>
            </a:r>
            <a:br>
              <a:rPr lang="en-GB" sz="1700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</a:br>
            <a:endParaRPr lang="en-GB" sz="17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841D4-0053-EE18-6DDE-AE9BE28D2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5"/>
            <a:ext cx="9720072" cy="6162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B5AE7-C15C-08C5-9B41-EDDCA3D6A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286540"/>
            <a:ext cx="9720073" cy="5022820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12.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Kaoru Ishikawa (1989).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Introduction to quality control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S L.: Chapman-Hall.</a:t>
            </a:r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13.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IBISWorld (2015).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Florists in the UK - Market Research Report (2015-2030)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Ibisworld.com. Available at: 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2"/>
              </a:rPr>
              <a:t>https://www.ibisworld.com/united-kingdom/industry/florists/6015/.(accessed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on 14/02/2026)</a:t>
            </a:r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14.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Ahrq.gov. (2023).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Digital Healthcare Research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Available at: http://digital.ahrq.gov. [Accessed 13 Feb. 2026].(accessed on 14/02/2026)</a:t>
            </a:r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accent1"/>
                </a:solidFill>
              </a:rPr>
              <a:t>15.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GB" dirty="0">
                <a:solidFill>
                  <a:srgbClr val="2C3E50"/>
                </a:solidFill>
                <a:latin typeface="Calibri" panose="020F0502020204030204" pitchFamily="34" charset="0"/>
              </a:rPr>
              <a:t>T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ouray, maha (2026).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Revitalizing Green Haven Florists: A Strategic Analysis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[online] prezi.com. Available at: 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3"/>
              </a:rPr>
              <a:t>https://prezi.com/p/geku0akx4qm8/revitalizing-green-haven-florists-a-strategic-analysis/.(accessed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on 14/02/2026)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166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6531</TotalTime>
  <Words>1585</Words>
  <Application>Microsoft Office PowerPoint</Application>
  <PresentationFormat>Widescreen</PresentationFormat>
  <Paragraphs>169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Aptos</vt:lpstr>
      <vt:lpstr>Arial</vt:lpstr>
      <vt:lpstr>Calibri</vt:lpstr>
      <vt:lpstr>Roboto</vt:lpstr>
      <vt:lpstr>Tw Cen MT</vt:lpstr>
      <vt:lpstr>Tw Cen MT Condensed</vt:lpstr>
      <vt:lpstr>Wingdings</vt:lpstr>
      <vt:lpstr>Wingdings 3</vt:lpstr>
      <vt:lpstr>Integral</vt:lpstr>
      <vt:lpstr>PowerPoint Presentation</vt:lpstr>
      <vt:lpstr>Provide an Overview of your presentation </vt:lpstr>
      <vt:lpstr>overview of Green Haven Florists </vt:lpstr>
      <vt:lpstr> insight into the problems Green Haven Florists are facing </vt:lpstr>
      <vt:lpstr>PowerPoint Presentation</vt:lpstr>
      <vt:lpstr>Provide a critique of the PESTEL Framework</vt:lpstr>
      <vt:lpstr>  Green Haven florists PESTEL Framework .  </vt:lpstr>
      <vt:lpstr>Green haven florist critique of the Cause-and-Effect model </vt:lpstr>
      <vt:lpstr>PowerPoint Presentation</vt:lpstr>
      <vt:lpstr> green haven florists summary of Key Findings </vt:lpstr>
      <vt:lpstr>Reference List:</vt:lpstr>
      <vt:lpstr>Reference list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Teodora Nikolaeva Marinova (2512262)</cp:lastModifiedBy>
  <cp:revision>90</cp:revision>
  <dcterms:created xsi:type="dcterms:W3CDTF">2024-01-29T11:42:05Z</dcterms:created>
  <dcterms:modified xsi:type="dcterms:W3CDTF">2026-02-14T12:13:20Z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