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9" r:id="rId7"/>
    <p:sldId id="268" r:id="rId8"/>
    <p:sldId id="267" r:id="rId9"/>
    <p:sldId id="266" r:id="rId10"/>
    <p:sldId id="265" r:id="rId11"/>
    <p:sldId id="276" r:id="rId12"/>
    <p:sldId id="275" r:id="rId13"/>
    <p:sldId id="263" r:id="rId14"/>
    <p:sldId id="261" r:id="rId15"/>
    <p:sldId id="262" r:id="rId16"/>
    <p:sldId id="270"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51" autoAdjust="0"/>
    <p:restoredTop sz="95380" autoAdjust="0"/>
  </p:normalViewPr>
  <p:slideViewPr>
    <p:cSldViewPr snapToGrid="0">
      <p:cViewPr varScale="1">
        <p:scale>
          <a:sx n="69" d="100"/>
          <a:sy n="69" d="100"/>
        </p:scale>
        <p:origin x="57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D1A2BF-ADCC-4AB3-81B5-2D568B9C33ED}" type="datetimeFigureOut">
              <a:rPr lang="en-GB" smtClean="0"/>
              <a:t>05/03/2020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4F4000-C590-4ACC-B19C-5FFC6195715D}" type="slidenum">
              <a:rPr lang="en-GB" smtClean="0"/>
              <a:t>‹#›</a:t>
            </a:fld>
            <a:endParaRPr lang="en-GB"/>
          </a:p>
        </p:txBody>
      </p:sp>
    </p:spTree>
    <p:extLst>
      <p:ext uri="{BB962C8B-B14F-4D97-AF65-F5344CB8AC3E}">
        <p14:creationId xmlns:p14="http://schemas.microsoft.com/office/powerpoint/2010/main" val="3127102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4F4000-C590-4ACC-B19C-5FFC6195715D}" type="slidenum">
              <a:rPr lang="en-GB" smtClean="0"/>
              <a:t>1</a:t>
            </a:fld>
            <a:endParaRPr lang="en-GB"/>
          </a:p>
        </p:txBody>
      </p:sp>
    </p:spTree>
    <p:extLst>
      <p:ext uri="{BB962C8B-B14F-4D97-AF65-F5344CB8AC3E}">
        <p14:creationId xmlns:p14="http://schemas.microsoft.com/office/powerpoint/2010/main" val="4177525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a:t>
            </a:r>
            <a:r>
              <a:rPr lang="en-GB" baseline="0" dirty="0"/>
              <a:t> the presentation there will be represented the understanding of the business industry and how it works. Therefore there will be concepts and techniques such PESTLE analysis, the selection process and its effectives, the recruitment process and its effectiveness and the factors that are affecting the culture, the equality and diversity of the Crowne Plaza Hotel Birmingham, this hotel being not very expensive but in the same time not too cheap, however it is much recommended.  </a:t>
            </a:r>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2</a:t>
            </a:fld>
            <a:endParaRPr lang="en-GB"/>
          </a:p>
        </p:txBody>
      </p:sp>
    </p:spTree>
    <p:extLst>
      <p:ext uri="{BB962C8B-B14F-4D97-AF65-F5344CB8AC3E}">
        <p14:creationId xmlns:p14="http://schemas.microsoft.com/office/powerpoint/2010/main" val="963186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PESTLE analysis</a:t>
            </a:r>
            <a:r>
              <a:rPr lang="en-GB" baseline="0" dirty="0"/>
              <a:t> is a strategy and a tool that is mainly used by many business environments from all industries with the aim of testing the actual economic state of the Hotel. </a:t>
            </a:r>
            <a:r>
              <a:rPr lang="en-GB" i="1" baseline="0" dirty="0"/>
              <a:t>“A strategy is the direction and scope of an organisation over the long term, which achieves advantage in a changing environment through its configuration of resources and competences” (Johnson et al 2009) </a:t>
            </a:r>
            <a:endParaRPr lang="en-GB" dirty="0"/>
          </a:p>
          <a:p>
            <a:r>
              <a:rPr lang="en-GB" dirty="0"/>
              <a:t>The</a:t>
            </a:r>
            <a:r>
              <a:rPr lang="en-GB" baseline="0" dirty="0"/>
              <a:t> PESTLE analysis, is called PESTLE because of the six factors that it contains. The six factors are: Political, Economic, Social, Technological, Legal, Environmental. (Dcosta, 2011) </a:t>
            </a:r>
          </a:p>
          <a:p>
            <a:r>
              <a:rPr lang="en-GB" baseline="0" dirty="0"/>
              <a:t>When it comes to Crowne Plaza Birmingham it is going through a PESTLE analysis in order to ensure that the macro economical external factors are under control. </a:t>
            </a:r>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3</a:t>
            </a:fld>
            <a:endParaRPr lang="en-GB"/>
          </a:p>
        </p:txBody>
      </p:sp>
    </p:spTree>
    <p:extLst>
      <p:ext uri="{BB962C8B-B14F-4D97-AF65-F5344CB8AC3E}">
        <p14:creationId xmlns:p14="http://schemas.microsoft.com/office/powerpoint/2010/main" val="1754506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Political factors- the</a:t>
            </a:r>
            <a:r>
              <a:rPr lang="en-GB" sz="1200" kern="1200" baseline="0" dirty="0">
                <a:solidFill>
                  <a:schemeClr val="tx1"/>
                </a:solidFill>
                <a:effectLst/>
                <a:latin typeface="+mn-lt"/>
                <a:ea typeface="+mn-ea"/>
                <a:cs typeface="+mn-cs"/>
              </a:rPr>
              <a:t> political factors are highly affecting the environment and this because there are continuous changes in the government and also in the tax regulations, these two factors being more than just affective for the hotel. For example, thinking about the tax regulations, if they are changing and the taxes are increasing, the economy of the hotel will slightly be affected. The changes in tax regulation does also include employment laws, taxation laws, consumer protection laws and many others.</a:t>
            </a:r>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4</a:t>
            </a:fld>
            <a:endParaRPr lang="en-GB"/>
          </a:p>
        </p:txBody>
      </p:sp>
    </p:spTree>
    <p:extLst>
      <p:ext uri="{BB962C8B-B14F-4D97-AF65-F5344CB8AC3E}">
        <p14:creationId xmlns:p14="http://schemas.microsoft.com/office/powerpoint/2010/main" val="472506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The</a:t>
            </a:r>
            <a:r>
              <a:rPr lang="en-GB" sz="1200" baseline="0" dirty="0">
                <a:solidFill>
                  <a:schemeClr val="tx1"/>
                </a:solidFill>
              </a:rPr>
              <a:t> economic factors are the factors that are influences that are linked within the possessions, facilities and budgets and this is why the economic factors are vital for the managerial teams (Bush T. 2016). If the economic factors are not being held under controlled in a careful way, the hotel will suffer negative changes that will not bring anything good to us.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54F4000-C590-4ACC-B19C-5FFC6195715D}" type="slidenum">
              <a:rPr lang="en-GB" smtClean="0"/>
              <a:t>5</a:t>
            </a:fld>
            <a:endParaRPr lang="en-GB"/>
          </a:p>
        </p:txBody>
      </p:sp>
    </p:spTree>
    <p:extLst>
      <p:ext uri="{BB962C8B-B14F-4D97-AF65-F5344CB8AC3E}">
        <p14:creationId xmlns:p14="http://schemas.microsoft.com/office/powerpoint/2010/main" val="2410047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social</a:t>
            </a:r>
            <a:r>
              <a:rPr lang="en-GB" baseline="0" dirty="0"/>
              <a:t> area of a business is based on everything that the society believes it is buying, it is practising, and the way they behave (Farooq U. 2016). Therefore the social factors are highly influencing the economical state of the hotel and this because, for example, if there is a business man that is coming in the hotel, he will allow himself to buy all the stuff that it wants without looking at the money, whereas a lower class person that has not got as much money, will come at the hotel, try to afford food and see that it is expensive. I that situation, the managerial teams must come with advices and ideas on decreasing the prices a little bit, or start to promote them even more to ensure that the guests are buying them not for the price, but for the way it looks, tastes… </a:t>
            </a:r>
            <a:endParaRPr lang="en-GB" dirty="0"/>
          </a:p>
        </p:txBody>
      </p:sp>
      <p:sp>
        <p:nvSpPr>
          <p:cNvPr id="4" name="Slide Number Placeholder 3"/>
          <p:cNvSpPr>
            <a:spLocks noGrp="1"/>
          </p:cNvSpPr>
          <p:nvPr>
            <p:ph type="sldNum" sz="quarter" idx="10"/>
          </p:nvPr>
        </p:nvSpPr>
        <p:spPr/>
        <p:txBody>
          <a:bodyPr/>
          <a:lstStyle/>
          <a:p>
            <a:fld id="{854F4000-C590-4ACC-B19C-5FFC6195715D}" type="slidenum">
              <a:rPr lang="en-GB" smtClean="0"/>
              <a:t>6</a:t>
            </a:fld>
            <a:endParaRPr lang="en-GB"/>
          </a:p>
        </p:txBody>
      </p:sp>
    </p:spTree>
    <p:extLst>
      <p:ext uri="{BB962C8B-B14F-4D97-AF65-F5344CB8AC3E}">
        <p14:creationId xmlns:p14="http://schemas.microsoft.com/office/powerpoint/2010/main" val="3998969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legal factors are: the organisational law, </a:t>
            </a:r>
            <a:r>
              <a:rPr lang="en-GB" baseline="0" dirty="0"/>
              <a:t> the securities law and the contract law (Shawn Grimsley 2017) .  For example, there are specific policies and acts such as Data Protection act, which is giving rules to the managerial teams. The rules need to be followed and kept up to date with the aim of preventing such actions that will bring disadvantage to the organisation.</a:t>
            </a:r>
            <a:endParaRPr lang="en-GB" dirty="0"/>
          </a:p>
        </p:txBody>
      </p:sp>
      <p:sp>
        <p:nvSpPr>
          <p:cNvPr id="4" name="Slide Number Placeholder 3"/>
          <p:cNvSpPr>
            <a:spLocks noGrp="1"/>
          </p:cNvSpPr>
          <p:nvPr>
            <p:ph type="sldNum" sz="quarter" idx="10"/>
          </p:nvPr>
        </p:nvSpPr>
        <p:spPr/>
        <p:txBody>
          <a:bodyPr/>
          <a:lstStyle/>
          <a:p>
            <a:fld id="{854F4000-C590-4ACC-B19C-5FFC6195715D}" type="slidenum">
              <a:rPr lang="en-GB" smtClean="0"/>
              <a:t>7</a:t>
            </a:fld>
            <a:endParaRPr lang="en-GB"/>
          </a:p>
        </p:txBody>
      </p:sp>
    </p:spTree>
    <p:extLst>
      <p:ext uri="{BB962C8B-B14F-4D97-AF65-F5344CB8AC3E}">
        <p14:creationId xmlns:p14="http://schemas.microsoft.com/office/powerpoint/2010/main" val="209504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environmental factors are extraneous variables, this meaning that they cannot be controlled/ manipulated. Regarding to that the managerial teams once with he head of the hotel need to be aware of all the things that are influencing the way the hotel</a:t>
            </a:r>
          </a:p>
          <a:p>
            <a:r>
              <a:rPr lang="en-GB" dirty="0"/>
              <a:t>Some environmental factors are: </a:t>
            </a:r>
          </a:p>
          <a:p>
            <a:r>
              <a:rPr lang="en-GB" dirty="0"/>
              <a:t>¬Geographical Location</a:t>
            </a:r>
          </a:p>
          <a:p>
            <a:r>
              <a:rPr lang="en-GB" dirty="0"/>
              <a:t>¬Waste disposal laws,</a:t>
            </a:r>
          </a:p>
          <a:p>
            <a:r>
              <a:rPr lang="en-GB" dirty="0"/>
              <a:t>¬People’s attitude towards the environment </a:t>
            </a:r>
          </a:p>
          <a:p>
            <a:endParaRPr lang="en-GB" dirty="0"/>
          </a:p>
        </p:txBody>
      </p:sp>
      <p:sp>
        <p:nvSpPr>
          <p:cNvPr id="4" name="Slide Number Placeholder 3"/>
          <p:cNvSpPr>
            <a:spLocks noGrp="1"/>
          </p:cNvSpPr>
          <p:nvPr>
            <p:ph type="sldNum" sz="quarter" idx="10"/>
          </p:nvPr>
        </p:nvSpPr>
        <p:spPr/>
        <p:txBody>
          <a:bodyPr/>
          <a:lstStyle/>
          <a:p>
            <a:fld id="{854F4000-C590-4ACC-B19C-5FFC6195715D}" type="slidenum">
              <a:rPr lang="en-GB" smtClean="0"/>
              <a:t>8</a:t>
            </a:fld>
            <a:endParaRPr lang="en-GB"/>
          </a:p>
        </p:txBody>
      </p:sp>
    </p:spTree>
    <p:extLst>
      <p:ext uri="{BB962C8B-B14F-4D97-AF65-F5344CB8AC3E}">
        <p14:creationId xmlns:p14="http://schemas.microsoft.com/office/powerpoint/2010/main" val="2369843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selection process is based on specific steps that are used to find and outline why applicants must be chosen for the job (Carrell et al. 1995). </a:t>
            </a:r>
          </a:p>
          <a:p>
            <a:r>
              <a:rPr lang="en-GB" dirty="0"/>
              <a:t>The selection process follows 8 stages:  (Cherrington (1995)</a:t>
            </a:r>
          </a:p>
          <a:p>
            <a:pPr marL="457200" indent="-457200">
              <a:buAutoNum type="arabicPeriod"/>
            </a:pPr>
            <a:r>
              <a:rPr lang="en-GB" b="1" dirty="0"/>
              <a:t>Evaluation od Application Forms-</a:t>
            </a:r>
            <a:r>
              <a:rPr lang="en-GB" b="0" dirty="0"/>
              <a:t>during this step the application forms are reviewed. The information that is given within the application form, is then compared with the job description trying to find skills and abilities as well as experience that fits the roles and responsibilities of the job. </a:t>
            </a:r>
            <a:endParaRPr lang="en-GB" b="1" dirty="0"/>
          </a:p>
          <a:p>
            <a:pPr marL="457200" indent="-457200">
              <a:buAutoNum type="arabicPeriod"/>
            </a:pPr>
            <a:r>
              <a:rPr lang="en-GB" b="1" dirty="0"/>
              <a:t>Initial Screening Interview-</a:t>
            </a:r>
            <a:r>
              <a:rPr lang="en-GB" b="0" dirty="0"/>
              <a:t> this being the second stage during which the employers are only picking the ones that are fitting the most with the roles and responsibilities that are required at the job position. (Mondy et al. 1996)</a:t>
            </a:r>
            <a:endParaRPr lang="en-GB" b="1" dirty="0"/>
          </a:p>
          <a:p>
            <a:pPr marL="457200" indent="-457200">
              <a:buAutoNum type="arabicPeriod"/>
            </a:pPr>
            <a:r>
              <a:rPr lang="en-GB" b="1" dirty="0"/>
              <a:t>Selection Tests-</a:t>
            </a:r>
            <a:r>
              <a:rPr lang="en-GB" b="0" dirty="0"/>
              <a:t> this being used to test the individual characteristics of their personality in order to check their potential for success. </a:t>
            </a:r>
            <a:endParaRPr lang="en-GB" b="1" dirty="0"/>
          </a:p>
          <a:p>
            <a:pPr marL="457200" indent="-457200">
              <a:buAutoNum type="arabicPeriod"/>
            </a:pPr>
            <a:r>
              <a:rPr lang="en-GB" b="1" dirty="0"/>
              <a:t>Employment Interview- </a:t>
            </a:r>
            <a:r>
              <a:rPr lang="en-GB" b="0" dirty="0"/>
              <a:t>this is mostly used virtually and it is used by so many business environments. The purpose of the interviews is to examinee the candidates after checking the application form.  </a:t>
            </a:r>
            <a:endParaRPr lang="en-GB" b="1" dirty="0"/>
          </a:p>
          <a:p>
            <a:pPr marL="457200" indent="-457200">
              <a:buAutoNum type="arabicPeriod"/>
            </a:pPr>
            <a:r>
              <a:rPr lang="en-GB" b="1" dirty="0"/>
              <a:t>Reference Checks-</a:t>
            </a:r>
            <a:r>
              <a:rPr lang="en-GB" b="0" dirty="0"/>
              <a:t> as they provide extra support to what the candidate is saying about its capacities and abilities. (Mondy et al. 1996)</a:t>
            </a:r>
            <a:endParaRPr lang="en-GB" b="1" dirty="0"/>
          </a:p>
          <a:p>
            <a:pPr marL="457200" indent="-457200">
              <a:buAutoNum type="arabicPeriod"/>
            </a:pPr>
            <a:r>
              <a:rPr lang="en-GB" b="1" dirty="0"/>
              <a:t>Medical Examination- </a:t>
            </a:r>
            <a:r>
              <a:rPr lang="en-GB" b="0" dirty="0"/>
              <a:t>sometimes it is required to have a medical examination before being offered the job and this because will prove either if the applicant is or is not physically/ mentally to have that job position. </a:t>
            </a:r>
            <a:endParaRPr lang="en-GB" b="1" dirty="0"/>
          </a:p>
          <a:p>
            <a:pPr marL="457200" indent="-457200">
              <a:buAutoNum type="arabicPeriod"/>
            </a:pPr>
            <a:r>
              <a:rPr lang="en-GB" b="1" dirty="0"/>
              <a:t>Selection decisions and feedback-</a:t>
            </a:r>
            <a:r>
              <a:rPr lang="en-GB" b="0" dirty="0"/>
              <a:t>after the employers are selecting candidates that they think that are suitable for the job, the HR will then have a look and pick the right candidate that deserves the job position. However, the person that will be chosen will never be someone that has the best qualifications, but someone that can prove that within the qualification they had significant work experience that they went through. </a:t>
            </a:r>
            <a:endParaRPr lang="en-GB" b="1" dirty="0"/>
          </a:p>
          <a:p>
            <a:pPr marL="457200" indent="-457200">
              <a:buAutoNum type="arabicPeriod"/>
            </a:pPr>
            <a:r>
              <a:rPr lang="en-GB" b="1" dirty="0"/>
              <a:t>Job Offer- </a:t>
            </a:r>
            <a:r>
              <a:rPr lang="en-GB" b="0" dirty="0"/>
              <a:t>This being the process during which the Personnel/ HR department is giving out information about the final things that are to be said about the job offer. Therefore, there are specific things that need to be under the attention of the person presenting the offer. For example, the salary, the timetable that has to be followed, the contract type, the number of hours per week/ month.  </a:t>
            </a:r>
            <a:endParaRPr lang="en-GB" b="1" dirty="0"/>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9</a:t>
            </a:fld>
            <a:endParaRPr lang="en-GB"/>
          </a:p>
        </p:txBody>
      </p:sp>
    </p:spTree>
    <p:extLst>
      <p:ext uri="{BB962C8B-B14F-4D97-AF65-F5344CB8AC3E}">
        <p14:creationId xmlns:p14="http://schemas.microsoft.com/office/powerpoint/2010/main" val="1079579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28600">
              <a:lnSpc>
                <a:spcPct val="110000"/>
              </a:lnSpc>
              <a:spcBef>
                <a:spcPts val="700"/>
              </a:spcBef>
            </a:pPr>
            <a:r>
              <a:rPr lang="en-US" sz="1200" dirty="0">
                <a:solidFill>
                  <a:schemeClr val="tx1"/>
                </a:solidFill>
              </a:rPr>
              <a:t>According to Wright and Storey (1994),  “The recruitment process should be regarded as a key function of every organization”. </a:t>
            </a:r>
          </a:p>
          <a:p>
            <a:pPr indent="-228600" algn="ctr">
              <a:lnSpc>
                <a:spcPct val="110000"/>
              </a:lnSpc>
              <a:spcBef>
                <a:spcPts val="700"/>
              </a:spcBef>
            </a:pPr>
            <a:r>
              <a:rPr lang="en-US" sz="1200" dirty="0">
                <a:solidFill>
                  <a:schemeClr val="tx1"/>
                </a:solidFill>
              </a:rPr>
              <a:t>There are two types of recruitment:    </a:t>
            </a:r>
          </a:p>
          <a:p>
            <a:pPr indent="-228600" algn="ctr">
              <a:lnSpc>
                <a:spcPct val="110000"/>
              </a:lnSpc>
              <a:spcBef>
                <a:spcPts val="700"/>
              </a:spcBef>
            </a:pPr>
            <a:r>
              <a:rPr lang="en-US" sz="1200" dirty="0">
                <a:solidFill>
                  <a:schemeClr val="tx1"/>
                </a:solidFill>
              </a:rPr>
              <a:t>1. Internal Recruitment- </a:t>
            </a:r>
            <a:r>
              <a:rPr lang="en-US" sz="1200" b="1" dirty="0">
                <a:solidFill>
                  <a:schemeClr val="tx1"/>
                </a:solidFill>
              </a:rPr>
              <a:t>METHODS: </a:t>
            </a:r>
            <a:r>
              <a:rPr lang="en-US" sz="1200" b="0" dirty="0">
                <a:solidFill>
                  <a:schemeClr val="tx1"/>
                </a:solidFill>
              </a:rPr>
              <a:t>Promotion-from-within transfers/ job rotations  </a:t>
            </a:r>
            <a:endParaRPr lang="en-US" sz="1200" dirty="0">
              <a:solidFill>
                <a:schemeClr val="tx1"/>
              </a:solidFill>
            </a:endParaRPr>
          </a:p>
          <a:p>
            <a:pPr indent="-228600" algn="ctr">
              <a:lnSpc>
                <a:spcPct val="110000"/>
              </a:lnSpc>
              <a:spcBef>
                <a:spcPts val="700"/>
              </a:spcBef>
            </a:pPr>
            <a:r>
              <a:rPr lang="en-US" sz="1200" dirty="0">
                <a:solidFill>
                  <a:schemeClr val="tx1"/>
                </a:solidFill>
              </a:rPr>
              <a:t>2. External Recruitment – </a:t>
            </a:r>
            <a:r>
              <a:rPr lang="en-US" sz="1200" b="1" dirty="0">
                <a:solidFill>
                  <a:schemeClr val="tx1"/>
                </a:solidFill>
              </a:rPr>
              <a:t>METHODS: </a:t>
            </a:r>
            <a:r>
              <a:rPr lang="en-US" sz="1200" b="0" dirty="0">
                <a:solidFill>
                  <a:schemeClr val="tx1"/>
                </a:solidFill>
              </a:rPr>
              <a:t>employee referrals, private employment agencies, public employment agencies, recruitment consultants, executive search consultants, direct applications</a:t>
            </a:r>
            <a:endParaRPr lang="en-US" sz="1200" dirty="0">
              <a:solidFill>
                <a:schemeClr val="tx1"/>
              </a:solidFill>
            </a:endParaRPr>
          </a:p>
          <a:p>
            <a:pPr indent="-228600">
              <a:lnSpc>
                <a:spcPct val="110000"/>
              </a:lnSpc>
              <a:spcBef>
                <a:spcPts val="700"/>
              </a:spcBef>
            </a:pPr>
            <a:r>
              <a:rPr lang="en-US" sz="1200" dirty="0">
                <a:solidFill>
                  <a:schemeClr val="tx1"/>
                </a:solidFill>
              </a:rPr>
              <a:t>The main purposes of the recruitment process according to (Schuler 1992) are: </a:t>
            </a:r>
          </a:p>
          <a:p>
            <a:pPr indent="-228600">
              <a:lnSpc>
                <a:spcPct val="110000"/>
              </a:lnSpc>
              <a:spcBef>
                <a:spcPts val="700"/>
              </a:spcBef>
            </a:pPr>
            <a:r>
              <a:rPr lang="en-US" sz="1200" dirty="0">
                <a:solidFill>
                  <a:schemeClr val="tx1"/>
                </a:solidFill>
              </a:rPr>
              <a:t>¬Influence the organization’s actual and following recruitment needs in conjunction with the HR’s plan or the job description </a:t>
            </a:r>
          </a:p>
          <a:p>
            <a:pPr indent="-228600">
              <a:lnSpc>
                <a:spcPct val="110000"/>
              </a:lnSpc>
              <a:spcBef>
                <a:spcPts val="700"/>
              </a:spcBef>
            </a:pPr>
            <a:r>
              <a:rPr lang="en-US" sz="1200" dirty="0">
                <a:solidFill>
                  <a:schemeClr val="tx1"/>
                </a:solidFill>
              </a:rPr>
              <a:t>¬Increase the number of qualifies applicants in the pool </a:t>
            </a:r>
          </a:p>
          <a:p>
            <a:pPr indent="-228600">
              <a:lnSpc>
                <a:spcPct val="110000"/>
              </a:lnSpc>
              <a:spcBef>
                <a:spcPts val="700"/>
              </a:spcBef>
            </a:pPr>
            <a:r>
              <a:rPr lang="en-US" sz="1200" dirty="0">
                <a:solidFill>
                  <a:schemeClr val="tx1"/>
                </a:solidFill>
              </a:rPr>
              <a:t>¬Support the success rate of the selection process to increase by taking away the number of under-qualifies people </a:t>
            </a:r>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10</a:t>
            </a:fld>
            <a:endParaRPr lang="en-GB"/>
          </a:p>
        </p:txBody>
      </p:sp>
    </p:spTree>
    <p:extLst>
      <p:ext uri="{BB962C8B-B14F-4D97-AF65-F5344CB8AC3E}">
        <p14:creationId xmlns:p14="http://schemas.microsoft.com/office/powerpoint/2010/main" val="947200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 indent="-285750">
              <a:lnSpc>
                <a:spcPct val="110000"/>
              </a:lnSpc>
              <a:spcBef>
                <a:spcPts val="700"/>
              </a:spcBef>
              <a:buFont typeface="Wingdings" panose="05000000000000000000" pitchFamily="2" charset="2"/>
              <a:buChar char="Ø"/>
            </a:pPr>
            <a:r>
              <a:rPr lang="en-US" dirty="0">
                <a:solidFill>
                  <a:schemeClr val="tx1">
                    <a:lumMod val="65000"/>
                    <a:lumOff val="35000"/>
                  </a:schemeClr>
                </a:solidFill>
              </a:rPr>
              <a:t>According to Sparrow and Hiltrop (1994), when using internal sources to recruit individuals for a specific job positions there are specific advantages such as: </a:t>
            </a:r>
          </a:p>
          <a:p>
            <a:pPr algn="ctr">
              <a:lnSpc>
                <a:spcPct val="110000"/>
              </a:lnSpc>
              <a:spcBef>
                <a:spcPts val="700"/>
              </a:spcBef>
            </a:pPr>
            <a:r>
              <a:rPr lang="en-US" dirty="0">
                <a:solidFill>
                  <a:schemeClr val="tx1">
                    <a:lumMod val="65000"/>
                    <a:lumOff val="35000"/>
                  </a:schemeClr>
                </a:solidFill>
              </a:rPr>
              <a:t>¬Allows the management to notice and test the positive aspects of the existent employees.                                              </a:t>
            </a:r>
          </a:p>
          <a:p>
            <a:pPr algn="ctr">
              <a:lnSpc>
                <a:spcPct val="110000"/>
              </a:lnSpc>
              <a:spcBef>
                <a:spcPts val="700"/>
              </a:spcBef>
            </a:pPr>
            <a:r>
              <a:rPr lang="en-US" dirty="0">
                <a:solidFill>
                  <a:schemeClr val="tx1">
                    <a:lumMod val="65000"/>
                    <a:lumOff val="35000"/>
                  </a:schemeClr>
                </a:solidFill>
              </a:rPr>
              <a:t>¬It develops the morale, commitment and job security of employees through promotion-from-within transfers/ job rotation </a:t>
            </a:r>
          </a:p>
          <a:p>
            <a:pPr marL="285750" indent="-285750">
              <a:lnSpc>
                <a:spcPct val="110000"/>
              </a:lnSpc>
              <a:spcBef>
                <a:spcPts val="700"/>
              </a:spcBef>
              <a:buFont typeface="Wingdings" panose="05000000000000000000" pitchFamily="2" charset="2"/>
              <a:buChar char="Ø"/>
            </a:pPr>
            <a:r>
              <a:rPr lang="en-US" dirty="0">
                <a:solidFill>
                  <a:schemeClr val="tx1">
                    <a:lumMod val="65000"/>
                    <a:lumOff val="35000"/>
                  </a:schemeClr>
                </a:solidFill>
              </a:rPr>
              <a:t>In addition to that the recruitment process is also very effective in all companies and this because (1) it is one of the HRM’s functions and (2) it gives to the employers the opportunity to accumulate a wide range amount of people that are applying for the job position. </a:t>
            </a:r>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11</a:t>
            </a:fld>
            <a:endParaRPr lang="en-GB"/>
          </a:p>
        </p:txBody>
      </p:sp>
    </p:spTree>
    <p:extLst>
      <p:ext uri="{BB962C8B-B14F-4D97-AF65-F5344CB8AC3E}">
        <p14:creationId xmlns:p14="http://schemas.microsoft.com/office/powerpoint/2010/main" val="3047432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equality meaning varies from employer to employer and from employee to employee.</a:t>
            </a:r>
          </a:p>
          <a:p>
            <a:r>
              <a:rPr lang="en-GB" dirty="0"/>
              <a:t>However,  there are some specific factors that are influencing the way that equality is promoted.</a:t>
            </a:r>
          </a:p>
          <a:p>
            <a:r>
              <a:rPr lang="en-GB" dirty="0"/>
              <a:t>Factors such as: ¬Age</a:t>
            </a:r>
          </a:p>
          <a:p>
            <a:pPr marL="0" indent="0">
              <a:buNone/>
            </a:pPr>
            <a:r>
              <a:rPr lang="en-GB" dirty="0"/>
              <a:t>		¬Religion</a:t>
            </a:r>
          </a:p>
          <a:p>
            <a:pPr marL="0" indent="0">
              <a:buNone/>
            </a:pPr>
            <a:r>
              <a:rPr lang="en-GB" dirty="0"/>
              <a:t>		¬Sex Orientation</a:t>
            </a:r>
          </a:p>
          <a:p>
            <a:pPr marL="0" indent="0">
              <a:buNone/>
            </a:pPr>
            <a:r>
              <a:rPr lang="en-GB" dirty="0"/>
              <a:t>		¬Culture</a:t>
            </a:r>
          </a:p>
          <a:p>
            <a:pPr marL="0" indent="0">
              <a:buNone/>
            </a:pPr>
            <a:r>
              <a:rPr lang="en-GB" dirty="0"/>
              <a:t>		¬Disability</a:t>
            </a:r>
          </a:p>
          <a:p>
            <a:pPr marL="0" indent="0">
              <a:buNone/>
            </a:pPr>
            <a:r>
              <a:rPr lang="en-GB" dirty="0"/>
              <a:t>Are just some of the factors that people are not being treated equally in the workplace  </a:t>
            </a:r>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13</a:t>
            </a:fld>
            <a:endParaRPr lang="en-GB"/>
          </a:p>
        </p:txBody>
      </p:sp>
    </p:spTree>
    <p:extLst>
      <p:ext uri="{BB962C8B-B14F-4D97-AF65-F5344CB8AC3E}">
        <p14:creationId xmlns:p14="http://schemas.microsoft.com/office/powerpoint/2010/main" val="2722087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the culture is represented through the specific characteristics of the workplace, there are specific factors that are influencing the way the business in contouring those characteristics. </a:t>
            </a:r>
          </a:p>
          <a:p>
            <a:r>
              <a:rPr lang="en-GB" dirty="0"/>
              <a:t>Factors affecting the culture are:</a:t>
            </a:r>
          </a:p>
          <a:p>
            <a:pPr marL="0" indent="0" algn="ctr">
              <a:buNone/>
            </a:pPr>
            <a:r>
              <a:rPr lang="en-GB" dirty="0"/>
              <a:t> ¬Leadership </a:t>
            </a:r>
          </a:p>
          <a:p>
            <a:pPr marL="0" indent="0" algn="ctr">
              <a:buNone/>
            </a:pPr>
            <a:r>
              <a:rPr lang="en-GB" dirty="0"/>
              <a:t>¬Management </a:t>
            </a:r>
          </a:p>
          <a:p>
            <a:pPr marL="0" indent="0" algn="ctr">
              <a:buNone/>
            </a:pPr>
            <a:r>
              <a:rPr lang="en-GB" dirty="0"/>
              <a:t>	¬The people that are hired</a:t>
            </a:r>
          </a:p>
          <a:p>
            <a:pPr marL="0" indent="0" algn="ctr">
              <a:buNone/>
            </a:pPr>
            <a:r>
              <a:rPr lang="en-GB" dirty="0"/>
              <a:t>	¬Your work environment</a:t>
            </a:r>
          </a:p>
          <a:p>
            <a:pPr marL="0" indent="0" algn="ctr">
              <a:buNone/>
            </a:pPr>
            <a:r>
              <a:rPr lang="en-GB" dirty="0"/>
              <a:t>	¬You, the manager, as an example </a:t>
            </a:r>
          </a:p>
          <a:p>
            <a:pPr marL="0" indent="0" algn="ctr">
              <a:buNone/>
            </a:pPr>
            <a:r>
              <a:rPr lang="en-GB" dirty="0"/>
              <a:t>	¬The guests/ competitors </a:t>
            </a:r>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14</a:t>
            </a:fld>
            <a:endParaRPr lang="en-GB"/>
          </a:p>
        </p:txBody>
      </p:sp>
    </p:spTree>
    <p:extLst>
      <p:ext uri="{BB962C8B-B14F-4D97-AF65-F5344CB8AC3E}">
        <p14:creationId xmlns:p14="http://schemas.microsoft.com/office/powerpoint/2010/main" val="3911870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diversity of the hotel is being promoted because there are multiple people with different characteristics hired. </a:t>
            </a:r>
          </a:p>
          <a:p>
            <a:r>
              <a:rPr lang="en-US" dirty="0"/>
              <a:t>For example, there are people from other culture, there are people of which the first language is not English, there are people that may like different types of songs or just simply have a different way of working. </a:t>
            </a:r>
          </a:p>
          <a:p>
            <a:r>
              <a:rPr lang="en-US" dirty="0"/>
              <a:t>There are factors influencing the diversity such as: </a:t>
            </a:r>
            <a:r>
              <a:rPr lang="en-US" i="1" dirty="0"/>
              <a:t>discrimination against people from other cultures, discriminating against people with a different religion/ sexual orientation, bullying someone because of their style…</a:t>
            </a:r>
            <a:endParaRPr lang="en-US" dirty="0"/>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15</a:t>
            </a:fld>
            <a:endParaRPr lang="en-GB"/>
          </a:p>
        </p:txBody>
      </p:sp>
    </p:spTree>
    <p:extLst>
      <p:ext uri="{BB962C8B-B14F-4D97-AF65-F5344CB8AC3E}">
        <p14:creationId xmlns:p14="http://schemas.microsoft.com/office/powerpoint/2010/main" val="27790992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types of methods used for the appraisal of the employees performance. The two types are: </a:t>
            </a:r>
          </a:p>
          <a:p>
            <a:pPr marL="457200" indent="-457200" algn="ctr">
              <a:buAutoNum type="arabicPeriod"/>
            </a:pPr>
            <a:r>
              <a:rPr lang="en-GB" dirty="0"/>
              <a:t>Modern Methods </a:t>
            </a:r>
          </a:p>
          <a:p>
            <a:pPr marL="457200" indent="-457200" algn="ctr">
              <a:buAutoNum type="arabicPeriod"/>
            </a:pPr>
            <a:r>
              <a:rPr lang="en-GB" dirty="0"/>
              <a:t>Traditional Methods</a:t>
            </a:r>
          </a:p>
          <a:p>
            <a:pPr marL="0" indent="0">
              <a:buNone/>
            </a:pPr>
            <a:r>
              <a:rPr lang="en-GB" dirty="0"/>
              <a:t>1.Modern Methods: </a:t>
            </a:r>
            <a:r>
              <a:rPr lang="en-GB" i="1" dirty="0"/>
              <a:t>Management by Objective (MBO)</a:t>
            </a:r>
          </a:p>
          <a:p>
            <a:pPr marL="0" indent="0">
              <a:buNone/>
            </a:pPr>
            <a:r>
              <a:rPr lang="en-GB" i="1" dirty="0"/>
              <a:t>                             Behavioural Anchored Rating Scales (BARS)</a:t>
            </a:r>
          </a:p>
          <a:p>
            <a:pPr marL="0" indent="0">
              <a:buNone/>
            </a:pPr>
            <a:r>
              <a:rPr lang="en-GB" i="1" dirty="0"/>
              <a:t>                             360- degree appraisal </a:t>
            </a:r>
          </a:p>
          <a:p>
            <a:pPr marL="0" indent="0">
              <a:buNone/>
            </a:pPr>
            <a:r>
              <a:rPr lang="en-GB" i="1" dirty="0"/>
              <a:t> 		  Cost accounting method</a:t>
            </a:r>
          </a:p>
          <a:p>
            <a:pPr marL="0" indent="0">
              <a:buNone/>
            </a:pPr>
            <a:r>
              <a:rPr lang="en-GB" i="1" dirty="0"/>
              <a:t>2. Traditional Methods: Ranking Method </a:t>
            </a:r>
          </a:p>
          <a:p>
            <a:pPr marL="0" indent="0">
              <a:buNone/>
            </a:pPr>
            <a:r>
              <a:rPr lang="en-GB" i="1" dirty="0"/>
              <a:t>		   Paired Comparison</a:t>
            </a:r>
          </a:p>
          <a:p>
            <a:pPr marL="0" indent="0">
              <a:buNone/>
            </a:pPr>
            <a:r>
              <a:rPr lang="en-GB" i="1" dirty="0"/>
              <a:t>		  Grading </a:t>
            </a:r>
          </a:p>
          <a:p>
            <a:pPr marL="0" indent="0">
              <a:buNone/>
            </a:pPr>
            <a:r>
              <a:rPr lang="en-GB" i="1" dirty="0"/>
              <a:t>                                Forced Choice Method </a:t>
            </a:r>
          </a:p>
          <a:p>
            <a:pPr marL="0" indent="0">
              <a:buNone/>
            </a:pPr>
            <a:r>
              <a:rPr lang="en-GB" i="1" dirty="0"/>
              <a:t>		    Critical Incidents Method </a:t>
            </a:r>
          </a:p>
          <a:p>
            <a:pPr marL="0" indent="0">
              <a:buNone/>
            </a:pPr>
            <a:r>
              <a:rPr lang="en-GB" i="1" dirty="0"/>
              <a:t>		   Field Review Method </a:t>
            </a:r>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16</a:t>
            </a:fld>
            <a:endParaRPr lang="en-GB"/>
          </a:p>
        </p:txBody>
      </p:sp>
    </p:spTree>
    <p:extLst>
      <p:ext uri="{BB962C8B-B14F-4D97-AF65-F5344CB8AC3E}">
        <p14:creationId xmlns:p14="http://schemas.microsoft.com/office/powerpoint/2010/main" val="442181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7C6B3CB6-2568-499B-A3C5-07307DF401CF}" type="datetimeFigureOut">
              <a:rPr lang="en-GB" smtClean="0"/>
              <a:t>05/03/2020</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6F5CC76A-9282-48FB-93AA-9F27785C8BD2}"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85505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6B3CB6-2568-499B-A3C5-07307DF401C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237891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7C6B3CB6-2568-499B-A3C5-07307DF401CF}" type="datetimeFigureOut">
              <a:rPr lang="en-GB" smtClean="0"/>
              <a:t>05/03/2020</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6F5CC76A-9282-48FB-93AA-9F27785C8BD2}"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5186943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6B3CB6-2568-499B-A3C5-07307DF401CF}"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20535689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6B3CB6-2568-499B-A3C5-07307DF401CF}" type="datetimeFigureOut">
              <a:rPr lang="en-GB" smtClean="0"/>
              <a:t>05/03/2020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235174854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6B3CB6-2568-499B-A3C5-07307DF401CF}"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1734383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6B3CB6-2568-499B-A3C5-07307DF401CF}" type="datetimeFigureOut">
              <a:rPr lang="en-GB" smtClean="0"/>
              <a:t>05/03/2020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729902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7C6B3CB6-2568-499B-A3C5-07307DF401CF}" type="datetimeFigureOut">
              <a:rPr lang="en-GB" smtClean="0"/>
              <a:t>05/03/2020</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6F5CC76A-9282-48FB-93AA-9F27785C8BD2}"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41260120"/>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7C6B3CB6-2568-499B-A3C5-07307DF401CF}" type="datetimeFigureOut">
              <a:rPr lang="en-GB" smtClean="0"/>
              <a:t>05/03/2020</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432989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6B3CB6-2568-499B-A3C5-07307DF401C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3889710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6B3CB6-2568-499B-A3C5-07307DF401C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1293144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7C6B3CB6-2568-499B-A3C5-07307DF401CF}" type="datetimeFigureOut">
              <a:rPr lang="en-GB" smtClean="0"/>
              <a:t>05/03/2020</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6F5CC76A-9282-48FB-93AA-9F27785C8BD2}"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383532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scholar.google.com/citations?user=4ZRrSgsAAAAJ&amp;hl=en" TargetMode="External"/><Relationship Id="rId3" Type="http://schemas.openxmlformats.org/officeDocument/2006/relationships/hyperlink" Target="https://pestleanalysis.com/economic-factors-affecting-business/" TargetMode="External"/><Relationship Id="rId7" Type="http://schemas.openxmlformats.org/officeDocument/2006/relationships/hyperlink" Target="http://dl.icdst.org/pdfs/files/2d89fe2521e3327388a4e68bbf59a72b.pdf" TargetMode="External"/><Relationship Id="rId2" Type="http://schemas.openxmlformats.org/officeDocument/2006/relationships/hyperlink" Target="https://www.academia.edu/30410289/Business_Environmental_Factors_Implications_on_the_Survival_and_Growth_of_Business_Organisations_in_the_Manufacturing_Sector_of_Lagos_Metropolis" TargetMode="External"/><Relationship Id="rId1" Type="http://schemas.openxmlformats.org/officeDocument/2006/relationships/slideLayout" Target="../slideLayouts/slideLayout2.xml"/><Relationship Id="rId6" Type="http://schemas.openxmlformats.org/officeDocument/2006/relationships/hyperlink" Target="https://www.academia.edu/39859801/PESTLE-Analysis" TargetMode="External"/><Relationship Id="rId5" Type="http://schemas.openxmlformats.org/officeDocument/2006/relationships/hyperlink" Target="https://core.ac.uk/" TargetMode="External"/><Relationship Id="rId4" Type="http://schemas.openxmlformats.org/officeDocument/2006/relationships/hyperlink" Target="https://books.google.co.uk/" TargetMode="External"/><Relationship Id="rId9" Type="http://schemas.openxmlformats.org/officeDocument/2006/relationships/hyperlink" Target="https://core.ac.uk/download/pdf/2981887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78B34-7432-4BEA-AA4F-63230BAE4B98}"/>
              </a:ext>
            </a:extLst>
          </p:cNvPr>
          <p:cNvSpPr>
            <a:spLocks noGrp="1"/>
          </p:cNvSpPr>
          <p:nvPr>
            <p:ph type="ctrTitle"/>
          </p:nvPr>
        </p:nvSpPr>
        <p:spPr/>
        <p:txBody>
          <a:bodyPr/>
          <a:lstStyle/>
          <a:p>
            <a:r>
              <a:rPr lang="en-GB" dirty="0"/>
              <a:t>Personnel Resourcing Management </a:t>
            </a:r>
          </a:p>
        </p:txBody>
      </p:sp>
      <p:sp>
        <p:nvSpPr>
          <p:cNvPr id="3" name="Subtitle 2">
            <a:extLst>
              <a:ext uri="{FF2B5EF4-FFF2-40B4-BE49-F238E27FC236}">
                <a16:creationId xmlns:a16="http://schemas.microsoft.com/office/drawing/2014/main" id="{24045A4C-EDC5-4454-A300-4B0AF63086C9}"/>
              </a:ext>
            </a:extLst>
          </p:cNvPr>
          <p:cNvSpPr>
            <a:spLocks noGrp="1"/>
          </p:cNvSpPr>
          <p:nvPr>
            <p:ph type="subTitle" idx="1"/>
          </p:nvPr>
        </p:nvSpPr>
        <p:spPr>
          <a:xfrm>
            <a:off x="4330448" y="5493376"/>
            <a:ext cx="8045373" cy="742279"/>
          </a:xfrm>
        </p:spPr>
        <p:txBody>
          <a:bodyPr>
            <a:noAutofit/>
          </a:bodyPr>
          <a:lstStyle/>
          <a:p>
            <a:r>
              <a:rPr lang="en-GB" sz="1400" dirty="0"/>
              <a:t>Student Name: </a:t>
            </a:r>
            <a:r>
              <a:rPr lang="en-GB" sz="1400" dirty="0" smtClean="0"/>
              <a:t>Emilian Tuluca </a:t>
            </a:r>
            <a:endParaRPr lang="en-GB" sz="1400" dirty="0"/>
          </a:p>
          <a:p>
            <a:r>
              <a:rPr lang="en-GB" sz="1400"/>
              <a:t>Student </a:t>
            </a:r>
            <a:r>
              <a:rPr lang="en-GB" sz="1400" smtClean="0"/>
              <a:t>Code:1814973</a:t>
            </a:r>
            <a:endParaRPr lang="en-GB" sz="1400" dirty="0"/>
          </a:p>
          <a:p>
            <a:r>
              <a:rPr lang="en-GB" sz="1400" dirty="0"/>
              <a:t>Lecturer: Abdi Rahman </a:t>
            </a:r>
          </a:p>
          <a:p>
            <a:r>
              <a:rPr lang="en-GB" sz="1400" dirty="0"/>
              <a:t>Module Title: Personnel Resourcing Development </a:t>
            </a:r>
          </a:p>
        </p:txBody>
      </p:sp>
    </p:spTree>
    <p:extLst>
      <p:ext uri="{BB962C8B-B14F-4D97-AF65-F5344CB8AC3E}">
        <p14:creationId xmlns:p14="http://schemas.microsoft.com/office/powerpoint/2010/main" val="809387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51669-7281-49C2-8BF0-67BA70EC1A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C8689-13AE-460F-8E37-72CE98955B66}"/>
              </a:ext>
            </a:extLst>
          </p:cNvPr>
          <p:cNvSpPr>
            <a:spLocks noGrp="1"/>
          </p:cNvSpPr>
          <p:nvPr>
            <p:ph type="title"/>
          </p:nvPr>
        </p:nvSpPr>
        <p:spPr>
          <a:xfrm>
            <a:off x="2895600" y="382385"/>
            <a:ext cx="8534399" cy="1413758"/>
          </a:xfrm>
        </p:spPr>
        <p:txBody>
          <a:bodyPr anchor="b">
            <a:normAutofit/>
          </a:bodyPr>
          <a:lstStyle/>
          <a:p>
            <a:pPr algn="ctr"/>
            <a:r>
              <a:rPr lang="en-GB" sz="4400"/>
              <a:t>Introduction </a:t>
            </a:r>
          </a:p>
        </p:txBody>
      </p:sp>
      <p:sp>
        <p:nvSpPr>
          <p:cNvPr id="10" name="Freeform: Shape 9">
            <a:extLst>
              <a:ext uri="{FF2B5EF4-FFF2-40B4-BE49-F238E27FC236}">
                <a16:creationId xmlns:a16="http://schemas.microsoft.com/office/drawing/2014/main" id="{16992B13-74C4-4370-93C5-F5403D944D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2275119" cy="6858000"/>
          </a:xfrm>
          <a:custGeom>
            <a:avLst/>
            <a:gdLst>
              <a:gd name="connsiteX0" fmla="*/ 0 w 2275119"/>
              <a:gd name="connsiteY0" fmla="*/ 0 h 6858000"/>
              <a:gd name="connsiteX1" fmla="*/ 1389294 w 2275119"/>
              <a:gd name="connsiteY1" fmla="*/ 0 h 6858000"/>
              <a:gd name="connsiteX2" fmla="*/ 1556068 w 2275119"/>
              <a:gd name="connsiteY2" fmla="*/ 0 h 6858000"/>
              <a:gd name="connsiteX3" fmla="*/ 2098907 w 2275119"/>
              <a:gd name="connsiteY3" fmla="*/ 0 h 6858000"/>
              <a:gd name="connsiteX4" fmla="*/ 2100494 w 2275119"/>
              <a:gd name="connsiteY4" fmla="*/ 68263 h 6858000"/>
              <a:gd name="connsiteX5" fmla="*/ 2108432 w 2275119"/>
              <a:gd name="connsiteY5" fmla="*/ 128588 h 6858000"/>
              <a:gd name="connsiteX6" fmla="*/ 2119544 w 2275119"/>
              <a:gd name="connsiteY6" fmla="*/ 180975 h 6858000"/>
              <a:gd name="connsiteX7" fmla="*/ 2133832 w 2275119"/>
              <a:gd name="connsiteY7" fmla="*/ 227013 h 6858000"/>
              <a:gd name="connsiteX8" fmla="*/ 2149707 w 2275119"/>
              <a:gd name="connsiteY8" fmla="*/ 268288 h 6858000"/>
              <a:gd name="connsiteX9" fmla="*/ 2168757 w 2275119"/>
              <a:gd name="connsiteY9" fmla="*/ 304800 h 6858000"/>
              <a:gd name="connsiteX10" fmla="*/ 2187807 w 2275119"/>
              <a:gd name="connsiteY10" fmla="*/ 342900 h 6858000"/>
              <a:gd name="connsiteX11" fmla="*/ 2206857 w 2275119"/>
              <a:gd name="connsiteY11" fmla="*/ 381000 h 6858000"/>
              <a:gd name="connsiteX12" fmla="*/ 2222732 w 2275119"/>
              <a:gd name="connsiteY12" fmla="*/ 417513 h 6858000"/>
              <a:gd name="connsiteX13" fmla="*/ 2238607 w 2275119"/>
              <a:gd name="connsiteY13" fmla="*/ 458788 h 6858000"/>
              <a:gd name="connsiteX14" fmla="*/ 2254482 w 2275119"/>
              <a:gd name="connsiteY14" fmla="*/ 504825 h 6858000"/>
              <a:gd name="connsiteX15" fmla="*/ 2265594 w 2275119"/>
              <a:gd name="connsiteY15" fmla="*/ 557213 h 6858000"/>
              <a:gd name="connsiteX16" fmla="*/ 2271944 w 2275119"/>
              <a:gd name="connsiteY16" fmla="*/ 617538 h 6858000"/>
              <a:gd name="connsiteX17" fmla="*/ 2275119 w 2275119"/>
              <a:gd name="connsiteY17" fmla="*/ 685800 h 6858000"/>
              <a:gd name="connsiteX18" fmla="*/ 2271944 w 2275119"/>
              <a:gd name="connsiteY18" fmla="*/ 754063 h 6858000"/>
              <a:gd name="connsiteX19" fmla="*/ 2265594 w 2275119"/>
              <a:gd name="connsiteY19" fmla="*/ 814388 h 6858000"/>
              <a:gd name="connsiteX20" fmla="*/ 2254482 w 2275119"/>
              <a:gd name="connsiteY20" fmla="*/ 866775 h 6858000"/>
              <a:gd name="connsiteX21" fmla="*/ 2238607 w 2275119"/>
              <a:gd name="connsiteY21" fmla="*/ 912813 h 6858000"/>
              <a:gd name="connsiteX22" fmla="*/ 2222732 w 2275119"/>
              <a:gd name="connsiteY22" fmla="*/ 954088 h 6858000"/>
              <a:gd name="connsiteX23" fmla="*/ 2206857 w 2275119"/>
              <a:gd name="connsiteY23" fmla="*/ 990600 h 6858000"/>
              <a:gd name="connsiteX24" fmla="*/ 2187807 w 2275119"/>
              <a:gd name="connsiteY24" fmla="*/ 1028700 h 6858000"/>
              <a:gd name="connsiteX25" fmla="*/ 2168757 w 2275119"/>
              <a:gd name="connsiteY25" fmla="*/ 1066800 h 6858000"/>
              <a:gd name="connsiteX26" fmla="*/ 2149707 w 2275119"/>
              <a:gd name="connsiteY26" fmla="*/ 1103313 h 6858000"/>
              <a:gd name="connsiteX27" fmla="*/ 2133832 w 2275119"/>
              <a:gd name="connsiteY27" fmla="*/ 1144588 h 6858000"/>
              <a:gd name="connsiteX28" fmla="*/ 2119544 w 2275119"/>
              <a:gd name="connsiteY28" fmla="*/ 1190625 h 6858000"/>
              <a:gd name="connsiteX29" fmla="*/ 2108432 w 2275119"/>
              <a:gd name="connsiteY29" fmla="*/ 1243013 h 6858000"/>
              <a:gd name="connsiteX30" fmla="*/ 2100494 w 2275119"/>
              <a:gd name="connsiteY30" fmla="*/ 1303338 h 6858000"/>
              <a:gd name="connsiteX31" fmla="*/ 2098907 w 2275119"/>
              <a:gd name="connsiteY31" fmla="*/ 1371600 h 6858000"/>
              <a:gd name="connsiteX32" fmla="*/ 2100494 w 2275119"/>
              <a:gd name="connsiteY32" fmla="*/ 1439863 h 6858000"/>
              <a:gd name="connsiteX33" fmla="*/ 2108432 w 2275119"/>
              <a:gd name="connsiteY33" fmla="*/ 1500188 h 6858000"/>
              <a:gd name="connsiteX34" fmla="*/ 2119544 w 2275119"/>
              <a:gd name="connsiteY34" fmla="*/ 1552575 h 6858000"/>
              <a:gd name="connsiteX35" fmla="*/ 2133832 w 2275119"/>
              <a:gd name="connsiteY35" fmla="*/ 1598613 h 6858000"/>
              <a:gd name="connsiteX36" fmla="*/ 2149707 w 2275119"/>
              <a:gd name="connsiteY36" fmla="*/ 1639888 h 6858000"/>
              <a:gd name="connsiteX37" fmla="*/ 2168757 w 2275119"/>
              <a:gd name="connsiteY37" fmla="*/ 1676400 h 6858000"/>
              <a:gd name="connsiteX38" fmla="*/ 2187807 w 2275119"/>
              <a:gd name="connsiteY38" fmla="*/ 1714500 h 6858000"/>
              <a:gd name="connsiteX39" fmla="*/ 2206857 w 2275119"/>
              <a:gd name="connsiteY39" fmla="*/ 1752600 h 6858000"/>
              <a:gd name="connsiteX40" fmla="*/ 2222732 w 2275119"/>
              <a:gd name="connsiteY40" fmla="*/ 1789113 h 6858000"/>
              <a:gd name="connsiteX41" fmla="*/ 2238607 w 2275119"/>
              <a:gd name="connsiteY41" fmla="*/ 1830388 h 6858000"/>
              <a:gd name="connsiteX42" fmla="*/ 2254482 w 2275119"/>
              <a:gd name="connsiteY42" fmla="*/ 1876425 h 6858000"/>
              <a:gd name="connsiteX43" fmla="*/ 2265594 w 2275119"/>
              <a:gd name="connsiteY43" fmla="*/ 1928813 h 6858000"/>
              <a:gd name="connsiteX44" fmla="*/ 2271944 w 2275119"/>
              <a:gd name="connsiteY44" fmla="*/ 1989138 h 6858000"/>
              <a:gd name="connsiteX45" fmla="*/ 2275119 w 2275119"/>
              <a:gd name="connsiteY45" fmla="*/ 2057400 h 6858000"/>
              <a:gd name="connsiteX46" fmla="*/ 2271944 w 2275119"/>
              <a:gd name="connsiteY46" fmla="*/ 2125663 h 6858000"/>
              <a:gd name="connsiteX47" fmla="*/ 2265594 w 2275119"/>
              <a:gd name="connsiteY47" fmla="*/ 2185988 h 6858000"/>
              <a:gd name="connsiteX48" fmla="*/ 2254482 w 2275119"/>
              <a:gd name="connsiteY48" fmla="*/ 2238375 h 6858000"/>
              <a:gd name="connsiteX49" fmla="*/ 2238607 w 2275119"/>
              <a:gd name="connsiteY49" fmla="*/ 2284413 h 6858000"/>
              <a:gd name="connsiteX50" fmla="*/ 2222732 w 2275119"/>
              <a:gd name="connsiteY50" fmla="*/ 2325688 h 6858000"/>
              <a:gd name="connsiteX51" fmla="*/ 2206857 w 2275119"/>
              <a:gd name="connsiteY51" fmla="*/ 2362200 h 6858000"/>
              <a:gd name="connsiteX52" fmla="*/ 2187807 w 2275119"/>
              <a:gd name="connsiteY52" fmla="*/ 2400300 h 6858000"/>
              <a:gd name="connsiteX53" fmla="*/ 2168757 w 2275119"/>
              <a:gd name="connsiteY53" fmla="*/ 2438400 h 6858000"/>
              <a:gd name="connsiteX54" fmla="*/ 2149707 w 2275119"/>
              <a:gd name="connsiteY54" fmla="*/ 2474913 h 6858000"/>
              <a:gd name="connsiteX55" fmla="*/ 2133832 w 2275119"/>
              <a:gd name="connsiteY55" fmla="*/ 2516188 h 6858000"/>
              <a:gd name="connsiteX56" fmla="*/ 2119544 w 2275119"/>
              <a:gd name="connsiteY56" fmla="*/ 2562225 h 6858000"/>
              <a:gd name="connsiteX57" fmla="*/ 2108432 w 2275119"/>
              <a:gd name="connsiteY57" fmla="*/ 2614613 h 6858000"/>
              <a:gd name="connsiteX58" fmla="*/ 2100494 w 2275119"/>
              <a:gd name="connsiteY58" fmla="*/ 2674938 h 6858000"/>
              <a:gd name="connsiteX59" fmla="*/ 2098907 w 2275119"/>
              <a:gd name="connsiteY59" fmla="*/ 2743200 h 6858000"/>
              <a:gd name="connsiteX60" fmla="*/ 2100494 w 2275119"/>
              <a:gd name="connsiteY60" fmla="*/ 2811463 h 6858000"/>
              <a:gd name="connsiteX61" fmla="*/ 2108432 w 2275119"/>
              <a:gd name="connsiteY61" fmla="*/ 2871788 h 6858000"/>
              <a:gd name="connsiteX62" fmla="*/ 2119544 w 2275119"/>
              <a:gd name="connsiteY62" fmla="*/ 2924175 h 6858000"/>
              <a:gd name="connsiteX63" fmla="*/ 2133832 w 2275119"/>
              <a:gd name="connsiteY63" fmla="*/ 2970213 h 6858000"/>
              <a:gd name="connsiteX64" fmla="*/ 2149707 w 2275119"/>
              <a:gd name="connsiteY64" fmla="*/ 3011488 h 6858000"/>
              <a:gd name="connsiteX65" fmla="*/ 2168757 w 2275119"/>
              <a:gd name="connsiteY65" fmla="*/ 3048000 h 6858000"/>
              <a:gd name="connsiteX66" fmla="*/ 2187807 w 2275119"/>
              <a:gd name="connsiteY66" fmla="*/ 3086100 h 6858000"/>
              <a:gd name="connsiteX67" fmla="*/ 2206857 w 2275119"/>
              <a:gd name="connsiteY67" fmla="*/ 3124200 h 6858000"/>
              <a:gd name="connsiteX68" fmla="*/ 2222732 w 2275119"/>
              <a:gd name="connsiteY68" fmla="*/ 3160713 h 6858000"/>
              <a:gd name="connsiteX69" fmla="*/ 2238607 w 2275119"/>
              <a:gd name="connsiteY69" fmla="*/ 3201988 h 6858000"/>
              <a:gd name="connsiteX70" fmla="*/ 2254482 w 2275119"/>
              <a:gd name="connsiteY70" fmla="*/ 3248025 h 6858000"/>
              <a:gd name="connsiteX71" fmla="*/ 2265594 w 2275119"/>
              <a:gd name="connsiteY71" fmla="*/ 3300413 h 6858000"/>
              <a:gd name="connsiteX72" fmla="*/ 2271944 w 2275119"/>
              <a:gd name="connsiteY72" fmla="*/ 3360738 h 6858000"/>
              <a:gd name="connsiteX73" fmla="*/ 2275119 w 2275119"/>
              <a:gd name="connsiteY73" fmla="*/ 3427413 h 6858000"/>
              <a:gd name="connsiteX74" fmla="*/ 2271944 w 2275119"/>
              <a:gd name="connsiteY74" fmla="*/ 3497263 h 6858000"/>
              <a:gd name="connsiteX75" fmla="*/ 2265594 w 2275119"/>
              <a:gd name="connsiteY75" fmla="*/ 3557588 h 6858000"/>
              <a:gd name="connsiteX76" fmla="*/ 2254482 w 2275119"/>
              <a:gd name="connsiteY76" fmla="*/ 3609975 h 6858000"/>
              <a:gd name="connsiteX77" fmla="*/ 2238607 w 2275119"/>
              <a:gd name="connsiteY77" fmla="*/ 3656013 h 6858000"/>
              <a:gd name="connsiteX78" fmla="*/ 2222732 w 2275119"/>
              <a:gd name="connsiteY78" fmla="*/ 3697288 h 6858000"/>
              <a:gd name="connsiteX79" fmla="*/ 2206857 w 2275119"/>
              <a:gd name="connsiteY79" fmla="*/ 3733800 h 6858000"/>
              <a:gd name="connsiteX80" fmla="*/ 2187807 w 2275119"/>
              <a:gd name="connsiteY80" fmla="*/ 3771900 h 6858000"/>
              <a:gd name="connsiteX81" fmla="*/ 2168757 w 2275119"/>
              <a:gd name="connsiteY81" fmla="*/ 3810000 h 6858000"/>
              <a:gd name="connsiteX82" fmla="*/ 2149707 w 2275119"/>
              <a:gd name="connsiteY82" fmla="*/ 3846513 h 6858000"/>
              <a:gd name="connsiteX83" fmla="*/ 2133832 w 2275119"/>
              <a:gd name="connsiteY83" fmla="*/ 3887788 h 6858000"/>
              <a:gd name="connsiteX84" fmla="*/ 2119544 w 2275119"/>
              <a:gd name="connsiteY84" fmla="*/ 3933825 h 6858000"/>
              <a:gd name="connsiteX85" fmla="*/ 2108432 w 2275119"/>
              <a:gd name="connsiteY85" fmla="*/ 3986213 h 6858000"/>
              <a:gd name="connsiteX86" fmla="*/ 2100494 w 2275119"/>
              <a:gd name="connsiteY86" fmla="*/ 4046538 h 6858000"/>
              <a:gd name="connsiteX87" fmla="*/ 2098907 w 2275119"/>
              <a:gd name="connsiteY87" fmla="*/ 4114800 h 6858000"/>
              <a:gd name="connsiteX88" fmla="*/ 2100494 w 2275119"/>
              <a:gd name="connsiteY88" fmla="*/ 4183063 h 6858000"/>
              <a:gd name="connsiteX89" fmla="*/ 2108432 w 2275119"/>
              <a:gd name="connsiteY89" fmla="*/ 4243388 h 6858000"/>
              <a:gd name="connsiteX90" fmla="*/ 2119544 w 2275119"/>
              <a:gd name="connsiteY90" fmla="*/ 4295775 h 6858000"/>
              <a:gd name="connsiteX91" fmla="*/ 2133832 w 2275119"/>
              <a:gd name="connsiteY91" fmla="*/ 4341813 h 6858000"/>
              <a:gd name="connsiteX92" fmla="*/ 2149707 w 2275119"/>
              <a:gd name="connsiteY92" fmla="*/ 4383088 h 6858000"/>
              <a:gd name="connsiteX93" fmla="*/ 2168757 w 2275119"/>
              <a:gd name="connsiteY93" fmla="*/ 4419600 h 6858000"/>
              <a:gd name="connsiteX94" fmla="*/ 2206857 w 2275119"/>
              <a:gd name="connsiteY94" fmla="*/ 4495800 h 6858000"/>
              <a:gd name="connsiteX95" fmla="*/ 2222732 w 2275119"/>
              <a:gd name="connsiteY95" fmla="*/ 4532313 h 6858000"/>
              <a:gd name="connsiteX96" fmla="*/ 2238607 w 2275119"/>
              <a:gd name="connsiteY96" fmla="*/ 4573588 h 6858000"/>
              <a:gd name="connsiteX97" fmla="*/ 2254482 w 2275119"/>
              <a:gd name="connsiteY97" fmla="*/ 4619625 h 6858000"/>
              <a:gd name="connsiteX98" fmla="*/ 2265594 w 2275119"/>
              <a:gd name="connsiteY98" fmla="*/ 4672013 h 6858000"/>
              <a:gd name="connsiteX99" fmla="*/ 2271944 w 2275119"/>
              <a:gd name="connsiteY99" fmla="*/ 4732338 h 6858000"/>
              <a:gd name="connsiteX100" fmla="*/ 2275119 w 2275119"/>
              <a:gd name="connsiteY100" fmla="*/ 4800600 h 6858000"/>
              <a:gd name="connsiteX101" fmla="*/ 2271944 w 2275119"/>
              <a:gd name="connsiteY101" fmla="*/ 4868863 h 6858000"/>
              <a:gd name="connsiteX102" fmla="*/ 2265594 w 2275119"/>
              <a:gd name="connsiteY102" fmla="*/ 4929188 h 6858000"/>
              <a:gd name="connsiteX103" fmla="*/ 2254482 w 2275119"/>
              <a:gd name="connsiteY103" fmla="*/ 4981575 h 6858000"/>
              <a:gd name="connsiteX104" fmla="*/ 2238607 w 2275119"/>
              <a:gd name="connsiteY104" fmla="*/ 5027613 h 6858000"/>
              <a:gd name="connsiteX105" fmla="*/ 2222732 w 2275119"/>
              <a:gd name="connsiteY105" fmla="*/ 5068888 h 6858000"/>
              <a:gd name="connsiteX106" fmla="*/ 2206857 w 2275119"/>
              <a:gd name="connsiteY106" fmla="*/ 5105400 h 6858000"/>
              <a:gd name="connsiteX107" fmla="*/ 2187807 w 2275119"/>
              <a:gd name="connsiteY107" fmla="*/ 5143500 h 6858000"/>
              <a:gd name="connsiteX108" fmla="*/ 2168757 w 2275119"/>
              <a:gd name="connsiteY108" fmla="*/ 5181600 h 6858000"/>
              <a:gd name="connsiteX109" fmla="*/ 2149707 w 2275119"/>
              <a:gd name="connsiteY109" fmla="*/ 5218113 h 6858000"/>
              <a:gd name="connsiteX110" fmla="*/ 2133832 w 2275119"/>
              <a:gd name="connsiteY110" fmla="*/ 5259388 h 6858000"/>
              <a:gd name="connsiteX111" fmla="*/ 2119544 w 2275119"/>
              <a:gd name="connsiteY111" fmla="*/ 5305425 h 6858000"/>
              <a:gd name="connsiteX112" fmla="*/ 2108432 w 2275119"/>
              <a:gd name="connsiteY112" fmla="*/ 5357813 h 6858000"/>
              <a:gd name="connsiteX113" fmla="*/ 2100494 w 2275119"/>
              <a:gd name="connsiteY113" fmla="*/ 5418138 h 6858000"/>
              <a:gd name="connsiteX114" fmla="*/ 2098907 w 2275119"/>
              <a:gd name="connsiteY114" fmla="*/ 5486400 h 6858000"/>
              <a:gd name="connsiteX115" fmla="*/ 2100494 w 2275119"/>
              <a:gd name="connsiteY115" fmla="*/ 5554663 h 6858000"/>
              <a:gd name="connsiteX116" fmla="*/ 2108432 w 2275119"/>
              <a:gd name="connsiteY116" fmla="*/ 5614988 h 6858000"/>
              <a:gd name="connsiteX117" fmla="*/ 2119544 w 2275119"/>
              <a:gd name="connsiteY117" fmla="*/ 5667375 h 6858000"/>
              <a:gd name="connsiteX118" fmla="*/ 2133832 w 2275119"/>
              <a:gd name="connsiteY118" fmla="*/ 5713413 h 6858000"/>
              <a:gd name="connsiteX119" fmla="*/ 2149707 w 2275119"/>
              <a:gd name="connsiteY119" fmla="*/ 5754688 h 6858000"/>
              <a:gd name="connsiteX120" fmla="*/ 2168757 w 2275119"/>
              <a:gd name="connsiteY120" fmla="*/ 5791200 h 6858000"/>
              <a:gd name="connsiteX121" fmla="*/ 2187807 w 2275119"/>
              <a:gd name="connsiteY121" fmla="*/ 5829300 h 6858000"/>
              <a:gd name="connsiteX122" fmla="*/ 2206857 w 2275119"/>
              <a:gd name="connsiteY122" fmla="*/ 5867400 h 6858000"/>
              <a:gd name="connsiteX123" fmla="*/ 2222732 w 2275119"/>
              <a:gd name="connsiteY123" fmla="*/ 5903913 h 6858000"/>
              <a:gd name="connsiteX124" fmla="*/ 2238607 w 2275119"/>
              <a:gd name="connsiteY124" fmla="*/ 5945188 h 6858000"/>
              <a:gd name="connsiteX125" fmla="*/ 2254482 w 2275119"/>
              <a:gd name="connsiteY125" fmla="*/ 5991225 h 6858000"/>
              <a:gd name="connsiteX126" fmla="*/ 2265594 w 2275119"/>
              <a:gd name="connsiteY126" fmla="*/ 6043613 h 6858000"/>
              <a:gd name="connsiteX127" fmla="*/ 2271944 w 2275119"/>
              <a:gd name="connsiteY127" fmla="*/ 6103938 h 6858000"/>
              <a:gd name="connsiteX128" fmla="*/ 2275119 w 2275119"/>
              <a:gd name="connsiteY128" fmla="*/ 6172200 h 6858000"/>
              <a:gd name="connsiteX129" fmla="*/ 2271944 w 2275119"/>
              <a:gd name="connsiteY129" fmla="*/ 6240463 h 6858000"/>
              <a:gd name="connsiteX130" fmla="*/ 2265594 w 2275119"/>
              <a:gd name="connsiteY130" fmla="*/ 6300788 h 6858000"/>
              <a:gd name="connsiteX131" fmla="*/ 2254482 w 2275119"/>
              <a:gd name="connsiteY131" fmla="*/ 6353175 h 6858000"/>
              <a:gd name="connsiteX132" fmla="*/ 2238607 w 2275119"/>
              <a:gd name="connsiteY132" fmla="*/ 6399213 h 6858000"/>
              <a:gd name="connsiteX133" fmla="*/ 2222732 w 2275119"/>
              <a:gd name="connsiteY133" fmla="*/ 6440488 h 6858000"/>
              <a:gd name="connsiteX134" fmla="*/ 2206857 w 2275119"/>
              <a:gd name="connsiteY134" fmla="*/ 6477000 h 6858000"/>
              <a:gd name="connsiteX135" fmla="*/ 2187807 w 2275119"/>
              <a:gd name="connsiteY135" fmla="*/ 6515100 h 6858000"/>
              <a:gd name="connsiteX136" fmla="*/ 2168757 w 2275119"/>
              <a:gd name="connsiteY136" fmla="*/ 6553200 h 6858000"/>
              <a:gd name="connsiteX137" fmla="*/ 2149707 w 2275119"/>
              <a:gd name="connsiteY137" fmla="*/ 6589713 h 6858000"/>
              <a:gd name="connsiteX138" fmla="*/ 2133832 w 2275119"/>
              <a:gd name="connsiteY138" fmla="*/ 6630988 h 6858000"/>
              <a:gd name="connsiteX139" fmla="*/ 2119544 w 2275119"/>
              <a:gd name="connsiteY139" fmla="*/ 6677025 h 6858000"/>
              <a:gd name="connsiteX140" fmla="*/ 2108432 w 2275119"/>
              <a:gd name="connsiteY140" fmla="*/ 6729413 h 6858000"/>
              <a:gd name="connsiteX141" fmla="*/ 2100494 w 2275119"/>
              <a:gd name="connsiteY141" fmla="*/ 6789738 h 6858000"/>
              <a:gd name="connsiteX142" fmla="*/ 2098907 w 2275119"/>
              <a:gd name="connsiteY142" fmla="*/ 6858000 h 6858000"/>
              <a:gd name="connsiteX143" fmla="*/ 1556068 w 2275119"/>
              <a:gd name="connsiteY143" fmla="*/ 6858000 h 6858000"/>
              <a:gd name="connsiteX144" fmla="*/ 1389294 w 2275119"/>
              <a:gd name="connsiteY144" fmla="*/ 6858000 h 6858000"/>
              <a:gd name="connsiteX145" fmla="*/ 0 w 2275119"/>
              <a:gd name="connsiteY1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2275119" h="6858000">
                <a:moveTo>
                  <a:pt x="0" y="0"/>
                </a:moveTo>
                <a:lnTo>
                  <a:pt x="1389294" y="0"/>
                </a:lnTo>
                <a:lnTo>
                  <a:pt x="1556068" y="0"/>
                </a:lnTo>
                <a:lnTo>
                  <a:pt x="2098907" y="0"/>
                </a:lnTo>
                <a:lnTo>
                  <a:pt x="2100494" y="68263"/>
                </a:lnTo>
                <a:lnTo>
                  <a:pt x="2108432" y="128588"/>
                </a:lnTo>
                <a:lnTo>
                  <a:pt x="2119544" y="180975"/>
                </a:lnTo>
                <a:lnTo>
                  <a:pt x="2133832" y="227013"/>
                </a:lnTo>
                <a:lnTo>
                  <a:pt x="2149707" y="268288"/>
                </a:lnTo>
                <a:lnTo>
                  <a:pt x="2168757" y="304800"/>
                </a:lnTo>
                <a:lnTo>
                  <a:pt x="2187807" y="342900"/>
                </a:lnTo>
                <a:lnTo>
                  <a:pt x="2206857" y="381000"/>
                </a:lnTo>
                <a:lnTo>
                  <a:pt x="2222732" y="417513"/>
                </a:lnTo>
                <a:lnTo>
                  <a:pt x="2238607" y="458788"/>
                </a:lnTo>
                <a:lnTo>
                  <a:pt x="2254482" y="504825"/>
                </a:lnTo>
                <a:lnTo>
                  <a:pt x="2265594" y="557213"/>
                </a:lnTo>
                <a:lnTo>
                  <a:pt x="2271944" y="617538"/>
                </a:lnTo>
                <a:lnTo>
                  <a:pt x="2275119" y="685800"/>
                </a:lnTo>
                <a:lnTo>
                  <a:pt x="2271944" y="754063"/>
                </a:lnTo>
                <a:lnTo>
                  <a:pt x="2265594" y="814388"/>
                </a:lnTo>
                <a:lnTo>
                  <a:pt x="2254482" y="866775"/>
                </a:lnTo>
                <a:lnTo>
                  <a:pt x="2238607" y="912813"/>
                </a:lnTo>
                <a:lnTo>
                  <a:pt x="2222732" y="954088"/>
                </a:lnTo>
                <a:lnTo>
                  <a:pt x="2206857" y="990600"/>
                </a:lnTo>
                <a:lnTo>
                  <a:pt x="2187807" y="1028700"/>
                </a:lnTo>
                <a:lnTo>
                  <a:pt x="2168757" y="1066800"/>
                </a:lnTo>
                <a:lnTo>
                  <a:pt x="2149707" y="1103313"/>
                </a:lnTo>
                <a:lnTo>
                  <a:pt x="2133832" y="1144588"/>
                </a:lnTo>
                <a:lnTo>
                  <a:pt x="2119544" y="1190625"/>
                </a:lnTo>
                <a:lnTo>
                  <a:pt x="2108432" y="1243013"/>
                </a:lnTo>
                <a:lnTo>
                  <a:pt x="2100494" y="1303338"/>
                </a:lnTo>
                <a:lnTo>
                  <a:pt x="2098907" y="1371600"/>
                </a:lnTo>
                <a:lnTo>
                  <a:pt x="2100494" y="1439863"/>
                </a:lnTo>
                <a:lnTo>
                  <a:pt x="2108432" y="1500188"/>
                </a:lnTo>
                <a:lnTo>
                  <a:pt x="2119544" y="1552575"/>
                </a:lnTo>
                <a:lnTo>
                  <a:pt x="2133832" y="1598613"/>
                </a:lnTo>
                <a:lnTo>
                  <a:pt x="2149707" y="1639888"/>
                </a:lnTo>
                <a:lnTo>
                  <a:pt x="2168757" y="1676400"/>
                </a:lnTo>
                <a:lnTo>
                  <a:pt x="2187807" y="1714500"/>
                </a:lnTo>
                <a:lnTo>
                  <a:pt x="2206857" y="1752600"/>
                </a:lnTo>
                <a:lnTo>
                  <a:pt x="2222732" y="1789113"/>
                </a:lnTo>
                <a:lnTo>
                  <a:pt x="2238607" y="1830388"/>
                </a:lnTo>
                <a:lnTo>
                  <a:pt x="2254482" y="1876425"/>
                </a:lnTo>
                <a:lnTo>
                  <a:pt x="2265594" y="1928813"/>
                </a:lnTo>
                <a:lnTo>
                  <a:pt x="2271944" y="1989138"/>
                </a:lnTo>
                <a:lnTo>
                  <a:pt x="2275119" y="2057400"/>
                </a:lnTo>
                <a:lnTo>
                  <a:pt x="2271944" y="2125663"/>
                </a:lnTo>
                <a:lnTo>
                  <a:pt x="2265594" y="2185988"/>
                </a:lnTo>
                <a:lnTo>
                  <a:pt x="2254482" y="2238375"/>
                </a:lnTo>
                <a:lnTo>
                  <a:pt x="2238607" y="2284413"/>
                </a:lnTo>
                <a:lnTo>
                  <a:pt x="2222732" y="2325688"/>
                </a:lnTo>
                <a:lnTo>
                  <a:pt x="2206857" y="2362200"/>
                </a:lnTo>
                <a:lnTo>
                  <a:pt x="2187807" y="2400300"/>
                </a:lnTo>
                <a:lnTo>
                  <a:pt x="2168757" y="2438400"/>
                </a:lnTo>
                <a:lnTo>
                  <a:pt x="2149707" y="2474913"/>
                </a:lnTo>
                <a:lnTo>
                  <a:pt x="2133832" y="2516188"/>
                </a:lnTo>
                <a:lnTo>
                  <a:pt x="2119544" y="2562225"/>
                </a:lnTo>
                <a:lnTo>
                  <a:pt x="2108432" y="2614613"/>
                </a:lnTo>
                <a:lnTo>
                  <a:pt x="2100494" y="2674938"/>
                </a:lnTo>
                <a:lnTo>
                  <a:pt x="2098907" y="2743200"/>
                </a:lnTo>
                <a:lnTo>
                  <a:pt x="2100494" y="2811463"/>
                </a:lnTo>
                <a:lnTo>
                  <a:pt x="2108432" y="2871788"/>
                </a:lnTo>
                <a:lnTo>
                  <a:pt x="2119544" y="2924175"/>
                </a:lnTo>
                <a:lnTo>
                  <a:pt x="2133832" y="2970213"/>
                </a:lnTo>
                <a:lnTo>
                  <a:pt x="2149707" y="3011488"/>
                </a:lnTo>
                <a:lnTo>
                  <a:pt x="2168757" y="3048000"/>
                </a:lnTo>
                <a:lnTo>
                  <a:pt x="2187807" y="3086100"/>
                </a:lnTo>
                <a:lnTo>
                  <a:pt x="2206857" y="3124200"/>
                </a:lnTo>
                <a:lnTo>
                  <a:pt x="2222732" y="3160713"/>
                </a:lnTo>
                <a:lnTo>
                  <a:pt x="2238607" y="3201988"/>
                </a:lnTo>
                <a:lnTo>
                  <a:pt x="2254482" y="3248025"/>
                </a:lnTo>
                <a:lnTo>
                  <a:pt x="2265594" y="3300413"/>
                </a:lnTo>
                <a:lnTo>
                  <a:pt x="2271944" y="3360738"/>
                </a:lnTo>
                <a:lnTo>
                  <a:pt x="2275119" y="3427413"/>
                </a:lnTo>
                <a:lnTo>
                  <a:pt x="2271944" y="3497263"/>
                </a:lnTo>
                <a:lnTo>
                  <a:pt x="2265594" y="3557588"/>
                </a:lnTo>
                <a:lnTo>
                  <a:pt x="2254482" y="3609975"/>
                </a:lnTo>
                <a:lnTo>
                  <a:pt x="2238607" y="3656013"/>
                </a:lnTo>
                <a:lnTo>
                  <a:pt x="2222732" y="3697288"/>
                </a:lnTo>
                <a:lnTo>
                  <a:pt x="2206857" y="3733800"/>
                </a:lnTo>
                <a:lnTo>
                  <a:pt x="2187807" y="3771900"/>
                </a:lnTo>
                <a:lnTo>
                  <a:pt x="2168757" y="3810000"/>
                </a:lnTo>
                <a:lnTo>
                  <a:pt x="2149707" y="3846513"/>
                </a:lnTo>
                <a:lnTo>
                  <a:pt x="2133832" y="3887788"/>
                </a:lnTo>
                <a:lnTo>
                  <a:pt x="2119544" y="3933825"/>
                </a:lnTo>
                <a:lnTo>
                  <a:pt x="2108432" y="3986213"/>
                </a:lnTo>
                <a:lnTo>
                  <a:pt x="2100494" y="4046538"/>
                </a:lnTo>
                <a:lnTo>
                  <a:pt x="2098907" y="4114800"/>
                </a:lnTo>
                <a:lnTo>
                  <a:pt x="2100494" y="4183063"/>
                </a:lnTo>
                <a:lnTo>
                  <a:pt x="2108432" y="4243388"/>
                </a:lnTo>
                <a:lnTo>
                  <a:pt x="2119544" y="4295775"/>
                </a:lnTo>
                <a:lnTo>
                  <a:pt x="2133832" y="4341813"/>
                </a:lnTo>
                <a:lnTo>
                  <a:pt x="2149707" y="4383088"/>
                </a:lnTo>
                <a:lnTo>
                  <a:pt x="2168757" y="4419600"/>
                </a:lnTo>
                <a:lnTo>
                  <a:pt x="2206857" y="4495800"/>
                </a:lnTo>
                <a:lnTo>
                  <a:pt x="2222732" y="4532313"/>
                </a:lnTo>
                <a:lnTo>
                  <a:pt x="2238607" y="4573588"/>
                </a:lnTo>
                <a:lnTo>
                  <a:pt x="2254482" y="4619625"/>
                </a:lnTo>
                <a:lnTo>
                  <a:pt x="2265594" y="4672013"/>
                </a:lnTo>
                <a:lnTo>
                  <a:pt x="2271944" y="4732338"/>
                </a:lnTo>
                <a:lnTo>
                  <a:pt x="2275119" y="4800600"/>
                </a:lnTo>
                <a:lnTo>
                  <a:pt x="2271944" y="4868863"/>
                </a:lnTo>
                <a:lnTo>
                  <a:pt x="2265594" y="4929188"/>
                </a:lnTo>
                <a:lnTo>
                  <a:pt x="2254482" y="4981575"/>
                </a:lnTo>
                <a:lnTo>
                  <a:pt x="2238607" y="5027613"/>
                </a:lnTo>
                <a:lnTo>
                  <a:pt x="2222732" y="5068888"/>
                </a:lnTo>
                <a:lnTo>
                  <a:pt x="2206857" y="5105400"/>
                </a:lnTo>
                <a:lnTo>
                  <a:pt x="2187807" y="5143500"/>
                </a:lnTo>
                <a:lnTo>
                  <a:pt x="2168757" y="5181600"/>
                </a:lnTo>
                <a:lnTo>
                  <a:pt x="2149707" y="5218113"/>
                </a:lnTo>
                <a:lnTo>
                  <a:pt x="2133832" y="5259388"/>
                </a:lnTo>
                <a:lnTo>
                  <a:pt x="2119544" y="5305425"/>
                </a:lnTo>
                <a:lnTo>
                  <a:pt x="2108432" y="5357813"/>
                </a:lnTo>
                <a:lnTo>
                  <a:pt x="2100494" y="5418138"/>
                </a:lnTo>
                <a:lnTo>
                  <a:pt x="2098907" y="5486400"/>
                </a:lnTo>
                <a:lnTo>
                  <a:pt x="2100494" y="5554663"/>
                </a:lnTo>
                <a:lnTo>
                  <a:pt x="2108432" y="5614988"/>
                </a:lnTo>
                <a:lnTo>
                  <a:pt x="2119544" y="5667375"/>
                </a:lnTo>
                <a:lnTo>
                  <a:pt x="2133832" y="5713413"/>
                </a:lnTo>
                <a:lnTo>
                  <a:pt x="2149707" y="5754688"/>
                </a:lnTo>
                <a:lnTo>
                  <a:pt x="2168757" y="5791200"/>
                </a:lnTo>
                <a:lnTo>
                  <a:pt x="2187807" y="5829300"/>
                </a:lnTo>
                <a:lnTo>
                  <a:pt x="2206857" y="5867400"/>
                </a:lnTo>
                <a:lnTo>
                  <a:pt x="2222732" y="5903913"/>
                </a:lnTo>
                <a:lnTo>
                  <a:pt x="2238607" y="5945188"/>
                </a:lnTo>
                <a:lnTo>
                  <a:pt x="2254482" y="5991225"/>
                </a:lnTo>
                <a:lnTo>
                  <a:pt x="2265594" y="6043613"/>
                </a:lnTo>
                <a:lnTo>
                  <a:pt x="2271944" y="6103938"/>
                </a:lnTo>
                <a:lnTo>
                  <a:pt x="2275119" y="6172200"/>
                </a:lnTo>
                <a:lnTo>
                  <a:pt x="2271944" y="6240463"/>
                </a:lnTo>
                <a:lnTo>
                  <a:pt x="2265594" y="6300788"/>
                </a:lnTo>
                <a:lnTo>
                  <a:pt x="2254482" y="6353175"/>
                </a:lnTo>
                <a:lnTo>
                  <a:pt x="2238607" y="6399213"/>
                </a:lnTo>
                <a:lnTo>
                  <a:pt x="2222732" y="6440488"/>
                </a:lnTo>
                <a:lnTo>
                  <a:pt x="2206857" y="6477000"/>
                </a:lnTo>
                <a:lnTo>
                  <a:pt x="2187807" y="6515100"/>
                </a:lnTo>
                <a:lnTo>
                  <a:pt x="2168757" y="6553200"/>
                </a:lnTo>
                <a:lnTo>
                  <a:pt x="2149707" y="6589713"/>
                </a:lnTo>
                <a:lnTo>
                  <a:pt x="2133832" y="6630988"/>
                </a:lnTo>
                <a:lnTo>
                  <a:pt x="2119544" y="6677025"/>
                </a:lnTo>
                <a:lnTo>
                  <a:pt x="2108432" y="6729413"/>
                </a:lnTo>
                <a:lnTo>
                  <a:pt x="2100494" y="6789738"/>
                </a:lnTo>
                <a:lnTo>
                  <a:pt x="2098907" y="6858000"/>
                </a:lnTo>
                <a:lnTo>
                  <a:pt x="1556068" y="6858000"/>
                </a:lnTo>
                <a:lnTo>
                  <a:pt x="1389294" y="6858000"/>
                </a:lnTo>
                <a:lnTo>
                  <a:pt x="0" y="6858000"/>
                </a:lnTo>
                <a:close/>
              </a:path>
            </a:pathLst>
          </a:custGeom>
          <a:solidFill>
            <a:schemeClr val="accent1"/>
          </a:solidFill>
          <a:ln w="0">
            <a:noFill/>
            <a:prstDash val="solid"/>
            <a:round/>
            <a:headEnd/>
            <a:tailEnd/>
          </a:ln>
        </p:spPr>
      </p:sp>
      <p:sp>
        <p:nvSpPr>
          <p:cNvPr id="12" name="Rectangle 11">
            <a:extLst>
              <a:ext uri="{FF2B5EF4-FFF2-40B4-BE49-F238E27FC236}">
                <a16:creationId xmlns:a16="http://schemas.microsoft.com/office/drawing/2014/main" id="{A3AE1F77-1EC8-47BA-A381-B6618A2FCD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498D7B4-EFF6-4EA0-8937-E1CBA1FEBE67}"/>
              </a:ext>
            </a:extLst>
          </p:cNvPr>
          <p:cNvSpPr>
            <a:spLocks noGrp="1"/>
          </p:cNvSpPr>
          <p:nvPr>
            <p:ph idx="1"/>
          </p:nvPr>
        </p:nvSpPr>
        <p:spPr>
          <a:xfrm>
            <a:off x="2275120" y="1744554"/>
            <a:ext cx="5117916" cy="5086202"/>
          </a:xfrm>
        </p:spPr>
        <p:txBody>
          <a:bodyPr>
            <a:normAutofit/>
          </a:bodyPr>
          <a:lstStyle/>
          <a:p>
            <a:r>
              <a:rPr lang="en-GB" dirty="0"/>
              <a:t>During this presentation there will be represented the understanding of the business industry and how it work. </a:t>
            </a:r>
          </a:p>
          <a:p>
            <a:r>
              <a:rPr lang="en-GB" dirty="0"/>
              <a:t>Some of the main things that will be represented are: PESTLE analysis, Selection Process, Recruitment Process, factors affecting the equality, diversity and culture of an organisation. </a:t>
            </a:r>
          </a:p>
          <a:p>
            <a:r>
              <a:rPr lang="en-GB" dirty="0"/>
              <a:t>All the mentioned aspects will then be linked with the Crowne Plaza Hotel, which is a 4 star hotel not too expensive, and not too cheap </a:t>
            </a:r>
          </a:p>
        </p:txBody>
      </p:sp>
    </p:spTree>
    <p:extLst>
      <p:ext uri="{BB962C8B-B14F-4D97-AF65-F5344CB8AC3E}">
        <p14:creationId xmlns:p14="http://schemas.microsoft.com/office/powerpoint/2010/main" val="3758972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EA120-D81F-4A93-B663-7C1A34FD26C9}"/>
              </a:ext>
            </a:extLst>
          </p:cNvPr>
          <p:cNvSpPr>
            <a:spLocks noGrp="1"/>
          </p:cNvSpPr>
          <p:nvPr>
            <p:ph type="title"/>
          </p:nvPr>
        </p:nvSpPr>
        <p:spPr/>
        <p:txBody>
          <a:bodyPr/>
          <a:lstStyle/>
          <a:p>
            <a:r>
              <a:rPr lang="en-GB" dirty="0"/>
              <a:t>PESTLE ANALYSIS </a:t>
            </a:r>
          </a:p>
        </p:txBody>
      </p:sp>
      <p:sp>
        <p:nvSpPr>
          <p:cNvPr id="3" name="Content Placeholder 2">
            <a:extLst>
              <a:ext uri="{FF2B5EF4-FFF2-40B4-BE49-F238E27FC236}">
                <a16:creationId xmlns:a16="http://schemas.microsoft.com/office/drawing/2014/main" id="{B091BFBB-4B9A-4BC2-8ED1-ED42ACD4A8F0}"/>
              </a:ext>
            </a:extLst>
          </p:cNvPr>
          <p:cNvSpPr>
            <a:spLocks noGrp="1"/>
          </p:cNvSpPr>
          <p:nvPr>
            <p:ph idx="1"/>
          </p:nvPr>
        </p:nvSpPr>
        <p:spPr>
          <a:xfrm>
            <a:off x="6055089" y="1642801"/>
            <a:ext cx="5689449" cy="5860473"/>
          </a:xfrm>
        </p:spPr>
        <p:txBody>
          <a:bodyPr>
            <a:normAutofit/>
          </a:bodyPr>
          <a:lstStyle/>
          <a:p>
            <a:endParaRPr lang="en-GB" dirty="0"/>
          </a:p>
          <a:p>
            <a:endParaRPr lang="en-GB" dirty="0"/>
          </a:p>
        </p:txBody>
      </p:sp>
      <p:sp>
        <p:nvSpPr>
          <p:cNvPr id="6" name="Rectangle 5"/>
          <p:cNvSpPr/>
          <p:nvPr/>
        </p:nvSpPr>
        <p:spPr>
          <a:xfrm>
            <a:off x="828795" y="1642801"/>
            <a:ext cx="6128732" cy="4893647"/>
          </a:xfrm>
          <a:prstGeom prst="rect">
            <a:avLst/>
          </a:prstGeom>
        </p:spPr>
        <p:txBody>
          <a:bodyPr wrap="square">
            <a:spAutoFit/>
          </a:bodyPr>
          <a:lstStyle/>
          <a:p>
            <a:r>
              <a:rPr lang="en-GB" sz="2400" dirty="0"/>
              <a:t>PESTLE analysis is a strategy and a tool that is mainly used by many business environments from all industries with the aim of testing the actual economic state of the Hotel</a:t>
            </a:r>
            <a:endParaRPr lang="en-GB" sz="2400" b="1" dirty="0"/>
          </a:p>
          <a:p>
            <a:r>
              <a:rPr lang="en-GB" sz="2400" dirty="0"/>
              <a:t>The PESTLE analysis, is called PESTLE because of the six factors that it contains. The six factors are: Political, Economic, Social, Technological, Legal, Environmental. (Dcosta, 2011) </a:t>
            </a:r>
          </a:p>
          <a:p>
            <a:endParaRPr lang="en-GB" sz="2400" dirty="0"/>
          </a:p>
          <a:p>
            <a:r>
              <a:rPr lang="en-GB" sz="2400" dirty="0"/>
              <a:t>When it comes to the Crowne Plaza Hotel it is going through a PESTLE analysis in order to ensure that the macro economical external factors are under control. </a:t>
            </a:r>
          </a:p>
        </p:txBody>
      </p:sp>
      <p:pic>
        <p:nvPicPr>
          <p:cNvPr id="7" name="Picture 6"/>
          <p:cNvPicPr>
            <a:picLocks noChangeAspect="1"/>
          </p:cNvPicPr>
          <p:nvPr/>
        </p:nvPicPr>
        <p:blipFill rotWithShape="1">
          <a:blip r:embed="rId3"/>
          <a:srcRect l="10274" t="4880" r="10752" b="18416"/>
          <a:stretch/>
        </p:blipFill>
        <p:spPr>
          <a:xfrm>
            <a:off x="6957527" y="535391"/>
            <a:ext cx="4787011" cy="2678252"/>
          </a:xfrm>
          <a:prstGeom prst="rect">
            <a:avLst/>
          </a:prstGeom>
        </p:spPr>
      </p:pic>
    </p:spTree>
    <p:extLst>
      <p:ext uri="{BB962C8B-B14F-4D97-AF65-F5344CB8AC3E}">
        <p14:creationId xmlns:p14="http://schemas.microsoft.com/office/powerpoint/2010/main" val="772628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1FE87-6EA9-492F-A0F9-1E92C48658DA}"/>
              </a:ext>
            </a:extLst>
          </p:cNvPr>
          <p:cNvSpPr>
            <a:spLocks noGrp="1"/>
          </p:cNvSpPr>
          <p:nvPr>
            <p:ph type="title"/>
          </p:nvPr>
        </p:nvSpPr>
        <p:spPr/>
        <p:txBody>
          <a:bodyPr/>
          <a:lstStyle/>
          <a:p>
            <a:r>
              <a:rPr lang="en-GB" dirty="0"/>
              <a:t>POLITICAL FACTORS</a:t>
            </a:r>
          </a:p>
        </p:txBody>
      </p:sp>
      <p:sp>
        <p:nvSpPr>
          <p:cNvPr id="3" name="Content Placeholder 2">
            <a:extLst>
              <a:ext uri="{FF2B5EF4-FFF2-40B4-BE49-F238E27FC236}">
                <a16:creationId xmlns:a16="http://schemas.microsoft.com/office/drawing/2014/main" id="{06F6B19A-8E9D-45C5-9D8B-1443284E08B0}"/>
              </a:ext>
            </a:extLst>
          </p:cNvPr>
          <p:cNvSpPr>
            <a:spLocks noGrp="1"/>
          </p:cNvSpPr>
          <p:nvPr>
            <p:ph idx="1"/>
          </p:nvPr>
        </p:nvSpPr>
        <p:spPr>
          <a:xfrm>
            <a:off x="5858846" y="1387511"/>
            <a:ext cx="6045937" cy="5312228"/>
          </a:xfrm>
        </p:spPr>
        <p:txBody>
          <a:bodyPr>
            <a:normAutofit/>
          </a:bodyPr>
          <a:lstStyle/>
          <a:p>
            <a:r>
              <a:rPr lang="en-GB" sz="2400" dirty="0">
                <a:solidFill>
                  <a:schemeClr val="tx1"/>
                </a:solidFill>
              </a:rPr>
              <a:t>Are highly affecting the environment and this because there are continuous changes in the government and also in the tax regulations, these two factors being more than just affective for the hotel. For example, thinking about the tax regulations, if they are changing and the taxes are increasing, the economy of the hotel will slightly be affected. </a:t>
            </a:r>
          </a:p>
          <a:p>
            <a:r>
              <a:rPr lang="en-GB" sz="2400" dirty="0">
                <a:solidFill>
                  <a:schemeClr val="tx1"/>
                </a:solidFill>
              </a:rPr>
              <a:t>The changes in tax regulation does also include employment laws, taxation laws, consumer protection laws and many others</a:t>
            </a:r>
            <a:r>
              <a:rPr lang="en-GB" dirty="0">
                <a:solidFill>
                  <a:schemeClr val="tx1"/>
                </a:solidFill>
              </a:rPr>
              <a:t>.</a:t>
            </a:r>
            <a:endParaRPr lang="en-GB" dirty="0"/>
          </a:p>
          <a:p>
            <a:endParaRPr lang="en-GB" dirty="0"/>
          </a:p>
        </p:txBody>
      </p:sp>
      <p:pic>
        <p:nvPicPr>
          <p:cNvPr id="4" name="Picture 3"/>
          <p:cNvPicPr>
            <a:picLocks noChangeAspect="1"/>
          </p:cNvPicPr>
          <p:nvPr/>
        </p:nvPicPr>
        <p:blipFill>
          <a:blip r:embed="rId3"/>
          <a:stretch>
            <a:fillRect/>
          </a:stretch>
        </p:blipFill>
        <p:spPr>
          <a:xfrm>
            <a:off x="1251678" y="1532494"/>
            <a:ext cx="4037135" cy="4037135"/>
          </a:xfrm>
          <a:prstGeom prst="rect">
            <a:avLst/>
          </a:prstGeom>
        </p:spPr>
      </p:pic>
    </p:spTree>
    <p:extLst>
      <p:ext uri="{BB962C8B-B14F-4D97-AF65-F5344CB8AC3E}">
        <p14:creationId xmlns:p14="http://schemas.microsoft.com/office/powerpoint/2010/main" val="3910918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0904C-AB34-4EF5-8446-C16FCEF636F4}"/>
              </a:ext>
            </a:extLst>
          </p:cNvPr>
          <p:cNvSpPr>
            <a:spLocks noGrp="1"/>
          </p:cNvSpPr>
          <p:nvPr>
            <p:ph type="title"/>
          </p:nvPr>
        </p:nvSpPr>
        <p:spPr/>
        <p:txBody>
          <a:bodyPr/>
          <a:lstStyle/>
          <a:p>
            <a:r>
              <a:rPr lang="en-GB" dirty="0"/>
              <a:t>ECONOMIC FACTORS </a:t>
            </a:r>
          </a:p>
        </p:txBody>
      </p:sp>
      <p:sp>
        <p:nvSpPr>
          <p:cNvPr id="3" name="Content Placeholder 2">
            <a:extLst>
              <a:ext uri="{FF2B5EF4-FFF2-40B4-BE49-F238E27FC236}">
                <a16:creationId xmlns:a16="http://schemas.microsoft.com/office/drawing/2014/main" id="{79D2938C-C4CD-443C-9A7B-063986A41933}"/>
              </a:ext>
            </a:extLst>
          </p:cNvPr>
          <p:cNvSpPr>
            <a:spLocks noGrp="1"/>
          </p:cNvSpPr>
          <p:nvPr>
            <p:ph idx="1"/>
          </p:nvPr>
        </p:nvSpPr>
        <p:spPr>
          <a:xfrm>
            <a:off x="6431248" y="995233"/>
            <a:ext cx="5337903" cy="3593591"/>
          </a:xfrm>
        </p:spPr>
        <p:txBody>
          <a:bodyPr>
            <a:normAutofit/>
          </a:bodyPr>
          <a:lstStyle/>
          <a:p>
            <a:r>
              <a:rPr lang="en-GB" sz="2400" dirty="0">
                <a:solidFill>
                  <a:schemeClr val="tx1"/>
                </a:solidFill>
              </a:rPr>
              <a:t>The economic factors are the influences that are linked to the possessions, facilities and money and it is very vital that the managerial team has all the prices under control for the reason that then it might be really bad for the hotel (Thomas Bush 2016). </a:t>
            </a:r>
            <a:endParaRPr lang="en-GB" sz="2400" dirty="0"/>
          </a:p>
        </p:txBody>
      </p:sp>
      <p:pic>
        <p:nvPicPr>
          <p:cNvPr id="4" name="Picture 3"/>
          <p:cNvPicPr>
            <a:picLocks noChangeAspect="1"/>
          </p:cNvPicPr>
          <p:nvPr/>
        </p:nvPicPr>
        <p:blipFill rotWithShape="1">
          <a:blip r:embed="rId3"/>
          <a:srcRect l="8414" r="6123"/>
          <a:stretch/>
        </p:blipFill>
        <p:spPr>
          <a:xfrm>
            <a:off x="912527" y="1184778"/>
            <a:ext cx="5350884" cy="3232596"/>
          </a:xfrm>
          <a:prstGeom prst="rect">
            <a:avLst/>
          </a:prstGeom>
        </p:spPr>
      </p:pic>
      <p:pic>
        <p:nvPicPr>
          <p:cNvPr id="6" name="Picture 5"/>
          <p:cNvPicPr>
            <a:picLocks noChangeAspect="1"/>
          </p:cNvPicPr>
          <p:nvPr/>
        </p:nvPicPr>
        <p:blipFill>
          <a:blip r:embed="rId4"/>
          <a:stretch>
            <a:fillRect/>
          </a:stretch>
        </p:blipFill>
        <p:spPr>
          <a:xfrm>
            <a:off x="6800525" y="4185899"/>
            <a:ext cx="3915554" cy="2672101"/>
          </a:xfrm>
          <a:prstGeom prst="rect">
            <a:avLst/>
          </a:prstGeom>
        </p:spPr>
      </p:pic>
    </p:spTree>
    <p:extLst>
      <p:ext uri="{BB962C8B-B14F-4D97-AF65-F5344CB8AC3E}">
        <p14:creationId xmlns:p14="http://schemas.microsoft.com/office/powerpoint/2010/main" val="4051727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B08B1-978E-4953-B74E-A945F84235A9}"/>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AC6F7E92-6B87-48D2-B795-9475BCCD8C89}"/>
              </a:ext>
            </a:extLst>
          </p:cNvPr>
          <p:cNvSpPr>
            <a:spLocks noGrp="1"/>
          </p:cNvSpPr>
          <p:nvPr>
            <p:ph idx="1"/>
          </p:nvPr>
        </p:nvSpPr>
        <p:spPr>
          <a:xfrm>
            <a:off x="852117" y="1657351"/>
            <a:ext cx="5967783" cy="4222242"/>
          </a:xfrm>
        </p:spPr>
        <p:txBody>
          <a:bodyPr>
            <a:normAutofit fontScale="77500" lnSpcReduction="20000"/>
          </a:bodyPr>
          <a:lstStyle/>
          <a:p>
            <a:r>
              <a:rPr lang="en-GB" sz="5400" dirty="0"/>
              <a:t>The social area of a business is based on everything that the society believes it is buying, it is practising, and the way they behave (Farooq U. 2016)</a:t>
            </a:r>
          </a:p>
        </p:txBody>
      </p:sp>
      <p:pic>
        <p:nvPicPr>
          <p:cNvPr id="4" name="Picture 3"/>
          <p:cNvPicPr>
            <a:picLocks noChangeAspect="1"/>
          </p:cNvPicPr>
          <p:nvPr/>
        </p:nvPicPr>
        <p:blipFill rotWithShape="1">
          <a:blip r:embed="rId3"/>
          <a:srcRect b="9811"/>
          <a:stretch/>
        </p:blipFill>
        <p:spPr>
          <a:xfrm>
            <a:off x="6585695" y="1657351"/>
            <a:ext cx="5243866" cy="3390899"/>
          </a:xfrm>
          <a:prstGeom prst="rect">
            <a:avLst/>
          </a:prstGeom>
        </p:spPr>
      </p:pic>
    </p:spTree>
    <p:extLst>
      <p:ext uri="{BB962C8B-B14F-4D97-AF65-F5344CB8AC3E}">
        <p14:creationId xmlns:p14="http://schemas.microsoft.com/office/powerpoint/2010/main" val="4085615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1CB0-5233-444C-8916-C7B01494E7F0}"/>
              </a:ext>
            </a:extLst>
          </p:cNvPr>
          <p:cNvSpPr>
            <a:spLocks noGrp="1"/>
          </p:cNvSpPr>
          <p:nvPr>
            <p:ph type="title"/>
          </p:nvPr>
        </p:nvSpPr>
        <p:spPr/>
        <p:txBody>
          <a:bodyPr/>
          <a:lstStyle/>
          <a:p>
            <a:r>
              <a:rPr lang="en-GB" dirty="0"/>
              <a:t>LEGAL FACTORS </a:t>
            </a:r>
          </a:p>
        </p:txBody>
      </p:sp>
      <p:sp>
        <p:nvSpPr>
          <p:cNvPr id="3" name="Content Placeholder 2">
            <a:extLst>
              <a:ext uri="{FF2B5EF4-FFF2-40B4-BE49-F238E27FC236}">
                <a16:creationId xmlns:a16="http://schemas.microsoft.com/office/drawing/2014/main" id="{D0B021A6-8AA1-4838-93F5-B4270232C6E7}"/>
              </a:ext>
            </a:extLst>
          </p:cNvPr>
          <p:cNvSpPr>
            <a:spLocks noGrp="1"/>
          </p:cNvSpPr>
          <p:nvPr>
            <p:ph idx="1"/>
          </p:nvPr>
        </p:nvSpPr>
        <p:spPr>
          <a:xfrm>
            <a:off x="5518878" y="1303402"/>
            <a:ext cx="6120672" cy="4819649"/>
          </a:xfrm>
        </p:spPr>
        <p:txBody>
          <a:bodyPr>
            <a:normAutofit lnSpcReduction="10000"/>
          </a:bodyPr>
          <a:lstStyle/>
          <a:p>
            <a:r>
              <a:rPr lang="en-GB" sz="2800" dirty="0"/>
              <a:t>Some of the legal factors are: the organisational law,  the securities law and the contract law (Shawn Grimsley 2017) .  For example, there are specific policies and acts such as Data Protection act, which is giving rules to the managerial teams. The rules need to be followed and kept up to date with the aim of preventing such actions that will bring disadvantage to the organisation.</a:t>
            </a:r>
          </a:p>
          <a:p>
            <a:endParaRPr lang="en-GB" sz="2800" dirty="0"/>
          </a:p>
        </p:txBody>
      </p:sp>
      <p:pic>
        <p:nvPicPr>
          <p:cNvPr id="4" name="Picture 3"/>
          <p:cNvPicPr>
            <a:picLocks noChangeAspect="1"/>
          </p:cNvPicPr>
          <p:nvPr/>
        </p:nvPicPr>
        <p:blipFill rotWithShape="1">
          <a:blip r:embed="rId3"/>
          <a:srcRect l="16286" r="19715"/>
          <a:stretch/>
        </p:blipFill>
        <p:spPr>
          <a:xfrm>
            <a:off x="1042128" y="1733551"/>
            <a:ext cx="4267200" cy="3752850"/>
          </a:xfrm>
          <a:prstGeom prst="rect">
            <a:avLst/>
          </a:prstGeom>
        </p:spPr>
      </p:pic>
    </p:spTree>
    <p:extLst>
      <p:ext uri="{BB962C8B-B14F-4D97-AF65-F5344CB8AC3E}">
        <p14:creationId xmlns:p14="http://schemas.microsoft.com/office/powerpoint/2010/main" val="1010892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body of water with a city in the background&#10;&#10;Description automatically generated">
            <a:extLst>
              <a:ext uri="{FF2B5EF4-FFF2-40B4-BE49-F238E27FC236}">
                <a16:creationId xmlns:a16="http://schemas.microsoft.com/office/drawing/2014/main" id="{FE8A6BB2-8525-498E-B864-A13B5837DE7F}"/>
              </a:ext>
            </a:extLst>
          </p:cNvPr>
          <p:cNvPicPr>
            <a:picLocks noChangeAspect="1"/>
          </p:cNvPicPr>
          <p:nvPr/>
        </p:nvPicPr>
        <p:blipFill rotWithShape="1">
          <a:blip r:embed="rId3"/>
          <a:srcRect l="31951" r="20810" b="-1"/>
          <a:stretch/>
        </p:blipFill>
        <p:spPr>
          <a:xfrm>
            <a:off x="7569200" y="0"/>
            <a:ext cx="5411052" cy="6857990"/>
          </a:xfrm>
          <a:prstGeom prst="rect">
            <a:avLst/>
          </a:prstGeom>
        </p:spPr>
      </p:pic>
      <p:sp>
        <p:nvSpPr>
          <p:cNvPr id="9"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67E1ADA0-8823-420D-BEA5-E4CD4142372F}"/>
              </a:ext>
            </a:extLst>
          </p:cNvPr>
          <p:cNvSpPr>
            <a:spLocks noGrp="1"/>
          </p:cNvSpPr>
          <p:nvPr>
            <p:ph type="title"/>
          </p:nvPr>
        </p:nvSpPr>
        <p:spPr>
          <a:xfrm>
            <a:off x="765051" y="382385"/>
            <a:ext cx="6015897" cy="1492132"/>
          </a:xfrm>
        </p:spPr>
        <p:txBody>
          <a:bodyPr>
            <a:normAutofit/>
          </a:bodyPr>
          <a:lstStyle/>
          <a:p>
            <a:r>
              <a:rPr lang="en-GB" dirty="0"/>
              <a:t>EMVIRONMENTAL FACTORS</a:t>
            </a:r>
          </a:p>
        </p:txBody>
      </p:sp>
      <p:sp>
        <p:nvSpPr>
          <p:cNvPr id="11" name="Rectangle 10">
            <a:extLst>
              <a:ext uri="{FF2B5EF4-FFF2-40B4-BE49-F238E27FC236}">
                <a16:creationId xmlns:a16="http://schemas.microsoft.com/office/drawing/2014/main" id="{FA0382D1-1594-4E3D-842E-04E1E5E757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D123C20-86C9-45BF-8B6E-90BE8B9127D5}"/>
              </a:ext>
            </a:extLst>
          </p:cNvPr>
          <p:cNvSpPr>
            <a:spLocks noGrp="1"/>
          </p:cNvSpPr>
          <p:nvPr>
            <p:ph idx="1"/>
          </p:nvPr>
        </p:nvSpPr>
        <p:spPr>
          <a:xfrm>
            <a:off x="765051" y="2286001"/>
            <a:ext cx="6015897" cy="3593591"/>
          </a:xfrm>
        </p:spPr>
        <p:txBody>
          <a:bodyPr>
            <a:normAutofit/>
          </a:bodyPr>
          <a:lstStyle/>
          <a:p>
            <a:pPr>
              <a:lnSpc>
                <a:spcPct val="100000"/>
              </a:lnSpc>
            </a:pPr>
            <a:r>
              <a:rPr lang="en-GB" dirty="0"/>
              <a:t>The environmental factors are extraneous variables, this meaning that they cannot be controlled/ manipulated. (Adebayo et al 2005) Regarding to that the managerial teams once with he head of the hotel need to be aware of all the things that are influencing the way the hotel</a:t>
            </a:r>
            <a:endParaRPr lang="en-GB"/>
          </a:p>
          <a:p>
            <a:pPr>
              <a:lnSpc>
                <a:spcPct val="100000"/>
              </a:lnSpc>
            </a:pPr>
            <a:r>
              <a:rPr lang="en-GB" dirty="0"/>
              <a:t>Some environmental factors are: </a:t>
            </a:r>
            <a:endParaRPr lang="en-GB"/>
          </a:p>
          <a:p>
            <a:pPr>
              <a:lnSpc>
                <a:spcPct val="100000"/>
              </a:lnSpc>
            </a:pPr>
            <a:r>
              <a:rPr lang="en-GB" dirty="0"/>
              <a:t> Geographical Location </a:t>
            </a:r>
            <a:endParaRPr lang="en-GB"/>
          </a:p>
          <a:p>
            <a:pPr>
              <a:lnSpc>
                <a:spcPct val="100000"/>
              </a:lnSpc>
            </a:pPr>
            <a:r>
              <a:rPr lang="en-GB" dirty="0"/>
              <a:t>Waste disposal laws,</a:t>
            </a:r>
            <a:endParaRPr lang="en-GB"/>
          </a:p>
          <a:p>
            <a:pPr>
              <a:lnSpc>
                <a:spcPct val="100000"/>
              </a:lnSpc>
            </a:pPr>
            <a:r>
              <a:rPr lang="en-GB" dirty="0"/>
              <a:t>People’s attitude towards the environment </a:t>
            </a:r>
            <a:endParaRPr lang="en-GB"/>
          </a:p>
        </p:txBody>
      </p:sp>
    </p:spTree>
    <p:extLst>
      <p:ext uri="{BB962C8B-B14F-4D97-AF65-F5344CB8AC3E}">
        <p14:creationId xmlns:p14="http://schemas.microsoft.com/office/powerpoint/2010/main" val="3580647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661A1-E622-436E-B4E0-19091AFEF9AA}"/>
              </a:ext>
            </a:extLst>
          </p:cNvPr>
          <p:cNvSpPr>
            <a:spLocks noGrp="1"/>
          </p:cNvSpPr>
          <p:nvPr>
            <p:ph type="title"/>
          </p:nvPr>
        </p:nvSpPr>
        <p:spPr>
          <a:xfrm>
            <a:off x="3255048" y="0"/>
            <a:ext cx="6136675" cy="1320855"/>
          </a:xfrm>
        </p:spPr>
        <p:txBody>
          <a:bodyPr>
            <a:normAutofit/>
          </a:bodyPr>
          <a:lstStyle/>
          <a:p>
            <a:r>
              <a:rPr lang="en-GB" sz="4400" dirty="0"/>
              <a:t>Selection Process </a:t>
            </a:r>
          </a:p>
        </p:txBody>
      </p:sp>
      <p:sp>
        <p:nvSpPr>
          <p:cNvPr id="3" name="Content Placeholder 2">
            <a:extLst>
              <a:ext uri="{FF2B5EF4-FFF2-40B4-BE49-F238E27FC236}">
                <a16:creationId xmlns:a16="http://schemas.microsoft.com/office/drawing/2014/main" id="{77C6A37A-B36B-43AE-A5CD-640072634026}"/>
              </a:ext>
            </a:extLst>
          </p:cNvPr>
          <p:cNvSpPr>
            <a:spLocks noGrp="1"/>
          </p:cNvSpPr>
          <p:nvPr>
            <p:ph idx="1"/>
          </p:nvPr>
        </p:nvSpPr>
        <p:spPr>
          <a:xfrm>
            <a:off x="990406" y="1279789"/>
            <a:ext cx="4618770" cy="5761091"/>
          </a:xfrm>
        </p:spPr>
        <p:txBody>
          <a:bodyPr>
            <a:normAutofit/>
          </a:bodyPr>
          <a:lstStyle/>
          <a:p>
            <a:pPr>
              <a:lnSpc>
                <a:spcPct val="100000"/>
              </a:lnSpc>
            </a:pPr>
            <a:r>
              <a:rPr lang="en-GB" sz="1800" dirty="0">
                <a:solidFill>
                  <a:schemeClr val="tx1"/>
                </a:solidFill>
              </a:rPr>
              <a:t>The selection process is based on specific steps that are used to find and outline why applicants must be chosen for the job (Carrell et al. 1995). </a:t>
            </a:r>
          </a:p>
          <a:p>
            <a:pPr>
              <a:lnSpc>
                <a:spcPct val="100000"/>
              </a:lnSpc>
            </a:pPr>
            <a:r>
              <a:rPr lang="en-GB" sz="1800" dirty="0">
                <a:solidFill>
                  <a:schemeClr val="tx1"/>
                </a:solidFill>
              </a:rPr>
              <a:t>The selection process follows 8 stages:  (Cherrington (1995)</a:t>
            </a:r>
          </a:p>
          <a:p>
            <a:pPr marL="457200" indent="-457200">
              <a:lnSpc>
                <a:spcPct val="100000"/>
              </a:lnSpc>
              <a:buAutoNum type="arabicPeriod"/>
            </a:pPr>
            <a:r>
              <a:rPr lang="en-GB" sz="1800" dirty="0">
                <a:solidFill>
                  <a:schemeClr val="tx1"/>
                </a:solidFill>
              </a:rPr>
              <a:t>Evaluation od Application Forms</a:t>
            </a:r>
          </a:p>
          <a:p>
            <a:pPr marL="457200" indent="-457200">
              <a:lnSpc>
                <a:spcPct val="100000"/>
              </a:lnSpc>
              <a:buAutoNum type="arabicPeriod"/>
            </a:pPr>
            <a:r>
              <a:rPr lang="en-GB" sz="1800" dirty="0">
                <a:solidFill>
                  <a:schemeClr val="tx1"/>
                </a:solidFill>
              </a:rPr>
              <a:t>Initial Screening Interview</a:t>
            </a:r>
          </a:p>
          <a:p>
            <a:pPr marL="457200" indent="-457200">
              <a:lnSpc>
                <a:spcPct val="100000"/>
              </a:lnSpc>
              <a:buAutoNum type="arabicPeriod"/>
            </a:pPr>
            <a:r>
              <a:rPr lang="en-GB" sz="1800" dirty="0">
                <a:solidFill>
                  <a:schemeClr val="tx1"/>
                </a:solidFill>
              </a:rPr>
              <a:t>Selection Tests </a:t>
            </a:r>
          </a:p>
          <a:p>
            <a:pPr marL="457200" indent="-457200">
              <a:lnSpc>
                <a:spcPct val="100000"/>
              </a:lnSpc>
              <a:buAutoNum type="arabicPeriod"/>
            </a:pPr>
            <a:r>
              <a:rPr lang="en-GB" sz="1800" dirty="0">
                <a:solidFill>
                  <a:schemeClr val="tx1"/>
                </a:solidFill>
              </a:rPr>
              <a:t>Employment Interview</a:t>
            </a:r>
          </a:p>
          <a:p>
            <a:pPr marL="457200" indent="-457200">
              <a:lnSpc>
                <a:spcPct val="100000"/>
              </a:lnSpc>
              <a:buAutoNum type="arabicPeriod"/>
            </a:pPr>
            <a:r>
              <a:rPr lang="en-GB" sz="1800" dirty="0">
                <a:solidFill>
                  <a:schemeClr val="tx1"/>
                </a:solidFill>
              </a:rPr>
              <a:t>Reference Checks </a:t>
            </a:r>
          </a:p>
          <a:p>
            <a:pPr marL="457200" indent="-457200">
              <a:lnSpc>
                <a:spcPct val="100000"/>
              </a:lnSpc>
              <a:buAutoNum type="arabicPeriod"/>
            </a:pPr>
            <a:r>
              <a:rPr lang="en-GB" sz="1800" dirty="0">
                <a:solidFill>
                  <a:schemeClr val="tx1"/>
                </a:solidFill>
              </a:rPr>
              <a:t>Medical Examination </a:t>
            </a:r>
          </a:p>
          <a:p>
            <a:pPr marL="457200" indent="-457200">
              <a:lnSpc>
                <a:spcPct val="100000"/>
              </a:lnSpc>
              <a:buAutoNum type="arabicPeriod"/>
            </a:pPr>
            <a:r>
              <a:rPr lang="en-GB" sz="1800" dirty="0">
                <a:solidFill>
                  <a:schemeClr val="tx1"/>
                </a:solidFill>
              </a:rPr>
              <a:t>Selection decisions and feedback </a:t>
            </a:r>
          </a:p>
          <a:p>
            <a:pPr marL="457200" indent="-457200">
              <a:lnSpc>
                <a:spcPct val="100000"/>
              </a:lnSpc>
              <a:buAutoNum type="arabicPeriod"/>
            </a:pPr>
            <a:r>
              <a:rPr lang="en-GB" sz="1800" dirty="0">
                <a:solidFill>
                  <a:schemeClr val="tx1"/>
                </a:solidFill>
              </a:rPr>
              <a:t>Job Offer </a:t>
            </a:r>
          </a:p>
        </p:txBody>
      </p:sp>
      <p:pic>
        <p:nvPicPr>
          <p:cNvPr id="5" name="Picture 4">
            <a:extLst>
              <a:ext uri="{FF2B5EF4-FFF2-40B4-BE49-F238E27FC236}">
                <a16:creationId xmlns:a16="http://schemas.microsoft.com/office/drawing/2014/main" id="{95061166-53AD-4F97-A9B8-C79579214D48}"/>
              </a:ext>
            </a:extLst>
          </p:cNvPr>
          <p:cNvPicPr>
            <a:picLocks noChangeAspect="1"/>
          </p:cNvPicPr>
          <p:nvPr/>
        </p:nvPicPr>
        <p:blipFill>
          <a:blip r:embed="rId3"/>
          <a:stretch>
            <a:fillRect/>
          </a:stretch>
        </p:blipFill>
        <p:spPr>
          <a:xfrm>
            <a:off x="5321808" y="1885724"/>
            <a:ext cx="6608878" cy="3966436"/>
          </a:xfrm>
          <a:prstGeom prst="rect">
            <a:avLst/>
          </a:prstGeom>
        </p:spPr>
      </p:pic>
    </p:spTree>
    <p:extLst>
      <p:ext uri="{BB962C8B-B14F-4D97-AF65-F5344CB8AC3E}">
        <p14:creationId xmlns:p14="http://schemas.microsoft.com/office/powerpoint/2010/main" val="3759737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841EFD0D-0D37-447B-B1EA-4F7197EB29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3" name="Rectangle 12">
            <a:extLst>
              <a:ext uri="{FF2B5EF4-FFF2-40B4-BE49-F238E27FC236}">
                <a16:creationId xmlns:a16="http://schemas.microsoft.com/office/drawing/2014/main" id="{5A6DFF24-307B-44B0-93F0-893676F148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id="{374BD3A9-25D1-4691-BE05-149182EC4C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a:extLst>
              <a:ext uri="{FF2B5EF4-FFF2-40B4-BE49-F238E27FC236}">
                <a16:creationId xmlns:a16="http://schemas.microsoft.com/office/drawing/2014/main" id="{20582D0D-6D60-41D0-85FF-A8488DC81E37}"/>
              </a:ext>
            </a:extLst>
          </p:cNvPr>
          <p:cNvSpPr>
            <a:spLocks noGrp="1"/>
          </p:cNvSpPr>
          <p:nvPr>
            <p:ph type="title"/>
          </p:nvPr>
        </p:nvSpPr>
        <p:spPr>
          <a:xfrm>
            <a:off x="747945" y="484633"/>
            <a:ext cx="6340519" cy="1638469"/>
          </a:xfrm>
        </p:spPr>
        <p:txBody>
          <a:bodyPr vert="horz" lIns="91440" tIns="45720" rIns="91440" bIns="45720" rtlCol="0" anchor="t">
            <a:normAutofit/>
          </a:bodyPr>
          <a:lstStyle/>
          <a:p>
            <a:pPr>
              <a:lnSpc>
                <a:spcPct val="90000"/>
              </a:lnSpc>
            </a:pPr>
            <a:r>
              <a:rPr lang="en-US" sz="5100" spc="200" dirty="0">
                <a:solidFill>
                  <a:schemeClr val="tx2"/>
                </a:solidFill>
                <a:latin typeface="+mj-lt"/>
              </a:rPr>
              <a:t>Recruitment Process </a:t>
            </a:r>
          </a:p>
        </p:txBody>
      </p:sp>
      <p:sp>
        <p:nvSpPr>
          <p:cNvPr id="19" name="Rectangle 18">
            <a:extLst>
              <a:ext uri="{FF2B5EF4-FFF2-40B4-BE49-F238E27FC236}">
                <a16:creationId xmlns:a16="http://schemas.microsoft.com/office/drawing/2014/main" id="{5FDAFA16-9D2D-4BEC-89D0-B4EABEE911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 Placeholder 5"/>
          <p:cNvSpPr>
            <a:spLocks noGrp="1"/>
          </p:cNvSpPr>
          <p:nvPr>
            <p:ph type="body" sz="half" idx="2"/>
          </p:nvPr>
        </p:nvSpPr>
        <p:spPr>
          <a:xfrm>
            <a:off x="7544128" y="484632"/>
            <a:ext cx="4598651" cy="6373367"/>
          </a:xfrm>
        </p:spPr>
        <p:txBody>
          <a:bodyPr vert="horz" lIns="91440" tIns="45720" rIns="91440" bIns="45720" rtlCol="0">
            <a:normAutofit fontScale="85000" lnSpcReduction="10000"/>
          </a:bodyPr>
          <a:lstStyle/>
          <a:p>
            <a:pPr indent="-228600">
              <a:lnSpc>
                <a:spcPct val="110000"/>
              </a:lnSpc>
              <a:spcBef>
                <a:spcPts val="700"/>
              </a:spcBef>
            </a:pPr>
            <a:r>
              <a:rPr lang="en-US" sz="2400" dirty="0">
                <a:solidFill>
                  <a:schemeClr val="tx1"/>
                </a:solidFill>
              </a:rPr>
              <a:t>According to Wright and Storey (1994),  “The recruitment process should be regarded as a key function of every organization”. </a:t>
            </a:r>
          </a:p>
          <a:p>
            <a:pPr indent="-228600" algn="ctr">
              <a:lnSpc>
                <a:spcPct val="110000"/>
              </a:lnSpc>
              <a:spcBef>
                <a:spcPts val="700"/>
              </a:spcBef>
            </a:pPr>
            <a:r>
              <a:rPr lang="en-US" sz="2400" dirty="0">
                <a:solidFill>
                  <a:schemeClr val="tx1"/>
                </a:solidFill>
              </a:rPr>
              <a:t>There are two types of recruitment:    </a:t>
            </a:r>
          </a:p>
          <a:p>
            <a:pPr indent="-228600" algn="ctr">
              <a:lnSpc>
                <a:spcPct val="110000"/>
              </a:lnSpc>
              <a:spcBef>
                <a:spcPts val="700"/>
              </a:spcBef>
            </a:pPr>
            <a:r>
              <a:rPr lang="en-US" sz="2400" dirty="0">
                <a:solidFill>
                  <a:schemeClr val="tx1"/>
                </a:solidFill>
              </a:rPr>
              <a:t>1. Internal Recruitment </a:t>
            </a:r>
          </a:p>
          <a:p>
            <a:pPr indent="-228600" algn="ctr">
              <a:lnSpc>
                <a:spcPct val="110000"/>
              </a:lnSpc>
              <a:spcBef>
                <a:spcPts val="700"/>
              </a:spcBef>
            </a:pPr>
            <a:r>
              <a:rPr lang="en-US" sz="2400" dirty="0">
                <a:solidFill>
                  <a:schemeClr val="tx1"/>
                </a:solidFill>
              </a:rPr>
              <a:t>2. External Recruitment </a:t>
            </a:r>
          </a:p>
          <a:p>
            <a:pPr indent="-228600">
              <a:lnSpc>
                <a:spcPct val="110000"/>
              </a:lnSpc>
              <a:spcBef>
                <a:spcPts val="700"/>
              </a:spcBef>
            </a:pPr>
            <a:r>
              <a:rPr lang="en-US" sz="2400" dirty="0">
                <a:solidFill>
                  <a:schemeClr val="tx1"/>
                </a:solidFill>
              </a:rPr>
              <a:t>The main purposes of the recruitment process according to (Schuler 1992) are: </a:t>
            </a:r>
          </a:p>
          <a:p>
            <a:pPr indent="-228600">
              <a:lnSpc>
                <a:spcPct val="110000"/>
              </a:lnSpc>
              <a:spcBef>
                <a:spcPts val="700"/>
              </a:spcBef>
            </a:pPr>
            <a:r>
              <a:rPr lang="en-US" sz="2400" dirty="0">
                <a:solidFill>
                  <a:schemeClr val="tx1"/>
                </a:solidFill>
              </a:rPr>
              <a:t>¬Influence the organization’s actual and following recruitment needs in conjunction with the HR’s plan or the job description </a:t>
            </a:r>
          </a:p>
          <a:p>
            <a:pPr indent="-228600">
              <a:lnSpc>
                <a:spcPct val="110000"/>
              </a:lnSpc>
              <a:spcBef>
                <a:spcPts val="700"/>
              </a:spcBef>
            </a:pPr>
            <a:r>
              <a:rPr lang="en-US" sz="2400" dirty="0">
                <a:solidFill>
                  <a:schemeClr val="tx1"/>
                </a:solidFill>
              </a:rPr>
              <a:t>¬Increase the number of qualifies applicants in the pool </a:t>
            </a:r>
          </a:p>
          <a:p>
            <a:pPr indent="-228600">
              <a:lnSpc>
                <a:spcPct val="110000"/>
              </a:lnSpc>
              <a:spcBef>
                <a:spcPts val="700"/>
              </a:spcBef>
            </a:pPr>
            <a:r>
              <a:rPr lang="en-US" sz="2400" dirty="0">
                <a:solidFill>
                  <a:schemeClr val="tx1"/>
                </a:solidFill>
              </a:rPr>
              <a:t>¬Support the success rate of the selection process to increase by taking away the number of under-qualifies people </a:t>
            </a:r>
          </a:p>
        </p:txBody>
      </p:sp>
      <p:pic>
        <p:nvPicPr>
          <p:cNvPr id="5" name="Picture 4" descr="A screenshot of a cell phone&#10;&#10;Description automatically generated">
            <a:extLst>
              <a:ext uri="{FF2B5EF4-FFF2-40B4-BE49-F238E27FC236}">
                <a16:creationId xmlns:a16="http://schemas.microsoft.com/office/drawing/2014/main" id="{13FC1CC1-B695-46CC-A737-CD2E29C21D2E}"/>
              </a:ext>
            </a:extLst>
          </p:cNvPr>
          <p:cNvPicPr>
            <a:picLocks noChangeAspect="1"/>
          </p:cNvPicPr>
          <p:nvPr/>
        </p:nvPicPr>
        <p:blipFill>
          <a:blip r:embed="rId3"/>
          <a:stretch>
            <a:fillRect/>
          </a:stretch>
        </p:blipFill>
        <p:spPr>
          <a:xfrm>
            <a:off x="292281" y="2123102"/>
            <a:ext cx="6984637" cy="3930227"/>
          </a:xfrm>
          <a:prstGeom prst="rect">
            <a:avLst/>
          </a:prstGeom>
        </p:spPr>
      </p:pic>
    </p:spTree>
    <p:extLst>
      <p:ext uri="{BB962C8B-B14F-4D97-AF65-F5344CB8AC3E}">
        <p14:creationId xmlns:p14="http://schemas.microsoft.com/office/powerpoint/2010/main" val="1340362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1DF61F47-37EC-408A-BDC8-E491FB5E59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24" name="Rectangle 23">
            <a:extLst>
              <a:ext uri="{FF2B5EF4-FFF2-40B4-BE49-F238E27FC236}">
                <a16:creationId xmlns:a16="http://schemas.microsoft.com/office/drawing/2014/main" id="{68157995-9098-42A2-8E36-8BA9015D7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6" name="Rectangle 25">
            <a:extLst>
              <a:ext uri="{FF2B5EF4-FFF2-40B4-BE49-F238E27FC236}">
                <a16:creationId xmlns:a16="http://schemas.microsoft.com/office/drawing/2014/main" id="{B680D4D6-B06E-4316-8BBC-7A65A10AC8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BE24CCA-AC1B-43CC-BC47-6AE9073384C9}"/>
              </a:ext>
            </a:extLst>
          </p:cNvPr>
          <p:cNvSpPr>
            <a:spLocks noGrp="1"/>
          </p:cNvSpPr>
          <p:nvPr>
            <p:ph type="title"/>
          </p:nvPr>
        </p:nvSpPr>
        <p:spPr>
          <a:xfrm>
            <a:off x="-3" y="-240632"/>
            <a:ext cx="4663798" cy="3068054"/>
          </a:xfrm>
        </p:spPr>
        <p:txBody>
          <a:bodyPr vert="horz" lIns="91440" tIns="45720" rIns="91440" bIns="45720" rtlCol="0" anchor="ctr">
            <a:normAutofit/>
          </a:bodyPr>
          <a:lstStyle/>
          <a:p>
            <a:pPr algn="r">
              <a:lnSpc>
                <a:spcPct val="90000"/>
              </a:lnSpc>
            </a:pPr>
            <a:r>
              <a:rPr lang="en-US" sz="3200" spc="200" dirty="0">
                <a:solidFill>
                  <a:schemeClr val="tx2"/>
                </a:solidFill>
                <a:latin typeface="+mj-lt"/>
              </a:rPr>
              <a:t>Effectiveness of the Recruitment process </a:t>
            </a:r>
          </a:p>
        </p:txBody>
      </p:sp>
      <p:cxnSp>
        <p:nvCxnSpPr>
          <p:cNvPr id="28" name="Straight Connector 27">
            <a:extLst>
              <a:ext uri="{FF2B5EF4-FFF2-40B4-BE49-F238E27FC236}">
                <a16:creationId xmlns:a16="http://schemas.microsoft.com/office/drawing/2014/main" id="{ED72A37F-0C2F-473C-9D71-B80AEE71BF0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796" y="1962397"/>
            <a:ext cx="0" cy="2933206"/>
          </a:xfrm>
          <a:prstGeom prst="line">
            <a:avLst/>
          </a:prstGeom>
          <a:ln w="22225">
            <a:solidFill>
              <a:schemeClr val="accent1"/>
            </a:solidFill>
            <a:miter lim="800000"/>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3FDEF51E-7695-4D9F-BC4F-D3439FDD98F7}"/>
              </a:ext>
            </a:extLst>
          </p:cNvPr>
          <p:cNvSpPr>
            <a:spLocks noGrp="1"/>
          </p:cNvSpPr>
          <p:nvPr>
            <p:ph type="body" sz="half" idx="2"/>
          </p:nvPr>
        </p:nvSpPr>
        <p:spPr>
          <a:xfrm>
            <a:off x="4976038" y="794084"/>
            <a:ext cx="6453962" cy="4910629"/>
          </a:xfrm>
        </p:spPr>
        <p:txBody>
          <a:bodyPr vert="horz" lIns="91440" tIns="45720" rIns="91440" bIns="45720" rtlCol="0" anchor="ctr">
            <a:normAutofit/>
          </a:bodyPr>
          <a:lstStyle/>
          <a:p>
            <a:pPr marL="57150" indent="-228600">
              <a:lnSpc>
                <a:spcPct val="110000"/>
              </a:lnSpc>
              <a:spcBef>
                <a:spcPts val="700"/>
              </a:spcBef>
              <a:buFont typeface="Wingdings" panose="05000000000000000000" pitchFamily="2" charset="2"/>
              <a:buChar char="Ø"/>
            </a:pPr>
            <a:r>
              <a:rPr lang="en-US" sz="2000" dirty="0">
                <a:solidFill>
                  <a:schemeClr val="tx1">
                    <a:lumMod val="65000"/>
                    <a:lumOff val="35000"/>
                  </a:schemeClr>
                </a:solidFill>
              </a:rPr>
              <a:t>According to Sparrow and Hiltrop (1994), when using internal sources to recruit individuals for a specific job positions there are specific advantages such as: </a:t>
            </a:r>
          </a:p>
          <a:p>
            <a:pPr indent="-228600">
              <a:lnSpc>
                <a:spcPct val="110000"/>
              </a:lnSpc>
              <a:spcBef>
                <a:spcPts val="700"/>
              </a:spcBef>
            </a:pPr>
            <a:r>
              <a:rPr lang="en-US" sz="2000" dirty="0">
                <a:solidFill>
                  <a:schemeClr val="tx1">
                    <a:lumMod val="65000"/>
                    <a:lumOff val="35000"/>
                  </a:schemeClr>
                </a:solidFill>
              </a:rPr>
              <a:t>¬Allows the management to notice and test the positive aspects of the existent employees.                                              </a:t>
            </a:r>
          </a:p>
          <a:p>
            <a:pPr indent="-228600">
              <a:lnSpc>
                <a:spcPct val="110000"/>
              </a:lnSpc>
              <a:spcBef>
                <a:spcPts val="700"/>
              </a:spcBef>
            </a:pPr>
            <a:r>
              <a:rPr lang="en-US" sz="2000" dirty="0">
                <a:solidFill>
                  <a:schemeClr val="tx1">
                    <a:lumMod val="65000"/>
                    <a:lumOff val="35000"/>
                  </a:schemeClr>
                </a:solidFill>
              </a:rPr>
              <a:t>¬It develops the morale, commitment and job security of employees through promotion-from-within transfers/ job rotation </a:t>
            </a:r>
          </a:p>
          <a:p>
            <a:pPr marL="285750" indent="-228600">
              <a:lnSpc>
                <a:spcPct val="110000"/>
              </a:lnSpc>
              <a:spcBef>
                <a:spcPts val="700"/>
              </a:spcBef>
              <a:buFont typeface="Wingdings" panose="05000000000000000000" pitchFamily="2" charset="2"/>
              <a:buChar char="Ø"/>
            </a:pPr>
            <a:r>
              <a:rPr lang="en-US" sz="2000" dirty="0">
                <a:solidFill>
                  <a:schemeClr val="tx1">
                    <a:lumMod val="65000"/>
                    <a:lumOff val="35000"/>
                  </a:schemeClr>
                </a:solidFill>
              </a:rPr>
              <a:t>In addition to that the recruitment process is also very effective in all companies and this because (1) it is one of the HRM’s functions and (2) it gives to the employers the opportunity to accumulate a wide range amount of people that are applying for the job position. </a:t>
            </a:r>
          </a:p>
        </p:txBody>
      </p:sp>
      <p:sp>
        <p:nvSpPr>
          <p:cNvPr id="30" name="Rectangle 29">
            <a:extLst>
              <a:ext uri="{FF2B5EF4-FFF2-40B4-BE49-F238E27FC236}">
                <a16:creationId xmlns:a16="http://schemas.microsoft.com/office/drawing/2014/main" id="{64016ABB-4F5D-4BFA-9406-7CD61399B6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74263" y="440267"/>
            <a:ext cx="643467" cy="12191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8" name="Picture 4" descr="Imagini pentru recruitment">
            <a:extLst>
              <a:ext uri="{FF2B5EF4-FFF2-40B4-BE49-F238E27FC236}">
                <a16:creationId xmlns:a16="http://schemas.microsoft.com/office/drawing/2014/main" id="{2A6D2A9D-D457-4738-909E-495F1EC27D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79" r="8711"/>
          <a:stretch/>
        </p:blipFill>
        <p:spPr bwMode="auto">
          <a:xfrm>
            <a:off x="96253" y="1757860"/>
            <a:ext cx="4431922" cy="3572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7641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1DF61F47-37EC-408A-BDC8-E491FB5E59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1" name="Rectangle 10">
            <a:extLst>
              <a:ext uri="{FF2B5EF4-FFF2-40B4-BE49-F238E27FC236}">
                <a16:creationId xmlns:a16="http://schemas.microsoft.com/office/drawing/2014/main" id="{68157995-9098-42A2-8E36-8BA9015D7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A98AD482-27A4-454E-8A3A-84F73CBDA7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22422E2-F15A-43AE-98F1-7210710B0E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034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6A634E3-8654-44EA-80E9-E70EEDA177FD}"/>
              </a:ext>
            </a:extLst>
          </p:cNvPr>
          <p:cNvSpPr>
            <a:spLocks noGrp="1"/>
          </p:cNvSpPr>
          <p:nvPr>
            <p:ph type="title"/>
          </p:nvPr>
        </p:nvSpPr>
        <p:spPr>
          <a:xfrm>
            <a:off x="1304308" y="0"/>
            <a:ext cx="3662729" cy="1804737"/>
          </a:xfrm>
        </p:spPr>
        <p:txBody>
          <a:bodyPr vert="horz" lIns="91440" tIns="45720" rIns="91440" bIns="45720" rtlCol="0" anchor="ctr">
            <a:normAutofit/>
          </a:bodyPr>
          <a:lstStyle/>
          <a:p>
            <a:pPr>
              <a:lnSpc>
                <a:spcPct val="90000"/>
              </a:lnSpc>
            </a:pPr>
            <a:r>
              <a:rPr lang="en-US" sz="3100" spc="200" dirty="0">
                <a:solidFill>
                  <a:schemeClr val="tx2"/>
                </a:solidFill>
                <a:latin typeface="+mj-lt"/>
              </a:rPr>
              <a:t>Effectiveness of the Selection process </a:t>
            </a:r>
          </a:p>
        </p:txBody>
      </p:sp>
      <p:sp>
        <p:nvSpPr>
          <p:cNvPr id="17"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75000"/>
              <a:alpha val="70000"/>
            </a:schemeClr>
          </a:solidFill>
          <a:ln w="0">
            <a:noFill/>
            <a:prstDash val="solid"/>
            <a:round/>
            <a:headEnd/>
            <a:tailEnd/>
          </a:ln>
        </p:spPr>
      </p:sp>
      <p:sp>
        <p:nvSpPr>
          <p:cNvPr id="4" name="Text Placeholder 3">
            <a:extLst>
              <a:ext uri="{FF2B5EF4-FFF2-40B4-BE49-F238E27FC236}">
                <a16:creationId xmlns:a16="http://schemas.microsoft.com/office/drawing/2014/main" id="{D602FC4B-846E-4B8B-9B87-E77DCB14FF28}"/>
              </a:ext>
            </a:extLst>
          </p:cNvPr>
          <p:cNvSpPr>
            <a:spLocks noGrp="1"/>
          </p:cNvSpPr>
          <p:nvPr>
            <p:ph type="body" sz="half" idx="2"/>
          </p:nvPr>
        </p:nvSpPr>
        <p:spPr>
          <a:xfrm>
            <a:off x="5167062" y="1078378"/>
            <a:ext cx="6262938" cy="4701244"/>
          </a:xfrm>
        </p:spPr>
        <p:txBody>
          <a:bodyPr vert="horz" lIns="91440" tIns="45720" rIns="91440" bIns="45720" rtlCol="0" anchor="ctr">
            <a:normAutofit/>
          </a:bodyPr>
          <a:lstStyle/>
          <a:p>
            <a:pPr marL="57150" indent="-285750">
              <a:lnSpc>
                <a:spcPct val="110000"/>
              </a:lnSpc>
              <a:spcBef>
                <a:spcPts val="700"/>
              </a:spcBef>
              <a:buFont typeface="Wingdings" panose="05000000000000000000" pitchFamily="2" charset="2"/>
              <a:buChar char="Ø"/>
            </a:pPr>
            <a:r>
              <a:rPr lang="en-US" sz="2000" dirty="0">
                <a:solidFill>
                  <a:schemeClr val="tx1">
                    <a:lumMod val="65000"/>
                    <a:lumOff val="35000"/>
                  </a:schemeClr>
                </a:solidFill>
              </a:rPr>
              <a:t>The selection process in the hotel is more than just effective and this because all the individuals that are applying for a job position deserve a chance to get the job position. </a:t>
            </a:r>
          </a:p>
          <a:p>
            <a:pPr marL="57150" indent="-285750">
              <a:lnSpc>
                <a:spcPct val="110000"/>
              </a:lnSpc>
              <a:spcBef>
                <a:spcPts val="700"/>
              </a:spcBef>
              <a:buFont typeface="Wingdings" panose="05000000000000000000" pitchFamily="2" charset="2"/>
              <a:buChar char="Ø"/>
            </a:pPr>
            <a:r>
              <a:rPr lang="en-US" sz="2000" dirty="0">
                <a:solidFill>
                  <a:schemeClr val="tx1">
                    <a:lumMod val="65000"/>
                    <a:lumOff val="35000"/>
                  </a:schemeClr>
                </a:solidFill>
              </a:rPr>
              <a:t>Therefore, for them to not feel discriminate the mentioned specific steps are taking place to avoid such discussions that the process of choosing the hired person is not fair. </a:t>
            </a:r>
          </a:p>
          <a:p>
            <a:pPr marL="57150" indent="-285750">
              <a:lnSpc>
                <a:spcPct val="110000"/>
              </a:lnSpc>
              <a:spcBef>
                <a:spcPts val="700"/>
              </a:spcBef>
              <a:buFont typeface="Wingdings" panose="05000000000000000000" pitchFamily="2" charset="2"/>
              <a:buChar char="Ø"/>
            </a:pPr>
            <a:r>
              <a:rPr lang="en-US" sz="2000" dirty="0">
                <a:solidFill>
                  <a:schemeClr val="tx1">
                    <a:lumMod val="65000"/>
                    <a:lumOff val="35000"/>
                  </a:schemeClr>
                </a:solidFill>
              </a:rPr>
              <a:t>Next to that the selection process, is important because it motivates the applicants to work harder and harder for the job position that is given and this because of the competition </a:t>
            </a:r>
          </a:p>
        </p:txBody>
      </p:sp>
      <p:pic>
        <p:nvPicPr>
          <p:cNvPr id="5" name="Picture 4">
            <a:extLst>
              <a:ext uri="{FF2B5EF4-FFF2-40B4-BE49-F238E27FC236}">
                <a16:creationId xmlns:a16="http://schemas.microsoft.com/office/drawing/2014/main" id="{FB53B3BA-2407-4053-888B-162207643452}"/>
              </a:ext>
            </a:extLst>
          </p:cNvPr>
          <p:cNvPicPr>
            <a:picLocks noChangeAspect="1"/>
          </p:cNvPicPr>
          <p:nvPr/>
        </p:nvPicPr>
        <p:blipFill rotWithShape="1">
          <a:blip r:embed="rId2"/>
          <a:srcRect l="8855" t="9298" r="8380" b="8596"/>
          <a:stretch/>
        </p:blipFill>
        <p:spPr>
          <a:xfrm>
            <a:off x="356437" y="2586790"/>
            <a:ext cx="4178506" cy="3060314"/>
          </a:xfrm>
          <a:prstGeom prst="rect">
            <a:avLst/>
          </a:prstGeom>
        </p:spPr>
      </p:pic>
    </p:spTree>
    <p:extLst>
      <p:ext uri="{BB962C8B-B14F-4D97-AF65-F5344CB8AC3E}">
        <p14:creationId xmlns:p14="http://schemas.microsoft.com/office/powerpoint/2010/main" val="1892975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9F178-30B3-4A1A-94E6-9804BEA4D37C}"/>
              </a:ext>
            </a:extLst>
          </p:cNvPr>
          <p:cNvSpPr>
            <a:spLocks noGrp="1"/>
          </p:cNvSpPr>
          <p:nvPr>
            <p:ph type="title"/>
          </p:nvPr>
        </p:nvSpPr>
        <p:spPr>
          <a:xfrm>
            <a:off x="1251677" y="645105"/>
            <a:ext cx="4357499" cy="1320855"/>
          </a:xfrm>
        </p:spPr>
        <p:txBody>
          <a:bodyPr>
            <a:normAutofit/>
          </a:bodyPr>
          <a:lstStyle/>
          <a:p>
            <a:r>
              <a:rPr lang="en-GB" sz="3700"/>
              <a:t>Factors affecting equality </a:t>
            </a:r>
          </a:p>
        </p:txBody>
      </p:sp>
      <p:sp>
        <p:nvSpPr>
          <p:cNvPr id="3" name="Content Placeholder 2">
            <a:extLst>
              <a:ext uri="{FF2B5EF4-FFF2-40B4-BE49-F238E27FC236}">
                <a16:creationId xmlns:a16="http://schemas.microsoft.com/office/drawing/2014/main" id="{9095BE09-A508-4575-9117-A64D2072FF05}"/>
              </a:ext>
            </a:extLst>
          </p:cNvPr>
          <p:cNvSpPr>
            <a:spLocks noGrp="1"/>
          </p:cNvSpPr>
          <p:nvPr>
            <p:ph idx="1"/>
          </p:nvPr>
        </p:nvSpPr>
        <p:spPr>
          <a:xfrm>
            <a:off x="1148576" y="1965960"/>
            <a:ext cx="4638907" cy="4445991"/>
          </a:xfrm>
        </p:spPr>
        <p:txBody>
          <a:bodyPr>
            <a:normAutofit/>
          </a:bodyPr>
          <a:lstStyle/>
          <a:p>
            <a:pPr>
              <a:lnSpc>
                <a:spcPct val="100000"/>
              </a:lnSpc>
            </a:pPr>
            <a:r>
              <a:rPr lang="en-GB" sz="1800" dirty="0"/>
              <a:t>The equality meaning varies from employer to employer and from employee to employee.</a:t>
            </a:r>
          </a:p>
          <a:p>
            <a:pPr>
              <a:lnSpc>
                <a:spcPct val="100000"/>
              </a:lnSpc>
            </a:pPr>
            <a:r>
              <a:rPr lang="en-GB" sz="1800" dirty="0"/>
              <a:t>However,  there are some specific factors that are influencing the way that equality is promoted.</a:t>
            </a:r>
          </a:p>
          <a:p>
            <a:pPr>
              <a:lnSpc>
                <a:spcPct val="100000"/>
              </a:lnSpc>
            </a:pPr>
            <a:r>
              <a:rPr lang="en-GB" sz="1800" dirty="0"/>
              <a:t>Factors such as: ¬Age</a:t>
            </a:r>
          </a:p>
          <a:p>
            <a:pPr marL="0" indent="0">
              <a:lnSpc>
                <a:spcPct val="100000"/>
              </a:lnSpc>
              <a:buNone/>
            </a:pPr>
            <a:r>
              <a:rPr lang="en-GB" sz="1800" dirty="0"/>
              <a:t>		¬Religion</a:t>
            </a:r>
          </a:p>
          <a:p>
            <a:pPr marL="0" indent="0">
              <a:lnSpc>
                <a:spcPct val="100000"/>
              </a:lnSpc>
              <a:buNone/>
            </a:pPr>
            <a:r>
              <a:rPr lang="en-GB" sz="1800" dirty="0"/>
              <a:t>		¬Sex Orientation</a:t>
            </a:r>
          </a:p>
          <a:p>
            <a:pPr marL="0" indent="0">
              <a:lnSpc>
                <a:spcPct val="100000"/>
              </a:lnSpc>
              <a:buNone/>
            </a:pPr>
            <a:r>
              <a:rPr lang="en-GB" sz="1800" dirty="0"/>
              <a:t>		¬Culture</a:t>
            </a:r>
          </a:p>
          <a:p>
            <a:pPr marL="0" indent="0">
              <a:lnSpc>
                <a:spcPct val="100000"/>
              </a:lnSpc>
              <a:buNone/>
            </a:pPr>
            <a:r>
              <a:rPr lang="en-GB" sz="1800" dirty="0"/>
              <a:t>		¬Disability</a:t>
            </a:r>
          </a:p>
          <a:p>
            <a:pPr marL="0" indent="0">
              <a:lnSpc>
                <a:spcPct val="100000"/>
              </a:lnSpc>
              <a:buNone/>
            </a:pPr>
            <a:r>
              <a:rPr lang="en-GB" sz="1800" dirty="0"/>
              <a:t>Are just some of the factors that people are not being treated equally in the workplace  </a:t>
            </a:r>
          </a:p>
        </p:txBody>
      </p:sp>
      <p:pic>
        <p:nvPicPr>
          <p:cNvPr id="2050" name="Picture 2" descr="Imagini pentru equality">
            <a:extLst>
              <a:ext uri="{FF2B5EF4-FFF2-40B4-BE49-F238E27FC236}">
                <a16:creationId xmlns:a16="http://schemas.microsoft.com/office/drawing/2014/main" id="{73A4E374-D3F9-4131-B5AB-0DCD0DA819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529" r="5614" b="-2"/>
          <a:stretch/>
        </p:blipFill>
        <p:spPr bwMode="auto">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012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D27E7-4D22-4B89-A36B-2967B15C7D99}"/>
              </a:ext>
            </a:extLst>
          </p:cNvPr>
          <p:cNvSpPr>
            <a:spLocks noGrp="1"/>
          </p:cNvSpPr>
          <p:nvPr>
            <p:ph type="title"/>
          </p:nvPr>
        </p:nvSpPr>
        <p:spPr/>
        <p:txBody>
          <a:bodyPr/>
          <a:lstStyle/>
          <a:p>
            <a:r>
              <a:rPr lang="en-GB" dirty="0"/>
              <a:t>	Factors affecting culture</a:t>
            </a:r>
          </a:p>
        </p:txBody>
      </p:sp>
      <p:sp>
        <p:nvSpPr>
          <p:cNvPr id="3" name="Content Placeholder 2">
            <a:extLst>
              <a:ext uri="{FF2B5EF4-FFF2-40B4-BE49-F238E27FC236}">
                <a16:creationId xmlns:a16="http://schemas.microsoft.com/office/drawing/2014/main" id="{3F55F62D-10E8-423B-B05C-1AD92988C009}"/>
              </a:ext>
            </a:extLst>
          </p:cNvPr>
          <p:cNvSpPr>
            <a:spLocks noGrp="1"/>
          </p:cNvSpPr>
          <p:nvPr>
            <p:ph idx="1"/>
          </p:nvPr>
        </p:nvSpPr>
        <p:spPr>
          <a:xfrm>
            <a:off x="762000" y="1223391"/>
            <a:ext cx="5639775" cy="5252224"/>
          </a:xfrm>
        </p:spPr>
        <p:txBody>
          <a:bodyPr>
            <a:normAutofit/>
          </a:bodyPr>
          <a:lstStyle/>
          <a:p>
            <a:r>
              <a:rPr lang="en-GB" dirty="0"/>
              <a:t>Because the culture is represented through the specific characteristics of the workplace, there are specific factors that are influencing the way the business in contouring those characteristics. </a:t>
            </a:r>
          </a:p>
          <a:p>
            <a:r>
              <a:rPr lang="en-GB" dirty="0"/>
              <a:t>Factors affecting the culture are:</a:t>
            </a:r>
          </a:p>
          <a:p>
            <a:pPr marL="0" indent="0" algn="ctr">
              <a:buNone/>
            </a:pPr>
            <a:r>
              <a:rPr lang="en-GB" dirty="0"/>
              <a:t> ¬Leadership </a:t>
            </a:r>
          </a:p>
          <a:p>
            <a:pPr marL="0" indent="0" algn="ctr">
              <a:buNone/>
            </a:pPr>
            <a:r>
              <a:rPr lang="en-GB" dirty="0"/>
              <a:t>¬Management </a:t>
            </a:r>
          </a:p>
          <a:p>
            <a:pPr marL="0" indent="0" algn="ctr">
              <a:buNone/>
            </a:pPr>
            <a:r>
              <a:rPr lang="en-GB" dirty="0"/>
              <a:t>	¬The people that are hired</a:t>
            </a:r>
          </a:p>
          <a:p>
            <a:pPr marL="0" indent="0" algn="ctr">
              <a:buNone/>
            </a:pPr>
            <a:r>
              <a:rPr lang="en-GB" dirty="0"/>
              <a:t>	¬Your work environment</a:t>
            </a:r>
          </a:p>
          <a:p>
            <a:pPr marL="0" indent="0" algn="ctr">
              <a:buNone/>
            </a:pPr>
            <a:r>
              <a:rPr lang="en-GB" dirty="0"/>
              <a:t>	¬You, the manager, as an example </a:t>
            </a:r>
          </a:p>
          <a:p>
            <a:pPr marL="0" indent="0" algn="ctr">
              <a:buNone/>
            </a:pPr>
            <a:r>
              <a:rPr lang="en-GB" dirty="0"/>
              <a:t>	¬The guests/ competitors </a:t>
            </a:r>
          </a:p>
        </p:txBody>
      </p:sp>
      <p:pic>
        <p:nvPicPr>
          <p:cNvPr id="4" name="Picture 3">
            <a:extLst>
              <a:ext uri="{FF2B5EF4-FFF2-40B4-BE49-F238E27FC236}">
                <a16:creationId xmlns:a16="http://schemas.microsoft.com/office/drawing/2014/main" id="{5A9AC277-414E-4411-ADD1-AE56A0D5050B}"/>
              </a:ext>
            </a:extLst>
          </p:cNvPr>
          <p:cNvPicPr>
            <a:picLocks noChangeAspect="1"/>
          </p:cNvPicPr>
          <p:nvPr/>
        </p:nvPicPr>
        <p:blipFill>
          <a:blip r:embed="rId3"/>
          <a:stretch>
            <a:fillRect/>
          </a:stretch>
        </p:blipFill>
        <p:spPr>
          <a:xfrm rot="491275">
            <a:off x="5783765" y="2327096"/>
            <a:ext cx="5334000" cy="2863516"/>
          </a:xfrm>
          <a:prstGeom prst="rect">
            <a:avLst/>
          </a:prstGeom>
        </p:spPr>
      </p:pic>
    </p:spTree>
    <p:extLst>
      <p:ext uri="{BB962C8B-B14F-4D97-AF65-F5344CB8AC3E}">
        <p14:creationId xmlns:p14="http://schemas.microsoft.com/office/powerpoint/2010/main" val="1662384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BAC8C-EA5F-464B-8C9E-CB2218750956}"/>
              </a:ext>
            </a:extLst>
          </p:cNvPr>
          <p:cNvSpPr>
            <a:spLocks noGrp="1"/>
          </p:cNvSpPr>
          <p:nvPr>
            <p:ph type="title"/>
          </p:nvPr>
        </p:nvSpPr>
        <p:spPr>
          <a:xfrm>
            <a:off x="1251677" y="645105"/>
            <a:ext cx="4357499" cy="1320855"/>
          </a:xfrm>
        </p:spPr>
        <p:txBody>
          <a:bodyPr>
            <a:normAutofit/>
          </a:bodyPr>
          <a:lstStyle/>
          <a:p>
            <a:r>
              <a:rPr lang="en-GB" sz="3700"/>
              <a:t>Factors affecting diversity </a:t>
            </a:r>
          </a:p>
        </p:txBody>
      </p:sp>
      <p:sp>
        <p:nvSpPr>
          <p:cNvPr id="3078" name="Content Placeholder 3077">
            <a:extLst>
              <a:ext uri="{FF2B5EF4-FFF2-40B4-BE49-F238E27FC236}">
                <a16:creationId xmlns:a16="http://schemas.microsoft.com/office/drawing/2014/main" id="{EC296EBB-E16D-41BA-A894-91F662F0AA71}"/>
              </a:ext>
            </a:extLst>
          </p:cNvPr>
          <p:cNvSpPr>
            <a:spLocks noGrp="1"/>
          </p:cNvSpPr>
          <p:nvPr>
            <p:ph idx="1"/>
          </p:nvPr>
        </p:nvSpPr>
        <p:spPr>
          <a:xfrm>
            <a:off x="1092820" y="1813190"/>
            <a:ext cx="4861931" cy="5059307"/>
          </a:xfrm>
        </p:spPr>
        <p:txBody>
          <a:bodyPr>
            <a:normAutofit/>
          </a:bodyPr>
          <a:lstStyle/>
          <a:p>
            <a:r>
              <a:rPr lang="en-US" dirty="0"/>
              <a:t>The diversity of the hotel is being promoted because there are multiple people with different characteristics hired. </a:t>
            </a:r>
          </a:p>
          <a:p>
            <a:r>
              <a:rPr lang="en-US" dirty="0"/>
              <a:t>For example, there are people from other culture, there are people of which the first language is not English, there are people that may like different types of songs or just simply have a different way of working. </a:t>
            </a:r>
          </a:p>
          <a:p>
            <a:r>
              <a:rPr lang="en-US" dirty="0"/>
              <a:t>There are factors influencing the diversity such as: </a:t>
            </a:r>
            <a:r>
              <a:rPr lang="en-US" i="1" dirty="0"/>
              <a:t>discrimination against people from other cultures, discriminating against people with a different religion/ sexual orientation, bullying someone because of their style…</a:t>
            </a:r>
            <a:endParaRPr lang="en-US" dirty="0"/>
          </a:p>
        </p:txBody>
      </p:sp>
      <p:pic>
        <p:nvPicPr>
          <p:cNvPr id="3074" name="Picture 2" descr="Imagini pentru diversity">
            <a:extLst>
              <a:ext uri="{FF2B5EF4-FFF2-40B4-BE49-F238E27FC236}">
                <a16:creationId xmlns:a16="http://schemas.microsoft.com/office/drawing/2014/main" id="{F6BE46D6-8C83-4209-A2A3-90A6E8B10B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52" r="25418" b="1"/>
          <a:stretch/>
        </p:blipFill>
        <p:spPr bwMode="auto">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513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 used to apprise performance</a:t>
            </a:r>
          </a:p>
        </p:txBody>
      </p:sp>
      <p:sp>
        <p:nvSpPr>
          <p:cNvPr id="3" name="Content Placeholder 2"/>
          <p:cNvSpPr>
            <a:spLocks noGrp="1"/>
          </p:cNvSpPr>
          <p:nvPr>
            <p:ph idx="1"/>
          </p:nvPr>
        </p:nvSpPr>
        <p:spPr>
          <a:xfrm>
            <a:off x="992459" y="1874517"/>
            <a:ext cx="10437541" cy="4983483"/>
          </a:xfrm>
        </p:spPr>
        <p:txBody>
          <a:bodyPr>
            <a:normAutofit fontScale="85000" lnSpcReduction="10000"/>
          </a:bodyPr>
          <a:lstStyle/>
          <a:p>
            <a:r>
              <a:rPr lang="en-GB" dirty="0"/>
              <a:t>There are two types of methods used for the appraisal of the employees performance. The two types are: </a:t>
            </a:r>
          </a:p>
          <a:p>
            <a:pPr marL="457200" indent="-457200" algn="ctr">
              <a:buAutoNum type="arabicPeriod"/>
            </a:pPr>
            <a:r>
              <a:rPr lang="en-GB" dirty="0"/>
              <a:t>Modern Methods </a:t>
            </a:r>
          </a:p>
          <a:p>
            <a:pPr marL="457200" indent="-457200" algn="ctr">
              <a:buAutoNum type="arabicPeriod"/>
            </a:pPr>
            <a:r>
              <a:rPr lang="en-GB" dirty="0"/>
              <a:t>Traditional Methods</a:t>
            </a:r>
          </a:p>
          <a:p>
            <a:pPr marL="0" indent="0">
              <a:buNone/>
            </a:pPr>
            <a:r>
              <a:rPr lang="en-GB" dirty="0"/>
              <a:t>1.Modern Methods: </a:t>
            </a:r>
            <a:r>
              <a:rPr lang="en-GB" i="1" dirty="0"/>
              <a:t>Management by Objective (MBO)</a:t>
            </a:r>
          </a:p>
          <a:p>
            <a:pPr marL="0" indent="0">
              <a:buNone/>
            </a:pPr>
            <a:r>
              <a:rPr lang="en-GB" i="1" dirty="0"/>
              <a:t>                             Behavioural Anchored Rating Scales (BARS)</a:t>
            </a:r>
          </a:p>
          <a:p>
            <a:pPr marL="0" indent="0">
              <a:buNone/>
            </a:pPr>
            <a:r>
              <a:rPr lang="en-GB" i="1" dirty="0"/>
              <a:t>                             360- degree appraisal </a:t>
            </a:r>
          </a:p>
          <a:p>
            <a:pPr marL="0" indent="0">
              <a:buNone/>
            </a:pPr>
            <a:r>
              <a:rPr lang="en-GB" i="1" dirty="0"/>
              <a:t> 		  Cost accounting method</a:t>
            </a:r>
          </a:p>
          <a:p>
            <a:pPr marL="0" indent="0">
              <a:buNone/>
            </a:pPr>
            <a:r>
              <a:rPr lang="en-GB" i="1" dirty="0"/>
              <a:t>2. Traditional Methods: Ranking Method </a:t>
            </a:r>
          </a:p>
          <a:p>
            <a:pPr marL="0" indent="0">
              <a:buNone/>
            </a:pPr>
            <a:r>
              <a:rPr lang="en-GB" i="1" dirty="0"/>
              <a:t>		   Paired Comparison</a:t>
            </a:r>
          </a:p>
          <a:p>
            <a:pPr marL="0" indent="0">
              <a:buNone/>
            </a:pPr>
            <a:r>
              <a:rPr lang="en-GB" i="1" dirty="0"/>
              <a:t>		  Grading </a:t>
            </a:r>
          </a:p>
          <a:p>
            <a:pPr marL="0" indent="0">
              <a:buNone/>
            </a:pPr>
            <a:r>
              <a:rPr lang="en-GB" i="1" dirty="0"/>
              <a:t>                                Forced Choice Method </a:t>
            </a:r>
          </a:p>
          <a:p>
            <a:pPr marL="0" indent="0">
              <a:buNone/>
            </a:pPr>
            <a:r>
              <a:rPr lang="en-GB" i="1" dirty="0"/>
              <a:t>		    Critical Incidents Method </a:t>
            </a:r>
          </a:p>
          <a:p>
            <a:pPr marL="0" indent="0">
              <a:buNone/>
            </a:pPr>
            <a:r>
              <a:rPr lang="en-GB" i="1" dirty="0"/>
              <a:t>		   Field Review Method </a:t>
            </a:r>
          </a:p>
          <a:p>
            <a:pPr marL="0" indent="0">
              <a:buNone/>
            </a:pPr>
            <a:r>
              <a:rPr lang="en-GB" i="1" dirty="0"/>
              <a:t>                                </a:t>
            </a:r>
            <a:endParaRPr lang="en-GB" dirty="0"/>
          </a:p>
        </p:txBody>
      </p:sp>
      <p:pic>
        <p:nvPicPr>
          <p:cNvPr id="4" name="Picture 3">
            <a:extLst>
              <a:ext uri="{FF2B5EF4-FFF2-40B4-BE49-F238E27FC236}">
                <a16:creationId xmlns:a16="http://schemas.microsoft.com/office/drawing/2014/main" id="{B9E08D86-BA11-4771-8B15-AC125259FCA5}"/>
              </a:ext>
            </a:extLst>
          </p:cNvPr>
          <p:cNvPicPr>
            <a:picLocks noChangeAspect="1"/>
          </p:cNvPicPr>
          <p:nvPr/>
        </p:nvPicPr>
        <p:blipFill rotWithShape="1">
          <a:blip r:embed="rId3"/>
          <a:srcRect b="7823"/>
          <a:stretch/>
        </p:blipFill>
        <p:spPr>
          <a:xfrm>
            <a:off x="6367313" y="3512634"/>
            <a:ext cx="4701200" cy="3111189"/>
          </a:xfrm>
          <a:prstGeom prst="rect">
            <a:avLst/>
          </a:prstGeom>
        </p:spPr>
      </p:pic>
    </p:spTree>
    <p:extLst>
      <p:ext uri="{BB962C8B-B14F-4D97-AF65-F5344CB8AC3E}">
        <p14:creationId xmlns:p14="http://schemas.microsoft.com/office/powerpoint/2010/main" val="102166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Page</a:t>
            </a:r>
          </a:p>
        </p:txBody>
      </p:sp>
      <p:sp>
        <p:nvSpPr>
          <p:cNvPr id="3" name="Content Placeholder 2"/>
          <p:cNvSpPr>
            <a:spLocks noGrp="1"/>
          </p:cNvSpPr>
          <p:nvPr>
            <p:ph idx="1"/>
          </p:nvPr>
        </p:nvSpPr>
        <p:spPr>
          <a:xfrm>
            <a:off x="911352" y="1527272"/>
            <a:ext cx="10369296" cy="4709160"/>
          </a:xfrm>
        </p:spPr>
        <p:txBody>
          <a:bodyPr>
            <a:normAutofit/>
          </a:bodyPr>
          <a:lstStyle/>
          <a:p>
            <a:r>
              <a:rPr lang="en-GB" sz="1200" dirty="0"/>
              <a:t>Adebayo I.O, Ogunyomi P.O &amp; Ojodu H.O, “</a:t>
            </a:r>
            <a:r>
              <a:rPr lang="en-GB" sz="1200" i="1" dirty="0"/>
              <a:t>Introduction to Business Management”, </a:t>
            </a:r>
            <a:r>
              <a:rPr lang="en-GB" sz="1200" dirty="0"/>
              <a:t>[available on: </a:t>
            </a:r>
            <a:r>
              <a:rPr lang="en-GB" sz="1200" dirty="0">
                <a:hlinkClick r:id="rId2"/>
              </a:rPr>
              <a:t>https://www.academia.edu/30410289/Business_Environmental_Factors_Implications_on_the_Survival_and_Growth_of_Business_Organisations_in_the_Manufacturing_Sector_of_Lagos_Metropolis</a:t>
            </a:r>
            <a:r>
              <a:rPr lang="en-GB" sz="1200" dirty="0"/>
              <a:t>, accessed on: 05/03/2020]</a:t>
            </a:r>
          </a:p>
          <a:p>
            <a:r>
              <a:rPr lang="en-GB" sz="1200" dirty="0"/>
              <a:t>Bush T. (2015), “</a:t>
            </a:r>
            <a:r>
              <a:rPr lang="en-GB" sz="1200" i="1" dirty="0"/>
              <a:t>Economic Factors affecting business”, </a:t>
            </a:r>
            <a:r>
              <a:rPr lang="en-GB" sz="1200" dirty="0"/>
              <a:t>[available on: </a:t>
            </a:r>
            <a:r>
              <a:rPr lang="en-GB" sz="1200" u="sng" dirty="0">
                <a:hlinkClick r:id="rId3"/>
              </a:rPr>
              <a:t>https://pestleanalysis.com/economic-factors-affecting-business/</a:t>
            </a:r>
            <a:r>
              <a:rPr lang="en-GB" sz="1200" dirty="0"/>
              <a:t>, accessed on 02/02/2020</a:t>
            </a:r>
          </a:p>
          <a:p>
            <a:r>
              <a:rPr lang="en-GB" sz="1200" dirty="0"/>
              <a:t>Carrell M. R.&amp; Elbert N. F.&amp; Hatfield, R. D. (1995) </a:t>
            </a:r>
            <a:r>
              <a:rPr lang="en-GB" sz="1200" i="1" dirty="0"/>
              <a:t>'Employee Selection’, </a:t>
            </a:r>
            <a:r>
              <a:rPr lang="en-GB" sz="1200" dirty="0"/>
              <a:t>[available on: </a:t>
            </a:r>
            <a:r>
              <a:rPr lang="en-GB" sz="1200" dirty="0">
                <a:hlinkClick r:id="rId4"/>
              </a:rPr>
              <a:t>https://books.google.co.uk/</a:t>
            </a:r>
            <a:r>
              <a:rPr lang="en-GB" sz="1200" dirty="0"/>
              <a:t>, accessed on: 05/03/2020</a:t>
            </a:r>
          </a:p>
          <a:p>
            <a:r>
              <a:rPr lang="en-GB" sz="1200" dirty="0"/>
              <a:t>Cherrington D. J. (1995), “</a:t>
            </a:r>
            <a:r>
              <a:rPr lang="en-GB" sz="1200" i="1" dirty="0"/>
              <a:t>Job analysis and strategic Recruitment”, </a:t>
            </a:r>
            <a:r>
              <a:rPr lang="en-GB" sz="1200" dirty="0"/>
              <a:t>[available on: </a:t>
            </a:r>
            <a:r>
              <a:rPr lang="en-GB" sz="1200" dirty="0">
                <a:hlinkClick r:id="rId5"/>
              </a:rPr>
              <a:t>https://core.ac.uk/</a:t>
            </a:r>
            <a:r>
              <a:rPr lang="en-GB" sz="1200" dirty="0"/>
              <a:t>, accessed on: 05/03/2020] </a:t>
            </a:r>
          </a:p>
          <a:p>
            <a:r>
              <a:rPr lang="en-GB" sz="1200" dirty="0"/>
              <a:t>Dcosta A. (2011), “</a:t>
            </a:r>
            <a:r>
              <a:rPr lang="en-GB" sz="1200" i="1" dirty="0"/>
              <a:t>PESTLE Analysis History and Application</a:t>
            </a:r>
            <a:r>
              <a:rPr lang="en-GB" sz="1200" dirty="0"/>
              <a:t>”, [online] available on: </a:t>
            </a:r>
            <a:r>
              <a:rPr lang="en-GB" sz="1200" dirty="0">
                <a:hlinkClick r:id="rId6"/>
              </a:rPr>
              <a:t>https://www.academia.edu/39859801/PESTLE-Analysis</a:t>
            </a:r>
            <a:r>
              <a:rPr lang="en-GB" sz="1200" dirty="0"/>
              <a:t>, [accessed on: 04/03/2020] </a:t>
            </a:r>
          </a:p>
          <a:p>
            <a:r>
              <a:rPr lang="en-GB" sz="1200" dirty="0"/>
              <a:t>Johnson G.&amp; Whittington R.&amp; Scholes K. (2009), “</a:t>
            </a:r>
            <a:r>
              <a:rPr lang="en-GB" sz="1200" i="1" dirty="0"/>
              <a:t>Exploring corporate strategy with MyStrategyLab”, </a:t>
            </a:r>
            <a:r>
              <a:rPr lang="en-GB" sz="1200" dirty="0"/>
              <a:t>[online] available on: </a:t>
            </a:r>
            <a:r>
              <a:rPr lang="en-GB" sz="1200" dirty="0">
                <a:hlinkClick r:id="rId7"/>
              </a:rPr>
              <a:t>http://dl.icdst.org/pdfs/files/2d89fe2521e3327388a4e68bbf59a72b.pdf</a:t>
            </a:r>
            <a:r>
              <a:rPr lang="en-GB" sz="1200" dirty="0"/>
              <a:t>, [accessed on 04/03/2020]</a:t>
            </a:r>
          </a:p>
          <a:p>
            <a:r>
              <a:rPr lang="en-GB" sz="1200" dirty="0"/>
              <a:t>Farooq U. (2016), “</a:t>
            </a:r>
            <a:r>
              <a:rPr lang="en-GB" sz="1200" i="1" dirty="0"/>
              <a:t>How social factors affect business environment”, </a:t>
            </a:r>
            <a:r>
              <a:rPr lang="en-GB" sz="1200" dirty="0"/>
              <a:t>[ available on:</a:t>
            </a:r>
            <a:r>
              <a:rPr lang="en-GB" sz="1200" dirty="0">
                <a:hlinkClick r:id="rId8"/>
              </a:rPr>
              <a:t> https://scholar.google.com/citations?user=4ZRrSgsAAAAJ&amp;hl=en </a:t>
            </a:r>
            <a:r>
              <a:rPr lang="en-GB" sz="1200" dirty="0"/>
              <a:t> accessed on: 05/02/2020] </a:t>
            </a:r>
          </a:p>
          <a:p>
            <a:r>
              <a:rPr lang="en-GB" sz="1200" dirty="0"/>
              <a:t>Mondy R. W. &amp; Noe, R. M. &amp; Premeaux S. R. (1996) </a:t>
            </a:r>
            <a:r>
              <a:rPr lang="en-GB" sz="1200" i="1" dirty="0"/>
              <a:t>'Selection</a:t>
            </a:r>
            <a:r>
              <a:rPr lang="en-GB" sz="1200" dirty="0"/>
              <a:t>’ , [available on: </a:t>
            </a:r>
            <a:r>
              <a:rPr lang="en-GB" sz="1200" dirty="0">
                <a:hlinkClick r:id="rId9"/>
              </a:rPr>
              <a:t>https://core.ac.uk/download/pdf/29818879.pdf</a:t>
            </a:r>
            <a:r>
              <a:rPr lang="en-GB" sz="1200" dirty="0"/>
              <a:t>, accessed on: 05/03/2020] </a:t>
            </a:r>
          </a:p>
          <a:p>
            <a:r>
              <a:rPr lang="en-GB" sz="1200" dirty="0"/>
              <a:t>Schuler R. S. (1992) </a:t>
            </a:r>
            <a:r>
              <a:rPr lang="en-GB" sz="1200" i="1" dirty="0"/>
              <a:t>'Selection and Placement</a:t>
            </a:r>
            <a:r>
              <a:rPr lang="en-GB" sz="1200" dirty="0"/>
              <a:t>', in Managing Human Resources, St. Paul, Minn: West Publishing Company, [available on: </a:t>
            </a:r>
            <a:r>
              <a:rPr lang="en-GB" sz="1200" dirty="0">
                <a:hlinkClick r:id="rId9"/>
              </a:rPr>
              <a:t>https://core.ac.uk/download/pdf/29818879.pdf</a:t>
            </a:r>
            <a:r>
              <a:rPr lang="en-GB" sz="1200" dirty="0"/>
              <a:t>, accessed on: 05/03/2020] </a:t>
            </a:r>
          </a:p>
          <a:p>
            <a:r>
              <a:rPr lang="en-GB" sz="1200" dirty="0"/>
              <a:t>Sparrow P. R (1995) </a:t>
            </a:r>
            <a:r>
              <a:rPr lang="en-GB" sz="1200" i="1" dirty="0"/>
              <a:t>'Towards a Dynamic and Comparative Model of European Human Resource Management: An Extended Review</a:t>
            </a:r>
            <a:r>
              <a:rPr lang="en-GB" sz="1200" dirty="0"/>
              <a:t>’ in the International Journal of Humm1 Resource Management, Vol. 6, pp.935-953., [retried from: </a:t>
            </a:r>
            <a:r>
              <a:rPr lang="en-GB" sz="1200" dirty="0">
                <a:hlinkClick r:id="rId9"/>
              </a:rPr>
              <a:t>https://core.ac.uk/download/pdf/29818879.pdf</a:t>
            </a:r>
            <a:r>
              <a:rPr lang="en-GB" sz="1200" dirty="0"/>
              <a:t>, accessed on: 05/03/2020] </a:t>
            </a:r>
          </a:p>
          <a:p>
            <a:endParaRPr lang="en-GB" dirty="0"/>
          </a:p>
        </p:txBody>
      </p:sp>
    </p:spTree>
    <p:extLst>
      <p:ext uri="{BB962C8B-B14F-4D97-AF65-F5344CB8AC3E}">
        <p14:creationId xmlns:p14="http://schemas.microsoft.com/office/powerpoint/2010/main" val="18947271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3025</Words>
  <Application>Microsoft Office PowerPoint</Application>
  <PresentationFormat>Widescreen</PresentationFormat>
  <Paragraphs>188</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Gill Sans MT</vt:lpstr>
      <vt:lpstr>Impact</vt:lpstr>
      <vt:lpstr>Wingdings</vt:lpstr>
      <vt:lpstr>Badge</vt:lpstr>
      <vt:lpstr>Personnel Resourcing Management </vt:lpstr>
      <vt:lpstr>Introduction </vt:lpstr>
      <vt:lpstr>PESTLE ANALYSIS </vt:lpstr>
      <vt:lpstr>POLITICAL FACTORS</vt:lpstr>
      <vt:lpstr>ECONOMIC FACTORS </vt:lpstr>
      <vt:lpstr>SOCIAL FACTORS</vt:lpstr>
      <vt:lpstr>LEGAL FACTORS </vt:lpstr>
      <vt:lpstr>EMVIRONMENTAL FACTORS</vt:lpstr>
      <vt:lpstr>Selection Process </vt:lpstr>
      <vt:lpstr>Recruitment Process </vt:lpstr>
      <vt:lpstr>Effectiveness of the Recruitment process </vt:lpstr>
      <vt:lpstr>Effectiveness of the Selection process </vt:lpstr>
      <vt:lpstr>Factors affecting equality </vt:lpstr>
      <vt:lpstr> Factors affecting culture</vt:lpstr>
      <vt:lpstr>Factors affecting diversity </vt:lpstr>
      <vt:lpstr>Methods used to apprise performance</vt:lpstr>
      <vt:lpstr>Reference Page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Personnel Resourcing Management </dc:title>
  <dc:creator>Policica Dansatoarea</dc:creator>
  <cp:lastModifiedBy>emil tuluca</cp:lastModifiedBy>
  <cp:revision>3</cp:revision>
  <dcterms:created xsi:type="dcterms:W3CDTF">2020-03-05T21:35:30Z</dcterms:created>
  <dcterms:modified xsi:type="dcterms:W3CDTF">2020-03-05T22:15:10Z</dcterms:modified>
</cp:coreProperties>
</file>