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B9E289-DC30-3D94-21CC-79C3A6912ECB}" v="485" dt="2023-09-25T19:11:18.836"/>
    <p1510:client id="{270E58F6-DDA6-4657-B850-3EDC82D3EC4D}" v="696" dt="2023-09-24T18:22:05.173"/>
    <p1510:client id="{38A74C8F-5E61-AD8A-98C9-7BA4F856B021}" v="82" dt="2023-09-25T09:38:19.929"/>
    <p1510:client id="{3ADCAF01-2FA4-DF1A-D52F-6906A2176717}" v="369" dt="2023-09-20T19:30:32.191"/>
    <p1510:client id="{40235F5A-FF21-A228-D5C5-62D241637CAA}" v="117" dt="2023-09-24T18:28:12.162"/>
    <p1510:client id="{4E72A1DF-4A6F-2413-836F-1748B19F29B1}" v="315" dt="2023-09-24T19:25:23.434"/>
    <p1510:client id="{5F482A2D-560E-C3FB-437D-24BC1AC5B54F}" v="24" dt="2023-09-18T15:54:47.116"/>
    <p1510:client id="{6991B499-C015-B264-5C54-92A9DF8DFA4B}" v="3" dt="2023-09-24T19:26:18.278"/>
    <p1510:client id="{7B3143F5-EF7E-DB54-B130-C8B49BC5E14D}" v="625" dt="2023-09-17T19:45:45.426"/>
    <p1510:client id="{8DC7B9EB-8B9E-47B2-9614-22113E27D1D4}" v="394" dt="2023-09-20T16:07:31.996"/>
    <p1510:client id="{F668B79A-AC6C-4ADF-A251-DB7211798E2F}" v="455" dt="2023-09-24T08:39:13.248"/>
    <p1510:client id="{FE3A6D25-C918-172B-28BF-7C2F501D7C72}" v="66" dt="2023-09-26T15:28:28.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46244/geej.v9i1.1711" TargetMode="External"/><Relationship Id="rId2" Type="http://schemas.openxmlformats.org/officeDocument/2006/relationships/hyperlink" Target="https://www.latrobe.edu.au/students/admin/academic-integrity/referencing-help/paraphrasing#:~:text=It%20is%20important%20because%20it,include%20some%20less%20relevant%20material)." TargetMode="External"/><Relationship Id="rId1" Type="http://schemas.openxmlformats.org/officeDocument/2006/relationships/slideLayout" Target="../slideLayouts/slideLayout2.xml"/><Relationship Id="rId4" Type="http://schemas.openxmlformats.org/officeDocument/2006/relationships/hyperlink" Target="https://doi.org/10.1155/2021/13787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6BB170A-9694-9EDE-0FB2-B2D5D3E24993}"/>
              </a:ext>
            </a:extLst>
          </p:cNvPr>
          <p:cNvSpPr/>
          <p:nvPr/>
        </p:nvSpPr>
        <p:spPr>
          <a:xfrm>
            <a:off x="39295" y="263297"/>
            <a:ext cx="4508438" cy="1940778"/>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en-US" sz="1000" b="1" u="sng">
                <a:solidFill>
                  <a:schemeClr val="tx1"/>
                </a:solidFill>
                <a:latin typeface="Arial"/>
                <a:cs typeface="Arial"/>
              </a:rPr>
              <a:t>Introduction </a:t>
            </a:r>
            <a:endParaRPr lang="en-US" sz="1000">
              <a:solidFill>
                <a:schemeClr val="tx1"/>
              </a:solidFill>
              <a:latin typeface="Arial"/>
              <a:cs typeface="Arial"/>
            </a:endParaRPr>
          </a:p>
          <a:p>
            <a:pPr algn="just"/>
            <a:r>
              <a:rPr lang="en-US" sz="1000">
                <a:solidFill>
                  <a:schemeClr val="tx1"/>
                </a:solidFill>
                <a:latin typeface="Arial"/>
                <a:cs typeface="Arial"/>
              </a:rPr>
              <a:t>There are a variety of skills and qualities needed for successful academic study. Without these a student may struggle to fulfill their full potential on their course. </a:t>
            </a:r>
          </a:p>
          <a:p>
            <a:pPr algn="just"/>
            <a:endParaRPr lang="en-US" sz="1000">
              <a:solidFill>
                <a:schemeClr val="tx1"/>
              </a:solidFill>
              <a:latin typeface="Arial"/>
              <a:cs typeface="Arial"/>
            </a:endParaRPr>
          </a:p>
          <a:p>
            <a:pPr algn="just"/>
            <a:r>
              <a:rPr lang="en-US" sz="1000">
                <a:solidFill>
                  <a:schemeClr val="tx1"/>
                </a:solidFill>
                <a:latin typeface="Arial"/>
                <a:cs typeface="Arial"/>
              </a:rPr>
              <a:t>According to Smale and Fowlie (2009) some students who lack desirable academic and personal skills underachieve. Likewise, Cotrell (2019) maintains this idea stating the use of study skills can support a student to advance their learning process.</a:t>
            </a:r>
          </a:p>
          <a:p>
            <a:pPr algn="just"/>
            <a:endParaRPr lang="en-US" sz="1000">
              <a:solidFill>
                <a:schemeClr val="tx1"/>
              </a:solidFill>
              <a:latin typeface="Arial"/>
              <a:cs typeface="Arial"/>
            </a:endParaRPr>
          </a:p>
          <a:p>
            <a:pPr algn="just"/>
            <a:r>
              <a:rPr lang="en-US" sz="1000">
                <a:solidFill>
                  <a:schemeClr val="tx1"/>
                </a:solidFill>
                <a:latin typeface="Arial"/>
                <a:cs typeface="Arial"/>
              </a:rPr>
              <a:t>This poster aims to discuss the importance of paraphrasing, referencing, note-taking and time management for academic study.</a:t>
            </a:r>
          </a:p>
        </p:txBody>
      </p:sp>
      <p:sp>
        <p:nvSpPr>
          <p:cNvPr id="8" name="Rectangle: Rounded Corners 7">
            <a:extLst>
              <a:ext uri="{FF2B5EF4-FFF2-40B4-BE49-F238E27FC236}">
                <a16:creationId xmlns:a16="http://schemas.microsoft.com/office/drawing/2014/main" id="{7F94DB00-7C38-C8C7-2D48-FD007D94B174}"/>
              </a:ext>
            </a:extLst>
          </p:cNvPr>
          <p:cNvSpPr/>
          <p:nvPr/>
        </p:nvSpPr>
        <p:spPr>
          <a:xfrm>
            <a:off x="8232920" y="635447"/>
            <a:ext cx="3888082" cy="5357246"/>
          </a:xfrm>
          <a:prstGeom prst="round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00" b="1" u="sng" dirty="0">
                <a:solidFill>
                  <a:schemeClr val="tx1"/>
                </a:solidFill>
                <a:latin typeface="Arial"/>
                <a:ea typeface="Calibri"/>
                <a:cs typeface="Arial"/>
              </a:rPr>
              <a:t>Paraphrasing and Referencing.</a:t>
            </a:r>
            <a:endParaRPr lang="en-US" sz="1000" dirty="0">
              <a:solidFill>
                <a:schemeClr val="tx1"/>
              </a:solidFill>
              <a:latin typeface="Arial"/>
              <a:ea typeface="Calibri"/>
              <a:cs typeface="Arial"/>
            </a:endParaRPr>
          </a:p>
          <a:p>
            <a:pPr algn="just"/>
            <a:r>
              <a:rPr lang="en-US" sz="1000" dirty="0">
                <a:solidFill>
                  <a:schemeClr val="tx1"/>
                </a:solidFill>
                <a:latin typeface="Arial"/>
                <a:ea typeface="Calibri"/>
                <a:cs typeface="Arial"/>
              </a:rPr>
              <a:t>Pratama, </a:t>
            </a:r>
            <a:r>
              <a:rPr lang="en-US" sz="1000" dirty="0" err="1">
                <a:solidFill>
                  <a:schemeClr val="tx1"/>
                </a:solidFill>
                <a:latin typeface="Arial"/>
                <a:ea typeface="Calibri"/>
                <a:cs typeface="Arial"/>
              </a:rPr>
              <a:t>Prawesti</a:t>
            </a:r>
            <a:r>
              <a:rPr lang="en-US" sz="1000" dirty="0">
                <a:solidFill>
                  <a:schemeClr val="tx1"/>
                </a:solidFill>
                <a:latin typeface="Arial"/>
                <a:ea typeface="Calibri"/>
                <a:cs typeface="Arial"/>
              </a:rPr>
              <a:t> and </a:t>
            </a:r>
            <a:r>
              <a:rPr lang="en-US" sz="1000" dirty="0" err="1">
                <a:solidFill>
                  <a:schemeClr val="tx1"/>
                </a:solidFill>
                <a:latin typeface="Arial"/>
                <a:ea typeface="Calibri"/>
                <a:cs typeface="Arial"/>
              </a:rPr>
              <a:t>Fridolini</a:t>
            </a:r>
            <a:r>
              <a:rPr lang="en-US" sz="1000" dirty="0">
                <a:solidFill>
                  <a:schemeClr val="tx1"/>
                </a:solidFill>
                <a:latin typeface="Arial"/>
                <a:ea typeface="Calibri"/>
                <a:cs typeface="Arial"/>
              </a:rPr>
              <a:t> (2020) argue that paraphrasing is pivotal to academic study, stating that it requires skillful writing skills to rephrase information in their own words while keeping the central idea the same. In addition, La Trobe University (no date) highlight several strategies for successful paraphrasing which include; reading a text carefully before paraphrasing to ensure understanding of all words, paying careful attention to opening sentences and key words, recording all details of authors and sources for future use and ensuring full understanding of text.</a:t>
            </a:r>
          </a:p>
          <a:p>
            <a:pPr algn="just"/>
            <a:endParaRPr lang="en-US" sz="1000">
              <a:solidFill>
                <a:schemeClr val="tx1"/>
              </a:solidFill>
              <a:latin typeface="Arial"/>
              <a:ea typeface="Calibri"/>
              <a:cs typeface="Arial"/>
            </a:endParaRPr>
          </a:p>
          <a:p>
            <a:pPr algn="just"/>
            <a:r>
              <a:rPr lang="en-US" sz="1000" dirty="0">
                <a:solidFill>
                  <a:schemeClr val="tx1"/>
                </a:solidFill>
                <a:latin typeface="Arial"/>
                <a:ea typeface="Calibri"/>
                <a:cs typeface="Arial"/>
              </a:rPr>
              <a:t>Bedford and Wilson (2020) argue the importance of referencing stating it informs reader of where your ideas derived from, enables you and the reader to revisit the information later, and shows good manners. Likewise, Moore  et al. (2010) emphasis the importance of referencing correctly and states it is important for students to be confident in knowing when to reference and what style their institution use. Moreover, Bedford and Wilson (2020) state that referencing helps you avoid plagiarizing. In addition to this, Bedford and Wilson (2009) state that plagiarism is theft of another's work and is highly frowned upon, and students will be penalized regardless of if the plagiarism has been done deliberately or unintentionally.</a:t>
            </a:r>
          </a:p>
          <a:p>
            <a:pPr algn="just"/>
            <a:endParaRPr lang="en-US" sz="1000">
              <a:solidFill>
                <a:schemeClr val="tx1"/>
              </a:solidFill>
              <a:latin typeface="Arial"/>
              <a:ea typeface="Calibri"/>
              <a:cs typeface="Arial"/>
            </a:endParaRPr>
          </a:p>
          <a:p>
            <a:pPr algn="just"/>
            <a:r>
              <a:rPr lang="en-US" sz="1000" dirty="0">
                <a:solidFill>
                  <a:schemeClr val="tx1"/>
                </a:solidFill>
                <a:latin typeface="Arial"/>
                <a:ea typeface="Calibri"/>
                <a:cs typeface="Arial"/>
              </a:rPr>
              <a:t>La Trobe University (no date) argues that paraphrasing should be utilized throughout academic writing, using a combination of direct quotes and indirect quotes – all of which should be referenced correctly, along with your own thoughts.</a:t>
            </a:r>
          </a:p>
        </p:txBody>
      </p:sp>
      <p:sp>
        <p:nvSpPr>
          <p:cNvPr id="9" name="Rectangle: Rounded Corners 8">
            <a:extLst>
              <a:ext uri="{FF2B5EF4-FFF2-40B4-BE49-F238E27FC236}">
                <a16:creationId xmlns:a16="http://schemas.microsoft.com/office/drawing/2014/main" id="{BD42F7C8-6FD7-D3F8-4FBC-6C503A9C5444}"/>
              </a:ext>
            </a:extLst>
          </p:cNvPr>
          <p:cNvSpPr/>
          <p:nvPr/>
        </p:nvSpPr>
        <p:spPr>
          <a:xfrm>
            <a:off x="39173" y="2254861"/>
            <a:ext cx="4729431" cy="4502869"/>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00" b="1" u="sng" dirty="0">
                <a:solidFill>
                  <a:schemeClr val="tx1"/>
                </a:solidFill>
                <a:latin typeface="Arial"/>
                <a:ea typeface="Calibri"/>
                <a:cs typeface="Arial"/>
              </a:rPr>
              <a:t>Time management</a:t>
            </a:r>
          </a:p>
          <a:p>
            <a:pPr algn="just"/>
            <a:r>
              <a:rPr lang="en-US" sz="1000" dirty="0">
                <a:solidFill>
                  <a:schemeClr val="tx1"/>
                </a:solidFill>
                <a:latin typeface="Arial"/>
                <a:ea typeface="Calibri"/>
                <a:cs typeface="Arial"/>
              </a:rPr>
              <a:t>Time management is an essential skill to master for successful academic study.  Cottrell (2019) highlights that as a student your time will be stretched by many factors such as study, work, family, social life and so on. Therefore, it is imperative to be able to plan your time effectively. Additionally, Cotrell (2019) states a student's success will depend on two factors; the amount of time spent studying and how efficiently that time is utilized. </a:t>
            </a:r>
            <a:endParaRPr lang="en-US" dirty="0">
              <a:solidFill>
                <a:schemeClr val="tx1"/>
              </a:solidFill>
              <a:ea typeface="Calibri" panose="020F0502020204030204"/>
              <a:cs typeface="Calibri" panose="020F0502020204030204"/>
            </a:endParaRPr>
          </a:p>
          <a:p>
            <a:pPr algn="just"/>
            <a:endParaRPr lang="en-US" sz="1000">
              <a:solidFill>
                <a:schemeClr val="tx1"/>
              </a:solidFill>
              <a:latin typeface="Arial"/>
              <a:ea typeface="Calibri" panose="020F0502020204030204"/>
              <a:cs typeface="Arial"/>
            </a:endParaRPr>
          </a:p>
          <a:p>
            <a:pPr algn="just"/>
            <a:r>
              <a:rPr lang="en-US" sz="1000" dirty="0">
                <a:solidFill>
                  <a:schemeClr val="tx1"/>
                </a:solidFill>
                <a:latin typeface="Arial"/>
                <a:ea typeface="Calibri" panose="020F0502020204030204"/>
                <a:cs typeface="Arial"/>
              </a:rPr>
              <a:t>Moreover, according to Moore </a:t>
            </a:r>
            <a:r>
              <a:rPr lang="en-US" sz="1000" i="1" dirty="0">
                <a:solidFill>
                  <a:schemeClr val="tx1"/>
                </a:solidFill>
                <a:latin typeface="Arial"/>
                <a:ea typeface="Calibri" panose="020F0502020204030204"/>
                <a:cs typeface="Arial"/>
              </a:rPr>
              <a:t>et al.</a:t>
            </a:r>
            <a:r>
              <a:rPr lang="en-US" sz="1000" dirty="0">
                <a:solidFill>
                  <a:schemeClr val="tx1"/>
                </a:solidFill>
                <a:latin typeface="Arial"/>
                <a:ea typeface="Calibri" panose="020F0502020204030204"/>
                <a:cs typeface="Arial"/>
              </a:rPr>
              <a:t> (2010) there are three time-management challenges that some students face, these are:</a:t>
            </a:r>
          </a:p>
          <a:p>
            <a:pPr marL="285750" indent="-285750" algn="just">
              <a:buFont typeface="Symbol"/>
              <a:buChar char="•"/>
            </a:pPr>
            <a:r>
              <a:rPr lang="en-US" sz="1000" dirty="0">
                <a:solidFill>
                  <a:schemeClr val="tx1"/>
                </a:solidFill>
                <a:latin typeface="Arial"/>
                <a:ea typeface="Calibri" panose="020F0502020204030204"/>
                <a:cs typeface="Arial"/>
              </a:rPr>
              <a:t>Planning- Not having a clear plan with a realistic time frame.</a:t>
            </a:r>
          </a:p>
          <a:p>
            <a:pPr marL="285750" indent="-285750" algn="just">
              <a:buFont typeface="Symbol"/>
              <a:buChar char="•"/>
            </a:pPr>
            <a:r>
              <a:rPr lang="en-US" sz="1000" dirty="0">
                <a:solidFill>
                  <a:schemeClr val="tx1"/>
                </a:solidFill>
                <a:latin typeface="Arial"/>
                <a:ea typeface="Calibri" panose="020F0502020204030204"/>
                <a:cs typeface="Arial"/>
              </a:rPr>
              <a:t>Procrastination- Delaying tasks. </a:t>
            </a:r>
          </a:p>
          <a:p>
            <a:pPr marL="285750" indent="-285750" algn="just">
              <a:buFont typeface="Symbol"/>
              <a:buChar char="•"/>
            </a:pPr>
            <a:r>
              <a:rPr lang="en-US" sz="1000" dirty="0">
                <a:solidFill>
                  <a:schemeClr val="tx1"/>
                </a:solidFill>
                <a:latin typeface="Arial"/>
                <a:ea typeface="Calibri" panose="020F0502020204030204"/>
                <a:cs typeface="Arial"/>
              </a:rPr>
              <a:t>Perfectionism- Setting unachievable goals.</a:t>
            </a:r>
          </a:p>
          <a:p>
            <a:pPr algn="just"/>
            <a:r>
              <a:rPr lang="en-US" sz="1000" dirty="0">
                <a:solidFill>
                  <a:schemeClr val="tx1"/>
                </a:solidFill>
                <a:latin typeface="Arial"/>
                <a:ea typeface="Calibri" panose="020F0502020204030204"/>
                <a:cs typeface="Arial"/>
              </a:rPr>
              <a:t>Correspondingly, </a:t>
            </a:r>
            <a:r>
              <a:rPr lang="en-US" sz="1000" dirty="0" err="1">
                <a:solidFill>
                  <a:schemeClr val="tx1"/>
                </a:solidFill>
                <a:latin typeface="Arial"/>
                <a:ea typeface="Calibri" panose="020F0502020204030204"/>
                <a:cs typeface="Arial"/>
              </a:rPr>
              <a:t>Roshanisefat</a:t>
            </a:r>
            <a:r>
              <a:rPr lang="en-US" sz="1000" dirty="0">
                <a:solidFill>
                  <a:schemeClr val="tx1"/>
                </a:solidFill>
                <a:latin typeface="Arial"/>
                <a:ea typeface="Calibri" panose="020F0502020204030204"/>
                <a:cs typeface="Arial"/>
              </a:rPr>
              <a:t>, Azizi and </a:t>
            </a:r>
            <a:r>
              <a:rPr lang="en-US" sz="1000" dirty="0" err="1">
                <a:solidFill>
                  <a:schemeClr val="tx1"/>
                </a:solidFill>
                <a:latin typeface="Arial"/>
                <a:ea typeface="Calibri" panose="020F0502020204030204"/>
                <a:cs typeface="Arial"/>
              </a:rPr>
              <a:t>Khatony</a:t>
            </a:r>
            <a:r>
              <a:rPr lang="en-US" sz="1000" dirty="0">
                <a:solidFill>
                  <a:schemeClr val="tx1"/>
                </a:solidFill>
                <a:latin typeface="Arial"/>
                <a:ea typeface="Calibri" panose="020F0502020204030204"/>
                <a:cs typeface="Arial"/>
              </a:rPr>
              <a:t> (2021) argue that students who procrastinate have inadequate time management, poor well-being, and substandard academic performance. In addition to this, </a:t>
            </a:r>
            <a:r>
              <a:rPr lang="en-US" sz="1000" dirty="0" err="1">
                <a:solidFill>
                  <a:schemeClr val="tx1"/>
                </a:solidFill>
                <a:latin typeface="Arial"/>
                <a:ea typeface="Calibri" panose="020F0502020204030204"/>
                <a:cs typeface="Arial"/>
              </a:rPr>
              <a:t>Roshanisefat</a:t>
            </a:r>
            <a:r>
              <a:rPr lang="en-US" sz="1000" dirty="0">
                <a:solidFill>
                  <a:schemeClr val="tx1"/>
                </a:solidFill>
                <a:latin typeface="Arial"/>
                <a:ea typeface="Calibri" panose="020F0502020204030204"/>
                <a:cs typeface="Arial"/>
              </a:rPr>
              <a:t>, Azizi and </a:t>
            </a:r>
            <a:r>
              <a:rPr lang="en-US" sz="1000" dirty="0" err="1">
                <a:solidFill>
                  <a:schemeClr val="tx1"/>
                </a:solidFill>
                <a:latin typeface="Arial"/>
                <a:ea typeface="Calibri" panose="020F0502020204030204"/>
                <a:cs typeface="Arial"/>
              </a:rPr>
              <a:t>Khatony</a:t>
            </a:r>
            <a:r>
              <a:rPr lang="en-US" sz="1000" dirty="0">
                <a:solidFill>
                  <a:schemeClr val="tx1"/>
                </a:solidFill>
                <a:latin typeface="Arial"/>
                <a:ea typeface="Calibri" panose="020F0502020204030204"/>
                <a:cs typeface="Arial"/>
              </a:rPr>
              <a:t> (2021) suggest that Students who have desirable time management skills tend to have an excellent understanding of the value of time and how best optimize it. </a:t>
            </a:r>
          </a:p>
          <a:p>
            <a:pPr algn="just"/>
            <a:endParaRPr lang="en-US" sz="1000">
              <a:solidFill>
                <a:schemeClr val="tx1"/>
              </a:solidFill>
              <a:latin typeface="Arial"/>
              <a:ea typeface="Calibri" panose="020F0502020204030204"/>
              <a:cs typeface="Arial"/>
            </a:endParaRPr>
          </a:p>
          <a:p>
            <a:pPr algn="just"/>
            <a:r>
              <a:rPr lang="en-US" sz="1000" dirty="0">
                <a:solidFill>
                  <a:schemeClr val="tx1"/>
                </a:solidFill>
                <a:latin typeface="Arial"/>
                <a:ea typeface="Calibri" panose="020F0502020204030204"/>
                <a:cs typeface="Arial"/>
              </a:rPr>
              <a:t>In addition, Levin (2007) highlights that some students benefit from having a regular routine and find using time-management strategies such as a timetable beneficial to accomplishing this. Likewise, Levin (2007) argues that students need to be strategic thinkers when it comes to time management, meaning the student is planning to ensure sufficient time for study.</a:t>
            </a:r>
          </a:p>
        </p:txBody>
      </p:sp>
      <p:sp>
        <p:nvSpPr>
          <p:cNvPr id="11" name="Rectangle: Rounded Corners 10">
            <a:extLst>
              <a:ext uri="{FF2B5EF4-FFF2-40B4-BE49-F238E27FC236}">
                <a16:creationId xmlns:a16="http://schemas.microsoft.com/office/drawing/2014/main" id="{963613A6-BE18-7724-3217-6AC2DD5C0E6D}"/>
              </a:ext>
            </a:extLst>
          </p:cNvPr>
          <p:cNvSpPr/>
          <p:nvPr/>
        </p:nvSpPr>
        <p:spPr>
          <a:xfrm>
            <a:off x="8231112" y="6050067"/>
            <a:ext cx="3889941" cy="710107"/>
          </a:xfrm>
          <a:prstGeom prst="roundRect">
            <a:avLst/>
          </a:prstGeom>
          <a:solidFill>
            <a:schemeClr val="accent5">
              <a:lumMod val="20000"/>
              <a:lumOff val="80000"/>
            </a:schemeClr>
          </a:solidFill>
          <a:ln>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en-US" sz="1000" b="1" u="sng">
                <a:solidFill>
                  <a:schemeClr val="tx1"/>
                </a:solidFill>
                <a:latin typeface="Arial"/>
                <a:cs typeface="Arial"/>
              </a:rPr>
              <a:t>Conclusion </a:t>
            </a:r>
            <a:endParaRPr lang="en-US" sz="1000">
              <a:solidFill>
                <a:schemeClr val="tx1"/>
              </a:solidFill>
              <a:latin typeface="Arial"/>
              <a:cs typeface="Arial"/>
            </a:endParaRPr>
          </a:p>
          <a:p>
            <a:pPr algn="just"/>
            <a:r>
              <a:rPr lang="en-US" sz="1000">
                <a:solidFill>
                  <a:schemeClr val="tx1"/>
                </a:solidFill>
                <a:latin typeface="Arial"/>
                <a:cs typeface="Arial"/>
              </a:rPr>
              <a:t>From these arguments, one could conclude that study skills such paraphrasing, referencing, note taking and time management are imperative for successful academic study. </a:t>
            </a:r>
            <a:endParaRPr lang="en-US" sz="1000">
              <a:solidFill>
                <a:schemeClr val="tx1"/>
              </a:solidFill>
              <a:latin typeface="Arial"/>
              <a:ea typeface="Calibri"/>
              <a:cs typeface="Arial"/>
            </a:endParaRPr>
          </a:p>
        </p:txBody>
      </p:sp>
      <p:sp>
        <p:nvSpPr>
          <p:cNvPr id="12" name="TextBox 11">
            <a:extLst>
              <a:ext uri="{FF2B5EF4-FFF2-40B4-BE49-F238E27FC236}">
                <a16:creationId xmlns:a16="http://schemas.microsoft.com/office/drawing/2014/main" id="{4B2C455D-B86E-07FA-00AF-43FE69B6EE77}"/>
              </a:ext>
            </a:extLst>
          </p:cNvPr>
          <p:cNvSpPr txBox="1"/>
          <p:nvPr/>
        </p:nvSpPr>
        <p:spPr>
          <a:xfrm>
            <a:off x="11195052" y="57472"/>
            <a:ext cx="4398038" cy="64633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latin typeface="Arial"/>
                <a:cs typeface="Calibri" panose="020F0502020204030204"/>
              </a:rPr>
              <a:t>2305354</a:t>
            </a:r>
            <a:endParaRPr lang="en-US" sz="1200">
              <a:latin typeface="Arial"/>
              <a:ea typeface="Calibri"/>
              <a:cs typeface="Calibri" panose="020F0502020204030204"/>
            </a:endParaRPr>
          </a:p>
          <a:p>
            <a:pPr algn="just"/>
            <a:r>
              <a:rPr lang="en-US" sz="1200">
                <a:solidFill>
                  <a:srgbClr val="1D2125"/>
                </a:solidFill>
                <a:latin typeface="Arial"/>
                <a:cs typeface="Calibri" panose="020F0502020204030204"/>
              </a:rPr>
              <a:t>ECEY4008</a:t>
            </a:r>
            <a:endParaRPr lang="en-US" sz="1200">
              <a:solidFill>
                <a:srgbClr val="000000"/>
              </a:solidFill>
              <a:latin typeface="Arial"/>
              <a:ea typeface="Calibri"/>
              <a:cs typeface="Calibri" panose="020F0502020204030204"/>
            </a:endParaRPr>
          </a:p>
          <a:p>
            <a:pPr algn="just"/>
            <a:r>
              <a:rPr lang="en-US" sz="1200">
                <a:solidFill>
                  <a:srgbClr val="1D2125"/>
                </a:solidFill>
                <a:latin typeface="Arial"/>
                <a:cs typeface="Calibri"/>
              </a:rPr>
              <a:t>802 Words</a:t>
            </a:r>
            <a:endParaRPr lang="en-US" sz="1200">
              <a:solidFill>
                <a:srgbClr val="000000"/>
              </a:solidFill>
              <a:latin typeface="Calibri" panose="020F0502020204030204"/>
              <a:ea typeface="Calibri"/>
              <a:cs typeface="Calibri"/>
            </a:endParaRPr>
          </a:p>
        </p:txBody>
      </p:sp>
      <p:sp>
        <p:nvSpPr>
          <p:cNvPr id="13" name="Rectangle: Rounded Corners 12">
            <a:extLst>
              <a:ext uri="{FF2B5EF4-FFF2-40B4-BE49-F238E27FC236}">
                <a16:creationId xmlns:a16="http://schemas.microsoft.com/office/drawing/2014/main" id="{39BFC735-77C0-6515-86AB-D45E413A5655}"/>
              </a:ext>
            </a:extLst>
          </p:cNvPr>
          <p:cNvSpPr/>
          <p:nvPr/>
        </p:nvSpPr>
        <p:spPr>
          <a:xfrm>
            <a:off x="4877236" y="526435"/>
            <a:ext cx="3254772" cy="6263387"/>
          </a:xfrm>
          <a:prstGeom prst="roundRect">
            <a:avLst/>
          </a:prstGeom>
          <a:solidFill>
            <a:schemeClr val="accent4">
              <a:lumMod val="20000"/>
              <a:lumOff val="80000"/>
            </a:schemeClr>
          </a:solidFill>
          <a:ln>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00" b="1" u="sng">
                <a:solidFill>
                  <a:schemeClr val="tx1"/>
                </a:solidFill>
                <a:latin typeface="Arial"/>
                <a:ea typeface="Calibri"/>
                <a:cs typeface="Arial"/>
              </a:rPr>
              <a:t>Note Taking </a:t>
            </a:r>
            <a:endParaRPr lang="en-US" sz="1000">
              <a:solidFill>
                <a:schemeClr val="tx1"/>
              </a:solidFill>
              <a:latin typeface="Arial"/>
              <a:ea typeface="Calibri"/>
              <a:cs typeface="Arial"/>
            </a:endParaRPr>
          </a:p>
          <a:p>
            <a:pPr algn="just"/>
            <a:r>
              <a:rPr lang="en-US" sz="1000">
                <a:solidFill>
                  <a:schemeClr val="tx1"/>
                </a:solidFill>
                <a:latin typeface="Arial"/>
                <a:ea typeface="Calibri"/>
                <a:cs typeface="Arial"/>
              </a:rPr>
              <a:t>The ability to make high quality notes is a skill that is crucial for academic study. According to Pritchard (2008) critical reflection is a result of effective note taking. Additionally, Pritchard (2008) states that notes taken should be brief and, in the students' own words rather than chunks copied, this ensures the student analyze and thinks about materials given.</a:t>
            </a:r>
          </a:p>
          <a:p>
            <a:pPr algn="just"/>
            <a:endParaRPr lang="en-US" sz="1000">
              <a:solidFill>
                <a:schemeClr val="tx1"/>
              </a:solidFill>
              <a:latin typeface="Arial"/>
              <a:ea typeface="Calibri"/>
              <a:cs typeface="Arial"/>
            </a:endParaRPr>
          </a:p>
          <a:p>
            <a:pPr algn="just"/>
            <a:r>
              <a:rPr lang="en-US" sz="1000">
                <a:solidFill>
                  <a:schemeClr val="tx1"/>
                </a:solidFill>
                <a:latin typeface="Arial"/>
                <a:ea typeface="Calibri"/>
                <a:cs typeface="Arial"/>
              </a:rPr>
              <a:t>Moreover, Bedford and Wilson (2020) highlight that every student's note-taking strategy will differ, but regardless of their chosen method, the information must be comprehensible later. Complementary to this Cottrell (2019) argues the inability to use effective note-taking strategies means students could struggle to recall and understand material covered, therefore wasting their time.</a:t>
            </a:r>
          </a:p>
          <a:p>
            <a:pPr algn="just"/>
            <a:endParaRPr lang="en-US" sz="1000">
              <a:solidFill>
                <a:schemeClr val="tx1"/>
              </a:solidFill>
              <a:latin typeface="Arial"/>
              <a:ea typeface="Calibri"/>
              <a:cs typeface="Arial"/>
            </a:endParaRPr>
          </a:p>
          <a:p>
            <a:pPr algn="just"/>
            <a:r>
              <a:rPr lang="en-US" sz="1000">
                <a:solidFill>
                  <a:schemeClr val="tx1"/>
                </a:solidFill>
                <a:latin typeface="Arial"/>
                <a:ea typeface="Calibri"/>
                <a:cs typeface="Arial"/>
              </a:rPr>
              <a:t>Furthermore, Cottrell (2017) highlights several benefits of note taking, stating that taking notes brings all relevant information and key ideas together, allows motor memory to kick in and lets the student put materials and lecture information into their own words meaning greater understanding. It is believed that students who take purposeful notes achieve better grades. Godfrey (2018) maintains this idea stating students who skip the note taking step and go straight into writing essays achieve less desirable grades. Moreover, Godfrey (2018) highlights five steps to good note taking, these include; having a clear aim, recording all reference details, taking note of when using your own words, ensuring notes contain accurate information, and that the information is relevant.</a:t>
            </a:r>
          </a:p>
        </p:txBody>
      </p:sp>
      <p:sp>
        <p:nvSpPr>
          <p:cNvPr id="14" name="TextBox 13">
            <a:extLst>
              <a:ext uri="{FF2B5EF4-FFF2-40B4-BE49-F238E27FC236}">
                <a16:creationId xmlns:a16="http://schemas.microsoft.com/office/drawing/2014/main" id="{25DFC53B-F7D8-93BB-2078-2A19C164CF12}"/>
              </a:ext>
            </a:extLst>
          </p:cNvPr>
          <p:cNvSpPr txBox="1"/>
          <p:nvPr/>
        </p:nvSpPr>
        <p:spPr>
          <a:xfrm>
            <a:off x="4153806" y="829"/>
            <a:ext cx="70425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u="sng">
                <a:solidFill>
                  <a:schemeClr val="accent6">
                    <a:lumMod val="75000"/>
                  </a:schemeClr>
                </a:solidFill>
                <a:cs typeface="Calibri" panose="020F0502020204030204"/>
              </a:rPr>
              <a:t>Essential Skills and Qualities for Academic Study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99DE10-4D0D-0F3E-1C53-660ED4084AF9}"/>
              </a:ext>
            </a:extLst>
          </p:cNvPr>
          <p:cNvSpPr>
            <a:spLocks noGrp="1"/>
          </p:cNvSpPr>
          <p:nvPr>
            <p:ph idx="1"/>
          </p:nvPr>
        </p:nvSpPr>
        <p:spPr>
          <a:xfrm>
            <a:off x="838200" y="290661"/>
            <a:ext cx="10515600" cy="5886302"/>
          </a:xfrm>
        </p:spPr>
        <p:txBody>
          <a:bodyPr vert="horz" lIns="91440" tIns="45720" rIns="91440" bIns="45720" rtlCol="0" anchor="t">
            <a:normAutofit fontScale="92500" lnSpcReduction="10000"/>
          </a:bodyPr>
          <a:lstStyle/>
          <a:p>
            <a:pPr marL="0" indent="0">
              <a:lnSpc>
                <a:spcPct val="150000"/>
              </a:lnSpc>
              <a:buNone/>
            </a:pPr>
            <a:r>
              <a:rPr lang="en-US" sz="1200">
                <a:latin typeface="Arial"/>
                <a:cs typeface="Arial"/>
              </a:rPr>
              <a:t>Barrow, C. and Westrup, R. (2019) </a:t>
            </a:r>
            <a:r>
              <a:rPr lang="en-US" sz="1200" i="1">
                <a:latin typeface="Arial"/>
                <a:cs typeface="Arial"/>
              </a:rPr>
              <a:t>Writing Skills for Educational Students. </a:t>
            </a:r>
            <a:r>
              <a:rPr lang="en-US" sz="1200">
                <a:latin typeface="Arial"/>
                <a:cs typeface="Arial"/>
              </a:rPr>
              <a:t>London: Red Globe Press.</a:t>
            </a:r>
          </a:p>
          <a:p>
            <a:pPr marL="0" indent="0">
              <a:lnSpc>
                <a:spcPct val="150000"/>
              </a:lnSpc>
              <a:buNone/>
            </a:pPr>
            <a:r>
              <a:rPr lang="en-US" sz="1200">
                <a:latin typeface="Arial"/>
                <a:cs typeface="Arial"/>
              </a:rPr>
              <a:t>Bedford, D. and Wilson, E. (2009) </a:t>
            </a:r>
            <a:r>
              <a:rPr lang="en-US" sz="1200" i="1">
                <a:latin typeface="Arial"/>
                <a:cs typeface="Arial"/>
              </a:rPr>
              <a:t>Study Skills for Part-Time Students. </a:t>
            </a:r>
            <a:r>
              <a:rPr lang="en-US" sz="1200">
                <a:latin typeface="Arial"/>
                <a:cs typeface="Arial"/>
              </a:rPr>
              <a:t>Essex: Pearsons Education Limited.</a:t>
            </a:r>
          </a:p>
          <a:p>
            <a:pPr marL="0" indent="0">
              <a:lnSpc>
                <a:spcPct val="150000"/>
              </a:lnSpc>
              <a:buNone/>
            </a:pPr>
            <a:r>
              <a:rPr lang="en-US" sz="1200">
                <a:latin typeface="Arial"/>
                <a:cs typeface="Calibri"/>
              </a:rPr>
              <a:t>Bedford, D. and Wilson, E. (2020) </a:t>
            </a:r>
            <a:r>
              <a:rPr lang="en-US" sz="1200" i="1">
                <a:latin typeface="Arial"/>
                <a:cs typeface="Calibri"/>
              </a:rPr>
              <a:t>Study Skills for Foundation degrees. </a:t>
            </a:r>
            <a:r>
              <a:rPr lang="en-US" sz="1200">
                <a:latin typeface="Arial"/>
                <a:cs typeface="Calibri"/>
              </a:rPr>
              <a:t>3rd </a:t>
            </a:r>
            <a:r>
              <a:rPr lang="en-US" sz="1200" err="1">
                <a:latin typeface="Arial"/>
                <a:cs typeface="Calibri"/>
              </a:rPr>
              <a:t>edn</a:t>
            </a:r>
            <a:r>
              <a:rPr lang="en-US" sz="1200">
                <a:latin typeface="Arial"/>
                <a:cs typeface="Calibri"/>
              </a:rPr>
              <a:t>. Oxon: Routledge. </a:t>
            </a:r>
          </a:p>
          <a:p>
            <a:pPr marL="0" indent="0">
              <a:lnSpc>
                <a:spcPct val="150000"/>
              </a:lnSpc>
              <a:buNone/>
            </a:pPr>
            <a:r>
              <a:rPr lang="en-US" sz="1200">
                <a:latin typeface="Arial"/>
                <a:cs typeface="Calibri"/>
              </a:rPr>
              <a:t>Cottrell, S. (2017)  </a:t>
            </a:r>
            <a:r>
              <a:rPr lang="en-US" sz="1200" i="1">
                <a:latin typeface="Arial"/>
                <a:ea typeface="+mn-lt"/>
                <a:cs typeface="+mn-lt"/>
              </a:rPr>
              <a:t>Critical Thinking Skills : Effective Analysis, Argument and Reflection</a:t>
            </a:r>
            <a:r>
              <a:rPr lang="en-US" sz="1200">
                <a:latin typeface="Arial"/>
                <a:ea typeface="+mn-lt"/>
                <a:cs typeface="+mn-lt"/>
              </a:rPr>
              <a:t>. 3rd </a:t>
            </a:r>
            <a:r>
              <a:rPr lang="en-US" sz="1200" err="1">
                <a:latin typeface="Arial"/>
                <a:ea typeface="+mn-lt"/>
                <a:cs typeface="+mn-lt"/>
              </a:rPr>
              <a:t>edn</a:t>
            </a:r>
            <a:r>
              <a:rPr lang="en-US" sz="1200">
                <a:latin typeface="Arial"/>
                <a:ea typeface="+mn-lt"/>
                <a:cs typeface="+mn-lt"/>
              </a:rPr>
              <a:t>. London: Bloomsbury Publishing PLC.</a:t>
            </a:r>
            <a:endParaRPr lang="en-US" sz="1200">
              <a:latin typeface="Arial"/>
              <a:cs typeface="Calibri"/>
            </a:endParaRPr>
          </a:p>
          <a:p>
            <a:pPr marL="0" indent="0">
              <a:lnSpc>
                <a:spcPct val="150000"/>
              </a:lnSpc>
              <a:buNone/>
            </a:pPr>
            <a:r>
              <a:rPr lang="en-US" sz="1200">
                <a:latin typeface="Arial"/>
                <a:cs typeface="Calibri"/>
              </a:rPr>
              <a:t>Cottrell, S. (2019) </a:t>
            </a:r>
            <a:r>
              <a:rPr lang="en-US" sz="1200" i="1">
                <a:latin typeface="Arial"/>
                <a:cs typeface="Calibri"/>
              </a:rPr>
              <a:t>The Study Skills Handbook.</a:t>
            </a:r>
            <a:r>
              <a:rPr lang="en-US" sz="1200">
                <a:latin typeface="Arial"/>
                <a:cs typeface="Calibri"/>
              </a:rPr>
              <a:t> 5th </a:t>
            </a:r>
            <a:r>
              <a:rPr lang="en-US" sz="1200" err="1">
                <a:latin typeface="Arial"/>
                <a:cs typeface="Calibri"/>
              </a:rPr>
              <a:t>edn</a:t>
            </a:r>
            <a:r>
              <a:rPr lang="en-US" sz="1200">
                <a:latin typeface="Arial"/>
                <a:cs typeface="Calibri"/>
              </a:rPr>
              <a:t>. London: Red Globe Press.</a:t>
            </a:r>
          </a:p>
          <a:p>
            <a:pPr marL="0" indent="0">
              <a:lnSpc>
                <a:spcPct val="150000"/>
              </a:lnSpc>
              <a:buNone/>
            </a:pPr>
            <a:r>
              <a:rPr lang="en-US" sz="1200">
                <a:latin typeface="Arial"/>
                <a:cs typeface="Calibri"/>
              </a:rPr>
              <a:t>Godfrey, J. (2018) </a:t>
            </a:r>
            <a:r>
              <a:rPr lang="en-US" sz="1200" i="1">
                <a:latin typeface="Arial"/>
                <a:cs typeface="Calibri"/>
              </a:rPr>
              <a:t>How to use your reading in your essays.</a:t>
            </a:r>
            <a:r>
              <a:rPr lang="en-US" sz="1200">
                <a:latin typeface="Arial"/>
                <a:cs typeface="Calibri"/>
              </a:rPr>
              <a:t> 3rd </a:t>
            </a:r>
            <a:r>
              <a:rPr lang="en-US" sz="1200" err="1">
                <a:latin typeface="Arial"/>
                <a:cs typeface="Calibri"/>
              </a:rPr>
              <a:t>edn</a:t>
            </a:r>
            <a:r>
              <a:rPr lang="en-US" sz="1200">
                <a:latin typeface="Arial"/>
                <a:cs typeface="Calibri"/>
              </a:rPr>
              <a:t>. London: Palgrave.</a:t>
            </a:r>
          </a:p>
          <a:p>
            <a:pPr marL="0" indent="0">
              <a:lnSpc>
                <a:spcPct val="150000"/>
              </a:lnSpc>
              <a:buNone/>
            </a:pPr>
            <a:r>
              <a:rPr lang="en-US" sz="1200">
                <a:latin typeface="Arial"/>
                <a:cs typeface="Calibri"/>
              </a:rPr>
              <a:t>La Trobe University (no date) </a:t>
            </a:r>
            <a:r>
              <a:rPr lang="en-US" sz="1200" i="1">
                <a:latin typeface="Arial"/>
                <a:cs typeface="Calibri"/>
              </a:rPr>
              <a:t>Paraphrasing.</a:t>
            </a:r>
            <a:r>
              <a:rPr lang="en-US" sz="1200">
                <a:latin typeface="Arial"/>
                <a:cs typeface="Calibri"/>
              </a:rPr>
              <a:t> Available at: </a:t>
            </a:r>
            <a:r>
              <a:rPr lang="en-US" sz="1200">
                <a:latin typeface="Arial"/>
                <a:ea typeface="+mn-lt"/>
                <a:cs typeface="+mn-lt"/>
                <a:hlinkClick r:id="rId2"/>
              </a:rPr>
              <a:t>https://www.latrobe.edu.au/students/admin/academic-integrity/referencing-help/paraphrasing#:~:text=It%20is%20important%20because%20it,include%20some%20less%20relevant%20material).</a:t>
            </a:r>
            <a:r>
              <a:rPr lang="en-US" sz="1200">
                <a:latin typeface="Arial"/>
                <a:ea typeface="+mn-lt"/>
                <a:cs typeface="+mn-lt"/>
              </a:rPr>
              <a:t> (Accessed: 24th September 2023).</a:t>
            </a:r>
            <a:endParaRPr lang="en-US" sz="1200">
              <a:latin typeface="Arial"/>
              <a:cs typeface="Calibri"/>
            </a:endParaRPr>
          </a:p>
          <a:p>
            <a:pPr marL="0" indent="0">
              <a:lnSpc>
                <a:spcPct val="150000"/>
              </a:lnSpc>
              <a:buNone/>
            </a:pPr>
            <a:r>
              <a:rPr lang="en-US" sz="1200">
                <a:latin typeface="Arial"/>
                <a:cs typeface="Calibri"/>
              </a:rPr>
              <a:t>Levin, P. (2007) </a:t>
            </a:r>
            <a:r>
              <a:rPr lang="en-US" sz="1200" i="1">
                <a:latin typeface="Arial"/>
                <a:cs typeface="Calibri"/>
              </a:rPr>
              <a:t>Skillful Time Management! </a:t>
            </a:r>
            <a:r>
              <a:rPr lang="en-US" sz="1200">
                <a:latin typeface="Arial"/>
                <a:cs typeface="Calibri"/>
              </a:rPr>
              <a:t>Berkshire: Open University Press. </a:t>
            </a:r>
          </a:p>
          <a:p>
            <a:pPr marL="0" indent="0">
              <a:lnSpc>
                <a:spcPct val="150000"/>
              </a:lnSpc>
              <a:buNone/>
            </a:pPr>
            <a:r>
              <a:rPr lang="en-US" sz="1200">
                <a:latin typeface="Arial"/>
                <a:cs typeface="Calibri"/>
              </a:rPr>
              <a:t>McMillian, K. and Weyers, J. (2012) </a:t>
            </a:r>
            <a:r>
              <a:rPr lang="en-US" sz="1200" i="1">
                <a:latin typeface="Arial"/>
                <a:cs typeface="Calibri"/>
              </a:rPr>
              <a:t>The Study Skill Book. </a:t>
            </a:r>
            <a:r>
              <a:rPr lang="en-US" sz="1200">
                <a:latin typeface="Arial"/>
                <a:cs typeface="Calibri"/>
              </a:rPr>
              <a:t>3rd </a:t>
            </a:r>
            <a:r>
              <a:rPr lang="en-US" sz="1200" err="1">
                <a:latin typeface="Arial"/>
                <a:cs typeface="Calibri"/>
              </a:rPr>
              <a:t>edn</a:t>
            </a:r>
            <a:r>
              <a:rPr lang="en-US" sz="1200">
                <a:latin typeface="Arial"/>
                <a:cs typeface="Calibri"/>
              </a:rPr>
              <a:t>. Essex: Pearsons Education Limited</a:t>
            </a:r>
            <a:r>
              <a:rPr lang="en-US" sz="1200" i="1">
                <a:latin typeface="Arial"/>
                <a:cs typeface="Calibri"/>
              </a:rPr>
              <a:t>. </a:t>
            </a:r>
            <a:endParaRPr lang="en-US" sz="1200">
              <a:latin typeface="Arial"/>
              <a:cs typeface="Calibri"/>
            </a:endParaRPr>
          </a:p>
          <a:p>
            <a:pPr marL="0" indent="0">
              <a:lnSpc>
                <a:spcPct val="150000"/>
              </a:lnSpc>
              <a:buNone/>
            </a:pPr>
            <a:r>
              <a:rPr lang="en-US" sz="1200">
                <a:latin typeface="Arial"/>
                <a:cs typeface="Calibri"/>
              </a:rPr>
              <a:t>Moore, S. </a:t>
            </a:r>
            <a:r>
              <a:rPr lang="en-US" sz="1200" i="1">
                <a:latin typeface="Arial"/>
                <a:cs typeface="Calibri"/>
              </a:rPr>
              <a:t>et al. </a:t>
            </a:r>
            <a:r>
              <a:rPr lang="en-US" sz="1200">
                <a:latin typeface="Arial"/>
                <a:cs typeface="Calibri"/>
              </a:rPr>
              <a:t>(2010) </a:t>
            </a:r>
            <a:r>
              <a:rPr lang="en-US" sz="1200" i="1">
                <a:latin typeface="Arial"/>
                <a:cs typeface="Calibri"/>
              </a:rPr>
              <a:t>The Ultimate Study Sills Handbook.</a:t>
            </a:r>
            <a:r>
              <a:rPr lang="en-US" sz="1200">
                <a:latin typeface="Arial"/>
                <a:cs typeface="Calibri"/>
              </a:rPr>
              <a:t> Berkshire: Open University Press. </a:t>
            </a:r>
          </a:p>
          <a:p>
            <a:pPr marL="0" indent="0">
              <a:lnSpc>
                <a:spcPct val="150000"/>
              </a:lnSpc>
              <a:buNone/>
            </a:pPr>
            <a:r>
              <a:rPr lang="en-US" sz="1200">
                <a:latin typeface="Arial"/>
                <a:cs typeface="Calibri"/>
              </a:rPr>
              <a:t>Pratama, Y., </a:t>
            </a:r>
            <a:r>
              <a:rPr lang="en-US" sz="1200" err="1">
                <a:latin typeface="Arial"/>
                <a:cs typeface="Calibri"/>
              </a:rPr>
              <a:t>Prawest</a:t>
            </a:r>
            <a:r>
              <a:rPr lang="en-US" sz="1200">
                <a:latin typeface="Arial"/>
                <a:cs typeface="Calibri"/>
              </a:rPr>
              <a:t>, A. and </a:t>
            </a:r>
            <a:r>
              <a:rPr lang="en-US" sz="1200" err="1">
                <a:latin typeface="Arial"/>
                <a:cs typeface="Calibri"/>
              </a:rPr>
              <a:t>Fridolini</a:t>
            </a:r>
            <a:r>
              <a:rPr lang="en-US" sz="1200">
                <a:latin typeface="Arial"/>
                <a:cs typeface="Calibri"/>
              </a:rPr>
              <a:t>. (2022) 'An Analysis of Students' Writing Skill in Paraphrasing: A Case Study of the 5th- Semester Diploma Students English Language and Culture Department of Drama Persada University', </a:t>
            </a:r>
            <a:r>
              <a:rPr lang="en-US" sz="1200" i="1" err="1">
                <a:latin typeface="Arial"/>
                <a:cs typeface="Calibri"/>
              </a:rPr>
              <a:t>Getsempena</a:t>
            </a:r>
            <a:r>
              <a:rPr lang="en-US" sz="1200" i="1">
                <a:latin typeface="Arial"/>
                <a:cs typeface="Calibri"/>
              </a:rPr>
              <a:t> English Education Journal, </a:t>
            </a:r>
            <a:r>
              <a:rPr lang="en-US" sz="1200">
                <a:latin typeface="Arial"/>
                <a:cs typeface="Calibri"/>
              </a:rPr>
              <a:t>9 (1), PP.13-28. </a:t>
            </a:r>
            <a:r>
              <a:rPr lang="en-US" sz="1200" u="sng">
                <a:solidFill>
                  <a:schemeClr val="accent5">
                    <a:lumMod val="75000"/>
                  </a:schemeClr>
                </a:solidFill>
                <a:latin typeface="Arial"/>
                <a:ea typeface="+mn-lt"/>
                <a:cs typeface="+mn-lt"/>
                <a:hlinkClick r:id="rId3">
                  <a:extLst>
                    <a:ext uri="{A12FA001-AC4F-418D-AE19-62706E023703}">
                      <ahyp:hlinkClr xmlns:ahyp="http://schemas.microsoft.com/office/drawing/2018/hyperlinkcolor" val="tx"/>
                    </a:ext>
                  </a:extLst>
                </a:hlinkClick>
              </a:rPr>
              <a:t>https://doi.org/10.46244/geej.v9i1.1711</a:t>
            </a:r>
            <a:endParaRPr lang="en-US" sz="1200" u="sng">
              <a:solidFill>
                <a:schemeClr val="accent5">
                  <a:lumMod val="75000"/>
                </a:schemeClr>
              </a:solidFill>
              <a:latin typeface="Arial"/>
              <a:ea typeface="+mn-lt"/>
              <a:cs typeface="+mn-lt"/>
            </a:endParaRPr>
          </a:p>
          <a:p>
            <a:pPr marL="0" indent="0">
              <a:lnSpc>
                <a:spcPct val="150000"/>
              </a:lnSpc>
              <a:buNone/>
            </a:pPr>
            <a:r>
              <a:rPr lang="en-US" sz="1200">
                <a:latin typeface="Arial"/>
                <a:cs typeface="Calibri"/>
              </a:rPr>
              <a:t>Pritchard, A. (2008) </a:t>
            </a:r>
            <a:r>
              <a:rPr lang="en-US" sz="1200" i="1">
                <a:solidFill>
                  <a:srgbClr val="333333"/>
                </a:solidFill>
                <a:latin typeface="Arial"/>
                <a:ea typeface="+mn-lt"/>
                <a:cs typeface="+mn-lt"/>
              </a:rPr>
              <a:t>Studying and Learning at University : Vital Skills for Success in your Degree</a:t>
            </a:r>
            <a:r>
              <a:rPr lang="en-US" sz="1200">
                <a:latin typeface="Arial"/>
                <a:cs typeface="Calibri"/>
              </a:rPr>
              <a:t>. London: SAGE publications LTD.</a:t>
            </a:r>
          </a:p>
          <a:p>
            <a:pPr marL="0" indent="0">
              <a:lnSpc>
                <a:spcPct val="150000"/>
              </a:lnSpc>
              <a:buNone/>
            </a:pPr>
            <a:r>
              <a:rPr lang="en-US" sz="1200" err="1">
                <a:solidFill>
                  <a:srgbClr val="000000"/>
                </a:solidFill>
                <a:latin typeface="Arial"/>
                <a:cs typeface="Calibri"/>
              </a:rPr>
              <a:t>Roshanisefat</a:t>
            </a:r>
            <a:r>
              <a:rPr lang="en-US" sz="1200">
                <a:solidFill>
                  <a:srgbClr val="000000"/>
                </a:solidFill>
                <a:latin typeface="Arial"/>
                <a:cs typeface="Calibri"/>
              </a:rPr>
              <a:t>, S., Azizi, S.M. and </a:t>
            </a:r>
            <a:r>
              <a:rPr lang="en-US" sz="1200" err="1">
                <a:solidFill>
                  <a:srgbClr val="000000"/>
                </a:solidFill>
                <a:latin typeface="Arial"/>
                <a:cs typeface="Calibri"/>
              </a:rPr>
              <a:t>Khatony</a:t>
            </a:r>
            <a:r>
              <a:rPr lang="en-US" sz="1200">
                <a:solidFill>
                  <a:srgbClr val="000000"/>
                </a:solidFill>
                <a:latin typeface="Arial"/>
                <a:cs typeface="Calibri"/>
              </a:rPr>
              <a:t>, A. (2021) 'Investigating the Relationship of Test Anxiety and Time Management with Academic Procrastination in Students of Health Professions', </a:t>
            </a:r>
            <a:r>
              <a:rPr lang="en-US" sz="1200" i="1">
                <a:solidFill>
                  <a:srgbClr val="000000"/>
                </a:solidFill>
                <a:latin typeface="Arial"/>
                <a:cs typeface="Calibri"/>
              </a:rPr>
              <a:t>Education Research International. </a:t>
            </a:r>
            <a:r>
              <a:rPr lang="en-US" sz="1200">
                <a:solidFill>
                  <a:srgbClr val="000000"/>
                </a:solidFill>
                <a:latin typeface="Arial"/>
                <a:cs typeface="Calibri"/>
              </a:rPr>
              <a:t>2021, PP. 1-6. </a:t>
            </a:r>
            <a:r>
              <a:rPr lang="en-US" sz="1200">
                <a:solidFill>
                  <a:srgbClr val="2C2C2C"/>
                </a:solidFill>
                <a:latin typeface="Arial"/>
                <a:cs typeface="Helvetica"/>
              </a:rPr>
              <a:t> </a:t>
            </a:r>
            <a:r>
              <a:rPr lang="en-US" sz="1200">
                <a:solidFill>
                  <a:srgbClr val="0B4CB4"/>
                </a:solidFill>
                <a:latin typeface="Arial"/>
                <a:cs typeface="Helvetica"/>
                <a:hlinkClick r:id="rId4"/>
              </a:rPr>
              <a:t>https://doi.org/10.1155/2021/1378774</a:t>
            </a:r>
            <a:endParaRPr lang="en-US" sz="1200">
              <a:solidFill>
                <a:srgbClr val="3A3A3A"/>
              </a:solidFill>
              <a:latin typeface="Arial"/>
              <a:cs typeface="Calibri"/>
            </a:endParaRPr>
          </a:p>
          <a:p>
            <a:pPr marL="0" indent="0">
              <a:lnSpc>
                <a:spcPct val="150000"/>
              </a:lnSpc>
              <a:buNone/>
            </a:pPr>
            <a:r>
              <a:rPr lang="en-US" sz="1200">
                <a:solidFill>
                  <a:srgbClr val="000000"/>
                </a:solidFill>
                <a:latin typeface="Arial"/>
                <a:cs typeface="Calibri"/>
              </a:rPr>
              <a:t>Smale, B. and Fowlie, J. (2009) </a:t>
            </a:r>
            <a:r>
              <a:rPr lang="en-US" sz="1200" i="1">
                <a:solidFill>
                  <a:srgbClr val="000000"/>
                </a:solidFill>
                <a:latin typeface="Arial"/>
                <a:cs typeface="Calibri"/>
              </a:rPr>
              <a:t>How to Succeed at University an Essential Guide to Academic Skills and Personal Development. </a:t>
            </a:r>
            <a:r>
              <a:rPr lang="en-US" sz="1200">
                <a:solidFill>
                  <a:srgbClr val="000000"/>
                </a:solidFill>
                <a:latin typeface="Arial"/>
                <a:cs typeface="Calibri"/>
              </a:rPr>
              <a:t>London: SAGE publications LTD. </a:t>
            </a:r>
          </a:p>
          <a:p>
            <a:pPr marL="0" indent="0">
              <a:lnSpc>
                <a:spcPct val="150000"/>
              </a:lnSpc>
              <a:buNone/>
            </a:pPr>
            <a:endParaRPr lang="en-US" sz="1200">
              <a:solidFill>
                <a:srgbClr val="000000"/>
              </a:solidFill>
              <a:latin typeface="Arial"/>
              <a:cs typeface="Calibri"/>
            </a:endParaRPr>
          </a:p>
          <a:p>
            <a:pPr marL="0" indent="0">
              <a:buNone/>
            </a:pPr>
            <a:endParaRPr lang="en-US" sz="1200">
              <a:latin typeface="Arial"/>
              <a:cs typeface="Calibri"/>
            </a:endParaRPr>
          </a:p>
          <a:p>
            <a:pPr marL="0" indent="0">
              <a:buNone/>
            </a:pPr>
            <a:endParaRPr lang="en-US" sz="1100">
              <a:solidFill>
                <a:srgbClr val="C00000"/>
              </a:solidFill>
              <a:cs typeface="Calibri"/>
            </a:endParaRPr>
          </a:p>
          <a:p>
            <a:pPr marL="0" indent="0">
              <a:buNone/>
            </a:pPr>
            <a:endParaRPr lang="en-US" sz="1100">
              <a:solidFill>
                <a:srgbClr val="3A3A3A"/>
              </a:solidFill>
              <a:cs typeface="Calibri"/>
            </a:endParaRPr>
          </a:p>
        </p:txBody>
      </p:sp>
    </p:spTree>
    <p:extLst>
      <p:ext uri="{BB962C8B-B14F-4D97-AF65-F5344CB8AC3E}">
        <p14:creationId xmlns:p14="http://schemas.microsoft.com/office/powerpoint/2010/main" val="10078141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2023-09-17T16:47:52Z</dcterms:created>
  <dcterms:modified xsi:type="dcterms:W3CDTF">2023-09-26T15:28:37Z</dcterms:modified>
</cp:coreProperties>
</file>