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57" r:id="rId4"/>
    <p:sldId id="259" r:id="rId5"/>
    <p:sldId id="260" r:id="rId6"/>
    <p:sldId id="261" r:id="rId7"/>
    <p:sldId id="262" r:id="rId8"/>
    <p:sldId id="263" r:id="rId9"/>
    <p:sldId id="264" r:id="rId10"/>
    <p:sldId id="265" r:id="rId11"/>
    <p:sldId id="275" r:id="rId12"/>
    <p:sldId id="276" r:id="rId13"/>
    <p:sldId id="277" r:id="rId14"/>
    <p:sldId id="279" r:id="rId15"/>
    <p:sldId id="280" r:id="rId16"/>
    <p:sldId id="266" r:id="rId17"/>
    <p:sldId id="267" r:id="rId18"/>
    <p:sldId id="268" r:id="rId19"/>
    <p:sldId id="269" r:id="rId20"/>
    <p:sldId id="270" r:id="rId21"/>
    <p:sldId id="258" r:id="rId22"/>
    <p:sldId id="272" r:id="rId23"/>
    <p:sldId id="278" r:id="rId24"/>
    <p:sldId id="281" r:id="rId25"/>
    <p:sldId id="288" r:id="rId26"/>
    <p:sldId id="282" r:id="rId27"/>
    <p:sldId id="273" r:id="rId28"/>
    <p:sldId id="286" r:id="rId29"/>
    <p:sldId id="283" r:id="rId30"/>
    <p:sldId id="287" r:id="rId31"/>
    <p:sldId id="284" r:id="rId32"/>
    <p:sldId id="285" r:id="rId33"/>
    <p:sldId id="274"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5" d="100"/>
          <a:sy n="75" d="100"/>
        </p:scale>
        <p:origin x="-1064" y="-12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printerSettings" Target="printerSettings/printerSettings1.bin"/><Relationship Id="rId36"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x-none" smtClean="0"/>
              <a:t>Click to edit Master subtitle style</a:t>
            </a:r>
            <a:endParaRPr kumimoji="0" lang="en-US"/>
          </a:p>
        </p:txBody>
      </p:sp>
      <p:sp>
        <p:nvSpPr>
          <p:cNvPr id="28" name="Date Placeholder 27"/>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29/11/17</a:t>
            </a:fld>
            <a:endParaRPr lang="en-US"/>
          </a:p>
        </p:txBody>
      </p:sp>
      <p:sp>
        <p:nvSpPr>
          <p:cNvPr id="17" name="Footer Placeholder 16"/>
          <p:cNvSpPr>
            <a:spLocks noGrp="1"/>
          </p:cNvSpPr>
          <p:nvPr>
            <p:ph type="ftr" sz="quarter" idx="11"/>
          </p:nvPr>
        </p:nvSpPr>
        <p:spPr/>
        <p:txBody>
          <a:bodyPr/>
          <a:lstStyle/>
          <a:p>
            <a:endParaRPr kumimoji="0"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x-none" smtClean="0"/>
              <a:t>Click to edit Master title style</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29/11/17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4361688" y="1026372"/>
            <a:ext cx="457200" cy="441325"/>
          </a:xfrm>
        </p:spPr>
        <p:txBody>
          <a:bodyPr/>
          <a:lstStyle/>
          <a:p>
            <a:fld id="{2C6B1FF6-39B9-40F5-8B67-33C6354A3D4F}" type="slidenum">
              <a:rPr kumimoji="0" lang="en-US" smtClean="0"/>
              <a:pPr eaLnBrk="1" latinLnBrk="0" hangingPunct="1"/>
              <a:t>‹#›</a:t>
            </a:fld>
            <a:endParaRPr kumimoji="0"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x-none"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29/11/17</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x-none"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eaLnBrk="1" latinLnBrk="0" hangingPunct="1"/>
            <a:fld id="{9D21D778-B565-4D7E-94D7-64010A445B68}" type="datetimeFigureOut">
              <a:rPr lang="en-US" smtClean="0"/>
              <a:pPr eaLnBrk="1" latinLnBrk="0" hangingPunct="1"/>
              <a:t>29/11/17</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7" name="Date Placeholder 6"/>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29/11/17</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kumimoji="0"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algn="ctr" eaLnBrk="1" latinLnBrk="0" hangingPunct="1"/>
            <a:fld id="{2C6B1FF6-39B9-40F5-8B67-33C6354A3D4F}" type="slidenum">
              <a:rPr kumimoji="0" lang="en-US" smtClean="0"/>
              <a:pPr algn="ctr" eaLnBrk="1" latinLnBrk="0" hangingPunct="1"/>
              <a:t>‹#›</a:t>
            </a:fld>
            <a:endParaRPr kumimoji="0" lang="en-US" dirty="0"/>
          </a:p>
        </p:txBody>
      </p:sp>
      <p:sp>
        <p:nvSpPr>
          <p:cNvPr id="23" name="Title 22"/>
          <p:cNvSpPr>
            <a:spLocks noGrp="1"/>
          </p:cNvSpPr>
          <p:nvPr>
            <p:ph type="title"/>
          </p:nvPr>
        </p:nvSpPr>
        <p:spPr/>
        <p:txBody>
          <a:bodyPr rtlCol="0" anchor="b" anchorCtr="0"/>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Date Placeholder 2"/>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29/11/17</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a:xfrm>
            <a:off x="4343400" y="1036020"/>
            <a:ext cx="457200" cy="441325"/>
          </a:xfrm>
        </p:spPr>
        <p:txBody>
          <a:bodyPr/>
          <a:lstStyle/>
          <a:p>
            <a:fld id="{2C6B1FF6-39B9-40F5-8B67-33C6354A3D4F}" type="slidenum">
              <a:rPr kumimoji="0" lang="en-US" smtClean="0"/>
              <a:pPr eaLnBrk="1" latinLnBrk="0" hangingPunct="1"/>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29/11/17</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C6B1FF6-39B9-40F5-8B67-33C6354A3D4F}"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x-none"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x-none"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29/11/17</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C6B1FF6-39B9-40F5-8B67-33C6354A3D4F}" type="slidenum">
              <a:rPr kumimoji="0" lang="en-US" smtClean="0"/>
              <a:pPr eaLnBrk="1" latinLnBrk="0" hangingPunct="1"/>
              <a:t>‹#›</a:t>
            </a:fld>
            <a:endParaRPr kumimoji="0"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x-none"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x-none"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x-none"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pPr eaLnBrk="1" latinLnBrk="0" hangingPunct="1"/>
            <a:fld id="{9D21D778-B565-4D7E-94D7-64010A445B68}" type="datetimeFigureOut">
              <a:rPr lang="en-US" smtClean="0"/>
              <a:pPr eaLnBrk="1" latinLnBrk="0" hangingPunct="1"/>
              <a:t>29/11/17</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29/11/17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C6B1FF6-39B9-40F5-8B67-33C6354A3D4F}" type="slidenum">
              <a:rPr kumimoji="0" lang="en-US" smtClean="0"/>
              <a:pPr eaLnBrk="1" latinLnBrk="0" hangingPunct="1"/>
              <a:t>‹#›</a:t>
            </a:fld>
            <a:endParaRPr kumimoji="0"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29/11/17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lgn="r" eaLnBrk="1" latinLnBrk="0" hangingPunct="1"/>
            <a:fld id="{9D21D778-B565-4D7E-94D7-64010A445B68}" type="datetimeFigureOut">
              <a:rPr lang="en-US" smtClean="0"/>
              <a:pPr algn="r" eaLnBrk="1" latinLnBrk="0" hangingPunct="1"/>
              <a:t>29/11/17</a:t>
            </a:fld>
            <a:endParaRPr lang="en-US" sz="1400" dirty="0">
              <a:solidFill>
                <a:srgbClr val="FFFFFF"/>
              </a:solidFill>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lgn="l" eaLnBrk="1" latinLnBrk="0" hangingPunct="1"/>
            <a:endParaRPr kumimoji="0" lang="en-US" dirty="0">
              <a:solidFill>
                <a:srgbClr val="FFFFFF"/>
              </a:solidFill>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lgn="ctr" eaLnBrk="1" latinLnBrk="0" hangingPunct="1"/>
            <a:fld id="{2C6B1FF6-39B9-40F5-8B67-33C6354A3D4F}" type="slidenum">
              <a:rPr kumimoji="0" lang="en-US" smtClean="0"/>
              <a:pPr algn="ctr" eaLnBrk="1" latinLnBrk="0" hangingPunct="1"/>
              <a:t>‹#›</a:t>
            </a:fld>
            <a:endParaRPr kumimoji="0" lang="en-US" sz="1600" dirty="0">
              <a:solidFill>
                <a:schemeClr val="accent3">
                  <a:shade val="75000"/>
                </a:scheme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x-none"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x-none" smtClean="0"/>
              <a:t>Click to edit Master text styles</a:t>
            </a:r>
          </a:p>
          <a:p>
            <a:pPr lvl="1" eaLnBrk="1" latinLnBrk="0" hangingPunct="1"/>
            <a:r>
              <a:rPr kumimoji="0" lang="x-none" smtClean="0"/>
              <a:t>Second level</a:t>
            </a:r>
          </a:p>
          <a:p>
            <a:pPr lvl="2" eaLnBrk="1" latinLnBrk="0" hangingPunct="1"/>
            <a:r>
              <a:rPr kumimoji="0" lang="x-none" smtClean="0"/>
              <a:t>Third level</a:t>
            </a:r>
          </a:p>
          <a:p>
            <a:pPr lvl="3" eaLnBrk="1" latinLnBrk="0" hangingPunct="1"/>
            <a:r>
              <a:rPr kumimoji="0" lang="x-none" smtClean="0"/>
              <a:t>Fourth level</a:t>
            </a:r>
          </a:p>
          <a:p>
            <a:pPr lvl="4" eaLnBrk="1" latinLnBrk="0" hangingPunct="1"/>
            <a:r>
              <a:rPr kumimoji="0" lang="x-none"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thelatinlibrary.com/imperialism/readings/sepulveda.html"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Slavery</a:t>
            </a:r>
            <a:br>
              <a:rPr lang="en-GB" dirty="0" smtClean="0"/>
            </a:br>
            <a:endParaRPr lang="en-GB" dirty="0"/>
          </a:p>
        </p:txBody>
      </p:sp>
      <p:pic>
        <p:nvPicPr>
          <p:cNvPr id="4" name="Picture 3"/>
          <p:cNvPicPr>
            <a:picLocks noChangeAspect="1"/>
          </p:cNvPicPr>
          <p:nvPr/>
        </p:nvPicPr>
        <p:blipFill>
          <a:blip r:embed="rId2"/>
          <a:stretch>
            <a:fillRect/>
          </a:stretch>
        </p:blipFill>
        <p:spPr>
          <a:xfrm>
            <a:off x="2133598" y="2819400"/>
            <a:ext cx="4878203" cy="3530600"/>
          </a:xfrm>
          <a:prstGeom prst="rect">
            <a:avLst/>
          </a:prstGeom>
        </p:spPr>
      </p:pic>
    </p:spTree>
    <p:extLst>
      <p:ext uri="{BB962C8B-B14F-4D97-AF65-F5344CB8AC3E}">
        <p14:creationId xmlns:p14="http://schemas.microsoft.com/office/powerpoint/2010/main" val="117922556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a:t>
            </a:r>
            <a:endParaRPr lang="en-GB" dirty="0"/>
          </a:p>
        </p:txBody>
      </p:sp>
      <p:sp>
        <p:nvSpPr>
          <p:cNvPr id="3" name="Content Placeholder 2"/>
          <p:cNvSpPr>
            <a:spLocks noGrp="1"/>
          </p:cNvSpPr>
          <p:nvPr>
            <p:ph sz="quarter" idx="1"/>
          </p:nvPr>
        </p:nvSpPr>
        <p:spPr/>
        <p:txBody>
          <a:bodyPr/>
          <a:lstStyle/>
          <a:p>
            <a:r>
              <a:rPr lang="en-GB" dirty="0" smtClean="0"/>
              <a:t>What kind of sources we have;</a:t>
            </a:r>
          </a:p>
          <a:p>
            <a:endParaRPr lang="en-GB" dirty="0" smtClean="0"/>
          </a:p>
          <a:p>
            <a:r>
              <a:rPr lang="en-GB" dirty="0" smtClean="0"/>
              <a:t>What various source types tell us about slavery at certain times;</a:t>
            </a:r>
          </a:p>
          <a:p>
            <a:endParaRPr lang="en-GB" dirty="0" smtClean="0"/>
          </a:p>
          <a:p>
            <a:r>
              <a:rPr lang="en-GB" dirty="0" smtClean="0"/>
              <a:t>The legacy and impact of Athenian and Roman slavery </a:t>
            </a:r>
          </a:p>
          <a:p>
            <a:endParaRPr lang="en-GB" dirty="0"/>
          </a:p>
        </p:txBody>
      </p:sp>
    </p:spTree>
    <p:extLst>
      <p:ext uri="{BB962C8B-B14F-4D97-AF65-F5344CB8AC3E}">
        <p14:creationId xmlns:p14="http://schemas.microsoft.com/office/powerpoint/2010/main" val="2582554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sp>
        <p:nvSpPr>
          <p:cNvPr id="3" name="Content Placeholder 2"/>
          <p:cNvSpPr>
            <a:spLocks noGrp="1"/>
          </p:cNvSpPr>
          <p:nvPr>
            <p:ph sz="quarter" idx="1"/>
          </p:nvPr>
        </p:nvSpPr>
        <p:spPr/>
        <p:txBody>
          <a:bodyPr/>
          <a:lstStyle/>
          <a:p>
            <a:r>
              <a:rPr lang="en-GB" dirty="0" smtClean="0"/>
              <a:t>Art</a:t>
            </a:r>
          </a:p>
          <a:p>
            <a:r>
              <a:rPr lang="en-GB" dirty="0" smtClean="0"/>
              <a:t>Archaeological/artefacts</a:t>
            </a:r>
          </a:p>
          <a:p>
            <a:r>
              <a:rPr lang="en-GB" dirty="0" smtClean="0"/>
              <a:t>Laws</a:t>
            </a:r>
          </a:p>
          <a:p>
            <a:r>
              <a:rPr lang="en-GB" dirty="0" smtClean="0"/>
              <a:t>Literature (drama, myth)</a:t>
            </a:r>
          </a:p>
          <a:p>
            <a:r>
              <a:rPr lang="en-GB" dirty="0" smtClean="0"/>
              <a:t>Inscriptions</a:t>
            </a:r>
          </a:p>
          <a:p>
            <a:r>
              <a:rPr lang="en-GB" dirty="0" smtClean="0"/>
              <a:t>Moral philosophy</a:t>
            </a:r>
          </a:p>
          <a:p>
            <a:r>
              <a:rPr lang="en-GB" dirty="0"/>
              <a:t>Natural </a:t>
            </a:r>
            <a:r>
              <a:rPr lang="en-GB" dirty="0" smtClean="0"/>
              <a:t>philosophy</a:t>
            </a:r>
          </a:p>
          <a:p>
            <a:r>
              <a:rPr lang="en-GB" dirty="0" smtClean="0"/>
              <a:t>History writings</a:t>
            </a:r>
            <a:endParaRPr lang="en-GB" dirty="0"/>
          </a:p>
          <a:p>
            <a:pPr marL="0" indent="0">
              <a:buNone/>
            </a:pPr>
            <a:endParaRPr lang="en-GB" dirty="0" smtClean="0"/>
          </a:p>
          <a:p>
            <a:endParaRPr lang="en-GB" dirty="0"/>
          </a:p>
        </p:txBody>
      </p:sp>
    </p:spTree>
    <p:extLst>
      <p:ext uri="{BB962C8B-B14F-4D97-AF65-F5344CB8AC3E}">
        <p14:creationId xmlns:p14="http://schemas.microsoft.com/office/powerpoint/2010/main" val="216998621"/>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Laws: The Gortyn Code</a:t>
            </a:r>
            <a:endParaRPr lang="en-GB" dirty="0"/>
          </a:p>
        </p:txBody>
      </p:sp>
      <p:sp>
        <p:nvSpPr>
          <p:cNvPr id="3" name="Content Placeholder 2"/>
          <p:cNvSpPr>
            <a:spLocks noGrp="1"/>
          </p:cNvSpPr>
          <p:nvPr>
            <p:ph sz="quarter" idx="1"/>
          </p:nvPr>
        </p:nvSpPr>
        <p:spPr/>
        <p:txBody>
          <a:bodyPr/>
          <a:lstStyle/>
          <a:p>
            <a:pPr marL="0" indent="0">
              <a:buNone/>
            </a:pPr>
            <a:r>
              <a:rPr lang="en-GB" dirty="0" smtClean="0"/>
              <a:t>Contractual slavery/debt slavery:</a:t>
            </a:r>
          </a:p>
          <a:p>
            <a:pPr marL="0" indent="0">
              <a:buNone/>
            </a:pPr>
            <a:r>
              <a:rPr lang="en-GB" dirty="0" smtClean="0"/>
              <a:t>When someone offers their own body as surety on a debt, then fails to pay off that debt.</a:t>
            </a:r>
          </a:p>
          <a:p>
            <a:pPr marL="0" indent="0">
              <a:buNone/>
            </a:pPr>
            <a:r>
              <a:rPr lang="en-GB" dirty="0" smtClean="0"/>
              <a:t>(this was the system in place under </a:t>
            </a:r>
            <a:r>
              <a:rPr lang="en-GB" dirty="0" err="1" smtClean="0"/>
              <a:t>Dracon</a:t>
            </a:r>
            <a:r>
              <a:rPr lang="en-GB" dirty="0" smtClean="0"/>
              <a:t> in Athens)</a:t>
            </a:r>
          </a:p>
          <a:p>
            <a:pPr marL="0" indent="0">
              <a:buNone/>
            </a:pPr>
            <a:endParaRPr lang="en-GB" dirty="0"/>
          </a:p>
          <a:p>
            <a:pPr marL="0" indent="0">
              <a:buNone/>
            </a:pPr>
            <a:r>
              <a:rPr lang="en-GB" dirty="0" smtClean="0"/>
              <a:t>Crete: The Gortyn Code</a:t>
            </a:r>
          </a:p>
          <a:p>
            <a:pPr marL="0" indent="0">
              <a:buNone/>
            </a:pPr>
            <a:endParaRPr lang="en-GB" dirty="0"/>
          </a:p>
          <a:p>
            <a:pPr marL="0" indent="0">
              <a:buNone/>
            </a:pPr>
            <a:r>
              <a:rPr lang="en-GB" dirty="0" smtClean="0"/>
              <a:t>(Archaeological evidence!)</a:t>
            </a:r>
          </a:p>
          <a:p>
            <a:pPr marL="0" indent="0">
              <a:buNone/>
            </a:pPr>
            <a:endParaRPr lang="en-GB" dirty="0"/>
          </a:p>
        </p:txBody>
      </p:sp>
    </p:spTree>
    <p:extLst>
      <p:ext uri="{BB962C8B-B14F-4D97-AF65-F5344CB8AC3E}">
        <p14:creationId xmlns:p14="http://schemas.microsoft.com/office/powerpoint/2010/main" val="3773935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46100" y="571500"/>
            <a:ext cx="8039100" cy="5715000"/>
          </a:xfrm>
          <a:prstGeom prst="rect">
            <a:avLst/>
          </a:prstGeom>
        </p:spPr>
      </p:pic>
    </p:spTree>
    <p:extLst>
      <p:ext uri="{BB962C8B-B14F-4D97-AF65-F5344CB8AC3E}">
        <p14:creationId xmlns:p14="http://schemas.microsoft.com/office/powerpoint/2010/main" val="1821582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381000"/>
            <a:ext cx="9144000" cy="6096000"/>
          </a:xfrm>
          <a:prstGeom prst="rect">
            <a:avLst/>
          </a:prstGeom>
        </p:spPr>
      </p:pic>
    </p:spTree>
    <p:extLst>
      <p:ext uri="{BB962C8B-B14F-4D97-AF65-F5344CB8AC3E}">
        <p14:creationId xmlns:p14="http://schemas.microsoft.com/office/powerpoint/2010/main" val="1057631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Gortyn Code</a:t>
            </a:r>
            <a:endParaRPr lang="en-GB" dirty="0"/>
          </a:p>
        </p:txBody>
      </p:sp>
      <p:sp>
        <p:nvSpPr>
          <p:cNvPr id="3" name="Content Placeholder 2"/>
          <p:cNvSpPr>
            <a:spLocks noGrp="1"/>
          </p:cNvSpPr>
          <p:nvPr>
            <p:ph sz="quarter" idx="1"/>
          </p:nvPr>
        </p:nvSpPr>
        <p:spPr/>
        <p:txBody>
          <a:bodyPr>
            <a:normAutofit fontScale="77500" lnSpcReduction="20000"/>
          </a:bodyPr>
          <a:lstStyle/>
          <a:p>
            <a:pPr marL="571500" indent="-571500">
              <a:buAutoNum type="romanUcPeriod"/>
            </a:pPr>
            <a:r>
              <a:rPr lang="en-GB" dirty="0" smtClean="0"/>
              <a:t>Whoever </a:t>
            </a:r>
            <a:r>
              <a:rPr lang="en-GB" dirty="0"/>
              <a:t>intends to bring suit in relation to a free man or slave, shall not take action by seizure before trial; but if he do seize him, let the judge fine him ten </a:t>
            </a:r>
            <a:r>
              <a:rPr lang="en-GB" dirty="0" err="1"/>
              <a:t>staters</a:t>
            </a:r>
            <a:r>
              <a:rPr lang="en-GB" dirty="0"/>
              <a:t> for the free man, five for the slave, and let him release him within three days. But if he do not release him, let the judge sentence him to a </a:t>
            </a:r>
            <a:r>
              <a:rPr lang="en-GB" dirty="0" err="1"/>
              <a:t>stater</a:t>
            </a:r>
            <a:r>
              <a:rPr lang="en-GB" dirty="0"/>
              <a:t> for a free man, a drachma for a slave, each day until he has released </a:t>
            </a:r>
            <a:r>
              <a:rPr lang="en-GB" dirty="0" smtClean="0"/>
              <a:t>him</a:t>
            </a:r>
            <a:r>
              <a:rPr lang="is-IS" dirty="0" smtClean="0"/>
              <a:t>…</a:t>
            </a:r>
          </a:p>
          <a:p>
            <a:pPr marL="571500" indent="-571500">
              <a:buAutoNum type="romanUcPeriod"/>
            </a:pPr>
            <a:r>
              <a:rPr lang="en-US" dirty="0"/>
              <a:t>If one commit rape on a free man or woman, he shall pay 100 </a:t>
            </a:r>
            <a:r>
              <a:rPr lang="en-US" dirty="0" err="1"/>
              <a:t>staters</a:t>
            </a:r>
            <a:r>
              <a:rPr lang="en-US" dirty="0"/>
              <a:t>, and if on the son or daughter of an </a:t>
            </a:r>
            <a:r>
              <a:rPr lang="en-US" dirty="0" err="1" smtClean="0"/>
              <a:t>apetairos</a:t>
            </a:r>
            <a:r>
              <a:rPr lang="en-US" dirty="0" smtClean="0"/>
              <a:t> (a free man, but not a citizen) </a:t>
            </a:r>
            <a:r>
              <a:rPr lang="en-US" dirty="0"/>
              <a:t>ten, and if a slave on a free man or woman, he shall pay double, and if a free man on a male or female </a:t>
            </a:r>
            <a:r>
              <a:rPr lang="en-US" dirty="0" smtClean="0"/>
              <a:t>serf </a:t>
            </a:r>
            <a:r>
              <a:rPr lang="en-US" dirty="0"/>
              <a:t>five drachmas, and if a serf on a male or female serf, five </a:t>
            </a:r>
            <a:r>
              <a:rPr lang="en-US" dirty="0" err="1"/>
              <a:t>staters</a:t>
            </a:r>
            <a:r>
              <a:rPr lang="en-US" dirty="0"/>
              <a:t>. If one debauch a female house-slave by force he shall pay two </a:t>
            </a:r>
            <a:r>
              <a:rPr lang="en-US" dirty="0" err="1"/>
              <a:t>staters</a:t>
            </a:r>
            <a:r>
              <a:rPr lang="en-US" dirty="0"/>
              <a:t>, but if one already debauched, in the daytime, an </a:t>
            </a:r>
            <a:r>
              <a:rPr lang="en-US" dirty="0" err="1"/>
              <a:t>obol</a:t>
            </a:r>
            <a:r>
              <a:rPr lang="en-US" dirty="0"/>
              <a:t>, but if at night, two </a:t>
            </a:r>
            <a:r>
              <a:rPr lang="en-US" dirty="0" err="1"/>
              <a:t>obols</a:t>
            </a:r>
            <a:r>
              <a:rPr lang="en-US" dirty="0"/>
              <a:t>. If one tries to seduce a free woman, he shall pay ten </a:t>
            </a:r>
            <a:r>
              <a:rPr lang="en-US" dirty="0" err="1"/>
              <a:t>staters</a:t>
            </a:r>
            <a:r>
              <a:rPr lang="en-US" dirty="0"/>
              <a:t>, if a witness </a:t>
            </a:r>
            <a:r>
              <a:rPr lang="en-US" dirty="0" smtClean="0"/>
              <a:t>testify</a:t>
            </a:r>
            <a:r>
              <a:rPr lang="is-IS" dirty="0" smtClean="0"/>
              <a:t>…</a:t>
            </a:r>
            <a:endParaRPr lang="en-GB" dirty="0"/>
          </a:p>
        </p:txBody>
      </p:sp>
    </p:spTree>
    <p:extLst>
      <p:ext uri="{BB962C8B-B14F-4D97-AF65-F5344CB8AC3E}">
        <p14:creationId xmlns:p14="http://schemas.microsoft.com/office/powerpoint/2010/main" val="3330708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Gortyn Code</a:t>
            </a:r>
            <a:endParaRPr lang="en-GB" dirty="0"/>
          </a:p>
        </p:txBody>
      </p:sp>
      <p:sp>
        <p:nvSpPr>
          <p:cNvPr id="3" name="Content Placeholder 2"/>
          <p:cNvSpPr>
            <a:spLocks noGrp="1"/>
          </p:cNvSpPr>
          <p:nvPr>
            <p:ph sz="quarter" idx="1"/>
          </p:nvPr>
        </p:nvSpPr>
        <p:spPr/>
        <p:txBody>
          <a:bodyPr/>
          <a:lstStyle/>
          <a:p>
            <a:pPr marL="0" indent="0">
              <a:buNone/>
            </a:pPr>
            <a:r>
              <a:rPr lang="en-GB" dirty="0"/>
              <a:t>XI. If a slave going to a free woman shall wed her, the children shall be free; but if the free woman to a slave, the children shall be slaves; and if from the same mother free and slave children be born, if the mother die and there be property, the free children shall have it; otherwise her free relatives shall succeed to it</a:t>
            </a:r>
            <a:r>
              <a:rPr lang="en-GB" dirty="0" smtClean="0"/>
              <a:t>.</a:t>
            </a:r>
          </a:p>
          <a:p>
            <a:pPr marL="0" indent="0">
              <a:buNone/>
            </a:pPr>
            <a:endParaRPr lang="en-GB" dirty="0"/>
          </a:p>
        </p:txBody>
      </p:sp>
    </p:spTree>
    <p:extLst>
      <p:ext uri="{BB962C8B-B14F-4D97-AF65-F5344CB8AC3E}">
        <p14:creationId xmlns:p14="http://schemas.microsoft.com/office/powerpoint/2010/main" val="1977228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Solon’s</a:t>
            </a:r>
            <a:r>
              <a:rPr lang="en-GB" dirty="0" smtClean="0"/>
              <a:t> Reforms</a:t>
            </a:r>
            <a:endParaRPr lang="en-GB" dirty="0"/>
          </a:p>
        </p:txBody>
      </p:sp>
      <p:sp>
        <p:nvSpPr>
          <p:cNvPr id="3" name="Content Placeholder 2"/>
          <p:cNvSpPr>
            <a:spLocks noGrp="1"/>
          </p:cNvSpPr>
          <p:nvPr>
            <p:ph sz="half" idx="1"/>
          </p:nvPr>
        </p:nvSpPr>
        <p:spPr>
          <a:xfrm>
            <a:off x="301752" y="1371599"/>
            <a:ext cx="4038600" cy="5198533"/>
          </a:xfrm>
        </p:spPr>
        <p:txBody>
          <a:bodyPr>
            <a:normAutofit fontScale="55000" lnSpcReduction="20000"/>
          </a:bodyPr>
          <a:lstStyle/>
          <a:p>
            <a:pPr marL="0" indent="0">
              <a:buNone/>
            </a:pPr>
            <a:r>
              <a:rPr lang="en-GB" dirty="0" err="1"/>
              <a:t>Solon</a:t>
            </a:r>
            <a:r>
              <a:rPr lang="en-GB" dirty="0"/>
              <a:t> Fr. 34 [4]</a:t>
            </a:r>
          </a:p>
          <a:p>
            <a:pPr marL="0" indent="0">
              <a:buNone/>
            </a:pPr>
            <a:endParaRPr lang="en-GB" dirty="0"/>
          </a:p>
          <a:p>
            <a:pPr marL="0" indent="0">
              <a:buNone/>
            </a:pPr>
            <a:r>
              <a:rPr lang="en-GB" dirty="0"/>
              <a:t>“But what did I leave unachieved, of all</a:t>
            </a:r>
          </a:p>
          <a:p>
            <a:pPr marL="0" indent="0">
              <a:buNone/>
            </a:pPr>
            <a:r>
              <a:rPr lang="en-GB" dirty="0"/>
              <a:t>The ends for which I did unite the people?</a:t>
            </a:r>
          </a:p>
          <a:p>
            <a:pPr marL="0" indent="0">
              <a:buNone/>
            </a:pPr>
            <a:r>
              <a:rPr lang="en-GB" dirty="0"/>
              <a:t>Whereof before the judgement-seat of Time</a:t>
            </a:r>
          </a:p>
          <a:p>
            <a:pPr marL="0" indent="0">
              <a:buNone/>
            </a:pPr>
            <a:r>
              <a:rPr lang="en-GB" dirty="0"/>
              <a:t>The mighty mother of the Olympian gods, </a:t>
            </a:r>
          </a:p>
          <a:p>
            <a:pPr marL="0" indent="0">
              <a:buNone/>
            </a:pPr>
            <a:r>
              <a:rPr lang="en-GB" dirty="0"/>
              <a:t>Black Earth, would best bear witness, for 'twas I</a:t>
            </a:r>
          </a:p>
          <a:p>
            <a:pPr marL="0" indent="0">
              <a:buNone/>
            </a:pPr>
            <a:r>
              <a:rPr lang="en-GB" dirty="0"/>
              <a:t>Removed her many boundary-</a:t>
            </a:r>
            <a:r>
              <a:rPr lang="en-GB" dirty="0" smtClean="0"/>
              <a:t>posts </a:t>
            </a:r>
            <a:r>
              <a:rPr lang="en-GB" dirty="0"/>
              <a:t>implanted:</a:t>
            </a:r>
          </a:p>
          <a:p>
            <a:pPr marL="0" indent="0">
              <a:buNone/>
            </a:pPr>
            <a:r>
              <a:rPr lang="en-GB" dirty="0"/>
              <a:t>Ere then she was a slave, but now is free.</a:t>
            </a:r>
          </a:p>
          <a:p>
            <a:pPr marL="0" indent="0">
              <a:buNone/>
            </a:pPr>
            <a:r>
              <a:rPr lang="en-GB" dirty="0"/>
              <a:t>And many sold away I did bring home</a:t>
            </a:r>
          </a:p>
          <a:p>
            <a:pPr marL="0" indent="0">
              <a:buNone/>
            </a:pPr>
            <a:r>
              <a:rPr lang="en-GB" dirty="0"/>
              <a:t>To god-built Athens, this one sold unjustly, </a:t>
            </a:r>
          </a:p>
          <a:p>
            <a:pPr marL="0" indent="0">
              <a:buNone/>
            </a:pPr>
            <a:r>
              <a:rPr lang="en-GB" dirty="0"/>
              <a:t>That other justly; others that had fled</a:t>
            </a:r>
          </a:p>
          <a:p>
            <a:pPr marL="0" indent="0">
              <a:buNone/>
            </a:pPr>
            <a:r>
              <a:rPr lang="en-GB" dirty="0"/>
              <a:t>From dire constraint of need, uttering no more</a:t>
            </a:r>
          </a:p>
          <a:p>
            <a:pPr marL="0" indent="0">
              <a:buNone/>
            </a:pPr>
            <a:r>
              <a:rPr lang="en-GB" dirty="0"/>
              <a:t>Their Attic tongue, so widely had they wandered,</a:t>
            </a:r>
          </a:p>
          <a:p>
            <a:pPr marL="0" indent="0">
              <a:buNone/>
            </a:pPr>
            <a:r>
              <a:rPr lang="en-GB" dirty="0"/>
              <a:t>And others suffering base slavery</a:t>
            </a:r>
          </a:p>
          <a:p>
            <a:pPr marL="0" indent="0">
              <a:buNone/>
            </a:pPr>
            <a:r>
              <a:rPr lang="en-GB" dirty="0"/>
              <a:t>Even here, trembling before their masters' </a:t>
            </a:r>
            <a:r>
              <a:rPr lang="en-GB" dirty="0" err="1"/>
              <a:t>humors</a:t>
            </a:r>
            <a:r>
              <a:rPr lang="en-GB" dirty="0"/>
              <a:t>,</a:t>
            </a:r>
          </a:p>
          <a:p>
            <a:pPr marL="0" indent="0">
              <a:buNone/>
            </a:pPr>
            <a:r>
              <a:rPr lang="en-GB" dirty="0"/>
              <a:t>I did set free. These deeds I make prevail,</a:t>
            </a:r>
          </a:p>
          <a:p>
            <a:pPr marL="0" indent="0">
              <a:buNone/>
            </a:pPr>
            <a:r>
              <a:rPr lang="en-GB" dirty="0"/>
              <a:t>Adjusting might and right to fit together,</a:t>
            </a:r>
          </a:p>
          <a:p>
            <a:pPr marL="0" indent="0">
              <a:buNone/>
            </a:pPr>
            <a:r>
              <a:rPr lang="en-GB" dirty="0"/>
              <a:t>And did accomplish even as I had promised.</a:t>
            </a:r>
          </a:p>
          <a:p>
            <a:pPr marL="0" indent="0">
              <a:buNone/>
            </a:pPr>
            <a:endParaRPr lang="en-GB" dirty="0"/>
          </a:p>
        </p:txBody>
      </p:sp>
      <p:sp>
        <p:nvSpPr>
          <p:cNvPr id="4" name="Content Placeholder 3"/>
          <p:cNvSpPr>
            <a:spLocks noGrp="1"/>
          </p:cNvSpPr>
          <p:nvPr>
            <p:ph sz="half" idx="2"/>
          </p:nvPr>
        </p:nvSpPr>
        <p:spPr/>
        <p:txBody>
          <a:bodyPr>
            <a:normAutofit fontScale="55000" lnSpcReduction="20000"/>
          </a:bodyPr>
          <a:lstStyle/>
          <a:p>
            <a:pPr marL="0" indent="0">
              <a:buNone/>
            </a:pPr>
            <a:r>
              <a:rPr lang="en-GB" dirty="0" smtClean="0"/>
              <a:t>This is from </a:t>
            </a:r>
            <a:r>
              <a:rPr lang="en-GB" i="1" dirty="0" smtClean="0"/>
              <a:t>The Athenian Constitution</a:t>
            </a:r>
            <a:r>
              <a:rPr lang="en-GB" dirty="0" smtClean="0"/>
              <a:t>. </a:t>
            </a:r>
          </a:p>
          <a:p>
            <a:pPr marL="0" indent="0">
              <a:buNone/>
            </a:pPr>
            <a:r>
              <a:rPr lang="en-GB" dirty="0" smtClean="0"/>
              <a:t>Attributed to Aristotle; possibly written by one of his followers/students. </a:t>
            </a:r>
          </a:p>
          <a:p>
            <a:pPr marL="0" indent="0">
              <a:buNone/>
            </a:pPr>
            <a:endParaRPr lang="en-GB" dirty="0"/>
          </a:p>
          <a:p>
            <a:pPr>
              <a:buFontTx/>
              <a:buChar char="-"/>
            </a:pPr>
            <a:r>
              <a:rPr lang="en-GB" dirty="0" smtClean="0"/>
              <a:t>Brought back Athenians who had been sold into slavery elsewhere; regardless of the reason for their slavery.</a:t>
            </a:r>
          </a:p>
          <a:p>
            <a:pPr>
              <a:buFontTx/>
              <a:buChar char="-"/>
            </a:pPr>
            <a:endParaRPr lang="en-GB" dirty="0"/>
          </a:p>
          <a:p>
            <a:pPr>
              <a:buFontTx/>
              <a:buChar char="-"/>
            </a:pPr>
            <a:r>
              <a:rPr lang="en-GB" dirty="0" smtClean="0"/>
              <a:t>Set free Athenians who were in slavery in Athens too. </a:t>
            </a:r>
          </a:p>
          <a:p>
            <a:pPr>
              <a:buFontTx/>
              <a:buChar char="-"/>
            </a:pPr>
            <a:endParaRPr lang="en-GB" dirty="0"/>
          </a:p>
          <a:p>
            <a:pPr>
              <a:buFontTx/>
              <a:buChar char="-"/>
            </a:pPr>
            <a:r>
              <a:rPr lang="en-GB" dirty="0" smtClean="0"/>
              <a:t>Before this Athenians could find themselves and their families  in contractual slavery </a:t>
            </a:r>
          </a:p>
          <a:p>
            <a:pPr>
              <a:buFontTx/>
              <a:buChar char="-"/>
            </a:pPr>
            <a:endParaRPr lang="en-GB" dirty="0"/>
          </a:p>
          <a:p>
            <a:pPr>
              <a:buFontTx/>
              <a:buChar char="-"/>
            </a:pPr>
            <a:r>
              <a:rPr lang="en-GB" dirty="0" smtClean="0"/>
              <a:t>Athenians can still keep other non-Athenian Greeks as slaves, though. </a:t>
            </a:r>
            <a:r>
              <a:rPr lang="en-GB" dirty="0"/>
              <a:t>Athenians enslaved the wives and children of the </a:t>
            </a:r>
            <a:r>
              <a:rPr lang="en-GB" dirty="0" err="1"/>
              <a:t>Melians</a:t>
            </a:r>
            <a:r>
              <a:rPr lang="en-GB" dirty="0"/>
              <a:t> and some </a:t>
            </a:r>
            <a:r>
              <a:rPr lang="en-GB" dirty="0" smtClean="0"/>
              <a:t>others </a:t>
            </a:r>
            <a:r>
              <a:rPr lang="en-GB" dirty="0"/>
              <a:t>of their subjects who rebelled during the Peloponnesian war.</a:t>
            </a:r>
            <a:r>
              <a:rPr lang="en-GB" dirty="0"/>
              <a:t> </a:t>
            </a:r>
            <a:endParaRPr lang="en-GB" dirty="0" smtClean="0"/>
          </a:p>
          <a:p>
            <a:pPr>
              <a:buFontTx/>
              <a:buChar char="-"/>
            </a:pPr>
            <a:endParaRPr lang="en-GB" dirty="0"/>
          </a:p>
          <a:p>
            <a:pPr>
              <a:buFontTx/>
              <a:buChar char="-"/>
            </a:pPr>
            <a:endParaRPr lang="en-GB" dirty="0" smtClean="0"/>
          </a:p>
        </p:txBody>
      </p:sp>
    </p:spTree>
    <p:extLst>
      <p:ext uri="{BB962C8B-B14F-4D97-AF65-F5344CB8AC3E}">
        <p14:creationId xmlns:p14="http://schemas.microsoft.com/office/powerpoint/2010/main" val="487102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these laws tells us?</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That slaves and free people were having sexual relationships – this is something common enough that they feel they have to make a legislative decision about whether these offspring are citizens or not. </a:t>
            </a:r>
          </a:p>
          <a:p>
            <a:r>
              <a:rPr lang="en-GB" dirty="0" smtClean="0"/>
              <a:t>Tells us one of the reasons Athenians might find themselves enslaved.</a:t>
            </a:r>
          </a:p>
          <a:p>
            <a:r>
              <a:rPr lang="en-GB" dirty="0" smtClean="0"/>
              <a:t>Harming slaves is not seen as bad as harming non-slaves.</a:t>
            </a:r>
          </a:p>
          <a:p>
            <a:r>
              <a:rPr lang="en-GB" dirty="0" smtClean="0"/>
              <a:t>Compensation for harming a slave is given to the owner of the slave.</a:t>
            </a:r>
          </a:p>
          <a:p>
            <a:r>
              <a:rPr lang="en-GB" dirty="0" smtClean="0"/>
              <a:t>Slaves are still afforded some protections by laws. </a:t>
            </a:r>
          </a:p>
          <a:p>
            <a:r>
              <a:rPr lang="en-GB" dirty="0" smtClean="0"/>
              <a:t>We also have laws stating how many slaves a public official was allotted to help with their public role – e.g. road maintenance, which gives us insight into more of the roles slaves had.</a:t>
            </a:r>
            <a:endParaRPr lang="en-GB" dirty="0"/>
          </a:p>
        </p:txBody>
      </p:sp>
    </p:spTree>
    <p:extLst>
      <p:ext uri="{BB962C8B-B14F-4D97-AF65-F5344CB8AC3E}">
        <p14:creationId xmlns:p14="http://schemas.microsoft.com/office/powerpoint/2010/main" val="838752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a:t>
            </a:r>
            <a:r>
              <a:rPr lang="en-GB" dirty="0" err="1" smtClean="0"/>
              <a:t>Diodorus</a:t>
            </a:r>
            <a:r>
              <a:rPr lang="en-GB" dirty="0" smtClean="0"/>
              <a:t> </a:t>
            </a:r>
            <a:r>
              <a:rPr lang="en-GB" dirty="0" err="1" smtClean="0"/>
              <a:t>Siculus</a:t>
            </a:r>
            <a:r>
              <a:rPr lang="en-GB" dirty="0" smtClean="0"/>
              <a:t> (1</a:t>
            </a:r>
            <a:r>
              <a:rPr lang="en-GB" baseline="30000" dirty="0" smtClean="0"/>
              <a:t>st</a:t>
            </a:r>
            <a:r>
              <a:rPr lang="en-GB" dirty="0" smtClean="0"/>
              <a:t> C. BCE)</a:t>
            </a:r>
            <a:endParaRPr lang="en-GB" dirty="0"/>
          </a:p>
        </p:txBody>
      </p:sp>
      <p:sp>
        <p:nvSpPr>
          <p:cNvPr id="3" name="Content Placeholder 2"/>
          <p:cNvSpPr>
            <a:spLocks noGrp="1"/>
          </p:cNvSpPr>
          <p:nvPr>
            <p:ph sz="quarter" idx="1"/>
          </p:nvPr>
        </p:nvSpPr>
        <p:spPr/>
        <p:txBody>
          <a:bodyPr>
            <a:normAutofit fontScale="85000" lnSpcReduction="10000"/>
          </a:bodyPr>
          <a:lstStyle/>
          <a:p>
            <a:pPr marL="0" indent="0">
              <a:buNone/>
            </a:pPr>
            <a:r>
              <a:rPr lang="en-GB" dirty="0" smtClean="0"/>
              <a:t>‘But </a:t>
            </a:r>
            <a:r>
              <a:rPr lang="en-GB" dirty="0"/>
              <a:t>to continue with the mines, the slaves who are engaged in the working of them produce for their masters revenues in sums defying belief, but they themselves wear out their bodies both by day and by night in the diggings under the earth, dying in large numbers because of the exceptional hardships they endure. For no respite or pause is granted them in their labours, but compelled beneath blows </a:t>
            </a:r>
            <a:r>
              <a:rPr lang="en-GB" dirty="0" smtClean="0"/>
              <a:t>of </a:t>
            </a:r>
            <a:r>
              <a:rPr lang="en-GB" dirty="0"/>
              <a:t>the overseers to endure the severity of their plight, they throw away their lives in this wretched manner, although certain of them who can endure it, by virtue of their bodily strength and their persevering souls, suffer such hardships over a long period; indeed death in their eyes is more to be desired than life, because of the magnitude of the hardships they must bear</a:t>
            </a:r>
            <a:r>
              <a:rPr lang="en-GB" dirty="0" smtClean="0"/>
              <a:t>.’ </a:t>
            </a:r>
            <a:r>
              <a:rPr lang="en-GB" dirty="0"/>
              <a:t>(</a:t>
            </a:r>
            <a:r>
              <a:rPr lang="en-GB" i="1" dirty="0"/>
              <a:t>Bibliotheca </a:t>
            </a:r>
            <a:r>
              <a:rPr lang="en-GB" i="1" dirty="0" err="1" smtClean="0"/>
              <a:t>Historica</a:t>
            </a:r>
            <a:r>
              <a:rPr lang="en-GB" i="1" dirty="0" smtClean="0"/>
              <a:t> </a:t>
            </a:r>
            <a:r>
              <a:rPr lang="en-GB" dirty="0" smtClean="0"/>
              <a:t>5.38.1)</a:t>
            </a:r>
            <a:endParaRPr lang="en-GB" dirty="0"/>
          </a:p>
        </p:txBody>
      </p:sp>
    </p:spTree>
    <p:extLst>
      <p:ext uri="{BB962C8B-B14F-4D97-AF65-F5344CB8AC3E}">
        <p14:creationId xmlns:p14="http://schemas.microsoft.com/office/powerpoint/2010/main" val="2102912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Diodorus</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smtClean="0"/>
              <a:t>‘Thereupon </a:t>
            </a:r>
            <a:r>
              <a:rPr lang="en-GB" dirty="0"/>
              <a:t>the Romans by making constant assaults and by employing engines of war broke down the city wall, and having gained possession of the outer city slew many; the rest fled for refuge to the old city, and sending envoys to the consuls asked for assurances that their lives would be spared. 5 An agreement was made that those who paid two minas apiece should go free, and the Romans then took over the city; at this price fourteen thousand persons were brought under the agreement upon payment of the money, and were released. All the others, to the number of thirteen thousand, as well as the household goods, were sold by the Romans as booty</a:t>
            </a:r>
            <a:r>
              <a:rPr lang="en-GB" dirty="0" smtClean="0"/>
              <a:t>.’  (23.18)</a:t>
            </a:r>
            <a:endParaRPr lang="en-GB" dirty="0"/>
          </a:p>
        </p:txBody>
      </p:sp>
    </p:spTree>
    <p:extLst>
      <p:ext uri="{BB962C8B-B14F-4D97-AF65-F5344CB8AC3E}">
        <p14:creationId xmlns:p14="http://schemas.microsoft.com/office/powerpoint/2010/main" val="2191076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Archaeological evidence</a:t>
            </a:r>
            <a:endParaRPr lang="en-GB" dirty="0"/>
          </a:p>
        </p:txBody>
      </p:sp>
      <p:pic>
        <p:nvPicPr>
          <p:cNvPr id="4" name="Content Placeholder 3" descr="Screen Shot 2017-12-01 at 06.59.52.png"/>
          <p:cNvPicPr>
            <a:picLocks noGrp="1" noChangeAspect="1"/>
          </p:cNvPicPr>
          <p:nvPr>
            <p:ph sz="quarter" idx="1"/>
          </p:nvPr>
        </p:nvPicPr>
        <p:blipFill>
          <a:blip r:embed="rId2">
            <a:extLst>
              <a:ext uri="{28A0092B-C50C-407E-A947-70E740481C1C}">
                <a14:useLocalDpi xmlns:a14="http://schemas.microsoft.com/office/drawing/2010/main" val="0"/>
              </a:ext>
            </a:extLst>
          </a:blip>
          <a:srcRect l="-20857" r="-20857"/>
          <a:stretch>
            <a:fillRect/>
          </a:stretch>
        </p:blipFill>
        <p:spPr/>
      </p:pic>
    </p:spTree>
    <p:extLst>
      <p:ext uri="{BB962C8B-B14F-4D97-AF65-F5344CB8AC3E}">
        <p14:creationId xmlns:p14="http://schemas.microsoft.com/office/powerpoint/2010/main" val="2579189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2-01 at 07.14.23.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241300"/>
            <a:ext cx="4254500" cy="3416300"/>
          </a:xfrm>
          <a:prstGeom prst="rect">
            <a:avLst/>
          </a:prstGeom>
        </p:spPr>
      </p:pic>
      <p:pic>
        <p:nvPicPr>
          <p:cNvPr id="5" name="Picture 4"/>
          <p:cNvPicPr>
            <a:picLocks noChangeAspect="1"/>
          </p:cNvPicPr>
          <p:nvPr/>
        </p:nvPicPr>
        <p:blipFill>
          <a:blip r:embed="rId3"/>
          <a:stretch>
            <a:fillRect/>
          </a:stretch>
        </p:blipFill>
        <p:spPr>
          <a:xfrm>
            <a:off x="5249334" y="241300"/>
            <a:ext cx="3459380" cy="3835400"/>
          </a:xfrm>
          <a:prstGeom prst="rect">
            <a:avLst/>
          </a:prstGeom>
        </p:spPr>
      </p:pic>
      <p:sp>
        <p:nvSpPr>
          <p:cNvPr id="4" name="TextBox 3"/>
          <p:cNvSpPr txBox="1"/>
          <p:nvPr/>
        </p:nvSpPr>
        <p:spPr>
          <a:xfrm>
            <a:off x="372533" y="4591928"/>
            <a:ext cx="3826934" cy="1200329"/>
          </a:xfrm>
          <a:prstGeom prst="rect">
            <a:avLst/>
          </a:prstGeom>
          <a:noFill/>
        </p:spPr>
        <p:txBody>
          <a:bodyPr wrap="square" rtlCol="0">
            <a:spAutoFit/>
          </a:bodyPr>
          <a:lstStyle/>
          <a:p>
            <a:r>
              <a:rPr lang="en-GB" dirty="0" smtClean="0"/>
              <a:t>The </a:t>
            </a:r>
            <a:r>
              <a:rPr lang="en-GB" dirty="0" err="1" smtClean="0"/>
              <a:t>Zoninus</a:t>
            </a:r>
            <a:r>
              <a:rPr lang="en-GB" dirty="0" smtClean="0"/>
              <a:t> Collar:</a:t>
            </a:r>
          </a:p>
          <a:p>
            <a:r>
              <a:rPr lang="en-GB" dirty="0" smtClean="0"/>
              <a:t>Identifies the owner of the slave and promises a reward if the slave is returned </a:t>
            </a:r>
            <a:endParaRPr lang="en-GB" dirty="0"/>
          </a:p>
        </p:txBody>
      </p:sp>
      <p:pic>
        <p:nvPicPr>
          <p:cNvPr id="3" name="Picture 2"/>
          <p:cNvPicPr>
            <a:picLocks noChangeAspect="1"/>
          </p:cNvPicPr>
          <p:nvPr/>
        </p:nvPicPr>
        <p:blipFill>
          <a:blip r:embed="rId4"/>
          <a:stretch>
            <a:fillRect/>
          </a:stretch>
        </p:blipFill>
        <p:spPr>
          <a:xfrm>
            <a:off x="4389966" y="3318932"/>
            <a:ext cx="4754034" cy="2796491"/>
          </a:xfrm>
          <a:prstGeom prst="rect">
            <a:avLst/>
          </a:prstGeom>
        </p:spPr>
      </p:pic>
    </p:spTree>
    <p:extLst>
      <p:ext uri="{BB962C8B-B14F-4D97-AF65-F5344CB8AC3E}">
        <p14:creationId xmlns:p14="http://schemas.microsoft.com/office/powerpoint/2010/main" val="4011032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6111240" cy="6858000"/>
          </a:xfrm>
          <a:prstGeom prst="rect">
            <a:avLst/>
          </a:prstGeom>
        </p:spPr>
      </p:pic>
      <p:sp>
        <p:nvSpPr>
          <p:cNvPr id="3" name="TextBox 2"/>
          <p:cNvSpPr txBox="1"/>
          <p:nvPr/>
        </p:nvSpPr>
        <p:spPr>
          <a:xfrm>
            <a:off x="6231467" y="863600"/>
            <a:ext cx="2760133" cy="646331"/>
          </a:xfrm>
          <a:prstGeom prst="rect">
            <a:avLst/>
          </a:prstGeom>
          <a:noFill/>
        </p:spPr>
        <p:txBody>
          <a:bodyPr wrap="square" rtlCol="0">
            <a:spAutoFit/>
          </a:bodyPr>
          <a:lstStyle/>
          <a:p>
            <a:r>
              <a:rPr lang="en-GB" dirty="0" smtClean="0"/>
              <a:t>Discovered near Winchester, Hampshire</a:t>
            </a:r>
            <a:endParaRPr lang="en-GB" dirty="0"/>
          </a:p>
        </p:txBody>
      </p:sp>
    </p:spTree>
    <p:extLst>
      <p:ext uri="{BB962C8B-B14F-4D97-AF65-F5344CB8AC3E}">
        <p14:creationId xmlns:p14="http://schemas.microsoft.com/office/powerpoint/2010/main" val="2949752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Natural Philosophy: Aristotle (</a:t>
            </a:r>
            <a:r>
              <a:rPr lang="en-GB" i="1" dirty="0" smtClean="0"/>
              <a:t>Politics </a:t>
            </a:r>
            <a:r>
              <a:rPr lang="en-GB" dirty="0" smtClean="0"/>
              <a:t>1.1254a)</a:t>
            </a:r>
            <a:r>
              <a:rPr lang="en-GB" i="1" dirty="0" smtClean="0"/>
              <a:t> </a:t>
            </a:r>
            <a:endParaRPr lang="en-GB" dirty="0"/>
          </a:p>
        </p:txBody>
      </p:sp>
      <p:sp>
        <p:nvSpPr>
          <p:cNvPr id="3" name="Content Placeholder 2"/>
          <p:cNvSpPr>
            <a:spLocks noGrp="1"/>
          </p:cNvSpPr>
          <p:nvPr>
            <p:ph sz="quarter" idx="1"/>
          </p:nvPr>
        </p:nvSpPr>
        <p:spPr>
          <a:xfrm>
            <a:off x="301751" y="1527048"/>
            <a:ext cx="8655981" cy="4822952"/>
          </a:xfrm>
        </p:spPr>
        <p:txBody>
          <a:bodyPr>
            <a:normAutofit fontScale="62500" lnSpcReduction="20000"/>
          </a:bodyPr>
          <a:lstStyle/>
          <a:p>
            <a:pPr marL="0" indent="0">
              <a:buNone/>
            </a:pPr>
            <a:r>
              <a:rPr lang="en-GB" dirty="0"/>
              <a:t>These considerations therefore make clear the nature of the slave and his essential quality: one who is a human being belonging by nature not to himself but to another is by nature a slave, and a person is a human being belonging to another if being a man he is an article of property, and an article of property is an instrument for action separable from its owner. </a:t>
            </a:r>
            <a:r>
              <a:rPr lang="en-GB" b="1" dirty="0"/>
              <a:t>But we must next consider whether or not anyone exists who is by nature of this character, and whether it is advantageous and just for anyone to be a slave, or whether on the contrary all slavery is against </a:t>
            </a:r>
            <a:r>
              <a:rPr lang="en-GB" b="1" dirty="0" smtClean="0"/>
              <a:t>nature.</a:t>
            </a:r>
          </a:p>
          <a:p>
            <a:pPr marL="0" indent="0">
              <a:buNone/>
            </a:pPr>
            <a:endParaRPr lang="en-GB" dirty="0"/>
          </a:p>
          <a:p>
            <a:pPr marL="0" indent="0">
              <a:buNone/>
            </a:pPr>
            <a:r>
              <a:rPr lang="en-GB" dirty="0" smtClean="0"/>
              <a:t>And </a:t>
            </a:r>
            <a:r>
              <a:rPr lang="en-GB" dirty="0"/>
              <a:t>it is not difficult either to discern the answer by theory or to learn it empirically. </a:t>
            </a:r>
            <a:r>
              <a:rPr lang="en-GB" b="1" dirty="0"/>
              <a:t>Authority and subordination are conditions not only inevitable but also expedient; in some cases things are marked out from the moment of birth to rule or to be ruled</a:t>
            </a:r>
            <a:r>
              <a:rPr lang="en-GB" dirty="0"/>
              <a:t>. And there are many varieties both of rulers and of subjects （and the higher the type of the subjects, the loftier is the nature of the authority exercised over them, for example to control a human being is a higher thing than to tame a wild beast; for the higher the type of the parties to the performance of a function, the higher is the function, and when one party rules and another is ruled, there is a function performed between them）—</a:t>
            </a:r>
            <a:r>
              <a:rPr lang="en-GB" b="1" dirty="0"/>
              <a:t>because in every composite thing, where a plurality of parts, whether continuous or discrete, is combined to make a single common whole, there is always found a ruling and a subject factor, and this characteristic of living things is present in them as an outcome of the whole of nature</a:t>
            </a:r>
            <a:r>
              <a:rPr lang="en-GB" dirty="0"/>
              <a:t>, since even in things that do not partake of life there is a ruling principle, as in the case of a musical scale</a:t>
            </a:r>
            <a:r>
              <a:rPr lang="en-GB" dirty="0" smtClean="0"/>
              <a:t>.  </a:t>
            </a:r>
            <a:endParaRPr lang="en-GB" dirty="0"/>
          </a:p>
        </p:txBody>
      </p:sp>
    </p:spTree>
    <p:extLst>
      <p:ext uri="{BB962C8B-B14F-4D97-AF65-F5344CB8AC3E}">
        <p14:creationId xmlns:p14="http://schemas.microsoft.com/office/powerpoint/2010/main" val="1228472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Aristotle </a:t>
            </a:r>
            <a:r>
              <a:rPr lang="en-GB" dirty="0"/>
              <a:t>(</a:t>
            </a:r>
            <a:r>
              <a:rPr lang="en-GB" i="1" dirty="0"/>
              <a:t>Politics </a:t>
            </a:r>
            <a:r>
              <a:rPr lang="en-GB" dirty="0" smtClean="0"/>
              <a:t>1.1254b)</a:t>
            </a:r>
            <a:r>
              <a:rPr lang="en-GB" i="1" dirty="0" smtClean="0"/>
              <a:t> </a:t>
            </a:r>
            <a:endParaRPr lang="en-GB" dirty="0"/>
          </a:p>
        </p:txBody>
      </p:sp>
      <p:sp>
        <p:nvSpPr>
          <p:cNvPr id="3" name="Content Placeholder 2"/>
          <p:cNvSpPr>
            <a:spLocks noGrp="1"/>
          </p:cNvSpPr>
          <p:nvPr>
            <p:ph sz="quarter" idx="1"/>
          </p:nvPr>
        </p:nvSpPr>
        <p:spPr>
          <a:xfrm>
            <a:off x="301752" y="1527047"/>
            <a:ext cx="8503920" cy="4958419"/>
          </a:xfrm>
        </p:spPr>
        <p:txBody>
          <a:bodyPr>
            <a:normAutofit fontScale="62500" lnSpcReduction="20000"/>
          </a:bodyPr>
          <a:lstStyle/>
          <a:p>
            <a:pPr marL="0" indent="0">
              <a:buNone/>
            </a:pPr>
            <a:r>
              <a:rPr lang="is-IS" dirty="0" smtClean="0"/>
              <a:t>…</a:t>
            </a:r>
            <a:r>
              <a:rPr lang="en-GB" dirty="0" smtClean="0"/>
              <a:t>therefore </a:t>
            </a:r>
            <a:r>
              <a:rPr lang="en-GB" dirty="0"/>
              <a:t>all men that differ as widely as the soul does from the body and the human being from the lower animal （and this is the condition of those whose function is the use of the body and from whom this is the best that is forthcoming） </a:t>
            </a:r>
            <a:r>
              <a:rPr lang="en-GB" b="1" dirty="0"/>
              <a:t>these are by nature slaves, for whom to be governed by this kind of authority </a:t>
            </a:r>
            <a:r>
              <a:rPr lang="en-GB" b="1" dirty="0" smtClean="0"/>
              <a:t>is </a:t>
            </a:r>
            <a:r>
              <a:rPr lang="en-GB" b="1" dirty="0"/>
              <a:t>advantageous, inasmuch as it is advantageous to the subject things already mentioned. For he is by nature a slave who is capable of belonging to another （and that is why he does so belong）, and who participates in reason so far as to apprehend it but not to possess it;</a:t>
            </a:r>
            <a:r>
              <a:rPr lang="en-GB" dirty="0"/>
              <a:t> for the animals other than man are subservient not to reason, by apprehending it, but to feelings. And also the usefulness of slaves diverges little from that of animals; bodily service for the necessities of life is forthcoming from both, from slaves and from domestic animals alike</a:t>
            </a:r>
            <a:r>
              <a:rPr lang="en-GB" b="1" dirty="0"/>
              <a:t>. The intention of nature therefore is to make the bodies also of freemen and of slaves different—the latter strong for necessary service, the former erect and unserviceable for such occupations, but serviceable for a life of citizenship</a:t>
            </a:r>
            <a:r>
              <a:rPr lang="en-GB" dirty="0"/>
              <a:t> （and that again divides into the employments of war and those of peace）; </a:t>
            </a:r>
            <a:r>
              <a:rPr lang="en-GB" b="1" dirty="0"/>
              <a:t>but as a matter of fact often the very opposite comes about—some persons have the bodies of free men and others the souls; since this is certainly clear, that if persons were born as distinguished only in body as are the statues of the gods, everyone would say that those who were inferior deserved to be these men's slaves</a:t>
            </a:r>
            <a:r>
              <a:rPr lang="en-GB" dirty="0"/>
              <a:t>. And if this is true in the case of the body, there is far </a:t>
            </a:r>
            <a:r>
              <a:rPr lang="en-GB" dirty="0" err="1"/>
              <a:t>juster</a:t>
            </a:r>
            <a:r>
              <a:rPr lang="en-GB" dirty="0"/>
              <a:t> reason for this rule being laid down in the case of the soul; but beauty of soul is not so easy to see as beauty of body.</a:t>
            </a:r>
          </a:p>
        </p:txBody>
      </p:sp>
    </p:spTree>
    <p:extLst>
      <p:ext uri="{BB962C8B-B14F-4D97-AF65-F5344CB8AC3E}">
        <p14:creationId xmlns:p14="http://schemas.microsoft.com/office/powerpoint/2010/main" val="1111899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Aristotle</a:t>
            </a:r>
            <a:endParaRPr lang="en-GB" dirty="0"/>
          </a:p>
        </p:txBody>
      </p:sp>
      <p:sp>
        <p:nvSpPr>
          <p:cNvPr id="3" name="Content Placeholder 2"/>
          <p:cNvSpPr>
            <a:spLocks noGrp="1"/>
          </p:cNvSpPr>
          <p:nvPr>
            <p:ph sz="quarter" idx="1"/>
          </p:nvPr>
        </p:nvSpPr>
        <p:spPr/>
        <p:txBody>
          <a:bodyPr/>
          <a:lstStyle/>
          <a:p>
            <a:r>
              <a:rPr lang="en-GB" dirty="0" smtClean="0"/>
              <a:t>What is this useful for?</a:t>
            </a:r>
          </a:p>
          <a:p>
            <a:r>
              <a:rPr lang="en-GB" dirty="0" smtClean="0"/>
              <a:t>Is Aristotle simply writing down what was self-evident to others as well?</a:t>
            </a:r>
          </a:p>
          <a:p>
            <a:r>
              <a:rPr lang="en-GB" dirty="0" smtClean="0"/>
              <a:t>Has been used since by imperialists attempting to defend their colonial agenda and use of slaves.</a:t>
            </a:r>
          </a:p>
          <a:p>
            <a:r>
              <a:rPr lang="en-GB" dirty="0"/>
              <a:t>Juan </a:t>
            </a:r>
            <a:r>
              <a:rPr lang="en-GB" dirty="0" err="1"/>
              <a:t>Ginés</a:t>
            </a:r>
            <a:r>
              <a:rPr lang="en-GB" dirty="0"/>
              <a:t> de </a:t>
            </a:r>
            <a:r>
              <a:rPr lang="en-GB" dirty="0" err="1" smtClean="0"/>
              <a:t>Sepúlveda</a:t>
            </a:r>
            <a:r>
              <a:rPr lang="en-GB" i="1" dirty="0"/>
              <a:t>, </a:t>
            </a:r>
            <a:r>
              <a:rPr lang="en-GB" i="1" dirty="0" err="1"/>
              <a:t>Democrates</a:t>
            </a:r>
            <a:r>
              <a:rPr lang="en-GB" i="1" dirty="0"/>
              <a:t> alter de </a:t>
            </a:r>
            <a:r>
              <a:rPr lang="en-GB" i="1" dirty="0" err="1"/>
              <a:t>justis</a:t>
            </a:r>
            <a:r>
              <a:rPr lang="en-GB" i="1" dirty="0"/>
              <a:t> belli </a:t>
            </a:r>
            <a:r>
              <a:rPr lang="en-GB" i="1" dirty="0" err="1"/>
              <a:t>causis</a:t>
            </a:r>
            <a:r>
              <a:rPr lang="en-GB" i="1" dirty="0"/>
              <a:t> </a:t>
            </a:r>
            <a:r>
              <a:rPr lang="en-GB" i="1" dirty="0" err="1"/>
              <a:t>apud</a:t>
            </a:r>
            <a:r>
              <a:rPr lang="en-GB" i="1" dirty="0"/>
              <a:t> </a:t>
            </a:r>
            <a:r>
              <a:rPr lang="en-GB" i="1" dirty="0" err="1" smtClean="0"/>
              <a:t>Indios</a:t>
            </a:r>
            <a:r>
              <a:rPr lang="en-GB" i="1" dirty="0" smtClean="0"/>
              <a:t> </a:t>
            </a:r>
            <a:r>
              <a:rPr lang="en-GB" dirty="0"/>
              <a:t>(A Second Democritus: on the just causes of the war with the </a:t>
            </a:r>
            <a:r>
              <a:rPr lang="en-GB" dirty="0" smtClean="0"/>
              <a:t>Indians) 1547</a:t>
            </a:r>
          </a:p>
          <a:p>
            <a:endParaRPr lang="en-GB" dirty="0"/>
          </a:p>
        </p:txBody>
      </p:sp>
    </p:spTree>
    <p:extLst>
      <p:ext uri="{BB962C8B-B14F-4D97-AF65-F5344CB8AC3E}">
        <p14:creationId xmlns:p14="http://schemas.microsoft.com/office/powerpoint/2010/main" val="16423696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Aristotle’s Legacy</a:t>
            </a:r>
            <a:endParaRPr lang="en-GB" dirty="0"/>
          </a:p>
        </p:txBody>
      </p:sp>
      <p:sp>
        <p:nvSpPr>
          <p:cNvPr id="3" name="Content Placeholder 2"/>
          <p:cNvSpPr>
            <a:spLocks noGrp="1"/>
          </p:cNvSpPr>
          <p:nvPr>
            <p:ph sz="quarter" idx="1"/>
          </p:nvPr>
        </p:nvSpPr>
        <p:spPr>
          <a:xfrm>
            <a:off x="301752" y="1527047"/>
            <a:ext cx="8503920" cy="4856819"/>
          </a:xfrm>
        </p:spPr>
        <p:txBody>
          <a:bodyPr>
            <a:normAutofit/>
          </a:bodyPr>
          <a:lstStyle/>
          <a:p>
            <a:r>
              <a:rPr lang="en-GB" dirty="0">
                <a:hlinkClick r:id="rId2"/>
              </a:rPr>
              <a:t>http://www.thelatinlibrary.com/imperialism/readings/</a:t>
            </a:r>
            <a:r>
              <a:rPr lang="en-GB" dirty="0" smtClean="0">
                <a:hlinkClick r:id="rId2"/>
              </a:rPr>
              <a:t>sepulveda.html</a:t>
            </a:r>
            <a:endParaRPr lang="en-GB" dirty="0" smtClean="0"/>
          </a:p>
          <a:p>
            <a:pPr marL="0" indent="0">
              <a:buNone/>
            </a:pPr>
            <a:r>
              <a:rPr lang="en-GB" dirty="0"/>
              <a:t>‘The Spanish have a perfect right to rule these barbarians of the New World and the adjacent islands, who in prudence, skill, virtues, and humanity are as inferior to the Spanish as children to adults, or women to men; for there exists between the two as great a difference as between savage and cruel races and the most merciful, between the most intemperate [lacking in self-control] and the moderate and temperate, and, I might even say, between apes and men</a:t>
            </a:r>
            <a:r>
              <a:rPr lang="en-GB" dirty="0" smtClean="0"/>
              <a:t>.’</a:t>
            </a:r>
            <a:endParaRPr lang="en-GB" dirty="0"/>
          </a:p>
        </p:txBody>
      </p:sp>
    </p:spTree>
    <p:extLst>
      <p:ext uri="{BB962C8B-B14F-4D97-AF65-F5344CB8AC3E}">
        <p14:creationId xmlns:p14="http://schemas.microsoft.com/office/powerpoint/2010/main" val="40210775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Aristotle’s Legacy</a:t>
            </a:r>
            <a:endParaRPr lang="en-GB" dirty="0"/>
          </a:p>
        </p:txBody>
      </p:sp>
      <p:sp>
        <p:nvSpPr>
          <p:cNvPr id="3" name="Content Placeholder 2"/>
          <p:cNvSpPr>
            <a:spLocks noGrp="1"/>
          </p:cNvSpPr>
          <p:nvPr>
            <p:ph sz="quarter" idx="1"/>
          </p:nvPr>
        </p:nvSpPr>
        <p:spPr>
          <a:xfrm>
            <a:off x="152401" y="1527047"/>
            <a:ext cx="8822266" cy="5043086"/>
          </a:xfrm>
        </p:spPr>
        <p:txBody>
          <a:bodyPr/>
          <a:lstStyle/>
          <a:p>
            <a:pPr marL="0" indent="0">
              <a:buNone/>
            </a:pPr>
            <a:r>
              <a:rPr lang="en-GB" dirty="0" smtClean="0"/>
              <a:t>‘They </a:t>
            </a:r>
            <a:r>
              <a:rPr lang="en-GB" dirty="0"/>
              <a:t>live as employees of the king, paying, thanks to him, exceedingly high taxes. . . . And if this type of servile and barbarous nation had not been to their liking and nature, it would have been easy for them, as it was not a hereditary [by right of birth] monarchy, to take advantage of the death of a king in order to obtain a freer state and one more </a:t>
            </a:r>
            <a:r>
              <a:rPr lang="en-GB" dirty="0" err="1"/>
              <a:t>favorable</a:t>
            </a:r>
            <a:r>
              <a:rPr lang="en-GB" dirty="0"/>
              <a:t> to their interests; by not doing so, they have stated quite clearly that they have been born to slavery and not to civic and liberal [free] </a:t>
            </a:r>
            <a:r>
              <a:rPr lang="en-GB" dirty="0" smtClean="0"/>
              <a:t>life.’</a:t>
            </a:r>
            <a:endParaRPr lang="en-GB" dirty="0"/>
          </a:p>
        </p:txBody>
      </p:sp>
    </p:spTree>
    <p:extLst>
      <p:ext uri="{BB962C8B-B14F-4D97-AF65-F5344CB8AC3E}">
        <p14:creationId xmlns:p14="http://schemas.microsoft.com/office/powerpoint/2010/main" val="2151482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Moral Philosophy: Seneca</a:t>
            </a:r>
            <a:endParaRPr lang="en-GB" dirty="0"/>
          </a:p>
        </p:txBody>
      </p:sp>
      <p:sp>
        <p:nvSpPr>
          <p:cNvPr id="3" name="Content Placeholder 2"/>
          <p:cNvSpPr>
            <a:spLocks noGrp="1"/>
          </p:cNvSpPr>
          <p:nvPr>
            <p:ph sz="quarter" idx="1"/>
          </p:nvPr>
        </p:nvSpPr>
        <p:spPr/>
        <p:txBody>
          <a:bodyPr/>
          <a:lstStyle/>
          <a:p>
            <a:pPr marL="0" indent="0">
              <a:buNone/>
            </a:pPr>
            <a:r>
              <a:rPr lang="en-GB" dirty="0" smtClean="0"/>
              <a:t>“I’m glad to hear, from these people who’ve been visiting you, that you live on friendly terms with your slaves. It is just what one expects of an enlightened, cultivated person like yourself. ‘They’re slaves’ people say. No. They’re human beings. ‘They’re slaves.’ But they share the same roof as ourselves. ‘They’re slaves.’ No, they’re friends, humble friends. ‘They’re slaves.’ Strictly speaking, they’re our fellow-slaves, if you once reflect that fortune has as much power over us as over them.” – Seneca </a:t>
            </a:r>
            <a:r>
              <a:rPr lang="en-GB" i="1" dirty="0" smtClean="0"/>
              <a:t>Letter</a:t>
            </a:r>
            <a:r>
              <a:rPr lang="en-GB" dirty="0" smtClean="0"/>
              <a:t> XLVIII (47). </a:t>
            </a:r>
            <a:endParaRPr lang="en-GB" dirty="0"/>
          </a:p>
        </p:txBody>
      </p:sp>
    </p:spTree>
    <p:extLst>
      <p:ext uri="{BB962C8B-B14F-4D97-AF65-F5344CB8AC3E}">
        <p14:creationId xmlns:p14="http://schemas.microsoft.com/office/powerpoint/2010/main" val="41658998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495300"/>
            <a:ext cx="9144000" cy="5857875"/>
          </a:xfrm>
          <a:prstGeom prst="rect">
            <a:avLst/>
          </a:prstGeom>
        </p:spPr>
      </p:pic>
    </p:spTree>
    <p:extLst>
      <p:ext uri="{BB962C8B-B14F-4D97-AF65-F5344CB8AC3E}">
        <p14:creationId xmlns:p14="http://schemas.microsoft.com/office/powerpoint/2010/main" val="3627112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8509992" cy="6858000"/>
          </a:xfrm>
          <a:prstGeom prst="rect">
            <a:avLst/>
          </a:prstGeom>
        </p:spPr>
      </p:pic>
      <p:sp>
        <p:nvSpPr>
          <p:cNvPr id="3" name="TextBox 2"/>
          <p:cNvSpPr txBox="1"/>
          <p:nvPr/>
        </p:nvSpPr>
        <p:spPr>
          <a:xfrm>
            <a:off x="135468" y="270933"/>
            <a:ext cx="5012266" cy="646331"/>
          </a:xfrm>
          <a:prstGeom prst="rect">
            <a:avLst/>
          </a:prstGeom>
          <a:noFill/>
        </p:spPr>
        <p:txBody>
          <a:bodyPr wrap="square" rtlCol="0">
            <a:spAutoFit/>
          </a:bodyPr>
          <a:lstStyle/>
          <a:p>
            <a:r>
              <a:rPr lang="en-GB" dirty="0"/>
              <a:t>Gravestone of a woman with her slave child-attendant (Greek, c. 100 BC).</a:t>
            </a:r>
          </a:p>
        </p:txBody>
      </p:sp>
    </p:spTree>
    <p:extLst>
      <p:ext uri="{BB962C8B-B14F-4D97-AF65-F5344CB8AC3E}">
        <p14:creationId xmlns:p14="http://schemas.microsoft.com/office/powerpoint/2010/main" val="2917872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4809819" cy="6858000"/>
          </a:xfrm>
          <a:prstGeom prst="rect">
            <a:avLst/>
          </a:prstGeom>
        </p:spPr>
      </p:pic>
      <p:sp>
        <p:nvSpPr>
          <p:cNvPr id="4" name="TextBox 3"/>
          <p:cNvSpPr txBox="1"/>
          <p:nvPr/>
        </p:nvSpPr>
        <p:spPr>
          <a:xfrm>
            <a:off x="5232400" y="609600"/>
            <a:ext cx="3911600" cy="1477328"/>
          </a:xfrm>
          <a:prstGeom prst="rect">
            <a:avLst/>
          </a:prstGeom>
          <a:noFill/>
        </p:spPr>
        <p:txBody>
          <a:bodyPr wrap="square" rtlCol="0">
            <a:spAutoFit/>
          </a:bodyPr>
          <a:lstStyle/>
          <a:p>
            <a:r>
              <a:rPr lang="en-GB" dirty="0" smtClean="0"/>
              <a:t>475-425 BCE</a:t>
            </a:r>
          </a:p>
          <a:p>
            <a:r>
              <a:rPr lang="en-GB" dirty="0" smtClean="0"/>
              <a:t>Athenian</a:t>
            </a:r>
          </a:p>
          <a:p>
            <a:r>
              <a:rPr lang="en-GB" dirty="0" smtClean="0"/>
              <a:t>Red-figure</a:t>
            </a:r>
          </a:p>
          <a:p>
            <a:r>
              <a:rPr lang="en-GB" dirty="0" err="1" smtClean="0"/>
              <a:t>chous</a:t>
            </a:r>
            <a:endParaRPr lang="en-GB" dirty="0" smtClean="0"/>
          </a:p>
          <a:p>
            <a:endParaRPr lang="en-GB" dirty="0"/>
          </a:p>
        </p:txBody>
      </p:sp>
    </p:spTree>
    <p:extLst>
      <p:ext uri="{BB962C8B-B14F-4D97-AF65-F5344CB8AC3E}">
        <p14:creationId xmlns:p14="http://schemas.microsoft.com/office/powerpoint/2010/main" val="19923789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09600" y="800100"/>
            <a:ext cx="7912100" cy="5245100"/>
          </a:xfrm>
          <a:prstGeom prst="rect">
            <a:avLst/>
          </a:prstGeom>
        </p:spPr>
      </p:pic>
    </p:spTree>
    <p:extLst>
      <p:ext uri="{BB962C8B-B14F-4D97-AF65-F5344CB8AC3E}">
        <p14:creationId xmlns:p14="http://schemas.microsoft.com/office/powerpoint/2010/main" val="18806695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a:t>
            </a:r>
            <a:endParaRPr lang="en-GB" dirty="0"/>
          </a:p>
        </p:txBody>
      </p:sp>
      <p:sp>
        <p:nvSpPr>
          <p:cNvPr id="3" name="Content Placeholder 2"/>
          <p:cNvSpPr>
            <a:spLocks noGrp="1"/>
          </p:cNvSpPr>
          <p:nvPr>
            <p:ph sz="quarter" idx="1"/>
          </p:nvPr>
        </p:nvSpPr>
        <p:spPr/>
        <p:txBody>
          <a:bodyPr/>
          <a:lstStyle/>
          <a:p>
            <a:r>
              <a:rPr lang="en-GB" dirty="0" smtClean="0"/>
              <a:t>The </a:t>
            </a:r>
            <a:r>
              <a:rPr lang="en-GB" i="1" dirty="0" smtClean="0"/>
              <a:t>Odyssey, </a:t>
            </a:r>
            <a:r>
              <a:rPr lang="en-GB" dirty="0" smtClean="0"/>
              <a:t>book 24. </a:t>
            </a:r>
          </a:p>
          <a:p>
            <a:r>
              <a:rPr lang="en-GB" dirty="0" smtClean="0"/>
              <a:t>Euripides </a:t>
            </a:r>
            <a:r>
              <a:rPr lang="en-GB" i="1" dirty="0" smtClean="0"/>
              <a:t>The Trojan Women</a:t>
            </a:r>
          </a:p>
          <a:p>
            <a:r>
              <a:rPr lang="en-GB" dirty="0" smtClean="0"/>
              <a:t>Euripides  </a:t>
            </a:r>
            <a:r>
              <a:rPr lang="en-GB" i="1" dirty="0" smtClean="0"/>
              <a:t>Andromache</a:t>
            </a:r>
            <a:endParaRPr lang="en-GB" dirty="0" smtClean="0"/>
          </a:p>
          <a:p>
            <a:r>
              <a:rPr lang="en-GB" dirty="0" smtClean="0"/>
              <a:t>Aeschylus </a:t>
            </a:r>
            <a:r>
              <a:rPr lang="en-GB" i="1" dirty="0" smtClean="0"/>
              <a:t>Agamemnon</a:t>
            </a:r>
            <a:r>
              <a:rPr lang="en-GB" dirty="0" smtClean="0"/>
              <a:t> </a:t>
            </a:r>
          </a:p>
          <a:p>
            <a:r>
              <a:rPr lang="en-GB" i="1" dirty="0" smtClean="0"/>
              <a:t>Iliad</a:t>
            </a:r>
            <a:r>
              <a:rPr lang="en-GB" dirty="0" smtClean="0"/>
              <a:t> Book 1 </a:t>
            </a:r>
            <a:endParaRPr lang="en-GB" dirty="0"/>
          </a:p>
        </p:txBody>
      </p:sp>
    </p:spTree>
    <p:extLst>
      <p:ext uri="{BB962C8B-B14F-4D97-AF65-F5344CB8AC3E}">
        <p14:creationId xmlns:p14="http://schemas.microsoft.com/office/powerpoint/2010/main" val="329552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Inscriptions</a:t>
            </a:r>
            <a:endParaRPr lang="en-GB" dirty="0"/>
          </a:p>
        </p:txBody>
      </p:sp>
      <p:pic>
        <p:nvPicPr>
          <p:cNvPr id="4" name="Content Placeholder 3"/>
          <p:cNvPicPr>
            <a:picLocks noGrp="1" noChangeAspect="1"/>
          </p:cNvPicPr>
          <p:nvPr>
            <p:ph sz="quarter" idx="1"/>
          </p:nvPr>
        </p:nvPicPr>
        <p:blipFill>
          <a:blip r:embed="rId2"/>
          <a:srcRect t="2034" b="2034"/>
          <a:stretch>
            <a:fillRect/>
          </a:stretch>
        </p:blipFill>
        <p:spPr/>
      </p:pic>
      <p:sp>
        <p:nvSpPr>
          <p:cNvPr id="5" name="TextBox 4"/>
          <p:cNvSpPr txBox="1"/>
          <p:nvPr/>
        </p:nvSpPr>
        <p:spPr>
          <a:xfrm>
            <a:off x="508000" y="6333067"/>
            <a:ext cx="7924800" cy="369332"/>
          </a:xfrm>
          <a:prstGeom prst="rect">
            <a:avLst/>
          </a:prstGeom>
          <a:noFill/>
        </p:spPr>
        <p:txBody>
          <a:bodyPr wrap="square" rtlCol="0">
            <a:spAutoFit/>
          </a:bodyPr>
          <a:lstStyle/>
          <a:p>
            <a:r>
              <a:rPr lang="en-GB" dirty="0"/>
              <a:t>Here lies Eros, </a:t>
            </a:r>
            <a:r>
              <a:rPr lang="en-GB" dirty="0" err="1"/>
              <a:t>Posidippus</a:t>
            </a:r>
            <a:r>
              <a:rPr lang="en-GB" dirty="0"/>
              <a:t>' chef, a </a:t>
            </a:r>
            <a:r>
              <a:rPr lang="en-GB" dirty="0" smtClean="0"/>
              <a:t>slave. Epitaph on a stele </a:t>
            </a:r>
            <a:endParaRPr lang="en-GB" dirty="0"/>
          </a:p>
        </p:txBody>
      </p:sp>
    </p:spTree>
    <p:extLst>
      <p:ext uri="{BB962C8B-B14F-4D97-AF65-F5344CB8AC3E}">
        <p14:creationId xmlns:p14="http://schemas.microsoft.com/office/powerpoint/2010/main" val="166432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Inscriptions</a:t>
            </a:r>
            <a:endParaRPr lang="en-GB" dirty="0"/>
          </a:p>
        </p:txBody>
      </p:sp>
      <p:pic>
        <p:nvPicPr>
          <p:cNvPr id="6" name="Content Placeholder 5"/>
          <p:cNvPicPr>
            <a:picLocks noGrp="1" noChangeAspect="1"/>
          </p:cNvPicPr>
          <p:nvPr>
            <p:ph sz="quarter" idx="1"/>
          </p:nvPr>
        </p:nvPicPr>
        <p:blipFill>
          <a:blip r:embed="rId2"/>
          <a:srcRect l="-83813" r="-83813"/>
          <a:stretch>
            <a:fillRect/>
          </a:stretch>
        </p:blipFill>
        <p:spPr>
          <a:xfrm>
            <a:off x="-2377298" y="1527048"/>
            <a:ext cx="8503920" cy="4572000"/>
          </a:xfrm>
        </p:spPr>
      </p:pic>
      <p:sp>
        <p:nvSpPr>
          <p:cNvPr id="7" name="TextBox 6"/>
          <p:cNvSpPr txBox="1"/>
          <p:nvPr/>
        </p:nvSpPr>
        <p:spPr>
          <a:xfrm>
            <a:off x="3757629" y="1791691"/>
            <a:ext cx="5078523" cy="3970318"/>
          </a:xfrm>
          <a:prstGeom prst="rect">
            <a:avLst/>
          </a:prstGeom>
          <a:noFill/>
        </p:spPr>
        <p:txBody>
          <a:bodyPr wrap="square" rtlCol="0">
            <a:spAutoFit/>
          </a:bodyPr>
          <a:lstStyle/>
          <a:p>
            <a:r>
              <a:rPr lang="en-GB" dirty="0" smtClean="0"/>
              <a:t>Inscription: altar </a:t>
            </a:r>
            <a:r>
              <a:rPr lang="en-GB" dirty="0"/>
              <a:t>was set up by Gaius </a:t>
            </a:r>
            <a:r>
              <a:rPr lang="en-GB" dirty="0" err="1"/>
              <a:t>Oenucius</a:t>
            </a:r>
            <a:r>
              <a:rPr lang="en-GB" dirty="0"/>
              <a:t> </a:t>
            </a:r>
            <a:r>
              <a:rPr lang="en-GB" dirty="0" err="1"/>
              <a:t>Delus</a:t>
            </a:r>
            <a:r>
              <a:rPr lang="en-GB" dirty="0"/>
              <a:t> for his wife, </a:t>
            </a:r>
            <a:r>
              <a:rPr lang="en-GB" dirty="0" err="1"/>
              <a:t>Maena</a:t>
            </a:r>
            <a:r>
              <a:rPr lang="en-GB" dirty="0"/>
              <a:t> </a:t>
            </a:r>
            <a:r>
              <a:rPr lang="en-GB" dirty="0" err="1"/>
              <a:t>Mellusa</a:t>
            </a:r>
            <a:r>
              <a:rPr lang="en-GB" dirty="0"/>
              <a:t>, freedwoman of Lucius (</a:t>
            </a:r>
            <a:r>
              <a:rPr lang="en-GB" dirty="0" err="1"/>
              <a:t>Maenus</a:t>
            </a:r>
            <a:r>
              <a:rPr lang="en-GB" dirty="0"/>
              <a:t>), and for himself. </a:t>
            </a:r>
            <a:endParaRPr lang="en-GB" dirty="0" smtClean="0"/>
          </a:p>
          <a:p>
            <a:endParaRPr lang="en-GB" dirty="0"/>
          </a:p>
          <a:p>
            <a:r>
              <a:rPr lang="en-GB" dirty="0" smtClean="0"/>
              <a:t>Below, above </a:t>
            </a:r>
            <a:r>
              <a:rPr lang="en-GB" dirty="0"/>
              <a:t>the two figures of children, are </a:t>
            </a:r>
            <a:r>
              <a:rPr lang="en-GB" dirty="0" smtClean="0"/>
              <a:t>the names of two </a:t>
            </a:r>
            <a:r>
              <a:rPr lang="en-GB" dirty="0"/>
              <a:t>sons, </a:t>
            </a:r>
            <a:r>
              <a:rPr lang="en-GB" dirty="0" smtClean="0"/>
              <a:t>Dexter</a:t>
            </a:r>
            <a:r>
              <a:rPr lang="en-GB" dirty="0"/>
              <a:t> </a:t>
            </a:r>
            <a:r>
              <a:rPr lang="en-GB" dirty="0" smtClean="0"/>
              <a:t>(11 months) and </a:t>
            </a:r>
            <a:r>
              <a:rPr lang="en-GB" dirty="0" err="1" smtClean="0"/>
              <a:t>Sacerdus</a:t>
            </a:r>
            <a:r>
              <a:rPr lang="en-GB" dirty="0" smtClean="0"/>
              <a:t>, (3 </a:t>
            </a:r>
            <a:r>
              <a:rPr lang="en-GB" dirty="0"/>
              <a:t>months and 10 </a:t>
            </a:r>
            <a:r>
              <a:rPr lang="en-GB" dirty="0" smtClean="0"/>
              <a:t>days)</a:t>
            </a:r>
          </a:p>
          <a:p>
            <a:endParaRPr lang="en-GB" dirty="0"/>
          </a:p>
          <a:p>
            <a:r>
              <a:rPr lang="en-GB" dirty="0" smtClean="0"/>
              <a:t>The </a:t>
            </a:r>
            <a:r>
              <a:rPr lang="en-GB" dirty="0"/>
              <a:t>relief carving </a:t>
            </a:r>
            <a:r>
              <a:rPr lang="en-GB" dirty="0" smtClean="0"/>
              <a:t>is a woman with her </a:t>
            </a:r>
            <a:r>
              <a:rPr lang="en-GB" dirty="0" err="1" smtClean="0"/>
              <a:t>palla</a:t>
            </a:r>
            <a:r>
              <a:rPr lang="en-GB" dirty="0" smtClean="0"/>
              <a:t> </a:t>
            </a:r>
            <a:r>
              <a:rPr lang="en-GB" dirty="0"/>
              <a:t>pulled over her head </a:t>
            </a:r>
            <a:r>
              <a:rPr lang="en-GB" dirty="0" smtClean="0"/>
              <a:t>sitting on a low </a:t>
            </a:r>
            <a:r>
              <a:rPr lang="en-GB" dirty="0"/>
              <a:t>stool. </a:t>
            </a:r>
            <a:r>
              <a:rPr lang="en-GB" dirty="0" smtClean="0"/>
              <a:t>She holds an infant and reaches her hand out to the other.</a:t>
            </a:r>
          </a:p>
          <a:p>
            <a:endParaRPr lang="en-GB" dirty="0"/>
          </a:p>
          <a:p>
            <a:r>
              <a:rPr lang="en-GB" dirty="0" smtClean="0"/>
              <a:t>The children may well have died as slaves. </a:t>
            </a:r>
          </a:p>
        </p:txBody>
      </p:sp>
    </p:spTree>
    <p:extLst>
      <p:ext uri="{BB962C8B-B14F-4D97-AF65-F5344CB8AC3E}">
        <p14:creationId xmlns:p14="http://schemas.microsoft.com/office/powerpoint/2010/main" val="24417551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Inscriptions: Delphi</a:t>
            </a:r>
            <a:endParaRPr lang="en-GB" dirty="0"/>
          </a:p>
        </p:txBody>
      </p:sp>
      <p:sp>
        <p:nvSpPr>
          <p:cNvPr id="3" name="Content Placeholder 2"/>
          <p:cNvSpPr>
            <a:spLocks noGrp="1"/>
          </p:cNvSpPr>
          <p:nvPr>
            <p:ph sz="quarter" idx="1"/>
          </p:nvPr>
        </p:nvSpPr>
        <p:spPr/>
        <p:txBody>
          <a:bodyPr/>
          <a:lstStyle/>
          <a:p>
            <a:r>
              <a:rPr lang="en-GB" dirty="0" smtClean="0"/>
              <a:t>Manumission: the freeing of a slave.</a:t>
            </a:r>
          </a:p>
          <a:p>
            <a:r>
              <a:rPr lang="en-GB" dirty="0" smtClean="0"/>
              <a:t>Delphi. Thousands of inscriptions record the freeing of individual slaves</a:t>
            </a:r>
          </a:p>
          <a:p>
            <a:r>
              <a:rPr lang="en-GB" dirty="0" smtClean="0"/>
              <a:t>The owner would ritually/symbolically ‘sell’ the slave to Apollo</a:t>
            </a:r>
            <a:endParaRPr lang="en-GB" dirty="0"/>
          </a:p>
        </p:txBody>
      </p:sp>
    </p:spTree>
    <p:extLst>
      <p:ext uri="{BB962C8B-B14F-4D97-AF65-F5344CB8AC3E}">
        <p14:creationId xmlns:p14="http://schemas.microsoft.com/office/powerpoint/2010/main" val="42813411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368300"/>
            <a:ext cx="9144000" cy="6099048"/>
          </a:xfrm>
          <a:prstGeom prst="rect">
            <a:avLst/>
          </a:prstGeom>
        </p:spPr>
      </p:pic>
    </p:spTree>
    <p:extLst>
      <p:ext uri="{BB962C8B-B14F-4D97-AF65-F5344CB8AC3E}">
        <p14:creationId xmlns:p14="http://schemas.microsoft.com/office/powerpoint/2010/main" val="13702853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Inscriptions</a:t>
            </a:r>
            <a:endParaRPr lang="en-GB" dirty="0"/>
          </a:p>
        </p:txBody>
      </p:sp>
      <p:sp>
        <p:nvSpPr>
          <p:cNvPr id="3" name="Content Placeholder 2"/>
          <p:cNvSpPr>
            <a:spLocks noGrp="1"/>
          </p:cNvSpPr>
          <p:nvPr>
            <p:ph sz="quarter" idx="1"/>
          </p:nvPr>
        </p:nvSpPr>
        <p:spPr/>
        <p:txBody>
          <a:bodyPr>
            <a:normAutofit fontScale="62500" lnSpcReduction="20000"/>
          </a:bodyPr>
          <a:lstStyle/>
          <a:p>
            <a:pPr marL="0" indent="0">
              <a:buNone/>
            </a:pPr>
            <a:r>
              <a:rPr lang="el-GR" dirty="0" smtClean="0"/>
              <a:t>ἄρχοντος </a:t>
            </a:r>
            <a:r>
              <a:rPr lang="el-GR" dirty="0"/>
              <a:t>Ἄρχωνος τοῦ Καλλία μηνὸς Ἐνδυσποιτροπίου, ἀπέδοτο Ἀ-</a:t>
            </a:r>
          </a:p>
          <a:p>
            <a:pPr marL="0" indent="0">
              <a:buNone/>
            </a:pPr>
            <a:r>
              <a:rPr lang="el-GR" dirty="0"/>
              <a:t>τισίδας Ὀρθαίου τῶι Ἀπόλλωνι τῶι Πυθίωι σώματα γυναικεῖα τρία αἷς ὀ-</a:t>
            </a:r>
          </a:p>
          <a:p>
            <a:pPr marL="0" indent="0">
              <a:buNone/>
            </a:pPr>
            <a:r>
              <a:rPr lang="el-GR" dirty="0"/>
              <a:t>νόματα Ἀντιγόνα τὸ γένος Ἰουδαίαν καὶ τὰς θυγατέρας αὐτᾶς Θεοδώραν</a:t>
            </a:r>
          </a:p>
          <a:p>
            <a:pPr marL="0" indent="0">
              <a:buNone/>
            </a:pPr>
            <a:r>
              <a:rPr lang="el-GR" dirty="0"/>
              <a:t>καὶ Δωροθέαν, τιμᾶς ἀργυρίου μνᾶν ἑπτά, καὶ τὰν τιμὰν ἔχει πᾶσαν. βεβαι-</a:t>
            </a:r>
          </a:p>
          <a:p>
            <a:pPr marL="0" indent="0">
              <a:buNone/>
            </a:pPr>
            <a:r>
              <a:rPr lang="el-GR" dirty="0" smtClean="0"/>
              <a:t>ωτὴρ </a:t>
            </a:r>
            <a:r>
              <a:rPr lang="el-GR" dirty="0"/>
              <a:t>κατὰ τὸν νόμον τᾶς πόλιος· Εὔδοκος Πραξία Δελφός. καθὼς ἐπί-</a:t>
            </a:r>
          </a:p>
          <a:p>
            <a:pPr marL="0" indent="0">
              <a:buNone/>
            </a:pPr>
            <a:r>
              <a:rPr lang="el-GR" dirty="0"/>
              <a:t>στευσε Ἀντιγόνα καὶ Θευδώρα καὶ Δωροθέα τῶι θεῶι τὰν ὠνάν, ἐφ’ ὧιτε ἐ-</a:t>
            </a:r>
          </a:p>
          <a:p>
            <a:pPr marL="0" indent="0">
              <a:buNone/>
            </a:pPr>
            <a:r>
              <a:rPr lang="el-GR" dirty="0"/>
              <a:t>λεύθεραι εἶμεν καὶ ἀνέφαπτοι ἀπὸ πάντων τὸν πάντα βίον. εἰ δέ τις ἅπτοι-</a:t>
            </a:r>
          </a:p>
          <a:p>
            <a:pPr marL="0" indent="0">
              <a:buNone/>
            </a:pPr>
            <a:r>
              <a:rPr lang="el-GR" dirty="0"/>
              <a:t>το ἐπὶ καταδουλισμῶι αὐτᾶν, βέβαιον παρεχέτω ὅ τε ἀποδόμενος Ἀτει-</a:t>
            </a:r>
          </a:p>
          <a:p>
            <a:pPr marL="0" indent="0">
              <a:buNone/>
            </a:pPr>
            <a:r>
              <a:rPr lang="el-GR" dirty="0"/>
              <a:t>σίδας καὶ ὁ βεβαιωτὴρ Εὔδοκος· εἰ δὲ μὴ παρέχοιν βέβαιον τὰν ὠνὰν τῶι</a:t>
            </a:r>
          </a:p>
          <a:p>
            <a:pPr marL="0" indent="0">
              <a:buNone/>
            </a:pPr>
            <a:r>
              <a:rPr lang="el-GR" dirty="0" smtClean="0"/>
              <a:t>θεῶι </a:t>
            </a:r>
            <a:r>
              <a:rPr lang="el-GR" dirty="0"/>
              <a:t>ὅ τε ἀποδόμενος καὶ ὁ βεβαιωτήρ, πράκτιμοι ἐόντω κατὰ τὸν νόμον.</a:t>
            </a:r>
          </a:p>
          <a:p>
            <a:pPr marL="0" indent="0">
              <a:buNone/>
            </a:pPr>
            <a:r>
              <a:rPr lang="el-GR" dirty="0"/>
              <a:t>ὁμοίως δὲ καὶ οἱ παρα[τ]υγχάνοντες κύριοι ἐόντω συλέοντες</a:t>
            </a:r>
          </a:p>
          <a:p>
            <a:pPr marL="0" indent="0">
              <a:buNone/>
            </a:pPr>
            <a:r>
              <a:rPr lang="el-GR" dirty="0"/>
              <a:t>αὐτὰς ὡς ἐλευθέρας ἐούσας ἀζάμιοι ἐόντες καὶ</a:t>
            </a:r>
          </a:p>
          <a:p>
            <a:pPr marL="0" indent="0">
              <a:buNone/>
            </a:pPr>
            <a:r>
              <a:rPr lang="el-GR" dirty="0"/>
              <a:t>ἀνυπόδικοι πάσας δίκας καὶ ζαμίας. μάρτυροι· ὁ ἱε-</a:t>
            </a:r>
          </a:p>
          <a:p>
            <a:pPr marL="0" indent="0">
              <a:buNone/>
            </a:pPr>
            <a:r>
              <a:rPr lang="el-GR" dirty="0"/>
              <a:t>ρεὺς τοῦ Ἀπόλλωνος Ἀμύντας καὶ οἱ ἄρχοντες</a:t>
            </a:r>
          </a:p>
          <a:p>
            <a:pPr marL="0" indent="0">
              <a:buNone/>
            </a:pPr>
            <a:r>
              <a:rPr lang="el-GR" dirty="0" smtClean="0"/>
              <a:t>Νίκαρχος</a:t>
            </a:r>
            <a:r>
              <a:rPr lang="el-GR" dirty="0"/>
              <a:t>, Κλέων Δαμοσθένεος, Ἁγίων Ἐκεφύλου,</a:t>
            </a:r>
          </a:p>
          <a:p>
            <a:pPr marL="0" indent="0">
              <a:buNone/>
            </a:pPr>
            <a:r>
              <a:rPr lang="el-GR" dirty="0"/>
              <a:t>ἰδιῶται Ἄρχων Νικοβούλου, Εὔδωρος Ἀμύντα.</a:t>
            </a:r>
            <a:endParaRPr lang="en-GB" dirty="0"/>
          </a:p>
        </p:txBody>
      </p:sp>
    </p:spTree>
    <p:extLst>
      <p:ext uri="{BB962C8B-B14F-4D97-AF65-F5344CB8AC3E}">
        <p14:creationId xmlns:p14="http://schemas.microsoft.com/office/powerpoint/2010/main" val="36911886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Inscriptions</a:t>
            </a:r>
            <a:endParaRPr lang="en-GB" dirty="0"/>
          </a:p>
        </p:txBody>
      </p:sp>
      <p:sp>
        <p:nvSpPr>
          <p:cNvPr id="3" name="Content Placeholder 2"/>
          <p:cNvSpPr>
            <a:spLocks noGrp="1"/>
          </p:cNvSpPr>
          <p:nvPr>
            <p:ph sz="quarter" idx="1"/>
          </p:nvPr>
        </p:nvSpPr>
        <p:spPr/>
        <p:txBody>
          <a:bodyPr>
            <a:normAutofit fontScale="62500" lnSpcReduction="20000"/>
          </a:bodyPr>
          <a:lstStyle/>
          <a:p>
            <a:pPr marL="0" indent="0">
              <a:buNone/>
            </a:pPr>
            <a:r>
              <a:rPr lang="en-GB" dirty="0"/>
              <a:t>When Archon son of </a:t>
            </a:r>
            <a:r>
              <a:rPr lang="en-GB" dirty="0" err="1"/>
              <a:t>Kallias</a:t>
            </a:r>
            <a:r>
              <a:rPr lang="en-GB" dirty="0"/>
              <a:t> was archon, in the month of </a:t>
            </a:r>
            <a:r>
              <a:rPr lang="en-GB" dirty="0" err="1"/>
              <a:t>Endyspoitropios</a:t>
            </a:r>
            <a:r>
              <a:rPr lang="en-GB" dirty="0"/>
              <a:t>, </a:t>
            </a:r>
            <a:r>
              <a:rPr lang="en-GB" dirty="0" err="1"/>
              <a:t>Ateisidas</a:t>
            </a:r>
            <a:r>
              <a:rPr lang="en-GB" dirty="0"/>
              <a:t> son of </a:t>
            </a:r>
            <a:r>
              <a:rPr lang="en-GB" dirty="0" err="1"/>
              <a:t>Orthaios</a:t>
            </a:r>
            <a:r>
              <a:rPr lang="en-GB" dirty="0"/>
              <a:t> sold to </a:t>
            </a:r>
            <a:r>
              <a:rPr lang="en-GB" dirty="0" err="1"/>
              <a:t>Pythian</a:t>
            </a:r>
            <a:r>
              <a:rPr lang="en-GB" dirty="0"/>
              <a:t> Apollo three women slaves whose names are </a:t>
            </a:r>
            <a:r>
              <a:rPr lang="en-GB" dirty="0" err="1"/>
              <a:t>Antigona</a:t>
            </a:r>
            <a:r>
              <a:rPr lang="en-GB" dirty="0"/>
              <a:t>, of Jewish origin, and her daughters Theodora and Dorothea, at the price of seven silver minas, and he has the whole price. Guarantor according to the law of the city: </a:t>
            </a:r>
            <a:r>
              <a:rPr lang="en-GB" dirty="0" err="1"/>
              <a:t>Eudokos</a:t>
            </a:r>
            <a:r>
              <a:rPr lang="en-GB" dirty="0"/>
              <a:t> of Delphi, the son of </a:t>
            </a:r>
            <a:r>
              <a:rPr lang="en-GB" dirty="0" err="1"/>
              <a:t>Praxias</a:t>
            </a:r>
            <a:r>
              <a:rPr lang="en-GB" dirty="0"/>
              <a:t>. Accordingly </a:t>
            </a:r>
            <a:r>
              <a:rPr lang="en-GB" dirty="0" err="1"/>
              <a:t>Antigona</a:t>
            </a:r>
            <a:r>
              <a:rPr lang="en-GB" dirty="0"/>
              <a:t>, Theodora and Dorothea have entrusted the sale to the god, on condition that they be free and unencumbered in every respect for all their lives. But if anyone seizes them to reduce them to slavery, the vendor </a:t>
            </a:r>
            <a:r>
              <a:rPr lang="en-GB" dirty="0" err="1"/>
              <a:t>Ateisides</a:t>
            </a:r>
            <a:r>
              <a:rPr lang="en-GB" dirty="0"/>
              <a:t> and the guarantor </a:t>
            </a:r>
            <a:r>
              <a:rPr lang="en-GB" dirty="0" err="1"/>
              <a:t>Eudoxos</a:t>
            </a:r>
            <a:r>
              <a:rPr lang="en-GB" dirty="0"/>
              <a:t> shall provide surety. If the vendor and the guarantor do not provide surety, they shall be subject to prosecution according to the law. Likewise also, those who meet the women shall be empowered to take them away as free persons, without being subject to prosecution in respect to all legal process and fines.</a:t>
            </a:r>
          </a:p>
          <a:p>
            <a:pPr marL="0" indent="0">
              <a:buNone/>
            </a:pPr>
            <a:endParaRPr lang="en-GB" dirty="0"/>
          </a:p>
          <a:p>
            <a:pPr marL="0" indent="0">
              <a:buNone/>
            </a:pPr>
            <a:r>
              <a:rPr lang="en-GB" dirty="0"/>
              <a:t>Witnesses</a:t>
            </a:r>
            <a:r>
              <a:rPr lang="en-GB" dirty="0" smtClean="0"/>
              <a:t>:</a:t>
            </a:r>
            <a:endParaRPr lang="en-GB" dirty="0"/>
          </a:p>
          <a:p>
            <a:pPr marL="0" indent="0">
              <a:buNone/>
            </a:pPr>
            <a:r>
              <a:rPr lang="en-GB" dirty="0"/>
              <a:t>priest of Apollo: </a:t>
            </a:r>
            <a:r>
              <a:rPr lang="en-GB" dirty="0" err="1"/>
              <a:t>Amyntas</a:t>
            </a:r>
            <a:endParaRPr lang="en-GB" dirty="0"/>
          </a:p>
          <a:p>
            <a:pPr marL="0" indent="0">
              <a:buNone/>
            </a:pPr>
            <a:r>
              <a:rPr lang="en-GB" dirty="0"/>
              <a:t>magistrates: </a:t>
            </a:r>
            <a:r>
              <a:rPr lang="en-GB" dirty="0" err="1"/>
              <a:t>Nikarchos</a:t>
            </a:r>
            <a:r>
              <a:rPr lang="en-GB" dirty="0"/>
              <a:t>, </a:t>
            </a:r>
            <a:r>
              <a:rPr lang="en-GB" dirty="0" err="1"/>
              <a:t>Kleon</a:t>
            </a:r>
            <a:r>
              <a:rPr lang="en-GB" dirty="0"/>
              <a:t> son of </a:t>
            </a:r>
            <a:r>
              <a:rPr lang="en-GB" dirty="0" err="1"/>
              <a:t>Damosthenes</a:t>
            </a:r>
            <a:r>
              <a:rPr lang="en-GB" dirty="0"/>
              <a:t> and </a:t>
            </a:r>
            <a:r>
              <a:rPr lang="en-GB" dirty="0" err="1"/>
              <a:t>Hagion</a:t>
            </a:r>
            <a:r>
              <a:rPr lang="en-GB" dirty="0"/>
              <a:t> son of </a:t>
            </a:r>
            <a:r>
              <a:rPr lang="en-GB" dirty="0" err="1"/>
              <a:t>Ekephylos</a:t>
            </a:r>
            <a:endParaRPr lang="en-GB" dirty="0"/>
          </a:p>
          <a:p>
            <a:pPr marL="0" indent="0">
              <a:buNone/>
            </a:pPr>
            <a:r>
              <a:rPr lang="en-GB" dirty="0"/>
              <a:t>private individuals Archon son of </a:t>
            </a:r>
            <a:r>
              <a:rPr lang="en-GB" dirty="0" err="1"/>
              <a:t>Nikoboulos</a:t>
            </a:r>
            <a:r>
              <a:rPr lang="en-GB" dirty="0"/>
              <a:t> and </a:t>
            </a:r>
            <a:r>
              <a:rPr lang="en-GB" dirty="0" err="1"/>
              <a:t>Eudoros</a:t>
            </a:r>
            <a:r>
              <a:rPr lang="en-GB" dirty="0"/>
              <a:t> son of </a:t>
            </a:r>
            <a:r>
              <a:rPr lang="en-GB" dirty="0" err="1"/>
              <a:t>Amyntas</a:t>
            </a:r>
            <a:r>
              <a:rPr lang="en-GB" dirty="0"/>
              <a:t>.</a:t>
            </a:r>
          </a:p>
        </p:txBody>
      </p:sp>
    </p:spTree>
    <p:extLst>
      <p:ext uri="{BB962C8B-B14F-4D97-AF65-F5344CB8AC3E}">
        <p14:creationId xmlns:p14="http://schemas.microsoft.com/office/powerpoint/2010/main" val="32076985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Drama: Comedy</a:t>
            </a:r>
            <a:endParaRPr lang="en-GB" dirty="0"/>
          </a:p>
        </p:txBody>
      </p:sp>
      <p:sp>
        <p:nvSpPr>
          <p:cNvPr id="3" name="Content Placeholder 2"/>
          <p:cNvSpPr>
            <a:spLocks noGrp="1"/>
          </p:cNvSpPr>
          <p:nvPr>
            <p:ph sz="quarter" idx="1"/>
          </p:nvPr>
        </p:nvSpPr>
        <p:spPr/>
        <p:txBody>
          <a:bodyPr/>
          <a:lstStyle/>
          <a:p>
            <a:r>
              <a:rPr lang="en-GB" dirty="0" smtClean="0"/>
              <a:t>Both Greek and Roman comedy feature roles for servants and slaves</a:t>
            </a:r>
          </a:p>
          <a:p>
            <a:r>
              <a:rPr lang="en-GB" dirty="0" smtClean="0"/>
              <a:t>They often follow a Wooster and Jeeves format – smart slave, stupid master. </a:t>
            </a:r>
          </a:p>
          <a:p>
            <a:r>
              <a:rPr lang="en-GB" dirty="0" smtClean="0"/>
              <a:t>Whist it is difficult to attempt to discern something about the nature of reality from its </a:t>
            </a:r>
            <a:r>
              <a:rPr lang="en-GB" dirty="0" err="1" smtClean="0"/>
              <a:t>satirization</a:t>
            </a:r>
            <a:endParaRPr lang="en-GB" dirty="0"/>
          </a:p>
          <a:p>
            <a:r>
              <a:rPr lang="en-GB" dirty="0" smtClean="0"/>
              <a:t>The fact that Romans were comfortable watching such drama suggests that some at least were comfortable with the ‘friendly’ relationship depicted between master and slave</a:t>
            </a:r>
            <a:endParaRPr lang="en-GB" dirty="0"/>
          </a:p>
        </p:txBody>
      </p:sp>
    </p:spTree>
    <p:extLst>
      <p:ext uri="{BB962C8B-B14F-4D97-AF65-F5344CB8AC3E}">
        <p14:creationId xmlns:p14="http://schemas.microsoft.com/office/powerpoint/2010/main" val="5994963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2420</TotalTime>
  <Words>2909</Words>
  <Application>Microsoft Macintosh PowerPoint</Application>
  <PresentationFormat>On-screen Show (4:3)</PresentationFormat>
  <Paragraphs>146</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Civic</vt:lpstr>
      <vt:lpstr>Slavery </vt:lpstr>
      <vt:lpstr>Intro</vt:lpstr>
      <vt:lpstr>Sources</vt:lpstr>
      <vt:lpstr>Laws: The Gortyn Code</vt:lpstr>
      <vt:lpstr>PowerPoint Presentation</vt:lpstr>
      <vt:lpstr>PowerPoint Presentation</vt:lpstr>
      <vt:lpstr>The Gortyn Code</vt:lpstr>
      <vt:lpstr>The Gortyn Code</vt:lpstr>
      <vt:lpstr>Solon’s Reforms</vt:lpstr>
      <vt:lpstr>What do these laws tells us?</vt:lpstr>
      <vt:lpstr>History: Diodorus Siculus (1st C. BCE)</vt:lpstr>
      <vt:lpstr>Diodorus</vt:lpstr>
      <vt:lpstr>Archaeological evidence</vt:lpstr>
      <vt:lpstr>PowerPoint Presentation</vt:lpstr>
      <vt:lpstr>PowerPoint Presentation</vt:lpstr>
      <vt:lpstr>Natural Philosophy: Aristotle (Politics 1.1254a) </vt:lpstr>
      <vt:lpstr>Aristotle (Politics 1.1254b) </vt:lpstr>
      <vt:lpstr>Aristotle</vt:lpstr>
      <vt:lpstr>Aristotle’s Legacy</vt:lpstr>
      <vt:lpstr>Aristotle’s Legacy</vt:lpstr>
      <vt:lpstr>Moral Philosophy: Seneca</vt:lpstr>
      <vt:lpstr>PowerPoint Presentation</vt:lpstr>
      <vt:lpstr>PowerPoint Presentation</vt:lpstr>
      <vt:lpstr>PowerPoint Presentation</vt:lpstr>
      <vt:lpstr>PowerPoint Presentation</vt:lpstr>
      <vt:lpstr>Myth</vt:lpstr>
      <vt:lpstr>Inscriptions</vt:lpstr>
      <vt:lpstr>Inscriptions</vt:lpstr>
      <vt:lpstr>Inscriptions: Delphi</vt:lpstr>
      <vt:lpstr>PowerPoint Presentation</vt:lpstr>
      <vt:lpstr>Inscriptions</vt:lpstr>
      <vt:lpstr>Inscriptions</vt:lpstr>
      <vt:lpstr>Drama: Comedy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Slavery </dc:title>
  <dc:creator>Silvie</dc:creator>
  <cp:lastModifiedBy>Silvie</cp:lastModifiedBy>
  <cp:revision>31</cp:revision>
  <dcterms:created xsi:type="dcterms:W3CDTF">2017-11-29T15:52:46Z</dcterms:created>
  <dcterms:modified xsi:type="dcterms:W3CDTF">2017-12-01T08:13:42Z</dcterms:modified>
</cp:coreProperties>
</file>