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9" r:id="rId1"/>
  </p:sldMasterIdLst>
  <p:notesMasterIdLst>
    <p:notesMasterId r:id="rId47"/>
  </p:notesMasterIdLst>
  <p:sldIdLst>
    <p:sldId id="262" r:id="rId2"/>
    <p:sldId id="304" r:id="rId3"/>
    <p:sldId id="303" r:id="rId4"/>
    <p:sldId id="299" r:id="rId5"/>
    <p:sldId id="301" r:id="rId6"/>
    <p:sldId id="268" r:id="rId7"/>
    <p:sldId id="302" r:id="rId8"/>
    <p:sldId id="263" r:id="rId9"/>
    <p:sldId id="264" r:id="rId10"/>
    <p:sldId id="265" r:id="rId11"/>
    <p:sldId id="266" r:id="rId12"/>
    <p:sldId id="267" r:id="rId13"/>
    <p:sldId id="269" r:id="rId14"/>
    <p:sldId id="270" r:id="rId15"/>
    <p:sldId id="271" r:id="rId16"/>
    <p:sldId id="272" r:id="rId17"/>
    <p:sldId id="273" r:id="rId18"/>
    <p:sldId id="274" r:id="rId19"/>
    <p:sldId id="275" r:id="rId20"/>
    <p:sldId id="277" r:id="rId21"/>
    <p:sldId id="278" r:id="rId22"/>
    <p:sldId id="279" r:id="rId23"/>
    <p:sldId id="280"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6" r:id="rId38"/>
    <p:sldId id="307" r:id="rId39"/>
    <p:sldId id="342" r:id="rId40"/>
    <p:sldId id="352" r:id="rId41"/>
    <p:sldId id="344" r:id="rId42"/>
    <p:sldId id="348" r:id="rId43"/>
    <p:sldId id="349" r:id="rId44"/>
    <p:sldId id="350" r:id="rId45"/>
    <p:sldId id="351"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clrMru>
    <a:srgbClr val="E6E6E6"/>
    <a:srgbClr val="D9DDEF"/>
    <a:srgbClr val="CED3EA"/>
    <a:srgbClr val="D0D4E8"/>
    <a:srgbClr val="D5D7E3"/>
    <a:srgbClr val="C6C7D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163" autoAdjust="0"/>
  </p:normalViewPr>
  <p:slideViewPr>
    <p:cSldViewPr snapToGrid="0" snapToObjects="1">
      <p:cViewPr varScale="1">
        <p:scale>
          <a:sx n="68" d="100"/>
          <a:sy n="68" d="100"/>
        </p:scale>
        <p:origin x="1446" y="4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3327AEE-B735-4BAE-B936-B73869797248}" type="datetimeFigureOut">
              <a:rPr lang="en-GB" smtClean="0"/>
              <a:t>09/07/2019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C1610B-6DA2-49F5-ADC0-42B517EFD7DF}" type="slidenum">
              <a:rPr lang="en-GB" smtClean="0"/>
              <a:t>‹#›</a:t>
            </a:fld>
            <a:endParaRPr lang="en-GB"/>
          </a:p>
        </p:txBody>
      </p:sp>
    </p:spTree>
    <p:extLst>
      <p:ext uri="{BB962C8B-B14F-4D97-AF65-F5344CB8AC3E}">
        <p14:creationId xmlns:p14="http://schemas.microsoft.com/office/powerpoint/2010/main" val="1526992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5D5A82F9-C6B8-4E7E-B8B7-3A3FED1585DE}" type="slidenum">
              <a:rPr lang="en-GB" altLang="en-US" sz="1200"/>
              <a:pPr/>
              <a:t>1</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824246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5D5A82F9-C6B8-4E7E-B8B7-3A3FED1585DE}" type="slidenum">
              <a:rPr lang="en-GB" altLang="en-US" sz="1200"/>
              <a:pPr/>
              <a:t>2</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76292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30586E8E-FEC8-473C-890A-BE75A8E76169}" type="slidenum">
              <a:rPr lang="en-GB" altLang="en-US" sz="1200"/>
              <a:pPr/>
              <a:t>6</a:t>
            </a:fld>
            <a:endParaRPr lang="en-GB" altLang="en-US" sz="120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61502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38C610DA-73BC-41E0-A6BA-A58488A7A083}" type="slidenum">
              <a:rPr lang="en-GB" altLang="en-US" sz="1200"/>
              <a:pPr/>
              <a:t>8</a:t>
            </a:fld>
            <a:endParaRPr lang="en-GB" altLang="en-US" sz="1200"/>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499113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65229019-5904-49B4-8D96-4F7183AEFCFA}" type="slidenum">
              <a:rPr lang="en-GB" altLang="en-US" sz="1200"/>
              <a:pPr/>
              <a:t>9</a:t>
            </a:fld>
            <a:endParaRPr lang="en-GB" altLang="en-US" sz="1200"/>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313120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1050ABA9-4581-459E-9C96-898B5DA49EEA}" type="slidenum">
              <a:rPr lang="en-GB" altLang="en-US" sz="1200"/>
              <a:pPr/>
              <a:t>10</a:t>
            </a:fld>
            <a:endParaRPr lang="en-GB" altLang="en-US" sz="120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20549585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AC9674E8-97CF-4E38-8291-2A37F42096AD}" type="slidenum">
              <a:rPr lang="en-GB" altLang="en-US" sz="1200"/>
              <a:pPr/>
              <a:t>12</a:t>
            </a:fld>
            <a:endParaRPr lang="en-GB" altLang="en-US" sz="120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067416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37692F33-D355-49F5-B4C7-75FDC6B89A8A}" type="slidenum">
              <a:rPr lang="en-GB" altLang="en-US" sz="1200"/>
              <a:pPr/>
              <a:t>13</a:t>
            </a:fld>
            <a:endParaRPr lang="en-GB" altLang="en-US" sz="120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2200383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126D6A45-1393-4EE5-8753-6B7BEBAA8E72}" type="slidenum">
              <a:rPr lang="en-GB" altLang="en-US" sz="1200"/>
              <a:pPr/>
              <a:t>15</a:t>
            </a:fld>
            <a:endParaRPr lang="en-GB" altLang="en-US" sz="120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30209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B29CD283-B7A4-49A2-843F-A5EA07AF4845}" type="slidenum">
              <a:rPr lang="en-GB" altLang="en-US" sz="1200"/>
              <a:pPr/>
              <a:t>16</a:t>
            </a:fld>
            <a:endParaRPr lang="en-GB" altLang="en-US" sz="12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060247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ED452F1D-0E18-4FD0-B3F2-F42613BA9A2D}" type="slidenum">
              <a:rPr lang="en-GB" altLang="en-US" sz="1200"/>
              <a:pPr/>
              <a:t>17</a:t>
            </a:fld>
            <a:endParaRPr lang="en-GB" altLang="en-US" sz="120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66494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B3AF8E26-1551-441F-95B6-A45FF4D552D1}" type="slidenum">
              <a:rPr lang="en-GB" altLang="en-US" sz="1200"/>
              <a:pPr/>
              <a:t>19</a:t>
            </a:fld>
            <a:endParaRPr lang="en-GB" altLang="en-US" sz="1200"/>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141318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7DBC30FE-CCC8-4C7B-B418-4CD84AE85447}" type="slidenum">
              <a:rPr lang="en-GB" altLang="en-US" sz="1200"/>
              <a:pPr/>
              <a:t>20</a:t>
            </a:fld>
            <a:endParaRPr lang="en-GB" altLang="en-US" sz="120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65608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AD0A44DB-B7E6-463F-9284-3C2CC8E5DB1C}" type="slidenum">
              <a:rPr lang="en-GB" altLang="en-US" sz="1200"/>
              <a:pPr/>
              <a:t>21</a:t>
            </a:fld>
            <a:endParaRPr lang="en-GB" altLang="en-US" sz="12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1065166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F61F92CF-0754-4C5E-BEA0-D009198AD8AF}" type="slidenum">
              <a:rPr lang="en-GB" altLang="en-US" sz="1200"/>
              <a:pPr/>
              <a:t>22</a:t>
            </a:fld>
            <a:endParaRPr lang="en-GB" altLang="en-US" sz="120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0357638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6F06AF36-6E1D-48A0-A96A-89E1E1EDA1E8}" type="slidenum">
              <a:rPr lang="en-GB" altLang="en-US" sz="1200"/>
              <a:pPr/>
              <a:t>23</a:t>
            </a:fld>
            <a:endParaRPr lang="en-GB" altLang="en-US" sz="120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042104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7CA384E7-795F-479E-9291-E74B4A9F210B}" type="slidenum">
              <a:rPr lang="en-GB" altLang="en-US" sz="1200"/>
              <a:pPr/>
              <a:t>24</a:t>
            </a:fld>
            <a:endParaRPr lang="en-GB" altLang="en-US" sz="120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4590344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A12CCC98-3E6C-43BE-92E0-0CA1FB974E00}" type="slidenum">
              <a:rPr lang="en-GB" altLang="en-US" sz="1200"/>
              <a:pPr/>
              <a:t>25</a:t>
            </a:fld>
            <a:endParaRPr lang="en-GB" altLang="en-US" sz="120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0044599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574C476E-273A-4896-B8E4-F660A0B7F752}" type="slidenum">
              <a:rPr lang="en-GB" altLang="en-US" sz="1200"/>
              <a:pPr/>
              <a:t>26</a:t>
            </a:fld>
            <a:endParaRPr lang="en-GB" altLang="en-US" sz="120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Tree>
    <p:extLst>
      <p:ext uri="{BB962C8B-B14F-4D97-AF65-F5344CB8AC3E}">
        <p14:creationId xmlns:p14="http://schemas.microsoft.com/office/powerpoint/2010/main" val="30873275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F9B6E6CF-DEC8-472A-9DF1-0FC6516D501D}" type="slidenum">
              <a:rPr lang="en-GB" altLang="en-US" sz="1200"/>
              <a:pPr/>
              <a:t>27</a:t>
            </a:fld>
            <a:endParaRPr lang="en-GB" altLang="en-US" sz="120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2450058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B3A98CB1-7643-47C9-8B00-E8445CF9770C}" type="slidenum">
              <a:rPr lang="en-GB" altLang="en-US" sz="1200"/>
              <a:pPr/>
              <a:t>28</a:t>
            </a:fld>
            <a:endParaRPr lang="en-GB" altLang="en-US" sz="120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8832178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B0E09EAA-2D53-4972-A9A2-43F129FE35CC}" type="slidenum">
              <a:rPr lang="en-GB" altLang="en-US" sz="1200"/>
              <a:pPr/>
              <a:t>29</a:t>
            </a:fld>
            <a:endParaRPr lang="en-GB" altLang="en-US" sz="120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7180114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C5F2A5E3-9321-4E4E-BF53-832B31616482}" type="slidenum">
              <a:rPr lang="en-GB" altLang="en-US" sz="1200"/>
              <a:pPr/>
              <a:t>30</a:t>
            </a:fld>
            <a:endParaRPr lang="en-GB" altLang="en-US" sz="120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0957050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408AD186-14CA-4D39-A9D6-CC2811B71C11}" type="slidenum">
              <a:rPr lang="en-GB" altLang="en-US" sz="1200"/>
              <a:pPr/>
              <a:t>31</a:t>
            </a:fld>
            <a:endParaRPr lang="en-GB" altLang="en-US" sz="120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41529631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45F6AF02-5DF3-43B9-97FC-FF13292BB252}" type="slidenum">
              <a:rPr lang="en-GB" altLang="en-US" sz="1200"/>
              <a:pPr/>
              <a:t>32</a:t>
            </a:fld>
            <a:endParaRPr lang="en-GB" altLang="en-US" sz="120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3509313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3F67A0EE-2F29-4CDA-A03B-BFC41DA8A86A}" type="slidenum">
              <a:rPr lang="en-GB" altLang="en-US" sz="1200"/>
              <a:pPr/>
              <a:t>33</a:t>
            </a:fld>
            <a:endParaRPr lang="en-GB" altLang="en-US" sz="1200"/>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22042355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DDC6126F-3BC8-4179-B671-CC91EA1363A1}" type="slidenum">
              <a:rPr lang="en-GB" altLang="en-US" sz="1200"/>
              <a:pPr/>
              <a:t>34</a:t>
            </a:fld>
            <a:endParaRPr lang="en-GB" altLang="en-US" sz="1200"/>
          </a:p>
        </p:txBody>
      </p:sp>
      <p:sp>
        <p:nvSpPr>
          <p:cNvPr id="75779" name="Rectangle 2"/>
          <p:cNvSpPr>
            <a:spLocks noGrp="1" noRot="1" noChangeAspect="1" noChangeArrowheads="1" noTextEdit="1"/>
          </p:cNvSpPr>
          <p:nvPr>
            <p:ph type="sldImg"/>
          </p:nvPr>
        </p:nvSpPr>
        <p:spPr>
          <a:ln/>
        </p:spPr>
      </p:sp>
      <p:sp>
        <p:nvSpPr>
          <p:cNvPr id="757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9778972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42940EA5-7DE3-4C11-A5D1-CF9B568378F4}" type="slidenum">
              <a:rPr lang="en-GB" altLang="en-US" sz="1200"/>
              <a:pPr/>
              <a:t>35</a:t>
            </a:fld>
            <a:endParaRPr lang="en-GB" altLang="en-US" sz="1200"/>
          </a:p>
        </p:txBody>
      </p:sp>
      <p:sp>
        <p:nvSpPr>
          <p:cNvPr id="77827" name="Rectangle 2"/>
          <p:cNvSpPr>
            <a:spLocks noGrp="1" noRot="1" noChangeAspect="1" noChangeArrowheads="1" noTextEdit="1"/>
          </p:cNvSpPr>
          <p:nvPr>
            <p:ph type="sldImg"/>
          </p:nvPr>
        </p:nvSpPr>
        <p:spPr>
          <a:ln/>
        </p:spPr>
      </p:sp>
      <p:sp>
        <p:nvSpPr>
          <p:cNvPr id="7782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84738712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E451C4C9-5BED-4515-B2EB-7417313A4303}" type="slidenum">
              <a:rPr lang="en-GB" altLang="en-US" sz="1200"/>
              <a:pPr/>
              <a:t>36</a:t>
            </a:fld>
            <a:endParaRPr lang="en-GB" altLang="en-US" sz="1200"/>
          </a:p>
        </p:txBody>
      </p:sp>
      <p:sp>
        <p:nvSpPr>
          <p:cNvPr id="79875" name="Rectangle 2"/>
          <p:cNvSpPr>
            <a:spLocks noGrp="1" noRot="1" noChangeAspect="1" noChangeArrowheads="1" noTextEdit="1"/>
          </p:cNvSpPr>
          <p:nvPr>
            <p:ph type="sldImg"/>
          </p:nvPr>
        </p:nvSpPr>
        <p:spPr>
          <a:ln/>
        </p:spPr>
      </p:sp>
      <p:sp>
        <p:nvSpPr>
          <p:cNvPr id="798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53254955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0217EDDD-5A5F-4160-85CF-9D5D84B34F06}" type="slidenum">
              <a:rPr lang="en-GB" altLang="en-US" sz="1200"/>
              <a:pPr/>
              <a:t>37</a:t>
            </a:fld>
            <a:endParaRPr lang="en-GB" altLang="en-US" sz="1200"/>
          </a:p>
        </p:txBody>
      </p:sp>
      <p:sp>
        <p:nvSpPr>
          <p:cNvPr id="82947" name="Rectangle 2"/>
          <p:cNvSpPr>
            <a:spLocks noGrp="1" noRot="1" noChangeAspect="1" noChangeArrowheads="1" noTextEdit="1"/>
          </p:cNvSpPr>
          <p:nvPr>
            <p:ph type="sldImg"/>
          </p:nvPr>
        </p:nvSpPr>
        <p:spPr>
          <a:ln/>
        </p:spPr>
      </p:sp>
      <p:sp>
        <p:nvSpPr>
          <p:cNvPr id="829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196145459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microsoft.com/office/2007/relationships/hdphoto" Target="../media/hdphoto1.wdp"/></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93D6EB-FBE0-46E4-ACC7-CE2DBB48C091}" type="datetimeFigureOut">
              <a:rPr lang="en-GB" smtClean="0"/>
              <a:t>09/07/2019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1ACE-487F-4E82-90E4-79F5C0D45113}" type="slidenum">
              <a:rPr lang="en-GB" smtClean="0"/>
              <a:t>‹#›</a:t>
            </a:fld>
            <a:endParaRPr lang="en-GB"/>
          </a:p>
        </p:txBody>
      </p:sp>
      <p:pic>
        <p:nvPicPr>
          <p:cNvPr id="7" name="Picture 6" descr="BlueArrow.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623760"/>
            <a:ext cx="5302250" cy="3086100"/>
          </a:xfrm>
          <a:prstGeom prst="rect">
            <a:avLst/>
          </a:prstGeom>
        </p:spPr>
      </p:pic>
      <p:pic>
        <p:nvPicPr>
          <p:cNvPr id="8" name="Picture 7"/>
          <p:cNvPicPr>
            <a:picLocks noChangeAspect="1"/>
          </p:cNvPicPr>
          <p:nvPr userDrawn="1"/>
        </p:nvPicPr>
        <p:blipFill>
          <a:blip r:embed="rId3">
            <a:extLst>
              <a:ext uri="{BEBA8EAE-BF5A-486C-A8C5-ECC9F3942E4B}">
                <a14:imgProps xmlns:a14="http://schemas.microsoft.com/office/drawing/2010/main">
                  <a14:imgLayer r:embed="rId4">
                    <a14:imgEffect>
                      <a14:brightnessContrast bright="17000"/>
                    </a14:imgEffect>
                  </a14:imgLayer>
                </a14:imgProps>
              </a:ext>
            </a:extLst>
          </a:blip>
          <a:stretch>
            <a:fillRect/>
          </a:stretch>
        </p:blipFill>
        <p:spPr>
          <a:xfrm>
            <a:off x="5029200" y="4588933"/>
            <a:ext cx="4193265" cy="2269067"/>
          </a:xfrm>
          <a:prstGeom prst="rect">
            <a:avLst/>
          </a:prstGeom>
        </p:spPr>
      </p:pic>
    </p:spTree>
    <p:extLst>
      <p:ext uri="{BB962C8B-B14F-4D97-AF65-F5344CB8AC3E}">
        <p14:creationId xmlns:p14="http://schemas.microsoft.com/office/powerpoint/2010/main" val="3584677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3D6EB-FBE0-46E4-ACC7-CE2DBB48C091}" type="datetimeFigureOut">
              <a:rPr lang="en-GB" smtClean="0"/>
              <a:t>09/07/2019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1205242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893D6EB-FBE0-46E4-ACC7-CE2DBB48C091}" type="datetimeFigureOut">
              <a:rPr lang="en-GB" smtClean="0"/>
              <a:t>09/07/2019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1798076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93D6EB-FBE0-46E4-ACC7-CE2DBB48C091}" type="datetimeFigureOut">
              <a:rPr lang="en-GB" smtClean="0"/>
              <a:t>09/07/2019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2202779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93D6EB-FBE0-46E4-ACC7-CE2DBB48C091}" type="datetimeFigureOut">
              <a:rPr lang="en-GB" smtClean="0"/>
              <a:t>09/07/2019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67914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93D6EB-FBE0-46E4-ACC7-CE2DBB48C091}" type="datetimeFigureOut">
              <a:rPr lang="en-GB" smtClean="0"/>
              <a:t>09/07/2019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3283608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7030C5CF-0980-4DB9-8E33-A25994872492}" type="slidenum">
              <a:rPr lang="en-US" altLang="en-US" smtClean="0"/>
              <a:pPr>
                <a:defRPr/>
              </a:pPr>
              <a:t>‹#›</a:t>
            </a:fld>
            <a:endParaRPr lang="en-US" altLang="en-US"/>
          </a:p>
        </p:txBody>
      </p:sp>
    </p:spTree>
    <p:extLst>
      <p:ext uri="{BB962C8B-B14F-4D97-AF65-F5344CB8AC3E}">
        <p14:creationId xmlns:p14="http://schemas.microsoft.com/office/powerpoint/2010/main" val="3597695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C893D6EB-FBE0-46E4-ACC7-CE2DBB48C091}" type="datetimeFigureOut">
              <a:rPr lang="en-GB" smtClean="0"/>
              <a:t>09/07/2019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688754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C893D6EB-FBE0-46E4-ACC7-CE2DBB48C091}" type="datetimeFigureOut">
              <a:rPr lang="en-GB" smtClean="0"/>
              <a:t>09/07/2019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3523820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3D6EB-FBE0-46E4-ACC7-CE2DBB48C091}" type="datetimeFigureOut">
              <a:rPr lang="en-GB" smtClean="0"/>
              <a:t>09/07/2019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30842740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93D6EB-FBE0-46E4-ACC7-CE2DBB48C091}" type="datetimeFigureOut">
              <a:rPr lang="en-GB" smtClean="0"/>
              <a:t>09/07/2019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441ACE-487F-4E82-90E4-79F5C0D45113}" type="slidenum">
              <a:rPr lang="en-GB" smtClean="0"/>
              <a:t>‹#›</a:t>
            </a:fld>
            <a:endParaRPr lang="en-GB"/>
          </a:p>
        </p:txBody>
      </p:sp>
    </p:spTree>
    <p:extLst>
      <p:ext uri="{BB962C8B-B14F-4D97-AF65-F5344CB8AC3E}">
        <p14:creationId xmlns:p14="http://schemas.microsoft.com/office/powerpoint/2010/main" val="37118430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r>
              <a:rPr lang="en-US" noProof="0" dirty="0"/>
              <a:t>Click icon to add clip art</a:t>
            </a:r>
            <a:endParaRPr lang="en-GB" noProof="0" dirty="0"/>
          </a:p>
        </p:txBody>
      </p:sp>
      <p:sp>
        <p:nvSpPr>
          <p:cNvPr id="5" name="Slide Number Placeholder 4"/>
          <p:cNvSpPr>
            <a:spLocks noGrp="1" noChangeArrowheads="1"/>
          </p:cNvSpPr>
          <p:nvPr>
            <p:ph type="sldNum" sz="quarter" idx="10"/>
          </p:nvPr>
        </p:nvSpPr>
        <p:spPr>
          <a:xfrm>
            <a:off x="6553200" y="6356350"/>
            <a:ext cx="2133600" cy="365125"/>
          </a:xfrm>
          <a:prstGeom prst="rect">
            <a:avLst/>
          </a:prstGeom>
        </p:spPr>
        <p:txBody>
          <a:bodyPr/>
          <a:lstStyle>
            <a:lvl1pPr>
              <a:defRPr smtClean="0"/>
            </a:lvl1pPr>
          </a:lstStyle>
          <a:p>
            <a:pPr>
              <a:defRPr/>
            </a:pPr>
            <a:fld id="{C6B052CB-4451-4003-B802-78763773A140}" type="slidenum">
              <a:rPr lang="en-US" altLang="en-US"/>
              <a:pPr>
                <a:defRPr/>
              </a:pPr>
              <a:t>‹#›</a:t>
            </a:fld>
            <a:endParaRPr lang="en-US" altLang="en-US"/>
          </a:p>
        </p:txBody>
      </p:sp>
    </p:spTree>
    <p:extLst>
      <p:ext uri="{BB962C8B-B14F-4D97-AF65-F5344CB8AC3E}">
        <p14:creationId xmlns:p14="http://schemas.microsoft.com/office/powerpoint/2010/main" val="354727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8" name="Picture 7" descr="BlueArrow.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flipH="1">
            <a:off x="0" y="623760"/>
            <a:ext cx="5302250" cy="3086100"/>
          </a:xfrm>
          <a:prstGeom prst="rect">
            <a:avLst/>
          </a:prstGeom>
        </p:spPr>
      </p:pic>
      <p:sp>
        <p:nvSpPr>
          <p:cNvPr id="2" name="Title 1"/>
          <p:cNvSpPr>
            <a:spLocks noGrp="1"/>
          </p:cNvSpPr>
          <p:nvPr>
            <p:ph type="ctrTitle"/>
          </p:nvPr>
        </p:nvSpPr>
        <p:spPr>
          <a:xfrm>
            <a:off x="360000" y="1620000"/>
            <a:ext cx="3744000" cy="1140480"/>
          </a:xfrm>
        </p:spPr>
        <p:txBody>
          <a:bodyPr lIns="0" tIns="0" rIns="0" bIns="0" anchor="ctr" anchorCtr="0">
            <a:noAutofit/>
          </a:bodyPr>
          <a:lstStyle>
            <a:lvl1pPr algn="l">
              <a:lnSpc>
                <a:spcPts val="3300"/>
              </a:lnSpc>
              <a:defRPr sz="3200" b="1">
                <a:solidFill>
                  <a:schemeClr val="bg2"/>
                </a:solidFill>
                <a:latin typeface="Arial"/>
                <a:cs typeface="Arial"/>
              </a:defRPr>
            </a:lvl1pPr>
          </a:lstStyle>
          <a:p>
            <a:r>
              <a:rPr lang="en-US" dirty="0"/>
              <a:t>Click to edit Master title style</a:t>
            </a:r>
          </a:p>
        </p:txBody>
      </p:sp>
      <p:sp>
        <p:nvSpPr>
          <p:cNvPr id="3" name="Subtitle 2"/>
          <p:cNvSpPr>
            <a:spLocks noGrp="1"/>
          </p:cNvSpPr>
          <p:nvPr>
            <p:ph type="subTitle" idx="1"/>
          </p:nvPr>
        </p:nvSpPr>
        <p:spPr>
          <a:xfrm>
            <a:off x="360000" y="2880958"/>
            <a:ext cx="3744000" cy="440640"/>
          </a:xfrm>
        </p:spPr>
        <p:txBody>
          <a:bodyPr/>
          <a:lstStyle>
            <a:lvl1pPr marL="0" indent="0" algn="l">
              <a:lnSpc>
                <a:spcPts val="1200"/>
              </a:lnSpc>
              <a:buNone/>
              <a:defRPr sz="1000">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pic>
        <p:nvPicPr>
          <p:cNvPr id="6" name="Picture 5"/>
          <p:cNvPicPr>
            <a:picLocks noChangeAspect="1"/>
          </p:cNvPicPr>
          <p:nvPr userDrawn="1"/>
        </p:nvPicPr>
        <p:blipFill>
          <a:blip r:embed="rId3">
            <a:extLst>
              <a:ext uri="{BEBA8EAE-BF5A-486C-A8C5-ECC9F3942E4B}">
                <a14:imgProps xmlns:a14="http://schemas.microsoft.com/office/drawing/2010/main">
                  <a14:imgLayer r:embed="rId4">
                    <a14:imgEffect>
                      <a14:brightnessContrast bright="17000"/>
                    </a14:imgEffect>
                  </a14:imgLayer>
                </a14:imgProps>
              </a:ext>
            </a:extLst>
          </a:blip>
          <a:stretch>
            <a:fillRect/>
          </a:stretch>
        </p:blipFill>
        <p:spPr>
          <a:xfrm>
            <a:off x="5029200" y="4588933"/>
            <a:ext cx="4193265" cy="2269067"/>
          </a:xfrm>
          <a:prstGeom prst="rect">
            <a:avLst/>
          </a:prstGeom>
        </p:spPr>
      </p:pic>
    </p:spTree>
    <p:extLst>
      <p:ext uri="{BB962C8B-B14F-4D97-AF65-F5344CB8AC3E}">
        <p14:creationId xmlns:p14="http://schemas.microsoft.com/office/powerpoint/2010/main" val="2383491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End slide">
    <p:spTree>
      <p:nvGrpSpPr>
        <p:cNvPr id="1" name=""/>
        <p:cNvGrpSpPr/>
        <p:nvPr/>
      </p:nvGrpSpPr>
      <p:grpSpPr>
        <a:xfrm>
          <a:off x="0" y="0"/>
          <a:ext cx="0" cy="0"/>
          <a:chOff x="0" y="0"/>
          <a:chExt cx="0" cy="0"/>
        </a:xfrm>
      </p:grpSpPr>
      <p:pic>
        <p:nvPicPr>
          <p:cNvPr id="3" name="Picture 2"/>
          <p:cNvPicPr>
            <a:picLocks noChangeAspect="1" noChangeArrowheads="1"/>
          </p:cNvPicPr>
          <p:nvPr userDrawn="1"/>
        </p:nvPicPr>
        <p:blipFill>
          <a:blip r:embed="rId2"/>
          <a:srcRect/>
          <a:stretch>
            <a:fillRect/>
          </a:stretch>
        </p:blipFill>
        <p:spPr bwMode="auto">
          <a:xfrm>
            <a:off x="0" y="5675313"/>
            <a:ext cx="6573837" cy="1182687"/>
          </a:xfrm>
          <a:prstGeom prst="rect">
            <a:avLst/>
          </a:prstGeom>
          <a:noFill/>
          <a:ln w="9525">
            <a:noFill/>
            <a:miter lim="800000"/>
            <a:headEnd/>
            <a:tailEnd/>
          </a:ln>
          <a:effectLst/>
        </p:spPr>
      </p:pic>
      <p:pic>
        <p:nvPicPr>
          <p:cNvPr id="5" name="Picture 4"/>
          <p:cNvPicPr>
            <a:picLocks noChangeAspect="1" noChangeArrowheads="1"/>
          </p:cNvPicPr>
          <p:nvPr userDrawn="1"/>
        </p:nvPicPr>
        <p:blipFill>
          <a:blip r:embed="rId3"/>
          <a:srcRect/>
          <a:stretch>
            <a:fillRect/>
          </a:stretch>
        </p:blipFill>
        <p:spPr bwMode="auto">
          <a:xfrm>
            <a:off x="6782937" y="6014806"/>
            <a:ext cx="2114333" cy="614035"/>
          </a:xfrm>
          <a:prstGeom prst="rect">
            <a:avLst/>
          </a:prstGeom>
          <a:noFill/>
          <a:ln w="9525">
            <a:noFill/>
            <a:miter lim="800000"/>
            <a:headEnd/>
            <a:tailEnd/>
          </a:ln>
          <a:effectLst/>
        </p:spPr>
      </p:pic>
    </p:spTree>
    <p:extLst>
      <p:ext uri="{BB962C8B-B14F-4D97-AF65-F5344CB8AC3E}">
        <p14:creationId xmlns:p14="http://schemas.microsoft.com/office/powerpoint/2010/main" val="2408207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893D6EB-FBE0-46E4-ACC7-CE2DBB48C091}" type="datetimeFigureOut">
              <a:rPr lang="en-GB" smtClean="0"/>
              <a:t>09/07/2019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E441ACE-487F-4E82-90E4-79F5C0D45113}" type="slidenum">
              <a:rPr lang="en-GB" smtClean="0"/>
              <a:t>‹#›</a:t>
            </a:fld>
            <a:endParaRPr lang="en-GB"/>
          </a:p>
        </p:txBody>
      </p:sp>
    </p:spTree>
    <p:extLst>
      <p:ext uri="{BB962C8B-B14F-4D97-AF65-F5344CB8AC3E}">
        <p14:creationId xmlns:p14="http://schemas.microsoft.com/office/powerpoint/2010/main" val="161418213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49" r:id="rId13"/>
    <p:sldLayoutId id="2147483653" r:id="rId1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bbc.co.uk/news/business-36625894"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7.xml"/><Relationship Id="rId1" Type="http://schemas.openxmlformats.org/officeDocument/2006/relationships/slideLayout" Target="../slideLayouts/slideLayout12.xml"/><Relationship Id="rId4" Type="http://schemas.openxmlformats.org/officeDocument/2006/relationships/image" Target="../media/image13.jpeg"/></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8" name="Rectangle 18437"/>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solidFill>
            <a:schemeClr val="bg1"/>
          </a:solidFill>
          <a:ln>
            <a:noFill/>
          </a:ln>
          <a:effectLst/>
        </p:spPr>
      </p:sp>
      <p:sp>
        <p:nvSpPr>
          <p:cNvPr id="71" name="Rectangle 70"/>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50406" cy="6857998"/>
          </a:xfrm>
          <a:prstGeom prst="rect">
            <a:avLst/>
          </a:prstGeom>
          <a:solidFill>
            <a:schemeClr val="bg1">
              <a:lumMod val="9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defTabSz="457200"/>
            <a:endParaRPr lang="en-US">
              <a:solidFill>
                <a:srgbClr val="FFFFFF"/>
              </a:solidFill>
              <a:latin typeface="Calibri" panose="020F0502020204030204"/>
            </a:endParaRPr>
          </a:p>
        </p:txBody>
      </p:sp>
      <p:pic>
        <p:nvPicPr>
          <p:cNvPr id="6" name="Picture 5"/>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3507099" y="4211020"/>
            <a:ext cx="5330898" cy="1932451"/>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a:xfrm>
            <a:off x="1" y="637866"/>
            <a:ext cx="3201093" cy="5539097"/>
          </a:xfrm>
        </p:spPr>
        <p:txBody>
          <a:bodyPr vert="horz" lIns="91440" tIns="45720" rIns="91440" bIns="45720" rtlCol="0" anchor="t">
            <a:normAutofit/>
          </a:bodyPr>
          <a:lstStyle/>
          <a:p>
            <a:pPr defTabSz="914400"/>
            <a:r>
              <a:rPr lang="en-US" altLang="en-US" sz="4400" dirty="0"/>
              <a:t>The Political Environment</a:t>
            </a:r>
            <a:endParaRPr lang="en-US" sz="4400" dirty="0"/>
          </a:p>
        </p:txBody>
      </p:sp>
      <p:sp>
        <p:nvSpPr>
          <p:cNvPr id="18436" name="Slide Number Placeholder 3"/>
          <p:cNvSpPr>
            <a:spLocks noGrp="1"/>
          </p:cNvSpPr>
          <p:nvPr>
            <p:ph type="sldNum" sz="quarter" idx="12"/>
          </p:nvPr>
        </p:nvSpPr>
        <p:spPr bwMode="auto">
          <a:xfrm>
            <a:off x="7603133" y="6356351"/>
            <a:ext cx="912217"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8AE730AE-77FB-4539-AC11-D48FB35DBCE4}" type="slidenum">
              <a:rPr lang="en-US" altLang="en-US" sz="1200" smtClean="0">
                <a:solidFill>
                  <a:schemeClr val="tx1">
                    <a:tint val="75000"/>
                  </a:schemeClr>
                </a:solidFill>
                <a:latin typeface="+mn-lt"/>
              </a:rPr>
              <a:pPr>
                <a:spcBef>
                  <a:spcPct val="0"/>
                </a:spcBef>
                <a:buNone/>
              </a:pPr>
              <a:t>1</a:t>
            </a:fld>
            <a:endParaRPr lang="en-US" altLang="en-US" sz="1200">
              <a:solidFill>
                <a:schemeClr val="tx1">
                  <a:tint val="75000"/>
                </a:schemeClr>
              </a:solidFill>
              <a:latin typeface="+mn-lt"/>
            </a:endParaRPr>
          </a:p>
        </p:txBody>
      </p:sp>
      <p:sp>
        <p:nvSpPr>
          <p:cNvPr id="18435" name="Rectangle 4"/>
          <p:cNvSpPr>
            <a:spLocks noGrp="1" noChangeArrowheads="1"/>
          </p:cNvSpPr>
          <p:nvPr>
            <p:ph idx="4294967295"/>
          </p:nvPr>
        </p:nvSpPr>
        <p:spPr>
          <a:xfrm>
            <a:off x="3507098" y="649892"/>
            <a:ext cx="5330898" cy="3189748"/>
          </a:xfrm>
          <a:ln>
            <a:solidFill>
              <a:srgbClr val="E6E6E6"/>
            </a:solidFill>
          </a:ln>
          <a:effectLst>
            <a:softEdge rad="635000"/>
          </a:effectLst>
          <a:scene3d>
            <a:camera prst="isometricLeftDown"/>
            <a:lightRig rig="threePt" dir="t"/>
          </a:scene3d>
        </p:spPr>
        <p:txBody>
          <a:bodyPr vert="horz" lIns="91440" tIns="45720" rIns="91440" bIns="45720" rtlCol="0" anchor="ctr">
            <a:normAutofit/>
          </a:bodyPr>
          <a:lstStyle/>
          <a:p>
            <a:pPr indent="-228600" defTabSz="914400"/>
            <a:r>
              <a:rPr lang="en-US" altLang="en-US" sz="6600" dirty="0">
                <a:solidFill>
                  <a:srgbClr val="000000"/>
                </a:solidFill>
              </a:rPr>
              <a:t>Week 3</a:t>
            </a:r>
          </a:p>
        </p:txBody>
      </p:sp>
    </p:spTree>
    <p:extLst>
      <p:ext uri="{BB962C8B-B14F-4D97-AF65-F5344CB8AC3E}">
        <p14:creationId xmlns:p14="http://schemas.microsoft.com/office/powerpoint/2010/main" val="2351950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755650" y="218147"/>
            <a:ext cx="6358072" cy="537813"/>
          </a:xfrm>
        </p:spPr>
        <p:txBody>
          <a:bodyPr>
            <a:normAutofit fontScale="90000"/>
          </a:bodyPr>
          <a:lstStyle/>
          <a:p>
            <a:pPr eaLnBrk="1" hangingPunct="1"/>
            <a:r>
              <a:rPr lang="en-GB" altLang="en-US" dirty="0"/>
              <a:t>Learning Outcomes</a:t>
            </a:r>
          </a:p>
        </p:txBody>
      </p:sp>
      <p:sp>
        <p:nvSpPr>
          <p:cNvPr id="18435" name="Rectangle 4"/>
          <p:cNvSpPr>
            <a:spLocks noGrp="1" noChangeArrowheads="1"/>
          </p:cNvSpPr>
          <p:nvPr>
            <p:ph idx="1"/>
          </p:nvPr>
        </p:nvSpPr>
        <p:spPr>
          <a:xfrm>
            <a:off x="1" y="1268412"/>
            <a:ext cx="9045526" cy="5087937"/>
          </a:xfrm>
        </p:spPr>
        <p:txBody>
          <a:bodyPr>
            <a:normAutofit lnSpcReduction="10000"/>
          </a:bodyPr>
          <a:lstStyle/>
          <a:p>
            <a:pPr eaLnBrk="1" hangingPunct="1">
              <a:lnSpc>
                <a:spcPct val="90000"/>
              </a:lnSpc>
            </a:pPr>
            <a:r>
              <a:rPr lang="en-GB" altLang="en-US" sz="2600" dirty="0"/>
              <a:t>To understand </a:t>
            </a:r>
          </a:p>
          <a:p>
            <a:pPr eaLnBrk="1" hangingPunct="1">
              <a:lnSpc>
                <a:spcPct val="90000"/>
              </a:lnSpc>
            </a:pPr>
            <a:r>
              <a:rPr lang="en-GB" altLang="en-US" sz="2400" dirty="0">
                <a:latin typeface="Arial" panose="020B0604020202020204" pitchFamily="34" charset="0"/>
              </a:rPr>
              <a:t> The nature of the political environment</a:t>
            </a:r>
          </a:p>
          <a:p>
            <a:pPr marL="0" indent="0" eaLnBrk="1" hangingPunct="1">
              <a:lnSpc>
                <a:spcPct val="90000"/>
              </a:lnSpc>
              <a:buNone/>
            </a:pPr>
            <a:endParaRPr lang="en-GB" altLang="en-US" sz="2400" dirty="0"/>
          </a:p>
          <a:p>
            <a:pPr eaLnBrk="1" hangingPunct="1">
              <a:lnSpc>
                <a:spcPct val="90000"/>
              </a:lnSpc>
            </a:pPr>
            <a:r>
              <a:rPr lang="en-GB" altLang="en-US" sz="2400" dirty="0">
                <a:latin typeface="Arial" panose="020B0604020202020204" pitchFamily="34" charset="0"/>
              </a:rPr>
              <a:t> The structure and processes of local, regional, national and supra-national government</a:t>
            </a:r>
          </a:p>
          <a:p>
            <a:pPr eaLnBrk="1" hangingPunct="1">
              <a:lnSpc>
                <a:spcPct val="90000"/>
              </a:lnSpc>
            </a:pPr>
            <a:endParaRPr lang="en-GB" altLang="en-US" sz="2400" dirty="0"/>
          </a:p>
          <a:p>
            <a:pPr eaLnBrk="1" hangingPunct="1">
              <a:lnSpc>
                <a:spcPct val="90000"/>
              </a:lnSpc>
            </a:pPr>
            <a:r>
              <a:rPr lang="en-GB" altLang="en-US" sz="2400" dirty="0">
                <a:latin typeface="Arial" panose="020B0604020202020204" pitchFamily="34" charset="0"/>
              </a:rPr>
              <a:t>Political ideologies and their effects on government policy and implications for business organisations</a:t>
            </a:r>
          </a:p>
          <a:p>
            <a:pPr eaLnBrk="1" hangingPunct="1">
              <a:lnSpc>
                <a:spcPct val="90000"/>
              </a:lnSpc>
            </a:pPr>
            <a:endParaRPr lang="en-GB" altLang="en-US" sz="2400" dirty="0"/>
          </a:p>
          <a:p>
            <a:pPr eaLnBrk="1" hangingPunct="1">
              <a:lnSpc>
                <a:spcPct val="90000"/>
              </a:lnSpc>
            </a:pPr>
            <a:r>
              <a:rPr lang="en-GB" altLang="en-US" sz="2400" dirty="0">
                <a:latin typeface="Arial" panose="020B0604020202020204" pitchFamily="34" charset="0"/>
              </a:rPr>
              <a:t> The two-way influence between business organisations and government</a:t>
            </a:r>
          </a:p>
          <a:p>
            <a:pPr eaLnBrk="1" hangingPunct="1">
              <a:lnSpc>
                <a:spcPct val="90000"/>
              </a:lnSpc>
            </a:pPr>
            <a:endParaRPr lang="en-GB" altLang="en-US" sz="2400" dirty="0">
              <a:latin typeface="Arial" panose="020B0604020202020204" pitchFamily="34" charset="0"/>
            </a:endParaRPr>
          </a:p>
          <a:p>
            <a:pPr eaLnBrk="1" hangingPunct="1">
              <a:lnSpc>
                <a:spcPct val="90000"/>
              </a:lnSpc>
            </a:pPr>
            <a:r>
              <a:rPr lang="en-GB" altLang="en-US" sz="2400" dirty="0">
                <a:latin typeface="Arial" panose="020B0604020202020204" pitchFamily="34" charset="0"/>
                <a:cs typeface="Times New Roman" panose="02020603050405020304" pitchFamily="18" charset="0"/>
              </a:rPr>
              <a:t>The role of pressure groups in the political process</a:t>
            </a:r>
            <a:endParaRPr lang="en-GB" altLang="en-US" sz="2400" dirty="0"/>
          </a:p>
        </p:txBody>
      </p:sp>
      <p:sp>
        <p:nvSpPr>
          <p:cNvPr id="1843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8AE730AE-77FB-4539-AC11-D48FB35DBCE4}" type="slidenum">
              <a:rPr lang="en-US" altLang="en-US" sz="1200">
                <a:solidFill>
                  <a:srgbClr val="898989"/>
                </a:solidFill>
              </a:rPr>
              <a:pPr>
                <a:spcBef>
                  <a:spcPct val="0"/>
                </a:spcBef>
                <a:buFontTx/>
                <a:buNone/>
              </a:pPr>
              <a:t>2</a:t>
            </a:fld>
            <a:endParaRPr lang="en-US" altLang="en-US" sz="1200">
              <a:solidFill>
                <a:srgbClr val="898989"/>
              </a:solidFill>
            </a:endParaRPr>
          </a:p>
        </p:txBody>
      </p:sp>
    </p:spTree>
    <p:extLst>
      <p:ext uri="{BB962C8B-B14F-4D97-AF65-F5344CB8AC3E}">
        <p14:creationId xmlns:p14="http://schemas.microsoft.com/office/powerpoint/2010/main" val="3180959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154745" y="2018506"/>
            <a:ext cx="8834510" cy="4581525"/>
          </a:xfrm>
        </p:spPr>
        <p:txBody>
          <a:bodyPr>
            <a:noAutofit/>
          </a:bodyPr>
          <a:lstStyle/>
          <a:p>
            <a:pPr eaLnBrk="1" hangingPunct="1">
              <a:lnSpc>
                <a:spcPct val="80000"/>
              </a:lnSpc>
            </a:pPr>
            <a:r>
              <a:rPr lang="en-GB" altLang="en-US" sz="2800" dirty="0"/>
              <a:t>Think about all the reasons why the UK business environment is different to the business environment of China, the USA or India. </a:t>
            </a:r>
          </a:p>
          <a:p>
            <a:pPr eaLnBrk="1" hangingPunct="1">
              <a:lnSpc>
                <a:spcPct val="80000"/>
              </a:lnSpc>
            </a:pPr>
            <a:r>
              <a:rPr lang="en-GB" altLang="en-US" sz="2800" dirty="0"/>
              <a:t>What differences can be explained by the decisions of politicians?</a:t>
            </a:r>
          </a:p>
          <a:p>
            <a:pPr eaLnBrk="1" hangingPunct="1">
              <a:lnSpc>
                <a:spcPct val="80000"/>
              </a:lnSpc>
            </a:pPr>
            <a:r>
              <a:rPr lang="en-GB" altLang="en-US" sz="2800" dirty="0"/>
              <a:t>Politicians themselves respond to pressure of lobby groups (at least in democracies!)</a:t>
            </a:r>
          </a:p>
          <a:p>
            <a:pPr eaLnBrk="1" hangingPunct="1">
              <a:lnSpc>
                <a:spcPct val="80000"/>
              </a:lnSpc>
            </a:pPr>
            <a:r>
              <a:rPr lang="en-GB" altLang="en-US" sz="2800" dirty="0"/>
              <a:t>Think of examples of how politicians’ decisions have affected business, e.g. minimum wage legislation, policies on state provision of services</a:t>
            </a:r>
          </a:p>
          <a:p>
            <a:pPr eaLnBrk="1" hangingPunct="1">
              <a:lnSpc>
                <a:spcPct val="80000"/>
              </a:lnSpc>
            </a:pPr>
            <a:r>
              <a:rPr lang="en-GB" altLang="en-US" sz="2800" dirty="0"/>
              <a:t>So businesses need to understand how political processes work and how they may affect their activities</a:t>
            </a:r>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3</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OPENING QUESTION</a:t>
            </a:r>
          </a:p>
        </p:txBody>
      </p:sp>
      <p:sp>
        <p:nvSpPr>
          <p:cNvPr id="17412" name="Text Box 6"/>
          <p:cNvSpPr txBox="1">
            <a:spLocks noChangeArrowheads="1"/>
          </p:cNvSpPr>
          <p:nvPr/>
        </p:nvSpPr>
        <p:spPr bwMode="auto">
          <a:xfrm>
            <a:off x="3752168" y="257969"/>
            <a:ext cx="5329237" cy="1373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50000"/>
              </a:spcBef>
              <a:buFontTx/>
              <a:buNone/>
            </a:pPr>
            <a:r>
              <a:rPr lang="en-GB" altLang="en-US" sz="2800" b="1" dirty="0">
                <a:solidFill>
                  <a:schemeClr val="accent6"/>
                </a:solidFill>
                <a:latin typeface="Tahoma" panose="020B0604030504040204" pitchFamily="34" charset="0"/>
              </a:rPr>
              <a:t>WHY IS THE POLITICAL ENVIRONMENT SO IMPORTANT TO BUSINESS?</a:t>
            </a:r>
          </a:p>
        </p:txBody>
      </p:sp>
    </p:spTree>
    <p:extLst>
      <p:ext uri="{BB962C8B-B14F-4D97-AF65-F5344CB8AC3E}">
        <p14:creationId xmlns:p14="http://schemas.microsoft.com/office/powerpoint/2010/main" val="3415251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noChangeArrowheads="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28650" y="365126"/>
            <a:ext cx="7886700" cy="1325563"/>
          </a:xfrm>
        </p:spPr>
        <p:txBody>
          <a:bodyPr>
            <a:normAutofit/>
          </a:bodyPr>
          <a:lstStyle/>
          <a:p>
            <a:pPr algn="ctr"/>
            <a:r>
              <a:rPr lang="en-GB" b="1" dirty="0"/>
              <a:t>Thought provoking Questions</a:t>
            </a:r>
          </a:p>
        </p:txBody>
      </p:sp>
      <p:sp>
        <p:nvSpPr>
          <p:cNvPr id="3" name="Content Placeholder 2"/>
          <p:cNvSpPr>
            <a:spLocks noGrp="1"/>
          </p:cNvSpPr>
          <p:nvPr>
            <p:ph idx="1"/>
          </p:nvPr>
        </p:nvSpPr>
        <p:spPr>
          <a:xfrm>
            <a:off x="323557" y="1825625"/>
            <a:ext cx="8191793" cy="4884664"/>
          </a:xfrm>
        </p:spPr>
        <p:txBody>
          <a:bodyPr>
            <a:normAutofit/>
          </a:bodyPr>
          <a:lstStyle/>
          <a:p>
            <a:r>
              <a:rPr lang="en-GB" sz="2800" dirty="0"/>
              <a:t>What is the business impact of the UK leaving the EU? </a:t>
            </a:r>
          </a:p>
          <a:p>
            <a:r>
              <a:rPr lang="en-GB" sz="2800" dirty="0">
                <a:hlinkClick r:id="rId3"/>
              </a:rPr>
              <a:t>http://www.bbc.co.uk/news/business-36625894</a:t>
            </a:r>
            <a:endParaRPr lang="en-GB" sz="2800" dirty="0"/>
          </a:p>
          <a:p>
            <a:pPr lvl="1"/>
            <a:r>
              <a:rPr lang="en-GB" sz="2400" dirty="0"/>
              <a:t>What if global economic power should shift from West to East?</a:t>
            </a:r>
          </a:p>
          <a:p>
            <a:pPr lvl="1"/>
            <a:r>
              <a:rPr lang="en-GB" sz="2400" dirty="0"/>
              <a:t>(48% imply negative impact on business).</a:t>
            </a:r>
          </a:p>
          <a:p>
            <a:r>
              <a:rPr lang="en-GB" sz="2800" dirty="0"/>
              <a:t>What if London’s growth rate continues to outstrip the rest of the UK going by the BREXIT? </a:t>
            </a:r>
          </a:p>
          <a:p>
            <a:r>
              <a:rPr lang="en-GB" sz="2800" dirty="0"/>
              <a:t>What if the next general election delivers another coalition government?</a:t>
            </a:r>
          </a:p>
          <a:p>
            <a:r>
              <a:rPr lang="en-GB" sz="2800" dirty="0"/>
              <a:t>What are the implications of all these to businesses in the UK?</a:t>
            </a:r>
          </a:p>
          <a:p>
            <a:endParaRPr lang="en-GB" dirty="0"/>
          </a:p>
        </p:txBody>
      </p:sp>
    </p:spTree>
    <p:extLst>
      <p:ext uri="{BB962C8B-B14F-4D97-AF65-F5344CB8AC3E}">
        <p14:creationId xmlns:p14="http://schemas.microsoft.com/office/powerpoint/2010/main" val="27108576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noChangeArrowheads="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r>
              <a:rPr lang="en-GB" b="1" dirty="0"/>
              <a:t>Topical Political Issues</a:t>
            </a:r>
          </a:p>
        </p:txBody>
      </p:sp>
      <p:sp>
        <p:nvSpPr>
          <p:cNvPr id="3" name="Content Placeholder 2"/>
          <p:cNvSpPr>
            <a:spLocks noGrp="1"/>
          </p:cNvSpPr>
          <p:nvPr>
            <p:ph idx="1"/>
          </p:nvPr>
        </p:nvSpPr>
        <p:spPr>
          <a:xfrm>
            <a:off x="628650" y="1825625"/>
            <a:ext cx="7886700" cy="4351338"/>
          </a:xfrm>
        </p:spPr>
        <p:txBody>
          <a:bodyPr>
            <a:normAutofit/>
          </a:bodyPr>
          <a:lstStyle/>
          <a:p>
            <a:r>
              <a:rPr lang="en-GB" sz="3200" dirty="0"/>
              <a:t>Compare and contrast the policy of the Conservative Party versus Labour in relation to businesses in the UK?</a:t>
            </a:r>
          </a:p>
          <a:p>
            <a:r>
              <a:rPr lang="en-GB" sz="3200" dirty="0"/>
              <a:t>Zero-hour Contracts </a:t>
            </a:r>
          </a:p>
          <a:p>
            <a:pPr lvl="1"/>
            <a:r>
              <a:rPr lang="en-GB" sz="2800" dirty="0"/>
              <a:t>Labour – End it</a:t>
            </a:r>
          </a:p>
          <a:p>
            <a:pPr lvl="1"/>
            <a:r>
              <a:rPr lang="en-GB" sz="2800" dirty="0"/>
              <a:t>Tory - Disagree</a:t>
            </a:r>
          </a:p>
          <a:p>
            <a:endParaRPr lang="en-GB" dirty="0"/>
          </a:p>
          <a:p>
            <a:endParaRPr lang="en-GB" dirty="0"/>
          </a:p>
        </p:txBody>
      </p:sp>
    </p:spTree>
    <p:extLst>
      <p:ext uri="{BB962C8B-B14F-4D97-AF65-F5344CB8AC3E}">
        <p14:creationId xmlns:p14="http://schemas.microsoft.com/office/powerpoint/2010/main" val="4002800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698" name="Rectangle 2"/>
          <p:cNvSpPr>
            <a:spLocks noGrp="1" noChangeArrowheads="1"/>
          </p:cNvSpPr>
          <p:nvPr>
            <p:ph type="title"/>
          </p:nvPr>
        </p:nvSpPr>
        <p:spPr>
          <a:xfrm>
            <a:off x="628650" y="365126"/>
            <a:ext cx="7886700" cy="1325563"/>
          </a:xfrm>
        </p:spPr>
        <p:txBody>
          <a:bodyPr>
            <a:normAutofit/>
          </a:bodyPr>
          <a:lstStyle/>
          <a:p>
            <a:r>
              <a:rPr lang="en-GB" altLang="en-US"/>
              <a:t>POLITICAL IDEOLOGIES</a:t>
            </a:r>
          </a:p>
        </p:txBody>
      </p:sp>
      <p:sp>
        <p:nvSpPr>
          <p:cNvPr id="29699" name="Rectangle 3"/>
          <p:cNvSpPr>
            <a:spLocks noGrp="1" noChangeArrowheads="1"/>
          </p:cNvSpPr>
          <p:nvPr>
            <p:ph idx="1"/>
          </p:nvPr>
        </p:nvSpPr>
        <p:spPr>
          <a:xfrm>
            <a:off x="628650" y="1825625"/>
            <a:ext cx="7886700" cy="4351338"/>
          </a:xfrm>
        </p:spPr>
        <p:txBody>
          <a:bodyPr>
            <a:normAutofit/>
          </a:bodyPr>
          <a:lstStyle/>
          <a:p>
            <a:r>
              <a:rPr lang="en-GB" altLang="en-US"/>
              <a:t>A set of core beliefs</a:t>
            </a:r>
          </a:p>
          <a:p>
            <a:r>
              <a:rPr lang="en-GB" altLang="en-US"/>
              <a:t>Ideologies manifested in the form of political parties</a:t>
            </a:r>
          </a:p>
          <a:p>
            <a:r>
              <a:rPr lang="en-GB" altLang="en-US"/>
              <a:t>Convergence of ideologies among UK parties</a:t>
            </a:r>
          </a:p>
          <a:p>
            <a:r>
              <a:rPr lang="en-GB" altLang="en-US"/>
              <a:t>Labour party traditionally favoured workers’ interests; Conservatives favoured business. Less clear cut now</a:t>
            </a:r>
          </a:p>
        </p:txBody>
      </p:sp>
      <p:sp>
        <p:nvSpPr>
          <p:cNvPr id="29700"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3954E575-B167-4BEB-A854-5A5F21B074AB}" type="slidenum">
              <a:rPr lang="en-US" altLang="en-US" sz="1200" smtClean="0">
                <a:solidFill>
                  <a:prstClr val="black">
                    <a:tint val="75000"/>
                  </a:prstClr>
                </a:solidFill>
              </a:rPr>
              <a:pPr>
                <a:spcBef>
                  <a:spcPct val="0"/>
                </a:spcBef>
                <a:buNone/>
              </a:pPr>
              <a:t>6</a:t>
            </a:fld>
            <a:endParaRPr lang="en-US" altLang="en-US" sz="1200">
              <a:solidFill>
                <a:prstClr val="black">
                  <a:tint val="75000"/>
                </a:prstClr>
              </a:solidFill>
            </a:endParaRPr>
          </a:p>
        </p:txBody>
      </p:sp>
    </p:spTree>
    <p:extLst>
      <p:ext uri="{BB962C8B-B14F-4D97-AF65-F5344CB8AC3E}">
        <p14:creationId xmlns:p14="http://schemas.microsoft.com/office/powerpoint/2010/main" val="26622492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p:cNvPicPr>
            <a:picLocks noChangeAspect="1" noChangeArrowheads="1"/>
          </p:cNvPicPr>
          <p:nvPr/>
        </p:nvPicPr>
        <p:blipFill rotWithShape="1">
          <a:blip r:embed="rId2">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p:txBody>
          <a:bodyPr>
            <a:normAutofit/>
          </a:bodyPr>
          <a:lstStyle/>
          <a:p>
            <a:r>
              <a:rPr lang="en-GB" dirty="0"/>
              <a:t>Factors for consideration</a:t>
            </a:r>
          </a:p>
        </p:txBody>
      </p:sp>
      <p:sp>
        <p:nvSpPr>
          <p:cNvPr id="3" name="Content Placeholder 2"/>
          <p:cNvSpPr>
            <a:spLocks noGrp="1"/>
          </p:cNvSpPr>
          <p:nvPr>
            <p:ph idx="1"/>
          </p:nvPr>
        </p:nvSpPr>
        <p:spPr/>
        <p:txBody>
          <a:bodyPr>
            <a:normAutofit/>
          </a:bodyPr>
          <a:lstStyle/>
          <a:p>
            <a:r>
              <a:rPr lang="en-GB" dirty="0"/>
              <a:t>Need to adapt to change and move with time in order to achieve growth</a:t>
            </a:r>
          </a:p>
          <a:p>
            <a:r>
              <a:rPr lang="en-GB" dirty="0"/>
              <a:t>Adapt your business with shifts in the markets</a:t>
            </a:r>
          </a:p>
        </p:txBody>
      </p:sp>
    </p:spTree>
    <p:extLst>
      <p:ext uri="{BB962C8B-B14F-4D97-AF65-F5344CB8AC3E}">
        <p14:creationId xmlns:p14="http://schemas.microsoft.com/office/powerpoint/2010/main" val="6620613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482" name="Rectangle 2"/>
          <p:cNvSpPr>
            <a:spLocks noGrp="1" noChangeArrowheads="1"/>
          </p:cNvSpPr>
          <p:nvPr>
            <p:ph type="title"/>
          </p:nvPr>
        </p:nvSpPr>
        <p:spPr>
          <a:xfrm>
            <a:off x="628650" y="365126"/>
            <a:ext cx="7886700" cy="1325563"/>
          </a:xfrm>
        </p:spPr>
        <p:txBody>
          <a:bodyPr>
            <a:normAutofit/>
          </a:bodyPr>
          <a:lstStyle/>
          <a:p>
            <a:r>
              <a:rPr lang="en-GB" altLang="en-US"/>
              <a:t>MANY IMPACTS OF THE POLITICAL ENVIRONMENT ON BUSINESSES</a:t>
            </a:r>
          </a:p>
        </p:txBody>
      </p:sp>
      <p:sp>
        <p:nvSpPr>
          <p:cNvPr id="20483" name="Rectangle 3"/>
          <p:cNvSpPr>
            <a:spLocks noGrp="1" noChangeArrowheads="1"/>
          </p:cNvSpPr>
          <p:nvPr>
            <p:ph idx="1"/>
          </p:nvPr>
        </p:nvSpPr>
        <p:spPr>
          <a:xfrm>
            <a:off x="628650" y="1825625"/>
            <a:ext cx="7886700" cy="4351338"/>
          </a:xfrm>
        </p:spPr>
        <p:txBody>
          <a:bodyPr>
            <a:normAutofit/>
          </a:bodyPr>
          <a:lstStyle/>
          <a:p>
            <a:pPr>
              <a:buFont typeface="Symbol" panose="05050102010706020507" pitchFamily="18" charset="2"/>
              <a:buChar char="·"/>
            </a:pPr>
            <a:r>
              <a:rPr lang="en-GB" altLang="en-US"/>
              <a:t>The stability of the political system affects business confidence</a:t>
            </a:r>
          </a:p>
          <a:p>
            <a:pPr>
              <a:buFont typeface="Symbol" panose="05050102010706020507" pitchFamily="18" charset="2"/>
              <a:buChar char="·"/>
            </a:pPr>
            <a:r>
              <a:rPr lang="en-GB" altLang="en-US"/>
              <a:t>Governments pass legislation that directly affects the way businesses operate</a:t>
            </a:r>
          </a:p>
          <a:p>
            <a:pPr>
              <a:buFont typeface="Symbol" panose="05050102010706020507" pitchFamily="18" charset="2"/>
              <a:buChar char="·"/>
            </a:pPr>
            <a:r>
              <a:rPr lang="en-GB" altLang="en-US"/>
              <a:t>Governments see business organisations as an important vehicle for social reform</a:t>
            </a:r>
          </a:p>
          <a:p>
            <a:pPr>
              <a:buFont typeface="Symbol" panose="05050102010706020507" pitchFamily="18" charset="2"/>
              <a:buChar char="·"/>
            </a:pPr>
            <a:r>
              <a:rPr lang="en-GB" altLang="en-US"/>
              <a:t>The economic environment is influenced by the actions of government</a:t>
            </a:r>
          </a:p>
          <a:p>
            <a:pPr>
              <a:buFont typeface="Symbol" panose="05050102010706020507" pitchFamily="18" charset="2"/>
              <a:buChar char="·"/>
            </a:pPr>
            <a:r>
              <a:rPr lang="en-GB" altLang="en-US"/>
              <a:t>Government is a major consumer of goods and services supplied by firms</a:t>
            </a:r>
          </a:p>
        </p:txBody>
      </p:sp>
      <p:sp>
        <p:nvSpPr>
          <p:cNvPr id="20484"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F58C1126-0C43-4841-8C76-B8BBDF457837}" type="slidenum">
              <a:rPr lang="en-US" altLang="en-US" sz="1200" smtClean="0">
                <a:solidFill>
                  <a:prstClr val="black">
                    <a:tint val="75000"/>
                  </a:prstClr>
                </a:solidFill>
              </a:rPr>
              <a:pPr>
                <a:spcBef>
                  <a:spcPct val="0"/>
                </a:spcBef>
                <a:buNone/>
              </a:pPr>
              <a:t>8</a:t>
            </a:fld>
            <a:endParaRPr lang="en-US" altLang="en-US" sz="1200">
              <a:solidFill>
                <a:prstClr val="black">
                  <a:tint val="75000"/>
                </a:prstClr>
              </a:solidFill>
            </a:endParaRPr>
          </a:p>
        </p:txBody>
      </p:sp>
    </p:spTree>
    <p:extLst>
      <p:ext uri="{BB962C8B-B14F-4D97-AF65-F5344CB8AC3E}">
        <p14:creationId xmlns:p14="http://schemas.microsoft.com/office/powerpoint/2010/main" val="497569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2565" name="Group 597"/>
          <p:cNvGraphicFramePr>
            <a:graphicFrameLocks noGrp="1"/>
          </p:cNvGraphicFramePr>
          <p:nvPr>
            <p:extLst>
              <p:ext uri="{D42A27DB-BD31-4B8C-83A1-F6EECF244321}">
                <p14:modId xmlns:p14="http://schemas.microsoft.com/office/powerpoint/2010/main" val="291028332"/>
              </p:ext>
            </p:extLst>
          </p:nvPr>
        </p:nvGraphicFramePr>
        <p:xfrm>
          <a:off x="2" y="1003246"/>
          <a:ext cx="9143999" cy="5854755"/>
        </p:xfrm>
        <a:graphic>
          <a:graphicData uri="http://schemas.openxmlformats.org/drawingml/2006/table">
            <a:tbl>
              <a:tblPr/>
              <a:tblGrid>
                <a:gridCol w="3316022">
                  <a:extLst>
                    <a:ext uri="{9D8B030D-6E8A-4147-A177-3AD203B41FA5}">
                      <a16:colId xmlns:a16="http://schemas.microsoft.com/office/drawing/2014/main" val="20000"/>
                    </a:ext>
                  </a:extLst>
                </a:gridCol>
                <a:gridCol w="1377232">
                  <a:extLst>
                    <a:ext uri="{9D8B030D-6E8A-4147-A177-3AD203B41FA5}">
                      <a16:colId xmlns:a16="http://schemas.microsoft.com/office/drawing/2014/main" val="20001"/>
                    </a:ext>
                  </a:extLst>
                </a:gridCol>
                <a:gridCol w="1647690">
                  <a:extLst>
                    <a:ext uri="{9D8B030D-6E8A-4147-A177-3AD203B41FA5}">
                      <a16:colId xmlns:a16="http://schemas.microsoft.com/office/drawing/2014/main" val="20002"/>
                    </a:ext>
                  </a:extLst>
                </a:gridCol>
                <a:gridCol w="2803055">
                  <a:extLst>
                    <a:ext uri="{9D8B030D-6E8A-4147-A177-3AD203B41FA5}">
                      <a16:colId xmlns:a16="http://schemas.microsoft.com/office/drawing/2014/main" val="20003"/>
                    </a:ext>
                  </a:extLst>
                </a:gridCol>
              </a:tblGrid>
              <a:tr h="112332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Regulation</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Year of first</a:t>
                      </a:r>
                      <a:br>
                        <a:rPr kumimoji="0" lang="en-US" sz="1200" b="1" i="0" u="none" strike="noStrike" cap="none" normalizeH="0" baseline="0" dirty="0">
                          <a:ln>
                            <a:noFill/>
                          </a:ln>
                          <a:solidFill>
                            <a:schemeClr val="tx1"/>
                          </a:solidFill>
                          <a:effectLst/>
                          <a:latin typeface="Arial" charset="0"/>
                          <a:ea typeface="Times New Roman" pitchFamily="18" charset="0"/>
                          <a:cs typeface="Arial" charset="0"/>
                        </a:rPr>
                      </a:b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implementation</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Estimated annual</a:t>
                      </a:r>
                      <a:br>
                        <a:rPr kumimoji="0" lang="en-US" sz="1200" b="1" i="0" u="none" strike="noStrike" cap="none" normalizeH="0" baseline="0" dirty="0">
                          <a:ln>
                            <a:noFill/>
                          </a:ln>
                          <a:solidFill>
                            <a:schemeClr val="tx1"/>
                          </a:solidFill>
                          <a:effectLst/>
                          <a:latin typeface="Arial" charset="0"/>
                          <a:ea typeface="Times New Roman" pitchFamily="18" charset="0"/>
                          <a:cs typeface="Arial" charset="0"/>
                        </a:rPr>
                      </a:b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recurring cost</a:t>
                      </a:r>
                      <a:br>
                        <a:rPr kumimoji="0" lang="en-US" sz="1200" b="1" i="0" u="none" strike="noStrike" cap="none" normalizeH="0" baseline="0" dirty="0">
                          <a:ln>
                            <a:noFill/>
                          </a:ln>
                          <a:solidFill>
                            <a:schemeClr val="tx1"/>
                          </a:solidFill>
                          <a:effectLst/>
                          <a:latin typeface="Arial" charset="0"/>
                          <a:ea typeface="Times New Roman" pitchFamily="18" charset="0"/>
                          <a:cs typeface="Arial" charset="0"/>
                        </a:rPr>
                      </a:b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to UK business</a:t>
                      </a:r>
                      <a:br>
                        <a:rPr kumimoji="0" lang="en-US" sz="1200" b="1" i="0" u="none" strike="noStrike" cap="none" normalizeH="0" baseline="0" dirty="0">
                          <a:ln>
                            <a:noFill/>
                          </a:ln>
                          <a:solidFill>
                            <a:schemeClr val="tx1"/>
                          </a:solidFill>
                          <a:effectLst/>
                          <a:latin typeface="Arial" charset="0"/>
                          <a:ea typeface="Times New Roman" pitchFamily="18" charset="0"/>
                          <a:cs typeface="Arial" charset="0"/>
                        </a:rPr>
                      </a:b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(£m)</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Cumulative cost</a:t>
                      </a:r>
                      <a:br>
                        <a:rPr kumimoji="0" lang="en-US" sz="1200" b="1" i="0" u="none" strike="noStrike" cap="none" normalizeH="0" baseline="0" dirty="0">
                          <a:ln>
                            <a:noFill/>
                          </a:ln>
                          <a:solidFill>
                            <a:schemeClr val="tx1"/>
                          </a:solidFill>
                          <a:effectLst/>
                          <a:latin typeface="Arial" charset="0"/>
                          <a:ea typeface="Times New Roman" pitchFamily="18" charset="0"/>
                          <a:cs typeface="Arial" charset="0"/>
                        </a:rPr>
                      </a:b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to UK businesses</a:t>
                      </a:r>
                      <a:br>
                        <a:rPr kumimoji="0" lang="en-US" sz="1200" b="1" i="0" u="none" strike="noStrike" cap="none" normalizeH="0" baseline="0" dirty="0">
                          <a:ln>
                            <a:noFill/>
                          </a:ln>
                          <a:solidFill>
                            <a:schemeClr val="tx1"/>
                          </a:solidFill>
                          <a:effectLst/>
                          <a:latin typeface="Arial" charset="0"/>
                          <a:ea typeface="Times New Roman" pitchFamily="18" charset="0"/>
                          <a:cs typeface="Arial" charset="0"/>
                        </a:rPr>
                      </a:b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from date of</a:t>
                      </a:r>
                      <a:br>
                        <a:rPr kumimoji="0" lang="en-US" sz="1200" b="1" i="0" u="none" strike="noStrike" cap="none" normalizeH="0" baseline="0" dirty="0">
                          <a:ln>
                            <a:noFill/>
                          </a:ln>
                          <a:solidFill>
                            <a:schemeClr val="tx1"/>
                          </a:solidFill>
                          <a:effectLst/>
                          <a:latin typeface="Arial" charset="0"/>
                          <a:ea typeface="Times New Roman" pitchFamily="18" charset="0"/>
                          <a:cs typeface="Arial" charset="0"/>
                        </a:rPr>
                      </a:b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introduction to</a:t>
                      </a:r>
                      <a:br>
                        <a:rPr kumimoji="0" lang="en-US" sz="1200" b="1" i="0" u="none" strike="noStrike" cap="none" normalizeH="0" baseline="0" dirty="0">
                          <a:ln>
                            <a:noFill/>
                          </a:ln>
                          <a:solidFill>
                            <a:schemeClr val="tx1"/>
                          </a:solidFill>
                          <a:effectLst/>
                          <a:latin typeface="Arial" charset="0"/>
                          <a:ea typeface="Times New Roman" pitchFamily="18" charset="0"/>
                          <a:cs typeface="Arial" charset="0"/>
                        </a:rPr>
                      </a:br>
                      <a:r>
                        <a:rPr kumimoji="0" lang="en-US" sz="1200" b="1" i="0" u="none" strike="noStrike" cap="none" normalizeH="0" baseline="0" dirty="0">
                          <a:ln>
                            <a:noFill/>
                          </a:ln>
                          <a:solidFill>
                            <a:schemeClr val="tx1"/>
                          </a:solidFill>
                          <a:effectLst/>
                          <a:latin typeface="Arial" charset="0"/>
                          <a:ea typeface="Times New Roman" pitchFamily="18" charset="0"/>
                          <a:cs typeface="Arial" charset="0"/>
                        </a:rPr>
                        <a:t>July 2008 (£m)</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extLst>
                  <a:ext uri="{0D108BD9-81ED-4DB2-BD59-A6C34878D82A}">
                    <a16:rowId xmlns:a16="http://schemas.microsoft.com/office/drawing/2014/main" val="10000"/>
                  </a:ext>
                </a:extLst>
              </a:tr>
              <a:tr h="578672">
                <a:tc row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The Working Time</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Regulations 1999</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extLst>
                  <a:ext uri="{0D108BD9-81ED-4DB2-BD59-A6C34878D82A}">
                    <a16:rowId xmlns:a16="http://schemas.microsoft.com/office/drawing/2014/main" val="10001"/>
                  </a:ext>
                </a:extLst>
              </a:tr>
              <a:tr h="306345">
                <a:tc vMerge="1">
                  <a:txBody>
                    <a:bodyPr/>
                    <a:lstStyle/>
                    <a:p>
                      <a:endParaRPr lang="en-GB"/>
                    </a:p>
                  </a:txBody>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1999</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1,795</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16,005</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extLst>
                  <a:ext uri="{0D108BD9-81ED-4DB2-BD59-A6C34878D82A}">
                    <a16:rowId xmlns:a16="http://schemas.microsoft.com/office/drawing/2014/main" val="10002"/>
                  </a:ext>
                </a:extLst>
              </a:tr>
              <a:tr h="306345">
                <a:tc>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Employment Act 2002</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2002</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219</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1,302</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extLst>
                  <a:ext uri="{0D108BD9-81ED-4DB2-BD59-A6C34878D82A}">
                    <a16:rowId xmlns:a16="http://schemas.microsoft.com/office/drawing/2014/main" val="10003"/>
                  </a:ext>
                </a:extLst>
              </a:tr>
              <a:tr h="578672">
                <a:tc row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Flexible Working (Procedural</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Arrangements) 2002</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extLst>
                  <a:ext uri="{0D108BD9-81ED-4DB2-BD59-A6C34878D82A}">
                    <a16:rowId xmlns:a16="http://schemas.microsoft.com/office/drawing/2014/main" val="10004"/>
                  </a:ext>
                </a:extLst>
              </a:tr>
              <a:tr h="306345">
                <a:tc vMerge="1">
                  <a:txBody>
                    <a:bodyPr/>
                    <a:lstStyle/>
                    <a:p>
                      <a:endParaRPr lang="en-GB"/>
                    </a:p>
                  </a:txBody>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2003</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296</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1,588</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extLst>
                  <a:ext uri="{0D108BD9-81ED-4DB2-BD59-A6C34878D82A}">
                    <a16:rowId xmlns:a16="http://schemas.microsoft.com/office/drawing/2014/main" val="10005"/>
                  </a:ext>
                </a:extLst>
              </a:tr>
              <a:tr h="578672">
                <a:tc row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The Maternity and Parental Leave</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(Amendment) Regulations 2001</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extLst>
                  <a:ext uri="{0D108BD9-81ED-4DB2-BD59-A6C34878D82A}">
                    <a16:rowId xmlns:a16="http://schemas.microsoft.com/office/drawing/2014/main" val="10006"/>
                  </a:ext>
                </a:extLst>
              </a:tr>
              <a:tr h="306345">
                <a:tc vMerge="1">
                  <a:txBody>
                    <a:bodyPr/>
                    <a:lstStyle/>
                    <a:p>
                      <a:endParaRPr lang="en-GB"/>
                    </a:p>
                  </a:txBody>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2001</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5</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95</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extLst>
                  <a:ext uri="{0D108BD9-81ED-4DB2-BD59-A6C34878D82A}">
                    <a16:rowId xmlns:a16="http://schemas.microsoft.com/office/drawing/2014/main" val="10007"/>
                  </a:ext>
                </a:extLst>
              </a:tr>
              <a:tr h="578672">
                <a:tc row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The Money Laundering</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Regulations 2003</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extLst>
                  <a:ext uri="{0D108BD9-81ED-4DB2-BD59-A6C34878D82A}">
                    <a16:rowId xmlns:a16="http://schemas.microsoft.com/office/drawing/2014/main" val="10008"/>
                  </a:ext>
                </a:extLst>
              </a:tr>
              <a:tr h="306345">
                <a:tc vMerge="1">
                  <a:txBody>
                    <a:bodyPr/>
                    <a:lstStyle/>
                    <a:p>
                      <a:endParaRPr lang="en-GB"/>
                    </a:p>
                  </a:txBody>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2004</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106</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472</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extLst>
                  <a:ext uri="{0D108BD9-81ED-4DB2-BD59-A6C34878D82A}">
                    <a16:rowId xmlns:a16="http://schemas.microsoft.com/office/drawing/2014/main" val="10009"/>
                  </a:ext>
                </a:extLst>
              </a:tr>
              <a:tr h="578672">
                <a:tc rowSpan="2">
                  <a:txBody>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The Consumer Credit</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Regulations 2004</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dirty="0">
                        <a:ln>
                          <a:noFill/>
                        </a:ln>
                        <a:solidFill>
                          <a:schemeClr val="tx1"/>
                        </a:solidFill>
                        <a:effectLst/>
                        <a:latin typeface="Tahoma" pitchFamily="34"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w="12700" cap="flat" cmpd="sng" algn="ctr">
                      <a:solidFill>
                        <a:srgbClr val="000000"/>
                      </a:solidFill>
                      <a:prstDash val="solid"/>
                      <a:miter lim="800000"/>
                      <a:headEnd type="none" w="sm" len="sm"/>
                      <a:tailEnd type="none" w="sm" len="sm"/>
                    </a:lnT>
                    <a:lnB>
                      <a:noFill/>
                    </a:lnB>
                    <a:lnTlToBr>
                      <a:noFill/>
                    </a:lnTlToBr>
                    <a:lnBlToTr>
                      <a:noFill/>
                    </a:lnBlToTr>
                    <a:noFill/>
                  </a:tcPr>
                </a:tc>
                <a:extLst>
                  <a:ext uri="{0D108BD9-81ED-4DB2-BD59-A6C34878D82A}">
                    <a16:rowId xmlns:a16="http://schemas.microsoft.com/office/drawing/2014/main" val="10010"/>
                  </a:ext>
                </a:extLst>
              </a:tr>
              <a:tr h="306345">
                <a:tc vMerge="1">
                  <a:txBody>
                    <a:bodyPr/>
                    <a:lstStyle/>
                    <a:p>
                      <a:endParaRPr lang="en-GB"/>
                    </a:p>
                  </a:txBody>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2005</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102</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tc>
                  <a:txBody>
                    <a:bodyPr/>
                    <a:lstStyle/>
                    <a:p>
                      <a:pPr marL="0" marR="0" lvl="0" indent="0" algn="r" defTabSz="914400" rtl="0" eaLnBrk="0" fontAlgn="base" latinLnBrk="0" hangingPunct="0">
                        <a:lnSpc>
                          <a:spcPct val="100000"/>
                        </a:lnSpc>
                        <a:spcBef>
                          <a:spcPct val="0"/>
                        </a:spcBef>
                        <a:spcAft>
                          <a:spcPct val="0"/>
                        </a:spcAft>
                        <a:buClrTx/>
                        <a:buSzTx/>
                        <a:buFontTx/>
                        <a:buNone/>
                        <a:tabLst/>
                      </a:pPr>
                      <a:r>
                        <a:rPr kumimoji="0" lang="en-US" sz="1200" b="0" i="0" u="none" strike="noStrike" cap="none" normalizeH="0" baseline="0" dirty="0">
                          <a:ln>
                            <a:noFill/>
                          </a:ln>
                          <a:solidFill>
                            <a:schemeClr val="tx1"/>
                          </a:solidFill>
                          <a:effectLst/>
                          <a:latin typeface="Arial" charset="0"/>
                          <a:ea typeface="Times New Roman" pitchFamily="18" charset="0"/>
                          <a:cs typeface="Arial" charset="0"/>
                        </a:rPr>
                        <a:t>681</a:t>
                      </a:r>
                      <a:endParaRPr kumimoji="0" lang="en-US" sz="2400" b="0" i="0" u="none" strike="noStrike" cap="none" normalizeH="0" baseline="0" dirty="0">
                        <a:ln>
                          <a:noFill/>
                        </a:ln>
                        <a:solidFill>
                          <a:schemeClr val="tx1"/>
                        </a:solidFill>
                        <a:effectLst/>
                        <a:latin typeface="Times New Roman" pitchFamily="18" charset="0"/>
                        <a:ea typeface="Times New Roman" pitchFamily="18" charset="0"/>
                        <a:cs typeface="Arial" charset="0"/>
                      </a:endParaRPr>
                    </a:p>
                  </a:txBody>
                  <a:tcPr marT="45710" marB="45710" horzOverflow="overflow">
                    <a:lnL w="12700" cap="flat" cmpd="sng" algn="ctr">
                      <a:solidFill>
                        <a:srgbClr val="000000"/>
                      </a:solidFill>
                      <a:prstDash val="solid"/>
                      <a:miter lim="800000"/>
                      <a:headEnd type="none" w="sm" len="sm"/>
                      <a:tailEnd type="none" w="sm" len="sm"/>
                    </a:lnL>
                    <a:lnR w="12700" cap="flat" cmpd="sng" algn="ctr">
                      <a:solidFill>
                        <a:srgbClr val="000000"/>
                      </a:solidFill>
                      <a:prstDash val="solid"/>
                      <a:miter lim="800000"/>
                      <a:headEnd type="none" w="sm" len="sm"/>
                      <a:tailEnd type="none" w="sm" len="sm"/>
                    </a:lnR>
                    <a:lnT>
                      <a:noFill/>
                    </a:lnT>
                    <a:lnB w="12700" cap="flat" cmpd="sng" algn="ctr">
                      <a:solidFill>
                        <a:srgbClr val="000000"/>
                      </a:solidFill>
                      <a:prstDash val="solid"/>
                      <a:miter lim="800000"/>
                      <a:headEnd type="none" w="sm" len="sm"/>
                      <a:tailEnd type="none" w="sm" len="sm"/>
                    </a:lnB>
                    <a:lnTlToBr>
                      <a:noFill/>
                    </a:lnTlToBr>
                    <a:lnBlToTr>
                      <a:noFill/>
                    </a:lnBlToTr>
                    <a:noFill/>
                  </a:tcPr>
                </a:tc>
                <a:extLst>
                  <a:ext uri="{0D108BD9-81ED-4DB2-BD59-A6C34878D82A}">
                    <a16:rowId xmlns:a16="http://schemas.microsoft.com/office/drawing/2014/main" val="10011"/>
                  </a:ext>
                </a:extLst>
              </a:tr>
            </a:tbl>
          </a:graphicData>
        </a:graphic>
      </p:graphicFrame>
      <p:sp>
        <p:nvSpPr>
          <p:cNvPr id="18491" name="Rectangle 590"/>
          <p:cNvSpPr>
            <a:spLocks noChangeArrowheads="1"/>
          </p:cNvSpPr>
          <p:nvPr/>
        </p:nvSpPr>
        <p:spPr bwMode="auto">
          <a:xfrm>
            <a:off x="1331912" y="188913"/>
            <a:ext cx="7354887" cy="748734"/>
          </a:xfrm>
          <a:prstGeom prst="rect">
            <a:avLst/>
          </a:prstGeom>
          <a:noFill/>
          <a:ln w="9525">
            <a:noFill/>
            <a:miter lim="800000"/>
            <a:headEnd/>
            <a:tailEnd/>
          </a:ln>
        </p:spPr>
        <p:txBody>
          <a:bodyPr anchor="ctr"/>
          <a:lstStyle/>
          <a:p>
            <a:pPr algn="ctr" eaLnBrk="1" hangingPunct="1">
              <a:defRPr/>
            </a:pPr>
            <a:r>
              <a:rPr lang="en-GB" sz="2800" dirty="0">
                <a:latin typeface="+mn-lt"/>
              </a:rPr>
              <a:t>CONSIDER EFFECTS ON BUSINESS OF SOME RECENT UK LEGISLATION</a:t>
            </a:r>
          </a:p>
        </p:txBody>
      </p:sp>
      <p:sp>
        <p:nvSpPr>
          <p:cNvPr id="2258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D9CEC32-F5AC-4A76-AFF7-E2D75ABA21EB}" type="slidenum">
              <a:rPr lang="en-US" altLang="en-US" sz="1200">
                <a:solidFill>
                  <a:srgbClr val="898989"/>
                </a:solidFill>
              </a:rPr>
              <a:pPr>
                <a:spcBef>
                  <a:spcPct val="0"/>
                </a:spcBef>
                <a:buFontTx/>
                <a:buNone/>
              </a:pPr>
              <a:t>9</a:t>
            </a:fld>
            <a:endParaRPr lang="en-US" altLang="en-US" sz="1200">
              <a:solidFill>
                <a:srgbClr val="898989"/>
              </a:solidFill>
            </a:endParaRPr>
          </a:p>
        </p:txBody>
      </p:sp>
    </p:spTree>
    <p:extLst>
      <p:ext uri="{BB962C8B-B14F-4D97-AF65-F5344CB8AC3E}">
        <p14:creationId xmlns:p14="http://schemas.microsoft.com/office/powerpoint/2010/main" val="2821409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578" name="Rectangle 2"/>
          <p:cNvSpPr>
            <a:spLocks noGrp="1" noChangeArrowheads="1"/>
          </p:cNvSpPr>
          <p:nvPr>
            <p:ph type="title"/>
          </p:nvPr>
        </p:nvSpPr>
        <p:spPr>
          <a:xfrm>
            <a:off x="628650" y="365126"/>
            <a:ext cx="7886700" cy="1325563"/>
          </a:xfrm>
        </p:spPr>
        <p:txBody>
          <a:bodyPr>
            <a:normAutofit/>
          </a:bodyPr>
          <a:lstStyle/>
          <a:p>
            <a:r>
              <a:rPr lang="en-GB" altLang="en-US"/>
              <a:t>POLITICAL SYSTEMS</a:t>
            </a:r>
          </a:p>
        </p:txBody>
      </p:sp>
      <p:sp>
        <p:nvSpPr>
          <p:cNvPr id="24579" name="Rectangle 3"/>
          <p:cNvSpPr>
            <a:spLocks noGrp="1" noChangeArrowheads="1"/>
          </p:cNvSpPr>
          <p:nvPr>
            <p:ph idx="1"/>
          </p:nvPr>
        </p:nvSpPr>
        <p:spPr>
          <a:xfrm>
            <a:off x="628650" y="1825625"/>
            <a:ext cx="7886700" cy="4351338"/>
          </a:xfrm>
        </p:spPr>
        <p:txBody>
          <a:bodyPr>
            <a:normAutofit/>
          </a:bodyPr>
          <a:lstStyle/>
          <a:p>
            <a:r>
              <a:rPr lang="en-GB" altLang="en-US"/>
              <a:t>The West is used to open democratic government with input from / to business</a:t>
            </a:r>
          </a:p>
          <a:p>
            <a:r>
              <a:rPr lang="en-GB" altLang="en-US"/>
              <a:t>Other systems have less opportunity for democratic input</a:t>
            </a:r>
          </a:p>
          <a:p>
            <a:r>
              <a:rPr lang="en-GB" altLang="en-US"/>
              <a:t>Which is best for business and growth in GDP? Can too much democracy be bad? Or does openness foster entrepreneurship?</a:t>
            </a:r>
          </a:p>
        </p:txBody>
      </p:sp>
      <p:sp>
        <p:nvSpPr>
          <p:cNvPr id="24580"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C3172B38-8525-4406-B717-1CB8670328FA}" type="slidenum">
              <a:rPr lang="en-US" altLang="en-US" sz="1200" smtClean="0">
                <a:solidFill>
                  <a:prstClr val="black">
                    <a:tint val="75000"/>
                  </a:prstClr>
                </a:solidFill>
              </a:rPr>
              <a:pPr>
                <a:spcBef>
                  <a:spcPct val="0"/>
                </a:spcBef>
                <a:buNone/>
              </a:pPr>
              <a:t>10</a:t>
            </a:fld>
            <a:endParaRPr lang="en-US" altLang="en-US" sz="1200">
              <a:solidFill>
                <a:prstClr val="black">
                  <a:tint val="75000"/>
                </a:prstClr>
              </a:solidFill>
            </a:endParaRPr>
          </a:p>
        </p:txBody>
      </p:sp>
    </p:spTree>
    <p:extLst>
      <p:ext uri="{BB962C8B-B14F-4D97-AF65-F5344CB8AC3E}">
        <p14:creationId xmlns:p14="http://schemas.microsoft.com/office/powerpoint/2010/main" val="36454383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99" name="Rectangle 809"/>
          <p:cNvSpPr>
            <a:spLocks noChangeArrowheads="1"/>
          </p:cNvSpPr>
          <p:nvPr/>
        </p:nvSpPr>
        <p:spPr bwMode="auto">
          <a:xfrm>
            <a:off x="684213" y="188913"/>
            <a:ext cx="7772400" cy="1143000"/>
          </a:xfrm>
          <a:prstGeom prst="rect">
            <a:avLst/>
          </a:prstGeom>
          <a:noFill/>
          <a:ln w="9525">
            <a:noFill/>
            <a:miter lim="800000"/>
            <a:headEnd/>
            <a:tailEnd/>
          </a:ln>
        </p:spPr>
        <p:txBody>
          <a:bodyPr anchor="ctr"/>
          <a:lstStyle/>
          <a:p>
            <a:pPr algn="ctr" eaLnBrk="1" hangingPunct="1">
              <a:defRPr/>
            </a:pPr>
            <a:r>
              <a:rPr lang="en-GB" sz="2800" dirty="0">
                <a:latin typeface="+mn-lt"/>
              </a:rPr>
              <a:t>BIG DIFFERENCES IN POLITICAL FREEDOM AND CORRUPTION</a:t>
            </a:r>
          </a:p>
        </p:txBody>
      </p:sp>
      <p:pic>
        <p:nvPicPr>
          <p:cNvPr id="26627" name="Picture 1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97280"/>
            <a:ext cx="9144000" cy="5624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sp>
        <p:nvSpPr>
          <p:cNvPr id="2662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C634428-27EE-462A-A77E-077508BCA76D}" type="slidenum">
              <a:rPr lang="en-US" altLang="en-US" sz="1200">
                <a:solidFill>
                  <a:srgbClr val="898989"/>
                </a:solidFill>
              </a:rPr>
              <a:pPr>
                <a:spcBef>
                  <a:spcPct val="0"/>
                </a:spcBef>
                <a:buFontTx/>
                <a:buNone/>
              </a:pPr>
              <a:t>11</a:t>
            </a:fld>
            <a:endParaRPr lang="en-US" altLang="en-US" sz="1200">
              <a:solidFill>
                <a:srgbClr val="898989"/>
              </a:solidFill>
            </a:endParaRPr>
          </a:p>
        </p:txBody>
      </p:sp>
    </p:spTree>
    <p:extLst>
      <p:ext uri="{BB962C8B-B14F-4D97-AF65-F5344CB8AC3E}">
        <p14:creationId xmlns:p14="http://schemas.microsoft.com/office/powerpoint/2010/main" val="15677419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60000" y="359999"/>
            <a:ext cx="8424000" cy="910861"/>
          </a:xfrm>
        </p:spPr>
        <p:txBody>
          <a:bodyPr/>
          <a:lstStyle/>
          <a:p>
            <a:pPr eaLnBrk="1" hangingPunct="1"/>
            <a:r>
              <a:rPr lang="en-GB" altLang="en-US" sz="2800" dirty="0"/>
              <a:t>THE POLITICAL ENVIRONMENT IS ABOUT MORE THAN POLITICIANS!</a:t>
            </a:r>
          </a:p>
        </p:txBody>
      </p:sp>
      <p:sp>
        <p:nvSpPr>
          <p:cNvPr id="27651" name="Rectangle 3"/>
          <p:cNvSpPr>
            <a:spLocks noGrp="1" noChangeArrowheads="1"/>
          </p:cNvSpPr>
          <p:nvPr>
            <p:ph sz="half" idx="1"/>
          </p:nvPr>
        </p:nvSpPr>
        <p:spPr>
          <a:xfrm>
            <a:off x="154745" y="1434905"/>
            <a:ext cx="4339468" cy="4051495"/>
          </a:xfrm>
        </p:spPr>
        <p:txBody>
          <a:bodyPr/>
          <a:lstStyle/>
          <a:p>
            <a:pPr eaLnBrk="1" hangingPunct="1"/>
            <a:r>
              <a:rPr lang="en-GB" altLang="en-US" sz="2400" dirty="0"/>
              <a:t>The political environment is not just about understanding the actions (and likely future actions) of politicians</a:t>
            </a:r>
          </a:p>
          <a:p>
            <a:pPr eaLnBrk="1" hangingPunct="1"/>
            <a:r>
              <a:rPr lang="en-GB" altLang="en-US" sz="2400" dirty="0"/>
              <a:t>Must also consider the influences on them – e.g. pressure groups</a:t>
            </a:r>
          </a:p>
        </p:txBody>
      </p:sp>
      <p:sp>
        <p:nvSpPr>
          <p:cNvPr id="2765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73121C4-F102-4B6C-B8CE-7F44CA89F758}" type="slidenum">
              <a:rPr lang="en-US" altLang="en-US" sz="1200">
                <a:solidFill>
                  <a:srgbClr val="898989"/>
                </a:solidFill>
              </a:rPr>
              <a:pPr>
                <a:spcBef>
                  <a:spcPct val="0"/>
                </a:spcBef>
                <a:buFontTx/>
                <a:buNone/>
              </a:pPr>
              <a:t>12</a:t>
            </a:fld>
            <a:endParaRPr lang="en-US" altLang="en-US" sz="1200">
              <a:solidFill>
                <a:srgbClr val="898989"/>
              </a:solidFill>
            </a:endParaRPr>
          </a:p>
        </p:txBody>
      </p:sp>
      <p:pic>
        <p:nvPicPr>
          <p:cNvPr id="27652" name="Picture 5" descr="War protest v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0020" y="1114450"/>
            <a:ext cx="3530600" cy="32324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6092874"/>
            <a:ext cx="2611438" cy="86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descr="http://i1.mirror.co.uk/incoming/article8342792.ece/ALTERNATES/s615b/John-Chilcot-the-Chairman-of-the-Iraq-Inquiry.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745" y="4093698"/>
            <a:ext cx="4885275" cy="2554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12851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746" name="Rectangle 2"/>
          <p:cNvSpPr>
            <a:spLocks noGrp="1" noChangeArrowheads="1"/>
          </p:cNvSpPr>
          <p:nvPr>
            <p:ph type="title"/>
          </p:nvPr>
        </p:nvSpPr>
        <p:spPr>
          <a:xfrm>
            <a:off x="628650" y="365126"/>
            <a:ext cx="7886700" cy="1325563"/>
          </a:xfrm>
        </p:spPr>
        <p:txBody>
          <a:bodyPr>
            <a:normAutofit/>
          </a:bodyPr>
          <a:lstStyle/>
          <a:p>
            <a:r>
              <a:rPr lang="en-GB" altLang="en-US"/>
              <a:t>IDEOLOGY DRIVEN POLICIES</a:t>
            </a:r>
          </a:p>
        </p:txBody>
      </p:sp>
      <p:sp>
        <p:nvSpPr>
          <p:cNvPr id="31747" name="Rectangle 3"/>
          <p:cNvSpPr>
            <a:spLocks noGrp="1" noChangeArrowheads="1"/>
          </p:cNvSpPr>
          <p:nvPr>
            <p:ph idx="1"/>
          </p:nvPr>
        </p:nvSpPr>
        <p:spPr>
          <a:xfrm>
            <a:off x="628650" y="1825625"/>
            <a:ext cx="7886700" cy="4351338"/>
          </a:xfrm>
        </p:spPr>
        <p:txBody>
          <a:bodyPr>
            <a:normAutofit/>
          </a:bodyPr>
          <a:lstStyle/>
          <a:p>
            <a:pPr>
              <a:buNone/>
            </a:pPr>
            <a:r>
              <a:rPr lang="en-GB" altLang="en-US"/>
              <a:t>Examples:</a:t>
            </a:r>
          </a:p>
          <a:p>
            <a:r>
              <a:rPr lang="en-GB" altLang="en-US"/>
              <a:t>To overcome social exclusion</a:t>
            </a:r>
          </a:p>
          <a:p>
            <a:r>
              <a:rPr lang="en-GB" altLang="en-US"/>
              <a:t>Redistribution of wealth</a:t>
            </a:r>
          </a:p>
          <a:p>
            <a:pPr>
              <a:buNone/>
            </a:pPr>
            <a:r>
              <a:rPr lang="en-GB" altLang="en-US"/>
              <a:t>What are the likely impacts on businesses?</a:t>
            </a:r>
          </a:p>
          <a:p>
            <a:pPr>
              <a:buNone/>
            </a:pPr>
            <a:r>
              <a:rPr lang="en-GB" altLang="en-US"/>
              <a:t>What are the opportunities / problems for businesses?</a:t>
            </a:r>
          </a:p>
        </p:txBody>
      </p:sp>
      <p:sp>
        <p:nvSpPr>
          <p:cNvPr id="31748"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C8DAA010-CDE7-42D5-B2FE-505B14009406}" type="slidenum">
              <a:rPr lang="en-US" altLang="en-US" sz="1200" smtClean="0">
                <a:solidFill>
                  <a:prstClr val="black">
                    <a:tint val="75000"/>
                  </a:prstClr>
                </a:solidFill>
              </a:rPr>
              <a:pPr>
                <a:spcBef>
                  <a:spcPct val="0"/>
                </a:spcBef>
                <a:buNone/>
              </a:pPr>
              <a:t>13</a:t>
            </a:fld>
            <a:endParaRPr lang="en-US" altLang="en-US" sz="1200">
              <a:solidFill>
                <a:prstClr val="black">
                  <a:tint val="75000"/>
                </a:prstClr>
              </a:solidFill>
            </a:endParaRPr>
          </a:p>
        </p:txBody>
      </p:sp>
    </p:spTree>
    <p:extLst>
      <p:ext uri="{BB962C8B-B14F-4D97-AF65-F5344CB8AC3E}">
        <p14:creationId xmlns:p14="http://schemas.microsoft.com/office/powerpoint/2010/main" val="7342316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altLang="en-US" sz="2800" dirty="0"/>
              <a:t>THE ELECTION CYCLE</a:t>
            </a:r>
          </a:p>
        </p:txBody>
      </p:sp>
      <p:sp>
        <p:nvSpPr>
          <p:cNvPr id="33795" name="Rectangle 3"/>
          <p:cNvSpPr>
            <a:spLocks noGrp="1" noChangeArrowheads="1"/>
          </p:cNvSpPr>
          <p:nvPr>
            <p:ph idx="1"/>
          </p:nvPr>
        </p:nvSpPr>
        <p:spPr>
          <a:xfrm>
            <a:off x="140678" y="1981200"/>
            <a:ext cx="4276578" cy="3877159"/>
          </a:xfrm>
        </p:spPr>
        <p:txBody>
          <a:bodyPr/>
          <a:lstStyle/>
          <a:p>
            <a:pPr eaLnBrk="1" hangingPunct="1"/>
            <a:r>
              <a:rPr lang="en-GB" altLang="en-US" sz="2400" dirty="0"/>
              <a:t>In democracies, a change in power can bring changes in the business environment</a:t>
            </a:r>
          </a:p>
          <a:p>
            <a:pPr eaLnBrk="1" hangingPunct="1"/>
            <a:r>
              <a:rPr lang="en-GB" altLang="en-US" sz="2400" dirty="0"/>
              <a:t>Government policy is often dependent on the election cycle- politicians need to get re-elected</a:t>
            </a:r>
          </a:p>
        </p:txBody>
      </p:sp>
      <p:sp>
        <p:nvSpPr>
          <p:cNvPr id="33797"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6CDD688-56C5-4427-96D9-1A60E1270328}" type="slidenum">
              <a:rPr lang="en-US" altLang="en-US" sz="1200">
                <a:solidFill>
                  <a:srgbClr val="898989"/>
                </a:solidFill>
              </a:rPr>
              <a:pPr>
                <a:spcBef>
                  <a:spcPct val="0"/>
                </a:spcBef>
                <a:buFontTx/>
                <a:buNone/>
              </a:pPr>
              <a:t>14</a:t>
            </a:fld>
            <a:endParaRPr lang="en-US" altLang="en-US" sz="1200">
              <a:solidFill>
                <a:srgbClr val="898989"/>
              </a:solidFill>
            </a:endParaRPr>
          </a:p>
        </p:txBody>
      </p:sp>
      <p:pic>
        <p:nvPicPr>
          <p:cNvPr id="3379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43866" y="1209821"/>
            <a:ext cx="4600134" cy="32215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pic>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6092874"/>
            <a:ext cx="2611438" cy="86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021785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818" name="Rectangle 2"/>
          <p:cNvSpPr>
            <a:spLocks noGrp="1" noChangeArrowheads="1"/>
          </p:cNvSpPr>
          <p:nvPr>
            <p:ph type="title"/>
          </p:nvPr>
        </p:nvSpPr>
        <p:spPr>
          <a:xfrm>
            <a:off x="628650" y="365126"/>
            <a:ext cx="7886700" cy="1325563"/>
          </a:xfrm>
        </p:spPr>
        <p:txBody>
          <a:bodyPr>
            <a:normAutofit/>
          </a:bodyPr>
          <a:lstStyle/>
          <a:p>
            <a:r>
              <a:rPr lang="en-GB" altLang="en-US"/>
              <a:t>LEVELS OF GOVERNMENT INFLUENCE</a:t>
            </a:r>
          </a:p>
        </p:txBody>
      </p:sp>
      <p:sp>
        <p:nvSpPr>
          <p:cNvPr id="34819" name="Rectangle 3"/>
          <p:cNvSpPr>
            <a:spLocks noGrp="1" noChangeArrowheads="1"/>
          </p:cNvSpPr>
          <p:nvPr>
            <p:ph idx="1"/>
          </p:nvPr>
        </p:nvSpPr>
        <p:spPr>
          <a:xfrm>
            <a:off x="628650" y="1825625"/>
            <a:ext cx="7886700" cy="4351338"/>
          </a:xfrm>
        </p:spPr>
        <p:txBody>
          <a:bodyPr>
            <a:normAutofit/>
          </a:bodyPr>
          <a:lstStyle/>
          <a:p>
            <a:pPr>
              <a:buFont typeface="Symbol" panose="05050102010706020507" pitchFamily="18" charset="2"/>
              <a:buChar char="·"/>
            </a:pPr>
            <a:r>
              <a:rPr lang="en-GB" altLang="en-US"/>
              <a:t>Central government</a:t>
            </a:r>
          </a:p>
          <a:p>
            <a:pPr>
              <a:buFont typeface="Symbol" panose="05050102010706020507" pitchFamily="18" charset="2"/>
              <a:buChar char="·"/>
            </a:pPr>
            <a:r>
              <a:rPr lang="en-GB" altLang="en-US"/>
              <a:t>Regional government</a:t>
            </a:r>
          </a:p>
          <a:p>
            <a:pPr>
              <a:buFont typeface="Symbol" panose="05050102010706020507" pitchFamily="18" charset="2"/>
              <a:buChar char="·"/>
            </a:pPr>
            <a:r>
              <a:rPr lang="en-GB" altLang="en-US"/>
              <a:t>Local government</a:t>
            </a:r>
          </a:p>
          <a:p>
            <a:pPr>
              <a:buFont typeface="Symbol" panose="05050102010706020507" pitchFamily="18" charset="2"/>
              <a:buChar char="·"/>
            </a:pPr>
            <a:r>
              <a:rPr lang="en-GB" altLang="en-US"/>
              <a:t>European Union (EU) government</a:t>
            </a:r>
          </a:p>
          <a:p>
            <a:pPr>
              <a:buFont typeface="Symbol" panose="05050102010706020507" pitchFamily="18" charset="2"/>
              <a:buChar char="·"/>
            </a:pPr>
            <a:r>
              <a:rPr lang="en-GB" altLang="en-US"/>
              <a:t>Supranational government</a:t>
            </a:r>
          </a:p>
          <a:p>
            <a:pPr marL="0" indent="0" eaLnBrk="1" hangingPunct="1">
              <a:lnSpc>
                <a:spcPct val="90000"/>
              </a:lnSpc>
              <a:buNone/>
            </a:pPr>
            <a:endParaRPr lang="en-GB" altLang="en-US" dirty="0"/>
          </a:p>
        </p:txBody>
      </p:sp>
      <p:sp>
        <p:nvSpPr>
          <p:cNvPr id="34820"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B72BE91A-F313-4796-A1EF-45398E4672D8}" type="slidenum">
              <a:rPr lang="en-US" altLang="en-US" sz="1200" smtClean="0">
                <a:solidFill>
                  <a:prstClr val="black">
                    <a:tint val="75000"/>
                  </a:prstClr>
                </a:solidFill>
              </a:rPr>
              <a:pPr>
                <a:spcBef>
                  <a:spcPct val="0"/>
                </a:spcBef>
                <a:buNone/>
              </a:pPr>
              <a:t>15</a:t>
            </a:fld>
            <a:endParaRPr lang="en-US" altLang="en-US" sz="1200">
              <a:solidFill>
                <a:prstClr val="black">
                  <a:tint val="75000"/>
                </a:prstClr>
              </a:solidFill>
            </a:endParaRPr>
          </a:p>
        </p:txBody>
      </p:sp>
    </p:spTree>
    <p:extLst>
      <p:ext uri="{BB962C8B-B14F-4D97-AF65-F5344CB8AC3E}">
        <p14:creationId xmlns:p14="http://schemas.microsoft.com/office/powerpoint/2010/main" val="1991061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866" name="Rectangle 2"/>
          <p:cNvSpPr>
            <a:spLocks noGrp="1" noChangeArrowheads="1"/>
          </p:cNvSpPr>
          <p:nvPr>
            <p:ph type="title"/>
          </p:nvPr>
        </p:nvSpPr>
        <p:spPr>
          <a:xfrm>
            <a:off x="628650" y="365126"/>
            <a:ext cx="7886700" cy="1325563"/>
          </a:xfrm>
        </p:spPr>
        <p:txBody>
          <a:bodyPr>
            <a:normAutofit/>
          </a:bodyPr>
          <a:lstStyle/>
          <a:p>
            <a:r>
              <a:rPr lang="en-GB" altLang="en-US"/>
              <a:t>NATIONAL GOVERNMENT</a:t>
            </a:r>
          </a:p>
        </p:txBody>
      </p:sp>
      <p:sp>
        <p:nvSpPr>
          <p:cNvPr id="36867" name="Rectangle 3"/>
          <p:cNvSpPr>
            <a:spLocks noGrp="1" noChangeArrowheads="1"/>
          </p:cNvSpPr>
          <p:nvPr>
            <p:ph idx="1"/>
          </p:nvPr>
        </p:nvSpPr>
        <p:spPr/>
        <p:txBody>
          <a:bodyPr>
            <a:normAutofit/>
          </a:bodyPr>
          <a:lstStyle/>
          <a:p>
            <a:r>
              <a:rPr lang="en-GB" altLang="en-US"/>
              <a:t>Four elements</a:t>
            </a:r>
          </a:p>
          <a:p>
            <a:pPr lvl="1" eaLnBrk="1" hangingPunct="1"/>
            <a:r>
              <a:rPr lang="en-GB" altLang="en-US" dirty="0"/>
              <a:t>The legislature - Parliament</a:t>
            </a:r>
          </a:p>
          <a:p>
            <a:pPr lvl="1" eaLnBrk="1" hangingPunct="1"/>
            <a:r>
              <a:rPr lang="en-GB" altLang="en-US" dirty="0"/>
              <a:t>The executive (Cabinet and ministers)</a:t>
            </a:r>
          </a:p>
          <a:p>
            <a:pPr lvl="1" eaLnBrk="1" hangingPunct="1"/>
            <a:r>
              <a:rPr lang="en-GB" altLang="en-US" dirty="0"/>
              <a:t>Implementation of policy (Civil service)</a:t>
            </a:r>
          </a:p>
          <a:p>
            <a:pPr lvl="1" eaLnBrk="1" hangingPunct="1"/>
            <a:r>
              <a:rPr lang="en-GB" altLang="en-US" dirty="0"/>
              <a:t>Judiciary</a:t>
            </a:r>
          </a:p>
          <a:p>
            <a:r>
              <a:rPr lang="en-GB" altLang="en-US"/>
              <a:t>Provides a system of checks and balances</a:t>
            </a:r>
          </a:p>
        </p:txBody>
      </p:sp>
      <p:sp>
        <p:nvSpPr>
          <p:cNvPr id="36868"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F4CC81C6-3BAC-4B86-BF1E-B39B255DE765}" type="slidenum">
              <a:rPr lang="en-US" altLang="en-US" sz="1200" smtClean="0">
                <a:solidFill>
                  <a:prstClr val="black">
                    <a:tint val="75000"/>
                  </a:prstClr>
                </a:solidFill>
              </a:rPr>
              <a:pPr>
                <a:spcBef>
                  <a:spcPct val="0"/>
                </a:spcBef>
                <a:buNone/>
              </a:pPr>
              <a:t>16</a:t>
            </a:fld>
            <a:endParaRPr lang="en-US" altLang="en-US" sz="1200">
              <a:solidFill>
                <a:prstClr val="black">
                  <a:tint val="75000"/>
                </a:prstClr>
              </a:solidFill>
            </a:endParaRPr>
          </a:p>
        </p:txBody>
      </p:sp>
    </p:spTree>
    <p:extLst>
      <p:ext uri="{BB962C8B-B14F-4D97-AF65-F5344CB8AC3E}">
        <p14:creationId xmlns:p14="http://schemas.microsoft.com/office/powerpoint/2010/main" val="3251979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360000" y="359999"/>
            <a:ext cx="8424000" cy="895363"/>
          </a:xfrm>
        </p:spPr>
        <p:txBody>
          <a:bodyPr/>
          <a:lstStyle/>
          <a:p>
            <a:pPr eaLnBrk="1" hangingPunct="1"/>
            <a:r>
              <a:rPr lang="en-GB" altLang="en-US" sz="2800" dirty="0"/>
              <a:t>THE STRUCTURE AND PROCESSES OF UK NATIONAL GOVERNMENT</a:t>
            </a:r>
          </a:p>
        </p:txBody>
      </p:sp>
      <p:sp>
        <p:nvSpPr>
          <p:cNvPr id="38916"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E1FD4A37-51E6-4F6A-B0EF-16CBBD20C791}" type="slidenum">
              <a:rPr lang="en-US" altLang="en-US" sz="1200">
                <a:solidFill>
                  <a:srgbClr val="898989"/>
                </a:solidFill>
              </a:rPr>
              <a:pPr>
                <a:spcBef>
                  <a:spcPct val="0"/>
                </a:spcBef>
                <a:buFontTx/>
                <a:buNone/>
              </a:pPr>
              <a:t>17</a:t>
            </a:fld>
            <a:endParaRPr lang="en-US" altLang="en-US" sz="1200">
              <a:solidFill>
                <a:srgbClr val="898989"/>
              </a:solidFill>
            </a:endParaRPr>
          </a:p>
        </p:txBody>
      </p:sp>
      <p:pic>
        <p:nvPicPr>
          <p:cNvPr id="38915" name="Picture 4" descr="02-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610" y="1557338"/>
            <a:ext cx="9017390" cy="4383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6092874"/>
            <a:ext cx="2611438" cy="86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9547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3"/>
          <p:cNvSpPr>
            <a:spLocks noGrp="1" noChangeArrowheads="1"/>
          </p:cNvSpPr>
          <p:nvPr>
            <p:ph idx="1"/>
          </p:nvPr>
        </p:nvSpPr>
        <p:spPr>
          <a:xfrm>
            <a:off x="323850" y="1989138"/>
            <a:ext cx="8135938" cy="3148550"/>
          </a:xfrm>
        </p:spPr>
        <p:txBody>
          <a:bodyPr>
            <a:normAutofit lnSpcReduction="10000"/>
          </a:bodyPr>
          <a:lstStyle/>
          <a:p>
            <a:pPr eaLnBrk="1" hangingPunct="1">
              <a:lnSpc>
                <a:spcPct val="90000"/>
              </a:lnSpc>
            </a:pPr>
            <a:r>
              <a:rPr lang="en-GB" altLang="en-US" sz="2400" dirty="0"/>
              <a:t>Traditional role of civil servants being impartial and removed away from the “real world” of business</a:t>
            </a:r>
          </a:p>
          <a:p>
            <a:pPr eaLnBrk="1" hangingPunct="1">
              <a:lnSpc>
                <a:spcPct val="90000"/>
              </a:lnSpc>
            </a:pPr>
            <a:r>
              <a:rPr lang="en-GB" altLang="en-US" sz="2400" dirty="0"/>
              <a:t>Recent tendency for UK governments to make “political” appointments to key civil servant positions</a:t>
            </a:r>
          </a:p>
          <a:p>
            <a:pPr eaLnBrk="1" hangingPunct="1">
              <a:lnSpc>
                <a:spcPct val="90000"/>
              </a:lnSpc>
            </a:pPr>
            <a:r>
              <a:rPr lang="en-GB" altLang="en-US" sz="2400" dirty="0"/>
              <a:t>Common practice in USA</a:t>
            </a:r>
          </a:p>
          <a:p>
            <a:pPr eaLnBrk="1" hangingPunct="1">
              <a:lnSpc>
                <a:spcPct val="90000"/>
              </a:lnSpc>
            </a:pPr>
            <a:r>
              <a:rPr lang="en-GB" altLang="en-US" sz="2400" dirty="0"/>
              <a:t>Common in Nigeria</a:t>
            </a:r>
          </a:p>
          <a:p>
            <a:pPr eaLnBrk="1" hangingPunct="1">
              <a:lnSpc>
                <a:spcPct val="90000"/>
              </a:lnSpc>
            </a:pPr>
            <a:r>
              <a:rPr lang="en-GB" altLang="en-US" sz="2400" dirty="0"/>
              <a:t>Is this good for democracy?</a:t>
            </a:r>
          </a:p>
          <a:p>
            <a:pPr eaLnBrk="1" hangingPunct="1">
              <a:lnSpc>
                <a:spcPct val="90000"/>
              </a:lnSpc>
            </a:pPr>
            <a:r>
              <a:rPr lang="en-GB" altLang="en-US" sz="2400" dirty="0"/>
              <a:t>Is it good for business?</a:t>
            </a:r>
          </a:p>
        </p:txBody>
      </p:sp>
      <p:sp>
        <p:nvSpPr>
          <p:cNvPr id="40966" name="Slide Number Placeholder 5"/>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B6F14159-FBB2-4F45-AD77-8FE1C67F62B9}" type="slidenum">
              <a:rPr lang="en-US" altLang="en-US" sz="1200">
                <a:solidFill>
                  <a:srgbClr val="898989"/>
                </a:solidFill>
              </a:rPr>
              <a:pPr>
                <a:spcBef>
                  <a:spcPct val="0"/>
                </a:spcBef>
                <a:buFontTx/>
                <a:buNone/>
              </a:pPr>
              <a:t>18</a:t>
            </a:fld>
            <a:endParaRPr lang="en-US" altLang="en-US" sz="1200">
              <a:solidFill>
                <a:srgbClr val="898989"/>
              </a:solidFill>
            </a:endParaRPr>
          </a:p>
        </p:txBody>
      </p:sp>
      <p:sp>
        <p:nvSpPr>
          <p:cNvPr id="40963" name="AutoShape 4"/>
          <p:cNvSpPr>
            <a:spLocks noChangeArrowheads="1"/>
          </p:cNvSpPr>
          <p:nvPr/>
        </p:nvSpPr>
        <p:spPr bwMode="auto">
          <a:xfrm>
            <a:off x="539750" y="0"/>
            <a:ext cx="2808288" cy="1916113"/>
          </a:xfrm>
          <a:prstGeom prst="cloudCallout">
            <a:avLst>
              <a:gd name="adj1" fmla="val 75889"/>
              <a:gd name="adj2" fmla="val 1288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000">
                <a:latin typeface="Tahoma" panose="020B0604030504040204" pitchFamily="34" charset="0"/>
              </a:rPr>
              <a:t>THINKING AROUND THE SUBJECT</a:t>
            </a:r>
          </a:p>
        </p:txBody>
      </p:sp>
      <p:sp>
        <p:nvSpPr>
          <p:cNvPr id="40964" name="Text Box 5"/>
          <p:cNvSpPr txBox="1">
            <a:spLocks noChangeArrowheads="1"/>
          </p:cNvSpPr>
          <p:nvPr/>
        </p:nvSpPr>
        <p:spPr bwMode="auto">
          <a:xfrm>
            <a:off x="4211638" y="981075"/>
            <a:ext cx="43926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type="none" w="sm" len="sm"/>
                <a:tailEnd type="none" w="sm" len="sm"/>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50000"/>
              </a:spcBef>
              <a:buFontTx/>
              <a:buNone/>
            </a:pPr>
            <a:r>
              <a:rPr lang="en-GB" altLang="en-US" sz="2400" b="1" dirty="0">
                <a:solidFill>
                  <a:schemeClr val="accent6"/>
                </a:solidFill>
                <a:latin typeface="Tahoma" panose="020B0604030504040204" pitchFamily="34" charset="0"/>
              </a:rPr>
              <a:t>Is it right to put politicians in civil service positions?</a:t>
            </a:r>
          </a:p>
        </p:txBody>
      </p:sp>
      <p:pic>
        <p:nvPicPr>
          <p:cNvPr id="7"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3200" y="6092874"/>
            <a:ext cx="2611438" cy="86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20988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986" name="Rectangle 2"/>
          <p:cNvSpPr>
            <a:spLocks noGrp="1" noChangeArrowheads="1"/>
          </p:cNvSpPr>
          <p:nvPr>
            <p:ph type="title"/>
          </p:nvPr>
        </p:nvSpPr>
        <p:spPr/>
        <p:txBody>
          <a:bodyPr>
            <a:normAutofit/>
          </a:bodyPr>
          <a:lstStyle/>
          <a:p>
            <a:r>
              <a:rPr lang="en-GB" altLang="en-US"/>
              <a:t>REGIONAL GOVERNMENT</a:t>
            </a:r>
          </a:p>
        </p:txBody>
      </p:sp>
      <p:sp>
        <p:nvSpPr>
          <p:cNvPr id="41987" name="Rectangle 3"/>
          <p:cNvSpPr>
            <a:spLocks noGrp="1" noChangeArrowheads="1"/>
          </p:cNvSpPr>
          <p:nvPr>
            <p:ph idx="1"/>
          </p:nvPr>
        </p:nvSpPr>
        <p:spPr>
          <a:xfrm>
            <a:off x="628650" y="1825625"/>
            <a:ext cx="7886700" cy="4351338"/>
          </a:xfrm>
        </p:spPr>
        <p:txBody>
          <a:bodyPr>
            <a:normAutofit/>
          </a:bodyPr>
          <a:lstStyle/>
          <a:p>
            <a:r>
              <a:rPr lang="en-GB" altLang="en-US"/>
              <a:t>Initially in Scotland, Northern Ireland, Wales and London</a:t>
            </a:r>
          </a:p>
          <a:p>
            <a:r>
              <a:rPr lang="en-GB" altLang="en-US"/>
              <a:t>Regional variations in political and economic environment may affect business planning</a:t>
            </a:r>
          </a:p>
          <a:p>
            <a:r>
              <a:rPr lang="en-GB" altLang="en-US"/>
              <a:t>Does regional government devolve power down from centre, or take it up from local government?</a:t>
            </a:r>
          </a:p>
        </p:txBody>
      </p:sp>
      <p:sp>
        <p:nvSpPr>
          <p:cNvPr id="41988"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A58DE79E-44BD-4A4C-AC99-3CBBAE34FF49}" type="slidenum">
              <a:rPr lang="en-US" altLang="en-US" sz="1200" smtClean="0">
                <a:solidFill>
                  <a:prstClr val="black">
                    <a:tint val="75000"/>
                  </a:prstClr>
                </a:solidFill>
              </a:rPr>
              <a:pPr>
                <a:spcBef>
                  <a:spcPct val="0"/>
                </a:spcBef>
                <a:buNone/>
              </a:pPr>
              <a:t>19</a:t>
            </a:fld>
            <a:endParaRPr lang="en-US" altLang="en-US" sz="1200">
              <a:solidFill>
                <a:prstClr val="black">
                  <a:tint val="75000"/>
                </a:prstClr>
              </a:solidFill>
            </a:endParaRPr>
          </a:p>
        </p:txBody>
      </p:sp>
    </p:spTree>
    <p:extLst>
      <p:ext uri="{BB962C8B-B14F-4D97-AF65-F5344CB8AC3E}">
        <p14:creationId xmlns:p14="http://schemas.microsoft.com/office/powerpoint/2010/main" val="11254712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058" name="Rectangle 2"/>
          <p:cNvSpPr>
            <a:spLocks noGrp="1" noChangeArrowheads="1"/>
          </p:cNvSpPr>
          <p:nvPr>
            <p:ph type="title"/>
          </p:nvPr>
        </p:nvSpPr>
        <p:spPr/>
        <p:txBody>
          <a:bodyPr>
            <a:normAutofit/>
          </a:bodyPr>
          <a:lstStyle/>
          <a:p>
            <a:r>
              <a:rPr lang="en-GB" altLang="en-US"/>
              <a:t>LOCAL GOVERNMENT</a:t>
            </a:r>
          </a:p>
        </p:txBody>
      </p:sp>
      <p:sp>
        <p:nvSpPr>
          <p:cNvPr id="45059" name="Rectangle 3"/>
          <p:cNvSpPr>
            <a:spLocks noGrp="1" noChangeArrowheads="1"/>
          </p:cNvSpPr>
          <p:nvPr>
            <p:ph idx="1"/>
          </p:nvPr>
        </p:nvSpPr>
        <p:spPr/>
        <p:txBody>
          <a:bodyPr>
            <a:normAutofit/>
          </a:bodyPr>
          <a:lstStyle/>
          <a:p>
            <a:r>
              <a:rPr lang="en-GB" altLang="en-US"/>
              <a:t>Comprises County, District, Unitary and Parish councils</a:t>
            </a:r>
          </a:p>
          <a:p>
            <a:r>
              <a:rPr lang="en-GB" altLang="en-US"/>
              <a:t>Receive bulk of finance from central government</a:t>
            </a:r>
          </a:p>
          <a:p>
            <a:r>
              <a:rPr lang="en-GB" altLang="en-US"/>
              <a:t>Declining influence relative to central government</a:t>
            </a:r>
          </a:p>
          <a:p>
            <a:r>
              <a:rPr lang="en-GB" altLang="en-US"/>
              <a:t>Requirement for ‘Best value’</a:t>
            </a:r>
          </a:p>
        </p:txBody>
      </p:sp>
      <p:sp>
        <p:nvSpPr>
          <p:cNvPr id="45060"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D7CF44C1-5761-47A5-96C4-52925200F545}" type="slidenum">
              <a:rPr lang="en-US" altLang="en-US" sz="1200" smtClean="0">
                <a:solidFill>
                  <a:prstClr val="black">
                    <a:tint val="75000"/>
                  </a:prstClr>
                </a:solidFill>
              </a:rPr>
              <a:pPr>
                <a:spcBef>
                  <a:spcPct val="0"/>
                </a:spcBef>
                <a:buNone/>
              </a:pPr>
              <a:t>20</a:t>
            </a:fld>
            <a:endParaRPr lang="en-US" altLang="en-US" sz="1200">
              <a:solidFill>
                <a:prstClr val="black">
                  <a:tint val="75000"/>
                </a:prstClr>
              </a:solidFill>
            </a:endParaRPr>
          </a:p>
        </p:txBody>
      </p:sp>
    </p:spTree>
    <p:extLst>
      <p:ext uri="{BB962C8B-B14F-4D97-AF65-F5344CB8AC3E}">
        <p14:creationId xmlns:p14="http://schemas.microsoft.com/office/powerpoint/2010/main" val="7406804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7106" name="Rectangle 2"/>
          <p:cNvSpPr>
            <a:spLocks noGrp="1" noChangeArrowheads="1"/>
          </p:cNvSpPr>
          <p:nvPr>
            <p:ph type="title"/>
          </p:nvPr>
        </p:nvSpPr>
        <p:spPr>
          <a:xfrm>
            <a:off x="628650" y="365126"/>
            <a:ext cx="7886700" cy="1325563"/>
          </a:xfrm>
        </p:spPr>
        <p:txBody>
          <a:bodyPr>
            <a:normAutofit/>
          </a:bodyPr>
          <a:lstStyle/>
          <a:p>
            <a:r>
              <a:rPr lang="en-GB" altLang="en-US"/>
              <a:t>NON-DEPARTMENTAL PUBLIC BODIES (commonly known as QANGOs)</a:t>
            </a:r>
          </a:p>
        </p:txBody>
      </p:sp>
      <p:sp>
        <p:nvSpPr>
          <p:cNvPr id="47107" name="Rectangle 3"/>
          <p:cNvSpPr>
            <a:spLocks noGrp="1" noChangeArrowheads="1"/>
          </p:cNvSpPr>
          <p:nvPr>
            <p:ph idx="1"/>
          </p:nvPr>
        </p:nvSpPr>
        <p:spPr>
          <a:xfrm>
            <a:off x="628650" y="1825625"/>
            <a:ext cx="7886700" cy="4351338"/>
          </a:xfrm>
        </p:spPr>
        <p:txBody>
          <a:bodyPr>
            <a:normAutofit/>
          </a:bodyPr>
          <a:lstStyle/>
          <a:p>
            <a:r>
              <a:rPr lang="en-GB" altLang="en-US"/>
              <a:t>Operate at arms length from government</a:t>
            </a:r>
          </a:p>
          <a:p>
            <a:r>
              <a:rPr lang="en-GB" altLang="en-US"/>
              <a:t>Provide vital public services in a business like way</a:t>
            </a:r>
          </a:p>
          <a:p>
            <a:r>
              <a:rPr lang="en-GB" altLang="en-US"/>
              <a:t>Raises issues of accountability</a:t>
            </a:r>
          </a:p>
          <a:p>
            <a:r>
              <a:rPr lang="en-GB" altLang="en-US"/>
              <a:t>Growth in numbers of QUANGOs in recent years</a:t>
            </a:r>
          </a:p>
        </p:txBody>
      </p:sp>
      <p:sp>
        <p:nvSpPr>
          <p:cNvPr id="47108"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15DF78BD-86D1-446C-8333-C1EF94E4E05C}" type="slidenum">
              <a:rPr lang="en-US" altLang="en-US" sz="1200" smtClean="0">
                <a:solidFill>
                  <a:prstClr val="black">
                    <a:tint val="75000"/>
                  </a:prstClr>
                </a:solidFill>
              </a:rPr>
              <a:pPr>
                <a:spcBef>
                  <a:spcPct val="0"/>
                </a:spcBef>
                <a:buNone/>
              </a:pPr>
              <a:t>21</a:t>
            </a:fld>
            <a:endParaRPr lang="en-US" altLang="en-US" sz="1200">
              <a:solidFill>
                <a:prstClr val="black">
                  <a:tint val="75000"/>
                </a:prstClr>
              </a:solidFill>
            </a:endParaRPr>
          </a:p>
        </p:txBody>
      </p:sp>
    </p:spTree>
    <p:extLst>
      <p:ext uri="{BB962C8B-B14F-4D97-AF65-F5344CB8AC3E}">
        <p14:creationId xmlns:p14="http://schemas.microsoft.com/office/powerpoint/2010/main" val="17176937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154" name="Rectangle 2"/>
          <p:cNvSpPr>
            <a:spLocks noGrp="1" noChangeArrowheads="1"/>
          </p:cNvSpPr>
          <p:nvPr>
            <p:ph type="title"/>
          </p:nvPr>
        </p:nvSpPr>
        <p:spPr/>
        <p:txBody>
          <a:bodyPr>
            <a:normAutofit/>
          </a:bodyPr>
          <a:lstStyle/>
          <a:p>
            <a:r>
              <a:rPr lang="en-GB" altLang="en-US"/>
              <a:t>PUBLIC PRIVATE PARTNERSHIPS (PPPs)</a:t>
            </a:r>
          </a:p>
        </p:txBody>
      </p:sp>
      <p:sp>
        <p:nvSpPr>
          <p:cNvPr id="49155" name="Rectangle 3"/>
          <p:cNvSpPr>
            <a:spLocks noGrp="1" noChangeArrowheads="1"/>
          </p:cNvSpPr>
          <p:nvPr>
            <p:ph idx="1"/>
          </p:nvPr>
        </p:nvSpPr>
        <p:spPr/>
        <p:txBody>
          <a:bodyPr>
            <a:normAutofit/>
          </a:bodyPr>
          <a:lstStyle/>
          <a:p>
            <a:r>
              <a:rPr lang="en-GB" altLang="en-US"/>
              <a:t>PPP is a term used to cover a wide range of activities in which the public and private sectors work together - e.g. Private Finance Initiative (PFI)</a:t>
            </a:r>
          </a:p>
          <a:p>
            <a:r>
              <a:rPr lang="en-GB" altLang="en-US"/>
              <a:t>Government seeks to move risk to the private sector</a:t>
            </a:r>
          </a:p>
          <a:p>
            <a:r>
              <a:rPr lang="en-GB" altLang="en-US"/>
              <a:t>Questions raised about whether PPP schemes always save money in long run</a:t>
            </a:r>
          </a:p>
          <a:p>
            <a:pPr eaLnBrk="1" hangingPunct="1"/>
            <a:endParaRPr lang="en-GB" altLang="en-US" dirty="0"/>
          </a:p>
        </p:txBody>
      </p:sp>
      <p:sp>
        <p:nvSpPr>
          <p:cNvPr id="49156"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626DA432-68BF-4743-8E24-AF25D8500D5C}" type="slidenum">
              <a:rPr lang="en-US" altLang="en-US" sz="1200" smtClean="0">
                <a:solidFill>
                  <a:prstClr val="black">
                    <a:tint val="75000"/>
                  </a:prstClr>
                </a:solidFill>
              </a:rPr>
              <a:pPr>
                <a:spcBef>
                  <a:spcPct val="0"/>
                </a:spcBef>
                <a:buNone/>
              </a:pPr>
              <a:t>22</a:t>
            </a:fld>
            <a:endParaRPr lang="en-US" altLang="en-US" sz="1200">
              <a:solidFill>
                <a:prstClr val="black">
                  <a:tint val="75000"/>
                </a:prstClr>
              </a:solidFill>
            </a:endParaRPr>
          </a:p>
        </p:txBody>
      </p:sp>
    </p:spTree>
    <p:extLst>
      <p:ext uri="{BB962C8B-B14F-4D97-AF65-F5344CB8AC3E}">
        <p14:creationId xmlns:p14="http://schemas.microsoft.com/office/powerpoint/2010/main" val="4231590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684213" y="404813"/>
            <a:ext cx="7772400" cy="649072"/>
          </a:xfrm>
        </p:spPr>
        <p:txBody>
          <a:bodyPr/>
          <a:lstStyle/>
          <a:p>
            <a:pPr eaLnBrk="1" hangingPunct="1"/>
            <a:r>
              <a:rPr lang="en-GB" altLang="en-US" sz="2800" dirty="0"/>
              <a:t>PFI ON LONDON UNDERGROUND</a:t>
            </a:r>
          </a:p>
        </p:txBody>
      </p:sp>
      <p:sp>
        <p:nvSpPr>
          <p:cNvPr id="51203" name="Rectangle 3"/>
          <p:cNvSpPr>
            <a:spLocks noGrp="1" noChangeArrowheads="1"/>
          </p:cNvSpPr>
          <p:nvPr>
            <p:ph type="body" sz="half" idx="1"/>
          </p:nvPr>
        </p:nvSpPr>
        <p:spPr>
          <a:xfrm>
            <a:off x="1" y="1308295"/>
            <a:ext cx="4427538" cy="3620166"/>
          </a:xfrm>
        </p:spPr>
        <p:txBody>
          <a:bodyPr>
            <a:noAutofit/>
          </a:bodyPr>
          <a:lstStyle/>
          <a:p>
            <a:pPr eaLnBrk="1" hangingPunct="1"/>
            <a:r>
              <a:rPr lang="en-GB" altLang="en-US" sz="2200" dirty="0"/>
              <a:t>What are the advantages and disadvantages of private sector involvement in running London’s Underground service?</a:t>
            </a:r>
          </a:p>
          <a:p>
            <a:pPr eaLnBrk="1" hangingPunct="1"/>
            <a:r>
              <a:rPr lang="en-GB" altLang="en-US" sz="2200" dirty="0"/>
              <a:t>PFI partner Metronet failed in 2007</a:t>
            </a:r>
          </a:p>
          <a:p>
            <a:pPr eaLnBrk="1" hangingPunct="1"/>
            <a:r>
              <a:rPr lang="en-GB" altLang="en-US" sz="2200" dirty="0"/>
              <a:t>In 2012, TFL scrapped the power networks deal with Balfour Beatty</a:t>
            </a:r>
          </a:p>
          <a:p>
            <a:r>
              <a:rPr lang="en-GB" sz="2200" dirty="0"/>
              <a:t>The consortium is expected to receive around £160 million in termination payments, but LU expects to save a total of around £220m over the lifetime of the contract.</a:t>
            </a:r>
            <a:endParaRPr lang="en-GB" altLang="en-US" sz="2200" dirty="0"/>
          </a:p>
        </p:txBody>
      </p:sp>
      <p:pic>
        <p:nvPicPr>
          <p:cNvPr id="51204" name="Picture 6" descr="london tube train"/>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4643438" y="1596326"/>
            <a:ext cx="3813175" cy="4143292"/>
          </a:xfrm>
          <a:noFill/>
        </p:spPr>
      </p:pic>
      <p:sp>
        <p:nvSpPr>
          <p:cNvPr id="51205"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B73D8AB2-ED6C-4969-A7C9-C74C67F039EF}" type="slidenum">
              <a:rPr lang="en-US" altLang="en-US" sz="1200">
                <a:solidFill>
                  <a:srgbClr val="898989"/>
                </a:solidFill>
              </a:rPr>
              <a:pPr>
                <a:spcBef>
                  <a:spcPct val="0"/>
                </a:spcBef>
                <a:buFontTx/>
                <a:buNone/>
              </a:pPr>
              <a:t>23</a:t>
            </a:fld>
            <a:endParaRPr lang="en-US" altLang="en-US" sz="1200">
              <a:solidFill>
                <a:srgbClr val="898989"/>
              </a:solidFill>
            </a:endParaRPr>
          </a:p>
        </p:txBody>
      </p:sp>
      <p:pic>
        <p:nvPicPr>
          <p:cNvPr id="6"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53200" y="6092874"/>
            <a:ext cx="2611438" cy="86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39469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274" name="Rectangle 2"/>
          <p:cNvSpPr>
            <a:spLocks noGrp="1" noChangeArrowheads="1"/>
          </p:cNvSpPr>
          <p:nvPr>
            <p:ph type="title"/>
          </p:nvPr>
        </p:nvSpPr>
        <p:spPr/>
        <p:txBody>
          <a:bodyPr>
            <a:normAutofit/>
          </a:bodyPr>
          <a:lstStyle/>
          <a:p>
            <a:r>
              <a:rPr lang="en-GB" altLang="en-US"/>
              <a:t>THE EUROPEAN UNION</a:t>
            </a:r>
          </a:p>
        </p:txBody>
      </p:sp>
      <p:sp>
        <p:nvSpPr>
          <p:cNvPr id="54275" name="Rectangle 3"/>
          <p:cNvSpPr>
            <a:spLocks noGrp="1" noChangeArrowheads="1"/>
          </p:cNvSpPr>
          <p:nvPr>
            <p:ph idx="1"/>
          </p:nvPr>
        </p:nvSpPr>
        <p:spPr/>
        <p:txBody>
          <a:bodyPr>
            <a:normAutofit/>
          </a:bodyPr>
          <a:lstStyle/>
          <a:p>
            <a:r>
              <a:rPr lang="en-GB" altLang="en-US"/>
              <a:t>FOUR ELEMENTS</a:t>
            </a:r>
          </a:p>
          <a:p>
            <a:pPr lvl="1" eaLnBrk="1" hangingPunct="1"/>
            <a:r>
              <a:rPr lang="en-GB" altLang="en-US" dirty="0"/>
              <a:t>The executive -  the Council of Ministers; </a:t>
            </a:r>
          </a:p>
          <a:p>
            <a:pPr lvl="1" eaLnBrk="1" hangingPunct="1"/>
            <a:r>
              <a:rPr lang="en-GB" altLang="en-US" dirty="0"/>
              <a:t>Secretariat (or Civil Service) - the European Commission  </a:t>
            </a:r>
          </a:p>
          <a:p>
            <a:pPr lvl="1" eaLnBrk="1" hangingPunct="1"/>
            <a:r>
              <a:rPr lang="en-GB" altLang="en-US" dirty="0"/>
              <a:t>Legislature  - the European Parliament  </a:t>
            </a:r>
          </a:p>
          <a:p>
            <a:pPr lvl="1" eaLnBrk="1" hangingPunct="1"/>
            <a:r>
              <a:rPr lang="en-GB" altLang="en-US" dirty="0"/>
              <a:t>Judiciary - the European Court of Justice</a:t>
            </a:r>
          </a:p>
          <a:p>
            <a:r>
              <a:rPr lang="en-GB" altLang="en-US"/>
              <a:t>PROVIDES A SYSTEM OF CHECKS AND BALANCES</a:t>
            </a:r>
          </a:p>
          <a:p>
            <a:pPr eaLnBrk="1" hangingPunct="1"/>
            <a:endParaRPr lang="en-GB" altLang="en-US" dirty="0"/>
          </a:p>
        </p:txBody>
      </p:sp>
      <p:sp>
        <p:nvSpPr>
          <p:cNvPr id="54276"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B5CA8059-11E9-482B-985E-6C1C9B52E93F}" type="slidenum">
              <a:rPr lang="en-US" altLang="en-US" sz="1200" smtClean="0">
                <a:solidFill>
                  <a:prstClr val="black">
                    <a:tint val="75000"/>
                  </a:prstClr>
                </a:solidFill>
              </a:rPr>
              <a:pPr>
                <a:spcBef>
                  <a:spcPct val="0"/>
                </a:spcBef>
                <a:buNone/>
              </a:pPr>
              <a:t>24</a:t>
            </a:fld>
            <a:endParaRPr lang="en-US" altLang="en-US" sz="1200">
              <a:solidFill>
                <a:prstClr val="black">
                  <a:tint val="75000"/>
                </a:prstClr>
              </a:solidFill>
            </a:endParaRPr>
          </a:p>
        </p:txBody>
      </p:sp>
    </p:spTree>
    <p:extLst>
      <p:ext uri="{BB962C8B-B14F-4D97-AF65-F5344CB8AC3E}">
        <p14:creationId xmlns:p14="http://schemas.microsoft.com/office/powerpoint/2010/main" val="3463439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685800" y="404813"/>
            <a:ext cx="7772400" cy="780807"/>
          </a:xfrm>
        </p:spPr>
        <p:txBody>
          <a:bodyPr/>
          <a:lstStyle/>
          <a:p>
            <a:pPr eaLnBrk="1" hangingPunct="1"/>
            <a:r>
              <a:rPr lang="en-GB" altLang="en-US" sz="2800" dirty="0"/>
              <a:t>STRUCTURE AND PROCESSES OF EU GOVERNMENT</a:t>
            </a:r>
          </a:p>
        </p:txBody>
      </p:sp>
      <p:sp>
        <p:nvSpPr>
          <p:cNvPr id="56324" name="Slide Number Placeholder 3"/>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64EA9503-67DE-4D47-9E7E-C33ADAB6821F}" type="slidenum">
              <a:rPr lang="en-US" altLang="en-US" sz="1200">
                <a:solidFill>
                  <a:srgbClr val="898989"/>
                </a:solidFill>
              </a:rPr>
              <a:pPr>
                <a:spcBef>
                  <a:spcPct val="0"/>
                </a:spcBef>
                <a:buFontTx/>
                <a:buNone/>
              </a:pPr>
              <a:t>25</a:t>
            </a:fld>
            <a:endParaRPr lang="en-US" altLang="en-US" sz="1200">
              <a:solidFill>
                <a:srgbClr val="898989"/>
              </a:solidFill>
            </a:endParaRPr>
          </a:p>
        </p:txBody>
      </p:sp>
      <p:pic>
        <p:nvPicPr>
          <p:cNvPr id="56323" name="Picture 4" descr="02-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055077"/>
            <a:ext cx="9143999" cy="58029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644141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8370" name="Rectangle 2"/>
          <p:cNvSpPr>
            <a:spLocks noGrp="1" noChangeArrowheads="1"/>
          </p:cNvSpPr>
          <p:nvPr>
            <p:ph type="title"/>
          </p:nvPr>
        </p:nvSpPr>
        <p:spPr>
          <a:xfrm>
            <a:off x="628650" y="365126"/>
            <a:ext cx="7886700" cy="1325563"/>
          </a:xfrm>
        </p:spPr>
        <p:txBody>
          <a:bodyPr>
            <a:normAutofit/>
          </a:bodyPr>
          <a:lstStyle/>
          <a:p>
            <a:r>
              <a:rPr lang="en-GB" altLang="en-US"/>
              <a:t>THE EU COUNCIL OF MINISTERS</a:t>
            </a:r>
          </a:p>
        </p:txBody>
      </p:sp>
      <p:sp>
        <p:nvSpPr>
          <p:cNvPr id="58371" name="Rectangle 3"/>
          <p:cNvSpPr>
            <a:spLocks noGrp="1" noChangeArrowheads="1"/>
          </p:cNvSpPr>
          <p:nvPr>
            <p:ph idx="1"/>
          </p:nvPr>
        </p:nvSpPr>
        <p:spPr>
          <a:xfrm>
            <a:off x="628650" y="1825625"/>
            <a:ext cx="7886700" cy="4351338"/>
          </a:xfrm>
        </p:spPr>
        <p:txBody>
          <a:bodyPr>
            <a:normAutofit/>
          </a:bodyPr>
          <a:lstStyle/>
          <a:p>
            <a:r>
              <a:rPr lang="en-GB" altLang="en-US"/>
              <a:t>Represent the governments of member states  </a:t>
            </a:r>
          </a:p>
          <a:p>
            <a:r>
              <a:rPr lang="en-GB" altLang="en-US"/>
              <a:t>The principal law maker of the EU </a:t>
            </a:r>
          </a:p>
          <a:p>
            <a:r>
              <a:rPr lang="en-GB" altLang="en-US"/>
              <a:t>Each member state sends one Minister  </a:t>
            </a:r>
          </a:p>
          <a:p>
            <a:r>
              <a:rPr lang="en-GB" altLang="en-US"/>
              <a:t>Adopts new legislation either by simple majority, qualified majority or unanimity</a:t>
            </a:r>
          </a:p>
          <a:p>
            <a:r>
              <a:rPr lang="en-GB" altLang="en-US"/>
              <a:t>Can generally pass laws even if the European Parliament disagrees with them</a:t>
            </a:r>
          </a:p>
        </p:txBody>
      </p:sp>
      <p:sp>
        <p:nvSpPr>
          <p:cNvPr id="58372"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6EB6CB22-C993-4976-8C9F-12EF0BDF6512}" type="slidenum">
              <a:rPr lang="en-US" altLang="en-US" sz="1200" smtClean="0">
                <a:solidFill>
                  <a:prstClr val="black">
                    <a:tint val="75000"/>
                  </a:prstClr>
                </a:solidFill>
              </a:rPr>
              <a:pPr>
                <a:spcBef>
                  <a:spcPct val="0"/>
                </a:spcBef>
                <a:buNone/>
              </a:pPr>
              <a:t>26</a:t>
            </a:fld>
            <a:endParaRPr lang="en-US" altLang="en-US" sz="1200">
              <a:solidFill>
                <a:prstClr val="black">
                  <a:tint val="75000"/>
                </a:prstClr>
              </a:solidFill>
            </a:endParaRPr>
          </a:p>
        </p:txBody>
      </p:sp>
    </p:spTree>
    <p:extLst>
      <p:ext uri="{BB962C8B-B14F-4D97-AF65-F5344CB8AC3E}">
        <p14:creationId xmlns:p14="http://schemas.microsoft.com/office/powerpoint/2010/main" val="3350375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418" name="Rectangle 2"/>
          <p:cNvSpPr>
            <a:spLocks noGrp="1" noChangeArrowheads="1"/>
          </p:cNvSpPr>
          <p:nvPr>
            <p:ph type="title"/>
          </p:nvPr>
        </p:nvSpPr>
        <p:spPr>
          <a:xfrm>
            <a:off x="628650" y="365126"/>
            <a:ext cx="7886700" cy="1325563"/>
          </a:xfrm>
        </p:spPr>
        <p:txBody>
          <a:bodyPr>
            <a:normAutofit/>
          </a:bodyPr>
          <a:lstStyle/>
          <a:p>
            <a:r>
              <a:rPr lang="en-GB" altLang="en-US"/>
              <a:t>THE EUROPEAN COMMISSION</a:t>
            </a:r>
          </a:p>
        </p:txBody>
      </p:sp>
      <p:sp>
        <p:nvSpPr>
          <p:cNvPr id="60419" name="Rectangle 3"/>
          <p:cNvSpPr>
            <a:spLocks noGrp="1" noChangeArrowheads="1"/>
          </p:cNvSpPr>
          <p:nvPr>
            <p:ph idx="1"/>
          </p:nvPr>
        </p:nvSpPr>
        <p:spPr>
          <a:xfrm>
            <a:off x="628650" y="1825625"/>
            <a:ext cx="7886700" cy="4351338"/>
          </a:xfrm>
        </p:spPr>
        <p:txBody>
          <a:bodyPr>
            <a:normAutofit/>
          </a:bodyPr>
          <a:lstStyle/>
          <a:p>
            <a:r>
              <a:rPr lang="en-GB" altLang="en-US"/>
              <a:t>Each member state sends one Commissioner to the Commission (the larger members send two)</a:t>
            </a:r>
          </a:p>
          <a:p>
            <a:r>
              <a:rPr lang="en-GB" altLang="en-US"/>
              <a:t>Each Commissioner is appointed by the member government for four years</a:t>
            </a:r>
          </a:p>
          <a:p>
            <a:r>
              <a:rPr lang="en-GB" altLang="en-US"/>
              <a:t>Owe allegiance to EU, not their own state</a:t>
            </a:r>
          </a:p>
          <a:p>
            <a:r>
              <a:rPr lang="en-GB" altLang="en-US"/>
              <a:t>Supported  by 14,000 civil servants </a:t>
            </a:r>
          </a:p>
          <a:p>
            <a:r>
              <a:rPr lang="en-GB" altLang="en-US"/>
              <a:t>The Commission has an initiation, mediation and implementation role</a:t>
            </a:r>
          </a:p>
        </p:txBody>
      </p:sp>
      <p:sp>
        <p:nvSpPr>
          <p:cNvPr id="60420"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01A2939B-5EB1-4EAC-B9F8-3EC252EFA743}" type="slidenum">
              <a:rPr lang="en-US" altLang="en-US" sz="1200" smtClean="0">
                <a:solidFill>
                  <a:prstClr val="black">
                    <a:tint val="75000"/>
                  </a:prstClr>
                </a:solidFill>
              </a:rPr>
              <a:pPr>
                <a:spcBef>
                  <a:spcPct val="0"/>
                </a:spcBef>
                <a:buNone/>
              </a:pPr>
              <a:t>27</a:t>
            </a:fld>
            <a:endParaRPr lang="en-US" altLang="en-US" sz="1200">
              <a:solidFill>
                <a:prstClr val="black">
                  <a:tint val="75000"/>
                </a:prstClr>
              </a:solidFill>
            </a:endParaRPr>
          </a:p>
        </p:txBody>
      </p:sp>
    </p:spTree>
    <p:extLst>
      <p:ext uri="{BB962C8B-B14F-4D97-AF65-F5344CB8AC3E}">
        <p14:creationId xmlns:p14="http://schemas.microsoft.com/office/powerpoint/2010/main" val="24713754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466" name="Rectangle 2"/>
          <p:cNvSpPr>
            <a:spLocks noGrp="1" noChangeArrowheads="1"/>
          </p:cNvSpPr>
          <p:nvPr>
            <p:ph type="title"/>
          </p:nvPr>
        </p:nvSpPr>
        <p:spPr>
          <a:xfrm>
            <a:off x="628650" y="365126"/>
            <a:ext cx="7886700" cy="1325563"/>
          </a:xfrm>
        </p:spPr>
        <p:txBody>
          <a:bodyPr>
            <a:normAutofit/>
          </a:bodyPr>
          <a:lstStyle/>
          <a:p>
            <a:r>
              <a:rPr lang="en-GB" altLang="en-US"/>
              <a:t>THE EUROPEAN PARLIAMENT</a:t>
            </a:r>
          </a:p>
        </p:txBody>
      </p:sp>
      <p:sp>
        <p:nvSpPr>
          <p:cNvPr id="62467" name="Rectangle 3"/>
          <p:cNvSpPr>
            <a:spLocks noGrp="1" noChangeArrowheads="1"/>
          </p:cNvSpPr>
          <p:nvPr>
            <p:ph idx="1"/>
          </p:nvPr>
        </p:nvSpPr>
        <p:spPr>
          <a:xfrm>
            <a:off x="628650" y="1825625"/>
            <a:ext cx="7886700" cy="4351338"/>
          </a:xfrm>
        </p:spPr>
        <p:txBody>
          <a:bodyPr>
            <a:normAutofit/>
          </a:bodyPr>
          <a:lstStyle/>
          <a:p>
            <a:r>
              <a:rPr lang="en-GB" altLang="en-US"/>
              <a:t>Is primarily consultative with relatively little power </a:t>
            </a:r>
          </a:p>
          <a:p>
            <a:r>
              <a:rPr lang="en-GB" altLang="en-US"/>
              <a:t>Main function is to monitor the activities of other EU institutions</a:t>
            </a:r>
          </a:p>
          <a:p>
            <a:r>
              <a:rPr lang="en-GB" altLang="en-US"/>
              <a:t>Can give an opinion on Commission proposals but can only amend, adopt or reject legislation</a:t>
            </a:r>
          </a:p>
          <a:p>
            <a:r>
              <a:rPr lang="en-GB" altLang="en-US"/>
              <a:t>Has the theoretical power to dismiss the entire Commission</a:t>
            </a:r>
          </a:p>
        </p:txBody>
      </p:sp>
      <p:sp>
        <p:nvSpPr>
          <p:cNvPr id="62468"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0BD66CBF-2D21-4DCF-8D73-964108C8DC31}" type="slidenum">
              <a:rPr lang="en-US" altLang="en-US" sz="1200" smtClean="0">
                <a:solidFill>
                  <a:prstClr val="black">
                    <a:tint val="75000"/>
                  </a:prstClr>
                </a:solidFill>
              </a:rPr>
              <a:pPr>
                <a:spcBef>
                  <a:spcPct val="0"/>
                </a:spcBef>
                <a:buNone/>
              </a:pPr>
              <a:t>28</a:t>
            </a:fld>
            <a:endParaRPr lang="en-US" altLang="en-US" sz="1200">
              <a:solidFill>
                <a:prstClr val="black">
                  <a:tint val="75000"/>
                </a:prstClr>
              </a:solidFill>
            </a:endParaRPr>
          </a:p>
        </p:txBody>
      </p:sp>
    </p:spTree>
    <p:extLst>
      <p:ext uri="{BB962C8B-B14F-4D97-AF65-F5344CB8AC3E}">
        <p14:creationId xmlns:p14="http://schemas.microsoft.com/office/powerpoint/2010/main" val="37518136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4514" name="Rectangle 2"/>
          <p:cNvSpPr>
            <a:spLocks noGrp="1" noChangeArrowheads="1"/>
          </p:cNvSpPr>
          <p:nvPr>
            <p:ph type="title"/>
          </p:nvPr>
        </p:nvSpPr>
        <p:spPr/>
        <p:txBody>
          <a:bodyPr>
            <a:normAutofit/>
          </a:bodyPr>
          <a:lstStyle/>
          <a:p>
            <a:r>
              <a:rPr lang="en-GB" altLang="en-US"/>
              <a:t>THE EUROPEAN COURT OF JUSTICE</a:t>
            </a:r>
          </a:p>
        </p:txBody>
      </p:sp>
      <p:sp>
        <p:nvSpPr>
          <p:cNvPr id="64515" name="Rectangle 3"/>
          <p:cNvSpPr>
            <a:spLocks noGrp="1" noChangeArrowheads="1"/>
          </p:cNvSpPr>
          <p:nvPr>
            <p:ph idx="1"/>
          </p:nvPr>
        </p:nvSpPr>
        <p:spPr>
          <a:xfrm>
            <a:off x="628650" y="1825625"/>
            <a:ext cx="7886700" cy="4351338"/>
          </a:xfrm>
        </p:spPr>
        <p:txBody>
          <a:bodyPr>
            <a:normAutofit/>
          </a:bodyPr>
          <a:lstStyle/>
          <a:p>
            <a:r>
              <a:rPr lang="en-GB" altLang="en-US"/>
              <a:t>Article 164 of the Treaty of Rome gave the Court the task of ‘ensuring that the law is observed in the interpretation and implementation of the Treaty’</a:t>
            </a:r>
          </a:p>
          <a:p>
            <a:r>
              <a:rPr lang="en-GB" altLang="en-US"/>
              <a:t>It is the final arbiter in all matters of interpreting Community Treaties</a:t>
            </a:r>
          </a:p>
          <a:p>
            <a:r>
              <a:rPr lang="en-GB" altLang="en-US"/>
              <a:t>Rules on disputes between member states</a:t>
            </a:r>
          </a:p>
        </p:txBody>
      </p:sp>
      <p:sp>
        <p:nvSpPr>
          <p:cNvPr id="64516"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2B2C0BFB-E920-43DF-8836-22114B580E29}" type="slidenum">
              <a:rPr lang="en-US" altLang="en-US" sz="1200" smtClean="0">
                <a:solidFill>
                  <a:prstClr val="black">
                    <a:tint val="75000"/>
                  </a:prstClr>
                </a:solidFill>
              </a:rPr>
              <a:pPr>
                <a:spcBef>
                  <a:spcPct val="0"/>
                </a:spcBef>
                <a:buNone/>
              </a:pPr>
              <a:t>29</a:t>
            </a:fld>
            <a:endParaRPr lang="en-US" altLang="en-US" sz="1200">
              <a:solidFill>
                <a:prstClr val="black">
                  <a:tint val="75000"/>
                </a:prstClr>
              </a:solidFill>
            </a:endParaRPr>
          </a:p>
        </p:txBody>
      </p:sp>
    </p:spTree>
    <p:extLst>
      <p:ext uri="{BB962C8B-B14F-4D97-AF65-F5344CB8AC3E}">
        <p14:creationId xmlns:p14="http://schemas.microsoft.com/office/powerpoint/2010/main" val="1726021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6562" name="Rectangle 2"/>
          <p:cNvSpPr>
            <a:spLocks noGrp="1" noChangeArrowheads="1"/>
          </p:cNvSpPr>
          <p:nvPr>
            <p:ph type="title"/>
          </p:nvPr>
        </p:nvSpPr>
        <p:spPr>
          <a:xfrm>
            <a:off x="628650" y="365126"/>
            <a:ext cx="7886700" cy="1325563"/>
          </a:xfrm>
        </p:spPr>
        <p:txBody>
          <a:bodyPr>
            <a:normAutofit/>
          </a:bodyPr>
          <a:lstStyle/>
          <a:p>
            <a:r>
              <a:rPr lang="en-GB" altLang="en-US"/>
              <a:t>UK AND EU GOVERNMENT</a:t>
            </a:r>
          </a:p>
        </p:txBody>
      </p:sp>
      <p:sp>
        <p:nvSpPr>
          <p:cNvPr id="66563" name="Rectangle 3"/>
          <p:cNvSpPr>
            <a:spLocks noGrp="1" noChangeArrowheads="1"/>
          </p:cNvSpPr>
          <p:nvPr>
            <p:ph idx="1"/>
          </p:nvPr>
        </p:nvSpPr>
        <p:spPr>
          <a:xfrm>
            <a:off x="628650" y="1825625"/>
            <a:ext cx="7886700" cy="4351338"/>
          </a:xfrm>
        </p:spPr>
        <p:txBody>
          <a:bodyPr>
            <a:normAutofit/>
          </a:bodyPr>
          <a:lstStyle/>
          <a:p>
            <a:r>
              <a:rPr lang="en-GB" altLang="en-US"/>
              <a:t>Primary legislation (based on Inter-Governmental Treaties) takes precedence over UK legislation</a:t>
            </a:r>
          </a:p>
          <a:p>
            <a:r>
              <a:rPr lang="en-GB" altLang="en-US"/>
              <a:t>UK legislation may be required to implement primary legislation</a:t>
            </a:r>
          </a:p>
          <a:p>
            <a:r>
              <a:rPr lang="en-GB" altLang="en-US"/>
              <a:t>Secondary legislation is made by Council of Ministers and Commission under authority delegated to them by the Treaties.  Affects member states  </a:t>
            </a:r>
          </a:p>
        </p:txBody>
      </p:sp>
      <p:sp>
        <p:nvSpPr>
          <p:cNvPr id="66564"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B52FF64D-0510-4C6B-AA9F-65C11D9F2F55}" type="slidenum">
              <a:rPr lang="en-US" altLang="en-US" sz="1200" smtClean="0">
                <a:solidFill>
                  <a:prstClr val="black">
                    <a:tint val="75000"/>
                  </a:prstClr>
                </a:solidFill>
              </a:rPr>
              <a:pPr>
                <a:spcBef>
                  <a:spcPct val="0"/>
                </a:spcBef>
                <a:buNone/>
              </a:pPr>
              <a:t>30</a:t>
            </a:fld>
            <a:endParaRPr lang="en-US" altLang="en-US" sz="1200">
              <a:solidFill>
                <a:prstClr val="black">
                  <a:tint val="75000"/>
                </a:prstClr>
              </a:solidFill>
            </a:endParaRPr>
          </a:p>
        </p:txBody>
      </p:sp>
    </p:spTree>
    <p:extLst>
      <p:ext uri="{BB962C8B-B14F-4D97-AF65-F5344CB8AC3E}">
        <p14:creationId xmlns:p14="http://schemas.microsoft.com/office/powerpoint/2010/main" val="21086042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8610" name="Rectangle 2"/>
          <p:cNvSpPr>
            <a:spLocks noGrp="1" noChangeArrowheads="1"/>
          </p:cNvSpPr>
          <p:nvPr>
            <p:ph type="title"/>
          </p:nvPr>
        </p:nvSpPr>
        <p:spPr>
          <a:xfrm>
            <a:off x="628650" y="365126"/>
            <a:ext cx="7886700" cy="1325563"/>
          </a:xfrm>
        </p:spPr>
        <p:txBody>
          <a:bodyPr>
            <a:normAutofit/>
          </a:bodyPr>
          <a:lstStyle/>
          <a:p>
            <a:r>
              <a:rPr lang="en-GB" altLang="en-US"/>
              <a:t>EU LEGISLATION</a:t>
            </a:r>
          </a:p>
        </p:txBody>
      </p:sp>
      <p:sp>
        <p:nvSpPr>
          <p:cNvPr id="68611" name="Rectangle 3"/>
          <p:cNvSpPr>
            <a:spLocks noGrp="1" noChangeArrowheads="1"/>
          </p:cNvSpPr>
          <p:nvPr>
            <p:ph idx="1"/>
          </p:nvPr>
        </p:nvSpPr>
        <p:spPr>
          <a:xfrm>
            <a:off x="628650" y="1825625"/>
            <a:ext cx="7886700" cy="4351338"/>
          </a:xfrm>
        </p:spPr>
        <p:txBody>
          <a:bodyPr>
            <a:normAutofit/>
          </a:bodyPr>
          <a:lstStyle/>
          <a:p>
            <a:r>
              <a:rPr lang="en-GB" altLang="en-US"/>
              <a:t>Regulations automatically form part of the law of member states  </a:t>
            </a:r>
          </a:p>
          <a:p>
            <a:r>
              <a:rPr lang="en-GB" altLang="en-US"/>
              <a:t>Directives are mandatory instructions to member states who must take steps to implement them through national legislation.   </a:t>
            </a:r>
          </a:p>
          <a:p>
            <a:r>
              <a:rPr lang="en-GB" altLang="en-US"/>
              <a:t>Decisions of the EU are directly binding on the specific individuals or organisations to whom they apply</a:t>
            </a:r>
          </a:p>
        </p:txBody>
      </p:sp>
      <p:sp>
        <p:nvSpPr>
          <p:cNvPr id="68612"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B8CC76CF-44ED-4A8C-A470-039D391B1760}" type="slidenum">
              <a:rPr lang="en-US" altLang="en-US" sz="1200" smtClean="0">
                <a:solidFill>
                  <a:prstClr val="black">
                    <a:tint val="75000"/>
                  </a:prstClr>
                </a:solidFill>
              </a:rPr>
              <a:pPr>
                <a:spcBef>
                  <a:spcPct val="0"/>
                </a:spcBef>
                <a:buNone/>
              </a:pPr>
              <a:t>31</a:t>
            </a:fld>
            <a:endParaRPr lang="en-US" altLang="en-US" sz="1200">
              <a:solidFill>
                <a:prstClr val="black">
                  <a:tint val="75000"/>
                </a:prstClr>
              </a:solidFill>
            </a:endParaRPr>
          </a:p>
        </p:txBody>
      </p:sp>
    </p:spTree>
    <p:extLst>
      <p:ext uri="{BB962C8B-B14F-4D97-AF65-F5344CB8AC3E}">
        <p14:creationId xmlns:p14="http://schemas.microsoft.com/office/powerpoint/2010/main" val="6455386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658" name="Rectangle 2"/>
          <p:cNvSpPr>
            <a:spLocks noGrp="1" noChangeArrowheads="1"/>
          </p:cNvSpPr>
          <p:nvPr>
            <p:ph type="title"/>
          </p:nvPr>
        </p:nvSpPr>
        <p:spPr/>
        <p:txBody>
          <a:bodyPr>
            <a:normAutofit/>
          </a:bodyPr>
          <a:lstStyle/>
          <a:p>
            <a:r>
              <a:rPr lang="en-GB" altLang="en-US"/>
              <a:t>FUTURE DEVELOPMENT OF EU</a:t>
            </a:r>
          </a:p>
        </p:txBody>
      </p:sp>
      <p:sp>
        <p:nvSpPr>
          <p:cNvPr id="70659" name="Rectangle 3"/>
          <p:cNvSpPr>
            <a:spLocks noGrp="1" noChangeArrowheads="1"/>
          </p:cNvSpPr>
          <p:nvPr>
            <p:ph idx="1"/>
          </p:nvPr>
        </p:nvSpPr>
        <p:spPr/>
        <p:txBody>
          <a:bodyPr>
            <a:normAutofit/>
          </a:bodyPr>
          <a:lstStyle/>
          <a:p>
            <a:r>
              <a:rPr lang="en-GB" altLang="en-US"/>
              <a:t>New members applying to join</a:t>
            </a:r>
          </a:p>
          <a:p>
            <a:r>
              <a:rPr lang="en-GB" altLang="en-US"/>
              <a:t>Issues of national sovereignty vs. harmonisation (E.G. Euro currency)</a:t>
            </a:r>
          </a:p>
          <a:p>
            <a:r>
              <a:rPr lang="en-GB" altLang="en-US"/>
              <a:t>Legislation affecting business is increasingly originating from EU</a:t>
            </a:r>
          </a:p>
        </p:txBody>
      </p:sp>
      <p:sp>
        <p:nvSpPr>
          <p:cNvPr id="70660"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804A5351-9D4C-457D-95CC-650181BA4751}" type="slidenum">
              <a:rPr lang="en-US" altLang="en-US" sz="1200" smtClean="0">
                <a:solidFill>
                  <a:prstClr val="black">
                    <a:tint val="75000"/>
                  </a:prstClr>
                </a:solidFill>
              </a:rPr>
              <a:pPr>
                <a:spcBef>
                  <a:spcPct val="0"/>
                </a:spcBef>
                <a:buNone/>
              </a:pPr>
              <a:t>32</a:t>
            </a:fld>
            <a:endParaRPr lang="en-US" altLang="en-US" sz="1200">
              <a:solidFill>
                <a:prstClr val="black">
                  <a:tint val="75000"/>
                </a:prstClr>
              </a:solidFill>
            </a:endParaRPr>
          </a:p>
        </p:txBody>
      </p:sp>
    </p:spTree>
    <p:extLst>
      <p:ext uri="{BB962C8B-B14F-4D97-AF65-F5344CB8AC3E}">
        <p14:creationId xmlns:p14="http://schemas.microsoft.com/office/powerpoint/2010/main" val="41260557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706" name="Rectangle 2"/>
          <p:cNvSpPr>
            <a:spLocks noGrp="1" noChangeArrowheads="1"/>
          </p:cNvSpPr>
          <p:nvPr>
            <p:ph type="title"/>
          </p:nvPr>
        </p:nvSpPr>
        <p:spPr>
          <a:xfrm>
            <a:off x="628650" y="365126"/>
            <a:ext cx="7886700" cy="1325563"/>
          </a:xfrm>
        </p:spPr>
        <p:txBody>
          <a:bodyPr>
            <a:normAutofit/>
          </a:bodyPr>
          <a:lstStyle/>
          <a:p>
            <a:r>
              <a:rPr lang="en-GB" altLang="en-US"/>
              <a:t>SUPRANATIONAL GOVERNMENT ORGANISATIONS</a:t>
            </a:r>
          </a:p>
        </p:txBody>
      </p:sp>
      <p:sp>
        <p:nvSpPr>
          <p:cNvPr id="72707" name="Rectangle 3"/>
          <p:cNvSpPr>
            <a:spLocks noGrp="1" noChangeArrowheads="1"/>
          </p:cNvSpPr>
          <p:nvPr>
            <p:ph idx="1"/>
          </p:nvPr>
        </p:nvSpPr>
        <p:spPr>
          <a:xfrm>
            <a:off x="628650" y="1825625"/>
            <a:ext cx="7886700" cy="4351338"/>
          </a:xfrm>
        </p:spPr>
        <p:txBody>
          <a:bodyPr>
            <a:normAutofit/>
          </a:bodyPr>
          <a:lstStyle/>
          <a:p>
            <a:r>
              <a:rPr lang="en-GB" altLang="en-US"/>
              <a:t>Governments subscribe to various international institutions, e.g.</a:t>
            </a:r>
          </a:p>
          <a:p>
            <a:pPr lvl="1" eaLnBrk="1" hangingPunct="1"/>
            <a:r>
              <a:rPr lang="en-GB" altLang="en-US" dirty="0"/>
              <a:t>United Nations</a:t>
            </a:r>
          </a:p>
          <a:p>
            <a:pPr lvl="1" eaLnBrk="1" hangingPunct="1"/>
            <a:r>
              <a:rPr lang="en-GB" altLang="en-US" dirty="0"/>
              <a:t>World Trade Organisation</a:t>
            </a:r>
          </a:p>
          <a:p>
            <a:pPr lvl="1" eaLnBrk="1" hangingPunct="1"/>
            <a:r>
              <a:rPr lang="en-GB" altLang="en-US" dirty="0"/>
              <a:t>North Atlantic Treaty Organisation (NATO)</a:t>
            </a:r>
          </a:p>
          <a:p>
            <a:r>
              <a:rPr lang="en-GB" altLang="en-US"/>
              <a:t>Growing influence on the business environment</a:t>
            </a:r>
          </a:p>
        </p:txBody>
      </p:sp>
      <p:sp>
        <p:nvSpPr>
          <p:cNvPr id="72708"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FE09D03F-7681-43D2-9E28-AE88FEB67CB0}" type="slidenum">
              <a:rPr lang="en-US" altLang="en-US" sz="1200" smtClean="0">
                <a:solidFill>
                  <a:prstClr val="black">
                    <a:tint val="75000"/>
                  </a:prstClr>
                </a:solidFill>
              </a:rPr>
              <a:pPr>
                <a:spcBef>
                  <a:spcPct val="0"/>
                </a:spcBef>
                <a:buNone/>
              </a:pPr>
              <a:t>33</a:t>
            </a:fld>
            <a:endParaRPr lang="en-US" altLang="en-US" sz="1200">
              <a:solidFill>
                <a:prstClr val="black">
                  <a:tint val="75000"/>
                </a:prstClr>
              </a:solidFill>
            </a:endParaRPr>
          </a:p>
        </p:txBody>
      </p:sp>
    </p:spTree>
    <p:extLst>
      <p:ext uri="{BB962C8B-B14F-4D97-AF65-F5344CB8AC3E}">
        <p14:creationId xmlns:p14="http://schemas.microsoft.com/office/powerpoint/2010/main" val="3547194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84213" y="333375"/>
            <a:ext cx="3593319" cy="751506"/>
          </a:xfrm>
        </p:spPr>
        <p:txBody>
          <a:bodyPr/>
          <a:lstStyle/>
          <a:p>
            <a:pPr eaLnBrk="1" hangingPunct="1"/>
            <a:r>
              <a:rPr lang="en-GB" altLang="en-US" sz="2800" dirty="0"/>
              <a:t>WTO AGENDA</a:t>
            </a:r>
          </a:p>
        </p:txBody>
      </p:sp>
      <p:sp>
        <p:nvSpPr>
          <p:cNvPr id="74755" name="Rectangle 3"/>
          <p:cNvSpPr>
            <a:spLocks noGrp="1" noChangeArrowheads="1"/>
          </p:cNvSpPr>
          <p:nvPr>
            <p:ph type="body" sz="half" idx="1"/>
          </p:nvPr>
        </p:nvSpPr>
        <p:spPr>
          <a:xfrm>
            <a:off x="0" y="1209822"/>
            <a:ext cx="4498975" cy="3052689"/>
          </a:xfrm>
        </p:spPr>
        <p:txBody>
          <a:bodyPr/>
          <a:lstStyle/>
          <a:p>
            <a:pPr eaLnBrk="1" hangingPunct="1">
              <a:lnSpc>
                <a:spcPct val="90000"/>
              </a:lnSpc>
            </a:pPr>
            <a:r>
              <a:rPr lang="en-GB" altLang="en-US" sz="2400" dirty="0"/>
              <a:t>World Trade Organisation has been trying to liberalise world trade</a:t>
            </a:r>
          </a:p>
          <a:p>
            <a:pPr eaLnBrk="1" hangingPunct="1">
              <a:lnSpc>
                <a:spcPct val="90000"/>
              </a:lnSpc>
            </a:pPr>
            <a:r>
              <a:rPr lang="en-GB" altLang="en-US" sz="2400" dirty="0"/>
              <a:t>Policy not popular with everybody</a:t>
            </a:r>
          </a:p>
          <a:p>
            <a:pPr eaLnBrk="1" hangingPunct="1">
              <a:lnSpc>
                <a:spcPct val="90000"/>
              </a:lnSpc>
            </a:pPr>
            <a:r>
              <a:rPr lang="en-GB" altLang="en-US" sz="2400" dirty="0"/>
              <a:t>What are the implications for multinational companies?</a:t>
            </a:r>
          </a:p>
        </p:txBody>
      </p:sp>
      <p:sp>
        <p:nvSpPr>
          <p:cNvPr id="74757" name="Slide Number Placeholder 4"/>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69921C2-E89A-4D76-B022-826A718687AF}" type="slidenum">
              <a:rPr lang="en-US" altLang="en-US" sz="1200">
                <a:solidFill>
                  <a:srgbClr val="898989"/>
                </a:solidFill>
              </a:rPr>
              <a:pPr>
                <a:spcBef>
                  <a:spcPct val="0"/>
                </a:spcBef>
                <a:buFontTx/>
                <a:buNone/>
              </a:pPr>
              <a:t>34</a:t>
            </a:fld>
            <a:endParaRPr lang="en-US" altLang="en-US" sz="1200">
              <a:solidFill>
                <a:srgbClr val="898989"/>
              </a:solidFill>
            </a:endParaRP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3200" y="6092874"/>
            <a:ext cx="2611438" cy="86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descr="http://media.web.britannica.com/eb-media/35/115135-004-E287C2D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8917" y="492369"/>
            <a:ext cx="4895043" cy="493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58731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802" name="Rectangle 2"/>
          <p:cNvSpPr>
            <a:spLocks noGrp="1" noChangeArrowheads="1"/>
          </p:cNvSpPr>
          <p:nvPr>
            <p:ph type="title"/>
          </p:nvPr>
        </p:nvSpPr>
        <p:spPr>
          <a:xfrm>
            <a:off x="628650" y="365126"/>
            <a:ext cx="7886700" cy="1325563"/>
          </a:xfrm>
        </p:spPr>
        <p:txBody>
          <a:bodyPr>
            <a:normAutofit/>
          </a:bodyPr>
          <a:lstStyle/>
          <a:p>
            <a:r>
              <a:rPr lang="en-GB" altLang="en-US"/>
              <a:t>JOINED UP GOVERNMENT</a:t>
            </a:r>
          </a:p>
        </p:txBody>
      </p:sp>
      <p:sp>
        <p:nvSpPr>
          <p:cNvPr id="76803" name="Rectangle 3"/>
          <p:cNvSpPr>
            <a:spLocks noGrp="1" noChangeArrowheads="1"/>
          </p:cNvSpPr>
          <p:nvPr>
            <p:ph idx="1"/>
          </p:nvPr>
        </p:nvSpPr>
        <p:spPr/>
        <p:txBody>
          <a:bodyPr>
            <a:normAutofit/>
          </a:bodyPr>
          <a:lstStyle/>
          <a:p>
            <a:r>
              <a:rPr lang="en-GB" altLang="en-US"/>
              <a:t>A frequent problem that different branches of government pursue different aims</a:t>
            </a:r>
          </a:p>
          <a:p>
            <a:r>
              <a:rPr lang="en-GB" altLang="en-US"/>
              <a:t>Businesses must recognise points at which they can influence government policy</a:t>
            </a:r>
          </a:p>
        </p:txBody>
      </p:sp>
      <p:sp>
        <p:nvSpPr>
          <p:cNvPr id="76804"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791C1DCE-35BA-4C60-AE04-1CD89B783915}" type="slidenum">
              <a:rPr lang="en-US" altLang="en-US" sz="1200" smtClean="0">
                <a:solidFill>
                  <a:prstClr val="black">
                    <a:tint val="75000"/>
                  </a:prstClr>
                </a:solidFill>
              </a:rPr>
              <a:pPr>
                <a:spcBef>
                  <a:spcPct val="0"/>
                </a:spcBef>
                <a:buNone/>
              </a:pPr>
              <a:t>35</a:t>
            </a:fld>
            <a:endParaRPr lang="en-US" altLang="en-US" sz="1200">
              <a:solidFill>
                <a:prstClr val="black">
                  <a:tint val="75000"/>
                </a:prstClr>
              </a:solidFill>
            </a:endParaRPr>
          </a:p>
        </p:txBody>
      </p:sp>
    </p:spTree>
    <p:extLst>
      <p:ext uri="{BB962C8B-B14F-4D97-AF65-F5344CB8AC3E}">
        <p14:creationId xmlns:p14="http://schemas.microsoft.com/office/powerpoint/2010/main" val="2365894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0" name="Rectangle 69"/>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850" name="Rectangle 2"/>
          <p:cNvSpPr>
            <a:spLocks noGrp="1" noChangeArrowheads="1"/>
          </p:cNvSpPr>
          <p:nvPr>
            <p:ph type="title"/>
          </p:nvPr>
        </p:nvSpPr>
        <p:spPr/>
        <p:txBody>
          <a:bodyPr>
            <a:normAutofit/>
          </a:bodyPr>
          <a:lstStyle/>
          <a:p>
            <a:r>
              <a:rPr lang="en-GB" altLang="en-US"/>
              <a:t>INFLUENCES ON POLICY FORMATION</a:t>
            </a:r>
          </a:p>
        </p:txBody>
      </p:sp>
      <p:sp>
        <p:nvSpPr>
          <p:cNvPr id="78851" name="Rectangle 3"/>
          <p:cNvSpPr>
            <a:spLocks noGrp="1" noChangeArrowheads="1"/>
          </p:cNvSpPr>
          <p:nvPr>
            <p:ph idx="1"/>
          </p:nvPr>
        </p:nvSpPr>
        <p:spPr/>
        <p:txBody>
          <a:bodyPr>
            <a:normAutofit/>
          </a:bodyPr>
          <a:lstStyle/>
          <a:p>
            <a:r>
              <a:rPr lang="en-GB" altLang="en-US"/>
              <a:t>PRESSURE GROUPS</a:t>
            </a:r>
          </a:p>
          <a:p>
            <a:pPr lvl="1" eaLnBrk="1" hangingPunct="1"/>
            <a:r>
              <a:rPr lang="en-GB" altLang="en-US" dirty="0"/>
              <a:t>Sectional groups (e.g. Trades Unions)</a:t>
            </a:r>
          </a:p>
          <a:p>
            <a:pPr lvl="1" eaLnBrk="1" hangingPunct="1"/>
            <a:r>
              <a:rPr lang="en-GB" altLang="en-US" dirty="0"/>
              <a:t>Promotional groups (e.g. Greenpeace)</a:t>
            </a:r>
          </a:p>
          <a:p>
            <a:pPr lvl="1" eaLnBrk="1" hangingPunct="1"/>
            <a:r>
              <a:rPr lang="en-GB" altLang="en-US" dirty="0"/>
              <a:t>Exert pressure from outside the political system</a:t>
            </a:r>
          </a:p>
          <a:p>
            <a:r>
              <a:rPr lang="en-GB" altLang="en-US"/>
              <a:t>THE MEDIA</a:t>
            </a:r>
          </a:p>
          <a:p>
            <a:pPr lvl="1" eaLnBrk="1" hangingPunct="1"/>
            <a:r>
              <a:rPr lang="en-GB" altLang="en-US" dirty="0"/>
              <a:t>Has had major influence in changing government policies</a:t>
            </a:r>
          </a:p>
        </p:txBody>
      </p:sp>
      <p:sp>
        <p:nvSpPr>
          <p:cNvPr id="78852"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1975EDA7-D3F3-4565-BCB4-F01FAAD41395}" type="slidenum">
              <a:rPr lang="en-US" altLang="en-US" sz="1200" smtClean="0">
                <a:solidFill>
                  <a:prstClr val="black">
                    <a:tint val="75000"/>
                  </a:prstClr>
                </a:solidFill>
              </a:rPr>
              <a:pPr>
                <a:spcBef>
                  <a:spcPct val="0"/>
                </a:spcBef>
                <a:buNone/>
              </a:pPr>
              <a:t>36</a:t>
            </a:fld>
            <a:endParaRPr lang="en-US" altLang="en-US" sz="1200">
              <a:solidFill>
                <a:prstClr val="black">
                  <a:tint val="75000"/>
                </a:prstClr>
              </a:solidFill>
            </a:endParaRPr>
          </a:p>
        </p:txBody>
      </p:sp>
    </p:spTree>
    <p:extLst>
      <p:ext uri="{BB962C8B-B14F-4D97-AF65-F5344CB8AC3E}">
        <p14:creationId xmlns:p14="http://schemas.microsoft.com/office/powerpoint/2010/main" val="13441297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noChangeArrowheads="1"/>
          </p:cNvPicPr>
          <p:nvPr/>
        </p:nvPicPr>
        <p:blipFill rotWithShape="1">
          <a:blip r:embed="rId3">
            <a:duotone>
              <a:schemeClr val="bg2">
                <a:shade val="45000"/>
                <a:satMod val="135000"/>
              </a:schemeClr>
              <a:prstClr val="white"/>
            </a:duotone>
            <a:extLst>
              <a:ext uri="{28A0092B-C50C-407E-A947-70E740481C1C}">
                <a14:useLocalDpi xmlns:a14="http://schemas.microsoft.com/office/drawing/2010/main" val="0"/>
              </a:ext>
            </a:extLst>
          </a:blip>
          <a:srcRect r="51666" b="-1"/>
          <a:stretch/>
        </p:blipFill>
        <p:spPr bwMode="auto">
          <a:xfrm>
            <a:off x="20" y="10"/>
            <a:ext cx="9143980"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4" name="Rectangle 133"/>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7000"/>
                </a:schemeClr>
              </a:gs>
              <a:gs pos="85000">
                <a:schemeClr val="bg2">
                  <a:alpha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02" name="Rectangle 2"/>
          <p:cNvSpPr>
            <a:spLocks noGrp="1" noChangeArrowheads="1"/>
          </p:cNvSpPr>
          <p:nvPr>
            <p:ph type="title"/>
          </p:nvPr>
        </p:nvSpPr>
        <p:spPr>
          <a:xfrm>
            <a:off x="628650" y="365126"/>
            <a:ext cx="7886700" cy="1325563"/>
          </a:xfrm>
        </p:spPr>
        <p:txBody>
          <a:bodyPr>
            <a:normAutofit/>
          </a:bodyPr>
          <a:lstStyle/>
          <a:p>
            <a:pPr>
              <a:defRPr/>
            </a:pPr>
            <a:r>
              <a:rPr lang="en-GB" b="1">
                <a:latin typeface="Tahoma" pitchFamily="34" charset="0"/>
                <a:ea typeface="+mn-ea"/>
                <a:cs typeface="+mn-cs"/>
              </a:rPr>
              <a:t>SUMMARY</a:t>
            </a:r>
          </a:p>
        </p:txBody>
      </p:sp>
      <p:sp>
        <p:nvSpPr>
          <p:cNvPr id="81923" name="Rectangle 3"/>
          <p:cNvSpPr>
            <a:spLocks noGrp="1" noChangeArrowheads="1"/>
          </p:cNvSpPr>
          <p:nvPr>
            <p:ph idx="1"/>
          </p:nvPr>
        </p:nvSpPr>
        <p:spPr>
          <a:xfrm>
            <a:off x="628650" y="1825625"/>
            <a:ext cx="7886700" cy="4351338"/>
          </a:xfrm>
        </p:spPr>
        <p:txBody>
          <a:bodyPr>
            <a:normAutofit/>
          </a:bodyPr>
          <a:lstStyle/>
          <a:p>
            <a:pPr>
              <a:buNone/>
            </a:pPr>
            <a:r>
              <a:rPr lang="en-GB" altLang="en-US"/>
              <a:t>You should now understand:</a:t>
            </a:r>
          </a:p>
          <a:p>
            <a:pPr lvl="1" eaLnBrk="1" hangingPunct="1">
              <a:buFont typeface="Monotype Sorts" pitchFamily="2" charset="2"/>
              <a:buNone/>
            </a:pPr>
            <a:r>
              <a:rPr lang="en-GB" altLang="en-US" dirty="0">
                <a:latin typeface="Arial" panose="020B0604020202020204" pitchFamily="34" charset="0"/>
              </a:rPr>
              <a:t>- The nature of the political environment</a:t>
            </a:r>
            <a:endParaRPr lang="en-GB" altLang="en-US" dirty="0"/>
          </a:p>
          <a:p>
            <a:pPr lvl="1" eaLnBrk="1" hangingPunct="1">
              <a:buFont typeface="Monotype Sorts" pitchFamily="2" charset="2"/>
              <a:buNone/>
            </a:pPr>
            <a:r>
              <a:rPr lang="en-GB" altLang="en-US" dirty="0">
                <a:latin typeface="Arial" panose="020B0604020202020204" pitchFamily="34" charset="0"/>
              </a:rPr>
              <a:t>- The need for business organisations to monitor the political environment  at local, regional, national and supra-national levels</a:t>
            </a:r>
            <a:endParaRPr lang="en-GB" altLang="en-US" dirty="0"/>
          </a:p>
          <a:p>
            <a:pPr lvl="1" eaLnBrk="1" hangingPunct="1">
              <a:buFont typeface="Monotype Sorts" pitchFamily="2" charset="2"/>
              <a:buNone/>
            </a:pPr>
            <a:r>
              <a:rPr lang="en-GB" altLang="en-US" dirty="0">
                <a:latin typeface="Arial" panose="020B0604020202020204" pitchFamily="34" charset="0"/>
              </a:rPr>
              <a:t>- Political ideologies and their effects on government policy and implications for business organisations</a:t>
            </a:r>
          </a:p>
          <a:p>
            <a:pPr lvl="1" eaLnBrk="1" hangingPunct="1">
              <a:buFont typeface="Monotype Sorts" pitchFamily="2" charset="2"/>
              <a:buNone/>
            </a:pPr>
            <a:r>
              <a:rPr lang="en-GB" altLang="en-US" dirty="0">
                <a:latin typeface="Arial" panose="020B0604020202020204" pitchFamily="34" charset="0"/>
              </a:rPr>
              <a:t>- Political processes and institutions</a:t>
            </a:r>
          </a:p>
        </p:txBody>
      </p:sp>
      <p:sp>
        <p:nvSpPr>
          <p:cNvPr id="81924" name="Slide Number Placeholder 3"/>
          <p:cNvSpPr>
            <a:spLocks noGrp="1"/>
          </p:cNvSpPr>
          <p:nvPr>
            <p:ph type="sldNum" sz="quarter" idx="12"/>
          </p:nvPr>
        </p:nvSpPr>
        <p:spPr bwMode="auto">
          <a:xfrm>
            <a:off x="6457950" y="6356351"/>
            <a:ext cx="2057400" cy="3651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None/>
            </a:pPr>
            <a:fld id="{559FA31B-1F35-409D-8207-EB122486B3ED}" type="slidenum">
              <a:rPr lang="en-US" altLang="en-US" sz="1200" smtClean="0">
                <a:solidFill>
                  <a:prstClr val="black">
                    <a:tint val="75000"/>
                  </a:prstClr>
                </a:solidFill>
              </a:rPr>
              <a:pPr>
                <a:spcBef>
                  <a:spcPct val="0"/>
                </a:spcBef>
                <a:buNone/>
              </a:pPr>
              <a:t>37</a:t>
            </a:fld>
            <a:endParaRPr lang="en-US" altLang="en-US" sz="1200">
              <a:solidFill>
                <a:prstClr val="black">
                  <a:tint val="75000"/>
                </a:prstClr>
              </a:solidFill>
            </a:endParaRPr>
          </a:p>
        </p:txBody>
      </p:sp>
    </p:spTree>
    <p:extLst>
      <p:ext uri="{BB962C8B-B14F-4D97-AF65-F5344CB8AC3E}">
        <p14:creationId xmlns:p14="http://schemas.microsoft.com/office/powerpoint/2010/main" val="10615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1" y="1695743"/>
            <a:ext cx="8890782" cy="5293921"/>
          </a:xfrm>
        </p:spPr>
        <p:txBody>
          <a:bodyPr>
            <a:normAutofit fontScale="92500"/>
          </a:bodyPr>
          <a:lstStyle/>
          <a:p>
            <a:pPr eaLnBrk="1" hangingPunct="1">
              <a:lnSpc>
                <a:spcPct val="80000"/>
              </a:lnSpc>
            </a:pPr>
            <a:endParaRPr lang="en-GB" altLang="en-US" sz="2000" dirty="0"/>
          </a:p>
          <a:p>
            <a:pPr marL="0" indent="0">
              <a:lnSpc>
                <a:spcPct val="80000"/>
              </a:lnSpc>
              <a:buNone/>
            </a:pPr>
            <a:r>
              <a:rPr lang="en-GB" altLang="en-US" sz="2600" b="1" dirty="0">
                <a:latin typeface="Tahoma" panose="020B0604030504040204" pitchFamily="34" charset="0"/>
              </a:rPr>
              <a:t>1)  POLITICAL ENVIRONMENT</a:t>
            </a:r>
          </a:p>
          <a:p>
            <a:pPr>
              <a:lnSpc>
                <a:spcPct val="80000"/>
              </a:lnSpc>
            </a:pPr>
            <a:r>
              <a:rPr lang="en-GB" altLang="en-US" sz="3200" dirty="0"/>
              <a:t>Why political environment is important for Business?</a:t>
            </a:r>
          </a:p>
          <a:p>
            <a:pPr>
              <a:lnSpc>
                <a:spcPct val="80000"/>
              </a:lnSpc>
            </a:pPr>
            <a:r>
              <a:rPr lang="en-GB" altLang="en-US" sz="3200" dirty="0"/>
              <a:t>Explain why &amp; how the UK business environment is different to the business environment in your own country e.g. Bulgaria? </a:t>
            </a:r>
          </a:p>
          <a:p>
            <a:pPr>
              <a:lnSpc>
                <a:spcPct val="80000"/>
              </a:lnSpc>
            </a:pPr>
            <a:r>
              <a:rPr lang="en-GB" altLang="en-US" sz="3200" dirty="0"/>
              <a:t>What differences can be explained by the decisions of politicians?</a:t>
            </a:r>
          </a:p>
          <a:p>
            <a:pPr>
              <a:lnSpc>
                <a:spcPct val="80000"/>
              </a:lnSpc>
            </a:pPr>
            <a:r>
              <a:rPr lang="en-GB" altLang="en-US" sz="3200" dirty="0"/>
              <a:t>Politicians themselves respond to pressure of lobby groups (at least in democracies!).  Think of then examples of how politicians’ decisions have affected business, e.g. minimum wage legislation, policies on state provision of services in your own country.</a:t>
            </a:r>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38</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Discussing Questions</a:t>
            </a:r>
          </a:p>
        </p:txBody>
      </p:sp>
    </p:spTree>
    <p:extLst>
      <p:ext uri="{BB962C8B-B14F-4D97-AF65-F5344CB8AC3E}">
        <p14:creationId xmlns:p14="http://schemas.microsoft.com/office/powerpoint/2010/main" val="20958786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98474" y="1969477"/>
            <a:ext cx="9045525" cy="4699610"/>
          </a:xfrm>
        </p:spPr>
        <p:txBody>
          <a:bodyPr>
            <a:normAutofit/>
          </a:bodyPr>
          <a:lstStyle/>
          <a:p>
            <a:pPr marL="0" indent="0">
              <a:lnSpc>
                <a:spcPct val="80000"/>
              </a:lnSpc>
              <a:buNone/>
            </a:pPr>
            <a:r>
              <a:rPr lang="en-GB" altLang="en-US" sz="2800" b="1" dirty="0">
                <a:latin typeface="Tahoma" panose="020B0604030504040204" pitchFamily="34" charset="0"/>
              </a:rPr>
              <a:t>2)  BUSINESS IMPACT</a:t>
            </a:r>
            <a:endParaRPr lang="en-GB" altLang="en-US" sz="2800" dirty="0"/>
          </a:p>
          <a:p>
            <a:r>
              <a:rPr lang="en-GB" sz="2800" dirty="0"/>
              <a:t>What is the business impact of the UK leaving the EU? </a:t>
            </a:r>
          </a:p>
          <a:p>
            <a:pPr lvl="1"/>
            <a:r>
              <a:rPr lang="en-GB" sz="2400" dirty="0"/>
              <a:t>What if global economic power should shift from West to East?</a:t>
            </a:r>
          </a:p>
          <a:p>
            <a:pPr lvl="1"/>
            <a:r>
              <a:rPr lang="en-GB" sz="2400" dirty="0"/>
              <a:t>(48% imply negative impact on business).</a:t>
            </a:r>
          </a:p>
          <a:p>
            <a:r>
              <a:rPr lang="en-GB" sz="2800" dirty="0"/>
              <a:t>What if London’s growth rate continues to outstrip the rest of the UK going by the BREXIT? </a:t>
            </a:r>
          </a:p>
          <a:p>
            <a:r>
              <a:rPr lang="en-GB" sz="2800" dirty="0"/>
              <a:t>What if the next general election delivers another coalition government?</a:t>
            </a:r>
          </a:p>
          <a:p>
            <a:r>
              <a:rPr lang="en-GB" sz="2800" dirty="0"/>
              <a:t>What are the implications of all these to businesses in the UK?</a:t>
            </a:r>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39</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Discussing Questions</a:t>
            </a:r>
          </a:p>
        </p:txBody>
      </p:sp>
    </p:spTree>
    <p:extLst>
      <p:ext uri="{BB962C8B-B14F-4D97-AF65-F5344CB8AC3E}">
        <p14:creationId xmlns:p14="http://schemas.microsoft.com/office/powerpoint/2010/main" val="249274416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295422" y="1739926"/>
            <a:ext cx="8553156" cy="4079875"/>
          </a:xfrm>
        </p:spPr>
        <p:txBody>
          <a:bodyPr>
            <a:normAutofit fontScale="85000" lnSpcReduction="10000"/>
          </a:bodyPr>
          <a:lstStyle/>
          <a:p>
            <a:pPr eaLnBrk="1" hangingPunct="1">
              <a:lnSpc>
                <a:spcPct val="80000"/>
              </a:lnSpc>
            </a:pPr>
            <a:endParaRPr lang="en-GB" altLang="en-US" sz="2000" dirty="0"/>
          </a:p>
          <a:p>
            <a:pPr marL="0" indent="0">
              <a:buNone/>
            </a:pPr>
            <a:r>
              <a:rPr lang="en-GB" altLang="en-US" sz="3200" b="1" dirty="0">
                <a:latin typeface="Tahoma" panose="020B0604030504040204" pitchFamily="34" charset="0"/>
              </a:rPr>
              <a:t>3)  UK POLITICAL SYSTEM </a:t>
            </a:r>
          </a:p>
          <a:p>
            <a:pPr marL="0" indent="0">
              <a:buNone/>
            </a:pPr>
            <a:r>
              <a:rPr lang="en-GB" sz="3500" dirty="0"/>
              <a:t>The Conservative Party versus Labour in relation to Zero-hour Contracts </a:t>
            </a:r>
          </a:p>
          <a:p>
            <a:pPr lvl="1"/>
            <a:r>
              <a:rPr lang="en-GB" sz="3000" dirty="0"/>
              <a:t>Labour – End it</a:t>
            </a:r>
          </a:p>
          <a:p>
            <a:pPr lvl="1"/>
            <a:r>
              <a:rPr lang="en-GB" sz="3000" dirty="0"/>
              <a:t>Tory - Disagree</a:t>
            </a:r>
            <a:endParaRPr lang="en-GB" dirty="0"/>
          </a:p>
          <a:p>
            <a:pPr marL="0" indent="0">
              <a:buNone/>
            </a:pPr>
            <a:endParaRPr lang="en-GB" altLang="en-US" sz="3200" b="1" dirty="0">
              <a:latin typeface="Tahoma" panose="020B0604030504040204" pitchFamily="34" charset="0"/>
            </a:endParaRPr>
          </a:p>
          <a:p>
            <a:pPr marL="0" indent="0">
              <a:buNone/>
            </a:pPr>
            <a:r>
              <a:rPr lang="en-GB" sz="3500" dirty="0"/>
              <a:t>You are now required to explain the advantages and disadvantages of Zero-hour Contracts and its implications using your own country as an example</a:t>
            </a:r>
            <a:endParaRPr lang="en-GB" dirty="0"/>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40</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Discussing Questions</a:t>
            </a:r>
          </a:p>
        </p:txBody>
      </p:sp>
    </p:spTree>
    <p:extLst>
      <p:ext uri="{BB962C8B-B14F-4D97-AF65-F5344CB8AC3E}">
        <p14:creationId xmlns:p14="http://schemas.microsoft.com/office/powerpoint/2010/main" val="216703955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684213" y="2276475"/>
            <a:ext cx="7920037" cy="3248671"/>
          </a:xfrm>
        </p:spPr>
        <p:txBody>
          <a:bodyPr>
            <a:normAutofit/>
          </a:bodyPr>
          <a:lstStyle/>
          <a:p>
            <a:pPr eaLnBrk="1" hangingPunct="1">
              <a:lnSpc>
                <a:spcPct val="80000"/>
              </a:lnSpc>
            </a:pPr>
            <a:endParaRPr lang="en-GB" altLang="en-US" sz="2000" dirty="0"/>
          </a:p>
          <a:p>
            <a:pPr eaLnBrk="1" hangingPunct="1">
              <a:lnSpc>
                <a:spcPct val="80000"/>
              </a:lnSpc>
            </a:pPr>
            <a:endParaRPr lang="en-GB" altLang="en-US" sz="2000" dirty="0"/>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41</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Discussing Questions</a:t>
            </a:r>
          </a:p>
        </p:txBody>
      </p:sp>
      <p:sp>
        <p:nvSpPr>
          <p:cNvPr id="2" name="Rectangle 1">
            <a:extLst>
              <a:ext uri="{FF2B5EF4-FFF2-40B4-BE49-F238E27FC236}">
                <a16:creationId xmlns:a16="http://schemas.microsoft.com/office/drawing/2014/main" id="{647A1F95-727A-4096-B0CE-9F04DB8183CE}"/>
              </a:ext>
            </a:extLst>
          </p:cNvPr>
          <p:cNvSpPr/>
          <p:nvPr/>
        </p:nvSpPr>
        <p:spPr>
          <a:xfrm>
            <a:off x="316523" y="2014597"/>
            <a:ext cx="8510954" cy="4031873"/>
          </a:xfrm>
          <a:prstGeom prst="rect">
            <a:avLst/>
          </a:prstGeom>
        </p:spPr>
        <p:txBody>
          <a:bodyPr wrap="square">
            <a:spAutoFit/>
          </a:bodyPr>
          <a:lstStyle/>
          <a:p>
            <a:r>
              <a:rPr lang="en-GB" altLang="en-US" sz="3200" b="1" dirty="0">
                <a:latin typeface="Tahoma" panose="020B0604030504040204" pitchFamily="34" charset="0"/>
              </a:rPr>
              <a:t>4)  POLITICAL SYSTEM</a:t>
            </a:r>
            <a:endParaRPr lang="en-GB" altLang="en-US" sz="3200" dirty="0"/>
          </a:p>
          <a:p>
            <a:r>
              <a:rPr lang="en-GB" altLang="en-US" sz="3200" dirty="0"/>
              <a:t>The West is used to open democratic government with input from / to business</a:t>
            </a:r>
          </a:p>
          <a:p>
            <a:r>
              <a:rPr lang="en-GB" altLang="en-US" sz="3200" dirty="0"/>
              <a:t>Other systems have less opportunity for democratic input</a:t>
            </a:r>
          </a:p>
          <a:p>
            <a:r>
              <a:rPr lang="en-GB" altLang="en-US" sz="3200" dirty="0"/>
              <a:t>Which is best for business and growth in GDP? Can too much democracy be bad? Or does openness foster entrepreneurship?</a:t>
            </a:r>
          </a:p>
        </p:txBody>
      </p:sp>
    </p:spTree>
    <p:extLst>
      <p:ext uri="{BB962C8B-B14F-4D97-AF65-F5344CB8AC3E}">
        <p14:creationId xmlns:p14="http://schemas.microsoft.com/office/powerpoint/2010/main" val="39158564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211015" y="2276475"/>
            <a:ext cx="8393235" cy="3248671"/>
          </a:xfrm>
        </p:spPr>
        <p:txBody>
          <a:bodyPr>
            <a:normAutofit fontScale="85000" lnSpcReduction="20000"/>
          </a:bodyPr>
          <a:lstStyle/>
          <a:p>
            <a:pPr eaLnBrk="1" hangingPunct="1">
              <a:lnSpc>
                <a:spcPct val="80000"/>
              </a:lnSpc>
            </a:pPr>
            <a:endParaRPr lang="en-GB" altLang="en-US" sz="2000" dirty="0"/>
          </a:p>
          <a:p>
            <a:pPr marL="0" indent="0">
              <a:lnSpc>
                <a:spcPct val="80000"/>
              </a:lnSpc>
              <a:buNone/>
            </a:pPr>
            <a:r>
              <a:rPr lang="en-GB" altLang="en-US" sz="3200" b="1" dirty="0">
                <a:latin typeface="Tahoma" panose="020B0604030504040204" pitchFamily="34" charset="0"/>
              </a:rPr>
              <a:t>5)  IDEOLOGY DRIVEN POLITIS</a:t>
            </a:r>
          </a:p>
          <a:p>
            <a:pPr>
              <a:buNone/>
            </a:pPr>
            <a:r>
              <a:rPr lang="en-GB" altLang="en-US" sz="3200" dirty="0"/>
              <a:t>Examples:</a:t>
            </a:r>
          </a:p>
          <a:p>
            <a:r>
              <a:rPr lang="en-GB" altLang="en-US" sz="3200" dirty="0"/>
              <a:t>To overcome social exclusion</a:t>
            </a:r>
          </a:p>
          <a:p>
            <a:r>
              <a:rPr lang="en-GB" altLang="en-US" sz="3200" dirty="0"/>
              <a:t>Redistribution of wealth</a:t>
            </a:r>
          </a:p>
          <a:p>
            <a:pPr>
              <a:buNone/>
            </a:pPr>
            <a:r>
              <a:rPr lang="en-GB" altLang="en-US" sz="3200" dirty="0"/>
              <a:t>What are the likely impacts on businesses in your country of origin?</a:t>
            </a:r>
          </a:p>
          <a:p>
            <a:pPr>
              <a:buNone/>
            </a:pPr>
            <a:r>
              <a:rPr lang="en-GB" altLang="en-US" sz="3200" dirty="0"/>
              <a:t>What are the opportunities / problems for global businesses?</a:t>
            </a:r>
          </a:p>
          <a:p>
            <a:pPr>
              <a:lnSpc>
                <a:spcPct val="80000"/>
              </a:lnSpc>
            </a:pPr>
            <a:endParaRPr lang="en-GB" altLang="en-US" sz="2000" dirty="0"/>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42</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Discussing Questions</a:t>
            </a:r>
          </a:p>
        </p:txBody>
      </p:sp>
    </p:spTree>
    <p:extLst>
      <p:ext uri="{BB962C8B-B14F-4D97-AF65-F5344CB8AC3E}">
        <p14:creationId xmlns:p14="http://schemas.microsoft.com/office/powerpoint/2010/main" val="3513481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684213" y="2276475"/>
            <a:ext cx="7920037" cy="3248671"/>
          </a:xfrm>
        </p:spPr>
        <p:txBody>
          <a:bodyPr>
            <a:normAutofit/>
          </a:bodyPr>
          <a:lstStyle/>
          <a:p>
            <a:pPr eaLnBrk="1" hangingPunct="1">
              <a:lnSpc>
                <a:spcPct val="80000"/>
              </a:lnSpc>
            </a:pPr>
            <a:endParaRPr lang="en-GB" altLang="en-US" sz="2000" dirty="0"/>
          </a:p>
          <a:p>
            <a:pPr eaLnBrk="1" hangingPunct="1">
              <a:lnSpc>
                <a:spcPct val="80000"/>
              </a:lnSpc>
            </a:pPr>
            <a:endParaRPr lang="en-GB" altLang="en-US" sz="2000" dirty="0"/>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43</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Discussing Questions</a:t>
            </a:r>
          </a:p>
        </p:txBody>
      </p:sp>
      <p:sp>
        <p:nvSpPr>
          <p:cNvPr id="2" name="Rectangle 1">
            <a:extLst>
              <a:ext uri="{FF2B5EF4-FFF2-40B4-BE49-F238E27FC236}">
                <a16:creationId xmlns:a16="http://schemas.microsoft.com/office/drawing/2014/main" id="{320FF30E-992C-46BB-A373-DC381628572E}"/>
              </a:ext>
            </a:extLst>
          </p:cNvPr>
          <p:cNvSpPr/>
          <p:nvPr/>
        </p:nvSpPr>
        <p:spPr>
          <a:xfrm>
            <a:off x="208708" y="1918186"/>
            <a:ext cx="8726584" cy="5327612"/>
          </a:xfrm>
          <a:prstGeom prst="rect">
            <a:avLst/>
          </a:prstGeom>
        </p:spPr>
        <p:txBody>
          <a:bodyPr wrap="square">
            <a:spAutoFit/>
          </a:bodyPr>
          <a:lstStyle/>
          <a:p>
            <a:pPr>
              <a:lnSpc>
                <a:spcPct val="90000"/>
              </a:lnSpc>
            </a:pPr>
            <a:r>
              <a:rPr lang="en-GB" altLang="en-US" sz="2800" b="1" dirty="0">
                <a:latin typeface="Tahoma" panose="020B0604030504040204" pitchFamily="34" charset="0"/>
              </a:rPr>
              <a:t>6) TRADITIONAL ROLE OF CIVIL SERVANTS</a:t>
            </a:r>
          </a:p>
          <a:p>
            <a:pPr>
              <a:lnSpc>
                <a:spcPct val="90000"/>
              </a:lnSpc>
            </a:pPr>
            <a:r>
              <a:rPr lang="en-GB" altLang="en-US" sz="3200" b="1" dirty="0">
                <a:solidFill>
                  <a:schemeClr val="accent6"/>
                </a:solidFill>
                <a:latin typeface="Tahoma" panose="020B0604030504040204" pitchFamily="34" charset="0"/>
              </a:rPr>
              <a:t> </a:t>
            </a:r>
            <a:r>
              <a:rPr lang="en-GB" altLang="en-US" sz="3200" dirty="0"/>
              <a:t>Traditional role of civil servants being impartial and removed away from the “real world” of business Recent tendency for UK governments to make “political” appointments to key civil servant positions:</a:t>
            </a:r>
          </a:p>
          <a:p>
            <a:pPr>
              <a:lnSpc>
                <a:spcPct val="90000"/>
              </a:lnSpc>
            </a:pPr>
            <a:r>
              <a:rPr lang="en-GB" altLang="en-US" sz="3200" dirty="0"/>
              <a:t>Common practice in USA</a:t>
            </a:r>
          </a:p>
          <a:p>
            <a:pPr>
              <a:lnSpc>
                <a:spcPct val="90000"/>
              </a:lnSpc>
            </a:pPr>
            <a:r>
              <a:rPr lang="en-GB" altLang="en-US" sz="3200" dirty="0"/>
              <a:t>Common in Nigeria</a:t>
            </a:r>
          </a:p>
          <a:p>
            <a:pPr>
              <a:lnSpc>
                <a:spcPct val="90000"/>
              </a:lnSpc>
            </a:pPr>
            <a:r>
              <a:rPr lang="en-GB" altLang="en-US" sz="3200" dirty="0"/>
              <a:t>Is this good for democracy?</a:t>
            </a:r>
          </a:p>
          <a:p>
            <a:pPr>
              <a:lnSpc>
                <a:spcPct val="90000"/>
              </a:lnSpc>
            </a:pPr>
            <a:r>
              <a:rPr lang="en-GB" altLang="en-US" sz="3200" dirty="0"/>
              <a:t>Is it good for business?</a:t>
            </a:r>
          </a:p>
          <a:p>
            <a:pPr>
              <a:lnSpc>
                <a:spcPct val="90000"/>
              </a:lnSpc>
            </a:pPr>
            <a:r>
              <a:rPr lang="en-GB" altLang="en-US" sz="3200" dirty="0"/>
              <a:t>Will it be good for your own country?</a:t>
            </a:r>
          </a:p>
          <a:p>
            <a:pPr>
              <a:spcBef>
                <a:spcPct val="50000"/>
              </a:spcBef>
              <a:buFontTx/>
              <a:buNone/>
            </a:pPr>
            <a:endParaRPr lang="en-GB" altLang="en-US" b="1" dirty="0">
              <a:solidFill>
                <a:schemeClr val="accent6"/>
              </a:solidFill>
              <a:latin typeface="Tahoma" panose="020B0604030504040204" pitchFamily="34" charset="0"/>
            </a:endParaRPr>
          </a:p>
        </p:txBody>
      </p:sp>
    </p:spTree>
    <p:extLst>
      <p:ext uri="{BB962C8B-B14F-4D97-AF65-F5344CB8AC3E}">
        <p14:creationId xmlns:p14="http://schemas.microsoft.com/office/powerpoint/2010/main" val="19859327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684213" y="2276475"/>
            <a:ext cx="7920037" cy="3248671"/>
          </a:xfrm>
        </p:spPr>
        <p:txBody>
          <a:bodyPr>
            <a:normAutofit/>
          </a:bodyPr>
          <a:lstStyle/>
          <a:p>
            <a:pPr eaLnBrk="1" hangingPunct="1">
              <a:lnSpc>
                <a:spcPct val="80000"/>
              </a:lnSpc>
            </a:pPr>
            <a:endParaRPr lang="en-GB" altLang="en-US" sz="2000" dirty="0"/>
          </a:p>
          <a:p>
            <a:pPr eaLnBrk="1" hangingPunct="1">
              <a:lnSpc>
                <a:spcPct val="80000"/>
              </a:lnSpc>
            </a:pPr>
            <a:endParaRPr lang="en-GB" altLang="en-US" sz="2000" dirty="0"/>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44</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Discussing Questions</a:t>
            </a:r>
          </a:p>
        </p:txBody>
      </p:sp>
      <p:sp>
        <p:nvSpPr>
          <p:cNvPr id="2" name="Rectangle 1">
            <a:extLst>
              <a:ext uri="{FF2B5EF4-FFF2-40B4-BE49-F238E27FC236}">
                <a16:creationId xmlns:a16="http://schemas.microsoft.com/office/drawing/2014/main" id="{3DD53890-86DF-49C1-9846-03B501F4B9B8}"/>
              </a:ext>
            </a:extLst>
          </p:cNvPr>
          <p:cNvSpPr/>
          <p:nvPr/>
        </p:nvSpPr>
        <p:spPr>
          <a:xfrm>
            <a:off x="365761" y="2028151"/>
            <a:ext cx="8876714" cy="3539430"/>
          </a:xfrm>
          <a:prstGeom prst="rect">
            <a:avLst/>
          </a:prstGeom>
        </p:spPr>
        <p:txBody>
          <a:bodyPr wrap="square">
            <a:spAutoFit/>
          </a:bodyPr>
          <a:lstStyle/>
          <a:p>
            <a:r>
              <a:rPr lang="en-GB" altLang="en-US" sz="2800" b="1" dirty="0">
                <a:latin typeface="Tahoma" panose="020B0604030504040204" pitchFamily="34" charset="0"/>
              </a:rPr>
              <a:t>7) PFI ON LONDON UNDERGROUND</a:t>
            </a:r>
          </a:p>
          <a:p>
            <a:r>
              <a:rPr lang="en-GB" altLang="en-US" sz="2800" dirty="0"/>
              <a:t>What are the advantages and disadvantages of private sector involvement in running public service e.g.  London’s Underground service?</a:t>
            </a:r>
          </a:p>
          <a:p>
            <a:endParaRPr lang="en-GB" sz="2800" dirty="0"/>
          </a:p>
          <a:p>
            <a:r>
              <a:rPr lang="en-GB" sz="2800" dirty="0"/>
              <a:t>Can you think of such a public service </a:t>
            </a:r>
            <a:r>
              <a:rPr lang="en-GB" sz="2800" dirty="0" err="1"/>
              <a:t>ein</a:t>
            </a:r>
            <a:r>
              <a:rPr lang="en-GB" sz="2800" dirty="0"/>
              <a:t> your own country?  If so, identify the pros and cons of private sector involvement. </a:t>
            </a:r>
            <a:endParaRPr lang="en-GB" altLang="en-US" sz="2800" dirty="0"/>
          </a:p>
        </p:txBody>
      </p:sp>
    </p:spTree>
    <p:extLst>
      <p:ext uri="{BB962C8B-B14F-4D97-AF65-F5344CB8AC3E}">
        <p14:creationId xmlns:p14="http://schemas.microsoft.com/office/powerpoint/2010/main" val="339716263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idx="1"/>
          </p:nvPr>
        </p:nvSpPr>
        <p:spPr>
          <a:xfrm>
            <a:off x="684213" y="2276475"/>
            <a:ext cx="7920037" cy="3248671"/>
          </a:xfrm>
        </p:spPr>
        <p:txBody>
          <a:bodyPr>
            <a:normAutofit/>
          </a:bodyPr>
          <a:lstStyle/>
          <a:p>
            <a:pPr eaLnBrk="1" hangingPunct="1">
              <a:lnSpc>
                <a:spcPct val="80000"/>
              </a:lnSpc>
            </a:pPr>
            <a:endParaRPr lang="en-GB" altLang="en-US" sz="2000" dirty="0"/>
          </a:p>
          <a:p>
            <a:pPr eaLnBrk="1" hangingPunct="1">
              <a:lnSpc>
                <a:spcPct val="80000"/>
              </a:lnSpc>
            </a:pPr>
            <a:endParaRPr lang="en-GB" altLang="en-US" sz="2000" dirty="0"/>
          </a:p>
        </p:txBody>
      </p:sp>
      <p:sp>
        <p:nvSpPr>
          <p:cNvPr id="17413" name="Slide Number Placeholder 4"/>
          <p:cNvSpPr>
            <a:spLocks noGrp="1"/>
          </p:cNvSpPr>
          <p:nvPr>
            <p:ph type="sldNum" sz="quarter" idx="12"/>
          </p:nvPr>
        </p:nvSpPr>
        <p:spPr bwMode="auto">
          <a:xfrm>
            <a:off x="6553200" y="6356350"/>
            <a:ext cx="2133600"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1CF76E5-E54E-4563-AF36-FB6FB5859F00}" type="slidenum">
              <a:rPr lang="en-US" altLang="en-US" sz="1200">
                <a:solidFill>
                  <a:srgbClr val="898989"/>
                </a:solidFill>
              </a:rPr>
              <a:pPr>
                <a:spcBef>
                  <a:spcPct val="0"/>
                </a:spcBef>
                <a:buFontTx/>
                <a:buNone/>
              </a:pPr>
              <a:t>45</a:t>
            </a:fld>
            <a:endParaRPr lang="en-US" altLang="en-US" sz="1200">
              <a:solidFill>
                <a:srgbClr val="898989"/>
              </a:solidFill>
            </a:endParaRPr>
          </a:p>
        </p:txBody>
      </p:sp>
      <p:sp>
        <p:nvSpPr>
          <p:cNvPr id="17411" name="AutoShape 4"/>
          <p:cNvSpPr>
            <a:spLocks noChangeArrowheads="1"/>
          </p:cNvSpPr>
          <p:nvPr/>
        </p:nvSpPr>
        <p:spPr bwMode="auto">
          <a:xfrm>
            <a:off x="684213" y="188913"/>
            <a:ext cx="2571750" cy="1511300"/>
          </a:xfrm>
          <a:prstGeom prst="cloudCallout">
            <a:avLst>
              <a:gd name="adj1" fmla="val 73644"/>
              <a:gd name="adj2" fmla="val -1574"/>
            </a:avLst>
          </a:prstGeom>
          <a:solidFill>
            <a:schemeClr val="accent6"/>
          </a:solidFill>
          <a:ln w="9525">
            <a:solidFill>
              <a:schemeClr val="tx1"/>
            </a:solidFill>
            <a:miter lim="800000"/>
            <a:headEnd type="none" w="sm" len="sm"/>
            <a:tailEnd type="none" w="sm" len="sm"/>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r>
              <a:rPr lang="en-GB" altLang="en-US" sz="2400" dirty="0">
                <a:latin typeface="Tahoma" panose="020B0604030504040204" pitchFamily="34" charset="0"/>
              </a:rPr>
              <a:t>Discussing Questions</a:t>
            </a:r>
          </a:p>
        </p:txBody>
      </p:sp>
      <p:sp>
        <p:nvSpPr>
          <p:cNvPr id="2" name="Rectangle 1">
            <a:extLst>
              <a:ext uri="{FF2B5EF4-FFF2-40B4-BE49-F238E27FC236}">
                <a16:creationId xmlns:a16="http://schemas.microsoft.com/office/drawing/2014/main" id="{95413360-805C-4CD6-9AD6-4528456CDEB7}"/>
              </a:ext>
            </a:extLst>
          </p:cNvPr>
          <p:cNvSpPr/>
          <p:nvPr/>
        </p:nvSpPr>
        <p:spPr>
          <a:xfrm>
            <a:off x="230186" y="2276475"/>
            <a:ext cx="8456613" cy="3637919"/>
          </a:xfrm>
          <a:prstGeom prst="rect">
            <a:avLst/>
          </a:prstGeom>
        </p:spPr>
        <p:txBody>
          <a:bodyPr wrap="square">
            <a:spAutoFit/>
          </a:bodyPr>
          <a:lstStyle/>
          <a:p>
            <a:pPr>
              <a:lnSpc>
                <a:spcPct val="90000"/>
              </a:lnSpc>
            </a:pPr>
            <a:r>
              <a:rPr lang="en-GB" altLang="en-US" sz="3200" b="1" dirty="0">
                <a:latin typeface="Tahoma" panose="020B0604030504040204" pitchFamily="34" charset="0"/>
              </a:rPr>
              <a:t>8) WTO AGENDA</a:t>
            </a:r>
            <a:endParaRPr lang="en-GB" altLang="en-US" sz="3200" dirty="0"/>
          </a:p>
          <a:p>
            <a:pPr>
              <a:lnSpc>
                <a:spcPct val="90000"/>
              </a:lnSpc>
            </a:pPr>
            <a:r>
              <a:rPr lang="en-GB" altLang="en-US" sz="3200" dirty="0"/>
              <a:t>World Trade Organisation has been trying to liberalise world trade.  A policy not popular with everybody</a:t>
            </a:r>
          </a:p>
          <a:p>
            <a:pPr>
              <a:lnSpc>
                <a:spcPct val="90000"/>
              </a:lnSpc>
            </a:pPr>
            <a:r>
              <a:rPr lang="en-GB" altLang="en-US" sz="3200" dirty="0"/>
              <a:t>What are the implications for multinational companies?</a:t>
            </a:r>
          </a:p>
          <a:p>
            <a:pPr>
              <a:lnSpc>
                <a:spcPct val="90000"/>
              </a:lnSpc>
            </a:pPr>
            <a:r>
              <a:rPr lang="en-GB" altLang="en-US" sz="3200" dirty="0"/>
              <a:t>What could be the implications for companies in your own country?</a:t>
            </a:r>
          </a:p>
        </p:txBody>
      </p:sp>
    </p:spTree>
    <p:extLst>
      <p:ext uri="{BB962C8B-B14F-4D97-AF65-F5344CB8AC3E}">
        <p14:creationId xmlns:p14="http://schemas.microsoft.com/office/powerpoint/2010/main" val="20448093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2100</Words>
  <Application>Microsoft Office PowerPoint</Application>
  <PresentationFormat>On-screen Show (4:3)</PresentationFormat>
  <Paragraphs>336</Paragraphs>
  <Slides>45</Slides>
  <Notes>30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Calibri</vt:lpstr>
      <vt:lpstr>Calibri Light</vt:lpstr>
      <vt:lpstr>Monotype Sorts</vt:lpstr>
      <vt:lpstr>Symbol</vt:lpstr>
      <vt:lpstr>Tahoma</vt:lpstr>
      <vt:lpstr>Times New Roman</vt:lpstr>
      <vt:lpstr>Office Theme</vt:lpstr>
      <vt:lpstr>The Political Environment</vt:lpstr>
      <vt:lpstr>Learning Outcomes</vt:lpstr>
      <vt:lpstr>PowerPoint Presentation</vt:lpstr>
      <vt:lpstr>Thought provoking Questions</vt:lpstr>
      <vt:lpstr>Topical Political Issues</vt:lpstr>
      <vt:lpstr>POLITICAL IDEOLOGIES</vt:lpstr>
      <vt:lpstr>Factors for consideration</vt:lpstr>
      <vt:lpstr>MANY IMPACTS OF THE POLITICAL ENVIRONMENT ON BUSINESSES</vt:lpstr>
      <vt:lpstr>PowerPoint Presentation</vt:lpstr>
      <vt:lpstr>POLITICAL SYSTEMS</vt:lpstr>
      <vt:lpstr>PowerPoint Presentation</vt:lpstr>
      <vt:lpstr>THE POLITICAL ENVIRONMENT IS ABOUT MORE THAN POLITICIANS!</vt:lpstr>
      <vt:lpstr>IDEOLOGY DRIVEN POLICIES</vt:lpstr>
      <vt:lpstr>THE ELECTION CYCLE</vt:lpstr>
      <vt:lpstr>LEVELS OF GOVERNMENT INFLUENCE</vt:lpstr>
      <vt:lpstr>NATIONAL GOVERNMENT</vt:lpstr>
      <vt:lpstr>THE STRUCTURE AND PROCESSES OF UK NATIONAL GOVERNMENT</vt:lpstr>
      <vt:lpstr>PowerPoint Presentation</vt:lpstr>
      <vt:lpstr>REGIONAL GOVERNMENT</vt:lpstr>
      <vt:lpstr>LOCAL GOVERNMENT</vt:lpstr>
      <vt:lpstr>NON-DEPARTMENTAL PUBLIC BODIES (commonly known as QANGOs)</vt:lpstr>
      <vt:lpstr>PUBLIC PRIVATE PARTNERSHIPS (PPPs)</vt:lpstr>
      <vt:lpstr>PFI ON LONDON UNDERGROUND</vt:lpstr>
      <vt:lpstr>THE EUROPEAN UNION</vt:lpstr>
      <vt:lpstr>STRUCTURE AND PROCESSES OF EU GOVERNMENT</vt:lpstr>
      <vt:lpstr>THE EU COUNCIL OF MINISTERS</vt:lpstr>
      <vt:lpstr>THE EUROPEAN COMMISSION</vt:lpstr>
      <vt:lpstr>THE EUROPEAN PARLIAMENT</vt:lpstr>
      <vt:lpstr>THE EUROPEAN COURT OF JUSTICE</vt:lpstr>
      <vt:lpstr>UK AND EU GOVERNMENT</vt:lpstr>
      <vt:lpstr>EU LEGISLATION</vt:lpstr>
      <vt:lpstr>FUTURE DEVELOPMENT OF EU</vt:lpstr>
      <vt:lpstr>SUPRANATIONAL GOVERNMENT ORGANISATIONS</vt:lpstr>
      <vt:lpstr>WTO AGENDA</vt:lpstr>
      <vt:lpstr>JOINED UP GOVERNMENT</vt:lpstr>
      <vt:lpstr>INFLUENCES ON POLICY FORMATION</vt:lpstr>
      <vt:lpstr>SUMMARY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Trevor Warren</dc:creator>
  <cp:lastModifiedBy>Amare Desta</cp:lastModifiedBy>
  <cp:revision>91</cp:revision>
  <cp:lastPrinted>2013-11-14T13:51:19Z</cp:lastPrinted>
  <dcterms:created xsi:type="dcterms:W3CDTF">2013-11-14T11:20:18Z</dcterms:created>
  <dcterms:modified xsi:type="dcterms:W3CDTF">2019-07-09T05:02:48Z</dcterms:modified>
</cp:coreProperties>
</file>