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9871"/>
    <p:restoredTop sz="94667"/>
  </p:normalViewPr>
  <p:slideViewPr>
    <p:cSldViewPr snapToGrid="0">
      <p:cViewPr>
        <p:scale>
          <a:sx n="79" d="100"/>
          <a:sy n="79" d="100"/>
        </p:scale>
        <p:origin x="416" y="1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F17D5-9E3C-764E-A580-B7F4A6FFB16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B7EC37-A89A-1142-A111-48F9D3C265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761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7EC37-A89A-1142-A111-48F9D3C2651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27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23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885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69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315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959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480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997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93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931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124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260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578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7" r:id="rId6"/>
    <p:sldLayoutId id="2147483822" r:id="rId7"/>
    <p:sldLayoutId id="2147483823" r:id="rId8"/>
    <p:sldLayoutId id="2147483824" r:id="rId9"/>
    <p:sldLayoutId id="2147483826" r:id="rId10"/>
    <p:sldLayoutId id="21474838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536132/premium-photo-image-toddler-baby-years-old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mcc-supervision/chapter/common-frameworks-for-evaluating-the-business-environment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43601516@N03/28011015990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62204/free-illustration-image-donate-charity-fundin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youth+coaching+images%20tif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A3B6404-C37D-4FE3-8124-9FC5ECE56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3">
            <a:extLst>
              <a:ext uri="{FF2B5EF4-FFF2-40B4-BE49-F238E27FC236}">
                <a16:creationId xmlns:a16="http://schemas.microsoft.com/office/drawing/2014/main" id="{ED61EC8C-9F54-4671-8E82-4AE6101D6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8966"/>
            <a:ext cx="8831898" cy="6915241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3352617 w 4584879"/>
              <a:gd name="connsiteY2" fmla="*/ 6863976 h 6863976"/>
              <a:gd name="connsiteX3" fmla="*/ 0 w 4584879"/>
              <a:gd name="connsiteY3" fmla="*/ 6863976 h 6863976"/>
              <a:gd name="connsiteX4" fmla="*/ 0 w 4584879"/>
              <a:gd name="connsiteY4" fmla="*/ 0 h 6863976"/>
              <a:gd name="connsiteX0" fmla="*/ 0 w 4388125"/>
              <a:gd name="connsiteY0" fmla="*/ 0 h 6863976"/>
              <a:gd name="connsiteX1" fmla="*/ 4388125 w 4388125"/>
              <a:gd name="connsiteY1" fmla="*/ 0 h 6863976"/>
              <a:gd name="connsiteX2" fmla="*/ 3352617 w 4388125"/>
              <a:gd name="connsiteY2" fmla="*/ 6863976 h 6863976"/>
              <a:gd name="connsiteX3" fmla="*/ 0 w 4388125"/>
              <a:gd name="connsiteY3" fmla="*/ 6863976 h 6863976"/>
              <a:gd name="connsiteX4" fmla="*/ 0 w 4388125"/>
              <a:gd name="connsiteY4" fmla="*/ 0 h 6863976"/>
              <a:gd name="connsiteX0" fmla="*/ 0 w 4175838"/>
              <a:gd name="connsiteY0" fmla="*/ 0 h 6863976"/>
              <a:gd name="connsiteX1" fmla="*/ 4175838 w 4175838"/>
              <a:gd name="connsiteY1" fmla="*/ 0 h 6863976"/>
              <a:gd name="connsiteX2" fmla="*/ 3352617 w 4175838"/>
              <a:gd name="connsiteY2" fmla="*/ 6863976 h 6863976"/>
              <a:gd name="connsiteX3" fmla="*/ 0 w 4175838"/>
              <a:gd name="connsiteY3" fmla="*/ 6863976 h 6863976"/>
              <a:gd name="connsiteX4" fmla="*/ 0 w 4175838"/>
              <a:gd name="connsiteY4" fmla="*/ 0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5838" h="6863976">
                <a:moveTo>
                  <a:pt x="0" y="0"/>
                </a:moveTo>
                <a:lnTo>
                  <a:pt x="4175838" y="0"/>
                </a:lnTo>
                <a:lnTo>
                  <a:pt x="3352617" y="6863976"/>
                </a:lnTo>
                <a:lnTo>
                  <a:pt x="0" y="6863976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F08B9-A10F-A1AB-7FD7-E95997E7AA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4900" y="921432"/>
            <a:ext cx="6468558" cy="3452289"/>
          </a:xfrm>
        </p:spPr>
        <p:txBody>
          <a:bodyPr>
            <a:normAutofit/>
          </a:bodyPr>
          <a:lstStyle/>
          <a:p>
            <a:pPr algn="l"/>
            <a:r>
              <a:rPr lang="en-GB" sz="1800" b="1" i="0" dirty="0">
                <a:solidFill>
                  <a:schemeClr val="accent6"/>
                </a:solidFill>
                <a:latin typeface="Bell MT" panose="02020503060305020303" pitchFamily="18" charset="77"/>
              </a:rPr>
              <a:t>Little  explorers' childcare hub</a:t>
            </a:r>
            <a:br>
              <a:rPr lang="en-GB" sz="1400" b="1" i="0" dirty="0">
                <a:latin typeface="Bell MT" panose="02020503060305020303" pitchFamily="18" charset="77"/>
              </a:rPr>
            </a:br>
            <a:r>
              <a:rPr lang="en-GB" sz="1600" b="1" i="0" dirty="0">
                <a:latin typeface="Bell MT" panose="02020503060305020303" pitchFamily="18" charset="77"/>
              </a:rPr>
              <a:t>Business Idea Presentation</a:t>
            </a:r>
            <a:br>
              <a:rPr lang="en-GB" sz="1600" b="1" i="0" dirty="0">
                <a:latin typeface="Bell MT" panose="02020503060305020303" pitchFamily="18" charset="77"/>
              </a:rPr>
            </a:br>
            <a:br>
              <a:rPr lang="en-GB" sz="1400" b="1" i="0" dirty="0">
                <a:latin typeface="Bell MT" panose="02020503060305020303" pitchFamily="18" charset="77"/>
              </a:rPr>
            </a:br>
            <a:r>
              <a:rPr lang="en-GB" sz="1600" b="1" i="0" dirty="0">
                <a:latin typeface="Bell MT" panose="02020503060305020303" pitchFamily="18" charset="77"/>
              </a:rPr>
              <a:t>programme: certhe business skills for the workplace</a:t>
            </a:r>
            <a:br>
              <a:rPr lang="en-GB" sz="1600" b="1" i="0" dirty="0">
                <a:latin typeface="Bell MT" panose="02020503060305020303" pitchFamily="18" charset="77"/>
              </a:rPr>
            </a:br>
            <a:r>
              <a:rPr lang="en-GB" sz="1600" b="1" i="0" dirty="0">
                <a:latin typeface="Bell MT" panose="02020503060305020303" pitchFamily="18" charset="77"/>
              </a:rPr>
              <a:t>module: enterprise &amp; entrepreneurship (lclm</a:t>
            </a:r>
            <a:r>
              <a:rPr lang="en-GB" sz="1800" b="1" i="0" dirty="0">
                <a:latin typeface="Bell MT" panose="02020503060305020303" pitchFamily="18" charset="77"/>
              </a:rPr>
              <a:t>4006</a:t>
            </a:r>
            <a:r>
              <a:rPr lang="en-GB" sz="1600" b="1" i="0" dirty="0">
                <a:latin typeface="Bell MT" panose="02020503060305020303" pitchFamily="18" charset="77"/>
              </a:rPr>
              <a:t>)</a:t>
            </a:r>
            <a:br>
              <a:rPr lang="en-GB" sz="1600" i="0" dirty="0">
                <a:latin typeface="Bell MT" panose="02020503060305020303" pitchFamily="18" charset="77"/>
              </a:rPr>
            </a:br>
            <a:r>
              <a:rPr lang="en-GB" sz="1600" b="1" i="0" dirty="0">
                <a:latin typeface="Bell MT" panose="02020503060305020303" pitchFamily="18" charset="77"/>
              </a:rPr>
              <a:t>assignment: component </a:t>
            </a:r>
            <a:r>
              <a:rPr lang="en-GB" sz="1700" b="1" i="0" dirty="0">
                <a:latin typeface="Bell MT" panose="02020503060305020303" pitchFamily="18" charset="77"/>
              </a:rPr>
              <a:t>1 </a:t>
            </a:r>
            <a:r>
              <a:rPr lang="en-GB" sz="1600" b="1" i="0" dirty="0">
                <a:latin typeface="Bell MT" panose="02020503060305020303" pitchFamily="18" charset="77"/>
              </a:rPr>
              <a:t>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0343D1-8F56-1DFA-6FAE-B8CAB6B65D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4900" y="4791018"/>
            <a:ext cx="5755838" cy="996532"/>
          </a:xfrm>
        </p:spPr>
        <p:txBody>
          <a:bodyPr>
            <a:normAutofit/>
          </a:bodyPr>
          <a:lstStyle/>
          <a:p>
            <a:pPr algn="l"/>
            <a:r>
              <a:rPr lang="en-GB" sz="1550" dirty="0">
                <a:solidFill>
                  <a:schemeClr val="tx1"/>
                </a:solidFill>
                <a:latin typeface="Bell MT" panose="02020503060305020303" pitchFamily="18" charset="77"/>
              </a:rPr>
              <a:t>student: kiesha murray</a:t>
            </a:r>
            <a:br>
              <a:rPr lang="en-GB" sz="1550" dirty="0">
                <a:solidFill>
                  <a:schemeClr val="tx1"/>
                </a:solidFill>
                <a:latin typeface="Bell MT" panose="02020503060305020303" pitchFamily="18" charset="77"/>
              </a:rPr>
            </a:br>
            <a:r>
              <a:rPr lang="en-GB" sz="1550" dirty="0">
                <a:solidFill>
                  <a:schemeClr val="tx1"/>
                </a:solidFill>
                <a:latin typeface="Bell MT" panose="02020503060305020303" pitchFamily="18" charset="77"/>
              </a:rPr>
              <a:t>student id: </a:t>
            </a:r>
            <a:r>
              <a:rPr lang="en-GB" sz="1700" dirty="0">
                <a:solidFill>
                  <a:schemeClr val="tx1"/>
                </a:solidFill>
                <a:latin typeface="Bell MT" panose="02020503060305020303" pitchFamily="18" charset="77"/>
              </a:rPr>
              <a:t>2435076</a:t>
            </a:r>
            <a:br>
              <a:rPr lang="en-GB" sz="1550" dirty="0">
                <a:solidFill>
                  <a:schemeClr val="tx1"/>
                </a:solidFill>
                <a:latin typeface="Bell MT" panose="02020503060305020303" pitchFamily="18" charset="77"/>
              </a:rPr>
            </a:br>
            <a:r>
              <a:rPr lang="en-GB" sz="1550" dirty="0">
                <a:solidFill>
                  <a:schemeClr val="tx1"/>
                </a:solidFill>
                <a:latin typeface="Bell MT" panose="02020503060305020303" pitchFamily="18" charset="77"/>
              </a:rPr>
              <a:t>lecturer: Doreen amundam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557940A-71CE-48E1-BD71-2BEF15613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15263" y="0"/>
            <a:ext cx="214342" cy="685501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Your Logo">
            <a:extLst>
              <a:ext uri="{FF2B5EF4-FFF2-40B4-BE49-F238E27FC236}">
                <a16:creationId xmlns:a16="http://schemas.microsoft.com/office/drawing/2014/main" id="{4B15872D-B1EC-74B6-4F43-AB7BFF2C8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552" y="2887811"/>
            <a:ext cx="4224448" cy="39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0837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E6EA7-D863-2875-D0BD-18B39BB89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r>
              <a:rPr lang="en-GB" sz="4200" dirty="0"/>
              <a:t>Overview of business idea</a:t>
            </a:r>
          </a:p>
        </p:txBody>
      </p:sp>
      <p:pic>
        <p:nvPicPr>
          <p:cNvPr id="5" name="Picture 4" descr="A group of kids playing with toys&#10;&#10;AI-generated content may be incorrect.">
            <a:extLst>
              <a:ext uri="{FF2B5EF4-FFF2-40B4-BE49-F238E27FC236}">
                <a16:creationId xmlns:a16="http://schemas.microsoft.com/office/drawing/2014/main" id="{5DA112DE-9B4E-83FC-A7F8-9F8ED7A7F4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182" r="26594" b="2"/>
          <a:stretch>
            <a:fillRect/>
          </a:stretch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3B51-AADA-BD0F-9CF5-A2CB9877D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075477"/>
            <a:ext cx="6238687" cy="42491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chemeClr val="accent6"/>
                </a:solidFill>
                <a:latin typeface="Georgia" panose="02040502050405020303" pitchFamily="18" charset="0"/>
              </a:rPr>
              <a:t>Little Explorers Childcare Hub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>
                <a:latin typeface="Georgia" panose="02040502050405020303" pitchFamily="18" charset="0"/>
              </a:rPr>
              <a:t>Service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Georgia" panose="02040502050405020303" pitchFamily="18" charset="0"/>
              </a:rPr>
              <a:t>Childcare and play based learning for children aged 0 – 12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Georgia" panose="02040502050405020303" pitchFamily="18" charset="0"/>
              </a:rPr>
              <a:t>Day care, after school care and holiday care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Georgia" panose="02040502050405020303" pitchFamily="18" charset="0"/>
              </a:rPr>
              <a:t>Safe environment for learning, play and development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>
                <a:latin typeface="Georgia" panose="02040502050405020303" pitchFamily="18" charset="0"/>
              </a:rPr>
              <a:t>Why choose Little Explorers?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Georgia" panose="02040502050405020303" pitchFamily="18" charset="0"/>
              </a:rPr>
              <a:t>Combines childcare, soft play and learning in one centre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Georgia" panose="02040502050405020303" pitchFamily="18" charset="0"/>
              </a:rPr>
              <a:t>Includes reading areas, outdoor play and supervised gaming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Georgia" panose="02040502050405020303" pitchFamily="18" charset="0"/>
              </a:rPr>
              <a:t>Focus on sustainability and community support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>
                <a:latin typeface="Georgia" panose="02040502050405020303" pitchFamily="18" charset="0"/>
              </a:rPr>
              <a:t>Structure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Georgia" panose="02040502050405020303" pitchFamily="18" charset="0"/>
              </a:rPr>
              <a:t>Legal format: Private Limited Company (Ltd)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Georgia" panose="02040502050405020303" pitchFamily="18" charset="0"/>
              </a:rPr>
              <a:t>Managed by owner with qualified childcare practitioners, childcare assistants and administrative support.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057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E105210-61FE-4E9D-9076-A5618FDA8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7539B-535E-0C7F-E01D-CCA1350B6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6008914" cy="1683487"/>
          </a:xfrm>
        </p:spPr>
        <p:txBody>
          <a:bodyPr>
            <a:normAutofit/>
          </a:bodyPr>
          <a:lstStyle/>
          <a:p>
            <a:r>
              <a:rPr lang="en-GB" sz="4200" dirty="0"/>
              <a:t>Key 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6F2C6-5F75-8B9A-5A58-B7069F0DE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2222"/>
            <a:ext cx="6150926" cy="432237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solidFill>
                  <a:schemeClr val="accent6"/>
                </a:solidFill>
                <a:latin typeface="Georgia" panose="02040502050405020303" pitchFamily="18" charset="0"/>
              </a:rPr>
              <a:t>PESTEL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latin typeface="Georgia" panose="02040502050405020303" pitchFamily="18" charset="0"/>
              </a:rPr>
              <a:t>Political</a:t>
            </a:r>
          </a:p>
          <a:p>
            <a:pPr>
              <a:lnSpc>
                <a:spcPct val="9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1600" dirty="0">
                <a:latin typeface="Georgia" panose="02040502050405020303" pitchFamily="18" charset="0"/>
              </a:rPr>
              <a:t>Government funded childcare increases demand for registered childcare places.</a:t>
            </a:r>
          </a:p>
          <a:p>
            <a:pPr>
              <a:lnSpc>
                <a:spcPct val="90000"/>
              </a:lnSpc>
              <a:buClr>
                <a:srgbClr val="00B0F0"/>
              </a:buClr>
              <a:buFont typeface="Wingdings" pitchFamily="2" charset="2"/>
              <a:buChar char="§"/>
            </a:pPr>
            <a:r>
              <a:rPr lang="en-GB" sz="1600" dirty="0">
                <a:latin typeface="Georgia" panose="02040502050405020303" pitchFamily="18" charset="0"/>
              </a:rPr>
              <a:t>Ofsted registration and government regulations ensure high standards and build parents' trust.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latin typeface="Georgia" panose="02040502050405020303" pitchFamily="18" charset="0"/>
              </a:rPr>
              <a:t>Economic </a:t>
            </a:r>
          </a:p>
          <a:p>
            <a:pPr>
              <a:lnSpc>
                <a:spcPct val="90000"/>
              </a:lnSpc>
              <a:buClr>
                <a:srgbClr val="92D050"/>
              </a:buClr>
              <a:buFont typeface="Wingdings" pitchFamily="2" charset="2"/>
              <a:buChar char="§"/>
            </a:pPr>
            <a:r>
              <a:rPr lang="en-GB" sz="1600" dirty="0">
                <a:latin typeface="Georgia" panose="02040502050405020303" pitchFamily="18" charset="0"/>
              </a:rPr>
              <a:t>Childcare costs affect parents' choices.</a:t>
            </a:r>
          </a:p>
          <a:p>
            <a:pPr>
              <a:lnSpc>
                <a:spcPct val="90000"/>
              </a:lnSpc>
              <a:buClr>
                <a:srgbClr val="92D050"/>
              </a:buClr>
              <a:buFont typeface="Wingdings" pitchFamily="2" charset="2"/>
              <a:buChar char="§"/>
            </a:pPr>
            <a:r>
              <a:rPr lang="en-GB" sz="1600" dirty="0">
                <a:latin typeface="Georgia" panose="02040502050405020303" pitchFamily="18" charset="0"/>
              </a:rPr>
              <a:t>Flexible pricing can improve accessibility.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latin typeface="Georgia" panose="02040502050405020303" pitchFamily="18" charset="0"/>
              </a:rPr>
              <a:t>Social </a:t>
            </a:r>
          </a:p>
          <a:p>
            <a:pPr>
              <a:lnSpc>
                <a:spcPct val="90000"/>
              </a:lnSpc>
              <a:buClr>
                <a:srgbClr val="F4E418"/>
              </a:buClr>
              <a:buFont typeface="Wingdings" pitchFamily="2" charset="2"/>
              <a:buChar char="§"/>
            </a:pPr>
            <a:r>
              <a:rPr lang="en-GB" sz="1600" dirty="0">
                <a:latin typeface="Georgia" panose="02040502050405020303" pitchFamily="18" charset="0"/>
              </a:rPr>
              <a:t>Parents need safe and reliable childcare around work and study.</a:t>
            </a:r>
          </a:p>
          <a:p>
            <a:pPr>
              <a:lnSpc>
                <a:spcPct val="90000"/>
              </a:lnSpc>
              <a:buClr>
                <a:srgbClr val="F4E418"/>
              </a:buClr>
              <a:buFont typeface="Wingdings" pitchFamily="2" charset="2"/>
              <a:buChar char="§"/>
            </a:pPr>
            <a:r>
              <a:rPr lang="en-GB" sz="1600" dirty="0">
                <a:latin typeface="Georgia" panose="02040502050405020303" pitchFamily="18" charset="0"/>
              </a:rPr>
              <a:t>Increased demand for child development focused services.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C1DF613-CD5C-4D37-9F6C-843AFBBBD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197929"/>
            <a:ext cx="2875207" cy="166007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CB56F5D-A737-4E56-BCDD-0F992B89C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6033977"/>
            <a:ext cx="7151914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screen shot of a cell phone&#10;&#10;AI-generated content may be incorrect.">
            <a:extLst>
              <a:ext uri="{FF2B5EF4-FFF2-40B4-BE49-F238E27FC236}">
                <a16:creationId xmlns:a16="http://schemas.microsoft.com/office/drawing/2014/main" id="{E7158BE8-A275-77A8-509F-2E2808916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5" r="4946" b="1"/>
          <a:stretch>
            <a:fillRect/>
          </a:stretch>
        </p:blipFill>
        <p:spPr>
          <a:xfrm>
            <a:off x="7963785" y="-126123"/>
            <a:ext cx="4228215" cy="748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332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9DBEC0-2C3E-0DA5-F36D-4621FB42F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pPr algn="just"/>
            <a:r>
              <a:rPr lang="en-GB" sz="4200" dirty="0"/>
              <a:t>Marketing strategies</a:t>
            </a:r>
          </a:p>
        </p:txBody>
      </p:sp>
      <p:pic>
        <p:nvPicPr>
          <p:cNvPr id="5" name="Picture 4" descr="A group of cubes with logos&#10;&#10;AI-generated content may be incorrect.">
            <a:extLst>
              <a:ext uri="{FF2B5EF4-FFF2-40B4-BE49-F238E27FC236}">
                <a16:creationId xmlns:a16="http://schemas.microsoft.com/office/drawing/2014/main" id="{0664AF8A-3F6E-9E76-2DA3-B9E0D03743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77" r="25937" b="-2"/>
          <a:stretch>
            <a:fillRect/>
          </a:stretch>
        </p:blipFill>
        <p:spPr>
          <a:xfrm>
            <a:off x="1" y="0"/>
            <a:ext cx="5111596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277FD22-7987-0A23-4697-DEE3462050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3022169"/>
              </p:ext>
            </p:extLst>
          </p:nvPr>
        </p:nvGraphicFramePr>
        <p:xfrm>
          <a:off x="4849083" y="2351831"/>
          <a:ext cx="7142204" cy="1752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102">
                  <a:extLst>
                    <a:ext uri="{9D8B030D-6E8A-4147-A177-3AD203B41FA5}">
                      <a16:colId xmlns:a16="http://schemas.microsoft.com/office/drawing/2014/main" val="1729712827"/>
                    </a:ext>
                  </a:extLst>
                </a:gridCol>
                <a:gridCol w="3571102">
                  <a:extLst>
                    <a:ext uri="{9D8B030D-6E8A-4147-A177-3AD203B41FA5}">
                      <a16:colId xmlns:a16="http://schemas.microsoft.com/office/drawing/2014/main" val="32172933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6"/>
                          </a:solidFill>
                          <a:latin typeface="Georgia" panose="02040502050405020303" pitchFamily="18" charset="0"/>
                        </a:rPr>
                        <a:t>Social Media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b="0" i="0" dirty="0">
                          <a:solidFill>
                            <a:schemeClr val="accent6"/>
                          </a:solidFill>
                          <a:latin typeface="Georgia" panose="02040502050405020303" pitchFamily="18" charset="0"/>
                        </a:rPr>
                        <a:t>Local Community Marketing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1296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Georgia" panose="02040502050405020303" pitchFamily="18" charset="0"/>
                        </a:rPr>
                        <a:t>Instagram, Facebook &amp; TikTok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i="0" dirty="0">
                          <a:latin typeface="Georgia" panose="02040502050405020303" pitchFamily="18" charset="0"/>
                        </a:rPr>
                        <a:t>Google Business Profile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6564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Georgia" panose="02040502050405020303" pitchFamily="18" charset="0"/>
                        </a:rPr>
                        <a:t>Share photos &amp; videos of 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i="0" dirty="0">
                          <a:latin typeface="Georgia" panose="02040502050405020303" pitchFamily="18" charset="0"/>
                        </a:rPr>
                        <a:t>Flyers in schools &amp; community centres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616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Georgia" panose="02040502050405020303" pitchFamily="18" charset="0"/>
                        </a:rPr>
                        <a:t>Build trust  with parents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i="0" dirty="0">
                          <a:latin typeface="Georgia" panose="02040502050405020303" pitchFamily="18" charset="0"/>
                        </a:rPr>
                        <a:t>Encourage reviews &amp; referrals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8965119"/>
                  </a:ext>
                </a:extLst>
              </a:tr>
            </a:tbl>
          </a:graphicData>
        </a:graphic>
      </p:graphicFrame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E26656F-16AC-F716-3A2C-27318468610D}"/>
              </a:ext>
            </a:extLst>
          </p:cNvPr>
          <p:cNvSpPr txBox="1"/>
          <p:nvPr/>
        </p:nvSpPr>
        <p:spPr>
          <a:xfrm>
            <a:off x="4794739" y="4834884"/>
            <a:ext cx="6535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accent6"/>
                </a:solidFill>
                <a:latin typeface="Georgia" panose="02040502050405020303" pitchFamily="18" charset="0"/>
              </a:rPr>
              <a:t>Marketing Message:</a:t>
            </a:r>
          </a:p>
          <a:p>
            <a:pPr algn="ctr"/>
            <a:r>
              <a:rPr lang="en-GB" dirty="0">
                <a:latin typeface="Georgia" panose="02040502050405020303" pitchFamily="18" charset="0"/>
              </a:rPr>
              <a:t>“Safe childcare, fun learning and flexible support for families.”</a:t>
            </a:r>
          </a:p>
        </p:txBody>
      </p:sp>
    </p:spTree>
    <p:extLst>
      <p:ext uri="{BB962C8B-B14F-4D97-AF65-F5344CB8AC3E}">
        <p14:creationId xmlns:p14="http://schemas.microsoft.com/office/powerpoint/2010/main" val="758940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EB9AE8-EE49-CFAE-7F62-8BD396078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607" r="12983"/>
          <a:stretch>
            <a:fillRect/>
          </a:stretch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19CC33-DC0B-061D-CB83-D655345E4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605" y="-259914"/>
            <a:ext cx="6132605" cy="1738422"/>
          </a:xfrm>
        </p:spPr>
        <p:txBody>
          <a:bodyPr>
            <a:normAutofit/>
          </a:bodyPr>
          <a:lstStyle/>
          <a:p>
            <a:r>
              <a:rPr lang="en-GB" sz="4200" dirty="0"/>
              <a:t>Funding requirements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DA4DB36-1FA9-9C50-F7FB-0E559483E4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4925131"/>
              </p:ext>
            </p:extLst>
          </p:nvPr>
        </p:nvGraphicFramePr>
        <p:xfrm>
          <a:off x="-36605" y="1171011"/>
          <a:ext cx="6247440" cy="3688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23720">
                  <a:extLst>
                    <a:ext uri="{9D8B030D-6E8A-4147-A177-3AD203B41FA5}">
                      <a16:colId xmlns:a16="http://schemas.microsoft.com/office/drawing/2014/main" val="450110865"/>
                    </a:ext>
                  </a:extLst>
                </a:gridCol>
                <a:gridCol w="3123720">
                  <a:extLst>
                    <a:ext uri="{9D8B030D-6E8A-4147-A177-3AD203B41FA5}">
                      <a16:colId xmlns:a16="http://schemas.microsoft.com/office/drawing/2014/main" val="2782938843"/>
                    </a:ext>
                  </a:extLst>
                </a:gridCol>
              </a:tblGrid>
              <a:tr h="288946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solidFill>
                            <a:schemeClr val="accent6"/>
                          </a:solidFill>
                          <a:latin typeface="Georgia" panose="02040502050405020303" pitchFamily="18" charset="0"/>
                        </a:rPr>
                        <a:t>Start-up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solidFill>
                            <a:schemeClr val="accent6"/>
                          </a:solidFill>
                          <a:latin typeface="Georgia" panose="02040502050405020303" pitchFamily="18" charset="0"/>
                        </a:rPr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4835627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Premises rent and deposit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1376839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Renovation and safety setup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104931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Soft play 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£7,000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2695803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Toys/books/materials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£3,500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9661063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Furniture/rest areas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2621438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Outdoor play 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1000594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Kitchen 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6622426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Insurance/legal/admin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8247928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4162997"/>
                  </a:ext>
                </a:extLst>
              </a:tr>
              <a:tr h="270424"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First month staff 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dirty="0">
                          <a:latin typeface="Georgia" panose="02040502050405020303" pitchFamily="18" charset="0"/>
                        </a:rPr>
                        <a:t>£3,000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1634849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2272A406-155F-DA73-21F4-28B4396AA7F6}"/>
              </a:ext>
            </a:extLst>
          </p:cNvPr>
          <p:cNvSpPr txBox="1"/>
          <p:nvPr/>
        </p:nvSpPr>
        <p:spPr>
          <a:xfrm>
            <a:off x="-36605" y="4915306"/>
            <a:ext cx="4172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6"/>
                </a:solidFill>
                <a:latin typeface="Georgia" panose="02040502050405020303" pitchFamily="18" charset="0"/>
              </a:rPr>
              <a:t>Total Funding Required: £45,000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F4E2CA3-C2A2-4828-F006-6C4D1946D625}"/>
              </a:ext>
            </a:extLst>
          </p:cNvPr>
          <p:cNvSpPr txBox="1"/>
          <p:nvPr/>
        </p:nvSpPr>
        <p:spPr>
          <a:xfrm>
            <a:off x="-36605" y="5583198"/>
            <a:ext cx="305582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dirty="0">
                <a:solidFill>
                  <a:schemeClr val="accent6"/>
                </a:solidFill>
                <a:latin typeface="Georgia" panose="02040502050405020303" pitchFamily="18" charset="0"/>
              </a:rPr>
              <a:t>Funding Sources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Georgia" panose="02040502050405020303" pitchFamily="18" charset="0"/>
              </a:rPr>
              <a:t>Personal savings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Georgia" panose="02040502050405020303" pitchFamily="18" charset="0"/>
              </a:rPr>
              <a:t>Small business loan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Georgia" panose="02040502050405020303" pitchFamily="18" charset="0"/>
              </a:rPr>
              <a:t>Investor funding</a:t>
            </a:r>
          </a:p>
        </p:txBody>
      </p:sp>
    </p:spTree>
    <p:extLst>
      <p:ext uri="{BB962C8B-B14F-4D97-AF65-F5344CB8AC3E}">
        <p14:creationId xmlns:p14="http://schemas.microsoft.com/office/powerpoint/2010/main" val="3703060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C26660-0011-B88B-0CC6-65B3B63464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044" r="16824" b="-1"/>
          <a:stretch>
            <a:fillRect/>
          </a:stretch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6A7672-70F6-6B15-A89B-E69D8E6A5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777" y="288220"/>
            <a:ext cx="6132605" cy="1738422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DC1C6-D940-645B-726B-DA33AEECB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474" y="1669398"/>
            <a:ext cx="5487146" cy="451129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100" dirty="0">
                <a:solidFill>
                  <a:schemeClr val="accent6"/>
                </a:solidFill>
                <a:latin typeface="Georgia" panose="02040502050405020303" pitchFamily="18" charset="0"/>
              </a:rPr>
              <a:t>Why Invest in Little Explorers?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en-GB" sz="1850" dirty="0">
                <a:latin typeface="Georgia" panose="02040502050405020303" pitchFamily="18" charset="0"/>
              </a:rPr>
              <a:t>Strong demand for childcare services.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en-GB" sz="1850" dirty="0">
                <a:latin typeface="Georgia" panose="02040502050405020303" pitchFamily="18" charset="0"/>
              </a:rPr>
              <a:t>Unique combination of childcare and play facilities.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en-GB" sz="1850" dirty="0">
                <a:latin typeface="Georgia" panose="02040502050405020303" pitchFamily="18" charset="0"/>
              </a:rPr>
              <a:t>Supports children, parents and the local community.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en-GB" sz="1850" dirty="0">
                <a:latin typeface="Georgia" panose="02040502050405020303" pitchFamily="18" charset="0"/>
              </a:rPr>
              <a:t>Strong focus on sustainability and social responsibility adds value for families and investors.</a:t>
            </a:r>
          </a:p>
          <a:p>
            <a:pPr>
              <a:lnSpc>
                <a:spcPct val="90000"/>
              </a:lnSpc>
              <a:buFont typeface="Wingdings" pitchFamily="2" charset="2"/>
              <a:buChar char="ü"/>
            </a:pPr>
            <a:r>
              <a:rPr lang="en-GB" sz="1850" dirty="0">
                <a:latin typeface="Georgia" panose="02040502050405020303" pitchFamily="18" charset="0"/>
              </a:rPr>
              <a:t>Future growth opportunities through parties, activities and weekend sessions.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latin typeface="Georgia" panose="02040502050405020303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latin typeface="Georgia" panose="02040502050405020303" pitchFamily="18" charset="0"/>
              </a:rPr>
              <a:t>Thank you –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74462606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390</Words>
  <Application>Microsoft Macintosh PowerPoint</Application>
  <PresentationFormat>Widescreen</PresentationFormat>
  <Paragraphs>75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Aptos</vt:lpstr>
      <vt:lpstr>Arial</vt:lpstr>
      <vt:lpstr>Bell MT</vt:lpstr>
      <vt:lpstr>Georgia</vt:lpstr>
      <vt:lpstr>Univers Condensed Light</vt:lpstr>
      <vt:lpstr>Walbaum Display Light</vt:lpstr>
      <vt:lpstr>Wingdings</vt:lpstr>
      <vt:lpstr>AngleLinesVTI</vt:lpstr>
      <vt:lpstr>Little  explorers' childcare hub Business Idea Presentation  programme: certhe business skills for the workplace module: enterprise &amp; entrepreneurship (lclm4006) assignment: component 1 presentation </vt:lpstr>
      <vt:lpstr>Overview of business idea</vt:lpstr>
      <vt:lpstr>Key external factors</vt:lpstr>
      <vt:lpstr>Marketing strategies</vt:lpstr>
      <vt:lpstr>Funding requirements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Kiesha Murray (2435076)</dc:creator>
  <cp:lastModifiedBy>Kiesha Murray (2435076)</cp:lastModifiedBy>
  <cp:revision>10</cp:revision>
  <dcterms:created xsi:type="dcterms:W3CDTF">2026-07-10T01:44:48Z</dcterms:created>
  <dcterms:modified xsi:type="dcterms:W3CDTF">2026-07-13T02:30:20Z</dcterms:modified>
</cp:coreProperties>
</file>