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F20883-33D6-03F9-A90A-E96B9FCDD6E9}" v="165" dt="2025-01-13T18:36:02.5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ke Darnell (2306084)" userId="S::2306084@student.uwtsd.ac.uk::349861ea-dcc0-47c6-bc35-48d9e0ac2738" providerId="AD" clId="Web-{CAF20883-33D6-03F9-A90A-E96B9FCDD6E9}"/>
    <pc:docChg chg="addSld modSld addMainMaster delMainMaster">
      <pc:chgData name="Luke Darnell (2306084)" userId="S::2306084@student.uwtsd.ac.uk::349861ea-dcc0-47c6-bc35-48d9e0ac2738" providerId="AD" clId="Web-{CAF20883-33D6-03F9-A90A-E96B9FCDD6E9}" dt="2025-01-13T18:36:02.500" v="152" actId="14100"/>
      <pc:docMkLst>
        <pc:docMk/>
      </pc:docMkLst>
      <pc:sldChg chg="addSp modSp mod setBg modClrScheme chgLayout">
        <pc:chgData name="Luke Darnell (2306084)" userId="S::2306084@student.uwtsd.ac.uk::349861ea-dcc0-47c6-bc35-48d9e0ac2738" providerId="AD" clId="Web-{CAF20883-33D6-03F9-A90A-E96B9FCDD6E9}" dt="2025-01-13T17:18:48.728" v="18"/>
        <pc:sldMkLst>
          <pc:docMk/>
          <pc:sldMk cId="109857222" sldId="256"/>
        </pc:sldMkLst>
        <pc:spChg chg="mod">
          <ac:chgData name="Luke Darnell (2306084)" userId="S::2306084@student.uwtsd.ac.uk::349861ea-dcc0-47c6-bc35-48d9e0ac2738" providerId="AD" clId="Web-{CAF20883-33D6-03F9-A90A-E96B9FCDD6E9}" dt="2025-01-13T17:18:48.728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7:18:48.728" v="1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uke Darnell (2306084)" userId="S::2306084@student.uwtsd.ac.uk::349861ea-dcc0-47c6-bc35-48d9e0ac2738" providerId="AD" clId="Web-{CAF20883-33D6-03F9-A90A-E96B9FCDD6E9}" dt="2025-01-13T17:18:48.728" v="18"/>
          <ac:spMkLst>
            <pc:docMk/>
            <pc:sldMk cId="109857222" sldId="256"/>
            <ac:spMk id="9" creationId="{C3B0A228-9EA3-4009-A82E-9402BBC726A0}"/>
          </ac:spMkLst>
        </pc:spChg>
        <pc:spChg chg="add">
          <ac:chgData name="Luke Darnell (2306084)" userId="S::2306084@student.uwtsd.ac.uk::349861ea-dcc0-47c6-bc35-48d9e0ac2738" providerId="AD" clId="Web-{CAF20883-33D6-03F9-A90A-E96B9FCDD6E9}" dt="2025-01-13T17:18:48.728" v="18"/>
          <ac:spMkLst>
            <pc:docMk/>
            <pc:sldMk cId="109857222" sldId="256"/>
            <ac:spMk id="11" creationId="{02E0C409-730D-455F-AA8F-0646ABDB1B42}"/>
          </ac:spMkLst>
        </pc:spChg>
        <pc:picChg chg="add">
          <ac:chgData name="Luke Darnell (2306084)" userId="S::2306084@student.uwtsd.ac.uk::349861ea-dcc0-47c6-bc35-48d9e0ac2738" providerId="AD" clId="Web-{CAF20883-33D6-03F9-A90A-E96B9FCDD6E9}" dt="2025-01-13T17:18:48.728" v="18"/>
          <ac:picMkLst>
            <pc:docMk/>
            <pc:sldMk cId="109857222" sldId="256"/>
            <ac:picMk id="4" creationId="{E2141F31-B8CF-8752-032E-CA0ACA2A2D35}"/>
          </ac:picMkLst>
        </pc:picChg>
      </pc:sldChg>
      <pc:sldChg chg="modSp new">
        <pc:chgData name="Luke Darnell (2306084)" userId="S::2306084@student.uwtsd.ac.uk::349861ea-dcc0-47c6-bc35-48d9e0ac2738" providerId="AD" clId="Web-{CAF20883-33D6-03F9-A90A-E96B9FCDD6E9}" dt="2025-01-13T17:33:35.533" v="136" actId="20577"/>
        <pc:sldMkLst>
          <pc:docMk/>
          <pc:sldMk cId="1754510691" sldId="257"/>
        </pc:sldMkLst>
        <pc:spChg chg="mod">
          <ac:chgData name="Luke Darnell (2306084)" userId="S::2306084@student.uwtsd.ac.uk::349861ea-dcc0-47c6-bc35-48d9e0ac2738" providerId="AD" clId="Web-{CAF20883-33D6-03F9-A90A-E96B9FCDD6E9}" dt="2025-01-13T17:19:04.150" v="22" actId="20577"/>
          <ac:spMkLst>
            <pc:docMk/>
            <pc:sldMk cId="1754510691" sldId="257"/>
            <ac:spMk id="2" creationId="{D588CA28-C093-E2B3-2CAC-19022750B839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7:33:35.533" v="136" actId="20577"/>
          <ac:spMkLst>
            <pc:docMk/>
            <pc:sldMk cId="1754510691" sldId="257"/>
            <ac:spMk id="3" creationId="{C2AA656C-D3B3-50E4-1457-8D30C75AA37A}"/>
          </ac:spMkLst>
        </pc:spChg>
      </pc:sldChg>
      <pc:sldChg chg="modSp new">
        <pc:chgData name="Luke Darnell (2306084)" userId="S::2306084@student.uwtsd.ac.uk::349861ea-dcc0-47c6-bc35-48d9e0ac2738" providerId="AD" clId="Web-{CAF20883-33D6-03F9-A90A-E96B9FCDD6E9}" dt="2025-01-13T17:36:02.678" v="140" actId="20577"/>
        <pc:sldMkLst>
          <pc:docMk/>
          <pc:sldMk cId="2494186625" sldId="258"/>
        </pc:sldMkLst>
        <pc:spChg chg="mod">
          <ac:chgData name="Luke Darnell (2306084)" userId="S::2306084@student.uwtsd.ac.uk::349861ea-dcc0-47c6-bc35-48d9e0ac2738" providerId="AD" clId="Web-{CAF20883-33D6-03F9-A90A-E96B9FCDD6E9}" dt="2025-01-13T17:20:15.370" v="36" actId="20577"/>
          <ac:spMkLst>
            <pc:docMk/>
            <pc:sldMk cId="2494186625" sldId="258"/>
            <ac:spMk id="2" creationId="{AC2CDD3B-B414-D0E2-0D7F-FBD1A3C5963D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7:36:02.678" v="140" actId="20577"/>
          <ac:spMkLst>
            <pc:docMk/>
            <pc:sldMk cId="2494186625" sldId="258"/>
            <ac:spMk id="3" creationId="{39B50510-D0A9-0B27-F9C8-3919AA9D9801}"/>
          </ac:spMkLst>
        </pc:spChg>
      </pc:sldChg>
      <pc:sldChg chg="modSp new">
        <pc:chgData name="Luke Darnell (2306084)" userId="S::2306084@student.uwtsd.ac.uk::349861ea-dcc0-47c6-bc35-48d9e0ac2738" providerId="AD" clId="Web-{CAF20883-33D6-03F9-A90A-E96B9FCDD6E9}" dt="2025-01-13T17:22:27.407" v="61" actId="20577"/>
        <pc:sldMkLst>
          <pc:docMk/>
          <pc:sldMk cId="3000452051" sldId="259"/>
        </pc:sldMkLst>
        <pc:spChg chg="mod">
          <ac:chgData name="Luke Darnell (2306084)" userId="S::2306084@student.uwtsd.ac.uk::349861ea-dcc0-47c6-bc35-48d9e0ac2738" providerId="AD" clId="Web-{CAF20883-33D6-03F9-A90A-E96B9FCDD6E9}" dt="2025-01-13T17:21:52.576" v="52" actId="20577"/>
          <ac:spMkLst>
            <pc:docMk/>
            <pc:sldMk cId="3000452051" sldId="259"/>
            <ac:spMk id="2" creationId="{AF424863-D306-FF48-7712-41C3291935BF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7:22:27.407" v="61" actId="20577"/>
          <ac:spMkLst>
            <pc:docMk/>
            <pc:sldMk cId="3000452051" sldId="259"/>
            <ac:spMk id="3" creationId="{EFDFD2BB-0F98-7191-AB4D-E75C7CE8F7FE}"/>
          </ac:spMkLst>
        </pc:spChg>
      </pc:sldChg>
      <pc:sldChg chg="modSp new">
        <pc:chgData name="Luke Darnell (2306084)" userId="S::2306084@student.uwtsd.ac.uk::349861ea-dcc0-47c6-bc35-48d9e0ac2738" providerId="AD" clId="Web-{CAF20883-33D6-03F9-A90A-E96B9FCDD6E9}" dt="2025-01-13T17:41:02.419" v="143" actId="20577"/>
        <pc:sldMkLst>
          <pc:docMk/>
          <pc:sldMk cId="1820298225" sldId="260"/>
        </pc:sldMkLst>
        <pc:spChg chg="mod">
          <ac:chgData name="Luke Darnell (2306084)" userId="S::2306084@student.uwtsd.ac.uk::349861ea-dcc0-47c6-bc35-48d9e0ac2738" providerId="AD" clId="Web-{CAF20883-33D6-03F9-A90A-E96B9FCDD6E9}" dt="2025-01-13T17:22:55.018" v="69" actId="20577"/>
          <ac:spMkLst>
            <pc:docMk/>
            <pc:sldMk cId="1820298225" sldId="260"/>
            <ac:spMk id="2" creationId="{55705D48-DB76-475A-F996-904A827EED7D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7:41:02.419" v="143" actId="20577"/>
          <ac:spMkLst>
            <pc:docMk/>
            <pc:sldMk cId="1820298225" sldId="260"/>
            <ac:spMk id="3" creationId="{C0F5171B-8CBD-59FF-A9A9-EBF8FAF3A25A}"/>
          </ac:spMkLst>
        </pc:spChg>
      </pc:sldChg>
      <pc:sldChg chg="modSp new">
        <pc:chgData name="Luke Darnell (2306084)" userId="S::2306084@student.uwtsd.ac.uk::349861ea-dcc0-47c6-bc35-48d9e0ac2738" providerId="AD" clId="Web-{CAF20883-33D6-03F9-A90A-E96B9FCDD6E9}" dt="2025-01-13T17:26:26.523" v="97" actId="20577"/>
        <pc:sldMkLst>
          <pc:docMk/>
          <pc:sldMk cId="289947699" sldId="261"/>
        </pc:sldMkLst>
        <pc:spChg chg="mod">
          <ac:chgData name="Luke Darnell (2306084)" userId="S::2306084@student.uwtsd.ac.uk::349861ea-dcc0-47c6-bc35-48d9e0ac2738" providerId="AD" clId="Web-{CAF20883-33D6-03F9-A90A-E96B9FCDD6E9}" dt="2025-01-13T17:25:15.005" v="87" actId="20577"/>
          <ac:spMkLst>
            <pc:docMk/>
            <pc:sldMk cId="289947699" sldId="261"/>
            <ac:spMk id="2" creationId="{B8ECD73C-E78D-1B6D-350C-652370B7B47E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7:26:26.523" v="97" actId="20577"/>
          <ac:spMkLst>
            <pc:docMk/>
            <pc:sldMk cId="289947699" sldId="261"/>
            <ac:spMk id="3" creationId="{2FD05980-AA31-2E1A-2EB2-8971DB1DE6B2}"/>
          </ac:spMkLst>
        </pc:spChg>
      </pc:sldChg>
      <pc:sldChg chg="modSp new">
        <pc:chgData name="Luke Darnell (2306084)" userId="S::2306084@student.uwtsd.ac.uk::349861ea-dcc0-47c6-bc35-48d9e0ac2738" providerId="AD" clId="Web-{CAF20883-33D6-03F9-A90A-E96B9FCDD6E9}" dt="2025-01-13T17:42:42.969" v="146" actId="20577"/>
        <pc:sldMkLst>
          <pc:docMk/>
          <pc:sldMk cId="3260332122" sldId="262"/>
        </pc:sldMkLst>
        <pc:spChg chg="mod">
          <ac:chgData name="Luke Darnell (2306084)" userId="S::2306084@student.uwtsd.ac.uk::349861ea-dcc0-47c6-bc35-48d9e0ac2738" providerId="AD" clId="Web-{CAF20883-33D6-03F9-A90A-E96B9FCDD6E9}" dt="2025-01-13T17:26:39.601" v="101" actId="20577"/>
          <ac:spMkLst>
            <pc:docMk/>
            <pc:sldMk cId="3260332122" sldId="262"/>
            <ac:spMk id="2" creationId="{1303CFE1-5544-6046-67DD-0CF137C76B52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7:42:42.969" v="146" actId="20577"/>
          <ac:spMkLst>
            <pc:docMk/>
            <pc:sldMk cId="3260332122" sldId="262"/>
            <ac:spMk id="3" creationId="{F889BA43-737B-ED9C-5368-6923AE4BF4F2}"/>
          </ac:spMkLst>
        </pc:spChg>
      </pc:sldChg>
      <pc:sldChg chg="modSp new">
        <pc:chgData name="Luke Darnell (2306084)" userId="S::2306084@student.uwtsd.ac.uk::349861ea-dcc0-47c6-bc35-48d9e0ac2738" providerId="AD" clId="Web-{CAF20883-33D6-03F9-A90A-E96B9FCDD6E9}" dt="2025-01-13T17:29:22.574" v="120" actId="20577"/>
        <pc:sldMkLst>
          <pc:docMk/>
          <pc:sldMk cId="413424297" sldId="263"/>
        </pc:sldMkLst>
        <pc:spChg chg="mod">
          <ac:chgData name="Luke Darnell (2306084)" userId="S::2306084@student.uwtsd.ac.uk::349861ea-dcc0-47c6-bc35-48d9e0ac2738" providerId="AD" clId="Web-{CAF20883-33D6-03F9-A90A-E96B9FCDD6E9}" dt="2025-01-13T17:29:22.574" v="120" actId="20577"/>
          <ac:spMkLst>
            <pc:docMk/>
            <pc:sldMk cId="413424297" sldId="263"/>
            <ac:spMk id="2" creationId="{C24A3902-85FB-1066-CA3E-6FCDD01999EF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7:28:57.151" v="115" actId="20577"/>
          <ac:spMkLst>
            <pc:docMk/>
            <pc:sldMk cId="413424297" sldId="263"/>
            <ac:spMk id="3" creationId="{0EC4428C-F454-7ACB-D009-AA930F0A070D}"/>
          </ac:spMkLst>
        </pc:spChg>
      </pc:sldChg>
      <pc:sldChg chg="modSp new">
        <pc:chgData name="Luke Darnell (2306084)" userId="S::2306084@student.uwtsd.ac.uk::349861ea-dcc0-47c6-bc35-48d9e0ac2738" providerId="AD" clId="Web-{CAF20883-33D6-03F9-A90A-E96B9FCDD6E9}" dt="2025-01-13T17:30:00.841" v="129" actId="20577"/>
        <pc:sldMkLst>
          <pc:docMk/>
          <pc:sldMk cId="3023799723" sldId="264"/>
        </pc:sldMkLst>
        <pc:spChg chg="mod">
          <ac:chgData name="Luke Darnell (2306084)" userId="S::2306084@student.uwtsd.ac.uk::349861ea-dcc0-47c6-bc35-48d9e0ac2738" providerId="AD" clId="Web-{CAF20883-33D6-03F9-A90A-E96B9FCDD6E9}" dt="2025-01-13T17:29:54.559" v="125" actId="20577"/>
          <ac:spMkLst>
            <pc:docMk/>
            <pc:sldMk cId="3023799723" sldId="264"/>
            <ac:spMk id="2" creationId="{AEBBEFAB-35C1-F5C5-CA7F-FE6C7FA8E03F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7:30:00.841" v="129" actId="20577"/>
          <ac:spMkLst>
            <pc:docMk/>
            <pc:sldMk cId="3023799723" sldId="264"/>
            <ac:spMk id="3" creationId="{9DAEE445-C96B-2423-321A-29B734AB018D}"/>
          </ac:spMkLst>
        </pc:spChg>
      </pc:sldChg>
      <pc:sldChg chg="delSp modSp new">
        <pc:chgData name="Luke Darnell (2306084)" userId="S::2306084@student.uwtsd.ac.uk::349861ea-dcc0-47c6-bc35-48d9e0ac2738" providerId="AD" clId="Web-{CAF20883-33D6-03F9-A90A-E96B9FCDD6E9}" dt="2025-01-13T18:36:02.500" v="152" actId="14100"/>
        <pc:sldMkLst>
          <pc:docMk/>
          <pc:sldMk cId="2572846314" sldId="265"/>
        </pc:sldMkLst>
        <pc:spChg chg="del">
          <ac:chgData name="Luke Darnell (2306084)" userId="S::2306084@student.uwtsd.ac.uk::349861ea-dcc0-47c6-bc35-48d9e0ac2738" providerId="AD" clId="Web-{CAF20883-33D6-03F9-A90A-E96B9FCDD6E9}" dt="2025-01-13T18:35:58.937" v="151"/>
          <ac:spMkLst>
            <pc:docMk/>
            <pc:sldMk cId="2572846314" sldId="265"/>
            <ac:spMk id="2" creationId="{C1C30BD9-F8E6-8BFC-859B-8E495E0A1EB1}"/>
          </ac:spMkLst>
        </pc:spChg>
        <pc:spChg chg="mod">
          <ac:chgData name="Luke Darnell (2306084)" userId="S::2306084@student.uwtsd.ac.uk::349861ea-dcc0-47c6-bc35-48d9e0ac2738" providerId="AD" clId="Web-{CAF20883-33D6-03F9-A90A-E96B9FCDD6E9}" dt="2025-01-13T18:36:02.500" v="152" actId="14100"/>
          <ac:spMkLst>
            <pc:docMk/>
            <pc:sldMk cId="2572846314" sldId="265"/>
            <ac:spMk id="3" creationId="{2B7CB4AE-6A8B-91BC-F075-B881375D3D22}"/>
          </ac:spMkLst>
        </pc:spChg>
      </pc:sldChg>
      <pc:sldMasterChg chg="del delSldLayout">
        <pc:chgData name="Luke Darnell (2306084)" userId="S::2306084@student.uwtsd.ac.uk::349861ea-dcc0-47c6-bc35-48d9e0ac2738" providerId="AD" clId="Web-{CAF20883-33D6-03F9-A90A-E96B9FCDD6E9}" dt="2025-01-13T17:18:48.728" v="18"/>
        <pc:sldMasterMkLst>
          <pc:docMk/>
          <pc:sldMasterMk cId="2460954070" sldId="2147483660"/>
        </pc:sldMasterMkLst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Luke Darnell (2306084)" userId="S::2306084@student.uwtsd.ac.uk::349861ea-dcc0-47c6-bc35-48d9e0ac2738" providerId="AD" clId="Web-{CAF20883-33D6-03F9-A90A-E96B9FCDD6E9}" dt="2025-01-13T17:18:48.728" v="18"/>
        <pc:sldMasterMkLst>
          <pc:docMk/>
          <pc:sldMasterMk cId="1511357993" sldId="2147483721"/>
        </pc:sldMasterMkLst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3239182195" sldId="2147483710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2378123289" sldId="2147483711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3669052083" sldId="2147483712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2669608628" sldId="2147483713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1617238970" sldId="2147483714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1828864085" sldId="2147483715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456548437" sldId="2147483716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4182430244" sldId="2147483717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337617097" sldId="2147483718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1239894225" sldId="2147483719"/>
          </pc:sldLayoutMkLst>
        </pc:sldLayoutChg>
        <pc:sldLayoutChg chg="add">
          <pc:chgData name="Luke Darnell (2306084)" userId="S::2306084@student.uwtsd.ac.uk::349861ea-dcc0-47c6-bc35-48d9e0ac2738" providerId="AD" clId="Web-{CAF20883-33D6-03F9-A90A-E96B9FCDD6E9}" dt="2025-01-13T17:18:48.728" v="18"/>
          <pc:sldLayoutMkLst>
            <pc:docMk/>
            <pc:sldMasterMk cId="1511357993" sldId="2147483721"/>
            <pc:sldLayoutMk cId="3436716332" sldId="214748372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548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430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17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894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716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238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182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123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69052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608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864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3579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ollege.police.uk/article/new-training-opportunity-culture-change" TargetMode="External"/><Relationship Id="rId3" Type="http://schemas.openxmlformats.org/officeDocument/2006/relationships/hyperlink" Target="https://www.college.police.uk/app/information-management/management-police-information/collection-and-recording" TargetMode="External"/><Relationship Id="rId7" Type="http://schemas.openxmlformats.org/officeDocument/2006/relationships/hyperlink" Target="https://assets.publishing.service.gov.uk/government/uploads/system/uploads/attachment_data/file/1172588/Code-of-Practice-on-police-information-and-records-management-2023-20pt.pdf" TargetMode="External"/><Relationship Id="rId2" Type="http://schemas.openxmlformats.org/officeDocument/2006/relationships/hyperlink" Target="https://www.gov.uk/government/publications/super-complaint-on-the-police-response-to-stalking/press-release-changes-needed-to-ensure-stalking-victims-get-the-right-response-from-pol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guidance/neighbourhood-policing" TargetMode="External"/><Relationship Id="rId5" Type="http://schemas.openxmlformats.org/officeDocument/2006/relationships/hyperlink" Target="https://www.college.police.uk/app/major-investigation-and-public-protection/hate-crime/community-engagement-and-tension" TargetMode="External"/><Relationship Id="rId4" Type="http://schemas.openxmlformats.org/officeDocument/2006/relationships/hyperlink" Target="https://www.college.police.uk/app/civil-emergencies/civil-contingencies/risk-assessment" TargetMode="External"/><Relationship Id="rId9" Type="http://schemas.openxmlformats.org/officeDocument/2006/relationships/hyperlink" Target="https://www.police-foundation.org.uk/wp-content/uploads/2017/09/police_policy_dinners_prioritisati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2E0C409-730D-455F-AA8F-0646ABDB1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8973" y="0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1" y="1181101"/>
            <a:ext cx="4953000" cy="22478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b="1">
                <a:latin typeface="Aptos"/>
                <a:ea typeface="+mj-lt"/>
                <a:cs typeface="+mj-lt"/>
              </a:rPr>
              <a:t>Discuss the challenges faced by the police in addressing repeat </a:t>
            </a:r>
            <a:r>
              <a:rPr lang="en-US" sz="3000" b="1" err="1">
                <a:latin typeface="Aptos"/>
                <a:ea typeface="+mj-lt"/>
                <a:cs typeface="+mj-lt"/>
              </a:rPr>
              <a:t>victimisation</a:t>
            </a:r>
            <a:endParaRPr lang="en-US" sz="3000" b="1" err="1">
              <a:latin typeface="Aptos"/>
            </a:endParaRPr>
          </a:p>
          <a:p>
            <a:pPr>
              <a:lnSpc>
                <a:spcPct val="90000"/>
              </a:lnSpc>
            </a:pPr>
            <a:endParaRPr lang="en-US" sz="3000">
              <a:latin typeface="Aptos"/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US" sz="3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1" y="4360719"/>
            <a:ext cx="2679356" cy="14651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By Luke Darnell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141F31-B8CF-8752-032E-CA0ACA2A2D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195" b="-3"/>
          <a:stretch/>
        </p:blipFill>
        <p:spPr>
          <a:xfrm>
            <a:off x="5318308" y="10"/>
            <a:ext cx="6873692" cy="685799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BEFAB-35C1-F5C5-CA7F-FE6C7FA8E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EE445-C96B-2423-321A-29B734AB01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Walbaum Display"/>
              </a:rPr>
              <a:t>Today, I will be discussing the challenges faced by the police in addressing repeat </a:t>
            </a:r>
            <a:r>
              <a:rPr lang="en-US" err="1">
                <a:latin typeface="Walbaum Display"/>
              </a:rPr>
              <a:t>victimisation</a:t>
            </a:r>
            <a:r>
              <a:rPr lang="en-US">
                <a:latin typeface="Walbaum Display"/>
              </a:rPr>
              <a:t>, a pressing issue that affects both individuals and communities.</a:t>
            </a:r>
            <a:endParaRPr lang="en-US" dirty="0">
              <a:latin typeface="Walbaum Display"/>
            </a:endParaRPr>
          </a:p>
          <a:p>
            <a:r>
              <a:rPr lang="en-US">
                <a:latin typeface="Walbaum Display"/>
              </a:rPr>
              <a:t>Repeat </a:t>
            </a:r>
            <a:r>
              <a:rPr lang="en-US" err="1">
                <a:latin typeface="Walbaum Display"/>
              </a:rPr>
              <a:t>victimisation</a:t>
            </a:r>
            <a:r>
              <a:rPr lang="en-US">
                <a:latin typeface="Walbaum Display"/>
              </a:rPr>
              <a:t> refers to when the same individual or location is targeted for crime multiple times. It can involve various types of crimes, such as domestic violence, burglary, or harassment.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3799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8CA28-C093-E2B3-2CAC-19022750B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Challenge 1: Identifying Repeat Victims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A656C-D3B3-50E4-1457-8D30C75AA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Data management limitations: Police forces often lack integrated systems that can track repeat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victimisation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effectively. 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(GOV.UK, 2023)</a:t>
            </a:r>
            <a:endParaRPr lang="en-US" dirty="0">
              <a:solidFill>
                <a:srgbClr val="FFFFFF"/>
              </a:solidFill>
              <a:latin typeface="Walbaum Display"/>
            </a:endParaRP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Inconsistent reporting: Many victims, especially those of domestic violence or harassment, may not report every incident. 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(Andy, 2025)</a:t>
            </a:r>
            <a:endParaRPr lang="en-US" dirty="0">
              <a:solidFill>
                <a:srgbClr val="FFFFFF"/>
              </a:solidFill>
              <a:latin typeface="Walbaum Display"/>
            </a:endParaRP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As a result, even though repeat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victimisation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may be happening, the police may not be aware of it early enough to intervene.</a:t>
            </a:r>
          </a:p>
        </p:txBody>
      </p:sp>
    </p:spTree>
    <p:extLst>
      <p:ext uri="{BB962C8B-B14F-4D97-AF65-F5344CB8AC3E}">
        <p14:creationId xmlns:p14="http://schemas.microsoft.com/office/powerpoint/2010/main" val="1754510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CDD3B-B414-D0E2-0D7F-FBD1A3C59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To address Challenge 1: Identifying Repeat Victims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50510-D0A9-0B27-F9C8-3919AA9D9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Integrated databases: Police forces can invest in more advanced, integrated systems that allow them to track incidents involving the same victim or location across multiple reports.</a:t>
            </a:r>
          </a:p>
          <a:p>
            <a:r>
              <a:rPr lang="en-US" dirty="0" err="1">
                <a:solidFill>
                  <a:srgbClr val="FFFFFF"/>
                </a:solidFill>
                <a:latin typeface="Walbaum Display"/>
              </a:rPr>
              <a:t>Standardised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reporting: Implementing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standardised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reporting protocols across all police departments can help ensure consistency in how incidents are recorded, enabling better data analysis. 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(College of Policing, 2013)</a:t>
            </a: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Community policing initiatives: Local police can partner with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neighbourhood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groups, community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centres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, or housing associations to identify individuals or locations experiencing repeat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victimisation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(College of Policing, 2020)</a:t>
            </a:r>
            <a:endParaRPr lang="en-US" dirty="0">
              <a:solidFill>
                <a:srgbClr val="FFFFFF"/>
              </a:solidFill>
              <a:latin typeface="Walbaum Display"/>
            </a:endParaRPr>
          </a:p>
        </p:txBody>
      </p:sp>
    </p:spTree>
    <p:extLst>
      <p:ext uri="{BB962C8B-B14F-4D97-AF65-F5344CB8AC3E}">
        <p14:creationId xmlns:p14="http://schemas.microsoft.com/office/powerpoint/2010/main" val="2494186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24863-D306-FF48-7712-41C329193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Challenge 2: Limited Resources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FD2BB-0F98-7191-AB4D-E75C7CE8F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Budget constraints: Reduced funding can limit the number of officers available to investigate and monitor repeat cases, affecting their ability to provide continued support.</a:t>
            </a:r>
            <a:endParaRPr lang="en-US"/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Competing priorities: Policing involves dealing with a wide variety of crimes. </a:t>
            </a: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Preventive measures: Preventative policing, which aims to reduce repeat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victimisation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by intervening early</a:t>
            </a:r>
          </a:p>
        </p:txBody>
      </p:sp>
    </p:spTree>
    <p:extLst>
      <p:ext uri="{BB962C8B-B14F-4D97-AF65-F5344CB8AC3E}">
        <p14:creationId xmlns:p14="http://schemas.microsoft.com/office/powerpoint/2010/main" val="3000452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05D48-DB76-475A-F996-904A827EE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To address Challenge 2: Limited Resources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5171B-8CBD-59FF-A9A9-EBF8FAF3A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Risk-based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prioritisation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: Police can adopt a risk-based approach where they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prioritise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cases of repeat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victimisation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based on the severity of the crime.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(Sully, 2019)</a:t>
            </a:r>
            <a:endParaRPr lang="en-US" dirty="0">
              <a:solidFill>
                <a:srgbClr val="FFFFFF"/>
              </a:solidFill>
              <a:latin typeface="Walbaum Display"/>
            </a:endParaRP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Use of risk assessment tools: Implementing structured risk assessment tools can help officers assess the likelihood of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revictimisation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in specific cases and focus resources on high-risk individuals or locations.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(College of Policing, 2013b)</a:t>
            </a: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Data-driven policing: Technology can help the police work smarter, not harder. By leveraging data analytics, predictive policing, and crime-mapping tools, officers can identify repeat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victimisation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patterns.</a:t>
            </a:r>
          </a:p>
        </p:txBody>
      </p:sp>
    </p:spTree>
    <p:extLst>
      <p:ext uri="{BB962C8B-B14F-4D97-AF65-F5344CB8AC3E}">
        <p14:creationId xmlns:p14="http://schemas.microsoft.com/office/powerpoint/2010/main" val="1820298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CD73C-E78D-1B6D-350C-652370B7B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Challenge 3: Lack of Victim Cooperation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05980-AA31-2E1A-2EB2-8971DB1DE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Fear and intimidation: Offenders may intimidate or coerce victims into not reporting crimes or cooperating with investigations.</a:t>
            </a: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Emotional and psychological factors: Repeat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victimisation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can take a toll on the mental health of victims</a:t>
            </a: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Cultural barriers: Some communities may have cultural or social reasons for not trusting the police, further complicating efforts to address repeat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victimisation</a:t>
            </a:r>
          </a:p>
        </p:txBody>
      </p:sp>
    </p:spTree>
    <p:extLst>
      <p:ext uri="{BB962C8B-B14F-4D97-AF65-F5344CB8AC3E}">
        <p14:creationId xmlns:p14="http://schemas.microsoft.com/office/powerpoint/2010/main" val="289947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3CFE1-5544-6046-67DD-0CF137C76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To address Challenge 3: Lack of Victim Cooperation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9BA43-737B-ED9C-5368-6923AE4BF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Community-oriented policing: Police officers should engage with communities in non-enforcement roles to build positive relationships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(College of Policing, 2021)</a:t>
            </a:r>
            <a:endParaRPr lang="en-US" dirty="0">
              <a:solidFill>
                <a:srgbClr val="FFFFFF"/>
              </a:solidFill>
              <a:latin typeface="Walbaum Display"/>
            </a:endParaRP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Assign dedicated officers or victim support liaisons: Providing victims with a consistent point of contact—a designated officer or victim support liaison—can help build trust and establish rapport over time.</a:t>
            </a:r>
          </a:p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Cultural sensitivity training: Some victims may come from communities with a historical mistrust of the police or may face cultural stigmas around reporting certain types of crimes, such as domestic abuse or sexual violence.</a:t>
            </a:r>
            <a:r>
              <a:rPr lang="en-US" sz="1200" dirty="0">
                <a:solidFill>
                  <a:srgbClr val="FFFFFF"/>
                </a:solidFill>
                <a:latin typeface="Times New Roman"/>
                <a:cs typeface="Times New Roman"/>
              </a:rPr>
              <a:t>(Marsh, 2021)</a:t>
            </a:r>
          </a:p>
        </p:txBody>
      </p:sp>
    </p:spTree>
    <p:extLst>
      <p:ext uri="{BB962C8B-B14F-4D97-AF65-F5344CB8AC3E}">
        <p14:creationId xmlns:p14="http://schemas.microsoft.com/office/powerpoint/2010/main" val="3260332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A3902-85FB-1066-CA3E-6FCDD0199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4428C-F454-7ACB-D009-AA930F0A0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Walbaum Display"/>
              </a:rPr>
              <a:t>In summary, addressing repeat </a:t>
            </a:r>
            <a:r>
              <a:rPr lang="en-US" dirty="0" err="1">
                <a:solidFill>
                  <a:srgbClr val="FFFFFF"/>
                </a:solidFill>
                <a:latin typeface="Walbaum Display"/>
              </a:rPr>
              <a:t>victimisation</a:t>
            </a:r>
            <a:r>
              <a:rPr lang="en-US" dirty="0">
                <a:solidFill>
                  <a:srgbClr val="FFFFFF"/>
                </a:solidFill>
                <a:latin typeface="Walbaum Display"/>
              </a:rPr>
              <a:t> presents numerous challenges for the police, including identifying victims, managing limited resources, ensuring victim cooperation, dealing with complex and vulnerable cases, and implementing long-term solutions.</a:t>
            </a:r>
          </a:p>
        </p:txBody>
      </p:sp>
    </p:spTree>
    <p:extLst>
      <p:ext uri="{BB962C8B-B14F-4D97-AF65-F5344CB8AC3E}">
        <p14:creationId xmlns:p14="http://schemas.microsoft.com/office/powerpoint/2010/main" val="413424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CB4AE-6A8B-91BC-F075-B881375D3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354455"/>
            <a:ext cx="9905999" cy="55446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latin typeface="Times New Roman"/>
                <a:cs typeface="Times New Roman"/>
              </a:rPr>
              <a:t>Reference list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Andy, C. (2025). </a:t>
            </a:r>
            <a:r>
              <a:rPr lang="en-US" sz="1200" i="1">
                <a:latin typeface="Times New Roman"/>
                <a:cs typeface="Times New Roman"/>
              </a:rPr>
              <a:t>Press release: Changes needed to ensure stalking victims get the right response from police</a:t>
            </a:r>
            <a:r>
              <a:rPr lang="en-US" sz="1200">
                <a:latin typeface="Times New Roman"/>
                <a:cs typeface="Times New Roman"/>
              </a:rPr>
              <a:t>. [online] GOV.UK. Available at: </a:t>
            </a:r>
            <a:r>
              <a:rPr lang="en-US" sz="1200" dirty="0">
                <a:latin typeface="Times New Roman"/>
                <a:cs typeface="Times New Roman"/>
                <a:hlinkClick r:id="rId2"/>
              </a:rPr>
              <a:t>https://www.gov.uk/government/publications/super-complaint-on-the-police-response-to-stalking/press-release-changes-needed-to-ensure-stalking-victims-get-the-right-response-from-police</a:t>
            </a:r>
            <a:r>
              <a:rPr lang="en-US" sz="1200">
                <a:latin typeface="Times New Roman"/>
                <a:cs typeface="Times New Roman"/>
              </a:rPr>
              <a:t> [Accessed 13 Jan. 2025].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College of Policing (2013a). </a:t>
            </a:r>
            <a:r>
              <a:rPr lang="en-US" sz="1200" i="1">
                <a:latin typeface="Times New Roman"/>
                <a:cs typeface="Times New Roman"/>
              </a:rPr>
              <a:t>Collection and Recording</a:t>
            </a:r>
            <a:r>
              <a:rPr lang="en-US" sz="1200">
                <a:latin typeface="Times New Roman"/>
                <a:cs typeface="Times New Roman"/>
              </a:rPr>
              <a:t>. [online] College of Policing. Available at: </a:t>
            </a:r>
            <a:r>
              <a:rPr lang="en-US" sz="1200" dirty="0">
                <a:latin typeface="Times New Roman"/>
                <a:cs typeface="Times New Roman"/>
                <a:hlinkClick r:id="rId3"/>
              </a:rPr>
              <a:t>https://www.college.police.uk/app/information-management/management-police-information/collection-and-recording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College of Policing (2013b). </a:t>
            </a:r>
            <a:r>
              <a:rPr lang="en-US" sz="1200" i="1">
                <a:latin typeface="Times New Roman"/>
                <a:cs typeface="Times New Roman"/>
              </a:rPr>
              <a:t>Risk Assessment</a:t>
            </a:r>
            <a:r>
              <a:rPr lang="en-US" sz="1200">
                <a:latin typeface="Times New Roman"/>
                <a:cs typeface="Times New Roman"/>
              </a:rPr>
              <a:t>. [online] College of Policing. Available at: </a:t>
            </a:r>
            <a:r>
              <a:rPr lang="en-US" sz="1200" dirty="0">
                <a:latin typeface="Times New Roman"/>
                <a:cs typeface="Times New Roman"/>
                <a:hlinkClick r:id="rId4"/>
              </a:rPr>
              <a:t>https://www.college.police.uk/app/civil-emergencies/civil-contingencies/risk-assessment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College of Policing (2020). </a:t>
            </a:r>
            <a:r>
              <a:rPr lang="en-US" sz="1200" i="1">
                <a:latin typeface="Times New Roman"/>
                <a:cs typeface="Times New Roman"/>
              </a:rPr>
              <a:t>Community engagement and tension</a:t>
            </a:r>
            <a:r>
              <a:rPr lang="en-US" sz="1200">
                <a:latin typeface="Times New Roman"/>
                <a:cs typeface="Times New Roman"/>
              </a:rPr>
              <a:t>. [online] College of Policing. Available at: </a:t>
            </a:r>
            <a:r>
              <a:rPr lang="en-US" sz="1200" dirty="0">
                <a:latin typeface="Times New Roman"/>
                <a:cs typeface="Times New Roman"/>
                <a:hlinkClick r:id="rId5"/>
              </a:rPr>
              <a:t>https://www.college.police.uk/app/major-investigation-and-public-protection/hate-crime/community-engagement-and-tension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College of Policing (2021). </a:t>
            </a:r>
            <a:r>
              <a:rPr lang="en-US" sz="1200" i="1">
                <a:latin typeface="Times New Roman"/>
                <a:cs typeface="Times New Roman"/>
              </a:rPr>
              <a:t>Neighbourhood policing</a:t>
            </a:r>
            <a:r>
              <a:rPr lang="en-US" sz="1200">
                <a:latin typeface="Times New Roman"/>
                <a:cs typeface="Times New Roman"/>
              </a:rPr>
              <a:t>. [online] College of Policing. Available at: </a:t>
            </a:r>
            <a:r>
              <a:rPr lang="en-US" sz="1200" dirty="0">
                <a:latin typeface="Times New Roman"/>
                <a:cs typeface="Times New Roman"/>
                <a:hlinkClick r:id="rId6"/>
              </a:rPr>
              <a:t>https://www.college.police.uk/guidance/neighbourhood-policing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GOV.UK (2023). </a:t>
            </a:r>
            <a:r>
              <a:rPr lang="en-US" sz="1200" i="1">
                <a:latin typeface="Times New Roman"/>
                <a:cs typeface="Times New Roman"/>
              </a:rPr>
              <a:t>Code of Practice on police information and records management</a:t>
            </a:r>
            <a:r>
              <a:rPr lang="en-US" sz="1200">
                <a:latin typeface="Times New Roman"/>
                <a:cs typeface="Times New Roman"/>
              </a:rPr>
              <a:t>. [online] Available at: </a:t>
            </a:r>
            <a:r>
              <a:rPr lang="en-US" sz="1200" dirty="0">
                <a:latin typeface="Times New Roman"/>
                <a:cs typeface="Times New Roman"/>
                <a:hlinkClick r:id="rId7"/>
              </a:rPr>
              <a:t>https://assets.publishing.service.gov.uk/government/uploads/system/uploads/attachment_data/file/1172588/Code-of-Practice-on-police-information-and-records-management-2023-20pt.pdf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Marsh, A. (2021). </a:t>
            </a:r>
            <a:r>
              <a:rPr lang="en-US" sz="1200" i="1">
                <a:latin typeface="Times New Roman"/>
                <a:cs typeface="Times New Roman"/>
              </a:rPr>
              <a:t>New training an opportunity for culture change in policing</a:t>
            </a:r>
            <a:r>
              <a:rPr lang="en-US" sz="1200">
                <a:latin typeface="Times New Roman"/>
                <a:cs typeface="Times New Roman"/>
              </a:rPr>
              <a:t>. [online] College of Policing. Available at: </a:t>
            </a:r>
            <a:r>
              <a:rPr lang="en-US" sz="1200" dirty="0">
                <a:latin typeface="Times New Roman"/>
                <a:cs typeface="Times New Roman"/>
                <a:hlinkClick r:id="rId8"/>
              </a:rPr>
              <a:t>https://www.college.police.uk/article/new-training-opportunity-culture-change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Sully (2019). </a:t>
            </a:r>
            <a:r>
              <a:rPr lang="en-US" sz="1200" i="1">
                <a:latin typeface="Times New Roman"/>
                <a:cs typeface="Times New Roman"/>
              </a:rPr>
              <a:t>Police prioritisation</a:t>
            </a:r>
            <a:r>
              <a:rPr lang="en-US" sz="1200">
                <a:latin typeface="Times New Roman"/>
                <a:cs typeface="Times New Roman"/>
              </a:rPr>
              <a:t>. [online] Available at: </a:t>
            </a:r>
            <a:r>
              <a:rPr lang="en-US" sz="1200" dirty="0">
                <a:latin typeface="Times New Roman"/>
                <a:cs typeface="Times New Roman"/>
                <a:hlinkClick r:id="rId9"/>
              </a:rPr>
              <a:t>https://www.police-foundation.org.uk/wp-content/uploads/2017/09/police_policy_dinners_prioritisation.pdf</a:t>
            </a:r>
            <a:r>
              <a:rPr lang="en-US" sz="1200" dirty="0">
                <a:latin typeface="Times New Roman"/>
                <a:cs typeface="Times New Roman"/>
              </a:rPr>
              <a:t>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846314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LightSeedRightStep">
      <a:dk1>
        <a:srgbClr val="000000"/>
      </a:dk1>
      <a:lt1>
        <a:srgbClr val="FFFFFF"/>
      </a:lt1>
      <a:dk2>
        <a:srgbClr val="412431"/>
      </a:dk2>
      <a:lt2>
        <a:srgbClr val="E8E6E2"/>
      </a:lt2>
      <a:accent1>
        <a:srgbClr val="6E90EE"/>
      </a:accent1>
      <a:accent2>
        <a:srgbClr val="654EEB"/>
      </a:accent2>
      <a:accent3>
        <a:srgbClr val="B66EEE"/>
      </a:accent3>
      <a:accent4>
        <a:srgbClr val="E84EEB"/>
      </a:accent4>
      <a:accent5>
        <a:srgbClr val="EE6EBB"/>
      </a:accent5>
      <a:accent6>
        <a:srgbClr val="EB4E6B"/>
      </a:accent6>
      <a:hlink>
        <a:srgbClr val="918157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RegattaVTI</vt:lpstr>
      <vt:lpstr>Discuss the challenges faced by the police in addressing repeat victimisation  </vt:lpstr>
      <vt:lpstr>Introduction </vt:lpstr>
      <vt:lpstr>Challenge 1: Identifying Repeat Victims</vt:lpstr>
      <vt:lpstr>To address Challenge 1: Identifying Repeat Victims</vt:lpstr>
      <vt:lpstr>Challenge 2: Limited Resources</vt:lpstr>
      <vt:lpstr>To address Challenge 2: Limited Resources</vt:lpstr>
      <vt:lpstr>Challenge 3: Lack of Victim Cooperation</vt:lpstr>
      <vt:lpstr>To address Challenge 3: Lack of Victim Cooperation</vt:lpstr>
      <vt:lpstr>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76</cp:revision>
  <dcterms:created xsi:type="dcterms:W3CDTF">2025-01-13T17:17:30Z</dcterms:created>
  <dcterms:modified xsi:type="dcterms:W3CDTF">2025-01-13T18:36:02Z</dcterms:modified>
</cp:coreProperties>
</file>