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305" r:id="rId6"/>
    <p:sldId id="313" r:id="rId7"/>
    <p:sldId id="314" r:id="rId8"/>
    <p:sldId id="315" r:id="rId9"/>
    <p:sldId id="316" r:id="rId10"/>
    <p:sldId id="317" r:id="rId11"/>
    <p:sldId id="318" r:id="rId12"/>
    <p:sldId id="319" r:id="rId13"/>
    <p:sldId id="320" r:id="rId14"/>
    <p:sldId id="321" r:id="rId15"/>
    <p:sldId id="312" r:id="rId16"/>
    <p:sldId id="322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1074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2/25/2020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263775"/>
            <a:ext cx="7772400" cy="1470025"/>
          </a:xfrm>
        </p:spPr>
        <p:txBody>
          <a:bodyPr/>
          <a:lstStyle/>
          <a:p>
            <a:r>
              <a:rPr lang="en-GB" dirty="0"/>
              <a:t>Software Development</a:t>
            </a:r>
          </a:p>
        </p:txBody>
      </p:sp>
    </p:spTree>
    <p:extLst>
      <p:ext uri="{BB962C8B-B14F-4D97-AF65-F5344CB8AC3E}">
        <p14:creationId xmlns:p14="http://schemas.microsoft.com/office/powerpoint/2010/main" val="32236665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File Processing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92500" lnSpcReduction="1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Storage of data in variables and arrays is temporary – all such data is lost when a program terminates.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Files are used for more permanent retention of data.</a:t>
            </a: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Programs may process many different files at the same time. 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However, each file must have its own unique name and it’s own unique pointer.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In order to perform file processing, you’ll need to #include the </a:t>
            </a:r>
            <a:r>
              <a:rPr lang="en-GB" sz="2400" dirty="0" err="1">
                <a:solidFill>
                  <a:schemeClr val="tx1"/>
                </a:solidFill>
              </a:rPr>
              <a:t>stdio.h</a:t>
            </a:r>
            <a:r>
              <a:rPr lang="en-GB" sz="2400" dirty="0">
                <a:solidFill>
                  <a:schemeClr val="tx1"/>
                </a:solidFill>
              </a:rPr>
              <a:t> library at the top of </a:t>
            </a:r>
            <a:r>
              <a:rPr lang="en-GB" sz="2400">
                <a:solidFill>
                  <a:schemeClr val="tx1"/>
                </a:solidFill>
              </a:rPr>
              <a:t>your file:</a:t>
            </a:r>
            <a:endParaRPr lang="en-GB" sz="2400" dirty="0">
              <a:solidFill>
                <a:schemeClr val="tx1"/>
              </a:solidFill>
            </a:endParaRPr>
          </a:p>
          <a:p>
            <a:pPr lvl="1" algn="l"/>
            <a:endParaRPr lang="en-GB" sz="2000" dirty="0">
              <a:solidFill>
                <a:schemeClr val="tx1"/>
              </a:solidFill>
            </a:endParaRPr>
          </a:p>
          <a:p>
            <a:r>
              <a:rPr lang="en-GB" sz="2400" dirty="0">
                <a:solidFill>
                  <a:srgbClr val="0070C0"/>
                </a:solidFill>
              </a:rPr>
              <a:t>#include</a:t>
            </a:r>
            <a:r>
              <a:rPr lang="en-GB" sz="2400" dirty="0">
                <a:solidFill>
                  <a:schemeClr val="tx1"/>
                </a:solidFill>
              </a:rPr>
              <a:t> &lt;</a:t>
            </a:r>
            <a:r>
              <a:rPr lang="en-GB" sz="2400" dirty="0" err="1">
                <a:solidFill>
                  <a:schemeClr val="tx1"/>
                </a:solidFill>
              </a:rPr>
              <a:t>stdio.h</a:t>
            </a:r>
            <a:r>
              <a:rPr lang="en-GB" sz="2400" dirty="0">
                <a:solidFill>
                  <a:schemeClr val="tx1"/>
                </a:solidFill>
              </a:rPr>
              <a:t>&gt;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33076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Opening a File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543" y="2438400"/>
            <a:ext cx="11422857" cy="2343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060420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Reading / Writing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724" y="3124200"/>
            <a:ext cx="7707276" cy="3124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Setting the read/write flags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46301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Closing a File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Function </a:t>
            </a:r>
            <a:r>
              <a:rPr lang="en-GB" sz="2400" i="1" dirty="0" err="1">
                <a:solidFill>
                  <a:schemeClr val="tx1"/>
                </a:solidFill>
              </a:rPr>
              <a:t>fclose</a:t>
            </a:r>
            <a:r>
              <a:rPr lang="en-GB" sz="2400" dirty="0">
                <a:solidFill>
                  <a:schemeClr val="tx1"/>
                </a:solidFill>
              </a:rPr>
              <a:t> receives a pointer to the specified file you wish to close.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NB&gt; If function </a:t>
            </a:r>
            <a:r>
              <a:rPr lang="en-GB" sz="2400" dirty="0" err="1">
                <a:solidFill>
                  <a:schemeClr val="tx1"/>
                </a:solidFill>
              </a:rPr>
              <a:t>fclose</a:t>
            </a:r>
            <a:r>
              <a:rPr lang="en-GB" sz="2400" dirty="0">
                <a:solidFill>
                  <a:schemeClr val="tx1"/>
                </a:solidFill>
              </a:rPr>
              <a:t> is not called explicitly, the operating system normally will close the file when the program terminates. However, it is always better to close files yourself before the program terminates. 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1752600"/>
            <a:ext cx="12506238" cy="313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210399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Writing a Sequential File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Function </a:t>
            </a:r>
            <a:r>
              <a:rPr lang="en-GB" sz="2400" i="1" dirty="0" err="1">
                <a:solidFill>
                  <a:schemeClr val="tx1"/>
                </a:solidFill>
              </a:rPr>
              <a:t>fclose</a:t>
            </a:r>
            <a:r>
              <a:rPr lang="en-GB" sz="2400" dirty="0">
                <a:solidFill>
                  <a:schemeClr val="tx1"/>
                </a:solidFill>
              </a:rPr>
              <a:t> receives a pointer to the specified file you wish to close.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871" y="1905000"/>
            <a:ext cx="9661529" cy="289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06182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Reading from a Sequential File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i="1" dirty="0" err="1">
                <a:solidFill>
                  <a:schemeClr val="tx1"/>
                </a:solidFill>
              </a:rPr>
              <a:t>fscanf_s</a:t>
            </a:r>
            <a:r>
              <a:rPr lang="en-GB" sz="2400" i="1" dirty="0">
                <a:solidFill>
                  <a:schemeClr val="tx1"/>
                </a:solidFill>
              </a:rPr>
              <a:t>()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The following code reads in data until it reaches white-space. The white space is consumed by the function: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NB&gt; </a:t>
            </a:r>
            <a:r>
              <a:rPr lang="en-GB" sz="2000" dirty="0" err="1">
                <a:solidFill>
                  <a:schemeClr val="tx1"/>
                </a:solidFill>
              </a:rPr>
              <a:t>fscanf_s</a:t>
            </a:r>
            <a:r>
              <a:rPr lang="en-GB" sz="2000" dirty="0">
                <a:solidFill>
                  <a:schemeClr val="tx1"/>
                </a:solidFill>
              </a:rPr>
              <a:t>() reads in all data up to (but not including) the carriage return. Carriage returns are not consumed.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1398378"/>
            <a:ext cx="6805612" cy="11877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2057400" y="5015805"/>
            <a:ext cx="5410200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rgbClr val="2B91AF"/>
                </a:solidFill>
                <a:latin typeface="Consolas" panose="020B0609020204030204" pitchFamily="49" charset="0"/>
              </a:rPr>
              <a:t>FILE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 *</a:t>
            </a:r>
            <a:r>
              <a:rPr lang="en-GB" sz="1400" dirty="0" err="1">
                <a:solidFill>
                  <a:srgbClr val="000000"/>
                </a:solidFill>
                <a:latin typeface="Consolas" panose="020B0609020204030204" pitchFamily="49" charset="0"/>
              </a:rPr>
              <a:t>fp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char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 buffer[256];</a:t>
            </a:r>
          </a:p>
          <a:p>
            <a:r>
              <a:rPr lang="en-GB" sz="1400" dirty="0" err="1">
                <a:solidFill>
                  <a:srgbClr val="000000"/>
                </a:solidFill>
                <a:latin typeface="Consolas" panose="020B0609020204030204" pitchFamily="49" charset="0"/>
              </a:rPr>
              <a:t>fopen_s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( &amp;</a:t>
            </a:r>
            <a:r>
              <a:rPr lang="en-GB" sz="1400" dirty="0" err="1">
                <a:solidFill>
                  <a:srgbClr val="000000"/>
                </a:solidFill>
                <a:latin typeface="Consolas" panose="020B0609020204030204" pitchFamily="49" charset="0"/>
              </a:rPr>
              <a:t>fp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1400" dirty="0">
                <a:solidFill>
                  <a:srgbClr val="A31515"/>
                </a:solidFill>
                <a:latin typeface="Consolas" panose="020B0609020204030204" pitchFamily="49" charset="0"/>
              </a:rPr>
              <a:t>"Test.txt"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1400" dirty="0">
                <a:solidFill>
                  <a:srgbClr val="A31515"/>
                </a:solidFill>
                <a:latin typeface="Consolas" panose="020B0609020204030204" pitchFamily="49" charset="0"/>
              </a:rPr>
              <a:t>"r"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sz="1400" dirty="0" err="1">
                <a:solidFill>
                  <a:srgbClr val="000000"/>
                </a:solidFill>
                <a:latin typeface="Consolas" panose="020B0609020204030204" pitchFamily="49" charset="0"/>
              </a:rPr>
              <a:t>fscanf_s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( </a:t>
            </a:r>
            <a:r>
              <a:rPr lang="en-GB" sz="1400" dirty="0" err="1">
                <a:solidFill>
                  <a:srgbClr val="000000"/>
                </a:solidFill>
                <a:latin typeface="Consolas" panose="020B0609020204030204" pitchFamily="49" charset="0"/>
              </a:rPr>
              <a:t>fp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1400" dirty="0">
                <a:solidFill>
                  <a:srgbClr val="A31515"/>
                </a:solidFill>
                <a:latin typeface="Consolas" panose="020B0609020204030204" pitchFamily="49" charset="0"/>
              </a:rPr>
              <a:t>"%s"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, buffer, </a:t>
            </a:r>
            <a:r>
              <a:rPr lang="en-GB" sz="1400" dirty="0" err="1">
                <a:solidFill>
                  <a:srgbClr val="0000FF"/>
                </a:solidFill>
                <a:latin typeface="Consolas" panose="020B0609020204030204" pitchFamily="49" charset="0"/>
              </a:rPr>
              <a:t>sizeof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(buffer) );</a:t>
            </a:r>
          </a:p>
          <a:p>
            <a:r>
              <a:rPr lang="en-GB" sz="1400" dirty="0" err="1">
                <a:solidFill>
                  <a:srgbClr val="000000"/>
                </a:solidFill>
                <a:latin typeface="Consolas" panose="020B0609020204030204" pitchFamily="49" charset="0"/>
              </a:rPr>
              <a:t>fclose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400" dirty="0" err="1">
                <a:solidFill>
                  <a:srgbClr val="000000"/>
                </a:solidFill>
                <a:latin typeface="Consolas" panose="020B0609020204030204" pitchFamily="49" charset="0"/>
              </a:rPr>
              <a:t>fp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1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3600" y="6174066"/>
            <a:ext cx="5038725" cy="64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68065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err="1"/>
              <a:t>fgets</a:t>
            </a:r>
            <a:r>
              <a:rPr lang="en-GB" dirty="0"/>
              <a:t>()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406" y="1828800"/>
            <a:ext cx="8864794" cy="2055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310871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err="1"/>
              <a:t>fgetc</a:t>
            </a:r>
            <a:r>
              <a:rPr lang="en-GB" dirty="0"/>
              <a:t>()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987" y="1981200"/>
            <a:ext cx="8861813" cy="2627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713237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End of File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752600"/>
            <a:ext cx="12219247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471035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File Offset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676400"/>
            <a:ext cx="8077200" cy="9375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92563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endParaRPr lang="en-GB" sz="2400" dirty="0"/>
          </a:p>
          <a:p>
            <a:r>
              <a:rPr lang="en-GB" sz="2400" dirty="0"/>
              <a:t> </a:t>
            </a:r>
          </a:p>
        </p:txBody>
      </p:sp>
      <p:sp>
        <p:nvSpPr>
          <p:cNvPr id="4" name="Rectangle 3"/>
          <p:cNvSpPr/>
          <p:nvPr/>
        </p:nvSpPr>
        <p:spPr>
          <a:xfrm>
            <a:off x="762000" y="1582341"/>
            <a:ext cx="8077200" cy="45858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Write a program to save out the following data to file:</a:t>
            </a:r>
            <a:endParaRPr lang="en-US" sz="2000" i="1" dirty="0"/>
          </a:p>
          <a:p>
            <a:pPr lvl="1"/>
            <a:r>
              <a:rPr lang="en-US" sz="1600" dirty="0"/>
              <a:t>	Cube 1.0  1.0  1.0  120.5  26.0  10.25</a:t>
            </a:r>
            <a:endParaRPr lang="en-US" sz="1600" i="1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i="1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000" dirty="0"/>
              <a:t>Write a program to read in the values stored in this file. Print the values to screen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Modify this program to allow the user to save the following comments within the file and then extract the relevant data (i.e. ignoring the comments):</a:t>
            </a:r>
          </a:p>
          <a:p>
            <a:pPr lvl="1"/>
            <a:r>
              <a:rPr lang="en-GB" sz="1400" dirty="0"/>
              <a:t>	</a:t>
            </a:r>
          </a:p>
          <a:p>
            <a:pPr lvl="1"/>
            <a:r>
              <a:rPr lang="en-GB" sz="1400" dirty="0"/>
              <a:t>	// Name</a:t>
            </a:r>
          </a:p>
          <a:p>
            <a:pPr lvl="1"/>
            <a:r>
              <a:rPr lang="en-GB" sz="1400" dirty="0"/>
              <a:t>	Cube</a:t>
            </a:r>
          </a:p>
          <a:p>
            <a:pPr lvl="1"/>
            <a:r>
              <a:rPr lang="en-GB" sz="1400" dirty="0"/>
              <a:t>	// RGB Colour Values</a:t>
            </a:r>
          </a:p>
          <a:p>
            <a:pPr lvl="1"/>
            <a:r>
              <a:rPr lang="en-GB" sz="1400" dirty="0"/>
              <a:t>	1.0 1.0 1.0</a:t>
            </a:r>
          </a:p>
          <a:p>
            <a:pPr lvl="1"/>
            <a:r>
              <a:rPr lang="en-GB" sz="1400" dirty="0"/>
              <a:t>	// Position</a:t>
            </a:r>
          </a:p>
          <a:p>
            <a:pPr lvl="1"/>
            <a:r>
              <a:rPr lang="en-GB" sz="1400" dirty="0"/>
              <a:t>	120.5 26.0 10.25</a:t>
            </a:r>
          </a:p>
          <a:p>
            <a:pPr lvl="1"/>
            <a:endParaRPr lang="en-GB" sz="1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NB&gt; you may need to use a combination of </a:t>
            </a:r>
            <a:r>
              <a:rPr lang="en-US" sz="2000" dirty="0" err="1"/>
              <a:t>fscanf</a:t>
            </a:r>
            <a:r>
              <a:rPr lang="en-US" sz="2000" dirty="0"/>
              <a:t>(), </a:t>
            </a:r>
            <a:r>
              <a:rPr lang="en-US" sz="2000" dirty="0" err="1"/>
              <a:t>fgetc</a:t>
            </a:r>
            <a:r>
              <a:rPr lang="en-US" sz="2000" dirty="0"/>
              <a:t>()  and </a:t>
            </a:r>
            <a:r>
              <a:rPr lang="en-US" sz="2000" dirty="0" err="1"/>
              <a:t>fgets</a:t>
            </a:r>
            <a:r>
              <a:rPr lang="en-US" sz="2000" dirty="0"/>
              <a:t>().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9452982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endParaRPr lang="en-GB" sz="2400" dirty="0"/>
          </a:p>
          <a:p>
            <a:r>
              <a:rPr lang="en-GB" sz="2400" dirty="0"/>
              <a:t> </a:t>
            </a:r>
          </a:p>
        </p:txBody>
      </p:sp>
      <p:sp>
        <p:nvSpPr>
          <p:cNvPr id="4" name="Rectangle 3"/>
          <p:cNvSpPr/>
          <p:nvPr/>
        </p:nvSpPr>
        <p:spPr>
          <a:xfrm>
            <a:off x="762000" y="1582341"/>
            <a:ext cx="807720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Extend your previous implementation to allow the user to skip over comments when reading in the data from file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TIP&gt; At the beginning of each line you should search for // and then skip to the next line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Use </a:t>
            </a:r>
            <a:r>
              <a:rPr lang="en-GB" sz="2000" dirty="0" err="1"/>
              <a:t>strstr</a:t>
            </a:r>
            <a:r>
              <a:rPr lang="en-GB" sz="2000" dirty="0"/>
              <a:t>() function to compare one string </a:t>
            </a:r>
            <a:r>
              <a:rPr lang="en-GB" sz="2000"/>
              <a:t>with another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138617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C06615145061D4EACEAB05172B34509" ma:contentTypeVersion="9" ma:contentTypeDescription="Create a new document." ma:contentTypeScope="" ma:versionID="3bb4ccbaa1435b1117785b04d69f0216">
  <xsd:schema xmlns:xsd="http://www.w3.org/2001/XMLSchema" xmlns:xs="http://www.w3.org/2001/XMLSchema" xmlns:p="http://schemas.microsoft.com/office/2006/metadata/properties" xmlns:ns3="19514574-b5d9-49eb-9678-28308461b4ba" xmlns:ns4="4f627824-a7cf-4e54-9661-934e5f85792b" targetNamespace="http://schemas.microsoft.com/office/2006/metadata/properties" ma:root="true" ma:fieldsID="1ad50e781088f4f1aed6af2f925cd44a" ns3:_="" ns4:_="">
    <xsd:import namespace="19514574-b5d9-49eb-9678-28308461b4ba"/>
    <xsd:import namespace="4f627824-a7cf-4e54-9661-934e5f85792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9514574-b5d9-49eb-9678-28308461b4b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627824-a7cf-4e54-9661-934e5f85792b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8529AE7-ECFD-4579-A072-55C925FA95F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9514574-b5d9-49eb-9678-28308461b4ba"/>
    <ds:schemaRef ds:uri="4f627824-a7cf-4e54-9661-934e5f85792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584F4FF-5E28-467E-AB46-15A0BCADF4B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DAFB136-0A86-4B21-A733-1F44F9F71394}">
  <ds:schemaRefs>
    <ds:schemaRef ds:uri="http://schemas.microsoft.com/office/2006/documentManagement/types"/>
    <ds:schemaRef ds:uri="http://schemas.microsoft.com/office/2006/metadata/properties"/>
    <ds:schemaRef ds:uri="19514574-b5d9-49eb-9678-28308461b4ba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4f627824-a7cf-4e54-9661-934e5f85792b"/>
    <ds:schemaRef ds:uri="http://www.w3.org/XML/1998/namespace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303</TotalTime>
  <Words>448</Words>
  <Application>Microsoft Office PowerPoint</Application>
  <PresentationFormat>On-screen Show (4:3)</PresentationFormat>
  <Paragraphs>103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Consolas</vt:lpstr>
      <vt:lpstr>Office Theme</vt:lpstr>
      <vt:lpstr>Software Development</vt:lpstr>
      <vt:lpstr>File Processing</vt:lpstr>
      <vt:lpstr>Opening a File</vt:lpstr>
      <vt:lpstr>Reading / Writing</vt:lpstr>
      <vt:lpstr>Closing a File</vt:lpstr>
      <vt:lpstr>Writing a Sequential File</vt:lpstr>
      <vt:lpstr>Reading from a Sequential File</vt:lpstr>
      <vt:lpstr>fgets()</vt:lpstr>
      <vt:lpstr>fgetc()</vt:lpstr>
      <vt:lpstr>End of File</vt:lpstr>
      <vt:lpstr>File Offset</vt:lpstr>
      <vt:lpstr>EXERCISES:</vt:lpstr>
      <vt:lpstr>EXERCISES: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Software Development</dc:title>
  <dc:creator>Andrew Baker</dc:creator>
  <cp:lastModifiedBy>Andrew Baker</cp:lastModifiedBy>
  <cp:revision>37</cp:revision>
  <dcterms:created xsi:type="dcterms:W3CDTF">2006-08-16T00:00:00Z</dcterms:created>
  <dcterms:modified xsi:type="dcterms:W3CDTF">2020-02-25T10:53:02Z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0x010100AC06615145061D4EACEAB05172B34509</vt:lpwstr>
  </property>
</Properties>
</file>