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363" r:id="rId2"/>
    <p:sldId id="331" r:id="rId3"/>
    <p:sldId id="366" r:id="rId4"/>
    <p:sldId id="391" r:id="rId5"/>
    <p:sldId id="393" r:id="rId6"/>
    <p:sldId id="392" r:id="rId7"/>
    <p:sldId id="395" r:id="rId8"/>
    <p:sldId id="394" r:id="rId9"/>
    <p:sldId id="400" r:id="rId10"/>
    <p:sldId id="401" r:id="rId11"/>
    <p:sldId id="402" r:id="rId12"/>
    <p:sldId id="403" r:id="rId13"/>
    <p:sldId id="404" r:id="rId14"/>
    <p:sldId id="405" r:id="rId15"/>
    <p:sldId id="406" r:id="rId16"/>
    <p:sldId id="408" r:id="rId17"/>
    <p:sldId id="396" r:id="rId18"/>
    <p:sldId id="397" r:id="rId19"/>
    <p:sldId id="399" r:id="rId20"/>
    <p:sldId id="398" r:id="rId21"/>
    <p:sldId id="407" r:id="rId22"/>
    <p:sldId id="369" r:id="rId23"/>
    <p:sldId id="370" r:id="rId2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103" d="100"/>
          <a:sy n="103" d="100"/>
        </p:scale>
        <p:origin x="732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105443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97911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99130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3551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478297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41496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576284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39793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318415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575040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168440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695576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260322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926040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568210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981792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838341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640742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968511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25/03/2021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991544" y="4293096"/>
            <a:ext cx="8496944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5400" dirty="0">
                <a:solidFill>
                  <a:srgbClr val="FFFF00"/>
                </a:solidFill>
              </a:rPr>
              <a:t>Research Design</a:t>
            </a:r>
            <a:endParaRPr lang="en-GB" altLang="en-US" sz="44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2564904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299356" y="0"/>
            <a:ext cx="11593288" cy="1143000"/>
          </a:xfrm>
        </p:spPr>
        <p:txBody>
          <a:bodyPr/>
          <a:lstStyle/>
          <a:p>
            <a:pPr eaLnBrk="1" hangingPunct="1"/>
            <a:r>
              <a:rPr lang="en-GB" altLang="en-US" sz="3400" b="1" dirty="0">
                <a:solidFill>
                  <a:schemeClr val="tx2">
                    <a:lumMod val="75000"/>
                  </a:schemeClr>
                </a:solidFill>
              </a:rPr>
              <a:t>Process of Designing and Conducting a Research Project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4CE050B-61FF-4CC1-ACF7-8DDE3EB15C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384" y="958333"/>
            <a:ext cx="8640960" cy="451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338138" lvl="1" indent="-219075" eaLnBrk="1" hangingPunct="1">
              <a:lnSpc>
                <a:spcPct val="90000"/>
              </a:lnSpc>
              <a:buClr>
                <a:schemeClr val="tx2"/>
              </a:buClr>
              <a:defRPr/>
            </a:pPr>
            <a:r>
              <a:rPr lang="en-US" sz="2400" kern="0" dirty="0">
                <a:solidFill>
                  <a:srgbClr val="00B050"/>
                </a:solidFill>
                <a:latin typeface="Comic Sans MS" pitchFamily="66" charset="0"/>
              </a:rPr>
              <a:t>What</a:t>
            </a:r>
            <a:r>
              <a:rPr lang="en-US" sz="2400" kern="0" dirty="0">
                <a:latin typeface="Comic Sans MS" pitchFamily="66" charset="0"/>
              </a:rPr>
              <a:t>--</a:t>
            </a:r>
            <a:r>
              <a:rPr lang="en-US" sz="2400" kern="0" dirty="0">
                <a:effectLst/>
                <a:latin typeface="Comic Sans MS" pitchFamily="66" charset="0"/>
              </a:rPr>
              <a:t>What was studied?</a:t>
            </a:r>
          </a:p>
          <a:p>
            <a:pPr marL="338138" lvl="1" indent="-219075" eaLnBrk="1" hangingPunct="1">
              <a:lnSpc>
                <a:spcPct val="90000"/>
              </a:lnSpc>
              <a:defRPr/>
            </a:pPr>
            <a:r>
              <a:rPr lang="en-US" sz="2400" kern="0" dirty="0">
                <a:solidFill>
                  <a:srgbClr val="00B050"/>
                </a:solidFill>
                <a:latin typeface="Comic Sans MS" pitchFamily="66" charset="0"/>
              </a:rPr>
              <a:t>What about-</a:t>
            </a:r>
            <a:r>
              <a:rPr lang="en-US" sz="2400" kern="0" dirty="0">
                <a:latin typeface="Comic Sans MS" pitchFamily="66" charset="0"/>
              </a:rPr>
              <a:t>-</a:t>
            </a:r>
            <a:r>
              <a:rPr lang="en-US" sz="2400" kern="0" dirty="0">
                <a:effectLst/>
                <a:latin typeface="Comic Sans MS" pitchFamily="66" charset="0"/>
              </a:rPr>
              <a:t>What aspects of the subject were studied? </a:t>
            </a:r>
          </a:p>
          <a:p>
            <a:pPr marL="338138" lvl="1" indent="-219075" eaLnBrk="1" hangingPunct="1">
              <a:lnSpc>
                <a:spcPct val="90000"/>
              </a:lnSpc>
              <a:defRPr/>
            </a:pPr>
            <a:r>
              <a:rPr lang="en-US" sz="2400" kern="0" dirty="0">
                <a:solidFill>
                  <a:srgbClr val="00B050"/>
                </a:solidFill>
                <a:latin typeface="Comic Sans MS" pitchFamily="66" charset="0"/>
              </a:rPr>
              <a:t>What for-</a:t>
            </a:r>
            <a:r>
              <a:rPr lang="en-US" sz="2400" kern="0" dirty="0">
                <a:effectLst/>
                <a:latin typeface="Comic Sans MS" pitchFamily="66" charset="0"/>
              </a:rPr>
              <a:t>-What is/was the significance of the study?</a:t>
            </a:r>
          </a:p>
          <a:p>
            <a:pPr marL="338138" lvl="1" indent="-219075" eaLnBrk="1" hangingPunct="1">
              <a:lnSpc>
                <a:spcPct val="90000"/>
              </a:lnSpc>
              <a:defRPr/>
            </a:pPr>
            <a:endParaRPr lang="en-US" sz="2400" kern="0" dirty="0">
              <a:latin typeface="Comic Sans MS" pitchFamily="66" charset="0"/>
            </a:endParaRPr>
          </a:p>
          <a:p>
            <a:pPr marL="338138" lvl="1" indent="-219075" eaLnBrk="1" hangingPunct="1">
              <a:lnSpc>
                <a:spcPct val="90000"/>
              </a:lnSpc>
              <a:defRPr/>
            </a:pPr>
            <a:r>
              <a:rPr lang="en-US" sz="2400" kern="0" dirty="0">
                <a:solidFill>
                  <a:srgbClr val="00B050"/>
                </a:solidFill>
                <a:latin typeface="Comic Sans MS" pitchFamily="66" charset="0"/>
              </a:rPr>
              <a:t>What did prior lit./research say?</a:t>
            </a:r>
          </a:p>
          <a:p>
            <a:pPr marL="338138" lvl="1" indent="-219075" eaLnBrk="1" hangingPunct="1">
              <a:lnSpc>
                <a:spcPct val="90000"/>
              </a:lnSpc>
              <a:defRPr/>
            </a:pPr>
            <a:endParaRPr lang="en-US" sz="2400" kern="0" dirty="0">
              <a:latin typeface="Comic Sans MS" pitchFamily="66" charset="0"/>
            </a:endParaRPr>
          </a:p>
          <a:p>
            <a:pPr marL="338138" lvl="1" indent="-219075" eaLnBrk="1" hangingPunct="1">
              <a:lnSpc>
                <a:spcPct val="90000"/>
              </a:lnSpc>
              <a:defRPr/>
            </a:pPr>
            <a:r>
              <a:rPr lang="en-US" sz="2400" kern="0" dirty="0">
                <a:solidFill>
                  <a:srgbClr val="00B050"/>
                </a:solidFill>
                <a:latin typeface="Comic Sans MS" pitchFamily="66" charset="0"/>
              </a:rPr>
              <a:t>What was done-</a:t>
            </a:r>
            <a:r>
              <a:rPr lang="en-US" sz="2400" kern="0" dirty="0">
                <a:latin typeface="Comic Sans MS" pitchFamily="66" charset="0"/>
              </a:rPr>
              <a:t>-</a:t>
            </a:r>
            <a:r>
              <a:rPr lang="en-US" sz="2400" kern="0" dirty="0">
                <a:effectLst/>
                <a:latin typeface="Comic Sans MS" pitchFamily="66" charset="0"/>
              </a:rPr>
              <a:t>How was the study conducted?</a:t>
            </a:r>
          </a:p>
          <a:p>
            <a:pPr marL="338138" lvl="1" indent="-219075" eaLnBrk="1" hangingPunct="1">
              <a:lnSpc>
                <a:spcPct val="90000"/>
              </a:lnSpc>
              <a:defRPr/>
            </a:pPr>
            <a:endParaRPr lang="en-US" sz="2400" kern="0" dirty="0">
              <a:latin typeface="Comic Sans MS" pitchFamily="66" charset="0"/>
            </a:endParaRPr>
          </a:p>
          <a:p>
            <a:pPr marL="338138" lvl="1" indent="-219075" eaLnBrk="1" hangingPunct="1">
              <a:lnSpc>
                <a:spcPct val="90000"/>
              </a:lnSpc>
              <a:defRPr/>
            </a:pPr>
            <a:r>
              <a:rPr lang="en-US" sz="2400" kern="0" dirty="0">
                <a:solidFill>
                  <a:srgbClr val="00B050"/>
                </a:solidFill>
                <a:latin typeface="Comic Sans MS" pitchFamily="66" charset="0"/>
              </a:rPr>
              <a:t>What was found?</a:t>
            </a:r>
          </a:p>
          <a:p>
            <a:pPr marL="338138" lvl="1" indent="-219075" eaLnBrk="1" hangingPunct="1">
              <a:lnSpc>
                <a:spcPct val="90000"/>
              </a:lnSpc>
              <a:defRPr/>
            </a:pPr>
            <a:r>
              <a:rPr lang="en-US" sz="2400" kern="0" dirty="0">
                <a:solidFill>
                  <a:srgbClr val="00B050"/>
                </a:solidFill>
                <a:latin typeface="Comic Sans MS" pitchFamily="66" charset="0"/>
              </a:rPr>
              <a:t>So what?</a:t>
            </a:r>
          </a:p>
          <a:p>
            <a:pPr marL="338138" lvl="1" indent="-219075" eaLnBrk="1" hangingPunct="1">
              <a:lnSpc>
                <a:spcPct val="90000"/>
              </a:lnSpc>
              <a:defRPr/>
            </a:pPr>
            <a:r>
              <a:rPr lang="en-US" sz="2400" kern="0" dirty="0">
                <a:solidFill>
                  <a:srgbClr val="00B050"/>
                </a:solidFill>
                <a:latin typeface="Comic Sans MS" pitchFamily="66" charset="0"/>
              </a:rPr>
              <a:t>What now?</a:t>
            </a: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2FFCE833-7806-4B69-9BC8-F9F56ACEEA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0296" y="1160131"/>
            <a:ext cx="2880320" cy="1287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  <a:t>1.  Introduction,</a:t>
            </a:r>
            <a:b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</a:br>
            <a: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  <a:t>     Research Problems/</a:t>
            </a:r>
            <a:b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</a:br>
            <a: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  <a:t>     Objectives, &amp;</a:t>
            </a:r>
            <a:b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</a:br>
            <a: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  <a:t>     Justification</a:t>
            </a: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6C5DD582-0EA3-4D9A-8B07-33DEA1E11A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08452" y="2880155"/>
            <a:ext cx="31781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20000"/>
              </a:spcBef>
              <a:buClr>
                <a:schemeClr val="tx2"/>
              </a:buClr>
            </a:pPr>
            <a:r>
              <a:rPr lang="en-US" altLang="en-US" dirty="0">
                <a:solidFill>
                  <a:schemeClr val="accent4">
                    <a:lumMod val="75000"/>
                  </a:schemeClr>
                </a:solidFill>
              </a:rPr>
              <a:t>2.  Literature Review</a:t>
            </a:r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5516ECC3-DBFA-488B-9B59-387DA28613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08452" y="3478191"/>
            <a:ext cx="3483548" cy="103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20000"/>
              </a:spcBef>
              <a:buClr>
                <a:schemeClr val="tx2"/>
              </a:buClr>
            </a:pPr>
            <a: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  <a:t>3.  Methodology 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tx2"/>
              </a:buClr>
            </a:pPr>
            <a: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  <a:t>     (Research sample, data</a:t>
            </a:r>
            <a:b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</a:br>
            <a: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  <a:t>      collection,  measurement,</a:t>
            </a:r>
            <a:b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</a:br>
            <a:r>
              <a:rPr lang="en-US" altLang="en-US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</a:rPr>
              <a:t>      data analysis)</a:t>
            </a:r>
          </a:p>
        </p:txBody>
      </p:sp>
      <p:sp>
        <p:nvSpPr>
          <p:cNvPr id="8" name="Text Box 7">
            <a:extLst>
              <a:ext uri="{FF2B5EF4-FFF2-40B4-BE49-F238E27FC236}">
                <a16:creationId xmlns:a16="http://schemas.microsoft.com/office/drawing/2014/main" id="{E88B1F16-E189-48C0-9F60-25ACC4868A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8556" y="4528785"/>
            <a:ext cx="6839792" cy="1034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AutoNum type="arabicPeriod" startAt="4"/>
              <a:defRPr/>
            </a:pP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Results &amp; Discussion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FontTx/>
              <a:buAutoNum type="arabicPeriod" startAt="4"/>
              <a:defRPr/>
            </a:pP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Implications</a:t>
            </a:r>
          </a:p>
          <a:p>
            <a:pPr>
              <a:spcBef>
                <a:spcPct val="20000"/>
              </a:spcBef>
              <a:buClr>
                <a:schemeClr val="tx2"/>
              </a:buClr>
              <a:defRPr/>
            </a:pP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6.  Conclusions  and Recommendations for Future Research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Research Design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85953AD-D8D8-431B-B731-1AE055227F8F}"/>
              </a:ext>
            </a:extLst>
          </p:cNvPr>
          <p:cNvSpPr txBox="1">
            <a:spLocks/>
          </p:cNvSpPr>
          <p:nvPr/>
        </p:nvSpPr>
        <p:spPr bwMode="auto">
          <a:xfrm>
            <a:off x="583297" y="1259577"/>
            <a:ext cx="4950551" cy="4344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500" b="1" dirty="0">
                <a:solidFill>
                  <a:srgbClr val="FF0000"/>
                </a:solidFill>
              </a:rPr>
              <a:t>Research Design </a:t>
            </a:r>
            <a:r>
              <a:rPr lang="en-GB" sz="2500" dirty="0"/>
              <a:t>refers to the plan, structure, and strategy of research--the blueprint that will guide the research process.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US" altLang="ko-KR" sz="2500" dirty="0">
                <a:solidFill>
                  <a:srgbClr val="000000"/>
                </a:solidFill>
                <a:ea typeface="굴림" panose="020B0600000101010101" pitchFamily="34" charset="-127"/>
                <a:cs typeface="Arial" panose="020B0604020202020204" pitchFamily="34" charset="0"/>
              </a:rPr>
              <a:t>A </a:t>
            </a:r>
            <a:r>
              <a:rPr lang="en-US" altLang="ko-KR" sz="2500" b="1" dirty="0">
                <a:solidFill>
                  <a:schemeClr val="accent2">
                    <a:lumMod val="50000"/>
                  </a:schemeClr>
                </a:solidFill>
                <a:ea typeface="굴림" panose="020B0600000101010101" pitchFamily="34" charset="-127"/>
                <a:cs typeface="Arial" panose="020B0604020202020204" pitchFamily="34" charset="0"/>
              </a:rPr>
              <a:t>research design</a:t>
            </a:r>
            <a:r>
              <a:rPr lang="en-US" altLang="ko-KR" sz="2500" dirty="0">
                <a:solidFill>
                  <a:schemeClr val="accent2">
                    <a:lumMod val="50000"/>
                  </a:schemeClr>
                </a:solidFill>
                <a:ea typeface="굴림" panose="020B0600000101010101" pitchFamily="34" charset="-127"/>
                <a:cs typeface="Arial" panose="020B0604020202020204" pitchFamily="34" charset="0"/>
              </a:rPr>
              <a:t> </a:t>
            </a:r>
            <a:r>
              <a:rPr lang="en-US" altLang="ko-KR" sz="2500" dirty="0">
                <a:solidFill>
                  <a:srgbClr val="000000"/>
                </a:solidFill>
                <a:ea typeface="굴림" panose="020B0600000101010101" pitchFamily="34" charset="-127"/>
                <a:cs typeface="Arial" panose="020B0604020202020204" pitchFamily="34" charset="0"/>
              </a:rPr>
              <a:t>is a framework or blueprint for conducting the marketing research project.  It details the procedures necessary for obtaining the information needed to structure or solve marketing research problems. 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3000" dirty="0"/>
          </a:p>
          <a:p>
            <a:pPr marL="0" indent="0" algn="just">
              <a:buClr>
                <a:schemeClr val="tx1"/>
              </a:buClr>
              <a:buNone/>
            </a:pPr>
            <a:endParaRPr lang="en-GB" sz="3000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graphicFrame>
        <p:nvGraphicFramePr>
          <p:cNvPr id="8" name="Object 2114">
            <a:extLst>
              <a:ext uri="{FF2B5EF4-FFF2-40B4-BE49-F238E27FC236}">
                <a16:creationId xmlns:a16="http://schemas.microsoft.com/office/drawing/2014/main" id="{DB50F71C-5E62-4A7D-955A-51CB69E27E6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2550989"/>
              </p:ext>
            </p:extLst>
          </p:nvPr>
        </p:nvGraphicFramePr>
        <p:xfrm>
          <a:off x="5699371" y="1253492"/>
          <a:ext cx="5801354" cy="43510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Slide" r:id="rId3" imgW="4408488" imgH="3306763" progId="PowerPoint.Slide.8">
                  <p:embed/>
                </p:oleObj>
              </mc:Choice>
              <mc:Fallback>
                <p:oleObj name="Slide" r:id="rId3" imgW="4408488" imgH="3306763" progId="PowerPoint.Slide.8">
                  <p:embed/>
                  <p:pic>
                    <p:nvPicPr>
                      <p:cNvPr id="38978" name="Object 2114">
                        <a:extLst>
                          <a:ext uri="{FF2B5EF4-FFF2-40B4-BE49-F238E27FC236}">
                            <a16:creationId xmlns:a16="http://schemas.microsoft.com/office/drawing/2014/main" id="{FC98E343-3A32-4DDB-B277-BECD4688AE9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99371" y="1253492"/>
                        <a:ext cx="5801354" cy="43510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54282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Research Design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85953AD-D8D8-431B-B731-1AE055227F8F}"/>
              </a:ext>
            </a:extLst>
          </p:cNvPr>
          <p:cNvSpPr txBox="1">
            <a:spLocks/>
          </p:cNvSpPr>
          <p:nvPr/>
        </p:nvSpPr>
        <p:spPr bwMode="auto">
          <a:xfrm>
            <a:off x="623392" y="1143000"/>
            <a:ext cx="10945216" cy="45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 The blueprint/roadmap that will guide the research.  </a:t>
            </a:r>
          </a:p>
          <a:p>
            <a:pPr lvl="1" algn="just">
              <a:buClr>
                <a:schemeClr val="tx1"/>
              </a:buClr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	The test for the quality of a study’s research design is the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	study’s conclusion validity.</a:t>
            </a:r>
          </a:p>
          <a:p>
            <a:pPr algn="just"/>
            <a:r>
              <a:rPr lang="en-GB" sz="2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VALIDITY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refers to the extent of researcher’s ability to draw accurate conclusions from the research.  That is, the degree of a study’s: </a:t>
            </a:r>
          </a:p>
          <a:p>
            <a:pPr marL="800100" lvl="1" indent="-342900" algn="just">
              <a:buFont typeface="+mj-lt"/>
              <a:buAutoNum type="alphaUcPeriod"/>
            </a:pPr>
            <a:r>
              <a:rPr lang="en-GB" sz="2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Validity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Correctness of conclusions regarding the relationships among variables examined </a:t>
            </a:r>
          </a:p>
          <a:p>
            <a:pPr lvl="2" algn="jus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Whether the research findings accurately reflect how the research variables are really connected to each other.</a:t>
            </a:r>
          </a:p>
          <a:p>
            <a:pPr marL="800100" lvl="1" indent="-342900" algn="just">
              <a:buFont typeface="+mj-lt"/>
              <a:buAutoNum type="alphaUcPeriod"/>
            </a:pPr>
            <a:r>
              <a:rPr lang="en-GB" sz="22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Validity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Generalizability of the findings to the intended/appropriate population/setting</a:t>
            </a:r>
          </a:p>
          <a:p>
            <a:pPr lvl="2" algn="jus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Whether appropriate subjects were selected for conducting the study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7061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400" b="1" dirty="0">
                <a:solidFill>
                  <a:schemeClr val="tx2">
                    <a:lumMod val="75000"/>
                  </a:schemeClr>
                </a:solidFill>
              </a:rPr>
              <a:t>Steps Leading to the Formulation of a Research Design</a:t>
            </a:r>
          </a:p>
        </p:txBody>
      </p:sp>
      <p:grpSp>
        <p:nvGrpSpPr>
          <p:cNvPr id="5" name="그룹 13">
            <a:extLst>
              <a:ext uri="{FF2B5EF4-FFF2-40B4-BE49-F238E27FC236}">
                <a16:creationId xmlns:a16="http://schemas.microsoft.com/office/drawing/2014/main" id="{6BF37866-A9F8-47BF-8C5B-CBCA259F08EE}"/>
              </a:ext>
            </a:extLst>
          </p:cNvPr>
          <p:cNvGrpSpPr>
            <a:grpSpLocks/>
          </p:cNvGrpSpPr>
          <p:nvPr/>
        </p:nvGrpSpPr>
        <p:grpSpPr bwMode="auto">
          <a:xfrm>
            <a:off x="2209800" y="1131843"/>
            <a:ext cx="7772400" cy="4449763"/>
            <a:chOff x="685800" y="1724025"/>
            <a:chExt cx="7772400" cy="4449763"/>
          </a:xfrm>
        </p:grpSpPr>
        <p:sp>
          <p:nvSpPr>
            <p:cNvPr id="6" name="Rectangle 3">
              <a:extLst>
                <a:ext uri="{FF2B5EF4-FFF2-40B4-BE49-F238E27FC236}">
                  <a16:creationId xmlns:a16="http://schemas.microsoft.com/office/drawing/2014/main" id="{3C6CF9D3-2F01-465D-A558-361C2D4656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5800" y="1724025"/>
              <a:ext cx="7772400" cy="44497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ko-KR" altLang="en-US">
                <a:ea typeface="굴림" panose="020B0600000101010101" pitchFamily="34" charset="-127"/>
              </a:endParaRPr>
            </a:p>
          </p:txBody>
        </p:sp>
        <p:sp>
          <p:nvSpPr>
            <p:cNvPr id="8" name="Rectangle 5">
              <a:extLst>
                <a:ext uri="{FF2B5EF4-FFF2-40B4-BE49-F238E27FC236}">
                  <a16:creationId xmlns:a16="http://schemas.microsoft.com/office/drawing/2014/main" id="{442543CC-45BB-4C4A-AEAD-46C35969C5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00200" y="2041525"/>
              <a:ext cx="6096000" cy="762000"/>
            </a:xfrm>
            <a:prstGeom prst="rect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ko-KR" b="1" dirty="0">
                  <a:solidFill>
                    <a:srgbClr val="008000"/>
                  </a:solidFill>
                  <a:ea typeface="굴림" panose="020B0600000101010101" pitchFamily="34" charset="-127"/>
                </a:rPr>
                <a:t>Define the Research Topic and Question</a:t>
              </a:r>
            </a:p>
          </p:txBody>
        </p:sp>
        <p:sp>
          <p:nvSpPr>
            <p:cNvPr id="9" name="Rectangle 6">
              <a:extLst>
                <a:ext uri="{FF2B5EF4-FFF2-40B4-BE49-F238E27FC236}">
                  <a16:creationId xmlns:a16="http://schemas.microsoft.com/office/drawing/2014/main" id="{6FCF5EB2-32AF-4AB1-8839-AEA2E389CB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00200" y="3565525"/>
              <a:ext cx="6096000" cy="762000"/>
            </a:xfrm>
            <a:prstGeom prst="rect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ko-KR" b="1" dirty="0">
                  <a:solidFill>
                    <a:srgbClr val="FFFFCC"/>
                  </a:solidFill>
                  <a:ea typeface="굴림" panose="020B0600000101010101" pitchFamily="34" charset="-127"/>
                </a:rPr>
                <a:t>Develop an Approach to the Research</a:t>
              </a:r>
            </a:p>
          </p:txBody>
        </p:sp>
        <p:sp>
          <p:nvSpPr>
            <p:cNvPr id="10" name="Rectangle 7">
              <a:extLst>
                <a:ext uri="{FF2B5EF4-FFF2-40B4-BE49-F238E27FC236}">
                  <a16:creationId xmlns:a16="http://schemas.microsoft.com/office/drawing/2014/main" id="{F970AA8D-0038-4D95-B4E3-FD05A5F443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00200" y="5089525"/>
              <a:ext cx="6096000" cy="762000"/>
            </a:xfrm>
            <a:prstGeom prst="rect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ko-KR" b="1">
                  <a:solidFill>
                    <a:srgbClr val="FFFF00"/>
                  </a:solidFill>
                  <a:ea typeface="굴림" panose="020B0600000101010101" pitchFamily="34" charset="-127"/>
                </a:rPr>
                <a:t>Formulate the Research Design</a:t>
              </a:r>
            </a:p>
          </p:txBody>
        </p:sp>
        <p:sp>
          <p:nvSpPr>
            <p:cNvPr id="12" name="Line 18">
              <a:extLst>
                <a:ext uri="{FF2B5EF4-FFF2-40B4-BE49-F238E27FC236}">
                  <a16:creationId xmlns:a16="http://schemas.microsoft.com/office/drawing/2014/main" id="{ED503BE8-C62D-462D-952C-10FFE2F6967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53400" y="2422525"/>
              <a:ext cx="0" cy="304800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Line 20">
              <a:extLst>
                <a:ext uri="{FF2B5EF4-FFF2-40B4-BE49-F238E27FC236}">
                  <a16:creationId xmlns:a16="http://schemas.microsoft.com/office/drawing/2014/main" id="{A1F90E0D-11E0-4A77-8BF2-4AEDFBB180C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696200" y="5470525"/>
              <a:ext cx="457200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" name="Line 21">
              <a:extLst>
                <a:ext uri="{FF2B5EF4-FFF2-40B4-BE49-F238E27FC236}">
                  <a16:creationId xmlns:a16="http://schemas.microsoft.com/office/drawing/2014/main" id="{284FB7E0-CE4B-4B91-A18C-43C3E5EF04A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05600" y="2803525"/>
              <a:ext cx="0" cy="76200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Line 23">
              <a:extLst>
                <a:ext uri="{FF2B5EF4-FFF2-40B4-BE49-F238E27FC236}">
                  <a16:creationId xmlns:a16="http://schemas.microsoft.com/office/drawing/2014/main" id="{4CE2B0ED-C09E-4E43-B2E4-7730E0A117F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05600" y="4327525"/>
              <a:ext cx="0" cy="76200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" name="Line 24">
              <a:extLst>
                <a:ext uri="{FF2B5EF4-FFF2-40B4-BE49-F238E27FC236}">
                  <a16:creationId xmlns:a16="http://schemas.microsoft.com/office/drawing/2014/main" id="{83EB6876-8102-4D7B-A653-5F1BFF553E2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7696200" y="2422525"/>
              <a:ext cx="457200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" name="Line 25">
              <a:extLst>
                <a:ext uri="{FF2B5EF4-FFF2-40B4-BE49-F238E27FC236}">
                  <a16:creationId xmlns:a16="http://schemas.microsoft.com/office/drawing/2014/main" id="{E22AB7C8-EDE0-4803-AFF2-0B2F6AABE9F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7696200" y="3946525"/>
              <a:ext cx="457200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938D3EDF-5868-4B9D-93CA-79C3597CB4A1}"/>
              </a:ext>
            </a:extLst>
          </p:cNvPr>
          <p:cNvSpPr txBox="1">
            <a:spLocks noGrp="1"/>
          </p:cNvSpPr>
          <p:nvPr/>
        </p:nvSpPr>
        <p:spPr bwMode="auto">
          <a:xfrm>
            <a:off x="7010400" y="6492875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20E4E416-1003-4A62-9F45-43B4CF97266C}" type="slidenum">
              <a:rPr lang="en-US" altLang="en-US" sz="1200"/>
              <a:pPr algn="r" eaLnBrk="1" hangingPunct="1"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761559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Components of a Research Design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85953AD-D8D8-431B-B731-1AE055227F8F}"/>
              </a:ext>
            </a:extLst>
          </p:cNvPr>
          <p:cNvSpPr txBox="1">
            <a:spLocks/>
          </p:cNvSpPr>
          <p:nvPr/>
        </p:nvSpPr>
        <p:spPr bwMode="auto">
          <a:xfrm>
            <a:off x="623392" y="1143000"/>
            <a:ext cx="10945216" cy="45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Define the information needed</a:t>
            </a:r>
          </a:p>
          <a:p>
            <a:pPr algn="just">
              <a:buClr>
                <a:schemeClr val="tx1"/>
              </a:buClr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Design the exploratory, descriptive, and/or causal phases of the research</a:t>
            </a:r>
          </a:p>
          <a:p>
            <a:pPr algn="just">
              <a:buClr>
                <a:schemeClr val="tx1"/>
              </a:buClr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Specify the measurement and scaling procedures</a:t>
            </a:r>
          </a:p>
          <a:p>
            <a:pPr algn="just">
              <a:buClr>
                <a:schemeClr val="tx1"/>
              </a:buClr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Construct and pre-test a questionnaire (interviewing form) or an appropriate form for data collection </a:t>
            </a:r>
          </a:p>
          <a:p>
            <a:pPr algn="just">
              <a:buClr>
                <a:schemeClr val="tx1"/>
              </a:buClr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Specify the sampling process and sample size </a:t>
            </a:r>
          </a:p>
          <a:p>
            <a:pPr algn="just">
              <a:buClr>
                <a:schemeClr val="tx1"/>
              </a:buClr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 a plan of data analysis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64418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Tasks Involved In a Research Design</a:t>
            </a:r>
          </a:p>
        </p:txBody>
      </p:sp>
      <p:grpSp>
        <p:nvGrpSpPr>
          <p:cNvPr id="4" name="Group 21">
            <a:extLst>
              <a:ext uri="{FF2B5EF4-FFF2-40B4-BE49-F238E27FC236}">
                <a16:creationId xmlns:a16="http://schemas.microsoft.com/office/drawing/2014/main" id="{0E5CB3A6-C943-40E1-BD79-3511AB30F05D}"/>
              </a:ext>
            </a:extLst>
          </p:cNvPr>
          <p:cNvGrpSpPr>
            <a:grpSpLocks/>
          </p:cNvGrpSpPr>
          <p:nvPr/>
        </p:nvGrpSpPr>
        <p:grpSpPr bwMode="auto">
          <a:xfrm>
            <a:off x="508347" y="1273174"/>
            <a:ext cx="11175306" cy="4311651"/>
            <a:chOff x="1138" y="570"/>
            <a:chExt cx="3585" cy="2716"/>
          </a:xfrm>
        </p:grpSpPr>
        <p:sp>
          <p:nvSpPr>
            <p:cNvPr id="5" name="Text Box 4">
              <a:extLst>
                <a:ext uri="{FF2B5EF4-FFF2-40B4-BE49-F238E27FC236}">
                  <a16:creationId xmlns:a16="http://schemas.microsoft.com/office/drawing/2014/main" id="{173570E6-8038-497A-8FB2-7E32EDDDFF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3" y="570"/>
              <a:ext cx="3580" cy="29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ko-KR" b="1">
                  <a:ea typeface="굴림" panose="020B0600000101010101" pitchFamily="34" charset="-127"/>
                </a:rPr>
                <a:t>Define the Information Needed</a:t>
              </a:r>
            </a:p>
          </p:txBody>
        </p:sp>
        <p:sp>
          <p:nvSpPr>
            <p:cNvPr id="6" name="Text Box 5">
              <a:extLst>
                <a:ext uri="{FF2B5EF4-FFF2-40B4-BE49-F238E27FC236}">
                  <a16:creationId xmlns:a16="http://schemas.microsoft.com/office/drawing/2014/main" id="{E0211507-468E-48EF-A9FF-1B9BC675E8B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6" y="1052"/>
              <a:ext cx="3577" cy="268"/>
            </a:xfrm>
            <a:prstGeom prst="rect">
              <a:avLst/>
            </a:prstGeom>
            <a:solidFill>
              <a:srgbClr val="FFFF66"/>
            </a:solidFill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ko-KR" b="1" dirty="0">
                  <a:ea typeface="굴림" panose="020B0600000101010101" pitchFamily="34" charset="-127"/>
                </a:rPr>
                <a:t>Design the Exploratory, Descriptive, and Explanation of the Research</a:t>
              </a:r>
              <a:endParaRPr lang="en-US" altLang="ko-KR" dirty="0">
                <a:ea typeface="굴림" panose="020B0600000101010101" pitchFamily="34" charset="-127"/>
              </a:endParaRPr>
            </a:p>
          </p:txBody>
        </p:sp>
        <p:sp>
          <p:nvSpPr>
            <p:cNvPr id="8" name="Text Box 6">
              <a:extLst>
                <a:ext uri="{FF2B5EF4-FFF2-40B4-BE49-F238E27FC236}">
                  <a16:creationId xmlns:a16="http://schemas.microsoft.com/office/drawing/2014/main" id="{7353CE05-B296-4374-A3CE-4E7A8FBB5D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3" y="1528"/>
              <a:ext cx="3580" cy="295"/>
            </a:xfrm>
            <a:prstGeom prst="rect">
              <a:avLst/>
            </a:prstGeom>
            <a:solidFill>
              <a:srgbClr val="CCECFF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ko-KR" b="1">
                  <a:ea typeface="굴림" panose="020B0600000101010101" pitchFamily="34" charset="-127"/>
                </a:rPr>
                <a:t>Specify the Measurement and Scaling Procedures</a:t>
              </a:r>
            </a:p>
          </p:txBody>
        </p:sp>
        <p:sp>
          <p:nvSpPr>
            <p:cNvPr id="9" name="Text Box 7">
              <a:extLst>
                <a:ext uri="{FF2B5EF4-FFF2-40B4-BE49-F238E27FC236}">
                  <a16:creationId xmlns:a16="http://schemas.microsoft.com/office/drawing/2014/main" id="{F2AD758D-09C9-4E28-BF22-4427D2B80FA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3" y="2015"/>
              <a:ext cx="3580" cy="268"/>
            </a:xfrm>
            <a:prstGeom prst="rect">
              <a:avLst/>
            </a:prstGeom>
            <a:solidFill>
              <a:srgbClr val="FF7C8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ko-KR" b="1" dirty="0">
                  <a:ea typeface="굴림" panose="020B0600000101010101" pitchFamily="34" charset="-127"/>
                </a:rPr>
                <a:t>Construct a Data Collection Method(s)</a:t>
              </a:r>
              <a:endParaRPr lang="en-US" altLang="ko-KR" dirty="0">
                <a:ea typeface="굴림" panose="020B0600000101010101" pitchFamily="34" charset="-127"/>
              </a:endParaRPr>
            </a:p>
          </p:txBody>
        </p:sp>
        <p:sp>
          <p:nvSpPr>
            <p:cNvPr id="10" name="Text Box 8">
              <a:extLst>
                <a:ext uri="{FF2B5EF4-FFF2-40B4-BE49-F238E27FC236}">
                  <a16:creationId xmlns:a16="http://schemas.microsoft.com/office/drawing/2014/main" id="{D8B5BD8D-EF24-4A69-8AFB-CFEAD8EA9AC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0" y="2509"/>
              <a:ext cx="3580" cy="295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50000"/>
                </a:spcBef>
              </a:pPr>
              <a:r>
                <a:rPr lang="en-US" altLang="ko-KR" b="1">
                  <a:ea typeface="굴림" panose="020B0600000101010101" pitchFamily="34" charset="-127"/>
                </a:rPr>
                <a:t>Specify the Sampling Process and the Sample Size</a:t>
              </a:r>
            </a:p>
          </p:txBody>
        </p:sp>
        <p:sp>
          <p:nvSpPr>
            <p:cNvPr id="11" name="Text Box 9">
              <a:extLst>
                <a:ext uri="{FF2B5EF4-FFF2-40B4-BE49-F238E27FC236}">
                  <a16:creationId xmlns:a16="http://schemas.microsoft.com/office/drawing/2014/main" id="{161B29C2-529F-4A6A-A297-52254EFA6C2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38" y="2991"/>
              <a:ext cx="3580" cy="295"/>
            </a:xfrm>
            <a:prstGeom prst="rect">
              <a:avLst/>
            </a:prstGeom>
            <a:solidFill>
              <a:srgbClr val="FF990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ko-KR" b="1">
                  <a:ea typeface="굴림" panose="020B0600000101010101" pitchFamily="34" charset="-127"/>
                </a:rPr>
                <a:t>Develop a Plan of Data Analysis</a:t>
              </a:r>
              <a:endParaRPr lang="en-US" altLang="ko-KR">
                <a:ea typeface="굴림" panose="020B0600000101010101" pitchFamily="34" charset="-127"/>
              </a:endParaRPr>
            </a:p>
          </p:txBody>
        </p:sp>
        <p:sp>
          <p:nvSpPr>
            <p:cNvPr id="12" name="Line 10">
              <a:extLst>
                <a:ext uri="{FF2B5EF4-FFF2-40B4-BE49-F238E27FC236}">
                  <a16:creationId xmlns:a16="http://schemas.microsoft.com/office/drawing/2014/main" id="{F77D30F9-9E2F-4A32-8E9A-8F4DC4FA0D7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8" y="865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Line 11">
              <a:extLst>
                <a:ext uri="{FF2B5EF4-FFF2-40B4-BE49-F238E27FC236}">
                  <a16:creationId xmlns:a16="http://schemas.microsoft.com/office/drawing/2014/main" id="{4E9DA5D1-8976-4FAD-B6EE-0E89E01C149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1823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" name="Line 12">
              <a:extLst>
                <a:ext uri="{FF2B5EF4-FFF2-40B4-BE49-F238E27FC236}">
                  <a16:creationId xmlns:a16="http://schemas.microsoft.com/office/drawing/2014/main" id="{9072DE44-6744-4C94-AF20-63B895FD931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1347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Line 13">
              <a:extLst>
                <a:ext uri="{FF2B5EF4-FFF2-40B4-BE49-F238E27FC236}">
                  <a16:creationId xmlns:a16="http://schemas.microsoft.com/office/drawing/2014/main" id="{2D246785-3821-4CA0-B4B6-F1003964E59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2310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" name="Line 14">
              <a:extLst>
                <a:ext uri="{FF2B5EF4-FFF2-40B4-BE49-F238E27FC236}">
                  <a16:creationId xmlns:a16="http://schemas.microsoft.com/office/drawing/2014/main" id="{474F4292-8F20-4985-9514-87FF24EAFB3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2804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953790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Three Purposes of Research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9E0E9E2-79BC-4175-ADC6-1587F14BF58E}"/>
              </a:ext>
            </a:extLst>
          </p:cNvPr>
          <p:cNvSpPr txBox="1">
            <a:spLocks/>
          </p:cNvSpPr>
          <p:nvPr/>
        </p:nvSpPr>
        <p:spPr bwMode="auto">
          <a:xfrm>
            <a:off x="767408" y="1988840"/>
            <a:ext cx="4392488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Exploration</a:t>
            </a:r>
          </a:p>
          <a:p>
            <a:pPr algn="just">
              <a:buClr>
                <a:schemeClr val="tx1"/>
              </a:buClr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Description</a:t>
            </a:r>
          </a:p>
          <a:p>
            <a:pPr algn="just">
              <a:buClr>
                <a:schemeClr val="tx1"/>
              </a:buClr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Explanation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62C65-32E9-4D26-A00B-DD4DC1A84F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896" y="1484784"/>
            <a:ext cx="5799821" cy="358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977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Purpose of Exploratory Studies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839416" y="1484784"/>
            <a:ext cx="105131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Satisfy the researcher’s curiosity and desire for better understanding.</a:t>
            </a:r>
          </a:p>
          <a:p>
            <a:pPr algn="just">
              <a:buClr>
                <a:schemeClr val="tx1"/>
              </a:buClr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Test the feasibility of undertaking a more extensive study.</a:t>
            </a:r>
          </a:p>
          <a:p>
            <a:pPr algn="just">
              <a:buClr>
                <a:schemeClr val="tx1"/>
              </a:buClr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Develop the methods to be employed in any subsequent study. 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485573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Criteria for Nomothetic Causality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839416" y="1484784"/>
            <a:ext cx="105131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 statistical correlation between the two variables.</a:t>
            </a:r>
          </a:p>
          <a:p>
            <a:pPr algn="just">
              <a:buClr>
                <a:schemeClr val="tx1"/>
              </a:buClr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cause takes place before the effect.</a:t>
            </a:r>
          </a:p>
          <a:p>
            <a:pPr algn="just">
              <a:buClr>
                <a:schemeClr val="tx1"/>
              </a:buClr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There is no third variable that can explain away the observed correlation as spurious.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72400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False Criteria for Nomothetic Causality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839416" y="1484784"/>
            <a:ext cx="105131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While research can determine some causes, it cannot determine complete causation. </a:t>
            </a:r>
          </a:p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Exceptions do not disprove a causal relationship.</a:t>
            </a:r>
          </a:p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Causal relationships can be true even if they don’t apply in a majority of cases.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97559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Necessary and Sufficient Causes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839416" y="1484784"/>
            <a:ext cx="105131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Necessary cause represents a condition that must be present for the effect to follow.</a:t>
            </a:r>
          </a:p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Sufficient cause represents a condition that if present, guarantees the effect in question.</a:t>
            </a:r>
          </a:p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Causes that are necessary and sufficient are the most satisfying outcome in research.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65209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Units of Analysis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839416" y="1484784"/>
            <a:ext cx="105131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What or whom to study:</a:t>
            </a:r>
          </a:p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</a:p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Groups</a:t>
            </a:r>
          </a:p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Organizations</a:t>
            </a:r>
          </a:p>
          <a:p>
            <a:pPr algn="just">
              <a:buClr>
                <a:schemeClr val="tx1"/>
              </a:buClr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Social artifacts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963667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Units of Analysis and Faulty Reasoning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839416" y="1484784"/>
            <a:ext cx="105131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38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Ecological fallacy 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– assuming something learned about an ecological unit says something about the individuals in the unit. </a:t>
            </a:r>
          </a:p>
          <a:p>
            <a:pPr algn="just">
              <a:buClr>
                <a:schemeClr val="tx1"/>
              </a:buClr>
            </a:pPr>
            <a:r>
              <a:rPr lang="en-GB" sz="3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Reductionism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 – reducing something to a simple explanation when in reality it is complex.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1889778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How to Design a Research Project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839416" y="980728"/>
            <a:ext cx="10513168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Define the purpose of your project.</a:t>
            </a:r>
          </a:p>
          <a:p>
            <a:pPr algn="just">
              <a:buClr>
                <a:schemeClr val="tx1"/>
              </a:buClr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Specify exact meanings for the concepts you want to study (conceptualize).</a:t>
            </a:r>
          </a:p>
          <a:p>
            <a:pPr algn="just">
              <a:buClr>
                <a:schemeClr val="tx1"/>
              </a:buClr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Choose a research method.</a:t>
            </a:r>
          </a:p>
          <a:p>
            <a:pPr algn="just">
              <a:buClr>
                <a:schemeClr val="tx1"/>
              </a:buClr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Decide how to measure the results.</a:t>
            </a:r>
          </a:p>
          <a:p>
            <a:pPr algn="just">
              <a:buClr>
                <a:schemeClr val="tx1"/>
              </a:buClr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Decide whom or what to study.</a:t>
            </a:r>
          </a:p>
          <a:p>
            <a:pPr algn="just">
              <a:buClr>
                <a:schemeClr val="tx1"/>
              </a:buClr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Collect empirical data.</a:t>
            </a:r>
          </a:p>
          <a:p>
            <a:pPr algn="just">
              <a:buClr>
                <a:schemeClr val="tx1"/>
              </a:buClr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Process the data.</a:t>
            </a:r>
          </a:p>
          <a:p>
            <a:pPr algn="just">
              <a:buClr>
                <a:schemeClr val="tx1"/>
              </a:buClr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Analyse the data.</a:t>
            </a:r>
          </a:p>
          <a:p>
            <a:pPr algn="just">
              <a:buClr>
                <a:schemeClr val="tx1"/>
              </a:buClr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Report your findings.</a:t>
            </a:r>
          </a:p>
          <a:p>
            <a:pPr algn="just">
              <a:buClr>
                <a:schemeClr val="tx1"/>
              </a:buClr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721699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Exploratory &amp; Conclusive 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839416" y="1484784"/>
            <a:ext cx="10513168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research design is defined as a framework for carrying out research activities in different fields of study.</a:t>
            </a:r>
          </a:p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research design is classified into two important categories i.e. exploratory and conclusive research. Conclusive research is further subdivided into descriptive and casual research. 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5392976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Differences Between Exploratory and Conclusive Research</a:t>
            </a:r>
          </a:p>
        </p:txBody>
      </p:sp>
      <p:graphicFrame>
        <p:nvGraphicFramePr>
          <p:cNvPr id="4" name="Group 25">
            <a:extLst>
              <a:ext uri="{FF2B5EF4-FFF2-40B4-BE49-F238E27FC236}">
                <a16:creationId xmlns:a16="http://schemas.microsoft.com/office/drawing/2014/main" id="{CBFFA3A0-AD92-4F3D-BD80-83407BB718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763250"/>
              </p:ext>
            </p:extLst>
          </p:nvPr>
        </p:nvGraphicFramePr>
        <p:xfrm>
          <a:off x="551384" y="1037818"/>
          <a:ext cx="11089232" cy="4978161"/>
        </p:xfrm>
        <a:graphic>
          <a:graphicData uri="http://schemas.openxmlformats.org/drawingml/2006/table">
            <a:tbl>
              <a:tblPr/>
              <a:tblGrid>
                <a:gridCol w="27951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744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96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9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Exploratory</a:t>
                      </a:r>
                      <a:endParaRPr kumimoji="0" lang="ko-KR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Conclusive</a:t>
                      </a:r>
                      <a:endParaRPr kumimoji="0" lang="ko-KR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25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Objective:</a:t>
                      </a:r>
                      <a:endParaRPr kumimoji="0" lang="ko-KR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To provide insights and understanding.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To test specific hypotheses and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examine relationships.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33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Characteristics: </a:t>
                      </a:r>
                      <a:endParaRPr kumimoji="0" lang="ko-KR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Information needed is defined only loosely.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Information needed is clearly defined.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25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Research process is flexible and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unstructured.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Research process is formal and structured. 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625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Sample is small and nonrepresentative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Sample is large and representative.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086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Data analysis is qualitative.	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Data analysis is quantitative.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3065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Differences Between Exploratory and Conclusive Research</a:t>
            </a:r>
          </a:p>
        </p:txBody>
      </p:sp>
      <p:graphicFrame>
        <p:nvGraphicFramePr>
          <p:cNvPr id="4" name="Group 25">
            <a:extLst>
              <a:ext uri="{FF2B5EF4-FFF2-40B4-BE49-F238E27FC236}">
                <a16:creationId xmlns:a16="http://schemas.microsoft.com/office/drawing/2014/main" id="{CBFFA3A0-AD92-4F3D-BD80-83407BB718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4833628"/>
              </p:ext>
            </p:extLst>
          </p:nvPr>
        </p:nvGraphicFramePr>
        <p:xfrm>
          <a:off x="551384" y="1037818"/>
          <a:ext cx="11089232" cy="4960584"/>
        </p:xfrm>
        <a:graphic>
          <a:graphicData uri="http://schemas.openxmlformats.org/drawingml/2006/table">
            <a:tbl>
              <a:tblPr/>
              <a:tblGrid>
                <a:gridCol w="27951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744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196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9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Exploratory</a:t>
                      </a:r>
                      <a:endParaRPr kumimoji="0" lang="ko-KR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Conclusive</a:t>
                      </a:r>
                      <a:endParaRPr kumimoji="0" lang="ko-KR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25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Findings:</a:t>
                      </a: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Tentative.</a:t>
                      </a: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Conclusive.</a:t>
                      </a: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33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Outcome: </a:t>
                      </a: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ko-KR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Generally followed by</a:t>
                      </a: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ko-KR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further exploratory or</a:t>
                      </a: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ko-KR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conclusive research.</a:t>
                      </a:r>
                      <a:endParaRPr kumimoji="0" lang="en-GB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Findings used as input </a:t>
                      </a: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into decision making.</a:t>
                      </a: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25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625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086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47207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A Comparison of Basic Research Designs</a:t>
            </a:r>
          </a:p>
        </p:txBody>
      </p:sp>
      <p:graphicFrame>
        <p:nvGraphicFramePr>
          <p:cNvPr id="5" name="Group 17">
            <a:extLst>
              <a:ext uri="{FF2B5EF4-FFF2-40B4-BE49-F238E27FC236}">
                <a16:creationId xmlns:a16="http://schemas.microsoft.com/office/drawing/2014/main" id="{ED864BCE-C0A5-4F4D-B003-CC09763DB1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59700"/>
              </p:ext>
            </p:extLst>
          </p:nvPr>
        </p:nvGraphicFramePr>
        <p:xfrm>
          <a:off x="443372" y="836712"/>
          <a:ext cx="11305256" cy="4320540"/>
        </p:xfrm>
        <a:graphic>
          <a:graphicData uri="http://schemas.openxmlformats.org/drawingml/2006/table">
            <a:tbl>
              <a:tblPr/>
              <a:tblGrid>
                <a:gridCol w="20803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80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694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16742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476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Exploratory</a:t>
                      </a:r>
                      <a:endParaRPr kumimoji="0" lang="ko-KR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Descriptive</a:t>
                      </a:r>
                      <a:endParaRPr kumimoji="0" lang="ko-KR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Causal</a:t>
                      </a:r>
                      <a:endParaRPr kumimoji="0" lang="ko-KR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23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Objective:</a:t>
                      </a:r>
                      <a:endParaRPr kumimoji="0" lang="ko-KR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Discovery of ideas and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insights.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Describe market characteristics or functions.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Determine cause and effect relationships.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67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Character-</a:t>
                      </a:r>
                      <a:r>
                        <a:rPr kumimoji="0" lang="en-US" altLang="ko-KR" sz="20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istics</a:t>
                      </a:r>
                      <a:r>
                        <a:rPr kumimoji="0" lang="en-US" altLang="ko-KR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: </a:t>
                      </a:r>
                      <a:endParaRPr kumimoji="0" lang="ko-KR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Flexible.</a:t>
                      </a: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Versatile.</a:t>
                      </a: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Often the front end of total research design.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Marked by the prior formulation of specific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hypotheses.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Preplanned and structured design.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Manipulation of one or more independent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variables.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Control of other mediating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variables.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5652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 Comparison of Basic Research Designs</a:t>
            </a:r>
          </a:p>
        </p:txBody>
      </p:sp>
      <p:graphicFrame>
        <p:nvGraphicFramePr>
          <p:cNvPr id="5" name="Group 14">
            <a:extLst>
              <a:ext uri="{FF2B5EF4-FFF2-40B4-BE49-F238E27FC236}">
                <a16:creationId xmlns:a16="http://schemas.microsoft.com/office/drawing/2014/main" id="{26D8769C-ACCA-4B1B-8974-F7DE478515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3669556"/>
              </p:ext>
            </p:extLst>
          </p:nvPr>
        </p:nvGraphicFramePr>
        <p:xfrm>
          <a:off x="615987" y="1143000"/>
          <a:ext cx="10960025" cy="4450032"/>
        </p:xfrm>
        <a:graphic>
          <a:graphicData uri="http://schemas.openxmlformats.org/drawingml/2006/table">
            <a:tbl>
              <a:tblPr/>
              <a:tblGrid>
                <a:gridCol w="20164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996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73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709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4949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08" marB="45708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Exploratory</a:t>
                      </a:r>
                      <a:endParaRPr kumimoji="0" lang="ko-KR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08" marB="45708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Descriptive</a:t>
                      </a:r>
                      <a:endParaRPr kumimoji="0" lang="ko-KR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08" marB="45708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sng" strike="noStrike" cap="none" normalizeH="0" baseline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Causal</a:t>
                      </a:r>
                      <a:endParaRPr kumimoji="0" lang="ko-KR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08" marB="45708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757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Method:</a:t>
                      </a:r>
                      <a:endParaRPr kumimoji="0" lang="ko-KR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08" marB="45708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Expert surveys.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Pilot surveys.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Case 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studies.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Secondary data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(qualitative).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Qualitative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Research.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08" marB="45708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Secondary data</a:t>
                      </a: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(quantitative).</a:t>
                      </a: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ko-KR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Surveys.</a:t>
                      </a: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Panels.</a:t>
                      </a: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Observational</a:t>
                      </a: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and other data.</a:t>
                      </a: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08" marB="45708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굴림" pitchFamily="34" charset="-127"/>
                        </a:rPr>
                        <a:t>Experiments.</a:t>
                      </a:r>
                      <a:endParaRPr kumimoji="0" lang="ko-KR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굴림" pitchFamily="34" charset="-127"/>
                      </a:endParaRPr>
                    </a:p>
                  </a:txBody>
                  <a:tcPr marT="45708" marB="45708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89243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3372" y="0"/>
            <a:ext cx="11305256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Elements of a Research Proposal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839416" y="980728"/>
            <a:ext cx="10513168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 or objective</a:t>
            </a:r>
          </a:p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Subjects for study</a:t>
            </a:r>
          </a:p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Data-collection methods</a:t>
            </a:r>
          </a:p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Schedule</a:t>
            </a:r>
          </a:p>
          <a:p>
            <a:pPr algn="just">
              <a:buClr>
                <a:schemeClr val="tx1"/>
              </a:buCl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Budget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219515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5" y="1628800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King, N. and Brooks, J. (2016), Template Analysis for Business and Management Students, London: Sage.</a:t>
            </a:r>
          </a:p>
          <a:p>
            <a:r>
              <a:rPr lang="en-GB" sz="2000" dirty="0"/>
              <a:t>Collis, J. and Hussey, R. (2014) Business research : a practical guide for undergraduate &amp; postgraduate students . Fourth edition. </a:t>
            </a:r>
            <a:r>
              <a:rPr lang="en-GB" sz="2000"/>
              <a:t>London, England : Macmillan Education.</a:t>
            </a:r>
            <a:endParaRPr lang="en-GB" sz="2000" dirty="0"/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3887</TotalTime>
  <Words>1195</Words>
  <Application>Microsoft Office PowerPoint</Application>
  <PresentationFormat>Widescreen</PresentationFormat>
  <Paragraphs>223</Paragraphs>
  <Slides>23</Slides>
  <Notes>22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Aharoni</vt:lpstr>
      <vt:lpstr>Arial</vt:lpstr>
      <vt:lpstr>Candara</vt:lpstr>
      <vt:lpstr>Comic Sans MS</vt:lpstr>
      <vt:lpstr>Myriad Pro</vt:lpstr>
      <vt:lpstr>Symbol</vt:lpstr>
      <vt:lpstr>Verdana</vt:lpstr>
      <vt:lpstr>20140311PresentationUWTSDTemplate</vt:lpstr>
      <vt:lpstr>Slide</vt:lpstr>
      <vt:lpstr>LCBB6000 </vt:lpstr>
      <vt:lpstr>Process of Designing and Conducting a Research Project</vt:lpstr>
      <vt:lpstr>Research Design</vt:lpstr>
      <vt:lpstr>Research Design</vt:lpstr>
      <vt:lpstr>Steps Leading to the Formulation of a Research Design</vt:lpstr>
      <vt:lpstr>Components of a Research Design</vt:lpstr>
      <vt:lpstr>Tasks Involved In a Research Design</vt:lpstr>
      <vt:lpstr>Three Purposes of Research</vt:lpstr>
      <vt:lpstr>Purpose of Exploratory Studies</vt:lpstr>
      <vt:lpstr>Criteria for Nomothetic Causality</vt:lpstr>
      <vt:lpstr>False Criteria for Nomothetic Causality</vt:lpstr>
      <vt:lpstr>Necessary and Sufficient Causes</vt:lpstr>
      <vt:lpstr>Units of Analysis</vt:lpstr>
      <vt:lpstr>Units of Analysis and Faulty Reasoning</vt:lpstr>
      <vt:lpstr>How to Design a Research Project</vt:lpstr>
      <vt:lpstr>Exploratory &amp; Conclusive </vt:lpstr>
      <vt:lpstr>Differences Between Exploratory and Conclusive Research</vt:lpstr>
      <vt:lpstr>Differences Between Exploratory and Conclusive Research</vt:lpstr>
      <vt:lpstr>A Comparison of Basic Research Designs</vt:lpstr>
      <vt:lpstr>A Comparison of Basic Research Designs</vt:lpstr>
      <vt:lpstr>Elements of a Research Proposal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200</cp:revision>
  <cp:lastPrinted>2018-07-09T15:27:01Z</cp:lastPrinted>
  <dcterms:created xsi:type="dcterms:W3CDTF">2002-10-07T19:43:58Z</dcterms:created>
  <dcterms:modified xsi:type="dcterms:W3CDTF">2021-03-25T13:09:41Z</dcterms:modified>
</cp:coreProperties>
</file>