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9" r:id="rId4"/>
    <p:sldId id="258" r:id="rId5"/>
    <p:sldId id="261" r:id="rId6"/>
    <p:sldId id="260" r:id="rId7"/>
    <p:sldId id="262" r:id="rId8"/>
    <p:sldId id="263" r:id="rId9"/>
    <p:sldId id="265" r:id="rId10"/>
    <p:sldId id="266" r:id="rId11"/>
    <p:sldId id="268" r:id="rId12"/>
    <p:sldId id="269" r:id="rId13"/>
    <p:sldId id="276" r:id="rId14"/>
    <p:sldId id="289" r:id="rId15"/>
    <p:sldId id="288" r:id="rId16"/>
    <p:sldId id="275" r:id="rId17"/>
    <p:sldId id="279" r:id="rId18"/>
    <p:sldId id="280" r:id="rId19"/>
    <p:sldId id="281" r:id="rId20"/>
    <p:sldId id="282" r:id="rId21"/>
    <p:sldId id="283" r:id="rId22"/>
    <p:sldId id="284" r:id="rId23"/>
    <p:sldId id="270" r:id="rId24"/>
    <p:sldId id="274"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04" y="-4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printerSettings" Target="printerSettings/printerSettings1.bin"/><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B7F75A09-CF3C-4AB7-96E2-726619F38707}" type="datetimeFigureOut">
              <a:rPr lang="en-GB" smtClean="0"/>
              <a:t>20/02/18</a:t>
            </a:fld>
            <a:endParaRPr lang="en-GB"/>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6677F34D-1E1C-414A-AD30-9516DC91F622}" type="slidenum">
              <a:rPr lang="en-GB" smtClean="0"/>
              <a:t>‹#›</a:t>
            </a:fld>
            <a:endParaRPr lang="en-GB"/>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GB"/>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7F75A09-CF3C-4AB7-96E2-726619F38707}" type="datetimeFigureOut">
              <a:rPr lang="en-GB" smtClean="0"/>
              <a:t>20/02/18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77F34D-1E1C-414A-AD30-9516DC91F622}"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B7F75A09-CF3C-4AB7-96E2-726619F38707}" type="datetimeFigureOut">
              <a:rPr lang="en-GB" smtClean="0"/>
              <a:t>20/02/18</a:t>
            </a:fld>
            <a:endParaRPr lang="en-GB"/>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6677F34D-1E1C-414A-AD30-9516DC91F622}" type="slidenum">
              <a:rPr lang="en-GB" smtClean="0"/>
              <a:t>‹#›</a:t>
            </a:fld>
            <a:endParaRPr lang="en-GB"/>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GB"/>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7F75A09-CF3C-4AB7-96E2-726619F38707}" type="datetimeFigureOut">
              <a:rPr lang="en-GB" smtClean="0"/>
              <a:t>20/02/18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77F34D-1E1C-414A-AD30-9516DC91F622}"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7F75A09-CF3C-4AB7-96E2-726619F38707}" type="datetimeFigureOut">
              <a:rPr lang="en-GB" smtClean="0"/>
              <a:t>20/02/18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77F34D-1E1C-414A-AD30-9516DC91F622}"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7F75A09-CF3C-4AB7-96E2-726619F38707}" type="datetimeFigureOut">
              <a:rPr lang="en-GB" smtClean="0"/>
              <a:t>20/02/18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77F34D-1E1C-414A-AD30-9516DC91F622}" type="slidenum">
              <a:rPr lang="en-GB" smtClean="0"/>
              <a:t>‹#›</a:t>
            </a:fld>
            <a:endParaRPr lang="en-GB"/>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B7F75A09-CF3C-4AB7-96E2-726619F38707}" type="datetimeFigureOut">
              <a:rPr lang="en-GB" smtClean="0"/>
              <a:t>20/02/18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77F34D-1E1C-414A-AD30-9516DC91F62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F75A09-CF3C-4AB7-96E2-726619F38707}" type="datetimeFigureOut">
              <a:rPr lang="en-GB" smtClean="0"/>
              <a:t>20/02/18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6677F34D-1E1C-414A-AD30-9516DC91F622}" type="slidenum">
              <a:rPr lang="en-GB" smtClean="0"/>
              <a:t>‹#›</a:t>
            </a:fld>
            <a:endParaRPr lang="en-GB"/>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F75A09-CF3C-4AB7-96E2-726619F38707}" type="datetimeFigureOut">
              <a:rPr lang="en-GB" smtClean="0"/>
              <a:t>20/02/18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77F34D-1E1C-414A-AD30-9516DC91F622}" type="slidenum">
              <a:rPr lang="en-GB" smtClean="0"/>
              <a:t>‹#›</a:t>
            </a:fld>
            <a:endParaRPr lang="en-GB"/>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F75A09-CF3C-4AB7-96E2-726619F38707}" type="datetimeFigureOut">
              <a:rPr lang="en-GB" smtClean="0"/>
              <a:t>20/02/18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77F34D-1E1C-414A-AD30-9516DC91F62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7F75A09-CF3C-4AB7-96E2-726619F38707}" type="datetimeFigureOut">
              <a:rPr lang="en-GB" smtClean="0"/>
              <a:t>20/02/18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6677F34D-1E1C-414A-AD30-9516DC91F62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B7F75A09-CF3C-4AB7-96E2-726619F38707}" type="datetimeFigureOut">
              <a:rPr lang="en-GB" smtClean="0"/>
              <a:t>20/02/18</a:t>
            </a:fld>
            <a:endParaRPr lang="en-GB"/>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GB"/>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6677F34D-1E1C-414A-AD30-9516DC91F62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Christianity</a:t>
            </a:r>
          </a:p>
          <a:p>
            <a:r>
              <a:rPr lang="en-GB" dirty="0" smtClean="0"/>
              <a:t>Secularization</a:t>
            </a:r>
          </a:p>
          <a:p>
            <a:r>
              <a:rPr lang="en-GB" dirty="0" smtClean="0"/>
              <a:t>Censuses</a:t>
            </a:r>
            <a:endParaRPr lang="en-GB" dirty="0"/>
          </a:p>
        </p:txBody>
      </p:sp>
      <p:sp>
        <p:nvSpPr>
          <p:cNvPr id="2" name="Title 1"/>
          <p:cNvSpPr>
            <a:spLocks noGrp="1"/>
          </p:cNvSpPr>
          <p:nvPr>
            <p:ph type="title"/>
          </p:nvPr>
        </p:nvSpPr>
        <p:spPr/>
        <p:txBody>
          <a:bodyPr/>
          <a:lstStyle/>
          <a:p>
            <a:r>
              <a:rPr lang="en-GB" dirty="0" smtClean="0"/>
              <a:t>TRRS5008 Alternative </a:t>
            </a:r>
            <a:r>
              <a:rPr lang="en-GB" dirty="0" err="1" smtClean="0"/>
              <a:t>Spiritualities</a:t>
            </a:r>
            <a:endParaRPr lang="en-GB" dirty="0"/>
          </a:p>
        </p:txBody>
      </p:sp>
    </p:spTree>
    <p:extLst>
      <p:ext uri="{BB962C8B-B14F-4D97-AF65-F5344CB8AC3E}">
        <p14:creationId xmlns:p14="http://schemas.microsoft.com/office/powerpoint/2010/main" val="80243218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 indent="0">
              <a:buNone/>
            </a:pPr>
            <a:r>
              <a:rPr lang="en-GB" b="1" dirty="0"/>
              <a:t>Empirical data of church decline – what the numbers tell </a:t>
            </a:r>
            <a:r>
              <a:rPr lang="en-GB" b="1" dirty="0" smtClean="0"/>
              <a:t>us</a:t>
            </a:r>
          </a:p>
          <a:p>
            <a:pPr marL="45720" indent="0">
              <a:buNone/>
            </a:pPr>
            <a:endParaRPr lang="en-GB" b="1" dirty="0"/>
          </a:p>
          <a:p>
            <a:r>
              <a:rPr lang="en-GB" dirty="0"/>
              <a:t>The English church attendance surveys (1979-2005) have provided a 25-year narrative of church decline (</a:t>
            </a:r>
            <a:r>
              <a:rPr lang="en-GB" dirty="0" err="1"/>
              <a:t>Brierley</a:t>
            </a:r>
            <a:r>
              <a:rPr lang="en-GB" dirty="0"/>
              <a:t> 2000, 2003, 2006</a:t>
            </a:r>
            <a:r>
              <a:rPr lang="en-GB" dirty="0" smtClean="0"/>
              <a:t>).</a:t>
            </a:r>
            <a:r>
              <a:rPr lang="en-GB" dirty="0"/>
              <a:t> </a:t>
            </a:r>
          </a:p>
          <a:p>
            <a:r>
              <a:rPr lang="en-GB" dirty="0"/>
              <a:t>The Census of Religious Worship in 1851 was conducted Under the leadership of Horace Mann, the Registrar General (Mann 1853</a:t>
            </a:r>
            <a:r>
              <a:rPr lang="en-GB" dirty="0" smtClean="0"/>
              <a:t>).</a:t>
            </a:r>
          </a:p>
          <a:p>
            <a:r>
              <a:rPr lang="en-GB" dirty="0"/>
              <a:t>Sunday 30 March </a:t>
            </a:r>
            <a:r>
              <a:rPr lang="en-GB" dirty="0" smtClean="0"/>
              <a:t>1851</a:t>
            </a:r>
          </a:p>
          <a:p>
            <a:r>
              <a:rPr lang="en-GB" dirty="0"/>
              <a:t>Mann’s report detailed the number of buildings used for public worship, the number of services and the number of attendances. </a:t>
            </a:r>
          </a:p>
          <a:p>
            <a:pPr marL="45720" indent="0">
              <a:buNone/>
            </a:pPr>
            <a:endParaRPr lang="en-GB" dirty="0"/>
          </a:p>
          <a:p>
            <a:endParaRPr lang="en-GB" dirty="0"/>
          </a:p>
        </p:txBody>
      </p:sp>
      <p:sp>
        <p:nvSpPr>
          <p:cNvPr id="2" name="Title 1"/>
          <p:cNvSpPr>
            <a:spLocks noGrp="1"/>
          </p:cNvSpPr>
          <p:nvPr>
            <p:ph type="title"/>
          </p:nvPr>
        </p:nvSpPr>
        <p:spPr/>
        <p:txBody>
          <a:bodyPr>
            <a:normAutofit fontScale="90000"/>
          </a:bodyPr>
          <a:lstStyle/>
          <a:p>
            <a:r>
              <a:rPr lang="en-GB" dirty="0" smtClean="0">
                <a:effectLst/>
              </a:rPr>
              <a:t/>
            </a:r>
            <a:br>
              <a:rPr lang="en-GB" dirty="0" smtClean="0">
                <a:effectLst/>
              </a:rPr>
            </a:br>
            <a:r>
              <a:rPr lang="en-GB" dirty="0" smtClean="0">
                <a:effectLst/>
              </a:rPr>
              <a:t/>
            </a:r>
            <a:br>
              <a:rPr lang="en-GB" dirty="0" smtClean="0">
                <a:effectLst/>
              </a:rPr>
            </a:br>
            <a:r>
              <a:rPr lang="en-GB" dirty="0"/>
              <a:t>Classical Secularization Theory</a:t>
            </a:r>
            <a:br>
              <a:rPr lang="en-GB" dirty="0"/>
            </a:br>
            <a:r>
              <a:rPr lang="en-GB" dirty="0" smtClean="0">
                <a:effectLst/>
              </a:rPr>
              <a:t/>
            </a:r>
            <a:br>
              <a:rPr lang="en-GB" dirty="0" smtClean="0">
                <a:effectLst/>
              </a:rPr>
            </a:br>
            <a:r>
              <a:rPr lang="en-GB" dirty="0" smtClean="0">
                <a:effectLst/>
              </a:rPr>
              <a:t/>
            </a:r>
            <a:br>
              <a:rPr lang="en-GB" dirty="0" smtClean="0">
                <a:effectLst/>
              </a:rPr>
            </a:br>
            <a:endParaRPr lang="en-GB" dirty="0"/>
          </a:p>
        </p:txBody>
      </p:sp>
    </p:spTree>
    <p:extLst>
      <p:ext uri="{BB962C8B-B14F-4D97-AF65-F5344CB8AC3E}">
        <p14:creationId xmlns:p14="http://schemas.microsoft.com/office/powerpoint/2010/main" val="113110175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45720" indent="0">
              <a:buNone/>
            </a:pPr>
            <a:r>
              <a:rPr lang="en-GB" dirty="0" smtClean="0"/>
              <a:t>The </a:t>
            </a:r>
            <a:r>
              <a:rPr lang="en-GB" dirty="0"/>
              <a:t>census produced two disturbing </a:t>
            </a:r>
            <a:r>
              <a:rPr lang="en-GB" dirty="0" smtClean="0"/>
              <a:t>conclusions</a:t>
            </a:r>
            <a:r>
              <a:rPr lang="en-GB" dirty="0" smtClean="0"/>
              <a:t>:</a:t>
            </a:r>
          </a:p>
          <a:p>
            <a:pPr marL="45720" indent="0">
              <a:buNone/>
            </a:pPr>
            <a:endParaRPr lang="en-GB" dirty="0" smtClean="0"/>
          </a:p>
          <a:p>
            <a:r>
              <a:rPr lang="en-GB" dirty="0" smtClean="0"/>
              <a:t>Mann’s </a:t>
            </a:r>
            <a:r>
              <a:rPr lang="en-GB" dirty="0"/>
              <a:t>attendance figures revealed an unexpectedly low </a:t>
            </a:r>
            <a:r>
              <a:rPr lang="en-GB" dirty="0" smtClean="0"/>
              <a:t>share </a:t>
            </a:r>
            <a:r>
              <a:rPr lang="en-GB" dirty="0"/>
              <a:t>for the established church: Anglicans 5,292,551; Roman Catholics 383,630; Free Churches 5,116,410. </a:t>
            </a:r>
            <a:endParaRPr lang="en-GB" dirty="0" smtClean="0"/>
          </a:p>
          <a:p>
            <a:r>
              <a:rPr lang="en-GB" dirty="0" smtClean="0"/>
              <a:t>The near </a:t>
            </a:r>
            <a:r>
              <a:rPr lang="en-GB" dirty="0"/>
              <a:t>1:1 ratio of Anglicans to Dissenters. Chadwick </a:t>
            </a:r>
            <a:r>
              <a:rPr lang="en-GB" dirty="0" smtClean="0"/>
              <a:t>“…in </a:t>
            </a:r>
            <a:r>
              <a:rPr lang="en-GB" dirty="0"/>
              <a:t>gross the dissenting churches commanded the allegiance of nearly half the population of England and Wales</a:t>
            </a:r>
            <a:r>
              <a:rPr lang="en-GB" dirty="0" smtClean="0"/>
              <a:t>…” </a:t>
            </a:r>
            <a:r>
              <a:rPr lang="en-GB" dirty="0"/>
              <a:t>(Chadwick 1966, 367-369)</a:t>
            </a:r>
          </a:p>
          <a:p>
            <a:endParaRPr lang="en-GB" dirty="0"/>
          </a:p>
        </p:txBody>
      </p:sp>
    </p:spTree>
    <p:extLst>
      <p:ext uri="{BB962C8B-B14F-4D97-AF65-F5344CB8AC3E}">
        <p14:creationId xmlns:p14="http://schemas.microsoft.com/office/powerpoint/2010/main" val="272362645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 indent="0">
              <a:buNone/>
            </a:pPr>
            <a:r>
              <a:rPr lang="en-GB" dirty="0" smtClean="0"/>
              <a:t>Unreliability and bias:</a:t>
            </a:r>
          </a:p>
          <a:p>
            <a:pPr marL="45720" indent="0">
              <a:buNone/>
            </a:pPr>
            <a:endParaRPr lang="en-GB" dirty="0"/>
          </a:p>
          <a:p>
            <a:r>
              <a:rPr lang="en-GB" dirty="0" smtClean="0"/>
              <a:t>Ambiguity  - included </a:t>
            </a:r>
            <a:r>
              <a:rPr lang="en-GB" dirty="0"/>
              <a:t>or excluded Sunday school </a:t>
            </a:r>
            <a:r>
              <a:rPr lang="en-GB" dirty="0" smtClean="0"/>
              <a:t>attenders </a:t>
            </a:r>
          </a:p>
          <a:p>
            <a:r>
              <a:rPr lang="en-GB" dirty="0" smtClean="0"/>
              <a:t>There </a:t>
            </a:r>
            <a:r>
              <a:rPr lang="en-GB" dirty="0"/>
              <a:t>was bad weather on that particular </a:t>
            </a:r>
            <a:r>
              <a:rPr lang="en-GB" dirty="0" smtClean="0"/>
              <a:t>Sunday</a:t>
            </a:r>
            <a:endParaRPr lang="en-GB" dirty="0" smtClean="0"/>
          </a:p>
          <a:p>
            <a:r>
              <a:rPr lang="en-GB" dirty="0" smtClean="0"/>
              <a:t>It </a:t>
            </a:r>
            <a:r>
              <a:rPr lang="en-GB" dirty="0"/>
              <a:t>was Mothering </a:t>
            </a:r>
            <a:r>
              <a:rPr lang="en-GB" dirty="0" smtClean="0"/>
              <a:t>Sunday</a:t>
            </a:r>
          </a:p>
          <a:p>
            <a:r>
              <a:rPr lang="en-GB" dirty="0" smtClean="0"/>
              <a:t>Some </a:t>
            </a:r>
            <a:r>
              <a:rPr lang="en-GB" dirty="0"/>
              <a:t>churches were more likely to have multiple </a:t>
            </a:r>
            <a:r>
              <a:rPr lang="en-GB" dirty="0" smtClean="0"/>
              <a:t>attendance</a:t>
            </a:r>
          </a:p>
          <a:p>
            <a:r>
              <a:rPr lang="en-GB" dirty="0" smtClean="0"/>
              <a:t>Some </a:t>
            </a:r>
            <a:r>
              <a:rPr lang="en-GB" dirty="0"/>
              <a:t>ministers might have exaggerated the size of their congregations. </a:t>
            </a:r>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65608718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dirty="0" smtClean="0"/>
              <a:t>The 19th century: industrial revolution, European empires, Reason, modernity. </a:t>
            </a:r>
          </a:p>
          <a:p>
            <a:pPr marL="45720" indent="0">
              <a:buNone/>
            </a:pPr>
            <a:endParaRPr lang="en-GB" dirty="0" smtClean="0"/>
          </a:p>
          <a:p>
            <a:r>
              <a:rPr lang="en-GB" dirty="0" smtClean="0"/>
              <a:t>Biblical </a:t>
            </a:r>
            <a:r>
              <a:rPr lang="en-GB" dirty="0"/>
              <a:t>criticism – Bible no longer the infallible word of God (dates, authors, miracles,  moral (hell), mathematical, scientific – geology and </a:t>
            </a:r>
            <a:r>
              <a:rPr lang="en-GB" dirty="0" smtClean="0"/>
              <a:t>evolution.  </a:t>
            </a:r>
            <a:endParaRPr lang="en-GB" dirty="0"/>
          </a:p>
          <a:p>
            <a:pPr marL="45720" indent="0">
              <a:buNone/>
            </a:pPr>
            <a:endParaRPr lang="en-GB" dirty="0"/>
          </a:p>
          <a:p>
            <a:r>
              <a:rPr lang="en-GB" dirty="0"/>
              <a:t>Darwin (1859, 1958), natural selection, survival of the fittest, evolution.  </a:t>
            </a:r>
          </a:p>
          <a:p>
            <a:pPr marL="45720" indent="0">
              <a:buNone/>
            </a:pPr>
            <a:endParaRPr lang="en-GB" dirty="0"/>
          </a:p>
          <a:p>
            <a:r>
              <a:rPr lang="en-GB" dirty="0" smtClean="0"/>
              <a:t>Assertive </a:t>
            </a:r>
            <a:r>
              <a:rPr lang="en-GB" dirty="0"/>
              <a:t>confidence in human rationality and infused attitudes to religion with new scepticism and doubt</a:t>
            </a:r>
            <a:r>
              <a:rPr lang="en-GB" dirty="0" smtClean="0"/>
              <a:t>.</a:t>
            </a:r>
          </a:p>
          <a:p>
            <a:pPr marL="45720" indent="0">
              <a:buNone/>
            </a:pPr>
            <a:endParaRPr lang="en-GB" dirty="0"/>
          </a:p>
          <a:p>
            <a:r>
              <a:rPr lang="en-GB" dirty="0"/>
              <a:t>Marx - religion was the opium of the working people.  Religion would give way to revolutionary consciousness and the communist revolution. </a:t>
            </a:r>
            <a:r>
              <a:rPr lang="en-GB" dirty="0" smtClean="0"/>
              <a:t>Religion </a:t>
            </a:r>
            <a:r>
              <a:rPr lang="en-GB" dirty="0"/>
              <a:t>could then be dispensed with as an illusory tool of the oppressors</a:t>
            </a:r>
            <a:r>
              <a:rPr lang="en-GB" dirty="0" smtClean="0"/>
              <a:t>.</a:t>
            </a:r>
          </a:p>
          <a:p>
            <a:endParaRPr lang="en-GB" dirty="0"/>
          </a:p>
          <a:p>
            <a:r>
              <a:rPr lang="en-GB" dirty="0" smtClean="0"/>
              <a:t>And</a:t>
            </a:r>
            <a:r>
              <a:rPr lang="mr-IN" dirty="0" smtClean="0"/>
              <a:t>…</a:t>
            </a:r>
            <a:r>
              <a:rPr lang="cy-GB" dirty="0" smtClean="0"/>
              <a:t> there were other things to do.</a:t>
            </a:r>
            <a:endParaRPr lang="en-GB" dirty="0"/>
          </a:p>
          <a:p>
            <a:pPr marL="45720" indent="0">
              <a:buNone/>
            </a:pPr>
            <a:r>
              <a:rPr lang="en-GB" dirty="0"/>
              <a:t> </a:t>
            </a:r>
          </a:p>
          <a:p>
            <a:endParaRPr lang="en-GB" dirty="0"/>
          </a:p>
        </p:txBody>
      </p:sp>
      <p:sp>
        <p:nvSpPr>
          <p:cNvPr id="3" name="Title 2"/>
          <p:cNvSpPr>
            <a:spLocks noGrp="1"/>
          </p:cNvSpPr>
          <p:nvPr>
            <p:ph type="title"/>
          </p:nvPr>
        </p:nvSpPr>
        <p:spPr/>
        <p:txBody>
          <a:bodyPr/>
          <a:lstStyle/>
          <a:p>
            <a:r>
              <a:rPr lang="en-GB" b="1" dirty="0" smtClean="0"/>
              <a:t/>
            </a:r>
            <a:br>
              <a:rPr lang="en-GB" b="1" dirty="0" smtClean="0"/>
            </a:br>
            <a:r>
              <a:rPr lang="en-GB" b="1" dirty="0" smtClean="0"/>
              <a:t>The </a:t>
            </a:r>
            <a:r>
              <a:rPr lang="en-GB" b="1" dirty="0"/>
              <a:t>intellectual context of </a:t>
            </a:r>
            <a:r>
              <a:rPr lang="en-GB" b="1" dirty="0" smtClean="0"/>
              <a:t>church</a:t>
            </a:r>
            <a:r>
              <a:rPr lang="en-GB" b="1" dirty="0"/>
              <a:t/>
            </a:r>
            <a:br>
              <a:rPr lang="en-GB" b="1" dirty="0"/>
            </a:br>
            <a:r>
              <a:rPr lang="en-GB" b="1" dirty="0" smtClean="0"/>
              <a:t>decline</a:t>
            </a:r>
            <a:r>
              <a:rPr lang="en-GB" dirty="0" smtClean="0"/>
              <a:t/>
            </a:r>
            <a:br>
              <a:rPr lang="en-GB" dirty="0" smtClean="0"/>
            </a:br>
            <a:endParaRPr lang="en-GB" dirty="0"/>
          </a:p>
        </p:txBody>
      </p:sp>
    </p:spTree>
    <p:extLst>
      <p:ext uri="{BB962C8B-B14F-4D97-AF65-F5344CB8AC3E}">
        <p14:creationId xmlns:p14="http://schemas.microsoft.com/office/powerpoint/2010/main" val="207595109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dirty="0" smtClean="0"/>
              <a:t>Compton </a:t>
            </a:r>
            <a:r>
              <a:rPr lang="en-GB" dirty="0"/>
              <a:t>census </a:t>
            </a:r>
            <a:r>
              <a:rPr lang="en-GB" dirty="0" smtClean="0"/>
              <a:t>(Henry Compton, Bishop of </a:t>
            </a:r>
            <a:r>
              <a:rPr lang="en-GB" dirty="0" smtClean="0"/>
              <a:t>London</a:t>
            </a:r>
            <a:r>
              <a:rPr lang="en-GB" dirty="0" smtClean="0"/>
              <a:t>) of </a:t>
            </a:r>
            <a:r>
              <a:rPr lang="en-GB" dirty="0"/>
              <a:t>1676 (Snell and Ell: </a:t>
            </a:r>
            <a:r>
              <a:rPr lang="en-GB" dirty="0" smtClean="0"/>
              <a:t>2000)</a:t>
            </a:r>
            <a:r>
              <a:rPr lang="en-GB" dirty="0"/>
              <a:t>. In 1676, a significant measure of enforced conformity produced the following market share: Anglican 95.31%, RC 0.8%, Free 3.89%. </a:t>
            </a:r>
          </a:p>
          <a:p>
            <a:pPr marL="45720" indent="0">
              <a:buNone/>
            </a:pPr>
            <a:endParaRPr lang="en-GB" dirty="0"/>
          </a:p>
          <a:p>
            <a:r>
              <a:rPr lang="en-GB" dirty="0"/>
              <a:t>In 1851, this had become: Anglican 49.%, RC 3.6%, Free 47.4%. </a:t>
            </a:r>
          </a:p>
          <a:p>
            <a:pPr marL="45720" indent="0">
              <a:buNone/>
            </a:pPr>
            <a:endParaRPr lang="en-GB" dirty="0"/>
          </a:p>
          <a:p>
            <a:r>
              <a:rPr lang="en-GB" dirty="0"/>
              <a:t>Bruce (1995; 1996; 2002) estimated 40-60% church attendance in 1851, although if an adjustment were made using the percentage who attended twice in 1902-3, the figure could come down to 24%. </a:t>
            </a:r>
          </a:p>
          <a:p>
            <a:pPr marL="45720" indent="0">
              <a:buNone/>
            </a:pPr>
            <a:r>
              <a:rPr lang="en-GB" dirty="0"/>
              <a:t> </a:t>
            </a:r>
          </a:p>
          <a:p>
            <a:pPr marL="45720" indent="0">
              <a:buNone/>
            </a:pPr>
            <a:r>
              <a:rPr lang="en-GB" dirty="0" err="1"/>
              <a:t>Brierley’s</a:t>
            </a:r>
            <a:r>
              <a:rPr lang="en-GB" dirty="0"/>
              <a:t> (2006) church attendance surveys produced the following </a:t>
            </a:r>
            <a:r>
              <a:rPr lang="en-GB" dirty="0" smtClean="0"/>
              <a:t>results</a:t>
            </a:r>
            <a:r>
              <a:rPr lang="en-GB" dirty="0"/>
              <a:t> </a:t>
            </a:r>
          </a:p>
          <a:p>
            <a:r>
              <a:rPr lang="en-GB" dirty="0"/>
              <a:t>1979 12%</a:t>
            </a:r>
          </a:p>
          <a:p>
            <a:r>
              <a:rPr lang="en-GB" dirty="0"/>
              <a:t>1989 10%</a:t>
            </a:r>
          </a:p>
          <a:p>
            <a:r>
              <a:rPr lang="en-GB" dirty="0"/>
              <a:t>1998 7.5%</a:t>
            </a:r>
          </a:p>
          <a:p>
            <a:r>
              <a:rPr lang="en-GB" dirty="0"/>
              <a:t>2005 6.3%</a:t>
            </a:r>
          </a:p>
          <a:p>
            <a:pPr marL="45720" indent="0">
              <a:buNone/>
            </a:pPr>
            <a:endParaRPr lang="en-GB" dirty="0"/>
          </a:p>
          <a:p>
            <a:pPr marL="45720" indent="0">
              <a:buNone/>
            </a:pPr>
            <a:r>
              <a:rPr lang="en-GB" dirty="0"/>
              <a:t>Robin Gill (2003) identifies long-term denominational trends</a:t>
            </a:r>
            <a:r>
              <a:rPr lang="en-GB" dirty="0" smtClean="0"/>
              <a:t>:</a:t>
            </a:r>
            <a:endParaRPr lang="en-GB" dirty="0" smtClean="0"/>
          </a:p>
          <a:p>
            <a:r>
              <a:rPr lang="en-GB" dirty="0" smtClean="0"/>
              <a:t>1821-1851 general increase</a:t>
            </a:r>
          </a:p>
          <a:p>
            <a:r>
              <a:rPr lang="en-GB" dirty="0" smtClean="0"/>
              <a:t>1851-1880s </a:t>
            </a:r>
            <a:r>
              <a:rPr lang="en-GB" dirty="0"/>
              <a:t>Free Church increase &amp; </a:t>
            </a:r>
            <a:r>
              <a:rPr lang="en-GB" dirty="0" smtClean="0"/>
              <a:t>Anglican decline</a:t>
            </a:r>
            <a:endParaRPr lang="en-GB" dirty="0"/>
          </a:p>
          <a:p>
            <a:r>
              <a:rPr lang="en-GB" dirty="0" smtClean="0"/>
              <a:t>1880s-1919 </a:t>
            </a:r>
            <a:r>
              <a:rPr lang="en-GB" dirty="0"/>
              <a:t>general Protestant </a:t>
            </a:r>
            <a:r>
              <a:rPr lang="en-GB" dirty="0" smtClean="0"/>
              <a:t>decline</a:t>
            </a:r>
            <a:endParaRPr lang="en-GB" dirty="0"/>
          </a:p>
          <a:p>
            <a:r>
              <a:rPr lang="en-GB" dirty="0" smtClean="0"/>
              <a:t>1920-2000 </a:t>
            </a:r>
            <a:r>
              <a:rPr lang="en-GB" dirty="0"/>
              <a:t>continuing </a:t>
            </a:r>
            <a:r>
              <a:rPr lang="en-GB" dirty="0" smtClean="0"/>
              <a:t>decline</a:t>
            </a:r>
            <a:endParaRPr lang="en-GB" dirty="0"/>
          </a:p>
          <a:p>
            <a:endParaRPr lang="en-GB" dirty="0"/>
          </a:p>
        </p:txBody>
      </p:sp>
      <p:sp>
        <p:nvSpPr>
          <p:cNvPr id="3" name="Title 2"/>
          <p:cNvSpPr>
            <a:spLocks noGrp="1"/>
          </p:cNvSpPr>
          <p:nvPr>
            <p:ph type="title"/>
          </p:nvPr>
        </p:nvSpPr>
        <p:spPr/>
        <p:txBody>
          <a:bodyPr/>
          <a:lstStyle/>
          <a:p>
            <a:r>
              <a:rPr lang="en-GB" dirty="0" smtClean="0"/>
              <a:t>Other data</a:t>
            </a:r>
            <a:endParaRPr lang="en-GB" dirty="0"/>
          </a:p>
        </p:txBody>
      </p:sp>
    </p:spTree>
    <p:extLst>
      <p:ext uri="{BB962C8B-B14F-4D97-AF65-F5344CB8AC3E}">
        <p14:creationId xmlns:p14="http://schemas.microsoft.com/office/powerpoint/2010/main" val="386821960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August </a:t>
            </a:r>
            <a:r>
              <a:rPr lang="en-GB" dirty="0"/>
              <a:t>Comte (1830-46, ET 1896</a:t>
            </a:r>
            <a:r>
              <a:rPr lang="en-GB" dirty="0" smtClean="0"/>
              <a:t>) - the </a:t>
            </a:r>
            <a:r>
              <a:rPr lang="en-GB" dirty="0"/>
              <a:t>theological age of superstition had given way to the metaphysical age of abstract theorising about </a:t>
            </a:r>
            <a:r>
              <a:rPr lang="en-GB" dirty="0" smtClean="0"/>
              <a:t>religion. </a:t>
            </a:r>
            <a:endParaRPr lang="en-GB" dirty="0"/>
          </a:p>
          <a:p>
            <a:r>
              <a:rPr lang="en-GB" dirty="0"/>
              <a:t>Durkheim’s (1897, ET 2002) comparative study of rates of suicide in Western Europe - the more embedded someone was within social networks, the less likely they were to commit suicide. Durkheim anticipated a return of religion as a necessary expression of social cohesion.</a:t>
            </a:r>
          </a:p>
          <a:p>
            <a:r>
              <a:rPr lang="en-GB" dirty="0" smtClean="0"/>
              <a:t>Sigmund </a:t>
            </a:r>
            <a:r>
              <a:rPr lang="en-GB" dirty="0" smtClean="0"/>
              <a:t>Freud (1907 and 1913) later </a:t>
            </a:r>
            <a:r>
              <a:rPr lang="en-GB" dirty="0"/>
              <a:t>proposed a similar </a:t>
            </a:r>
            <a:r>
              <a:rPr lang="en-GB" dirty="0" smtClean="0"/>
              <a:t>process </a:t>
            </a:r>
            <a:r>
              <a:rPr lang="en-GB" dirty="0"/>
              <a:t>that resulted in the inevitable marginalization of </a:t>
            </a:r>
            <a:r>
              <a:rPr lang="en-GB" dirty="0" smtClean="0"/>
              <a:t>religion – theological, philosophical, scientific . </a:t>
            </a:r>
            <a:r>
              <a:rPr lang="en-GB" dirty="0"/>
              <a:t>No room for religion if science progresses our knowledge of the world.  </a:t>
            </a:r>
            <a:r>
              <a:rPr lang="en-GB" dirty="0" smtClean="0"/>
              <a:t>Scientific </a:t>
            </a:r>
            <a:r>
              <a:rPr lang="en-GB" dirty="0"/>
              <a:t>humanism with personal maturity</a:t>
            </a:r>
            <a:r>
              <a:rPr lang="en-GB" dirty="0" smtClean="0"/>
              <a:t>.</a:t>
            </a:r>
          </a:p>
          <a:p>
            <a:endParaRPr lang="en-GB" dirty="0" smtClean="0"/>
          </a:p>
          <a:p>
            <a:endParaRPr lang="en-GB" dirty="0"/>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058964983"/>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Durkheim and Weber (Morrison: 2006; Hughes et al.: 2003)  - Christianity to be in decline in Europe. Durkheim (1912, ET 2001) developed a functionalist theory of religion, in which religion was essential for social cohesion.  Individualism is bad.  </a:t>
            </a:r>
          </a:p>
          <a:p>
            <a:r>
              <a:rPr lang="en-GB" dirty="0" smtClean="0"/>
              <a:t>Weber </a:t>
            </a:r>
            <a:r>
              <a:rPr lang="en-GB" dirty="0"/>
              <a:t>(1904 in </a:t>
            </a:r>
            <a:r>
              <a:rPr lang="en-GB" dirty="0" err="1"/>
              <a:t>Gerth</a:t>
            </a:r>
            <a:r>
              <a:rPr lang="en-GB" dirty="0"/>
              <a:t> and Wright Mill: 1991) - religion inevitable decline.  </a:t>
            </a:r>
          </a:p>
          <a:p>
            <a:r>
              <a:rPr lang="en-GB" dirty="0"/>
              <a:t>For Weber, the triumph of rationality resulted in a society dominated by bureaucratic systems – </a:t>
            </a:r>
            <a:r>
              <a:rPr lang="en-GB" dirty="0" err="1"/>
              <a:t>routinization</a:t>
            </a:r>
            <a:r>
              <a:rPr lang="en-GB" dirty="0"/>
              <a:t> of charisma, organization, institutionalisation.   Modernity had brought about a disruption of the interconnections of religion and society. </a:t>
            </a:r>
          </a:p>
          <a:p>
            <a:r>
              <a:rPr lang="en-GB" dirty="0"/>
              <a:t>Individualism, rationality and capitalism (modernity) as social forces with  a profound impact upon the authority, influence and public plausibility of religion.</a:t>
            </a:r>
          </a:p>
          <a:p>
            <a:endParaRPr lang="en-GB" dirty="0"/>
          </a:p>
        </p:txBody>
      </p:sp>
      <p:sp>
        <p:nvSpPr>
          <p:cNvPr id="3" name="Title 2"/>
          <p:cNvSpPr>
            <a:spLocks noGrp="1"/>
          </p:cNvSpPr>
          <p:nvPr>
            <p:ph type="title"/>
          </p:nvPr>
        </p:nvSpPr>
        <p:spPr/>
        <p:txBody>
          <a:bodyPr/>
          <a:lstStyle/>
          <a:p>
            <a:r>
              <a:rPr lang="en-GB" dirty="0"/>
              <a:t/>
            </a:r>
            <a:br>
              <a:rPr lang="en-GB" dirty="0"/>
            </a:br>
            <a:endParaRPr lang="en-GB" dirty="0"/>
          </a:p>
        </p:txBody>
      </p:sp>
    </p:spTree>
    <p:extLst>
      <p:ext uri="{BB962C8B-B14F-4D97-AF65-F5344CB8AC3E}">
        <p14:creationId xmlns:p14="http://schemas.microsoft.com/office/powerpoint/2010/main" val="198050483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0999" y="1719070"/>
            <a:ext cx="8407893" cy="4878281"/>
          </a:xfrm>
        </p:spPr>
        <p:txBody>
          <a:bodyPr>
            <a:normAutofit fontScale="70000" lnSpcReduction="20000"/>
          </a:bodyPr>
          <a:lstStyle/>
          <a:p>
            <a:r>
              <a:rPr lang="en-GB" dirty="0" smtClean="0"/>
              <a:t>individualism </a:t>
            </a:r>
            <a:r>
              <a:rPr lang="en-GB" dirty="0"/>
              <a:t>and </a:t>
            </a:r>
            <a:r>
              <a:rPr lang="en-GB" dirty="0" smtClean="0"/>
              <a:t>rationalisation.  </a:t>
            </a:r>
            <a:endParaRPr lang="en-GB" dirty="0" smtClean="0"/>
          </a:p>
          <a:p>
            <a:r>
              <a:rPr lang="en-GB" dirty="0" smtClean="0"/>
              <a:t>The </a:t>
            </a:r>
            <a:r>
              <a:rPr lang="en-GB" dirty="0"/>
              <a:t>priest was </a:t>
            </a:r>
            <a:r>
              <a:rPr lang="en-GB" dirty="0" smtClean="0"/>
              <a:t>no longer the </a:t>
            </a:r>
            <a:r>
              <a:rPr lang="en-GB" dirty="0"/>
              <a:t>source of authority in the parish</a:t>
            </a:r>
            <a:br>
              <a:rPr lang="en-GB" dirty="0"/>
            </a:br>
            <a:endParaRPr lang="en-GB" dirty="0" smtClean="0"/>
          </a:p>
          <a:p>
            <a:r>
              <a:rPr lang="en-GB" dirty="0"/>
              <a:t>T</a:t>
            </a:r>
            <a:r>
              <a:rPr lang="en-GB" dirty="0" smtClean="0"/>
              <a:t>heology </a:t>
            </a:r>
            <a:r>
              <a:rPr lang="en-GB" dirty="0"/>
              <a:t>was </a:t>
            </a:r>
            <a:r>
              <a:rPr lang="en-GB" dirty="0" smtClean="0"/>
              <a:t>no longer the most significant subject, as it had been in the Medieval University.</a:t>
            </a:r>
          </a:p>
          <a:p>
            <a:endParaRPr lang="en-GB" dirty="0"/>
          </a:p>
          <a:p>
            <a:r>
              <a:rPr lang="en-GB" dirty="0" smtClean="0"/>
              <a:t>The </a:t>
            </a:r>
            <a:r>
              <a:rPr lang="en-GB" dirty="0"/>
              <a:t>Church </a:t>
            </a:r>
            <a:r>
              <a:rPr lang="en-GB" dirty="0" smtClean="0"/>
              <a:t>no longer had the </a:t>
            </a:r>
            <a:r>
              <a:rPr lang="en-GB" dirty="0"/>
              <a:t>power to decree the legitimacy of scientific enquiries and the validity of scientific conclusions.</a:t>
            </a:r>
          </a:p>
          <a:p>
            <a:endParaRPr lang="en-GB" dirty="0"/>
          </a:p>
          <a:p>
            <a:r>
              <a:rPr lang="en-GB" dirty="0"/>
              <a:t>Religious leaders are therefore demoted from a position of universal and public authority to functioning with one kind of specialist expertise among many.  </a:t>
            </a:r>
          </a:p>
          <a:p>
            <a:endParaRPr lang="en-GB" dirty="0"/>
          </a:p>
          <a:p>
            <a:r>
              <a:rPr lang="en-GB" dirty="0"/>
              <a:t>Stripped of its regulatory function, religion is pushed towards the private domain, as an optional activity for the individual, with no relevance in other spheres of life. </a:t>
            </a:r>
          </a:p>
          <a:p>
            <a:endParaRPr lang="en-GB" dirty="0"/>
          </a:p>
          <a:p>
            <a:r>
              <a:rPr lang="en-GB" dirty="0"/>
              <a:t>Functional differentiation therefore results in the marginalization of religion, no longer </a:t>
            </a:r>
            <a:r>
              <a:rPr lang="en-GB" dirty="0" err="1" smtClean="0"/>
              <a:t>enbued</a:t>
            </a:r>
            <a:r>
              <a:rPr lang="en-GB" dirty="0" smtClean="0"/>
              <a:t> </a:t>
            </a:r>
            <a:r>
              <a:rPr lang="en-GB" dirty="0"/>
              <a:t>with authority or even relevance in the worlds of science, business and politics.</a:t>
            </a:r>
          </a:p>
          <a:p>
            <a:pPr marL="45720" indent="0">
              <a:buNone/>
            </a:pPr>
            <a:endParaRPr lang="en-GB" dirty="0"/>
          </a:p>
          <a:p>
            <a:r>
              <a:rPr lang="en-GB" dirty="0"/>
              <a:t>Rather, as diverse specialisms have emerged, it is only right and appropriate that they become freed from religious domination, given that the Church lacks expertise in these various fields. </a:t>
            </a:r>
          </a:p>
          <a:p>
            <a:endParaRPr lang="en-GB" dirty="0"/>
          </a:p>
        </p:txBody>
      </p:sp>
      <p:sp>
        <p:nvSpPr>
          <p:cNvPr id="3" name="Title 2"/>
          <p:cNvSpPr>
            <a:spLocks noGrp="1"/>
          </p:cNvSpPr>
          <p:nvPr>
            <p:ph type="title"/>
          </p:nvPr>
        </p:nvSpPr>
        <p:spPr/>
        <p:txBody>
          <a:bodyPr/>
          <a:lstStyle/>
          <a:p>
            <a:r>
              <a:rPr lang="en-GB" b="1" dirty="0" smtClean="0"/>
              <a:t>Social Changes</a:t>
            </a:r>
            <a:r>
              <a:rPr lang="en-GB" dirty="0"/>
              <a:t/>
            </a:r>
            <a:br>
              <a:rPr lang="en-GB" dirty="0"/>
            </a:br>
            <a:endParaRPr lang="en-GB" dirty="0"/>
          </a:p>
        </p:txBody>
      </p:sp>
    </p:spTree>
    <p:extLst>
      <p:ext uri="{BB962C8B-B14F-4D97-AF65-F5344CB8AC3E}">
        <p14:creationId xmlns:p14="http://schemas.microsoft.com/office/powerpoint/2010/main" val="42410302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a:t>Pluralism represents a further way, according to secularization theory, in which Protestantism has undermined its own socio-cultural viability.  Weber produced an ideal type categorisation of Church and sects. ‘Church’ signifies the established, official, majority religion. It is the inherited religion of birth. The ‘sects’ represent the alternative, dissenting, more demanding religions of decision that are entered </a:t>
            </a:r>
            <a:r>
              <a:rPr lang="en-GB" dirty="0" smtClean="0"/>
              <a:t>by conversion</a:t>
            </a:r>
            <a:r>
              <a:rPr lang="en-GB" dirty="0"/>
              <a:t>. </a:t>
            </a:r>
          </a:p>
          <a:p>
            <a:r>
              <a:rPr lang="en-GB" dirty="0" smtClean="0"/>
              <a:t>These different </a:t>
            </a:r>
            <a:r>
              <a:rPr lang="en-GB" dirty="0"/>
              <a:t>churches were rival providers of salvation</a:t>
            </a:r>
            <a:r>
              <a:rPr lang="en-GB" dirty="0" smtClean="0"/>
              <a:t>.</a:t>
            </a:r>
          </a:p>
          <a:p>
            <a:r>
              <a:rPr lang="en-GB" dirty="0"/>
              <a:t>Although from a theological perspective ecumenism would usually be seen as a highly virtuous endeavour, secularization theorists identify negative consequences (Wilson: 1966; Bruce: 2002). By downplaying their distinctive salvific claims, denominations move into a pluralistic arena. Choosing a denomination becomes increasingly a matter of personal choice, with little or no salvific significance.  </a:t>
            </a:r>
            <a:r>
              <a:rPr lang="en-GB" dirty="0" smtClean="0"/>
              <a:t> </a:t>
            </a:r>
            <a:endParaRPr lang="en-GB" dirty="0"/>
          </a:p>
          <a:p>
            <a:endParaRPr lang="en-GB" dirty="0"/>
          </a:p>
        </p:txBody>
      </p:sp>
      <p:sp>
        <p:nvSpPr>
          <p:cNvPr id="3" name="Title 2"/>
          <p:cNvSpPr>
            <a:spLocks noGrp="1"/>
          </p:cNvSpPr>
          <p:nvPr>
            <p:ph type="title"/>
          </p:nvPr>
        </p:nvSpPr>
        <p:spPr/>
        <p:txBody>
          <a:bodyPr/>
          <a:lstStyle/>
          <a:p>
            <a:r>
              <a:rPr lang="en-GB" dirty="0" smtClean="0"/>
              <a:t>Pluralism and secularisation</a:t>
            </a:r>
            <a:endParaRPr lang="en-GB" dirty="0"/>
          </a:p>
        </p:txBody>
      </p:sp>
    </p:spTree>
    <p:extLst>
      <p:ext uri="{BB962C8B-B14F-4D97-AF65-F5344CB8AC3E}">
        <p14:creationId xmlns:p14="http://schemas.microsoft.com/office/powerpoint/2010/main" val="167514066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45720" indent="0">
              <a:buNone/>
            </a:pPr>
            <a:r>
              <a:rPr lang="en-GB" dirty="0"/>
              <a:t>Berger (1967) developed an elegant account of the negative consequences of </a:t>
            </a:r>
            <a:r>
              <a:rPr lang="en-GB" dirty="0" smtClean="0"/>
              <a:t>religious pluralism </a:t>
            </a:r>
            <a:r>
              <a:rPr lang="en-GB" dirty="0"/>
              <a:t>in terms of the ‘sacred canopy’. This, he argued, was the all-</a:t>
            </a:r>
            <a:r>
              <a:rPr lang="en-GB" dirty="0" smtClean="0"/>
              <a:t>encompassing framework </a:t>
            </a:r>
            <a:r>
              <a:rPr lang="en-GB" dirty="0"/>
              <a:t>of shared religious and ethical assumptions under which a society with </a:t>
            </a:r>
            <a:r>
              <a:rPr lang="en-GB" dirty="0" smtClean="0"/>
              <a:t>a single </a:t>
            </a:r>
            <a:r>
              <a:rPr lang="en-GB" dirty="0"/>
              <a:t>Church functioned </a:t>
            </a:r>
            <a:r>
              <a:rPr lang="en-GB" dirty="0" smtClean="0"/>
              <a:t>effectively</a:t>
            </a:r>
            <a:r>
              <a:rPr lang="en-GB" dirty="0"/>
              <a:t>. The eruption of alternative and rival forms </a:t>
            </a:r>
            <a:r>
              <a:rPr lang="en-GB" dirty="0" smtClean="0"/>
              <a:t>of Christianity </a:t>
            </a:r>
            <a:r>
              <a:rPr lang="en-GB" dirty="0"/>
              <a:t>was inevitably considered intolerable from under the sacred canopy, but</a:t>
            </a:r>
          </a:p>
          <a:p>
            <a:pPr marL="45720" indent="0">
              <a:buNone/>
            </a:pPr>
            <a:r>
              <a:rPr lang="en-GB" dirty="0"/>
              <a:t>in time the pluralistic forms prevailed, with the inevitable consequence that the sacred canopy was fractured and eventually fragmented beyond repair. Once again, the cultural</a:t>
            </a:r>
          </a:p>
          <a:p>
            <a:pPr marL="45720" indent="0">
              <a:buNone/>
            </a:pPr>
            <a:r>
              <a:rPr lang="en-GB" dirty="0"/>
              <a:t>transition – from uniformity to proliferating choices – and the religious transition – from </a:t>
            </a:r>
            <a:r>
              <a:rPr lang="en-GB" dirty="0" smtClean="0"/>
              <a:t>a single </a:t>
            </a:r>
            <a:r>
              <a:rPr lang="en-GB" dirty="0"/>
              <a:t>Church to a plurality of denominations – are seen to combine in an irretrievable decline in religiosity.</a:t>
            </a:r>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78708918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Individualism</a:t>
            </a:r>
          </a:p>
          <a:p>
            <a:r>
              <a:rPr lang="en-GB" dirty="0" smtClean="0"/>
              <a:t>Rationalism</a:t>
            </a:r>
          </a:p>
          <a:p>
            <a:r>
              <a:rPr lang="en-GB" dirty="0" smtClean="0"/>
              <a:t>Bureaucracy</a:t>
            </a:r>
          </a:p>
          <a:p>
            <a:r>
              <a:rPr lang="en-GB" dirty="0" smtClean="0"/>
              <a:t>Structural differentiation</a:t>
            </a:r>
          </a:p>
          <a:p>
            <a:r>
              <a:rPr lang="en-GB" dirty="0" smtClean="0"/>
              <a:t>Religious </a:t>
            </a:r>
            <a:r>
              <a:rPr lang="en-GB" dirty="0"/>
              <a:t>pluralism </a:t>
            </a:r>
            <a:r>
              <a:rPr lang="en-GB" dirty="0"/>
              <a:t>(rival sects or mutually recognised </a:t>
            </a:r>
            <a:r>
              <a:rPr lang="en-GB" dirty="0" smtClean="0"/>
              <a:t>denominations)</a:t>
            </a:r>
            <a:endParaRPr lang="en-GB" dirty="0" smtClean="0"/>
          </a:p>
          <a:p>
            <a:endParaRPr lang="en-GB" dirty="0"/>
          </a:p>
          <a:p>
            <a:pPr marL="45720" indent="0">
              <a:buNone/>
            </a:pPr>
            <a:r>
              <a:rPr lang="en-GB" dirty="0" smtClean="0"/>
              <a:t>- </a:t>
            </a:r>
            <a:r>
              <a:rPr lang="en-GB" dirty="0"/>
              <a:t>combine to produce the diminishing significance of religion in the context of modernization. </a:t>
            </a:r>
          </a:p>
          <a:p>
            <a:endParaRPr lang="en-GB" dirty="0"/>
          </a:p>
        </p:txBody>
      </p:sp>
    </p:spTree>
    <p:extLst>
      <p:ext uri="{BB962C8B-B14F-4D97-AF65-F5344CB8AC3E}">
        <p14:creationId xmlns:p14="http://schemas.microsoft.com/office/powerpoint/2010/main" val="242259746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8840"/>
            <a:ext cx="8229600" cy="4751271"/>
          </a:xfrm>
        </p:spPr>
        <p:txBody>
          <a:bodyPr>
            <a:normAutofit/>
          </a:bodyPr>
          <a:lstStyle/>
          <a:p>
            <a:pPr marL="0" indent="0">
              <a:buNone/>
            </a:pPr>
            <a:r>
              <a:rPr lang="en-US" dirty="0" smtClean="0"/>
              <a:t>McLeod Hugh (2006): </a:t>
            </a:r>
          </a:p>
          <a:p>
            <a:pPr marL="0" indent="0">
              <a:buNone/>
            </a:pPr>
            <a:r>
              <a:rPr lang="en-US" dirty="0" smtClean="0"/>
              <a:t>The ‘long 1960s’: 1958-1974</a:t>
            </a:r>
          </a:p>
          <a:p>
            <a:r>
              <a:rPr lang="en-US" dirty="0" smtClean="0"/>
              <a:t>Building on ‘religious toleration’ of previous centuries</a:t>
            </a:r>
          </a:p>
          <a:p>
            <a:r>
              <a:rPr lang="en-US" dirty="0" smtClean="0"/>
              <a:t>Increase in different worldviews</a:t>
            </a:r>
          </a:p>
          <a:p>
            <a:r>
              <a:rPr lang="en-US" dirty="0" smtClean="0"/>
              <a:t>Pluralism/secularity/post-Christian/Humanist Christianity</a:t>
            </a:r>
          </a:p>
          <a:p>
            <a:r>
              <a:rPr lang="en-US" dirty="0" smtClean="0"/>
              <a:t>Changing view of root of ethics (since 19</a:t>
            </a:r>
            <a:r>
              <a:rPr lang="en-US" baseline="30000" dirty="0" smtClean="0"/>
              <a:t>th</a:t>
            </a:r>
            <a:r>
              <a:rPr lang="en-US" dirty="0" smtClean="0"/>
              <a:t> century)</a:t>
            </a:r>
          </a:p>
          <a:p>
            <a:r>
              <a:rPr lang="en-US" dirty="0" smtClean="0"/>
              <a:t>Sexual </a:t>
            </a:r>
            <a:r>
              <a:rPr lang="en-US" dirty="0" smtClean="0"/>
              <a:t>revolution / Cultural </a:t>
            </a:r>
            <a:r>
              <a:rPr lang="en-US" dirty="0" smtClean="0"/>
              <a:t>revolution</a:t>
            </a:r>
          </a:p>
          <a:p>
            <a:r>
              <a:rPr lang="en-US" dirty="0"/>
              <a:t>In-fighting in churches (not between churches)</a:t>
            </a:r>
          </a:p>
          <a:p>
            <a:endParaRPr lang="en-US" dirty="0" smtClean="0"/>
          </a:p>
          <a:p>
            <a:endParaRPr lang="en-US" dirty="0"/>
          </a:p>
          <a:p>
            <a:endParaRPr lang="en-US" dirty="0"/>
          </a:p>
        </p:txBody>
      </p:sp>
    </p:spTree>
    <p:extLst>
      <p:ext uri="{BB962C8B-B14F-4D97-AF65-F5344CB8AC3E}">
        <p14:creationId xmlns:p14="http://schemas.microsoft.com/office/powerpoint/2010/main" val="260348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274320" y="1772816"/>
            <a:ext cx="8595360" cy="4463392"/>
          </a:xfrm>
          <a:prstGeom prst="rect">
            <a:avLst/>
          </a:prstGeom>
        </p:spPr>
        <p:txBody>
          <a:bodyPr/>
          <a:lstStyle/>
          <a:p>
            <a:r>
              <a:rPr lang="en-GB" dirty="0"/>
              <a:t>“Christianity, right from the start, came in many varieties” (Barrett: 1998, 46)</a:t>
            </a:r>
            <a:r>
              <a:rPr lang="en-GB" dirty="0" smtClean="0"/>
              <a:t>.</a:t>
            </a:r>
          </a:p>
          <a:p>
            <a:endParaRPr lang="en-GB" dirty="0"/>
          </a:p>
          <a:p>
            <a:r>
              <a:rPr lang="en-GB" dirty="0"/>
              <a:t>Chryssides </a:t>
            </a:r>
            <a:r>
              <a:rPr lang="en-GB" dirty="0" smtClean="0"/>
              <a:t>(1999, 162) - it </a:t>
            </a:r>
            <a:r>
              <a:rPr lang="en-GB" dirty="0"/>
              <a:t>is remarkable to see so many attempts to express Christianity in the new Christian movements.  </a:t>
            </a:r>
            <a:endParaRPr lang="en-GB" dirty="0" smtClean="0"/>
          </a:p>
          <a:p>
            <a:endParaRPr lang="en-GB" dirty="0"/>
          </a:p>
          <a:p>
            <a:r>
              <a:rPr lang="en-GB" dirty="0"/>
              <a:t>Barrett (1998. 37</a:t>
            </a:r>
            <a:r>
              <a:rPr lang="en-GB" dirty="0" smtClean="0"/>
              <a:t>) - Christian </a:t>
            </a:r>
            <a:r>
              <a:rPr lang="en-GB" dirty="0"/>
              <a:t>groups cannot agree because </a:t>
            </a:r>
            <a:endParaRPr lang="en-GB" dirty="0" smtClean="0"/>
          </a:p>
          <a:p>
            <a:pPr marL="457200" indent="-457200">
              <a:buAutoNum type="arabicParenR"/>
            </a:pPr>
            <a:r>
              <a:rPr lang="en-GB" dirty="0" smtClean="0"/>
              <a:t>The </a:t>
            </a:r>
            <a:r>
              <a:rPr lang="en-GB" dirty="0"/>
              <a:t>Bible is not a </a:t>
            </a:r>
            <a:r>
              <a:rPr lang="en-GB" dirty="0" smtClean="0"/>
              <a:t>manual</a:t>
            </a:r>
          </a:p>
          <a:p>
            <a:pPr marL="457200" indent="-457200">
              <a:buAutoNum type="arabicParenR"/>
            </a:pPr>
            <a:r>
              <a:rPr lang="en-GB" dirty="0" smtClean="0"/>
              <a:t>Different groups/people </a:t>
            </a:r>
            <a:r>
              <a:rPr lang="en-GB" dirty="0"/>
              <a:t>have different </a:t>
            </a:r>
            <a:r>
              <a:rPr lang="en-GB" dirty="0" smtClean="0"/>
              <a:t>interpretations</a:t>
            </a:r>
          </a:p>
          <a:p>
            <a:pPr marL="457200" indent="-457200">
              <a:buAutoNum type="arabicParenR"/>
            </a:pPr>
            <a:r>
              <a:rPr lang="en-GB" dirty="0" smtClean="0"/>
              <a:t>Groups </a:t>
            </a:r>
            <a:r>
              <a:rPr lang="en-GB" dirty="0"/>
              <a:t>focus on certain </a:t>
            </a:r>
            <a:endParaRPr lang="en-GB" dirty="0" smtClean="0"/>
          </a:p>
          <a:p>
            <a:pPr marL="457200" indent="-457200">
              <a:buAutoNum type="arabicParenR"/>
            </a:pPr>
            <a:r>
              <a:rPr lang="en-GB" dirty="0" smtClean="0"/>
              <a:t>How </a:t>
            </a:r>
            <a:r>
              <a:rPr lang="en-GB" dirty="0"/>
              <a:t>do groups decide what is literal and what is metaphorical? </a:t>
            </a:r>
          </a:p>
          <a:p>
            <a:endParaRPr lang="en-US" dirty="0"/>
          </a:p>
        </p:txBody>
      </p:sp>
    </p:spTree>
    <p:extLst>
      <p:ext uri="{BB962C8B-B14F-4D97-AF65-F5344CB8AC3E}">
        <p14:creationId xmlns:p14="http://schemas.microsoft.com/office/powerpoint/2010/main" val="4236299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 of Christian ‘indecision’</a:t>
            </a:r>
            <a:endParaRPr lang="en-US" dirty="0"/>
          </a:p>
        </p:txBody>
      </p:sp>
      <p:sp>
        <p:nvSpPr>
          <p:cNvPr id="3" name="Content Placeholder 2"/>
          <p:cNvSpPr>
            <a:spLocks noGrp="1"/>
          </p:cNvSpPr>
          <p:nvPr>
            <p:ph sz="quarter" idx="4294967295"/>
          </p:nvPr>
        </p:nvSpPr>
        <p:spPr>
          <a:xfrm>
            <a:off x="274320" y="1700808"/>
            <a:ext cx="8595360" cy="4535400"/>
          </a:xfrm>
          <a:prstGeom prst="rect">
            <a:avLst/>
          </a:prstGeom>
        </p:spPr>
        <p:txBody>
          <a:bodyPr>
            <a:normAutofit fontScale="92500" lnSpcReduction="10000"/>
          </a:bodyPr>
          <a:lstStyle/>
          <a:p>
            <a:pPr marL="0" indent="0">
              <a:buNone/>
            </a:pPr>
            <a:r>
              <a:rPr lang="en-GB" dirty="0"/>
              <a:t>This history of Christianity is littered with indecisions, heresies, decisions being made by </a:t>
            </a:r>
            <a:r>
              <a:rPr lang="en-GB" dirty="0" smtClean="0"/>
              <a:t>various, differences </a:t>
            </a:r>
            <a:r>
              <a:rPr lang="en-GB" dirty="0"/>
              <a:t>in how Christianity is </a:t>
            </a:r>
            <a:r>
              <a:rPr lang="en-GB" dirty="0" smtClean="0"/>
              <a:t>expressed…</a:t>
            </a:r>
          </a:p>
          <a:p>
            <a:r>
              <a:rPr lang="en-GB" dirty="0"/>
              <a:t>Jesus Christ – divine or human? Intensity of divinity? When divine?</a:t>
            </a:r>
          </a:p>
          <a:p>
            <a:r>
              <a:rPr lang="en-GB" dirty="0"/>
              <a:t>Hell – literal or figurative? What about those who died before Christianity?</a:t>
            </a:r>
          </a:p>
          <a:p>
            <a:r>
              <a:rPr lang="en-GB" dirty="0"/>
              <a:t>Resurrection – literal or figurative?</a:t>
            </a:r>
          </a:p>
          <a:p>
            <a:r>
              <a:rPr lang="en-GB" dirty="0"/>
              <a:t>Saturday or Sunday Sabbath (Friday in Judaism)?</a:t>
            </a:r>
          </a:p>
          <a:p>
            <a:r>
              <a:rPr lang="en-GB" dirty="0"/>
              <a:t>Transubstantiation (RC) or consubstantiation (Protestant)?</a:t>
            </a:r>
          </a:p>
          <a:p>
            <a:r>
              <a:rPr lang="en-GB" dirty="0"/>
              <a:t>Priests or the priesthood of all believers?</a:t>
            </a:r>
          </a:p>
          <a:p>
            <a:r>
              <a:rPr lang="en-GB" dirty="0"/>
              <a:t>Predestination or free will?</a:t>
            </a:r>
          </a:p>
          <a:p>
            <a:r>
              <a:rPr lang="en-GB" dirty="0"/>
              <a:t>Devotional art or idolatry?</a:t>
            </a:r>
          </a:p>
          <a:p>
            <a:r>
              <a:rPr lang="en-GB" dirty="0"/>
              <a:t>Priests – married or celibate?</a:t>
            </a:r>
          </a:p>
          <a:p>
            <a:r>
              <a:rPr lang="en-GB" dirty="0"/>
              <a:t>Women priests or men only?</a:t>
            </a:r>
          </a:p>
          <a:p>
            <a:endParaRPr lang="en-US" dirty="0"/>
          </a:p>
        </p:txBody>
      </p:sp>
    </p:spTree>
    <p:extLst>
      <p:ext uri="{BB962C8B-B14F-4D97-AF65-F5344CB8AC3E}">
        <p14:creationId xmlns:p14="http://schemas.microsoft.com/office/powerpoint/2010/main" val="440172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The 2011 Census</a:t>
            </a:r>
            <a:br>
              <a:rPr lang="en-GB" b="1" dirty="0"/>
            </a:br>
            <a:r>
              <a:rPr lang="en-GB" b="1" dirty="0" smtClean="0"/>
              <a:t> (compared with the 2001 census)</a:t>
            </a:r>
            <a:endParaRPr lang="en-US" dirty="0"/>
          </a:p>
        </p:txBody>
      </p:sp>
      <p:sp>
        <p:nvSpPr>
          <p:cNvPr id="3" name="Content Placeholder 2"/>
          <p:cNvSpPr>
            <a:spLocks noGrp="1"/>
          </p:cNvSpPr>
          <p:nvPr>
            <p:ph sz="quarter" idx="4294967295"/>
          </p:nvPr>
        </p:nvSpPr>
        <p:spPr>
          <a:xfrm>
            <a:off x="609600" y="1600200"/>
            <a:ext cx="7924800" cy="4114800"/>
          </a:xfrm>
          <a:prstGeom prst="rect">
            <a:avLst/>
          </a:prstGeom>
        </p:spPr>
        <p:txBody>
          <a:bodyPr/>
          <a:lstStyle/>
          <a:p>
            <a:r>
              <a:rPr lang="en-US" dirty="0" smtClean="0"/>
              <a:t>“</a:t>
            </a:r>
            <a:r>
              <a:rPr lang="en-US" dirty="0"/>
              <a:t>The largest religion in the 2011 Census for England and Wales was Christianity with 33.2 million people (59.3 per cent  of the population). </a:t>
            </a:r>
            <a:endParaRPr lang="en-GB" dirty="0"/>
          </a:p>
          <a:p>
            <a:pPr marL="0" indent="0">
              <a:buNone/>
            </a:pPr>
            <a:endParaRPr lang="en-GB" dirty="0" smtClean="0"/>
          </a:p>
          <a:p>
            <a:pPr marL="0" indent="0">
              <a:buNone/>
            </a:pPr>
            <a:r>
              <a:rPr lang="en-GB" dirty="0" smtClean="0"/>
              <a:t>Compared </a:t>
            </a:r>
            <a:r>
              <a:rPr lang="en-GB" dirty="0"/>
              <a:t>with the 2001 Census the most significant trends were</a:t>
            </a:r>
          </a:p>
          <a:p>
            <a:pPr lvl="0"/>
            <a:r>
              <a:rPr lang="en-GB" dirty="0"/>
              <a:t>an increase in the population reporting no religion – from 14.8 per cent  of the population in 2001 to 25.1 per cent  in 2011,</a:t>
            </a:r>
          </a:p>
          <a:p>
            <a:pPr lvl="0"/>
            <a:r>
              <a:rPr lang="en-GB" dirty="0"/>
              <a:t>a drop in the population reporting to be Christian - from 71.7 per cent  in 2001 to 59.3 per cent  in 2011, and</a:t>
            </a:r>
          </a:p>
          <a:p>
            <a:pPr lvl="0"/>
            <a:r>
              <a:rPr lang="en-GB" dirty="0"/>
              <a:t>an increase in all other main religions. The number of Muslims increased the most from 3.0 per cent  in 2001 to 4.8 per cent  in 2011” (ONS</a:t>
            </a:r>
            <a:r>
              <a:rPr lang="en-GB" dirty="0" smtClean="0"/>
              <a:t>).</a:t>
            </a:r>
            <a:endParaRPr lang="en-GB" dirty="0"/>
          </a:p>
          <a:p>
            <a:endParaRPr lang="en-US" dirty="0"/>
          </a:p>
        </p:txBody>
      </p:sp>
    </p:spTree>
    <p:extLst>
      <p:ext uri="{BB962C8B-B14F-4D97-AF65-F5344CB8AC3E}">
        <p14:creationId xmlns:p14="http://schemas.microsoft.com/office/powerpoint/2010/main" val="3697737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72816"/>
            <a:ext cx="8208912" cy="4059661"/>
          </a:xfrm>
        </p:spPr>
        <p:txBody>
          <a:bodyPr>
            <a:normAutofit/>
          </a:bodyPr>
          <a:lstStyle/>
          <a:p>
            <a:pPr marL="68263" indent="0">
              <a:lnSpc>
                <a:spcPct val="80000"/>
              </a:lnSpc>
              <a:buNone/>
            </a:pPr>
            <a:r>
              <a:rPr lang="en-US" altLang="en-US" sz="2200" dirty="0"/>
              <a:t>Davie’s factors:</a:t>
            </a:r>
          </a:p>
          <a:p>
            <a:pPr marL="68263" indent="0">
              <a:lnSpc>
                <a:spcPct val="80000"/>
              </a:lnSpc>
              <a:buNone/>
            </a:pPr>
            <a:endParaRPr lang="en-US" altLang="en-US" sz="2200" dirty="0"/>
          </a:p>
          <a:p>
            <a:pPr marL="68263" indent="0">
              <a:lnSpc>
                <a:spcPct val="80000"/>
              </a:lnSpc>
              <a:buFontTx/>
              <a:buAutoNum type="circleNumDbPlain"/>
            </a:pPr>
            <a:r>
              <a:rPr lang="en-GB" altLang="en-US" sz="2200" dirty="0"/>
              <a:t>How historic churches have shaped culture in Britain</a:t>
            </a:r>
          </a:p>
          <a:p>
            <a:pPr marL="68263" indent="0">
              <a:lnSpc>
                <a:spcPct val="80000"/>
              </a:lnSpc>
              <a:buFontTx/>
              <a:buAutoNum type="circleNumDbPlain"/>
            </a:pPr>
            <a:r>
              <a:rPr lang="en-GB" altLang="en-US" sz="2200" dirty="0"/>
              <a:t>That these churches still have a role to play, at specific times, even if they have no role beyond that.</a:t>
            </a:r>
          </a:p>
          <a:p>
            <a:pPr marL="68263" indent="0">
              <a:lnSpc>
                <a:spcPct val="80000"/>
              </a:lnSpc>
              <a:buFontTx/>
              <a:buAutoNum type="circleNumDbPlain"/>
            </a:pPr>
            <a:r>
              <a:rPr lang="en-GB" altLang="en-US" sz="2200" dirty="0"/>
              <a:t>That religious belonging is now through choice and not obligation.</a:t>
            </a:r>
          </a:p>
          <a:p>
            <a:pPr marL="68263" indent="0">
              <a:lnSpc>
                <a:spcPct val="80000"/>
              </a:lnSpc>
              <a:buFontTx/>
              <a:buAutoNum type="circleNumDbPlain"/>
            </a:pPr>
            <a:r>
              <a:rPr lang="en-GB" altLang="en-US" sz="2200" dirty="0"/>
              <a:t>The moving in to Britain of people from other parts of the world who follow a religion that is not Christianity.</a:t>
            </a:r>
          </a:p>
          <a:p>
            <a:pPr marL="68263" indent="0">
              <a:lnSpc>
                <a:spcPct val="80000"/>
              </a:lnSpc>
              <a:buFontTx/>
              <a:buAutoNum type="circleNumDbPlain"/>
            </a:pPr>
            <a:r>
              <a:rPr lang="en-GB" altLang="en-US" sz="2200" dirty="0"/>
              <a:t>How the secular responds to the continued importance of religion.</a:t>
            </a:r>
          </a:p>
          <a:p>
            <a:pPr marL="68263" indent="0">
              <a:lnSpc>
                <a:spcPct val="80000"/>
              </a:lnSpc>
              <a:buFontTx/>
              <a:buAutoNum type="circleNumDbPlain"/>
            </a:pPr>
            <a:r>
              <a:rPr lang="en-GB" altLang="en-US" sz="2200" dirty="0"/>
              <a:t>The realisation that Europe (includes Britain) is different from the rest of the world.  </a:t>
            </a:r>
          </a:p>
          <a:p>
            <a:pPr marL="68263" indent="0">
              <a:lnSpc>
                <a:spcPct val="80000"/>
              </a:lnSpc>
              <a:buNone/>
            </a:pPr>
            <a:endParaRPr lang="en-US" altLang="en-US" sz="2200" dirty="0"/>
          </a:p>
        </p:txBody>
      </p:sp>
    </p:spTree>
    <p:extLst>
      <p:ext uri="{BB962C8B-B14F-4D97-AF65-F5344CB8AC3E}">
        <p14:creationId xmlns:p14="http://schemas.microsoft.com/office/powerpoint/2010/main" val="1704635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1620" y="1916831"/>
            <a:ext cx="6104335" cy="3915643"/>
          </a:xfrm>
        </p:spPr>
        <p:txBody>
          <a:bodyPr>
            <a:normAutofit/>
          </a:bodyPr>
          <a:lstStyle/>
          <a:p>
            <a:pPr marL="68263" indent="0">
              <a:buNone/>
            </a:pPr>
            <a:r>
              <a:rPr lang="en-GB" altLang="en-US" dirty="0" smtClean="0"/>
              <a:t>Christianity shaped British culture (time and space).</a:t>
            </a:r>
          </a:p>
          <a:p>
            <a:pPr marL="68263" indent="0">
              <a:buNone/>
            </a:pPr>
            <a:r>
              <a:rPr lang="en-GB" altLang="en-US" dirty="0" smtClean="0"/>
              <a:t> </a:t>
            </a:r>
          </a:p>
          <a:p>
            <a:pPr marL="68263" indent="0"/>
            <a:r>
              <a:rPr lang="en-GB" altLang="en-US" dirty="0" smtClean="0"/>
              <a:t>The calendar, weeks and years.  </a:t>
            </a:r>
          </a:p>
          <a:p>
            <a:pPr marL="68263" indent="0"/>
            <a:r>
              <a:rPr lang="en-GB" altLang="en-US" dirty="0" smtClean="0"/>
              <a:t>There is still something distinctive about Sundays.  </a:t>
            </a:r>
          </a:p>
          <a:p>
            <a:pPr marL="68263" indent="0"/>
            <a:r>
              <a:rPr lang="en-GB" altLang="en-US" dirty="0" smtClean="0"/>
              <a:t>Britain is full of churches and divided into parishes.</a:t>
            </a:r>
          </a:p>
          <a:p>
            <a:pPr marL="68263" indent="0"/>
            <a:r>
              <a:rPr lang="en-GB" altLang="en-US" dirty="0" smtClean="0"/>
              <a:t>‘</a:t>
            </a:r>
            <a:r>
              <a:rPr lang="en-GB" altLang="ja-JP" dirty="0" smtClean="0"/>
              <a:t>…the legacies of the past remain deeply embedded in both the physical and cultural environment</a:t>
            </a:r>
            <a:r>
              <a:rPr lang="en-GB" altLang="en-US" dirty="0" smtClean="0"/>
              <a:t>’</a:t>
            </a:r>
            <a:r>
              <a:rPr lang="en-GB" altLang="ja-JP" dirty="0" smtClean="0"/>
              <a:t> (Davie, 2015, 4).  </a:t>
            </a:r>
          </a:p>
          <a:p>
            <a:pPr marL="68263" indent="0"/>
            <a:endParaRPr lang="en-US" altLang="en-US" dirty="0" smtClean="0"/>
          </a:p>
        </p:txBody>
      </p:sp>
      <p:sp>
        <p:nvSpPr>
          <p:cNvPr id="46082" name="Title 3"/>
          <p:cNvSpPr>
            <a:spLocks noGrp="1"/>
          </p:cNvSpPr>
          <p:nvPr>
            <p:ph type="title"/>
          </p:nvPr>
        </p:nvSpPr>
        <p:spPr>
          <a:xfrm>
            <a:off x="1521620" y="790577"/>
            <a:ext cx="6104335" cy="765175"/>
          </a:xfrm>
        </p:spPr>
        <p:txBody>
          <a:bodyPr/>
          <a:lstStyle/>
          <a:p>
            <a:r>
              <a:rPr lang="en-GB" altLang="en-US" sz="2000"/>
              <a:t>How historic churches have shaped culture in Britain</a:t>
            </a:r>
            <a:r>
              <a:rPr lang="en-GB" altLang="en-US" sz="2800"/>
              <a:t/>
            </a:r>
            <a:br>
              <a:rPr lang="en-GB" altLang="en-US" sz="2800"/>
            </a:br>
            <a:endParaRPr lang="en-US" altLang="en-US" sz="2800"/>
          </a:p>
        </p:txBody>
      </p:sp>
    </p:spTree>
    <p:extLst>
      <p:ext uri="{BB962C8B-B14F-4D97-AF65-F5344CB8AC3E}">
        <p14:creationId xmlns:p14="http://schemas.microsoft.com/office/powerpoint/2010/main" val="76942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988840"/>
            <a:ext cx="7776864" cy="4464495"/>
          </a:xfrm>
        </p:spPr>
        <p:txBody>
          <a:bodyPr>
            <a:normAutofit fontScale="92500"/>
          </a:bodyPr>
          <a:lstStyle/>
          <a:p>
            <a:pPr>
              <a:lnSpc>
                <a:spcPct val="90000"/>
              </a:lnSpc>
            </a:pPr>
            <a:r>
              <a:rPr lang="en-GB" altLang="en-US" sz="2200" dirty="0"/>
              <a:t>Churches continue to exist and even though they do not have the same role as they used to, </a:t>
            </a:r>
            <a:r>
              <a:rPr lang="en-GB" altLang="en-US" sz="2200" dirty="0" err="1"/>
              <a:t>ie</a:t>
            </a:r>
            <a:r>
              <a:rPr lang="en-GB" altLang="en-US" sz="2200" dirty="0"/>
              <a:t> no longer a ‘hands-on role’ (Davie, 2015, 5)</a:t>
            </a:r>
            <a:r>
              <a:rPr lang="en-GB" altLang="en-US" sz="2200" dirty="0" smtClean="0"/>
              <a:t>.</a:t>
            </a:r>
          </a:p>
          <a:p>
            <a:pPr>
              <a:lnSpc>
                <a:spcPct val="90000"/>
              </a:lnSpc>
            </a:pPr>
            <a:r>
              <a:rPr lang="en-GB" altLang="en-US" sz="2200" dirty="0" smtClean="0"/>
              <a:t>They still have a role at certain times.</a:t>
            </a:r>
            <a:endParaRPr lang="en-GB" altLang="en-US" sz="2200" dirty="0"/>
          </a:p>
          <a:p>
            <a:pPr>
              <a:lnSpc>
                <a:spcPct val="90000"/>
              </a:lnSpc>
            </a:pPr>
            <a:r>
              <a:rPr lang="en-GB" altLang="en-US" sz="2200" dirty="0"/>
              <a:t>From ‘believing without belonging’ to ‘</a:t>
            </a:r>
            <a:r>
              <a:rPr lang="en-GB" altLang="ja-JP" sz="2200" dirty="0"/>
              <a:t>vicarious religion</a:t>
            </a:r>
            <a:r>
              <a:rPr lang="en-GB" altLang="en-US" sz="2200" dirty="0"/>
              <a:t>’</a:t>
            </a:r>
            <a:r>
              <a:rPr lang="en-GB" altLang="ja-JP" sz="2200" dirty="0"/>
              <a:t> (2015, 4).  </a:t>
            </a:r>
          </a:p>
          <a:p>
            <a:pPr>
              <a:lnSpc>
                <a:spcPct val="90000"/>
              </a:lnSpc>
            </a:pPr>
            <a:r>
              <a:rPr lang="en-GB" altLang="en-US" sz="2200" dirty="0"/>
              <a:t>Religiosity is measured through looking at religion in a traditional way – </a:t>
            </a:r>
            <a:r>
              <a:rPr lang="en-GB" altLang="en-US" sz="2200" dirty="0" err="1"/>
              <a:t>ie</a:t>
            </a:r>
            <a:r>
              <a:rPr lang="en-GB" altLang="en-US" sz="2200" dirty="0"/>
              <a:t> how many people attend church and how many people have Christian beliefs.  So, a decline in the traditional and the obvious, but not on belief in the less rigid interpretation. Belief and belonging can be ‘hard’ or ‘soft’ (Davie, 2015, 6).  </a:t>
            </a:r>
          </a:p>
          <a:p>
            <a:pPr>
              <a:lnSpc>
                <a:spcPct val="90000"/>
              </a:lnSpc>
            </a:pPr>
            <a:r>
              <a:rPr lang="en-GB" altLang="en-US" sz="2200" dirty="0"/>
              <a:t>‘Vicarious religion’ means religious belief and practice undertaken by the minority on behalf of the majority</a:t>
            </a:r>
            <a:endParaRPr lang="en-US" altLang="en-US" sz="2200" dirty="0"/>
          </a:p>
        </p:txBody>
      </p:sp>
    </p:spTree>
    <p:extLst>
      <p:ext uri="{BB962C8B-B14F-4D97-AF65-F5344CB8AC3E}">
        <p14:creationId xmlns:p14="http://schemas.microsoft.com/office/powerpoint/2010/main" val="31075458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a:xfrm>
            <a:off x="683568" y="1658940"/>
            <a:ext cx="7848871" cy="4173537"/>
          </a:xfrm>
        </p:spPr>
        <p:txBody>
          <a:bodyPr>
            <a:normAutofit/>
          </a:bodyPr>
          <a:lstStyle/>
          <a:p>
            <a:r>
              <a:rPr lang="en-GB" altLang="en-US" dirty="0" smtClean="0"/>
              <a:t>From obligation to choice or consumption. </a:t>
            </a:r>
          </a:p>
          <a:p>
            <a:r>
              <a:rPr lang="en-GB" altLang="en-US" dirty="0" smtClean="0"/>
              <a:t>Adult baptism rather than baptism of babies.  </a:t>
            </a:r>
          </a:p>
          <a:p>
            <a:r>
              <a:rPr lang="en-GB" altLang="en-US" dirty="0" smtClean="0"/>
              <a:t>Two strands growing (Davie, 2015, 8) charismatic churches and cathedrals or city-centre churches.  </a:t>
            </a:r>
          </a:p>
          <a:p>
            <a:r>
              <a:rPr lang="en-GB" altLang="en-US" dirty="0" smtClean="0"/>
              <a:t>Experiential – although different. </a:t>
            </a:r>
          </a:p>
          <a:p>
            <a:r>
              <a:rPr lang="en-GB" altLang="en-US" dirty="0" smtClean="0"/>
              <a:t>‘</a:t>
            </a:r>
            <a:r>
              <a:rPr lang="en-GB" altLang="ja-JP" dirty="0" smtClean="0"/>
              <a:t>…an almost infinite range of possibilities spreading along a continuum, which creeps incrementally from the religious or spiritual at one end to the more rather than less secular at the other</a:t>
            </a:r>
            <a:r>
              <a:rPr lang="en-GB" altLang="en-US" dirty="0" smtClean="0"/>
              <a:t>’</a:t>
            </a:r>
            <a:r>
              <a:rPr lang="en-GB" altLang="ja-JP" dirty="0" smtClean="0"/>
              <a:t> (Davie, 2015, 8).  </a:t>
            </a:r>
          </a:p>
          <a:p>
            <a:endParaRPr lang="en-US" altLang="en-US" dirty="0" smtClean="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38587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827584" y="1844824"/>
            <a:ext cx="7272808" cy="4608512"/>
          </a:xfrm>
        </p:spPr>
        <p:txBody>
          <a:bodyPr>
            <a:normAutofit/>
          </a:bodyPr>
          <a:lstStyle/>
          <a:p>
            <a:r>
              <a:rPr lang="en-GB" altLang="en-US" dirty="0" smtClean="0"/>
              <a:t>Other faiths.  Jewish then Sikh, Hindu, Muslim, latterly eastern European.  </a:t>
            </a:r>
          </a:p>
          <a:p>
            <a:r>
              <a:rPr lang="en-GB" altLang="en-US" dirty="0" smtClean="0"/>
              <a:t>Cheap labour</a:t>
            </a:r>
          </a:p>
          <a:p>
            <a:r>
              <a:rPr lang="en-GB" altLang="en-US" dirty="0" smtClean="0"/>
              <a:t>End of Empire.</a:t>
            </a:r>
          </a:p>
          <a:p>
            <a:r>
              <a:rPr lang="en-GB" altLang="en-US" dirty="0" smtClean="0"/>
              <a:t>Immigrants’ religions did not die out. </a:t>
            </a:r>
          </a:p>
          <a:p>
            <a:r>
              <a:rPr lang="en-GB" altLang="en-US" dirty="0" smtClean="0"/>
              <a:t>Davie notes (2015, 9) the results depend on the immigrants and on the nature of the host society (its history, </a:t>
            </a:r>
            <a:r>
              <a:rPr lang="en-GB" altLang="en-US" dirty="0" err="1" smtClean="0"/>
              <a:t>etc</a:t>
            </a:r>
            <a:r>
              <a:rPr lang="en-GB" altLang="en-US" dirty="0" smtClean="0"/>
              <a:t>).  Challenge to the status quo – </a:t>
            </a:r>
            <a:r>
              <a:rPr lang="en-GB" altLang="en-US" dirty="0" err="1" smtClean="0"/>
              <a:t>eg</a:t>
            </a:r>
            <a:r>
              <a:rPr lang="en-GB" altLang="en-US" dirty="0" smtClean="0"/>
              <a:t> in education but also in law.</a:t>
            </a:r>
          </a:p>
          <a:p>
            <a:pPr marL="45720" indent="0">
              <a:buNone/>
            </a:pPr>
            <a:endParaRPr lang="en-US" altLang="en-US" dirty="0" smtClean="0"/>
          </a:p>
        </p:txBody>
      </p:sp>
    </p:spTree>
    <p:extLst>
      <p:ext uri="{BB962C8B-B14F-4D97-AF65-F5344CB8AC3E}">
        <p14:creationId xmlns:p14="http://schemas.microsoft.com/office/powerpoint/2010/main" val="1960548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Content Placeholder 2"/>
          <p:cNvSpPr>
            <a:spLocks noGrp="1"/>
          </p:cNvSpPr>
          <p:nvPr>
            <p:ph idx="1"/>
          </p:nvPr>
        </p:nvSpPr>
        <p:spPr>
          <a:xfrm>
            <a:off x="1521620" y="2324102"/>
            <a:ext cx="6055519" cy="3508375"/>
          </a:xfrm>
        </p:spPr>
        <p:txBody>
          <a:bodyPr/>
          <a:lstStyle/>
          <a:p>
            <a:r>
              <a:rPr lang="en-GB" altLang="en-US" smtClean="0"/>
              <a:t>There is secularity, there are secular people, secular institutions and they have to be looked at when we look at religion. </a:t>
            </a:r>
          </a:p>
          <a:p>
            <a:r>
              <a:rPr lang="en-GB" altLang="en-US" smtClean="0"/>
              <a:t>Outspoken</a:t>
            </a:r>
          </a:p>
          <a:p>
            <a:r>
              <a:rPr lang="en-GB" altLang="en-US" smtClean="0"/>
              <a:t>Dawkins’ publications sell in the millions.</a:t>
            </a:r>
          </a:p>
          <a:p>
            <a:r>
              <a:rPr lang="en-GB" altLang="en-US" smtClean="0"/>
              <a:t>Not toleration but countered – implications.</a:t>
            </a:r>
          </a:p>
          <a:p>
            <a:endParaRPr lang="en-US" altLang="en-US" smtClean="0"/>
          </a:p>
        </p:txBody>
      </p:sp>
    </p:spTree>
    <p:extLst>
      <p:ext uri="{BB962C8B-B14F-4D97-AF65-F5344CB8AC3E}">
        <p14:creationId xmlns:p14="http://schemas.microsoft.com/office/powerpoint/2010/main" val="17866867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47500" lnSpcReduction="20000"/>
          </a:bodyPr>
          <a:lstStyle/>
          <a:p>
            <a:r>
              <a:rPr lang="en-US" sz="2500" dirty="0"/>
              <a:t>Barrett, David V (1998) </a:t>
            </a:r>
            <a:r>
              <a:rPr lang="en-US" sz="2500" i="1" dirty="0"/>
              <a:t>Sects, ‘Cults’ and Alternative Religions</a:t>
            </a:r>
            <a:r>
              <a:rPr lang="en-US" sz="2500" dirty="0"/>
              <a:t>, London: </a:t>
            </a:r>
            <a:r>
              <a:rPr lang="en-US" sz="2500" dirty="0" err="1"/>
              <a:t>Blandford</a:t>
            </a:r>
            <a:r>
              <a:rPr lang="en-GB" sz="2500" dirty="0"/>
              <a:t>.</a:t>
            </a:r>
          </a:p>
          <a:p>
            <a:r>
              <a:rPr lang="en-GB" sz="2500" dirty="0" smtClean="0"/>
              <a:t>Berger</a:t>
            </a:r>
            <a:r>
              <a:rPr lang="en-GB" sz="2500" dirty="0"/>
              <a:t>, Peter L. (1967) </a:t>
            </a:r>
            <a:r>
              <a:rPr lang="en-GB" sz="2500" i="1" dirty="0"/>
              <a:t>The Sacred Canopy: Elements of a Sociological Theory of Religion, </a:t>
            </a:r>
            <a:r>
              <a:rPr lang="en-GB" sz="2500" dirty="0"/>
              <a:t>Garden City, N.Y, Doubleday.</a:t>
            </a:r>
          </a:p>
          <a:p>
            <a:r>
              <a:rPr lang="en-GB" sz="2500" dirty="0" err="1"/>
              <a:t>Brierley</a:t>
            </a:r>
            <a:r>
              <a:rPr lang="en-GB" sz="2500" dirty="0"/>
              <a:t>, Peter W. (2000) </a:t>
            </a:r>
            <a:r>
              <a:rPr lang="en-GB" sz="2500" i="1" dirty="0"/>
              <a:t>The Tide Is Running Out: What the English Church Attendance Survey </a:t>
            </a:r>
            <a:r>
              <a:rPr lang="en-GB" sz="2500" i="1" dirty="0" err="1"/>
              <a:t>Reveals,</a:t>
            </a:r>
            <a:r>
              <a:rPr lang="en-GB" sz="2500" dirty="0" err="1"/>
              <a:t>London</a:t>
            </a:r>
            <a:r>
              <a:rPr lang="en-GB" sz="2500" dirty="0"/>
              <a:t>, Christian Research.</a:t>
            </a:r>
          </a:p>
          <a:p>
            <a:r>
              <a:rPr lang="en-GB" sz="2500" dirty="0" err="1"/>
              <a:t>Brierley</a:t>
            </a:r>
            <a:r>
              <a:rPr lang="en-GB" sz="2500" dirty="0"/>
              <a:t>, Peter W. (2003) </a:t>
            </a:r>
            <a:r>
              <a:rPr lang="en-GB" sz="2500" i="1" dirty="0"/>
              <a:t>Turning the Tide, </a:t>
            </a:r>
            <a:r>
              <a:rPr lang="en-GB" sz="2500" dirty="0"/>
              <a:t>London, Christian Research.</a:t>
            </a:r>
          </a:p>
          <a:p>
            <a:r>
              <a:rPr lang="en-GB" sz="2500" dirty="0" err="1"/>
              <a:t>Brierley</a:t>
            </a:r>
            <a:r>
              <a:rPr lang="en-GB" sz="2500" dirty="0"/>
              <a:t>, Peter W. (2006) </a:t>
            </a:r>
            <a:r>
              <a:rPr lang="en-GB" sz="2500" i="1" dirty="0"/>
              <a:t>Pulling out of the Nosedive: A Contemporary Picture of Churchgoing - What the 2005 English Church Census Reveals, </a:t>
            </a:r>
            <a:r>
              <a:rPr lang="en-GB" sz="2500" dirty="0"/>
              <a:t>London, Christian Research.</a:t>
            </a:r>
          </a:p>
          <a:p>
            <a:r>
              <a:rPr lang="en-GB" sz="2500" dirty="0"/>
              <a:t>Brown, </a:t>
            </a:r>
            <a:r>
              <a:rPr lang="en-GB" sz="2500" dirty="0" err="1"/>
              <a:t>Callum</a:t>
            </a:r>
            <a:r>
              <a:rPr lang="en-GB" sz="2500" dirty="0"/>
              <a:t> G. (2001) </a:t>
            </a:r>
            <a:r>
              <a:rPr lang="en-GB" sz="2500" i="1" dirty="0"/>
              <a:t>The Death of Christian Britain: Understanding Secularisation 1800-2000, </a:t>
            </a:r>
            <a:r>
              <a:rPr lang="en-GB" sz="2500" dirty="0"/>
              <a:t>London, Routledge.</a:t>
            </a:r>
          </a:p>
          <a:p>
            <a:r>
              <a:rPr lang="en-GB" sz="2500" dirty="0"/>
              <a:t>Bruce, Steve (1995) </a:t>
            </a:r>
            <a:r>
              <a:rPr lang="en-GB" sz="2500" i="1" dirty="0"/>
              <a:t>Religion in Modern Britain, </a:t>
            </a:r>
            <a:r>
              <a:rPr lang="en-GB" sz="2500" dirty="0"/>
              <a:t>Oxford, OUP.</a:t>
            </a:r>
          </a:p>
          <a:p>
            <a:r>
              <a:rPr lang="en-GB" sz="2500" dirty="0"/>
              <a:t>Bruce, Steve (1996) </a:t>
            </a:r>
            <a:r>
              <a:rPr lang="en-GB" sz="2500" i="1" dirty="0"/>
              <a:t>Religion in the Modern World: From Cathedrals to Cults, </a:t>
            </a:r>
            <a:r>
              <a:rPr lang="en-GB" sz="2500" dirty="0"/>
              <a:t>Oxford, OUP.</a:t>
            </a:r>
          </a:p>
          <a:p>
            <a:r>
              <a:rPr lang="en-GB" sz="2500" dirty="0"/>
              <a:t>Bruce, Steve (2002) </a:t>
            </a:r>
            <a:r>
              <a:rPr lang="en-GB" sz="2500" i="1" dirty="0"/>
              <a:t>God Is Dead: Secularization in the West, </a:t>
            </a:r>
            <a:r>
              <a:rPr lang="en-GB" sz="2500" dirty="0"/>
              <a:t>Oxford, Blackwell.</a:t>
            </a:r>
          </a:p>
          <a:p>
            <a:r>
              <a:rPr lang="en-GB" sz="2500" dirty="0"/>
              <a:t>Chadwick, Owen (1966) </a:t>
            </a:r>
            <a:r>
              <a:rPr lang="en-GB" sz="2500" i="1" dirty="0"/>
              <a:t>The Victorian Church: Volume 1 1829-1859, </a:t>
            </a:r>
            <a:r>
              <a:rPr lang="en-GB" sz="2500" dirty="0"/>
              <a:t>Oxford, New York, A &amp; C Black</a:t>
            </a:r>
            <a:r>
              <a:rPr lang="en-GB" sz="2500" dirty="0" smtClean="0"/>
              <a:t>.</a:t>
            </a:r>
          </a:p>
          <a:p>
            <a:r>
              <a:rPr lang="en-US" sz="2500" dirty="0"/>
              <a:t>Chryssides, George (1999) </a:t>
            </a:r>
            <a:r>
              <a:rPr lang="en-US" sz="2500" i="1" dirty="0"/>
              <a:t>Exploring New Religions</a:t>
            </a:r>
            <a:r>
              <a:rPr lang="en-US" sz="2500" dirty="0"/>
              <a:t>, London: </a:t>
            </a:r>
            <a:r>
              <a:rPr lang="en-US" sz="2500" dirty="0" err="1"/>
              <a:t>Cassell</a:t>
            </a:r>
            <a:r>
              <a:rPr lang="en-US" sz="2500" dirty="0"/>
              <a:t>, </a:t>
            </a:r>
            <a:r>
              <a:rPr lang="en-GB" sz="2500" dirty="0"/>
              <a:t>162.</a:t>
            </a:r>
          </a:p>
          <a:p>
            <a:r>
              <a:rPr lang="en-GB" sz="2500" dirty="0" smtClean="0"/>
              <a:t>Comte</a:t>
            </a:r>
            <a:r>
              <a:rPr lang="en-GB" sz="2500" dirty="0"/>
              <a:t>, </a:t>
            </a:r>
            <a:r>
              <a:rPr lang="en-GB" sz="2500" dirty="0" err="1"/>
              <a:t>Auguste</a:t>
            </a:r>
            <a:r>
              <a:rPr lang="en-GB" sz="2500" dirty="0"/>
              <a:t> (1830-46, ET 1896) </a:t>
            </a:r>
            <a:r>
              <a:rPr lang="en-GB" sz="2500" i="1" dirty="0"/>
              <a:t>The Positive Philosophy of </a:t>
            </a:r>
            <a:r>
              <a:rPr lang="en-GB" sz="2500" i="1" dirty="0" err="1"/>
              <a:t>Auguste</a:t>
            </a:r>
            <a:r>
              <a:rPr lang="en-GB" sz="2500" i="1" dirty="0"/>
              <a:t> Comte: Freely Translated and Condensed by Harriet Martineau, </a:t>
            </a:r>
            <a:r>
              <a:rPr lang="en-GB" sz="2500" dirty="0"/>
              <a:t>London, George Bell &amp; Sons.</a:t>
            </a:r>
          </a:p>
          <a:p>
            <a:r>
              <a:rPr lang="en-GB" sz="2500" dirty="0"/>
              <a:t>Darwin, Charles (1859, 1958) </a:t>
            </a:r>
            <a:r>
              <a:rPr lang="en-GB" sz="2500" i="1" dirty="0"/>
              <a:t>The Origin of Species, </a:t>
            </a:r>
            <a:r>
              <a:rPr lang="en-GB" sz="2500" dirty="0"/>
              <a:t>New York, Mentor</a:t>
            </a:r>
            <a:r>
              <a:rPr lang="en-GB" sz="2500" dirty="0" smtClean="0"/>
              <a:t>.</a:t>
            </a:r>
          </a:p>
          <a:p>
            <a:r>
              <a:rPr lang="en-GB" sz="2500" dirty="0"/>
              <a:t>Davie, Grace (2015) </a:t>
            </a:r>
            <a:r>
              <a:rPr lang="en-GB" sz="2500" i="1" dirty="0"/>
              <a:t>Religion in Britain: A Persistent Paradox</a:t>
            </a:r>
            <a:r>
              <a:rPr lang="en-GB" sz="2500" dirty="0"/>
              <a:t>, Sussex: Wiley-Blackwell.</a:t>
            </a:r>
          </a:p>
          <a:p>
            <a:r>
              <a:rPr lang="en-GB" sz="2500" dirty="0" smtClean="0"/>
              <a:t>Durkheim</a:t>
            </a:r>
            <a:r>
              <a:rPr lang="en-GB" sz="2500" dirty="0"/>
              <a:t>, Emile (1897, ET 2002) </a:t>
            </a:r>
            <a:r>
              <a:rPr lang="en-GB" sz="2500" i="1" dirty="0"/>
              <a:t>Suicide: A Study in Sociology, </a:t>
            </a:r>
            <a:r>
              <a:rPr lang="en-GB" sz="2500" dirty="0"/>
              <a:t>London, Routledge.</a:t>
            </a:r>
          </a:p>
          <a:p>
            <a:r>
              <a:rPr lang="en-GB" sz="2500" dirty="0"/>
              <a:t>Durkheim, Emile (1912, ET 2001) </a:t>
            </a:r>
            <a:r>
              <a:rPr lang="en-GB" sz="2500" i="1" dirty="0"/>
              <a:t>The Elementary Forms of Religious Life, </a:t>
            </a:r>
            <a:r>
              <a:rPr lang="en-GB" sz="2500" dirty="0"/>
              <a:t>Oxford, New York, OUP.</a:t>
            </a:r>
          </a:p>
          <a:p>
            <a:r>
              <a:rPr lang="en-GB" sz="2500" dirty="0"/>
              <a:t>Freud, Sigmund (1907) Obsessive Actions and Religious Practices. IN Gay, P. (Ed.) </a:t>
            </a:r>
            <a:r>
              <a:rPr lang="en-GB" sz="2500" i="1" dirty="0"/>
              <a:t>The Freud </a:t>
            </a:r>
            <a:r>
              <a:rPr lang="en-GB" sz="2500" i="1" dirty="0" err="1"/>
              <a:t>Reader.</a:t>
            </a:r>
            <a:r>
              <a:rPr lang="en-GB" sz="2500" dirty="0" err="1"/>
              <a:t>London</a:t>
            </a:r>
            <a:r>
              <a:rPr lang="en-GB" sz="2500" dirty="0"/>
              <a:t>, Vintage.</a:t>
            </a:r>
          </a:p>
          <a:p>
            <a:endParaRPr lang="en-GB" dirty="0" smtClean="0"/>
          </a:p>
        </p:txBody>
      </p:sp>
      <p:sp>
        <p:nvSpPr>
          <p:cNvPr id="3" name="Title 2"/>
          <p:cNvSpPr>
            <a:spLocks noGrp="1"/>
          </p:cNvSpPr>
          <p:nvPr>
            <p:ph type="title"/>
          </p:nvPr>
        </p:nvSpPr>
        <p:spPr/>
        <p:txBody>
          <a:bodyPr/>
          <a:lstStyle/>
          <a:p>
            <a:r>
              <a:rPr lang="en-GB" dirty="0" smtClean="0"/>
              <a:t>bibliography</a:t>
            </a:r>
            <a:endParaRPr lang="en-GB" dirty="0"/>
          </a:p>
        </p:txBody>
      </p:sp>
    </p:spTree>
    <p:extLst>
      <p:ext uri="{BB962C8B-B14F-4D97-AF65-F5344CB8AC3E}">
        <p14:creationId xmlns:p14="http://schemas.microsoft.com/office/powerpoint/2010/main" val="1583614384"/>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47500" lnSpcReduction="20000"/>
          </a:bodyPr>
          <a:lstStyle/>
          <a:p>
            <a:r>
              <a:rPr lang="en-GB" sz="2500" dirty="0"/>
              <a:t>Freud, Sigmund (1913) Totem and Taboo. IN Gay, P. (Ed.) </a:t>
            </a:r>
            <a:r>
              <a:rPr lang="en-GB" sz="2500" i="1" dirty="0"/>
              <a:t>The Freud Reader. </a:t>
            </a:r>
            <a:r>
              <a:rPr lang="en-GB" sz="2500" dirty="0"/>
              <a:t>London, Vintage.</a:t>
            </a:r>
          </a:p>
          <a:p>
            <a:r>
              <a:rPr lang="en-GB" sz="2500" dirty="0" err="1"/>
              <a:t>Gerth</a:t>
            </a:r>
            <a:r>
              <a:rPr lang="en-GB" sz="2500" dirty="0"/>
              <a:t>, H. H. &amp; C. Wright Mill (Eds.) (1991) </a:t>
            </a:r>
            <a:r>
              <a:rPr lang="en-GB" sz="2500" i="1" dirty="0"/>
              <a:t>From Max Weber, </a:t>
            </a:r>
            <a:r>
              <a:rPr lang="en-GB" sz="2500" dirty="0"/>
              <a:t>London, New York, </a:t>
            </a:r>
            <a:r>
              <a:rPr lang="en-GB" sz="2500" dirty="0" err="1"/>
              <a:t>Routledge</a:t>
            </a:r>
            <a:r>
              <a:rPr lang="en-GB" sz="2500" dirty="0"/>
              <a:t>.</a:t>
            </a:r>
          </a:p>
          <a:p>
            <a:r>
              <a:rPr lang="en-GB" sz="2500" dirty="0"/>
              <a:t>Gill, Robin (2003) </a:t>
            </a:r>
            <a:r>
              <a:rPr lang="en-GB" sz="2500" i="1" dirty="0"/>
              <a:t>The "Empty Church" Revisited, </a:t>
            </a:r>
            <a:r>
              <a:rPr lang="en-GB" sz="2500" dirty="0"/>
              <a:t>Aldershot, </a:t>
            </a:r>
            <a:r>
              <a:rPr lang="en-GB" sz="2500" dirty="0" err="1"/>
              <a:t>Ashgate</a:t>
            </a:r>
            <a:r>
              <a:rPr lang="en-GB" sz="2500" dirty="0"/>
              <a:t>.</a:t>
            </a:r>
          </a:p>
          <a:p>
            <a:r>
              <a:rPr lang="en-GB" sz="2500" dirty="0"/>
              <a:t>Hughes, John A., Wes W. </a:t>
            </a:r>
            <a:r>
              <a:rPr lang="en-GB" sz="2500" dirty="0" err="1"/>
              <a:t>Sharrock</a:t>
            </a:r>
            <a:r>
              <a:rPr lang="en-GB" sz="2500" dirty="0"/>
              <a:t> &amp; Peter J. Martin (2003) </a:t>
            </a:r>
            <a:r>
              <a:rPr lang="en-GB" sz="2500" i="1" dirty="0"/>
              <a:t>Understanding Classical Sociology, </a:t>
            </a:r>
            <a:r>
              <a:rPr lang="en-GB" sz="2500" dirty="0"/>
              <a:t>London, Sage.</a:t>
            </a:r>
          </a:p>
          <a:p>
            <a:r>
              <a:rPr lang="en-GB" sz="2500" dirty="0"/>
              <a:t>Mann, H (1853) </a:t>
            </a:r>
            <a:r>
              <a:rPr lang="en-GB" sz="2500" i="1" dirty="0"/>
              <a:t>Census of Great Britain, 1851: Religious Worship, England and Wales. Reports and </a:t>
            </a:r>
            <a:r>
              <a:rPr lang="en-GB" sz="2500" i="1" dirty="0" err="1"/>
              <a:t>Tables.Presented</a:t>
            </a:r>
            <a:r>
              <a:rPr lang="en-GB" sz="2500" i="1" dirty="0"/>
              <a:t> to Both Houses of Parliament by Command of Her Majesty., </a:t>
            </a:r>
            <a:r>
              <a:rPr lang="en-GB" sz="2500" dirty="0"/>
              <a:t>London, Eyre &amp; </a:t>
            </a:r>
            <a:r>
              <a:rPr lang="en-GB" sz="2500" dirty="0" err="1"/>
              <a:t>Spottiswoode</a:t>
            </a:r>
            <a:r>
              <a:rPr lang="en-GB" sz="2500" dirty="0"/>
              <a:t> for Her Majesty's Stationery Office.</a:t>
            </a:r>
          </a:p>
          <a:p>
            <a:r>
              <a:rPr lang="en-GB" sz="2500" dirty="0" err="1"/>
              <a:t>Marler</a:t>
            </a:r>
            <a:r>
              <a:rPr lang="en-GB" sz="2500" dirty="0"/>
              <a:t>, Penny L. &amp; C. Kirk </a:t>
            </a:r>
            <a:r>
              <a:rPr lang="en-GB" sz="2500" dirty="0" err="1"/>
              <a:t>Hadaway</a:t>
            </a:r>
            <a:r>
              <a:rPr lang="en-GB" sz="2500" dirty="0"/>
              <a:t> (1999) Testing the Attendance Gap in a Conservative </a:t>
            </a:r>
            <a:r>
              <a:rPr lang="en-GB" sz="2500" dirty="0" err="1"/>
              <a:t>Church.</a:t>
            </a:r>
            <a:r>
              <a:rPr lang="en-GB" sz="2500" i="1" dirty="0" err="1"/>
              <a:t>Sociology</a:t>
            </a:r>
            <a:r>
              <a:rPr lang="en-GB" sz="2500" i="1" dirty="0"/>
              <a:t> of Religion</a:t>
            </a:r>
            <a:r>
              <a:rPr lang="en-GB" sz="2500" dirty="0"/>
              <a:t>.</a:t>
            </a:r>
          </a:p>
          <a:p>
            <a:r>
              <a:rPr lang="en-GB" sz="2500" dirty="0"/>
              <a:t>Morrison, Ken (2006) </a:t>
            </a:r>
            <a:r>
              <a:rPr lang="en-GB" sz="2500" i="1" dirty="0"/>
              <a:t>Marx, Durkheim, Weber, </a:t>
            </a:r>
            <a:r>
              <a:rPr lang="en-GB" sz="2500" dirty="0"/>
              <a:t>London, Sage.</a:t>
            </a:r>
          </a:p>
          <a:p>
            <a:r>
              <a:rPr lang="en-GB" sz="2500" i="1" dirty="0"/>
              <a:t>Office for </a:t>
            </a:r>
            <a:r>
              <a:rPr lang="en-US" sz="2500" i="1" dirty="0"/>
              <a:t>N</a:t>
            </a:r>
            <a:r>
              <a:rPr lang="en-GB" sz="2500" i="1" dirty="0" err="1"/>
              <a:t>ational</a:t>
            </a:r>
            <a:r>
              <a:rPr lang="en-GB" sz="2500" i="1" dirty="0"/>
              <a:t> Statistics</a:t>
            </a:r>
            <a:r>
              <a:rPr lang="en-US" sz="2500" dirty="0"/>
              <a:t> (ONS)</a:t>
            </a:r>
            <a:r>
              <a:rPr lang="en-GB" sz="2500" dirty="0"/>
              <a:t>, ‘</a:t>
            </a:r>
            <a:r>
              <a:rPr lang="en-US" sz="2500" dirty="0"/>
              <a:t>Changing picture of religious affiliation over last decade’, </a:t>
            </a:r>
            <a:r>
              <a:rPr lang="en-GB" sz="2500" dirty="0"/>
              <a:t>http://</a:t>
            </a:r>
            <a:r>
              <a:rPr lang="en-GB" sz="2500" dirty="0" err="1"/>
              <a:t>www.ons.gov.uk</a:t>
            </a:r>
            <a:r>
              <a:rPr lang="en-GB" sz="2500" dirty="0"/>
              <a:t>/</a:t>
            </a:r>
            <a:r>
              <a:rPr lang="en-GB" sz="2500" dirty="0" err="1"/>
              <a:t>ons</a:t>
            </a:r>
            <a:r>
              <a:rPr lang="en-GB" sz="2500" dirty="0"/>
              <a:t>/</a:t>
            </a:r>
            <a:r>
              <a:rPr lang="en-GB" sz="2500" dirty="0" err="1"/>
              <a:t>rel</a:t>
            </a:r>
            <a:r>
              <a:rPr lang="en-GB" sz="2500" dirty="0"/>
              <a:t>/census/2011-census/key-statistics-for-local-authorities-in-</a:t>
            </a:r>
            <a:r>
              <a:rPr lang="en-GB" sz="2500" dirty="0" err="1"/>
              <a:t>england</a:t>
            </a:r>
            <a:r>
              <a:rPr lang="en-GB" sz="2500" dirty="0"/>
              <a:t>-and-wales/rpt-religion.html#tab-Changing-picture-of-religious-affiliation-over-last-decade  [16.2.2016]</a:t>
            </a:r>
          </a:p>
          <a:p>
            <a:r>
              <a:rPr lang="en-GB" sz="2500" dirty="0"/>
              <a:t>Snell, K. D. M. &amp; Paul S. Ell (2000) </a:t>
            </a:r>
            <a:r>
              <a:rPr lang="en-GB" sz="2500" i="1" dirty="0"/>
              <a:t>Rival </a:t>
            </a:r>
            <a:r>
              <a:rPr lang="en-GB" sz="2500" i="1" dirty="0" err="1"/>
              <a:t>Jerusalems</a:t>
            </a:r>
            <a:r>
              <a:rPr lang="en-GB" sz="2500" i="1" dirty="0"/>
              <a:t>: The Geography of Victorian Religion, </a:t>
            </a:r>
            <a:r>
              <a:rPr lang="en-GB" sz="2500" dirty="0"/>
              <a:t>Cambridge, Cambridge University Press.</a:t>
            </a:r>
          </a:p>
          <a:p>
            <a:r>
              <a:rPr lang="en-GB" sz="2500" dirty="0"/>
              <a:t>Sutcliffe, Steven J &amp; </a:t>
            </a:r>
            <a:r>
              <a:rPr lang="en-GB" sz="2500" dirty="0" err="1"/>
              <a:t>Ingvild</a:t>
            </a:r>
            <a:r>
              <a:rPr lang="en-GB" sz="2500" dirty="0"/>
              <a:t> </a:t>
            </a:r>
            <a:r>
              <a:rPr lang="en-GB" sz="2500" dirty="0" err="1"/>
              <a:t>Saelid</a:t>
            </a:r>
            <a:r>
              <a:rPr lang="en-GB" sz="2500" dirty="0"/>
              <a:t> </a:t>
            </a:r>
            <a:r>
              <a:rPr lang="en-GB" sz="2500" dirty="0" err="1"/>
              <a:t>Gilhus</a:t>
            </a:r>
            <a:r>
              <a:rPr lang="en-GB" sz="2500" dirty="0"/>
              <a:t> (2013) </a:t>
            </a:r>
            <a:r>
              <a:rPr lang="en-GB" sz="2500" dirty="0" err="1"/>
              <a:t>eds</a:t>
            </a:r>
            <a:r>
              <a:rPr lang="en-GB" sz="2500" dirty="0"/>
              <a:t>, </a:t>
            </a:r>
            <a:r>
              <a:rPr lang="en-GB" sz="2500" i="1" dirty="0"/>
              <a:t>New Age Spirituality: Rethinking Religion</a:t>
            </a:r>
            <a:r>
              <a:rPr lang="en-GB" sz="2500" dirty="0"/>
              <a:t>, London: </a:t>
            </a:r>
            <a:r>
              <a:rPr lang="en-GB" sz="2500" dirty="0" err="1"/>
              <a:t>Routledge</a:t>
            </a:r>
            <a:r>
              <a:rPr lang="en-GB" sz="2500" dirty="0"/>
              <a:t>.</a:t>
            </a:r>
          </a:p>
          <a:p>
            <a:pPr>
              <a:buFont typeface="Wingdings" charset="2"/>
              <a:buChar char="v"/>
            </a:pPr>
            <a:r>
              <a:rPr lang="en-GB" sz="2500" dirty="0"/>
              <a:t>Urban, Hugh B (2015) </a:t>
            </a:r>
            <a:r>
              <a:rPr lang="en-GB" sz="2500" i="1" dirty="0"/>
              <a:t>New Age, </a:t>
            </a:r>
            <a:r>
              <a:rPr lang="en-GB" sz="2500" i="1" dirty="0" err="1"/>
              <a:t>Neopagan</a:t>
            </a:r>
            <a:r>
              <a:rPr lang="en-GB" sz="2500" i="1" dirty="0"/>
              <a:t>, and New Religious Movements: Alternative Spirituality in Contemporary America</a:t>
            </a:r>
            <a:r>
              <a:rPr lang="en-GB" sz="2500" dirty="0"/>
              <a:t>: California: University of California Press.  </a:t>
            </a:r>
          </a:p>
          <a:p>
            <a:pPr>
              <a:buFont typeface="Wingdings" charset="2"/>
              <a:buChar char="v"/>
            </a:pPr>
            <a:r>
              <a:rPr lang="en-GB" sz="2500" dirty="0" err="1"/>
              <a:t>Vincett</a:t>
            </a:r>
            <a:r>
              <a:rPr lang="en-GB" sz="2500" dirty="0"/>
              <a:t>, Giselle and Linda </a:t>
            </a:r>
            <a:r>
              <a:rPr lang="en-GB" sz="2500" dirty="0" err="1"/>
              <a:t>Woodhead</a:t>
            </a:r>
            <a:r>
              <a:rPr lang="en-GB" sz="2500" dirty="0"/>
              <a:t> (2009) ‘Spirituality’, in </a:t>
            </a:r>
            <a:r>
              <a:rPr lang="en-GB" sz="2500" i="1" dirty="0"/>
              <a:t>Religions in the Modern World: Traditions and Transformations</a:t>
            </a:r>
            <a:r>
              <a:rPr lang="en-GB" sz="2500" dirty="0"/>
              <a:t>, Linda </a:t>
            </a:r>
            <a:r>
              <a:rPr lang="en-GB" sz="2500" dirty="0" err="1"/>
              <a:t>Woodhead</a:t>
            </a:r>
            <a:r>
              <a:rPr lang="en-GB" sz="2500" dirty="0"/>
              <a:t>, Hiroko </a:t>
            </a:r>
            <a:r>
              <a:rPr lang="en-GB" sz="2500" dirty="0" err="1"/>
              <a:t>Kawanami</a:t>
            </a:r>
            <a:r>
              <a:rPr lang="en-GB" sz="2500" dirty="0"/>
              <a:t> and Christopher Partridge </a:t>
            </a:r>
            <a:r>
              <a:rPr lang="en-GB" sz="2500" dirty="0" err="1"/>
              <a:t>eds</a:t>
            </a:r>
            <a:r>
              <a:rPr lang="en-GB" sz="2500" dirty="0"/>
              <a:t>, London: </a:t>
            </a:r>
            <a:r>
              <a:rPr lang="en-GB" sz="2500" dirty="0" err="1"/>
              <a:t>Routledge</a:t>
            </a:r>
            <a:r>
              <a:rPr lang="en-GB" sz="2500" dirty="0"/>
              <a:t>, pp319-338.</a:t>
            </a:r>
          </a:p>
          <a:p>
            <a:r>
              <a:rPr lang="en-GB" sz="2500" dirty="0"/>
              <a:t>Weber, Max (1904-5, ET 1958) </a:t>
            </a:r>
            <a:r>
              <a:rPr lang="en-GB" sz="2500" i="1" dirty="0"/>
              <a:t>The Protestant Ethic and the Spirit of Capitalism, </a:t>
            </a:r>
            <a:r>
              <a:rPr lang="en-GB" sz="2500" dirty="0"/>
              <a:t>New York, Scribner's.</a:t>
            </a:r>
          </a:p>
          <a:p>
            <a:endParaRPr lang="en-US" dirty="0"/>
          </a:p>
        </p:txBody>
      </p:sp>
    </p:spTree>
    <p:extLst>
      <p:ext uri="{BB962C8B-B14F-4D97-AF65-F5344CB8AC3E}">
        <p14:creationId xmlns:p14="http://schemas.microsoft.com/office/powerpoint/2010/main" val="20920725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362</TotalTime>
  <Words>2519</Words>
  <Application>Microsoft Macintosh PowerPoint</Application>
  <PresentationFormat>On-screen Show (4:3)</PresentationFormat>
  <Paragraphs>192</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Grid</vt:lpstr>
      <vt:lpstr>TRRS5008 Alternative Spiritualities</vt:lpstr>
      <vt:lpstr>  Classical Secularization Theory   </vt:lpstr>
      <vt:lpstr>PowerPoint Presentation</vt:lpstr>
      <vt:lpstr>PowerPoint Presentation</vt:lpstr>
      <vt:lpstr> The intellectual context of church decline </vt:lpstr>
      <vt:lpstr>Other data</vt:lpstr>
      <vt:lpstr>PowerPoint Presentation</vt:lpstr>
      <vt:lpstr> </vt:lpstr>
      <vt:lpstr>Social Changes </vt:lpstr>
      <vt:lpstr>Pluralism and secularisation</vt:lpstr>
      <vt:lpstr>PowerPoint Presentation</vt:lpstr>
      <vt:lpstr>PowerPoint Presentation</vt:lpstr>
      <vt:lpstr>PowerPoint Presentation</vt:lpstr>
      <vt:lpstr>PowerPoint Presentation</vt:lpstr>
      <vt:lpstr>Examples of Christian ‘indecision’</vt:lpstr>
      <vt:lpstr>The 2011 Census  (compared with the 2001 census)</vt:lpstr>
      <vt:lpstr>PowerPoint Presentation</vt:lpstr>
      <vt:lpstr>How historic churches have shaped culture in Britain </vt:lpstr>
      <vt:lpstr>PowerPoint Presentation</vt:lpstr>
      <vt:lpstr>PowerPoint Presentation</vt:lpstr>
      <vt:lpstr>PowerPoint Presentation</vt:lpstr>
      <vt:lpstr>PowerPoint Presentation</vt:lpstr>
      <vt:lpstr>bibliography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TRTR4006 Religion, Culture and Society</dc:title>
  <dc:creator>Sarah</dc:creator>
  <cp:lastModifiedBy>Sarah</cp:lastModifiedBy>
  <cp:revision>16</cp:revision>
  <dcterms:created xsi:type="dcterms:W3CDTF">2013-02-10T23:37:44Z</dcterms:created>
  <dcterms:modified xsi:type="dcterms:W3CDTF">2018-02-20T22:22:36Z</dcterms:modified>
</cp:coreProperties>
</file>