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8288000" cy="10287000"/>
  <p:notesSz cx="6858000" cy="9144000"/>
  <p:embeddedFontLst>
    <p:embeddedFont>
      <p:font typeface="Times New Roman" charset="1" panose="02020603050405020304"/>
      <p:regular r:id="rId15"/>
    </p:embeddedFont>
    <p:embeddedFont>
      <p:font typeface="Times New Roman Bold" charset="1" panose="02020803070505020304"/>
      <p:regular r:id="rId16"/>
    </p:embeddedFont>
    <p:embeddedFont>
      <p:font typeface="Times New Roman Italics" charset="1" panose="02020503050405090304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jpe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13.jpeg" Type="http://schemas.openxmlformats.org/officeDocument/2006/relationships/image"/><Relationship Id="rId5" Target="../media/image5.png" Type="http://schemas.openxmlformats.org/officeDocument/2006/relationships/image"/><Relationship Id="rId6" Target="../media/image6.svg" Type="http://schemas.openxmlformats.org/officeDocument/2006/relationships/image"/><Relationship Id="rId7" Target="../media/image14.png" Type="http://schemas.openxmlformats.org/officeDocument/2006/relationships/image"/><Relationship Id="rId8" Target="../media/image1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4.png" Type="http://schemas.openxmlformats.org/officeDocument/2006/relationships/image"/><Relationship Id="rId6" Target="../media/image15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19.jpeg" Type="http://schemas.openxmlformats.org/officeDocument/2006/relationships/image"/><Relationship Id="rId5" Target="../media/image20.jpeg" Type="http://schemas.openxmlformats.org/officeDocument/2006/relationships/image"/><Relationship Id="rId6" Target="../media/image21.jpeg" Type="http://schemas.openxmlformats.org/officeDocument/2006/relationships/image"/><Relationship Id="rId7" Target="../media/image14.png" Type="http://schemas.openxmlformats.org/officeDocument/2006/relationships/image"/><Relationship Id="rId8" Target="../media/image15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22.jpeg" Type="http://schemas.openxmlformats.org/officeDocument/2006/relationships/image"/><Relationship Id="rId5" Target="../media/image14.png" Type="http://schemas.openxmlformats.org/officeDocument/2006/relationships/image"/><Relationship Id="rId6" Target="../media/image15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14.png" Type="http://schemas.openxmlformats.org/officeDocument/2006/relationships/image"/><Relationship Id="rId5" Target="../media/image15.svg" Type="http://schemas.openxmlformats.org/officeDocument/2006/relationships/image"/><Relationship Id="rId6" Target="../media/image23.png" Type="http://schemas.openxmlformats.org/officeDocument/2006/relationships/image"/><Relationship Id="rId7" Target="../media/image24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16.png" Type="http://schemas.openxmlformats.org/officeDocument/2006/relationships/image"/><Relationship Id="rId5" Target="../media/image17.svg" Type="http://schemas.openxmlformats.org/officeDocument/2006/relationships/image"/><Relationship Id="rId6" Target="../media/image25.jpeg" Type="http://schemas.openxmlformats.org/officeDocument/2006/relationships/image"/><Relationship Id="rId7" Target="../media/image14.png" Type="http://schemas.openxmlformats.org/officeDocument/2006/relationships/image"/><Relationship Id="rId8" Target="../media/image15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4.svg" Type="http://schemas.openxmlformats.org/officeDocument/2006/relationships/image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26.jpeg" Type="http://schemas.openxmlformats.org/officeDocument/2006/relationships/image"/><Relationship Id="rId5" Target="../media/image16.png" Type="http://schemas.openxmlformats.org/officeDocument/2006/relationships/image"/><Relationship Id="rId6" Target="../media/image17.svg" Type="http://schemas.openxmlformats.org/officeDocument/2006/relationships/image"/><Relationship Id="rId7" Target="../media/image14.png" Type="http://schemas.openxmlformats.org/officeDocument/2006/relationships/image"/><Relationship Id="rId8" Target="../media/image15.svg" Type="http://schemas.openxmlformats.org/officeDocument/2006/relationships/image"/><Relationship Id="rId9" Target="../media/image23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https://www2.deloitte.com/uk/en/pages/consumer-business/articles/sustainable-consumer.html" TargetMode="External" Type="http://schemas.openxmlformats.org/officeDocument/2006/relationships/hyperlink"/><Relationship Id="rId5" Target="../media/image14.png" Type="http://schemas.openxmlformats.org/officeDocument/2006/relationships/image"/><Relationship Id="rId6" Target="../media/image15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210F05">
                <a:alpha val="100000"/>
              </a:srgbClr>
            </a:gs>
            <a:gs pos="100000">
              <a:srgbClr val="89562B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707123">
            <a:off x="7281292" y="3384570"/>
            <a:ext cx="10270952" cy="8229600"/>
          </a:xfrm>
          <a:custGeom>
            <a:avLst/>
            <a:gdLst/>
            <a:ahLst/>
            <a:cxnLst/>
            <a:rect r="r" b="b" t="t" l="l"/>
            <a:pathLst>
              <a:path h="8229600" w="10270952">
                <a:moveTo>
                  <a:pt x="0" y="0"/>
                </a:moveTo>
                <a:lnTo>
                  <a:pt x="10270951" y="0"/>
                </a:lnTo>
                <a:lnTo>
                  <a:pt x="10270951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581628">
            <a:off x="15308378" y="-1022871"/>
            <a:ext cx="7062217" cy="5658601"/>
          </a:xfrm>
          <a:custGeom>
            <a:avLst/>
            <a:gdLst/>
            <a:ahLst/>
            <a:cxnLst/>
            <a:rect r="r" b="b" t="t" l="l"/>
            <a:pathLst>
              <a:path h="5658601" w="7062217">
                <a:moveTo>
                  <a:pt x="0" y="0"/>
                </a:moveTo>
                <a:lnTo>
                  <a:pt x="7062217" y="0"/>
                </a:lnTo>
                <a:lnTo>
                  <a:pt x="7062217" y="5658601"/>
                </a:lnTo>
                <a:lnTo>
                  <a:pt x="0" y="56586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true" rot="-5179704">
            <a:off x="-2774078" y="-1273247"/>
            <a:ext cx="7184399" cy="4603894"/>
          </a:xfrm>
          <a:custGeom>
            <a:avLst/>
            <a:gdLst/>
            <a:ahLst/>
            <a:cxnLst/>
            <a:rect r="r" b="b" t="t" l="l"/>
            <a:pathLst>
              <a:path h="4603894" w="7184399">
                <a:moveTo>
                  <a:pt x="7184399" y="4603894"/>
                </a:moveTo>
                <a:lnTo>
                  <a:pt x="0" y="4603894"/>
                </a:lnTo>
                <a:lnTo>
                  <a:pt x="0" y="0"/>
                </a:lnTo>
                <a:lnTo>
                  <a:pt x="7184399" y="0"/>
                </a:lnTo>
                <a:lnTo>
                  <a:pt x="7184399" y="4603894"/>
                </a:lnTo>
                <a:close/>
              </a:path>
            </a:pathLst>
          </a:custGeom>
          <a:blipFill>
            <a:blip r:embed="rId2"/>
            <a:stretch>
              <a:fillRect l="0" t="-12517" r="0" b="-1251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8711846">
            <a:off x="9388236" y="3666569"/>
            <a:ext cx="14432475" cy="12070797"/>
          </a:xfrm>
          <a:custGeom>
            <a:avLst/>
            <a:gdLst/>
            <a:ahLst/>
            <a:cxnLst/>
            <a:rect r="r" b="b" t="t" l="l"/>
            <a:pathLst>
              <a:path h="12070797" w="14432475">
                <a:moveTo>
                  <a:pt x="0" y="0"/>
                </a:moveTo>
                <a:lnTo>
                  <a:pt x="14432475" y="0"/>
                </a:lnTo>
                <a:lnTo>
                  <a:pt x="14432475" y="12070797"/>
                </a:lnTo>
                <a:lnTo>
                  <a:pt x="0" y="120707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673651" y="1556817"/>
            <a:ext cx="7173367" cy="717336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2500" t="0" r="-12500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-9596127">
            <a:off x="8329572" y="1712503"/>
            <a:ext cx="1105524" cy="1118871"/>
          </a:xfrm>
          <a:custGeom>
            <a:avLst/>
            <a:gdLst/>
            <a:ahLst/>
            <a:cxnLst/>
            <a:rect r="r" b="b" t="t" l="l"/>
            <a:pathLst>
              <a:path h="1118871" w="1105524">
                <a:moveTo>
                  <a:pt x="0" y="0"/>
                </a:moveTo>
                <a:lnTo>
                  <a:pt x="1105525" y="0"/>
                </a:lnTo>
                <a:lnTo>
                  <a:pt x="1105525" y="1118871"/>
                </a:lnTo>
                <a:lnTo>
                  <a:pt x="0" y="11188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1476821">
            <a:off x="673452" y="8451020"/>
            <a:ext cx="1065233" cy="1078093"/>
          </a:xfrm>
          <a:custGeom>
            <a:avLst/>
            <a:gdLst/>
            <a:ahLst/>
            <a:cxnLst/>
            <a:rect r="r" b="b" t="t" l="l"/>
            <a:pathLst>
              <a:path h="1078093" w="1065233">
                <a:moveTo>
                  <a:pt x="0" y="0"/>
                </a:moveTo>
                <a:lnTo>
                  <a:pt x="1065233" y="0"/>
                </a:lnTo>
                <a:lnTo>
                  <a:pt x="1065233" y="1078093"/>
                </a:lnTo>
                <a:lnTo>
                  <a:pt x="0" y="107809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7652403">
            <a:off x="-2497431" y="-2381224"/>
            <a:ext cx="4052975" cy="4114800"/>
          </a:xfrm>
          <a:custGeom>
            <a:avLst/>
            <a:gdLst/>
            <a:ahLst/>
            <a:cxnLst/>
            <a:rect r="r" b="b" t="t" l="l"/>
            <a:pathLst>
              <a:path h="4114800" w="4052975">
                <a:moveTo>
                  <a:pt x="0" y="0"/>
                </a:moveTo>
                <a:lnTo>
                  <a:pt x="4052975" y="0"/>
                </a:lnTo>
                <a:lnTo>
                  <a:pt x="40529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647891" y="1471092"/>
            <a:ext cx="4098895" cy="1635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39"/>
              </a:lnSpc>
            </a:pPr>
            <a:r>
              <a:rPr lang="en-US" sz="3099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BUSINESS PLAN PRESENTATION</a:t>
            </a:r>
          </a:p>
          <a:p>
            <a:pPr algn="l">
              <a:lnSpc>
                <a:spcPts val="4339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532248" y="7413645"/>
            <a:ext cx="7496109" cy="11995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b="true">
                <a:solidFill>
                  <a:srgbClr val="FFFFFF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LCBB5013 - Entrepreneurship Portfolio (Element 5)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532248" y="4079337"/>
            <a:ext cx="6638943" cy="3515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b="true">
                <a:solidFill>
                  <a:srgbClr val="FFFFFF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GREENBREW ARTISAN COFFEE CO.</a:t>
            </a:r>
          </a:p>
          <a:p>
            <a:pPr algn="l">
              <a:lnSpc>
                <a:spcPts val="6800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1647891" y="3578322"/>
            <a:ext cx="4098895" cy="415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 i="true">
                <a:solidFill>
                  <a:srgbClr val="FFFFFF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Craft Coffee Roastery</a:t>
            </a:r>
          </a:p>
        </p:txBody>
      </p:sp>
      <p:sp>
        <p:nvSpPr>
          <p:cNvPr name="Freeform 15" id="15"/>
          <p:cNvSpPr/>
          <p:nvPr/>
        </p:nvSpPr>
        <p:spPr>
          <a:xfrm flipH="true" flipV="true" rot="9499759">
            <a:off x="1285062" y="207001"/>
            <a:ext cx="1259480" cy="722826"/>
          </a:xfrm>
          <a:custGeom>
            <a:avLst/>
            <a:gdLst/>
            <a:ahLst/>
            <a:cxnLst/>
            <a:rect r="r" b="b" t="t" l="l"/>
            <a:pathLst>
              <a:path h="722826" w="1259480">
                <a:moveTo>
                  <a:pt x="1259480" y="722826"/>
                </a:moveTo>
                <a:lnTo>
                  <a:pt x="0" y="722826"/>
                </a:lnTo>
                <a:lnTo>
                  <a:pt x="0" y="0"/>
                </a:lnTo>
                <a:lnTo>
                  <a:pt x="1259480" y="0"/>
                </a:lnTo>
                <a:lnTo>
                  <a:pt x="1259480" y="722826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true" flipV="true" rot="8100000">
            <a:off x="9251512" y="8183769"/>
            <a:ext cx="1904186" cy="1092829"/>
          </a:xfrm>
          <a:custGeom>
            <a:avLst/>
            <a:gdLst/>
            <a:ahLst/>
            <a:cxnLst/>
            <a:rect r="r" b="b" t="t" l="l"/>
            <a:pathLst>
              <a:path h="1092829" w="1904186">
                <a:moveTo>
                  <a:pt x="1904186" y="1092829"/>
                </a:moveTo>
                <a:lnTo>
                  <a:pt x="0" y="1092829"/>
                </a:lnTo>
                <a:lnTo>
                  <a:pt x="0" y="0"/>
                </a:lnTo>
                <a:lnTo>
                  <a:pt x="1904186" y="0"/>
                </a:lnTo>
                <a:lnTo>
                  <a:pt x="1904186" y="1092829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DC8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328592">
            <a:off x="-9175937" y="-3164655"/>
            <a:ext cx="20766313" cy="17368189"/>
          </a:xfrm>
          <a:custGeom>
            <a:avLst/>
            <a:gdLst/>
            <a:ahLst/>
            <a:cxnLst/>
            <a:rect r="r" b="b" t="t" l="l"/>
            <a:pathLst>
              <a:path h="17368189" w="20766313">
                <a:moveTo>
                  <a:pt x="0" y="0"/>
                </a:moveTo>
                <a:lnTo>
                  <a:pt x="20766313" y="0"/>
                </a:lnTo>
                <a:lnTo>
                  <a:pt x="20766313" y="17368188"/>
                </a:lnTo>
                <a:lnTo>
                  <a:pt x="0" y="173681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775648">
            <a:off x="14882545" y="-2760184"/>
            <a:ext cx="6600439" cy="5520367"/>
          </a:xfrm>
          <a:custGeom>
            <a:avLst/>
            <a:gdLst/>
            <a:ahLst/>
            <a:cxnLst/>
            <a:rect r="r" b="b" t="t" l="l"/>
            <a:pathLst>
              <a:path h="5520367" w="6600439">
                <a:moveTo>
                  <a:pt x="0" y="0"/>
                </a:moveTo>
                <a:lnTo>
                  <a:pt x="6600439" y="0"/>
                </a:lnTo>
                <a:lnTo>
                  <a:pt x="6600439" y="5520368"/>
                </a:lnTo>
                <a:lnTo>
                  <a:pt x="0" y="55203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8562115" y="1028700"/>
            <a:ext cx="4186335" cy="5933805"/>
            <a:chOff x="0" y="0"/>
            <a:chExt cx="718650" cy="101863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18650" cy="1018631"/>
            </a:xfrm>
            <a:custGeom>
              <a:avLst/>
              <a:gdLst/>
              <a:ahLst/>
              <a:cxnLst/>
              <a:rect r="r" b="b" t="t" l="l"/>
              <a:pathLst>
                <a:path h="1018631" w="718650">
                  <a:moveTo>
                    <a:pt x="64727" y="0"/>
                  </a:moveTo>
                  <a:lnTo>
                    <a:pt x="653924" y="0"/>
                  </a:lnTo>
                  <a:cubicBezTo>
                    <a:pt x="689671" y="0"/>
                    <a:pt x="718650" y="28979"/>
                    <a:pt x="718650" y="64727"/>
                  </a:cubicBezTo>
                  <a:lnTo>
                    <a:pt x="718650" y="953904"/>
                  </a:lnTo>
                  <a:cubicBezTo>
                    <a:pt x="718650" y="971071"/>
                    <a:pt x="711831" y="987534"/>
                    <a:pt x="699692" y="999673"/>
                  </a:cubicBezTo>
                  <a:cubicBezTo>
                    <a:pt x="687554" y="1011812"/>
                    <a:pt x="671090" y="1018631"/>
                    <a:pt x="653924" y="1018631"/>
                  </a:cubicBezTo>
                  <a:lnTo>
                    <a:pt x="64727" y="1018631"/>
                  </a:lnTo>
                  <a:cubicBezTo>
                    <a:pt x="47560" y="1018631"/>
                    <a:pt x="31097" y="1011812"/>
                    <a:pt x="18958" y="999673"/>
                  </a:cubicBezTo>
                  <a:cubicBezTo>
                    <a:pt x="6819" y="987534"/>
                    <a:pt x="0" y="971071"/>
                    <a:pt x="0" y="953904"/>
                  </a:cubicBezTo>
                  <a:lnTo>
                    <a:pt x="0" y="64727"/>
                  </a:lnTo>
                  <a:cubicBezTo>
                    <a:pt x="0" y="47560"/>
                    <a:pt x="6819" y="31097"/>
                    <a:pt x="18958" y="18958"/>
                  </a:cubicBezTo>
                  <a:cubicBezTo>
                    <a:pt x="31097" y="6819"/>
                    <a:pt x="47560" y="0"/>
                    <a:pt x="64727" y="0"/>
                  </a:cubicBezTo>
                  <a:close/>
                </a:path>
              </a:pathLst>
            </a:custGeom>
            <a:blipFill>
              <a:blip r:embed="rId4"/>
              <a:stretch>
                <a:fillRect l="0" t="0" r="-113000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3072965" y="3324495"/>
            <a:ext cx="4186335" cy="5933805"/>
            <a:chOff x="0" y="0"/>
            <a:chExt cx="718650" cy="101863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18650" cy="1018631"/>
            </a:xfrm>
            <a:custGeom>
              <a:avLst/>
              <a:gdLst/>
              <a:ahLst/>
              <a:cxnLst/>
              <a:rect r="r" b="b" t="t" l="l"/>
              <a:pathLst>
                <a:path h="1018631" w="718650">
                  <a:moveTo>
                    <a:pt x="64727" y="0"/>
                  </a:moveTo>
                  <a:lnTo>
                    <a:pt x="653924" y="0"/>
                  </a:lnTo>
                  <a:cubicBezTo>
                    <a:pt x="689671" y="0"/>
                    <a:pt x="718650" y="28979"/>
                    <a:pt x="718650" y="64727"/>
                  </a:cubicBezTo>
                  <a:lnTo>
                    <a:pt x="718650" y="953904"/>
                  </a:lnTo>
                  <a:cubicBezTo>
                    <a:pt x="718650" y="971071"/>
                    <a:pt x="711831" y="987534"/>
                    <a:pt x="699692" y="999673"/>
                  </a:cubicBezTo>
                  <a:cubicBezTo>
                    <a:pt x="687554" y="1011812"/>
                    <a:pt x="671090" y="1018631"/>
                    <a:pt x="653924" y="1018631"/>
                  </a:cubicBezTo>
                  <a:lnTo>
                    <a:pt x="64727" y="1018631"/>
                  </a:lnTo>
                  <a:cubicBezTo>
                    <a:pt x="47560" y="1018631"/>
                    <a:pt x="31097" y="1011812"/>
                    <a:pt x="18958" y="999673"/>
                  </a:cubicBezTo>
                  <a:cubicBezTo>
                    <a:pt x="6819" y="987534"/>
                    <a:pt x="0" y="971071"/>
                    <a:pt x="0" y="953904"/>
                  </a:cubicBezTo>
                  <a:lnTo>
                    <a:pt x="0" y="64727"/>
                  </a:lnTo>
                  <a:cubicBezTo>
                    <a:pt x="0" y="47560"/>
                    <a:pt x="6819" y="31097"/>
                    <a:pt x="18958" y="18958"/>
                  </a:cubicBezTo>
                  <a:cubicBezTo>
                    <a:pt x="31097" y="6819"/>
                    <a:pt x="47560" y="0"/>
                    <a:pt x="64727" y="0"/>
                  </a:cubicBezTo>
                  <a:close/>
                </a:path>
              </a:pathLst>
            </a:custGeom>
            <a:blipFill>
              <a:blip r:embed="rId4"/>
              <a:stretch>
                <a:fillRect l="-107426" t="0" r="-5573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6275974">
            <a:off x="867147" y="1033780"/>
            <a:ext cx="1331820" cy="1347899"/>
          </a:xfrm>
          <a:custGeom>
            <a:avLst/>
            <a:gdLst/>
            <a:ahLst/>
            <a:cxnLst/>
            <a:rect r="r" b="b" t="t" l="l"/>
            <a:pathLst>
              <a:path h="1347899" w="1331820">
                <a:moveTo>
                  <a:pt x="0" y="0"/>
                </a:moveTo>
                <a:lnTo>
                  <a:pt x="1331820" y="0"/>
                </a:lnTo>
                <a:lnTo>
                  <a:pt x="1331820" y="1347898"/>
                </a:lnTo>
                <a:lnTo>
                  <a:pt x="0" y="13478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9779767">
            <a:off x="11248653" y="7127780"/>
            <a:ext cx="1331820" cy="1347899"/>
          </a:xfrm>
          <a:custGeom>
            <a:avLst/>
            <a:gdLst/>
            <a:ahLst/>
            <a:cxnLst/>
            <a:rect r="r" b="b" t="t" l="l"/>
            <a:pathLst>
              <a:path h="1347899" w="1331820">
                <a:moveTo>
                  <a:pt x="0" y="0"/>
                </a:moveTo>
                <a:lnTo>
                  <a:pt x="1331820" y="0"/>
                </a:lnTo>
                <a:lnTo>
                  <a:pt x="1331820" y="1347899"/>
                </a:lnTo>
                <a:lnTo>
                  <a:pt x="0" y="134789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true" rot="-9779767">
            <a:off x="13240942" y="1811321"/>
            <a:ext cx="1331820" cy="1347899"/>
          </a:xfrm>
          <a:custGeom>
            <a:avLst/>
            <a:gdLst/>
            <a:ahLst/>
            <a:cxnLst/>
            <a:rect r="r" b="b" t="t" l="l"/>
            <a:pathLst>
              <a:path h="1347899" w="1331820">
                <a:moveTo>
                  <a:pt x="1331820" y="1347899"/>
                </a:moveTo>
                <a:lnTo>
                  <a:pt x="0" y="1347899"/>
                </a:lnTo>
                <a:lnTo>
                  <a:pt x="0" y="0"/>
                </a:lnTo>
                <a:lnTo>
                  <a:pt x="1331820" y="0"/>
                </a:lnTo>
                <a:lnTo>
                  <a:pt x="1331820" y="1347899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22814" y="2022203"/>
            <a:ext cx="6877252" cy="1844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99"/>
              </a:lnSpc>
            </a:pPr>
            <a:r>
              <a:rPr lang="en-US" sz="6999" b="true">
                <a:solidFill>
                  <a:srgbClr val="DDC8AD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THE PROBLEM</a:t>
            </a:r>
          </a:p>
          <a:p>
            <a:pPr algn="l">
              <a:lnSpc>
                <a:spcPts val="6999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522814" y="3259003"/>
            <a:ext cx="6527620" cy="612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DDC8A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UK Coffee Market Challenges</a:t>
            </a:r>
          </a:p>
          <a:p>
            <a:pPr algn="l" marL="539748" indent="-269874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DDC8A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📉 Mass-market chains offer </a:t>
            </a:r>
            <a:r>
              <a:rPr lang="en-US" b="true" sz="2499">
                <a:solidFill>
                  <a:srgbClr val="DDC8AD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vague sustainability claims</a:t>
            </a:r>
            <a:r>
              <a:rPr lang="en-US" sz="2499">
                <a:solidFill>
                  <a:srgbClr val="DDC8A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with limited transparency</a:t>
            </a:r>
          </a:p>
          <a:p>
            <a:pPr algn="l" marL="539748" indent="-269874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DDC8A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🔍 Premium brands lack </a:t>
            </a:r>
            <a:r>
              <a:rPr lang="en-US" b="true" sz="2499">
                <a:solidFill>
                  <a:srgbClr val="DDC8AD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verifiable ethical sourcing</a:t>
            </a:r>
            <a:r>
              <a:rPr lang="en-US" sz="2499">
                <a:solidFill>
                  <a:srgbClr val="DDC8A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and traceability (Deloitte, 2024)</a:t>
            </a:r>
          </a:p>
          <a:p>
            <a:pPr algn="l" marL="539748" indent="-269874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DDC8A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⚖️ Consumers face limited options combining </a:t>
            </a:r>
            <a:r>
              <a:rPr lang="en-US" b="true" sz="2499">
                <a:solidFill>
                  <a:srgbClr val="DDC8AD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quality + genuine sustainability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DDC8A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"65% of UK consumers are willing to pay a premium for sustainable products" - Deloitte (2024)</a:t>
            </a:r>
          </a:p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DDC8AD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The Gap:</a:t>
            </a:r>
            <a:r>
              <a:rPr lang="en-US" sz="2499">
                <a:solidFill>
                  <a:srgbClr val="DDC8A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Quality coffee + Verifiable sustainability + Full transparency = </a:t>
            </a:r>
            <a:r>
              <a:rPr lang="en-US" sz="2499" b="true">
                <a:solidFill>
                  <a:srgbClr val="DDC8AD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GreenBrew</a:t>
            </a:r>
          </a:p>
          <a:p>
            <a:pPr algn="l">
              <a:lnSpc>
                <a:spcPts val="3499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DC8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1279016">
            <a:off x="-1928443" y="-6825957"/>
            <a:ext cx="12729285" cy="12923461"/>
          </a:xfrm>
          <a:custGeom>
            <a:avLst/>
            <a:gdLst/>
            <a:ahLst/>
            <a:cxnLst/>
            <a:rect r="r" b="b" t="t" l="l"/>
            <a:pathLst>
              <a:path h="12923461" w="12729285">
                <a:moveTo>
                  <a:pt x="0" y="0"/>
                </a:moveTo>
                <a:lnTo>
                  <a:pt x="12729286" y="0"/>
                </a:lnTo>
                <a:lnTo>
                  <a:pt x="12729286" y="12923461"/>
                </a:lnTo>
                <a:lnTo>
                  <a:pt x="0" y="129234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849605" y="723030"/>
            <a:ext cx="6321462" cy="8998664"/>
            <a:chOff x="0" y="0"/>
            <a:chExt cx="979360" cy="13941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979360" cy="1394129"/>
            </a:xfrm>
            <a:custGeom>
              <a:avLst/>
              <a:gdLst/>
              <a:ahLst/>
              <a:cxnLst/>
              <a:rect r="r" b="b" t="t" l="l"/>
              <a:pathLst>
                <a:path h="1394129" w="979360">
                  <a:moveTo>
                    <a:pt x="61235" y="0"/>
                  </a:moveTo>
                  <a:lnTo>
                    <a:pt x="918125" y="0"/>
                  </a:lnTo>
                  <a:cubicBezTo>
                    <a:pt x="951944" y="0"/>
                    <a:pt x="979360" y="27416"/>
                    <a:pt x="979360" y="61235"/>
                  </a:cubicBezTo>
                  <a:lnTo>
                    <a:pt x="979360" y="1332893"/>
                  </a:lnTo>
                  <a:cubicBezTo>
                    <a:pt x="979360" y="1366713"/>
                    <a:pt x="951944" y="1394129"/>
                    <a:pt x="918125" y="1394129"/>
                  </a:cubicBezTo>
                  <a:lnTo>
                    <a:pt x="61235" y="1394129"/>
                  </a:lnTo>
                  <a:cubicBezTo>
                    <a:pt x="27416" y="1394129"/>
                    <a:pt x="0" y="1366713"/>
                    <a:pt x="0" y="1332893"/>
                  </a:cubicBezTo>
                  <a:lnTo>
                    <a:pt x="0" y="61235"/>
                  </a:lnTo>
                  <a:cubicBezTo>
                    <a:pt x="0" y="27416"/>
                    <a:pt x="27416" y="0"/>
                    <a:pt x="61235" y="0"/>
                  </a:cubicBezTo>
                  <a:close/>
                </a:path>
              </a:pathLst>
            </a:custGeom>
            <a:blipFill>
              <a:blip r:embed="rId4"/>
              <a:stretch>
                <a:fillRect l="-37602" t="0" r="-116595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6515852" y="2697945"/>
            <a:ext cx="9580673" cy="1000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80"/>
              </a:lnSpc>
            </a:pPr>
            <a:r>
              <a:rPr lang="en-US" sz="6800" b="true">
                <a:solidFill>
                  <a:srgbClr val="0B0A0A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OUR SOLUTION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-602521">
            <a:off x="15516260" y="7766250"/>
            <a:ext cx="4052975" cy="4114800"/>
          </a:xfrm>
          <a:custGeom>
            <a:avLst/>
            <a:gdLst/>
            <a:ahLst/>
            <a:cxnLst/>
            <a:rect r="r" b="b" t="t" l="l"/>
            <a:pathLst>
              <a:path h="4114800" w="4052975">
                <a:moveTo>
                  <a:pt x="0" y="0"/>
                </a:moveTo>
                <a:lnTo>
                  <a:pt x="4052975" y="0"/>
                </a:lnTo>
                <a:lnTo>
                  <a:pt x="40529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5923112" y="8718314"/>
            <a:ext cx="997360" cy="1009401"/>
          </a:xfrm>
          <a:custGeom>
            <a:avLst/>
            <a:gdLst/>
            <a:ahLst/>
            <a:cxnLst/>
            <a:rect r="r" b="b" t="t" l="l"/>
            <a:pathLst>
              <a:path h="1009401" w="997360">
                <a:moveTo>
                  <a:pt x="0" y="0"/>
                </a:moveTo>
                <a:lnTo>
                  <a:pt x="997361" y="0"/>
                </a:lnTo>
                <a:lnTo>
                  <a:pt x="997361" y="1009401"/>
                </a:lnTo>
                <a:lnTo>
                  <a:pt x="0" y="100940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4712568">
            <a:off x="16593390" y="6592290"/>
            <a:ext cx="1331820" cy="1347899"/>
          </a:xfrm>
          <a:custGeom>
            <a:avLst/>
            <a:gdLst/>
            <a:ahLst/>
            <a:cxnLst/>
            <a:rect r="r" b="b" t="t" l="l"/>
            <a:pathLst>
              <a:path h="1347899" w="1331820">
                <a:moveTo>
                  <a:pt x="0" y="0"/>
                </a:moveTo>
                <a:lnTo>
                  <a:pt x="1331820" y="0"/>
                </a:lnTo>
                <a:lnTo>
                  <a:pt x="1331820" y="1347899"/>
                </a:lnTo>
                <a:lnTo>
                  <a:pt x="0" y="13478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9295123">
            <a:off x="10118493" y="575021"/>
            <a:ext cx="1331820" cy="1347899"/>
          </a:xfrm>
          <a:custGeom>
            <a:avLst/>
            <a:gdLst/>
            <a:ahLst/>
            <a:cxnLst/>
            <a:rect r="r" b="b" t="t" l="l"/>
            <a:pathLst>
              <a:path h="1347899" w="1331820">
                <a:moveTo>
                  <a:pt x="0" y="0"/>
                </a:moveTo>
                <a:lnTo>
                  <a:pt x="1331821" y="0"/>
                </a:lnTo>
                <a:lnTo>
                  <a:pt x="1331821" y="1347899"/>
                </a:lnTo>
                <a:lnTo>
                  <a:pt x="0" y="13478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6363094" y="4088064"/>
            <a:ext cx="10103413" cy="3937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39748" indent="-269874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GreenBrew Difference</a:t>
            </a:r>
          </a:p>
          <a:p>
            <a:pPr algn="l" marL="539748" indent="-269874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☕ Premium Artisan Coffee: Single-origin beans from Colombia, Ethiopia, Peru; fresh roasted weekly; master roaster certified</a:t>
            </a:r>
          </a:p>
          <a:p>
            <a:pPr algn="l" marL="539748" indent="-269874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🌍 Genuine Sustainability: Full traceability via QR code; zero-waste commitment; compostable packaging (Musulin &amp; Strahonja, 2023)</a:t>
            </a:r>
          </a:p>
          <a:p>
            <a:pPr algn="l" marL="539748" indent="-269874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🏪 Hybrid Model: Physical café + monthly subscription + wholesale partnerships + e-commerce</a:t>
            </a:r>
          </a:p>
          <a:p>
            <a:pPr algn="l" marL="539748" indent="-269874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"User experience and value proposition enhancement through sustainable service design" - Musulin &amp; Strahonja (2023)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DC8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47394">
            <a:off x="-2116155" y="-1863460"/>
            <a:ext cx="10192911" cy="8524980"/>
          </a:xfrm>
          <a:custGeom>
            <a:avLst/>
            <a:gdLst/>
            <a:ahLst/>
            <a:cxnLst/>
            <a:rect r="r" b="b" t="t" l="l"/>
            <a:pathLst>
              <a:path h="8524980" w="10192911">
                <a:moveTo>
                  <a:pt x="0" y="0"/>
                </a:moveTo>
                <a:lnTo>
                  <a:pt x="10192911" y="0"/>
                </a:lnTo>
                <a:lnTo>
                  <a:pt x="10192911" y="8524980"/>
                </a:lnTo>
                <a:lnTo>
                  <a:pt x="0" y="85249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471112" y="4055195"/>
            <a:ext cx="10192911" cy="8524980"/>
          </a:xfrm>
          <a:custGeom>
            <a:avLst/>
            <a:gdLst/>
            <a:ahLst/>
            <a:cxnLst/>
            <a:rect r="r" b="b" t="t" l="l"/>
            <a:pathLst>
              <a:path h="8524980" w="10192911">
                <a:moveTo>
                  <a:pt x="0" y="0"/>
                </a:moveTo>
                <a:lnTo>
                  <a:pt x="10192911" y="0"/>
                </a:lnTo>
                <a:lnTo>
                  <a:pt x="10192911" y="8524980"/>
                </a:lnTo>
                <a:lnTo>
                  <a:pt x="0" y="85249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1886882" y="1400333"/>
            <a:ext cx="4779945" cy="3533613"/>
            <a:chOff x="0" y="0"/>
            <a:chExt cx="740539" cy="54744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40539" cy="547449"/>
            </a:xfrm>
            <a:custGeom>
              <a:avLst/>
              <a:gdLst/>
              <a:ahLst/>
              <a:cxnLst/>
              <a:rect r="r" b="b" t="t" l="l"/>
              <a:pathLst>
                <a:path h="547449" w="740539">
                  <a:moveTo>
                    <a:pt x="56688" y="0"/>
                  </a:moveTo>
                  <a:lnTo>
                    <a:pt x="683850" y="0"/>
                  </a:lnTo>
                  <a:cubicBezTo>
                    <a:pt x="715158" y="0"/>
                    <a:pt x="740539" y="25380"/>
                    <a:pt x="740539" y="56688"/>
                  </a:cubicBezTo>
                  <a:lnTo>
                    <a:pt x="740539" y="490761"/>
                  </a:lnTo>
                  <a:cubicBezTo>
                    <a:pt x="740539" y="505795"/>
                    <a:pt x="734566" y="520214"/>
                    <a:pt x="723935" y="530846"/>
                  </a:cubicBezTo>
                  <a:cubicBezTo>
                    <a:pt x="713304" y="541477"/>
                    <a:pt x="698885" y="547449"/>
                    <a:pt x="683850" y="547449"/>
                  </a:cubicBezTo>
                  <a:lnTo>
                    <a:pt x="56688" y="547449"/>
                  </a:lnTo>
                  <a:cubicBezTo>
                    <a:pt x="25380" y="547449"/>
                    <a:pt x="0" y="522069"/>
                    <a:pt x="0" y="490761"/>
                  </a:cubicBezTo>
                  <a:lnTo>
                    <a:pt x="0" y="56688"/>
                  </a:lnTo>
                  <a:cubicBezTo>
                    <a:pt x="0" y="25380"/>
                    <a:pt x="25380" y="0"/>
                    <a:pt x="56688" y="0"/>
                  </a:cubicBezTo>
                  <a:close/>
                </a:path>
              </a:pathLst>
            </a:custGeom>
            <a:blipFill>
              <a:blip r:embed="rId4"/>
              <a:stretch>
                <a:fillRect l="0" t="-69533" r="0" b="-11927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621173" y="5672389"/>
            <a:ext cx="4809848" cy="3214278"/>
            <a:chOff x="0" y="0"/>
            <a:chExt cx="745171" cy="49797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45171" cy="497976"/>
            </a:xfrm>
            <a:custGeom>
              <a:avLst/>
              <a:gdLst/>
              <a:ahLst/>
              <a:cxnLst/>
              <a:rect r="r" b="b" t="t" l="l"/>
              <a:pathLst>
                <a:path h="497976" w="745171">
                  <a:moveTo>
                    <a:pt x="56336" y="0"/>
                  </a:moveTo>
                  <a:lnTo>
                    <a:pt x="688835" y="0"/>
                  </a:lnTo>
                  <a:cubicBezTo>
                    <a:pt x="703777" y="0"/>
                    <a:pt x="718106" y="5935"/>
                    <a:pt x="728671" y="16500"/>
                  </a:cubicBezTo>
                  <a:cubicBezTo>
                    <a:pt x="739236" y="27065"/>
                    <a:pt x="745171" y="41395"/>
                    <a:pt x="745171" y="56336"/>
                  </a:cubicBezTo>
                  <a:lnTo>
                    <a:pt x="745171" y="441640"/>
                  </a:lnTo>
                  <a:cubicBezTo>
                    <a:pt x="745171" y="456581"/>
                    <a:pt x="739236" y="470910"/>
                    <a:pt x="728671" y="481475"/>
                  </a:cubicBezTo>
                  <a:cubicBezTo>
                    <a:pt x="718106" y="492040"/>
                    <a:pt x="703777" y="497976"/>
                    <a:pt x="688835" y="497976"/>
                  </a:cubicBezTo>
                  <a:lnTo>
                    <a:pt x="56336" y="497976"/>
                  </a:lnTo>
                  <a:cubicBezTo>
                    <a:pt x="41395" y="497976"/>
                    <a:pt x="27065" y="492040"/>
                    <a:pt x="16500" y="481475"/>
                  </a:cubicBezTo>
                  <a:cubicBezTo>
                    <a:pt x="5935" y="470910"/>
                    <a:pt x="0" y="456581"/>
                    <a:pt x="0" y="441640"/>
                  </a:cubicBezTo>
                  <a:lnTo>
                    <a:pt x="0" y="56336"/>
                  </a:lnTo>
                  <a:cubicBezTo>
                    <a:pt x="0" y="41395"/>
                    <a:pt x="5935" y="27065"/>
                    <a:pt x="16500" y="16500"/>
                  </a:cubicBezTo>
                  <a:cubicBezTo>
                    <a:pt x="27065" y="5935"/>
                    <a:pt x="41395" y="0"/>
                    <a:pt x="56336" y="0"/>
                  </a:cubicBezTo>
                  <a:close/>
                </a:path>
              </a:pathLst>
            </a:custGeom>
            <a:blipFill>
              <a:blip r:embed="rId5"/>
              <a:stretch>
                <a:fillRect l="0" t="-75321" r="0" b="-48934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6799299" y="1400333"/>
            <a:ext cx="4719304" cy="7486334"/>
            <a:chOff x="0" y="0"/>
            <a:chExt cx="731144" cy="115982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731144" cy="1159829"/>
            </a:xfrm>
            <a:custGeom>
              <a:avLst/>
              <a:gdLst/>
              <a:ahLst/>
              <a:cxnLst/>
              <a:rect r="r" b="b" t="t" l="l"/>
              <a:pathLst>
                <a:path h="1159829" w="731144">
                  <a:moveTo>
                    <a:pt x="57417" y="0"/>
                  </a:moveTo>
                  <a:lnTo>
                    <a:pt x="673727" y="0"/>
                  </a:lnTo>
                  <a:cubicBezTo>
                    <a:pt x="688955" y="0"/>
                    <a:pt x="703559" y="6049"/>
                    <a:pt x="714327" y="16817"/>
                  </a:cubicBezTo>
                  <a:cubicBezTo>
                    <a:pt x="725094" y="27585"/>
                    <a:pt x="731144" y="42189"/>
                    <a:pt x="731144" y="57417"/>
                  </a:cubicBezTo>
                  <a:lnTo>
                    <a:pt x="731144" y="1102412"/>
                  </a:lnTo>
                  <a:cubicBezTo>
                    <a:pt x="731144" y="1117640"/>
                    <a:pt x="725094" y="1132244"/>
                    <a:pt x="714327" y="1143012"/>
                  </a:cubicBezTo>
                  <a:cubicBezTo>
                    <a:pt x="703559" y="1153780"/>
                    <a:pt x="688955" y="1159829"/>
                    <a:pt x="673727" y="1159829"/>
                  </a:cubicBezTo>
                  <a:lnTo>
                    <a:pt x="57417" y="1159829"/>
                  </a:lnTo>
                  <a:cubicBezTo>
                    <a:pt x="25706" y="1159829"/>
                    <a:pt x="0" y="1134123"/>
                    <a:pt x="0" y="1102412"/>
                  </a:cubicBezTo>
                  <a:lnTo>
                    <a:pt x="0" y="57417"/>
                  </a:lnTo>
                  <a:cubicBezTo>
                    <a:pt x="0" y="42189"/>
                    <a:pt x="6049" y="27585"/>
                    <a:pt x="16817" y="16817"/>
                  </a:cubicBezTo>
                  <a:cubicBezTo>
                    <a:pt x="27585" y="6049"/>
                    <a:pt x="42189" y="0"/>
                    <a:pt x="57417" y="0"/>
                  </a:cubicBezTo>
                  <a:close/>
                </a:path>
              </a:pathLst>
            </a:custGeom>
            <a:blipFill>
              <a:blip r:embed="rId6"/>
              <a:stretch>
                <a:fillRect l="0" t="-6102" r="0" b="-6102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268429" y="770255"/>
            <a:ext cx="4711407" cy="4373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b="true">
                <a:solidFill>
                  <a:srgbClr val="FFFFFF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 OUR </a:t>
            </a:r>
          </a:p>
          <a:p>
            <a:pPr algn="l">
              <a:lnSpc>
                <a:spcPts val="6800"/>
              </a:lnSpc>
            </a:pPr>
            <a:r>
              <a:rPr lang="en-US" sz="6800" b="true">
                <a:solidFill>
                  <a:srgbClr val="FFFFFF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Unique Selling Proposition</a:t>
            </a:r>
          </a:p>
          <a:p>
            <a:pPr algn="l">
              <a:lnSpc>
                <a:spcPts val="6800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11518604" y="5086350"/>
            <a:ext cx="6693026" cy="5444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🔍 </a:t>
            </a:r>
            <a:r>
              <a:rPr lang="en-US" b="true" sz="2400">
                <a:solidFill>
                  <a:srgbClr val="FFFFFF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Farm-to-Cup Transparency:</a:t>
            </a:r>
            <a:r>
              <a:rPr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QR code traceability showing farm origin, farmer name, and fair-trade premiums paid (Zhang et al., 2023)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♻️ </a:t>
            </a:r>
            <a:r>
              <a:rPr lang="en-US" b="true" sz="2400">
                <a:solidFill>
                  <a:srgbClr val="FFFFFF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Zero-Waste Commitment:</a:t>
            </a:r>
            <a:r>
              <a:rPr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100% compostable packaging by Year 2; coffee grounds recycled to community gardens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☕ </a:t>
            </a:r>
            <a:r>
              <a:rPr lang="en-US" b="true" sz="2400">
                <a:solidFill>
                  <a:srgbClr val="FFFFFF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Superior Quality:</a:t>
            </a:r>
            <a:r>
              <a:rPr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Direct farmer relationships; master roasters; specialty certification</a:t>
            </a:r>
          </a:p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"Sustainable competitive advantage requires organisational learning and innovation" - Zhang et al. (2023)</a:t>
            </a:r>
          </a:p>
          <a:p>
            <a:pPr algn="l">
              <a:lnSpc>
                <a:spcPts val="3359"/>
              </a:lnSpc>
            </a:pPr>
          </a:p>
        </p:txBody>
      </p:sp>
      <p:sp>
        <p:nvSpPr>
          <p:cNvPr name="Freeform 12" id="12"/>
          <p:cNvSpPr/>
          <p:nvPr/>
        </p:nvSpPr>
        <p:spPr>
          <a:xfrm flipH="false" flipV="false" rot="-9589486">
            <a:off x="16760620" y="524000"/>
            <a:ext cx="997360" cy="1009401"/>
          </a:xfrm>
          <a:custGeom>
            <a:avLst/>
            <a:gdLst/>
            <a:ahLst/>
            <a:cxnLst/>
            <a:rect r="r" b="b" t="t" l="l"/>
            <a:pathLst>
              <a:path h="1009401" w="997360">
                <a:moveTo>
                  <a:pt x="0" y="0"/>
                </a:moveTo>
                <a:lnTo>
                  <a:pt x="997360" y="0"/>
                </a:lnTo>
                <a:lnTo>
                  <a:pt x="997360" y="1009400"/>
                </a:lnTo>
                <a:lnTo>
                  <a:pt x="0" y="10094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true" rot="-9589486">
            <a:off x="578784" y="8609521"/>
            <a:ext cx="997360" cy="1009401"/>
          </a:xfrm>
          <a:custGeom>
            <a:avLst/>
            <a:gdLst/>
            <a:ahLst/>
            <a:cxnLst/>
            <a:rect r="r" b="b" t="t" l="l"/>
            <a:pathLst>
              <a:path h="1009401" w="997360">
                <a:moveTo>
                  <a:pt x="997360" y="1009401"/>
                </a:moveTo>
                <a:lnTo>
                  <a:pt x="0" y="1009401"/>
                </a:lnTo>
                <a:lnTo>
                  <a:pt x="0" y="0"/>
                </a:lnTo>
                <a:lnTo>
                  <a:pt x="997360" y="0"/>
                </a:lnTo>
                <a:lnTo>
                  <a:pt x="997360" y="1009401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DC8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218809">
            <a:off x="5813317" y="-3295755"/>
            <a:ext cx="14063701" cy="14278232"/>
          </a:xfrm>
          <a:custGeom>
            <a:avLst/>
            <a:gdLst/>
            <a:ahLst/>
            <a:cxnLst/>
            <a:rect r="r" b="b" t="t" l="l"/>
            <a:pathLst>
              <a:path h="14278232" w="14063701">
                <a:moveTo>
                  <a:pt x="0" y="0"/>
                </a:moveTo>
                <a:lnTo>
                  <a:pt x="14063701" y="0"/>
                </a:lnTo>
                <a:lnTo>
                  <a:pt x="14063701" y="14278232"/>
                </a:lnTo>
                <a:lnTo>
                  <a:pt x="0" y="142782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515034" y="1515034"/>
            <a:ext cx="7959689" cy="4327947"/>
            <a:chOff x="0" y="0"/>
            <a:chExt cx="1553300" cy="84458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553300" cy="844581"/>
            </a:xfrm>
            <a:custGeom>
              <a:avLst/>
              <a:gdLst/>
              <a:ahLst/>
              <a:cxnLst/>
              <a:rect r="r" b="b" t="t" l="l"/>
              <a:pathLst>
                <a:path h="844581" w="1553300">
                  <a:moveTo>
                    <a:pt x="34042" y="0"/>
                  </a:moveTo>
                  <a:lnTo>
                    <a:pt x="1519258" y="0"/>
                  </a:lnTo>
                  <a:cubicBezTo>
                    <a:pt x="1528287" y="0"/>
                    <a:pt x="1536945" y="3587"/>
                    <a:pt x="1543330" y="9971"/>
                  </a:cubicBezTo>
                  <a:cubicBezTo>
                    <a:pt x="1549714" y="16355"/>
                    <a:pt x="1553300" y="25014"/>
                    <a:pt x="1553300" y="34042"/>
                  </a:cubicBezTo>
                  <a:lnTo>
                    <a:pt x="1553300" y="810539"/>
                  </a:lnTo>
                  <a:cubicBezTo>
                    <a:pt x="1553300" y="819567"/>
                    <a:pt x="1549714" y="828226"/>
                    <a:pt x="1543330" y="834610"/>
                  </a:cubicBezTo>
                  <a:cubicBezTo>
                    <a:pt x="1536945" y="840994"/>
                    <a:pt x="1528287" y="844581"/>
                    <a:pt x="1519258" y="844581"/>
                  </a:cubicBezTo>
                  <a:lnTo>
                    <a:pt x="34042" y="844581"/>
                  </a:lnTo>
                  <a:cubicBezTo>
                    <a:pt x="25014" y="844581"/>
                    <a:pt x="16355" y="840994"/>
                    <a:pt x="9971" y="834610"/>
                  </a:cubicBezTo>
                  <a:cubicBezTo>
                    <a:pt x="3587" y="828226"/>
                    <a:pt x="0" y="819567"/>
                    <a:pt x="0" y="810539"/>
                  </a:cubicBezTo>
                  <a:lnTo>
                    <a:pt x="0" y="34042"/>
                  </a:lnTo>
                  <a:cubicBezTo>
                    <a:pt x="0" y="25014"/>
                    <a:pt x="3587" y="16355"/>
                    <a:pt x="9971" y="9971"/>
                  </a:cubicBezTo>
                  <a:cubicBezTo>
                    <a:pt x="16355" y="3587"/>
                    <a:pt x="25014" y="0"/>
                    <a:pt x="34042" y="0"/>
                  </a:cubicBezTo>
                  <a:close/>
                </a:path>
              </a:pathLst>
            </a:custGeom>
            <a:blipFill>
              <a:blip r:embed="rId4"/>
              <a:stretch>
                <a:fillRect l="0" t="-11360" r="0" b="-11360"/>
              </a:stretch>
            </a:blipFill>
          </p:spPr>
        </p:sp>
      </p:grpSp>
      <p:sp>
        <p:nvSpPr>
          <p:cNvPr name="AutoShape 5" id="5"/>
          <p:cNvSpPr/>
          <p:nvPr/>
        </p:nvSpPr>
        <p:spPr>
          <a:xfrm>
            <a:off x="10098401" y="5485632"/>
            <a:ext cx="5077185" cy="0"/>
          </a:xfrm>
          <a:prstGeom prst="line">
            <a:avLst/>
          </a:prstGeom>
          <a:ln cap="rnd" w="38100">
            <a:solidFill>
              <a:srgbClr val="DDC8AD">
                <a:alpha val="40000"/>
              </a:srgbClr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10098401" y="3047818"/>
            <a:ext cx="6716016" cy="2965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DDC8AD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TARGET MARKET</a:t>
            </a:r>
          </a:p>
          <a:p>
            <a:pPr algn="l" marL="0" indent="0" lvl="0">
              <a:lnSpc>
                <a:spcPts val="7699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1679005">
            <a:off x="-791244" y="8633432"/>
            <a:ext cx="4052975" cy="4114800"/>
          </a:xfrm>
          <a:custGeom>
            <a:avLst/>
            <a:gdLst/>
            <a:ahLst/>
            <a:cxnLst/>
            <a:rect r="r" b="b" t="t" l="l"/>
            <a:pathLst>
              <a:path h="4114800" w="4052975">
                <a:moveTo>
                  <a:pt x="0" y="0"/>
                </a:moveTo>
                <a:lnTo>
                  <a:pt x="4052975" y="0"/>
                </a:lnTo>
                <a:lnTo>
                  <a:pt x="40529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true" rot="-4707846">
            <a:off x="391434" y="524000"/>
            <a:ext cx="997360" cy="1009401"/>
          </a:xfrm>
          <a:custGeom>
            <a:avLst/>
            <a:gdLst/>
            <a:ahLst/>
            <a:cxnLst/>
            <a:rect r="r" b="b" t="t" l="l"/>
            <a:pathLst>
              <a:path h="1009401" w="997360">
                <a:moveTo>
                  <a:pt x="997360" y="1009400"/>
                </a:moveTo>
                <a:lnTo>
                  <a:pt x="0" y="1009400"/>
                </a:lnTo>
                <a:lnTo>
                  <a:pt x="0" y="0"/>
                </a:lnTo>
                <a:lnTo>
                  <a:pt x="997360" y="0"/>
                </a:lnTo>
                <a:lnTo>
                  <a:pt x="997360" y="100940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4707846">
            <a:off x="16909969" y="8753600"/>
            <a:ext cx="997360" cy="1009401"/>
          </a:xfrm>
          <a:custGeom>
            <a:avLst/>
            <a:gdLst/>
            <a:ahLst/>
            <a:cxnLst/>
            <a:rect r="r" b="b" t="t" l="l"/>
            <a:pathLst>
              <a:path h="1009401" w="997360">
                <a:moveTo>
                  <a:pt x="0" y="0"/>
                </a:moveTo>
                <a:lnTo>
                  <a:pt x="997360" y="0"/>
                </a:lnTo>
                <a:lnTo>
                  <a:pt x="997360" y="1009400"/>
                </a:lnTo>
                <a:lnTo>
                  <a:pt x="0" y="10094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595201" y="5800945"/>
            <a:ext cx="16219216" cy="334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55" indent="-259078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Urban Professionals Aged 25-45</a:t>
            </a:r>
          </a:p>
          <a:p>
            <a:pPr algn="l" marL="518155" indent="-259078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👤 Buyer Persona "Conscious Clara": Marketing Manager, £45,000 income, Birmingham city centre, sustainability-conscious (Cha et al., 2024)</a:t>
            </a:r>
          </a:p>
          <a:p>
            <a:pPr algn="l" marL="518155" indent="-259078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🎯 Demographics: 25-45 years; £35,000+ income; university educated; professionals and creatives</a:t>
            </a:r>
          </a:p>
          <a:p>
            <a:pPr algn="l" marL="518155" indent="-259078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💚 Psychographics: Values sustainability; quality-driven; ethically conscious; socially engaged</a:t>
            </a:r>
          </a:p>
          <a:p>
            <a:pPr algn="l" marL="518155" indent="-259078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"Effective market segmentation enables businesses to pursue specific customer groups with tailored strategies" - Cha et al. (2024)</a:t>
            </a:r>
          </a:p>
          <a:p>
            <a:pPr algn="l" marL="518155" indent="-259078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Strategy: Concentrated targeting approach (Agustian et al., 2025)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DC8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914620" y="2586209"/>
            <a:ext cx="12386075" cy="1801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00"/>
              </a:lnSpc>
            </a:pPr>
            <a:r>
              <a:rPr lang="en-US" sz="6800" b="true">
                <a:solidFill>
                  <a:srgbClr val="0B0A0A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4Ps MARKETING MIX</a:t>
            </a:r>
          </a:p>
          <a:p>
            <a:pPr algn="ctr">
              <a:lnSpc>
                <a:spcPts val="680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-247394">
            <a:off x="-5096456" y="-2467525"/>
            <a:ext cx="10192911" cy="8524980"/>
          </a:xfrm>
          <a:custGeom>
            <a:avLst/>
            <a:gdLst/>
            <a:ahLst/>
            <a:cxnLst/>
            <a:rect r="r" b="b" t="t" l="l"/>
            <a:pathLst>
              <a:path h="8524980" w="10192911">
                <a:moveTo>
                  <a:pt x="0" y="0"/>
                </a:moveTo>
                <a:lnTo>
                  <a:pt x="10192912" y="0"/>
                </a:lnTo>
                <a:lnTo>
                  <a:pt x="10192912" y="8524981"/>
                </a:lnTo>
                <a:lnTo>
                  <a:pt x="0" y="85249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3652890">
            <a:off x="14506715" y="4363735"/>
            <a:ext cx="10192911" cy="8524980"/>
          </a:xfrm>
          <a:custGeom>
            <a:avLst/>
            <a:gdLst/>
            <a:ahLst/>
            <a:cxnLst/>
            <a:rect r="r" b="b" t="t" l="l"/>
            <a:pathLst>
              <a:path h="8524980" w="10192911">
                <a:moveTo>
                  <a:pt x="0" y="0"/>
                </a:moveTo>
                <a:lnTo>
                  <a:pt x="10192912" y="0"/>
                </a:lnTo>
                <a:lnTo>
                  <a:pt x="10192912" y="8524981"/>
                </a:lnTo>
                <a:lnTo>
                  <a:pt x="0" y="85249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true" rot="-9589486">
            <a:off x="578784" y="8609521"/>
            <a:ext cx="997360" cy="1009401"/>
          </a:xfrm>
          <a:custGeom>
            <a:avLst/>
            <a:gdLst/>
            <a:ahLst/>
            <a:cxnLst/>
            <a:rect r="r" b="b" t="t" l="l"/>
            <a:pathLst>
              <a:path h="1009401" w="997360">
                <a:moveTo>
                  <a:pt x="997360" y="1009401"/>
                </a:moveTo>
                <a:lnTo>
                  <a:pt x="0" y="1009401"/>
                </a:lnTo>
                <a:lnTo>
                  <a:pt x="0" y="0"/>
                </a:lnTo>
                <a:lnTo>
                  <a:pt x="997360" y="0"/>
                </a:lnTo>
                <a:lnTo>
                  <a:pt x="997360" y="100940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-9589486">
            <a:off x="16579750" y="688967"/>
            <a:ext cx="997360" cy="1009401"/>
          </a:xfrm>
          <a:custGeom>
            <a:avLst/>
            <a:gdLst/>
            <a:ahLst/>
            <a:cxnLst/>
            <a:rect r="r" b="b" t="t" l="l"/>
            <a:pathLst>
              <a:path h="1009401" w="997360">
                <a:moveTo>
                  <a:pt x="997360" y="1009401"/>
                </a:moveTo>
                <a:lnTo>
                  <a:pt x="0" y="1009401"/>
                </a:lnTo>
                <a:lnTo>
                  <a:pt x="0" y="0"/>
                </a:lnTo>
                <a:lnTo>
                  <a:pt x="997360" y="0"/>
                </a:lnTo>
                <a:lnTo>
                  <a:pt x="997360" y="100940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true" rot="-9589486">
            <a:off x="15232058" y="638385"/>
            <a:ext cx="771318" cy="780629"/>
          </a:xfrm>
          <a:custGeom>
            <a:avLst/>
            <a:gdLst/>
            <a:ahLst/>
            <a:cxnLst/>
            <a:rect r="r" b="b" t="t" l="l"/>
            <a:pathLst>
              <a:path h="780629" w="771318">
                <a:moveTo>
                  <a:pt x="771318" y="780630"/>
                </a:moveTo>
                <a:lnTo>
                  <a:pt x="0" y="780630"/>
                </a:lnTo>
                <a:lnTo>
                  <a:pt x="0" y="0"/>
                </a:lnTo>
                <a:lnTo>
                  <a:pt x="771318" y="0"/>
                </a:lnTo>
                <a:lnTo>
                  <a:pt x="771318" y="78063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true" rot="-9589486">
            <a:off x="16873641" y="1948454"/>
            <a:ext cx="771318" cy="780629"/>
          </a:xfrm>
          <a:custGeom>
            <a:avLst/>
            <a:gdLst/>
            <a:ahLst/>
            <a:cxnLst/>
            <a:rect r="r" b="b" t="t" l="l"/>
            <a:pathLst>
              <a:path h="780629" w="771318">
                <a:moveTo>
                  <a:pt x="771318" y="780629"/>
                </a:moveTo>
                <a:lnTo>
                  <a:pt x="0" y="780629"/>
                </a:lnTo>
                <a:lnTo>
                  <a:pt x="0" y="0"/>
                </a:lnTo>
                <a:lnTo>
                  <a:pt x="771318" y="0"/>
                </a:lnTo>
                <a:lnTo>
                  <a:pt x="771318" y="780629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9499759">
            <a:off x="4540808" y="1040864"/>
            <a:ext cx="1697875" cy="974425"/>
          </a:xfrm>
          <a:custGeom>
            <a:avLst/>
            <a:gdLst/>
            <a:ahLst/>
            <a:cxnLst/>
            <a:rect r="r" b="b" t="t" l="l"/>
            <a:pathLst>
              <a:path h="974425" w="1697875">
                <a:moveTo>
                  <a:pt x="0" y="0"/>
                </a:moveTo>
                <a:lnTo>
                  <a:pt x="1697876" y="0"/>
                </a:lnTo>
                <a:lnTo>
                  <a:pt x="1697876" y="974425"/>
                </a:lnTo>
                <a:lnTo>
                  <a:pt x="0" y="97442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3610756">
            <a:off x="12729010" y="8943679"/>
            <a:ext cx="1096415" cy="629242"/>
          </a:xfrm>
          <a:custGeom>
            <a:avLst/>
            <a:gdLst/>
            <a:ahLst/>
            <a:cxnLst/>
            <a:rect r="r" b="b" t="t" l="l"/>
            <a:pathLst>
              <a:path h="629242" w="1096415">
                <a:moveTo>
                  <a:pt x="0" y="0"/>
                </a:moveTo>
                <a:lnTo>
                  <a:pt x="1096416" y="0"/>
                </a:lnTo>
                <a:lnTo>
                  <a:pt x="1096416" y="629242"/>
                </a:lnTo>
                <a:lnTo>
                  <a:pt x="0" y="6292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338054" y="4141470"/>
            <a:ext cx="11962642" cy="41871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4Ps Framework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📦 Product: Single-origin coffee; compostable packaging with QR traceability; subscription service; loyalty programme (Audly et al., 2023)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💰 Price: Value-based premium pricing - retail £12-£18; subscription £25-£35/month; café £3.50-£5.50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📍 Place: Hybrid distribution - physical café; e-commerce platform; wholesale partnerships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"The 4Ps framework is relevant for understanding contemporary customer purchasing decisions" - Audly et al. (2023)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0B0A0A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Promotion: Digital advertising; influencer partnerships; social media content; referral programmes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DC8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453232">
            <a:off x="-3343464" y="602762"/>
            <a:ext cx="13502218" cy="11292764"/>
          </a:xfrm>
          <a:custGeom>
            <a:avLst/>
            <a:gdLst/>
            <a:ahLst/>
            <a:cxnLst/>
            <a:rect r="r" b="b" t="t" l="l"/>
            <a:pathLst>
              <a:path h="11292764" w="13502218">
                <a:moveTo>
                  <a:pt x="0" y="0"/>
                </a:moveTo>
                <a:lnTo>
                  <a:pt x="13502218" y="0"/>
                </a:lnTo>
                <a:lnTo>
                  <a:pt x="13502218" y="11292764"/>
                </a:lnTo>
                <a:lnTo>
                  <a:pt x="0" y="112927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778986">
            <a:off x="15084931" y="4277098"/>
            <a:ext cx="2485638" cy="2523554"/>
          </a:xfrm>
          <a:custGeom>
            <a:avLst/>
            <a:gdLst/>
            <a:ahLst/>
            <a:cxnLst/>
            <a:rect r="r" b="b" t="t" l="l"/>
            <a:pathLst>
              <a:path h="2523554" w="2485638">
                <a:moveTo>
                  <a:pt x="0" y="0"/>
                </a:moveTo>
                <a:lnTo>
                  <a:pt x="2485638" y="0"/>
                </a:lnTo>
                <a:lnTo>
                  <a:pt x="2485638" y="2523554"/>
                </a:lnTo>
                <a:lnTo>
                  <a:pt x="0" y="252355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677933" y="-436169"/>
            <a:ext cx="14932134" cy="6140458"/>
            <a:chOff x="0" y="0"/>
            <a:chExt cx="2268748" cy="93296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268748" cy="932964"/>
            </a:xfrm>
            <a:custGeom>
              <a:avLst/>
              <a:gdLst/>
              <a:ahLst/>
              <a:cxnLst/>
              <a:rect r="r" b="b" t="t" l="l"/>
              <a:pathLst>
                <a:path h="932964" w="2268748">
                  <a:moveTo>
                    <a:pt x="26961" y="0"/>
                  </a:moveTo>
                  <a:lnTo>
                    <a:pt x="2241787" y="0"/>
                  </a:lnTo>
                  <a:cubicBezTo>
                    <a:pt x="2248938" y="0"/>
                    <a:pt x="2255795" y="2840"/>
                    <a:pt x="2260851" y="7897"/>
                  </a:cubicBezTo>
                  <a:cubicBezTo>
                    <a:pt x="2265907" y="12953"/>
                    <a:pt x="2268748" y="19810"/>
                    <a:pt x="2268748" y="26961"/>
                  </a:cubicBezTo>
                  <a:lnTo>
                    <a:pt x="2268748" y="906004"/>
                  </a:lnTo>
                  <a:cubicBezTo>
                    <a:pt x="2268748" y="913154"/>
                    <a:pt x="2265907" y="920012"/>
                    <a:pt x="2260851" y="925068"/>
                  </a:cubicBezTo>
                  <a:cubicBezTo>
                    <a:pt x="2255795" y="930124"/>
                    <a:pt x="2248938" y="932964"/>
                    <a:pt x="2241787" y="932964"/>
                  </a:cubicBezTo>
                  <a:lnTo>
                    <a:pt x="26961" y="932964"/>
                  </a:lnTo>
                  <a:cubicBezTo>
                    <a:pt x="19810" y="932964"/>
                    <a:pt x="12953" y="930124"/>
                    <a:pt x="7897" y="925068"/>
                  </a:cubicBezTo>
                  <a:cubicBezTo>
                    <a:pt x="2840" y="920012"/>
                    <a:pt x="0" y="913154"/>
                    <a:pt x="0" y="906004"/>
                  </a:cubicBezTo>
                  <a:lnTo>
                    <a:pt x="0" y="26961"/>
                  </a:lnTo>
                  <a:cubicBezTo>
                    <a:pt x="0" y="19810"/>
                    <a:pt x="2840" y="12953"/>
                    <a:pt x="7897" y="7897"/>
                  </a:cubicBezTo>
                  <a:cubicBezTo>
                    <a:pt x="12953" y="2840"/>
                    <a:pt x="19810" y="0"/>
                    <a:pt x="26961" y="0"/>
                  </a:cubicBezTo>
                  <a:close/>
                </a:path>
              </a:pathLst>
            </a:custGeom>
            <a:blipFill>
              <a:blip r:embed="rId6"/>
              <a:stretch>
                <a:fillRect l="0" t="-31132" r="0" b="-31132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2418136" y="6651595"/>
            <a:ext cx="6725864" cy="2730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99"/>
              </a:lnSpc>
            </a:pPr>
            <a:r>
              <a:rPr lang="en-US" sz="6999" b="true">
                <a:solidFill>
                  <a:srgbClr val="DDC8AD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FINANCIAL SNAPSHOT</a:t>
            </a:r>
          </a:p>
          <a:p>
            <a:pPr algn="l">
              <a:lnSpc>
                <a:spcPts val="6999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0029056" y="5959874"/>
            <a:ext cx="8212365" cy="41871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Start-Up Costs &amp; Revenue Projections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💰 </a:t>
            </a:r>
            <a:r>
              <a:rPr lang="en-US" b="true" sz="2400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Start-Up Costs:</a:t>
            </a: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£100,000 (equipment £35k; premises £18.5k; working capital £18k)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📊 </a:t>
            </a:r>
            <a:r>
              <a:rPr lang="en-US" b="true" sz="2400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Break-Even Point:</a:t>
            </a: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88 customers/day; </a:t>
            </a:r>
            <a:r>
              <a:rPr lang="en-US" b="true" sz="2400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Month 4</a:t>
            </a: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expected break-even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🏦 </a:t>
            </a:r>
            <a:r>
              <a:rPr lang="en-US" b="true" sz="2400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Funding:</a:t>
            </a: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Bank loan (60%), founder investment (30%), grant (10%)</a:t>
            </a:r>
          </a:p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"Break-even analysis is essential for understanding cost and benefit implications" - Chung (2024)</a:t>
            </a:r>
          </a:p>
          <a:p>
            <a:pPr algn="l">
              <a:lnSpc>
                <a:spcPts val="3359"/>
              </a:lnSpc>
            </a:pPr>
          </a:p>
        </p:txBody>
      </p:sp>
      <p:sp>
        <p:nvSpPr>
          <p:cNvPr name="Freeform 8" id="8"/>
          <p:cNvSpPr/>
          <p:nvPr/>
        </p:nvSpPr>
        <p:spPr>
          <a:xfrm flipH="true" flipV="true" rot="5400000">
            <a:off x="16786033" y="8543941"/>
            <a:ext cx="946534" cy="957961"/>
          </a:xfrm>
          <a:custGeom>
            <a:avLst/>
            <a:gdLst/>
            <a:ahLst/>
            <a:cxnLst/>
            <a:rect r="r" b="b" t="t" l="l"/>
            <a:pathLst>
              <a:path h="957961" w="946534">
                <a:moveTo>
                  <a:pt x="946534" y="957961"/>
                </a:moveTo>
                <a:lnTo>
                  <a:pt x="0" y="957961"/>
                </a:lnTo>
                <a:lnTo>
                  <a:pt x="0" y="0"/>
                </a:lnTo>
                <a:lnTo>
                  <a:pt x="946534" y="0"/>
                </a:lnTo>
                <a:lnTo>
                  <a:pt x="946534" y="957961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DC8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453232">
            <a:off x="-7395817" y="-4311415"/>
            <a:ext cx="16886669" cy="14123396"/>
          </a:xfrm>
          <a:custGeom>
            <a:avLst/>
            <a:gdLst/>
            <a:ahLst/>
            <a:cxnLst/>
            <a:rect r="r" b="b" t="t" l="l"/>
            <a:pathLst>
              <a:path h="14123396" w="16886669">
                <a:moveTo>
                  <a:pt x="0" y="0"/>
                </a:moveTo>
                <a:lnTo>
                  <a:pt x="16886669" y="0"/>
                </a:lnTo>
                <a:lnTo>
                  <a:pt x="16886669" y="14123396"/>
                </a:lnTo>
                <a:lnTo>
                  <a:pt x="0" y="141233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023472" y="1366664"/>
            <a:ext cx="7911712" cy="3912018"/>
            <a:chOff x="0" y="0"/>
            <a:chExt cx="1543938" cy="76341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543938" cy="763414"/>
            </a:xfrm>
            <a:custGeom>
              <a:avLst/>
              <a:gdLst/>
              <a:ahLst/>
              <a:cxnLst/>
              <a:rect r="r" b="b" t="t" l="l"/>
              <a:pathLst>
                <a:path h="763414" w="1543938">
                  <a:moveTo>
                    <a:pt x="58712" y="0"/>
                  </a:moveTo>
                  <a:lnTo>
                    <a:pt x="1485226" y="0"/>
                  </a:lnTo>
                  <a:cubicBezTo>
                    <a:pt x="1517651" y="0"/>
                    <a:pt x="1543938" y="26286"/>
                    <a:pt x="1543938" y="58712"/>
                  </a:cubicBezTo>
                  <a:lnTo>
                    <a:pt x="1543938" y="704702"/>
                  </a:lnTo>
                  <a:cubicBezTo>
                    <a:pt x="1543938" y="737128"/>
                    <a:pt x="1517651" y="763414"/>
                    <a:pt x="1485226" y="763414"/>
                  </a:cubicBezTo>
                  <a:lnTo>
                    <a:pt x="58712" y="763414"/>
                  </a:lnTo>
                  <a:cubicBezTo>
                    <a:pt x="26286" y="763414"/>
                    <a:pt x="0" y="737128"/>
                    <a:pt x="0" y="704702"/>
                  </a:cubicBezTo>
                  <a:lnTo>
                    <a:pt x="0" y="58712"/>
                  </a:lnTo>
                  <a:cubicBezTo>
                    <a:pt x="0" y="26286"/>
                    <a:pt x="26286" y="0"/>
                    <a:pt x="58712" y="0"/>
                  </a:cubicBezTo>
                  <a:close/>
                </a:path>
              </a:pathLst>
            </a:custGeom>
            <a:blipFill>
              <a:blip r:embed="rId4"/>
              <a:stretch>
                <a:fillRect l="0" t="-22806" r="0" b="-22806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515034" y="3054448"/>
            <a:ext cx="7381170" cy="28867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80"/>
              </a:lnSpc>
            </a:pPr>
            <a:r>
              <a:rPr lang="en-US" sz="6800" b="true">
                <a:solidFill>
                  <a:srgbClr val="DDC8AD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INVESTMENT &amp; TEAM</a:t>
            </a:r>
          </a:p>
          <a:p>
            <a:pPr algn="l" marL="0" indent="0" lvl="0">
              <a:lnSpc>
                <a:spcPts val="7480"/>
              </a:lnSpc>
              <a:spcBef>
                <a:spcPct val="0"/>
              </a:spcBef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-602521">
            <a:off x="15221667" y="7984283"/>
            <a:ext cx="4052975" cy="4114800"/>
          </a:xfrm>
          <a:custGeom>
            <a:avLst/>
            <a:gdLst/>
            <a:ahLst/>
            <a:cxnLst/>
            <a:rect r="r" b="b" t="t" l="l"/>
            <a:pathLst>
              <a:path h="4114800" w="4052975">
                <a:moveTo>
                  <a:pt x="0" y="0"/>
                </a:moveTo>
                <a:lnTo>
                  <a:pt x="4052975" y="0"/>
                </a:lnTo>
                <a:lnTo>
                  <a:pt x="40529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true" rot="-5088607">
            <a:off x="8267944" y="759209"/>
            <a:ext cx="946534" cy="957961"/>
          </a:xfrm>
          <a:custGeom>
            <a:avLst/>
            <a:gdLst/>
            <a:ahLst/>
            <a:cxnLst/>
            <a:rect r="r" b="b" t="t" l="l"/>
            <a:pathLst>
              <a:path h="957961" w="946534">
                <a:moveTo>
                  <a:pt x="946534" y="957961"/>
                </a:moveTo>
                <a:lnTo>
                  <a:pt x="0" y="957961"/>
                </a:lnTo>
                <a:lnTo>
                  <a:pt x="0" y="0"/>
                </a:lnTo>
                <a:lnTo>
                  <a:pt x="946534" y="0"/>
                </a:lnTo>
                <a:lnTo>
                  <a:pt x="946534" y="957961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true" rot="-5400000">
            <a:off x="13900868" y="8386143"/>
            <a:ext cx="946534" cy="957961"/>
          </a:xfrm>
          <a:custGeom>
            <a:avLst/>
            <a:gdLst/>
            <a:ahLst/>
            <a:cxnLst/>
            <a:rect r="r" b="b" t="t" l="l"/>
            <a:pathLst>
              <a:path h="957961" w="946534">
                <a:moveTo>
                  <a:pt x="946534" y="957962"/>
                </a:moveTo>
                <a:lnTo>
                  <a:pt x="0" y="957962"/>
                </a:lnTo>
                <a:lnTo>
                  <a:pt x="0" y="0"/>
                </a:lnTo>
                <a:lnTo>
                  <a:pt x="946534" y="0"/>
                </a:lnTo>
                <a:lnTo>
                  <a:pt x="946534" y="957962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true" rot="-9589486">
            <a:off x="530020" y="8510544"/>
            <a:ext cx="997360" cy="1009401"/>
          </a:xfrm>
          <a:custGeom>
            <a:avLst/>
            <a:gdLst/>
            <a:ahLst/>
            <a:cxnLst/>
            <a:rect r="r" b="b" t="t" l="l"/>
            <a:pathLst>
              <a:path h="1009401" w="997360">
                <a:moveTo>
                  <a:pt x="997360" y="1009401"/>
                </a:moveTo>
                <a:lnTo>
                  <a:pt x="0" y="1009401"/>
                </a:lnTo>
                <a:lnTo>
                  <a:pt x="0" y="0"/>
                </a:lnTo>
                <a:lnTo>
                  <a:pt x="997360" y="0"/>
                </a:lnTo>
                <a:lnTo>
                  <a:pt x="997360" y="1009401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9499759">
            <a:off x="4791499" y="8788205"/>
            <a:ext cx="1697875" cy="974425"/>
          </a:xfrm>
          <a:custGeom>
            <a:avLst/>
            <a:gdLst/>
            <a:ahLst/>
            <a:cxnLst/>
            <a:rect r="r" b="b" t="t" l="l"/>
            <a:pathLst>
              <a:path h="974425" w="1697875">
                <a:moveTo>
                  <a:pt x="0" y="0"/>
                </a:moveTo>
                <a:lnTo>
                  <a:pt x="1697876" y="0"/>
                </a:lnTo>
                <a:lnTo>
                  <a:pt x="1697876" y="974426"/>
                </a:lnTo>
                <a:lnTo>
                  <a:pt x="0" y="97442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314715" y="6177915"/>
            <a:ext cx="11933439" cy="30803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2400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Why Invest in GreenBrew?</a:t>
            </a:r>
          </a:p>
          <a:p>
            <a:pPr algn="l" marL="518160" indent="-259080" lvl="1">
              <a:lnSpc>
                <a:spcPts val="2400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📈 Market Opportunity: £4.2bn UK coffee market; 65% consumers willing to pay premium for sustainability (Deloitte, 2024)</a:t>
            </a:r>
          </a:p>
          <a:p>
            <a:pPr algn="l" marL="518160" indent="-259080" lvl="1">
              <a:lnSpc>
                <a:spcPts val="2400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🌱 Competitive Advantage: Farm-to-cup transparency; zero-waste commitment; superior quality; first-mover in "verified sustainable" coffee</a:t>
            </a:r>
          </a:p>
          <a:p>
            <a:pPr algn="l" marL="518160" indent="-259080" lvl="1">
              <a:lnSpc>
                <a:spcPts val="2400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👥 Experienced Team: 10+ years coffee industry expertise; Specialty Coffee Association certified; strong supplier relationships</a:t>
            </a:r>
          </a:p>
          <a:p>
            <a:pPr algn="l" marL="518160" indent="-259080" lvl="1">
              <a:lnSpc>
                <a:spcPts val="2400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"Resource-based view theory highlights how unique capabilities create sustainable competitive advantage" - Chatterjee et al. (2025)</a:t>
            </a:r>
          </a:p>
          <a:p>
            <a:pPr algn="l" marL="518160" indent="-259080" lvl="1">
              <a:lnSpc>
                <a:spcPts val="2400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Investment Required: £100,000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DC8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286961">
            <a:off x="3239728" y="4392126"/>
            <a:ext cx="1697875" cy="974425"/>
          </a:xfrm>
          <a:custGeom>
            <a:avLst/>
            <a:gdLst/>
            <a:ahLst/>
            <a:cxnLst/>
            <a:rect r="r" b="b" t="t" l="l"/>
            <a:pathLst>
              <a:path h="974425" w="1697875">
                <a:moveTo>
                  <a:pt x="0" y="0"/>
                </a:moveTo>
                <a:lnTo>
                  <a:pt x="1697876" y="0"/>
                </a:lnTo>
                <a:lnTo>
                  <a:pt x="1697876" y="974425"/>
                </a:lnTo>
                <a:lnTo>
                  <a:pt x="0" y="9744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8700" y="1885137"/>
            <a:ext cx="16230600" cy="75399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18158" indent="-259079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Adekunle, B.I., Chukwuma-Eke, E.C., Balogun, E.D. and Ogunsola, K.O. (2023) 'Improving customer retention through machine learning', International Journal of Scientific Research in Computer Science, Engineering and Information Technology, 9(4), pp.507-523.</a:t>
            </a:r>
          </a:p>
          <a:p>
            <a:pPr algn="just" marL="518158" indent="-259079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Agustian, A.M., Bakhri, S. and Faozi, M.M. (2025) 'STP Analysis and SWOT Analysis in Digital Marketing Strategies', Journal on Islamic Economics, Finance &amp; Banking, 1(2).</a:t>
            </a:r>
          </a:p>
          <a:p>
            <a:pPr algn="just" marL="518158" indent="-259079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Audly, T.B., Susanti, R.D. and Hermayanti, Y. (2023) '4P Relationship in Purchasing Decisions', Journal of Nursing Care, 6(3).</a:t>
            </a:r>
          </a:p>
          <a:p>
            <a:pPr algn="just" marL="518158" indent="-259079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Cha, J., Jo, M., Lee, T.J. and Hyun, S.S. (2024) 'Characteristics of market segmentation for sustainable medical tourism', International Journal of Tourism Research, 26(1), p.e2626.</a:t>
            </a:r>
          </a:p>
          <a:p>
            <a:pPr algn="just" marL="518158" indent="-259079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Chatterjee, S., Chaudhuri, R., Vrontis, D. and Thrassou, A. (2025) 'Revisiting the resource-based view (RBV) theory', Journal of Strategic Marketing, 33(6), pp.822-837.</a:t>
            </a:r>
          </a:p>
          <a:p>
            <a:pPr algn="just" marL="518158" indent="-259079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Chung, I.H. (2024) 'Using break-even analysis to explore cost and carbon reduction benefits', Heliyon, 10(21).</a:t>
            </a:r>
          </a:p>
          <a:p>
            <a:pPr algn="just" marL="518158" indent="-259079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Deloitte (2024) 2024 Sustainable Consumer Survey. Available at: </a:t>
            </a:r>
            <a:r>
              <a:rPr lang="en-US" sz="2399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 tooltip="https://www2.deloitte.com/uk/en/pages/consumer-business/articles/sustainable-consumer.html"/>
              </a:rPr>
              <a:t>https://www2.deloitte.com/uk/en/pages/consumer-business/articles/sustainable-consumer.html</a:t>
            </a:r>
            <a:r>
              <a:rPr lang="en-US" sz="2399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(Accessed: 27 July 2026).</a:t>
            </a:r>
          </a:p>
          <a:p>
            <a:pPr algn="just" marL="518158" indent="-259079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Musulin, J. and Strahonja, V. (2023) 'User experience, business models, and service design in concert', Sustainability, 15(16), p.12509.</a:t>
            </a:r>
          </a:p>
          <a:p>
            <a:pPr algn="just" marL="518158" indent="-259079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Zhang, X., Chu, Z., Ren, L. and Xing, J. (2023) 'Open innovation and sustainable competitive advantage', Technological forecasting and social change, 186, p.122114.</a:t>
            </a:r>
          </a:p>
          <a:p>
            <a:pPr algn="just">
              <a:lnSpc>
                <a:spcPts val="3359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true" flipV="true" rot="10334471">
            <a:off x="731329" y="354751"/>
            <a:ext cx="1331820" cy="1347899"/>
          </a:xfrm>
          <a:custGeom>
            <a:avLst/>
            <a:gdLst/>
            <a:ahLst/>
            <a:cxnLst/>
            <a:rect r="r" b="b" t="t" l="l"/>
            <a:pathLst>
              <a:path h="1347899" w="1331820">
                <a:moveTo>
                  <a:pt x="1331820" y="1347898"/>
                </a:moveTo>
                <a:lnTo>
                  <a:pt x="0" y="1347898"/>
                </a:lnTo>
                <a:lnTo>
                  <a:pt x="0" y="0"/>
                </a:lnTo>
                <a:lnTo>
                  <a:pt x="1331820" y="0"/>
                </a:lnTo>
                <a:lnTo>
                  <a:pt x="1331820" y="1347898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true" rot="10334471">
            <a:off x="16424278" y="8520480"/>
            <a:ext cx="1331820" cy="1347899"/>
          </a:xfrm>
          <a:custGeom>
            <a:avLst/>
            <a:gdLst/>
            <a:ahLst/>
            <a:cxnLst/>
            <a:rect r="r" b="b" t="t" l="l"/>
            <a:pathLst>
              <a:path h="1347899" w="1331820">
                <a:moveTo>
                  <a:pt x="1331820" y="1347899"/>
                </a:moveTo>
                <a:lnTo>
                  <a:pt x="0" y="1347899"/>
                </a:lnTo>
                <a:lnTo>
                  <a:pt x="0" y="0"/>
                </a:lnTo>
                <a:lnTo>
                  <a:pt x="1331820" y="0"/>
                </a:lnTo>
                <a:lnTo>
                  <a:pt x="1331820" y="1347899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5771210" y="599440"/>
            <a:ext cx="5422106" cy="944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00"/>
              </a:lnSpc>
              <a:spcBef>
                <a:spcPct val="0"/>
              </a:spcBef>
            </a:pPr>
            <a:r>
              <a:rPr lang="en-US" sz="6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DAGpBoCUajc</dc:identifier>
  <dcterms:modified xsi:type="dcterms:W3CDTF">2011-08-01T06:04:30Z</dcterms:modified>
  <cp:revision>1</cp:revision>
  <dc:title>Blue Dark Professional Geometric Business Project Presentation </dc:title>
</cp:coreProperties>
</file>