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72" r:id="rId3"/>
    <p:sldId id="257" r:id="rId4"/>
    <p:sldId id="258" r:id="rId5"/>
    <p:sldId id="259" r:id="rId6"/>
    <p:sldId id="270" r:id="rId7"/>
    <p:sldId id="260" r:id="rId8"/>
    <p:sldId id="261" r:id="rId9"/>
    <p:sldId id="262" r:id="rId10"/>
    <p:sldId id="263" r:id="rId11"/>
    <p:sldId id="264" r:id="rId12"/>
    <p:sldId id="265" r:id="rId13"/>
    <p:sldId id="266" r:id="rId14"/>
    <p:sldId id="267" r:id="rId15"/>
    <p:sldId id="269" r:id="rId16"/>
    <p:sldId id="268"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141" autoAdjust="0"/>
  </p:normalViewPr>
  <p:slideViewPr>
    <p:cSldViewPr snapToGrid="0">
      <p:cViewPr varScale="1">
        <p:scale>
          <a:sx n="49" d="100"/>
          <a:sy n="49" d="100"/>
        </p:scale>
        <p:origin x="13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C0A1D-77DB-4601-945F-4E789C3A9179}" type="datetimeFigureOut">
              <a:rPr lang="en-IN" smtClean="0"/>
              <a:t>05-12-2022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F5B36E-8933-42B7-8ABB-E9C27D8676CC}" type="slidenum">
              <a:rPr lang="en-IN" smtClean="0"/>
              <a:t>‹#›</a:t>
            </a:fld>
            <a:endParaRPr lang="en-IN"/>
          </a:p>
        </p:txBody>
      </p:sp>
    </p:spTree>
    <p:extLst>
      <p:ext uri="{BB962C8B-B14F-4D97-AF65-F5344CB8AC3E}">
        <p14:creationId xmlns:p14="http://schemas.microsoft.com/office/powerpoint/2010/main" val="737730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By assisting in the development of open channels of communication, increasing productivity, and retaining talented staff, engagement helps hotels realize their full potential. The chosen business for the presentation is InterContinental Hotels (Sun and </a:t>
            </a:r>
            <a:r>
              <a:rPr lang="en-US" dirty="0" err="1"/>
              <a:t>Bunchapattanasakda</a:t>
            </a:r>
            <a:r>
              <a:rPr lang="en-IN" dirty="0"/>
              <a:t>, </a:t>
            </a:r>
            <a:r>
              <a:rPr lang="en-US" dirty="0"/>
              <a:t>2019). It is a British luxury hotel chain brand that Juan </a:t>
            </a:r>
            <a:r>
              <a:rPr lang="en-US" dirty="0" err="1"/>
              <a:t>Trippe</a:t>
            </a:r>
            <a:r>
              <a:rPr lang="en-US" dirty="0"/>
              <a:t>, the founder of Pan Am, established in 1946. Since 1998, it has been a part of the InterContinental Hotels Group. The respective presentation will include a brief discussion on employee engagement along with the challenges,	 importance, and results of poor employee engagement.</a:t>
            </a:r>
            <a:endParaRPr lang="en-IN" dirty="0"/>
          </a:p>
        </p:txBody>
      </p:sp>
      <p:sp>
        <p:nvSpPr>
          <p:cNvPr id="4" name="Slide Number Placeholder 3"/>
          <p:cNvSpPr>
            <a:spLocks noGrp="1"/>
          </p:cNvSpPr>
          <p:nvPr>
            <p:ph type="sldNum" sz="quarter" idx="10"/>
          </p:nvPr>
        </p:nvSpPr>
        <p:spPr/>
        <p:txBody>
          <a:bodyPr/>
          <a:lstStyle/>
          <a:p>
            <a:fld id="{FDF5B36E-8933-42B7-8ABB-E9C27D8676CC}" type="slidenum">
              <a:rPr lang="en-IN" smtClean="0"/>
              <a:t>4</a:t>
            </a:fld>
            <a:endParaRPr lang="en-IN"/>
          </a:p>
        </p:txBody>
      </p:sp>
    </p:spTree>
    <p:extLst>
      <p:ext uri="{BB962C8B-B14F-4D97-AF65-F5344CB8AC3E}">
        <p14:creationId xmlns:p14="http://schemas.microsoft.com/office/powerpoint/2010/main" val="343547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Increased efficiency: </a:t>
            </a:r>
            <a:r>
              <a:rPr lang="en-US" sz="1200" dirty="0"/>
              <a:t>There are a variety of ways to measure productivity in hotels: the number of cleaned rooms, the average cost per guest, etc. The employees are the key to success, regardless of the metric. Engagement and productivity go hand in hand (Lee</a:t>
            </a:r>
            <a:r>
              <a:rPr lang="en-IN" sz="1200" dirty="0"/>
              <a:t>, </a:t>
            </a:r>
            <a:r>
              <a:rPr lang="en-US" sz="1200" dirty="0"/>
              <a:t>Rocco and Shuck</a:t>
            </a:r>
            <a:r>
              <a:rPr lang="en-IN" sz="1200" dirty="0"/>
              <a:t>, </a:t>
            </a:r>
            <a:r>
              <a:rPr lang="en-US" sz="1200" dirty="0"/>
              <a:t>2020). This is demonstrated that highly engaged employees are more productive when they concentrated on sales. By measuring these attributes InterContinental hotels will be able to measure the efficiency of their staff members, which will assist them in building a reputation among their guests.</a:t>
            </a:r>
          </a:p>
          <a:p>
            <a:endParaRPr lang="en-IN" dirty="0"/>
          </a:p>
        </p:txBody>
      </p:sp>
      <p:sp>
        <p:nvSpPr>
          <p:cNvPr id="4" name="Slide Number Placeholder 3"/>
          <p:cNvSpPr>
            <a:spLocks noGrp="1"/>
          </p:cNvSpPr>
          <p:nvPr>
            <p:ph type="sldNum" sz="quarter" idx="10"/>
          </p:nvPr>
        </p:nvSpPr>
        <p:spPr/>
        <p:txBody>
          <a:bodyPr/>
          <a:lstStyle/>
          <a:p>
            <a:fld id="{FDF5B36E-8933-42B7-8ABB-E9C27D8676CC}" type="slidenum">
              <a:rPr lang="en-IN" smtClean="0"/>
              <a:t>5</a:t>
            </a:fld>
            <a:endParaRPr lang="en-IN"/>
          </a:p>
        </p:txBody>
      </p:sp>
    </p:spTree>
    <p:extLst>
      <p:ext uri="{BB962C8B-B14F-4D97-AF65-F5344CB8AC3E}">
        <p14:creationId xmlns:p14="http://schemas.microsoft.com/office/powerpoint/2010/main" val="2505022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US" sz="1200" b="1" dirty="0"/>
              <a:t>Develop Personally: </a:t>
            </a:r>
            <a:r>
              <a:rPr lang="en-US" sz="1200" dirty="0"/>
              <a:t>An organization should not only concentrate on achieving its objective but also on the employee's overall growth. Employees who progress with the company have a strong connection to their place of employment and are always willing to go above and beyond to help it succeed.</a:t>
            </a:r>
          </a:p>
          <a:p>
            <a:pPr algn="just"/>
            <a:endParaRPr lang="en-IN" sz="1200" dirty="0"/>
          </a:p>
          <a:p>
            <a:endParaRPr lang="en-IN" dirty="0"/>
          </a:p>
        </p:txBody>
      </p:sp>
      <p:sp>
        <p:nvSpPr>
          <p:cNvPr id="4" name="Slide Number Placeholder 3"/>
          <p:cNvSpPr>
            <a:spLocks noGrp="1"/>
          </p:cNvSpPr>
          <p:nvPr>
            <p:ph type="sldNum" sz="quarter" idx="10"/>
          </p:nvPr>
        </p:nvSpPr>
        <p:spPr/>
        <p:txBody>
          <a:bodyPr/>
          <a:lstStyle/>
          <a:p>
            <a:fld id="{FDF5B36E-8933-42B7-8ABB-E9C27D8676CC}" type="slidenum">
              <a:rPr lang="en-IN" smtClean="0"/>
              <a:t>12</a:t>
            </a:fld>
            <a:endParaRPr lang="en-IN"/>
          </a:p>
        </p:txBody>
      </p:sp>
    </p:spTree>
    <p:extLst>
      <p:ext uri="{BB962C8B-B14F-4D97-AF65-F5344CB8AC3E}">
        <p14:creationId xmlns:p14="http://schemas.microsoft.com/office/powerpoint/2010/main" val="3775773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DF5B36E-8933-42B7-8ABB-E9C27D8676CC}" type="slidenum">
              <a:rPr lang="en-IN" smtClean="0"/>
              <a:t>16</a:t>
            </a:fld>
            <a:endParaRPr lang="en-IN"/>
          </a:p>
        </p:txBody>
      </p:sp>
    </p:spTree>
    <p:extLst>
      <p:ext uri="{BB962C8B-B14F-4D97-AF65-F5344CB8AC3E}">
        <p14:creationId xmlns:p14="http://schemas.microsoft.com/office/powerpoint/2010/main" val="2446916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view.php?id=367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a:t>Employee Engagement</a:t>
            </a:r>
            <a:endParaRPr lang="en-IN" dirty="0"/>
          </a:p>
        </p:txBody>
      </p:sp>
    </p:spTree>
    <p:extLst>
      <p:ext uri="{BB962C8B-B14F-4D97-AF65-F5344CB8AC3E}">
        <p14:creationId xmlns:p14="http://schemas.microsoft.com/office/powerpoint/2010/main" val="627031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0548-4ADF-8180-6921-3F49177E012A}"/>
              </a:ext>
            </a:extLst>
          </p:cNvPr>
          <p:cNvSpPr>
            <a:spLocks noGrp="1"/>
          </p:cNvSpPr>
          <p:nvPr>
            <p:ph type="title"/>
          </p:nvPr>
        </p:nvSpPr>
        <p:spPr/>
        <p:txBody>
          <a:bodyPr>
            <a:normAutofit fontScale="90000"/>
          </a:bodyPr>
          <a:lstStyle/>
          <a:p>
            <a:r>
              <a:rPr lang="en-GB" b="0" i="0" u="sng" dirty="0">
                <a:solidFill>
                  <a:srgbClr val="000A0F"/>
                </a:solidFill>
                <a:effectLst/>
                <a:latin typeface="-apple-system"/>
                <a:hlinkClick r:id="rId2"/>
              </a:rPr>
              <a:t>Hotel Placement - Operating Hotel Facilities (BMIH4006)</a:t>
            </a:r>
            <a:br>
              <a:rPr lang="en-GB" b="0" i="0" u="sng" dirty="0">
                <a:solidFill>
                  <a:srgbClr val="000A0F"/>
                </a:solidFill>
                <a:effectLst/>
                <a:latin typeface="-apple-system"/>
              </a:rPr>
            </a:br>
            <a:endParaRPr lang="en-GB" dirty="0"/>
          </a:p>
        </p:txBody>
      </p:sp>
      <p:sp>
        <p:nvSpPr>
          <p:cNvPr id="3" name="Content Placeholder 2">
            <a:extLst>
              <a:ext uri="{FF2B5EF4-FFF2-40B4-BE49-F238E27FC236}">
                <a16:creationId xmlns:a16="http://schemas.microsoft.com/office/drawing/2014/main" id="{049321E1-1122-D9B6-DC3C-A915D3FFFDF1}"/>
              </a:ext>
            </a:extLst>
          </p:cNvPr>
          <p:cNvSpPr>
            <a:spLocks noGrp="1"/>
          </p:cNvSpPr>
          <p:nvPr>
            <p:ph idx="1"/>
          </p:nvPr>
        </p:nvSpPr>
        <p:spPr/>
        <p:txBody>
          <a:bodyPr/>
          <a:lstStyle/>
          <a:p>
            <a:r>
              <a:rPr lang="en-GB" dirty="0"/>
              <a:t>Requested by : Ffion </a:t>
            </a:r>
            <a:r>
              <a:rPr lang="en-GB" dirty="0" err="1"/>
              <a:t>Cumberpatch</a:t>
            </a:r>
            <a:endParaRPr lang="en-GB" dirty="0"/>
          </a:p>
          <a:p>
            <a:endParaRPr lang="en-GB" dirty="0"/>
          </a:p>
          <a:p>
            <a:r>
              <a:rPr lang="en-GB" dirty="0"/>
              <a:t>Written by  Cristina Luca </a:t>
            </a:r>
          </a:p>
          <a:p>
            <a:endParaRPr lang="en-GB" dirty="0"/>
          </a:p>
          <a:p>
            <a:r>
              <a:rPr lang="en-GB" dirty="0"/>
              <a:t>Email: 1914670@student.uwtsd.uc.uk</a:t>
            </a:r>
          </a:p>
        </p:txBody>
      </p:sp>
    </p:spTree>
    <p:extLst>
      <p:ext uri="{BB962C8B-B14F-4D97-AF65-F5344CB8AC3E}">
        <p14:creationId xmlns:p14="http://schemas.microsoft.com/office/powerpoint/2010/main" val="3353001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a:t>
            </a:r>
            <a:endParaRPr lang="en-IN" dirty="0"/>
          </a:p>
        </p:txBody>
      </p:sp>
      <p:sp>
        <p:nvSpPr>
          <p:cNvPr id="3" name="Content Placeholder 2"/>
          <p:cNvSpPr>
            <a:spLocks noGrp="1"/>
          </p:cNvSpPr>
          <p:nvPr>
            <p:ph idx="1"/>
          </p:nvPr>
        </p:nvSpPr>
        <p:spPr/>
        <p:txBody>
          <a:bodyPr>
            <a:normAutofit/>
          </a:bodyPr>
          <a:lstStyle/>
          <a:p>
            <a:r>
              <a:rPr lang="en-US" sz="1700" dirty="0"/>
              <a:t>Introduction</a:t>
            </a:r>
          </a:p>
          <a:p>
            <a:r>
              <a:rPr lang="en-US" sz="1700" dirty="0"/>
              <a:t>Importance of employee engagement</a:t>
            </a:r>
          </a:p>
          <a:p>
            <a:r>
              <a:rPr lang="en-US" sz="1700" dirty="0"/>
              <a:t>Theoretical model of employee engagement</a:t>
            </a:r>
          </a:p>
          <a:p>
            <a:r>
              <a:rPr lang="en-US" sz="1700" dirty="0"/>
              <a:t>Best  practices to engage employees</a:t>
            </a:r>
          </a:p>
          <a:p>
            <a:r>
              <a:rPr lang="en-US" sz="1700" dirty="0"/>
              <a:t>Conclusion</a:t>
            </a:r>
          </a:p>
          <a:p>
            <a:r>
              <a:rPr lang="en-US" sz="1700" dirty="0"/>
              <a:t>References</a:t>
            </a:r>
          </a:p>
          <a:p>
            <a:pPr marL="0" indent="0">
              <a:buNone/>
            </a:pPr>
            <a:endParaRPr lang="en-IN" sz="1700" dirty="0"/>
          </a:p>
        </p:txBody>
      </p:sp>
    </p:spTree>
    <p:extLst>
      <p:ext uri="{BB962C8B-B14F-4D97-AF65-F5344CB8AC3E}">
        <p14:creationId xmlns:p14="http://schemas.microsoft.com/office/powerpoint/2010/main" val="2137809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568696"/>
            <a:ext cx="8596668" cy="1320800"/>
          </a:xfrm>
        </p:spPr>
        <p:txBody>
          <a:bodyPr/>
          <a:lstStyle/>
          <a:p>
            <a:r>
              <a:rPr lang="en-US" dirty="0"/>
              <a:t>Introduction</a:t>
            </a:r>
            <a:endParaRPr lang="en-IN" dirty="0"/>
          </a:p>
        </p:txBody>
      </p:sp>
      <p:sp>
        <p:nvSpPr>
          <p:cNvPr id="3" name="Content Placeholder 2"/>
          <p:cNvSpPr>
            <a:spLocks noGrp="1"/>
          </p:cNvSpPr>
          <p:nvPr>
            <p:ph idx="1"/>
          </p:nvPr>
        </p:nvSpPr>
        <p:spPr>
          <a:xfrm>
            <a:off x="677335" y="1930399"/>
            <a:ext cx="6929470" cy="4636655"/>
          </a:xfrm>
        </p:spPr>
        <p:txBody>
          <a:bodyPr>
            <a:noAutofit/>
          </a:bodyPr>
          <a:lstStyle/>
          <a:p>
            <a:pPr marL="0" indent="0">
              <a:lnSpc>
                <a:spcPct val="170000"/>
              </a:lnSpc>
              <a:buNone/>
            </a:pPr>
            <a:r>
              <a:rPr lang="en-US" sz="1700" dirty="0"/>
              <a:t>In the present era, most industries have shifted their focus towards customer satisfaction and among all other industries, industries involved in the hospitality business tend to be customer-centric. Their decisions are related to providing goods, services, and experiences with the goal of increasing customer contentment, loyalty, and advocacy. In order to deliver better customer service hotel industries focus on creating employee engagement. Employee engagement can be defined as an emotional commitment an employee has to an organization and its goals.</a:t>
            </a:r>
            <a:endParaRPr lang="en-IN" sz="1700" dirty="0"/>
          </a:p>
        </p:txBody>
      </p:sp>
      <p:pic>
        <p:nvPicPr>
          <p:cNvPr id="4" name="Picture 4" descr="1 Guide to Employee Engagement [20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6805" y="1930400"/>
            <a:ext cx="3602182" cy="3823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668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Employee Engagement</a:t>
            </a:r>
            <a:endParaRPr lang="en-IN" dirty="0"/>
          </a:p>
        </p:txBody>
      </p:sp>
      <p:sp>
        <p:nvSpPr>
          <p:cNvPr id="3" name="Content Placeholder 2"/>
          <p:cNvSpPr>
            <a:spLocks noGrp="1"/>
          </p:cNvSpPr>
          <p:nvPr>
            <p:ph idx="1"/>
          </p:nvPr>
        </p:nvSpPr>
        <p:spPr>
          <a:xfrm>
            <a:off x="677334" y="1768704"/>
            <a:ext cx="7279134" cy="4643971"/>
          </a:xfrm>
        </p:spPr>
        <p:txBody>
          <a:bodyPr>
            <a:noAutofit/>
          </a:bodyPr>
          <a:lstStyle/>
          <a:p>
            <a:pPr marL="0" indent="0">
              <a:lnSpc>
                <a:spcPct val="150000"/>
              </a:lnSpc>
              <a:buNone/>
            </a:pPr>
            <a:r>
              <a:rPr lang="en-US" sz="1700" dirty="0"/>
              <a:t>Employees are more productive, focused, and enthusiastic when they are engaged. Furthermore, it provides numerous competitive advantages for hotels.</a:t>
            </a:r>
          </a:p>
          <a:p>
            <a:pPr marL="0" indent="0">
              <a:lnSpc>
                <a:spcPct val="150000"/>
              </a:lnSpc>
              <a:buNone/>
            </a:pPr>
            <a:endParaRPr lang="en-IN" sz="1700" dirty="0"/>
          </a:p>
          <a:p>
            <a:pPr marL="0" indent="0">
              <a:lnSpc>
                <a:spcPct val="150000"/>
              </a:lnSpc>
              <a:buNone/>
            </a:pPr>
            <a:r>
              <a:rPr lang="en-US" sz="1700" b="1" dirty="0"/>
              <a:t>Enhanced relations with customers:  </a:t>
            </a:r>
            <a:r>
              <a:rPr lang="en-US" sz="1700" dirty="0"/>
              <a:t>Employees who are engaged have a sense of belonging that helps employees of the hotel to create an image and how it is being perceived. As a result, they will provide the best possible service (Kwon and Kim</a:t>
            </a:r>
            <a:r>
              <a:rPr lang="en-IN" sz="1700" dirty="0"/>
              <a:t>, </a:t>
            </a:r>
            <a:r>
              <a:rPr lang="en-US" sz="1700" dirty="0"/>
              <a:t>2020). Customers at InterContinental will be happier as a result, which increases the probability of positive reviews, repeat business, and recommendations from friends and family.</a:t>
            </a:r>
          </a:p>
          <a:p>
            <a:pPr marL="0" indent="0">
              <a:lnSpc>
                <a:spcPct val="150000"/>
              </a:lnSpc>
              <a:buNone/>
            </a:pPr>
            <a:endParaRPr lang="en-IN" sz="1700" dirty="0"/>
          </a:p>
        </p:txBody>
      </p:sp>
      <p:pic>
        <p:nvPicPr>
          <p:cNvPr id="4" name="Picture 2" descr="The 4 drivers of employee engagement in 2021 - Effectory"/>
          <p:cNvPicPr>
            <a:picLocks noChangeAspect="1" noChangeArrowheads="1"/>
          </p:cNvPicPr>
          <p:nvPr/>
        </p:nvPicPr>
        <p:blipFill rotWithShape="1">
          <a:blip r:embed="rId3">
            <a:extLst>
              <a:ext uri="{28A0092B-C50C-407E-A947-70E740481C1C}">
                <a14:useLocalDpi xmlns:a14="http://schemas.microsoft.com/office/drawing/2010/main" val="0"/>
              </a:ext>
            </a:extLst>
          </a:blip>
          <a:srcRect t="1" b="26713"/>
          <a:stretch/>
        </p:blipFill>
        <p:spPr bwMode="auto">
          <a:xfrm>
            <a:off x="8823366" y="2731323"/>
            <a:ext cx="3208978" cy="2375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606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Definition of Employee </a:t>
            </a:r>
            <a:r>
              <a:rPr lang="en-IN" dirty="0" err="1"/>
              <a:t>Enagagement</a:t>
            </a:r>
            <a:endParaRPr lang="en-IN" dirty="0"/>
          </a:p>
        </p:txBody>
      </p:sp>
      <p:sp>
        <p:nvSpPr>
          <p:cNvPr id="3" name="Content Placeholder 2"/>
          <p:cNvSpPr>
            <a:spLocks noGrp="1"/>
          </p:cNvSpPr>
          <p:nvPr>
            <p:ph idx="1"/>
          </p:nvPr>
        </p:nvSpPr>
        <p:spPr>
          <a:xfrm>
            <a:off x="1104845" y="1573878"/>
            <a:ext cx="3882791" cy="3880773"/>
          </a:xfrm>
        </p:spPr>
        <p:txBody>
          <a:bodyPr>
            <a:noAutofit/>
          </a:bodyPr>
          <a:lstStyle/>
          <a:p>
            <a:pPr marL="0" indent="0">
              <a:lnSpc>
                <a:spcPct val="150000"/>
              </a:lnSpc>
              <a:buNone/>
            </a:pPr>
            <a:r>
              <a:rPr lang="en-US" sz="1700" dirty="0"/>
              <a:t>The emotional connection an employee has with their employer that motivates them to put in extra effort at work is known as employee engagement. A company's respect for its workforce can be seen in its employees' job satisfaction and pride in their work when they are truly engaged.</a:t>
            </a:r>
            <a:endParaRPr lang="en-IN" sz="1700" dirty="0"/>
          </a:p>
        </p:txBody>
      </p:sp>
      <p:pic>
        <p:nvPicPr>
          <p:cNvPr id="1026" name="Picture 2" descr="What Is Employee Engagement: Definition and Examples | DeskAler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5147" y="1573878"/>
            <a:ext cx="4226327" cy="3491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311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Theoretical Model for Employee Engagement</a:t>
            </a:r>
          </a:p>
        </p:txBody>
      </p:sp>
      <p:sp>
        <p:nvSpPr>
          <p:cNvPr id="3" name="Content Placeholder 2"/>
          <p:cNvSpPr>
            <a:spLocks noGrp="1"/>
          </p:cNvSpPr>
          <p:nvPr>
            <p:ph idx="1"/>
          </p:nvPr>
        </p:nvSpPr>
        <p:spPr/>
        <p:txBody>
          <a:bodyPr/>
          <a:lstStyle/>
          <a:p>
            <a:pPr marL="0" indent="0">
              <a:lnSpc>
                <a:spcPct val="150000"/>
              </a:lnSpc>
              <a:buNone/>
            </a:pPr>
            <a:r>
              <a:rPr lang="en-US" dirty="0"/>
              <a:t>The “Zinger model” of employee engagement was designed by David Zinger who is a management consultant based in Canada whose work focuses on building relationships to boost employee engagement in the business. He has developed a practical model that sheds light on various aspects of employee involvement, dedication, and engagement based on his extensive and in-depth research on the topic (</a:t>
            </a:r>
            <a:r>
              <a:rPr lang="en-US" dirty="0" err="1"/>
              <a:t>Chanana</a:t>
            </a:r>
            <a:r>
              <a:rPr lang="en-IN" dirty="0"/>
              <a:t>, </a:t>
            </a:r>
            <a:r>
              <a:rPr lang="en-US" dirty="0"/>
              <a:t>2021). A manager must adhere to the model's 12 keys in order to achieve significant results for an organization. The keys that help InterContinental build a better engagement with employees along with customer satisfaction are listed as follows:</a:t>
            </a:r>
          </a:p>
          <a:p>
            <a:pPr marL="0" indent="0">
              <a:lnSpc>
                <a:spcPct val="150000"/>
              </a:lnSpc>
              <a:buNone/>
            </a:pPr>
            <a:endParaRPr lang="en-IN" dirty="0"/>
          </a:p>
        </p:txBody>
      </p:sp>
    </p:spTree>
    <p:extLst>
      <p:ext uri="{BB962C8B-B14F-4D97-AF65-F5344CB8AC3E}">
        <p14:creationId xmlns:p14="http://schemas.microsoft.com/office/powerpoint/2010/main" val="2752788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581891"/>
            <a:ext cx="6519113" cy="5459471"/>
          </a:xfrm>
        </p:spPr>
        <p:txBody>
          <a:bodyPr>
            <a:normAutofit fontScale="92500" lnSpcReduction="10000"/>
          </a:bodyPr>
          <a:lstStyle/>
          <a:p>
            <a:pPr>
              <a:lnSpc>
                <a:spcPct val="150000"/>
              </a:lnSpc>
            </a:pPr>
            <a:r>
              <a:rPr lang="en-US" b="1" dirty="0"/>
              <a:t>Achieve Results:</a:t>
            </a:r>
            <a:r>
              <a:rPr lang="en-US" dirty="0"/>
              <a:t> The ultimate goal of the Zinger model is to achieve the desired outcomes of the InterContinental chain of hotels, which include higher levels of employee engagement. Notwithstanding, the cycle is very much upheld by different advances (Saks</a:t>
            </a:r>
            <a:r>
              <a:rPr lang="en-IN" dirty="0"/>
              <a:t>, </a:t>
            </a:r>
            <a:r>
              <a:rPr lang="en-US" dirty="0"/>
              <a:t>2022). Through well-thought-out strategies, managers need to improve not only themselves but also the company's employees.</a:t>
            </a:r>
          </a:p>
          <a:p>
            <a:pPr algn="just">
              <a:lnSpc>
                <a:spcPct val="150000"/>
              </a:lnSpc>
            </a:pPr>
            <a:r>
              <a:rPr lang="en-US" b="1" dirty="0"/>
              <a:t>Craft Strategies:  </a:t>
            </a:r>
            <a:r>
              <a:rPr lang="en-US" dirty="0"/>
              <a:t>The first and most important task for the chosen hotel brand is to develop effective strategies for increasing employee engagement. It necessitates extensive planning, with employees and organizational requirements being taken into consideration (Men</a:t>
            </a:r>
            <a:r>
              <a:rPr lang="en-IN" dirty="0"/>
              <a:t>, </a:t>
            </a:r>
            <a:r>
              <a:rPr lang="en-US" dirty="0"/>
              <a:t>O’Neil and Ewing</a:t>
            </a:r>
            <a:r>
              <a:rPr lang="en-IN" dirty="0"/>
              <a:t>, </a:t>
            </a:r>
            <a:r>
              <a:rPr lang="en-US" dirty="0"/>
              <a:t>2020). To develop efficient strategies, managers can seek assistance from professional management consultants.</a:t>
            </a:r>
          </a:p>
          <a:p>
            <a:pPr algn="just">
              <a:lnSpc>
                <a:spcPct val="150000"/>
              </a:lnSpc>
            </a:pPr>
            <a:endParaRPr lang="en-IN" dirty="0"/>
          </a:p>
          <a:p>
            <a:pPr>
              <a:lnSpc>
                <a:spcPct val="150000"/>
              </a:lnSpc>
            </a:pPr>
            <a:endParaRPr lang="en-US" dirty="0"/>
          </a:p>
          <a:p>
            <a:pPr>
              <a:lnSpc>
                <a:spcPct val="150000"/>
              </a:lnSpc>
            </a:pPr>
            <a:endParaRPr lang="en-IN" dirty="0"/>
          </a:p>
        </p:txBody>
      </p:sp>
      <p:pic>
        <p:nvPicPr>
          <p:cNvPr id="4" name="Picture 2" descr="What does employee engagement mean to you? - Quor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7704" y="1830508"/>
            <a:ext cx="3606924" cy="2962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8257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617517"/>
            <a:ext cx="5806593" cy="5423845"/>
          </a:xfrm>
        </p:spPr>
        <p:txBody>
          <a:bodyPr>
            <a:normAutofit/>
          </a:bodyPr>
          <a:lstStyle/>
          <a:p>
            <a:pPr algn="just">
              <a:lnSpc>
                <a:spcPct val="150000"/>
              </a:lnSpc>
            </a:pPr>
            <a:r>
              <a:rPr lang="en-US" sz="1700" b="1"/>
              <a:t>Enliven Roles: </a:t>
            </a:r>
            <a:r>
              <a:rPr lang="en-US" sz="1700"/>
              <a:t>Representatives will cherish their work when it appears to be intriguing to them (Ababneh</a:t>
            </a:r>
            <a:r>
              <a:rPr lang="en-IN" sz="1700"/>
              <a:t>, </a:t>
            </a:r>
            <a:r>
              <a:rPr lang="en-US" sz="1700"/>
              <a:t>2021). Supervisors ought to deal with reclassifying their undertakings and obligations in a way that takes out the component of fatigue from their responsibility to keep them keen on their work.</a:t>
            </a:r>
          </a:p>
          <a:p>
            <a:pPr lvl="0" algn="just">
              <a:lnSpc>
                <a:spcPct val="150000"/>
              </a:lnSpc>
            </a:pPr>
            <a:r>
              <a:rPr lang="en-US" sz="1700" b="1"/>
              <a:t>Excel at Work: </a:t>
            </a:r>
            <a:r>
              <a:rPr lang="en-US" sz="1700"/>
              <a:t>It pays off to get employees to do their jobs. To keep employees motivated to perform at a higher level, a system for recognizing and rewarding their efforts is essential for InterContinental.</a:t>
            </a:r>
          </a:p>
          <a:p>
            <a:pPr algn="just">
              <a:lnSpc>
                <a:spcPct val="150000"/>
              </a:lnSpc>
            </a:pPr>
            <a:endParaRPr lang="en-IN" sz="1700"/>
          </a:p>
          <a:p>
            <a:pPr algn="just">
              <a:lnSpc>
                <a:spcPct val="150000"/>
              </a:lnSpc>
            </a:pPr>
            <a:endParaRPr lang="en-US" sz="1700"/>
          </a:p>
          <a:p>
            <a:pPr algn="just">
              <a:lnSpc>
                <a:spcPct val="150000"/>
              </a:lnSpc>
            </a:pPr>
            <a:endParaRPr lang="en-IN" sz="1700"/>
          </a:p>
          <a:p>
            <a:pPr>
              <a:lnSpc>
                <a:spcPct val="150000"/>
              </a:lnSpc>
            </a:pPr>
            <a:endParaRPr lang="en-IN" sz="1700" dirty="0"/>
          </a:p>
        </p:txBody>
      </p:sp>
      <p:pic>
        <p:nvPicPr>
          <p:cNvPr id="5" name="Picture 4"/>
          <p:cNvPicPr>
            <a:picLocks noChangeAspect="1"/>
          </p:cNvPicPr>
          <p:nvPr/>
        </p:nvPicPr>
        <p:blipFill>
          <a:blip r:embed="rId2"/>
          <a:stretch>
            <a:fillRect/>
          </a:stretch>
        </p:blipFill>
        <p:spPr>
          <a:xfrm>
            <a:off x="6638306" y="617517"/>
            <a:ext cx="5151583" cy="2673267"/>
          </a:xfrm>
          <a:prstGeom prst="rect">
            <a:avLst/>
          </a:prstGeom>
        </p:spPr>
      </p:pic>
    </p:spTree>
    <p:extLst>
      <p:ext uri="{BB962C8B-B14F-4D97-AF65-F5344CB8AC3E}">
        <p14:creationId xmlns:p14="http://schemas.microsoft.com/office/powerpoint/2010/main" val="714832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7329" y="486168"/>
            <a:ext cx="5284079" cy="5784003"/>
          </a:xfrm>
        </p:spPr>
        <p:txBody>
          <a:bodyPr>
            <a:normAutofit/>
          </a:bodyPr>
          <a:lstStyle/>
          <a:p>
            <a:pPr algn="just">
              <a:lnSpc>
                <a:spcPct val="150000"/>
              </a:lnSpc>
            </a:pPr>
            <a:r>
              <a:rPr lang="en-US" sz="1700" b="1" dirty="0"/>
              <a:t>Get Connected: </a:t>
            </a:r>
            <a:r>
              <a:rPr lang="en-US" sz="1700" dirty="0"/>
              <a:t>Managers need to keep in touch with their subordinates so they can talk about problems and get advice on how to do their jobs (</a:t>
            </a:r>
            <a:r>
              <a:rPr lang="en-US" sz="1700" dirty="0" err="1"/>
              <a:t>Shrotryia</a:t>
            </a:r>
            <a:r>
              <a:rPr lang="en-US" sz="1700" dirty="0"/>
              <a:t> and </a:t>
            </a:r>
            <a:r>
              <a:rPr lang="en-US" sz="1700" dirty="0" err="1"/>
              <a:t>Dhanda</a:t>
            </a:r>
            <a:r>
              <a:rPr lang="en-IN" sz="1700" dirty="0"/>
              <a:t>, </a:t>
            </a:r>
            <a:r>
              <a:rPr lang="en-US" sz="1700" dirty="0"/>
              <a:t>2019). Every managerial at the chosen hospitality brand procedure is based on communication.</a:t>
            </a:r>
          </a:p>
          <a:p>
            <a:pPr lvl="0" algn="just">
              <a:lnSpc>
                <a:spcPct val="150000"/>
              </a:lnSpc>
            </a:pPr>
            <a:r>
              <a:rPr lang="en-US" sz="1700" b="1" dirty="0"/>
              <a:t>Be Authentic: </a:t>
            </a:r>
            <a:r>
              <a:rPr lang="en-US" sz="1700" dirty="0"/>
              <a:t>Leaders are expected to be honest and sincere. Employee issues should be treated with genuine concern by upper management, HR personnel, and immediate managers, who should work hard to alleviate them.</a:t>
            </a:r>
          </a:p>
          <a:p>
            <a:pPr algn="just">
              <a:lnSpc>
                <a:spcPct val="150000"/>
              </a:lnSpc>
            </a:pPr>
            <a:endParaRPr lang="en-IN" sz="1700" dirty="0"/>
          </a:p>
          <a:p>
            <a:pPr algn="just">
              <a:lnSpc>
                <a:spcPct val="150000"/>
              </a:lnSpc>
            </a:pPr>
            <a:endParaRPr lang="en-IN" sz="1700" dirty="0"/>
          </a:p>
          <a:p>
            <a:pPr algn="just">
              <a:lnSpc>
                <a:spcPct val="150000"/>
              </a:lnSpc>
            </a:pPr>
            <a:endParaRPr lang="en-IN" sz="1700" dirty="0"/>
          </a:p>
        </p:txBody>
      </p:sp>
      <p:pic>
        <p:nvPicPr>
          <p:cNvPr id="4" name="Picture 3"/>
          <p:cNvPicPr>
            <a:picLocks noChangeAspect="1"/>
          </p:cNvPicPr>
          <p:nvPr/>
        </p:nvPicPr>
        <p:blipFill rotWithShape="1">
          <a:blip r:embed="rId2"/>
          <a:srcRect r="3236" b="7147"/>
          <a:stretch/>
        </p:blipFill>
        <p:spPr>
          <a:xfrm>
            <a:off x="7656944" y="1154544"/>
            <a:ext cx="4036291" cy="3897747"/>
          </a:xfrm>
          <a:prstGeom prst="rect">
            <a:avLst/>
          </a:prstGeom>
        </p:spPr>
      </p:pic>
    </p:spTree>
    <p:extLst>
      <p:ext uri="{BB962C8B-B14F-4D97-AF65-F5344CB8AC3E}">
        <p14:creationId xmlns:p14="http://schemas.microsoft.com/office/powerpoint/2010/main" val="254603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5459" y="47501"/>
            <a:ext cx="6115352" cy="6703621"/>
          </a:xfrm>
        </p:spPr>
        <p:txBody>
          <a:bodyPr>
            <a:noAutofit/>
          </a:bodyPr>
          <a:lstStyle/>
          <a:p>
            <a:pPr lvl="0" algn="just">
              <a:lnSpc>
                <a:spcPct val="150000"/>
              </a:lnSpc>
            </a:pPr>
            <a:r>
              <a:rPr lang="en-US" sz="1700" b="1" dirty="0"/>
              <a:t>Live Recognition: </a:t>
            </a:r>
            <a:r>
              <a:rPr lang="en-US" sz="1700" dirty="0"/>
              <a:t>Employee morale is boosted at InterContinental as a result of public recognition of their efforts, which also encourages them to continue working for the company and giving it their all.</a:t>
            </a:r>
          </a:p>
          <a:p>
            <a:pPr algn="just">
              <a:lnSpc>
                <a:spcPct val="150000"/>
              </a:lnSpc>
            </a:pPr>
            <a:endParaRPr lang="en-IN" sz="1700" dirty="0"/>
          </a:p>
          <a:p>
            <a:pPr lvl="0" algn="just">
              <a:lnSpc>
                <a:spcPct val="150000"/>
              </a:lnSpc>
            </a:pPr>
            <a:r>
              <a:rPr lang="en-US" sz="1700" b="1" dirty="0"/>
              <a:t>Attain Happiness: </a:t>
            </a:r>
            <a:r>
              <a:rPr lang="en-US" sz="1700" dirty="0"/>
              <a:t>The most valuable assets of an organization are employees who are content and happy at their jobs. The happy employees of highly productive businesses are the key to their success.</a:t>
            </a:r>
          </a:p>
          <a:p>
            <a:pPr algn="just">
              <a:lnSpc>
                <a:spcPct val="150000"/>
              </a:lnSpc>
            </a:pPr>
            <a:endParaRPr lang="en-IN" sz="1700" dirty="0"/>
          </a:p>
          <a:p>
            <a:pPr lvl="0" algn="just">
              <a:lnSpc>
                <a:spcPct val="150000"/>
              </a:lnSpc>
            </a:pPr>
            <a:r>
              <a:rPr lang="en-US" sz="1700" b="1" dirty="0"/>
              <a:t>Fully Engage: </a:t>
            </a:r>
            <a:r>
              <a:rPr lang="en-US" sz="1700" dirty="0"/>
              <a:t>If employees are fully engaged, the desired outcomes can only be achieved quickly. It is necessary to carry out a comprehensive study regarding the actual factors that engage or disengage employees. The next step is to develop and implement appropriate strategies.</a:t>
            </a:r>
          </a:p>
          <a:p>
            <a:pPr algn="just">
              <a:lnSpc>
                <a:spcPct val="150000"/>
              </a:lnSpc>
            </a:pPr>
            <a:endParaRPr lang="en-IN" sz="1700" dirty="0"/>
          </a:p>
          <a:p>
            <a:pPr algn="just">
              <a:lnSpc>
                <a:spcPct val="150000"/>
              </a:lnSpc>
            </a:pPr>
            <a:endParaRPr lang="en-IN" sz="1700" dirty="0"/>
          </a:p>
        </p:txBody>
      </p:sp>
      <p:pic>
        <p:nvPicPr>
          <p:cNvPr id="4" name="Picture 3"/>
          <p:cNvPicPr>
            <a:picLocks noChangeAspect="1"/>
          </p:cNvPicPr>
          <p:nvPr/>
        </p:nvPicPr>
        <p:blipFill>
          <a:blip r:embed="rId2"/>
          <a:stretch>
            <a:fillRect/>
          </a:stretch>
        </p:blipFill>
        <p:spPr>
          <a:xfrm>
            <a:off x="7196447" y="1897081"/>
            <a:ext cx="4714504" cy="3004459"/>
          </a:xfrm>
          <a:prstGeom prst="rect">
            <a:avLst/>
          </a:prstGeom>
        </p:spPr>
      </p:pic>
    </p:spTree>
    <p:extLst>
      <p:ext uri="{BB962C8B-B14F-4D97-AF65-F5344CB8AC3E}">
        <p14:creationId xmlns:p14="http://schemas.microsoft.com/office/powerpoint/2010/main" val="1216114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605643"/>
            <a:ext cx="4999071" cy="5435720"/>
          </a:xfrm>
        </p:spPr>
        <p:txBody>
          <a:bodyPr>
            <a:normAutofit fontScale="92500"/>
          </a:bodyPr>
          <a:lstStyle/>
          <a:p>
            <a:pPr lvl="0" algn="just">
              <a:lnSpc>
                <a:spcPct val="150000"/>
              </a:lnSpc>
            </a:pPr>
            <a:r>
              <a:rPr lang="en-US" b="1" dirty="0"/>
              <a:t>Identify with Organization: </a:t>
            </a:r>
            <a:r>
              <a:rPr lang="en-US" dirty="0"/>
              <a:t>If employees feel a sense of belonging to the company, they will remain there for many years. They are management's most valuable assets, and without them, nothing can be accomplished.</a:t>
            </a:r>
          </a:p>
          <a:p>
            <a:pPr lvl="0" algn="just">
              <a:lnSpc>
                <a:spcPct val="150000"/>
              </a:lnSpc>
            </a:pPr>
            <a:r>
              <a:rPr lang="en-US" b="1" dirty="0"/>
              <a:t>Develop Personally: </a:t>
            </a:r>
            <a:r>
              <a:rPr lang="en-US" dirty="0"/>
              <a:t>An organization should not only concentrate on achieving its objective but also on the employee's overall growth. Employees who progress with the company have a strong connection to their place of employment and are always willing to go above and beyond to help it succeed.</a:t>
            </a:r>
          </a:p>
          <a:p>
            <a:pPr lvl="0" algn="just">
              <a:lnSpc>
                <a:spcPct val="150000"/>
              </a:lnSpc>
            </a:pPr>
            <a:endParaRPr lang="en-US" dirty="0"/>
          </a:p>
          <a:p>
            <a:pPr algn="just">
              <a:lnSpc>
                <a:spcPct val="150000"/>
              </a:lnSpc>
            </a:pPr>
            <a:endParaRPr lang="en-IN" dirty="0"/>
          </a:p>
          <a:p>
            <a:pPr algn="just">
              <a:lnSpc>
                <a:spcPct val="150000"/>
              </a:lnSpc>
            </a:pPr>
            <a:endParaRPr lang="en-IN" dirty="0"/>
          </a:p>
          <a:p>
            <a:pPr>
              <a:lnSpc>
                <a:spcPct val="150000"/>
              </a:lnSpc>
            </a:pPr>
            <a:endParaRPr lang="en-IN" dirty="0"/>
          </a:p>
        </p:txBody>
      </p:sp>
      <p:pic>
        <p:nvPicPr>
          <p:cNvPr id="4" name="Picture 2" descr="Employee Engagement at Work: Definition &amp;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72" y="1476230"/>
            <a:ext cx="5135417" cy="3694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4032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Best Practices to engage employees</a:t>
            </a:r>
            <a:endParaRPr lang="en-IN" dirty="0"/>
          </a:p>
        </p:txBody>
      </p:sp>
      <p:sp>
        <p:nvSpPr>
          <p:cNvPr id="3" name="Content Placeholder 2"/>
          <p:cNvSpPr>
            <a:spLocks noGrp="1"/>
          </p:cNvSpPr>
          <p:nvPr>
            <p:ph idx="1"/>
          </p:nvPr>
        </p:nvSpPr>
        <p:spPr>
          <a:xfrm>
            <a:off x="677334" y="2160589"/>
            <a:ext cx="7647269" cy="3880773"/>
          </a:xfrm>
        </p:spPr>
        <p:txBody>
          <a:bodyPr>
            <a:normAutofit/>
          </a:bodyPr>
          <a:lstStyle/>
          <a:p>
            <a:pPr marL="0" indent="0" algn="just">
              <a:lnSpc>
                <a:spcPct val="150000"/>
              </a:lnSpc>
              <a:buNone/>
            </a:pPr>
            <a:r>
              <a:rPr lang="en-US" sz="1700" dirty="0"/>
              <a:t>There are several practices introduced by intercontinental at the workplace to ensure the engagement of employees. A few practices are as follows:</a:t>
            </a:r>
          </a:p>
          <a:p>
            <a:pPr algn="just">
              <a:lnSpc>
                <a:spcPct val="150000"/>
              </a:lnSpc>
            </a:pPr>
            <a:endParaRPr lang="en-IN" sz="1700" dirty="0"/>
          </a:p>
          <a:p>
            <a:pPr marL="0" indent="0" algn="just">
              <a:lnSpc>
                <a:spcPct val="150000"/>
              </a:lnSpc>
              <a:buNone/>
            </a:pPr>
            <a:r>
              <a:rPr lang="en-US" sz="1700" dirty="0"/>
              <a:t>With quarterly "check-in" guides, InterContinental has supported managers and their team members in having regular conversations about performance and feedback. In light of the unusual and challenging year in 2020, they have also conducted individualized ad hoc surveys to learn about the opinions and requirements of coworkers regarding things like remote and flexible work, mental health, and well-being.</a:t>
            </a:r>
          </a:p>
          <a:p>
            <a:pPr marL="0" indent="0" algn="just">
              <a:lnSpc>
                <a:spcPct val="150000"/>
              </a:lnSpc>
              <a:buNone/>
            </a:pPr>
            <a:endParaRPr lang="en-IN" sz="1700" dirty="0"/>
          </a:p>
        </p:txBody>
      </p:sp>
      <p:pic>
        <p:nvPicPr>
          <p:cNvPr id="4" name="Picture 2" descr="Top 60 Employee Engagement Ideas from the Experts - PageU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4603" y="2160589"/>
            <a:ext cx="3610098" cy="2257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419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573" y="830552"/>
            <a:ext cx="8596668" cy="3880773"/>
          </a:xfrm>
        </p:spPr>
        <p:txBody>
          <a:bodyPr>
            <a:normAutofit/>
          </a:bodyPr>
          <a:lstStyle/>
          <a:p>
            <a:pPr>
              <a:lnSpc>
                <a:spcPct val="150000"/>
              </a:lnSpc>
            </a:pPr>
            <a:r>
              <a:rPr lang="en-US" sz="1700" dirty="0"/>
              <a:t>The chosen hotel brand wants to make sure that all of its workers feel like their efforts and contributions are appreciated. It introduced a new colleague share plan for all corporate employees in 2019, giving them the chance to become IHG shareholders and contribute to the company's expansion. Through the plan, eligible employees have been able to purchase shares by deducting a portion of their salary each month. Following each calendar year in which they have contributed, the Group will match the number of shares they have purchased, which will become fully vested at the end of the following year. 49% of eligible employees signed up for the plan in 2020.</a:t>
            </a:r>
            <a:r>
              <a:rPr lang="en-IN" sz="1700" dirty="0"/>
              <a:t>                     </a:t>
            </a:r>
            <a:endParaRPr lang="en-US" sz="1700" dirty="0"/>
          </a:p>
          <a:p>
            <a:pPr>
              <a:lnSpc>
                <a:spcPct val="150000"/>
              </a:lnSpc>
            </a:pPr>
            <a:endParaRPr lang="en-IN" sz="1700" dirty="0"/>
          </a:p>
        </p:txBody>
      </p:sp>
      <p:pic>
        <p:nvPicPr>
          <p:cNvPr id="4" name="Picture 3"/>
          <p:cNvPicPr>
            <a:picLocks noChangeAspect="1"/>
          </p:cNvPicPr>
          <p:nvPr/>
        </p:nvPicPr>
        <p:blipFill rotWithShape="1">
          <a:blip r:embed="rId2"/>
          <a:srcRect l="3612" t="444" r="9792" b="-444"/>
          <a:stretch/>
        </p:blipFill>
        <p:spPr>
          <a:xfrm>
            <a:off x="5830784" y="3966358"/>
            <a:ext cx="5559520" cy="2576946"/>
          </a:xfrm>
          <a:prstGeom prst="rect">
            <a:avLst/>
          </a:prstGeom>
        </p:spPr>
      </p:pic>
    </p:spTree>
    <p:extLst>
      <p:ext uri="{BB962C8B-B14F-4D97-AF65-F5344CB8AC3E}">
        <p14:creationId xmlns:p14="http://schemas.microsoft.com/office/powerpoint/2010/main" val="1256793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IN" dirty="0"/>
          </a:p>
        </p:txBody>
      </p:sp>
      <p:sp>
        <p:nvSpPr>
          <p:cNvPr id="3" name="Content Placeholder 2"/>
          <p:cNvSpPr>
            <a:spLocks noGrp="1"/>
          </p:cNvSpPr>
          <p:nvPr>
            <p:ph idx="1"/>
          </p:nvPr>
        </p:nvSpPr>
        <p:spPr/>
        <p:txBody>
          <a:bodyPr>
            <a:normAutofit/>
          </a:bodyPr>
          <a:lstStyle/>
          <a:p>
            <a:pPr marL="0" indent="0" algn="just">
              <a:lnSpc>
                <a:spcPct val="150000"/>
              </a:lnSpc>
              <a:buNone/>
            </a:pPr>
            <a:r>
              <a:rPr lang="en-US" sz="1700" dirty="0"/>
              <a:t>From the aforementioned report this can be concluded that	in order to ensure a business success they upper management or the management of the concerned business are required to introduce such employee engagement practices that helps them achieve their goals. There are several theories that can be considered by the business while designing their employee engagement plans. The above report was a brief discussion on employee engagement, its importance and a suitable theoretical model.</a:t>
            </a:r>
          </a:p>
          <a:p>
            <a:pPr algn="just">
              <a:lnSpc>
                <a:spcPct val="150000"/>
              </a:lnSpc>
            </a:pPr>
            <a:endParaRPr lang="en-IN" sz="1700" dirty="0"/>
          </a:p>
          <a:p>
            <a:pPr marL="0" indent="0" algn="just">
              <a:lnSpc>
                <a:spcPct val="150000"/>
              </a:lnSpc>
              <a:buNone/>
            </a:pPr>
            <a:endParaRPr lang="en-IN" sz="1700" dirty="0"/>
          </a:p>
        </p:txBody>
      </p:sp>
    </p:spTree>
    <p:extLst>
      <p:ext uri="{BB962C8B-B14F-4D97-AF65-F5344CB8AC3E}">
        <p14:creationId xmlns:p14="http://schemas.microsoft.com/office/powerpoint/2010/main" val="775207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IN" dirty="0"/>
          </a:p>
        </p:txBody>
      </p:sp>
      <p:sp>
        <p:nvSpPr>
          <p:cNvPr id="3" name="Content Placeholder 2"/>
          <p:cNvSpPr>
            <a:spLocks noGrp="1"/>
          </p:cNvSpPr>
          <p:nvPr>
            <p:ph idx="1"/>
          </p:nvPr>
        </p:nvSpPr>
        <p:spPr/>
        <p:txBody>
          <a:bodyPr>
            <a:normAutofit/>
          </a:bodyPr>
          <a:lstStyle/>
          <a:p>
            <a:pPr marL="0" indent="0" algn="just">
              <a:buNone/>
            </a:pPr>
            <a:r>
              <a:rPr lang="en-US" dirty="0"/>
              <a:t>Sun, L. and </a:t>
            </a:r>
            <a:r>
              <a:rPr lang="en-US" dirty="0" err="1"/>
              <a:t>Bunchapattanasakda</a:t>
            </a:r>
            <a:r>
              <a:rPr lang="en-US" dirty="0"/>
              <a:t>, C., 2019. Employee engagement: A literature review. </a:t>
            </a:r>
            <a:r>
              <a:rPr lang="en-US" i="1" dirty="0"/>
              <a:t>International Journal of Human Resource Studies</a:t>
            </a:r>
            <a:r>
              <a:rPr lang="en-US" dirty="0"/>
              <a:t>, </a:t>
            </a:r>
            <a:r>
              <a:rPr lang="en-US" i="1" dirty="0"/>
              <a:t>9</a:t>
            </a:r>
            <a:r>
              <a:rPr lang="en-US" dirty="0"/>
              <a:t>(1), pp.63-80.</a:t>
            </a:r>
          </a:p>
          <a:p>
            <a:pPr marL="0" indent="0" algn="just">
              <a:buNone/>
            </a:pPr>
            <a:r>
              <a:rPr lang="en-US" dirty="0"/>
              <a:t>Kwon, K. and Kim, T., 2020. An integrative literature review of employee engagement and innovative behavior: Revisiting the JD-R model. </a:t>
            </a:r>
            <a:r>
              <a:rPr lang="en-US" i="1" dirty="0"/>
              <a:t>Human Resource Management Review</a:t>
            </a:r>
            <a:r>
              <a:rPr lang="en-US" dirty="0"/>
              <a:t>, </a:t>
            </a:r>
            <a:r>
              <a:rPr lang="en-US" i="1" dirty="0"/>
              <a:t>30</a:t>
            </a:r>
            <a:r>
              <a:rPr lang="en-US" dirty="0"/>
              <a:t>(2), p.100704.</a:t>
            </a:r>
          </a:p>
          <a:p>
            <a:pPr marL="0" indent="0" algn="just">
              <a:lnSpc>
                <a:spcPct val="170000"/>
              </a:lnSpc>
              <a:buNone/>
            </a:pPr>
            <a:r>
              <a:rPr lang="en-US" dirty="0"/>
              <a:t>Lee, J.Y., Rocco, T.S. and Shuck, B., 2020. What is a resource: Toward a taxonomy of resources for employee engagement. </a:t>
            </a:r>
            <a:r>
              <a:rPr lang="en-US" i="1" dirty="0"/>
              <a:t>Human Resource Development Review</a:t>
            </a:r>
            <a:r>
              <a:rPr lang="en-US" dirty="0"/>
              <a:t>, </a:t>
            </a:r>
            <a:r>
              <a:rPr lang="en-US" i="1" dirty="0"/>
              <a:t>19</a:t>
            </a:r>
            <a:r>
              <a:rPr lang="en-US" dirty="0"/>
              <a:t>(1), pp.5-38.</a:t>
            </a:r>
          </a:p>
          <a:p>
            <a:pPr marL="0" indent="0" algn="just">
              <a:buNone/>
            </a:pPr>
            <a:r>
              <a:rPr lang="en-US" dirty="0" err="1"/>
              <a:t>Chanana</a:t>
            </a:r>
            <a:r>
              <a:rPr lang="en-US" dirty="0"/>
              <a:t>, N., 2021. Employee engagement practices during COVID‐19 lockdown. </a:t>
            </a:r>
            <a:r>
              <a:rPr lang="en-US" i="1" dirty="0"/>
              <a:t>Journal of public affairs</a:t>
            </a:r>
            <a:r>
              <a:rPr lang="en-US" dirty="0"/>
              <a:t>, </a:t>
            </a:r>
            <a:r>
              <a:rPr lang="en-US" i="1" dirty="0"/>
              <a:t>21</a:t>
            </a:r>
            <a:r>
              <a:rPr lang="en-US" dirty="0"/>
              <a:t>(4), p.e2508.</a:t>
            </a:r>
          </a:p>
          <a:p>
            <a:pPr marL="0" indent="0">
              <a:buNone/>
            </a:pPr>
            <a:endParaRPr lang="en-IN" dirty="0"/>
          </a:p>
        </p:txBody>
      </p:sp>
    </p:spTree>
    <p:extLst>
      <p:ext uri="{BB962C8B-B14F-4D97-AF65-F5344CB8AC3E}">
        <p14:creationId xmlns:p14="http://schemas.microsoft.com/office/powerpoint/2010/main" val="2457192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85008"/>
            <a:ext cx="8882302" cy="6353297"/>
          </a:xfrm>
        </p:spPr>
        <p:txBody>
          <a:bodyPr>
            <a:normAutofit/>
          </a:bodyPr>
          <a:lstStyle/>
          <a:p>
            <a:pPr marL="0" indent="0" algn="just">
              <a:lnSpc>
                <a:spcPct val="150000"/>
              </a:lnSpc>
              <a:buNone/>
            </a:pPr>
            <a:r>
              <a:rPr lang="en-US" sz="1700" dirty="0" err="1"/>
              <a:t>Ababneh</a:t>
            </a:r>
            <a:r>
              <a:rPr lang="en-US" sz="1700" dirty="0"/>
              <a:t>, O.M.A., 2021. How do green HRM practices affect employees’ green behaviors? The role of employee engagement and personality attributes. </a:t>
            </a:r>
            <a:r>
              <a:rPr lang="en-US" sz="1700" i="1" dirty="0"/>
              <a:t>Journal of Environmental Planning and Management</a:t>
            </a:r>
            <a:r>
              <a:rPr lang="en-US" sz="1700" dirty="0"/>
              <a:t>, </a:t>
            </a:r>
            <a:r>
              <a:rPr lang="en-US" sz="1700" i="1" dirty="0"/>
              <a:t>64</a:t>
            </a:r>
            <a:r>
              <a:rPr lang="en-US" sz="1700" dirty="0"/>
              <a:t>(7), pp.1204-1226.</a:t>
            </a:r>
          </a:p>
          <a:p>
            <a:pPr marL="0" indent="0" algn="just">
              <a:lnSpc>
                <a:spcPct val="150000"/>
              </a:lnSpc>
              <a:buNone/>
            </a:pPr>
            <a:r>
              <a:rPr lang="en-US" sz="1700" dirty="0" err="1"/>
              <a:t>Shrotryia</a:t>
            </a:r>
            <a:r>
              <a:rPr lang="en-US" sz="1700" dirty="0"/>
              <a:t>, V.K. and </a:t>
            </a:r>
            <a:r>
              <a:rPr lang="en-US" sz="1700" dirty="0" err="1"/>
              <a:t>Dhanda</a:t>
            </a:r>
            <a:r>
              <a:rPr lang="en-US" sz="1700" dirty="0"/>
              <a:t>, U., 2019. Content validity of assessment instrument for employee engagement. </a:t>
            </a:r>
            <a:r>
              <a:rPr lang="en-US" sz="1700" i="1" dirty="0"/>
              <a:t>Sage Open</a:t>
            </a:r>
            <a:r>
              <a:rPr lang="en-US" sz="1700" dirty="0"/>
              <a:t>, </a:t>
            </a:r>
            <a:r>
              <a:rPr lang="en-US" sz="1700" i="1" dirty="0"/>
              <a:t>9</a:t>
            </a:r>
            <a:r>
              <a:rPr lang="en-US" sz="1700" dirty="0"/>
              <a:t>(1), p.2158244018821751.</a:t>
            </a:r>
          </a:p>
          <a:p>
            <a:pPr marL="0" indent="0" algn="just">
              <a:lnSpc>
                <a:spcPct val="150000"/>
              </a:lnSpc>
              <a:buNone/>
            </a:pPr>
            <a:r>
              <a:rPr lang="en-US" sz="1700" dirty="0" err="1"/>
              <a:t>Motyka</a:t>
            </a:r>
            <a:r>
              <a:rPr lang="en-US" sz="1700" dirty="0"/>
              <a:t>, B., 2018. Employee engagement and performance: a systematic literature review. </a:t>
            </a:r>
            <a:r>
              <a:rPr lang="en-US" sz="1700" i="1" dirty="0"/>
              <a:t>International Journal of Management and Economics</a:t>
            </a:r>
            <a:r>
              <a:rPr lang="en-US" sz="1700" dirty="0"/>
              <a:t>, </a:t>
            </a:r>
            <a:r>
              <a:rPr lang="en-US" sz="1700" i="1" dirty="0"/>
              <a:t>54</a:t>
            </a:r>
            <a:r>
              <a:rPr lang="en-US" sz="1700" dirty="0"/>
              <a:t>(3), pp.227-244.</a:t>
            </a:r>
          </a:p>
          <a:p>
            <a:pPr marL="0" indent="0" algn="just">
              <a:lnSpc>
                <a:spcPct val="150000"/>
              </a:lnSpc>
              <a:buNone/>
            </a:pPr>
            <a:r>
              <a:rPr lang="en-US" sz="1700" dirty="0" err="1"/>
              <a:t>Ramakumar</a:t>
            </a:r>
            <a:r>
              <a:rPr lang="en-US" sz="1700" dirty="0"/>
              <a:t>, K. and </a:t>
            </a:r>
            <a:r>
              <a:rPr lang="en-US" sz="1700" dirty="0" err="1"/>
              <a:t>Priyadarshini</a:t>
            </a:r>
            <a:r>
              <a:rPr lang="en-US" sz="1700" dirty="0"/>
              <a:t>, R.G., 2021. Employee Engagement during Organizational Crisis–with special reference to the COVID Scenario. </a:t>
            </a:r>
            <a:r>
              <a:rPr lang="en-US" sz="1700" i="1" dirty="0"/>
              <a:t>PURUSHARTHA-A journal of Management, Ethics and Spirituality</a:t>
            </a:r>
            <a:r>
              <a:rPr lang="en-US" sz="1700" dirty="0"/>
              <a:t>, </a:t>
            </a:r>
            <a:r>
              <a:rPr lang="en-US" sz="1700" i="1" dirty="0"/>
              <a:t>14</a:t>
            </a:r>
            <a:r>
              <a:rPr lang="en-US" sz="1700" dirty="0"/>
              <a:t>(1), pp.105-115.</a:t>
            </a:r>
            <a:endParaRPr lang="en-IN" sz="1700" dirty="0"/>
          </a:p>
          <a:p>
            <a:pPr marL="0" indent="0" algn="just">
              <a:lnSpc>
                <a:spcPct val="150000"/>
              </a:lnSpc>
              <a:buNone/>
            </a:pPr>
            <a:r>
              <a:rPr lang="en-US" sz="1700" dirty="0"/>
              <a:t>Saks, A.M., 2022. Caring human resources management and employee engagement. </a:t>
            </a:r>
            <a:r>
              <a:rPr lang="en-US" sz="1700" i="1" dirty="0"/>
              <a:t>Human Resource Management Review</a:t>
            </a:r>
            <a:r>
              <a:rPr lang="en-US" sz="1700" dirty="0"/>
              <a:t>, </a:t>
            </a:r>
            <a:r>
              <a:rPr lang="en-US" sz="1700" i="1" dirty="0"/>
              <a:t>32</a:t>
            </a:r>
            <a:r>
              <a:rPr lang="en-US" sz="1700" dirty="0"/>
              <a:t>(3), p.100835.</a:t>
            </a:r>
          </a:p>
          <a:p>
            <a:pPr marL="0" indent="0" algn="just">
              <a:lnSpc>
                <a:spcPct val="150000"/>
              </a:lnSpc>
              <a:buNone/>
            </a:pPr>
            <a:r>
              <a:rPr lang="en-US" sz="1700" dirty="0"/>
              <a:t>Men, L.R., O’Neil, J. and Ewing, M., 2020. Examining the effects of internal social media usage on employee engagement. </a:t>
            </a:r>
            <a:r>
              <a:rPr lang="en-US" sz="1700" i="1" dirty="0"/>
              <a:t>Public Relations Review</a:t>
            </a:r>
            <a:r>
              <a:rPr lang="en-US" sz="1700" dirty="0"/>
              <a:t>, </a:t>
            </a:r>
            <a:r>
              <a:rPr lang="en-US" sz="1700" i="1" dirty="0"/>
              <a:t>46</a:t>
            </a:r>
            <a:r>
              <a:rPr lang="en-US" sz="1700" dirty="0"/>
              <a:t>(2), p.101880. </a:t>
            </a:r>
            <a:endParaRPr lang="en-IN" sz="1700" dirty="0"/>
          </a:p>
          <a:p>
            <a:pPr marL="0" indent="0" algn="just">
              <a:lnSpc>
                <a:spcPct val="150000"/>
              </a:lnSpc>
              <a:buNone/>
            </a:pPr>
            <a:endParaRPr lang="en-US" sz="1700" dirty="0"/>
          </a:p>
          <a:p>
            <a:pPr>
              <a:lnSpc>
                <a:spcPct val="150000"/>
              </a:lnSpc>
            </a:pPr>
            <a:endParaRPr lang="en-IN" sz="1700" dirty="0"/>
          </a:p>
          <a:p>
            <a:pPr>
              <a:lnSpc>
                <a:spcPct val="150000"/>
              </a:lnSpc>
            </a:pPr>
            <a:endParaRPr lang="en-IN" sz="1700" dirty="0"/>
          </a:p>
        </p:txBody>
      </p:sp>
    </p:spTree>
    <p:extLst>
      <p:ext uri="{BB962C8B-B14F-4D97-AF65-F5344CB8AC3E}">
        <p14:creationId xmlns:p14="http://schemas.microsoft.com/office/powerpoint/2010/main" val="40797715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1838</Words>
  <Application>Microsoft Office PowerPoint</Application>
  <PresentationFormat>Widescreen</PresentationFormat>
  <Paragraphs>69</Paragraphs>
  <Slides>17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-apple-system</vt:lpstr>
      <vt:lpstr>Arial</vt:lpstr>
      <vt:lpstr>Calibri</vt:lpstr>
      <vt:lpstr>Trebuchet MS</vt:lpstr>
      <vt:lpstr>Wingdings 3</vt:lpstr>
      <vt:lpstr>Facet</vt:lpstr>
      <vt:lpstr>Employee Engagement</vt:lpstr>
      <vt:lpstr>Hotel Placement - Operating Hotel Facilities (BMIH4006) </vt:lpstr>
      <vt:lpstr>Table of Content</vt:lpstr>
      <vt:lpstr>Introduction</vt:lpstr>
      <vt:lpstr>Importance of Employee Engagement</vt:lpstr>
      <vt:lpstr>Definition of Employee Enagagement</vt:lpstr>
      <vt:lpstr>Theoretical Model for Employee Engagement</vt:lpstr>
      <vt:lpstr>PowerPoint Presentation</vt:lpstr>
      <vt:lpstr>PowerPoint Presentation</vt:lpstr>
      <vt:lpstr>PowerPoint Presentation</vt:lpstr>
      <vt:lpstr>PowerPoint Presentation</vt:lpstr>
      <vt:lpstr>PowerPoint Presentation</vt:lpstr>
      <vt:lpstr>Best Practices to engage employees</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Lenovo</dc:creator>
  <cp:lastModifiedBy>Cristina Luca (1914670)</cp:lastModifiedBy>
  <cp:revision>7</cp:revision>
  <dcterms:created xsi:type="dcterms:W3CDTF">2022-12-04T15:04:44Z</dcterms:created>
  <dcterms:modified xsi:type="dcterms:W3CDTF">2022-12-05T21:03:39Z</dcterms:modified>
</cp:coreProperties>
</file>