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6.xml" ContentType="application/vnd.openxmlformats-officedocument.theme+xml"/>
  <Override PartName="/ppt/slideLayouts/slideLayout9.xml" ContentType="application/vnd.openxmlformats-officedocument.presentationml.slideLayout+xml"/>
  <Override PartName="/ppt/theme/theme7.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8.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9.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10.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11.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12.xml" ContentType="application/vnd.openxmlformats-officedocument.theme+xml"/>
  <Override PartName="/ppt/slideLayouts/slideLayout25.xml" ContentType="application/vnd.openxmlformats-officedocument.presentationml.slideLayout+xml"/>
  <Override PartName="/ppt/theme/theme1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14.xml" ContentType="application/vnd.openxmlformats-officedocument.theme+xml"/>
  <Override PartName="/ppt/slideLayouts/slideLayout34.xml" ContentType="application/vnd.openxmlformats-officedocument.presentationml.slideLayout+xml"/>
  <Override PartName="/ppt/theme/theme15.xml" ContentType="application/vnd.openxmlformats-officedocument.theme+xml"/>
  <Override PartName="/ppt/slideLayouts/slideLayout35.xml" ContentType="application/vnd.openxmlformats-officedocument.presentationml.slideLayout+xml"/>
  <Override PartName="/ppt/theme/theme16.xml" ContentType="application/vnd.openxmlformats-officedocument.theme+xml"/>
  <Override PartName="/ppt/slideLayouts/slideLayout36.xml" ContentType="application/vnd.openxmlformats-officedocument.presentationml.slideLayout+xml"/>
  <Override PartName="/ppt/theme/theme17.xml" ContentType="application/vnd.openxmlformats-officedocument.theme+xml"/>
  <Override PartName="/ppt/theme/theme1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1" r:id="rId5"/>
    <p:sldMasterId id="2147483650" r:id="rId6"/>
    <p:sldMasterId id="2147483652" r:id="rId7"/>
    <p:sldMasterId id="2147483653" r:id="rId8"/>
    <p:sldMasterId id="2147483654" r:id="rId9"/>
    <p:sldMasterId id="2147483656" r:id="rId10"/>
    <p:sldMasterId id="2147483658" r:id="rId11"/>
    <p:sldMasterId id="2147483659" r:id="rId12"/>
    <p:sldMasterId id="2147483662" r:id="rId13"/>
    <p:sldMasterId id="2147483663" r:id="rId14"/>
    <p:sldMasterId id="2147483664" r:id="rId15"/>
    <p:sldMasterId id="2147483665" r:id="rId16"/>
    <p:sldMasterId id="2147483666" r:id="rId17"/>
    <p:sldMasterId id="2147483673" r:id="rId18"/>
    <p:sldMasterId id="2147483670" r:id="rId19"/>
    <p:sldMasterId id="2147483671" r:id="rId20"/>
  </p:sldMasterIdLst>
  <p:notesMasterIdLst>
    <p:notesMasterId r:id="rId36"/>
  </p:notesMasterIdLst>
  <p:sldIdLst>
    <p:sldId id="256" r:id="rId21"/>
    <p:sldId id="308" r:id="rId22"/>
    <p:sldId id="260" r:id="rId23"/>
    <p:sldId id="259" r:id="rId24"/>
    <p:sldId id="292" r:id="rId25"/>
    <p:sldId id="261" r:id="rId26"/>
    <p:sldId id="262" r:id="rId27"/>
    <p:sldId id="282" r:id="rId28"/>
    <p:sldId id="266" r:id="rId29"/>
    <p:sldId id="290" r:id="rId30"/>
    <p:sldId id="300" r:id="rId31"/>
    <p:sldId id="306" r:id="rId32"/>
    <p:sldId id="307" r:id="rId33"/>
    <p:sldId id="271" r:id="rId34"/>
    <p:sldId id="27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ana Jacobson" initials="HJ" lastIdx="1" clrIdx="0">
    <p:extLst>
      <p:ext uri="{19B8F6BF-5375-455C-9EA6-DF929625EA0E}">
        <p15:presenceInfo xmlns:p15="http://schemas.microsoft.com/office/powerpoint/2012/main" userId="S::h.jacobson@uwtsd.ac.uk::644625af-783b-4524-b516-8f9fc2a10d90" providerId="AD"/>
      </p:ext>
    </p:extLst>
  </p:cmAuthor>
  <p:cmAuthor id="2" name="Angela Leonard" initials="AL" lastIdx="1" clrIdx="1">
    <p:extLst>
      <p:ext uri="{19B8F6BF-5375-455C-9EA6-DF929625EA0E}">
        <p15:presenceInfo xmlns:p15="http://schemas.microsoft.com/office/powerpoint/2012/main" userId="S::a.leonard@uwtsd.ac.uk::710034b4-919c-4d69-bc80-69a5a751cbd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ECC"/>
    <a:srgbClr val="F9FE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22"/>
    <p:restoredTop sz="88317" autoAdjust="0"/>
  </p:normalViewPr>
  <p:slideViewPr>
    <p:cSldViewPr snapToGrid="0" snapToObjects="1">
      <p:cViewPr varScale="1">
        <p:scale>
          <a:sx n="76" d="100"/>
          <a:sy n="76" d="100"/>
        </p:scale>
        <p:origin x="946"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6.xml"/><Relationship Id="rId39" Type="http://schemas.openxmlformats.org/officeDocument/2006/relationships/viewProps" Target="viewProps.xml"/><Relationship Id="rId21" Type="http://schemas.openxmlformats.org/officeDocument/2006/relationships/slide" Target="slides/slide1.xml"/><Relationship Id="rId34" Type="http://schemas.openxmlformats.org/officeDocument/2006/relationships/slide" Target="slides/slide14.xml"/><Relationship Id="rId42"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0" Type="http://schemas.openxmlformats.org/officeDocument/2006/relationships/slideMaster" Target="slideMasters/slideMaster17.xml"/><Relationship Id="rId29" Type="http://schemas.openxmlformats.org/officeDocument/2006/relationships/slide" Target="slides/slide9.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4.xml"/><Relationship Id="rId32" Type="http://schemas.openxmlformats.org/officeDocument/2006/relationships/slide" Target="slides/slide12.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Master" Target="slideMasters/slideMaster12.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notesMaster" Target="notesMasters/notesMaster1.xml"/><Relationship Id="rId10" Type="http://schemas.openxmlformats.org/officeDocument/2006/relationships/slideMaster" Target="slideMasters/slideMaster7.xml"/><Relationship Id="rId19" Type="http://schemas.openxmlformats.org/officeDocument/2006/relationships/slideMaster" Target="slideMasters/slideMaster16.xml"/><Relationship Id="rId31" Type="http://schemas.openxmlformats.org/officeDocument/2006/relationships/slide" Target="slides/slide1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Master" Target="slideMasters/slideMaster11.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vjeet Garcha" userId="1138d255-bbd6-4407-ae83-132727a16750" providerId="ADAL" clId="{608441A4-748E-4247-9229-3B84BE9F92AB}"/>
    <pc:docChg chg="custSel modSld">
      <pc:chgData name="Shervjeet Garcha" userId="1138d255-bbd6-4407-ae83-132727a16750" providerId="ADAL" clId="{608441A4-748E-4247-9229-3B84BE9F92AB}" dt="2023-06-23T09:58:17.747" v="79" actId="313"/>
      <pc:docMkLst>
        <pc:docMk/>
      </pc:docMkLst>
      <pc:sldChg chg="modSp mod">
        <pc:chgData name="Shervjeet Garcha" userId="1138d255-bbd6-4407-ae83-132727a16750" providerId="ADAL" clId="{608441A4-748E-4247-9229-3B84BE9F92AB}" dt="2023-06-23T09:58:17.747" v="79" actId="313"/>
        <pc:sldMkLst>
          <pc:docMk/>
          <pc:sldMk cId="2267859347" sldId="282"/>
        </pc:sldMkLst>
        <pc:spChg chg="mod">
          <ac:chgData name="Shervjeet Garcha" userId="1138d255-bbd6-4407-ae83-132727a16750" providerId="ADAL" clId="{608441A4-748E-4247-9229-3B84BE9F92AB}" dt="2023-06-23T09:58:17.747" v="79" actId="313"/>
          <ac:spMkLst>
            <pc:docMk/>
            <pc:sldMk cId="2267859347" sldId="282"/>
            <ac:spMk id="3" creationId="{854C8405-86DA-4610-873E-C8D8C7685773}"/>
          </ac:spMkLst>
        </pc:spChg>
      </pc:sldChg>
    </pc:docChg>
  </pc:docChgLst>
  <pc:docChgLst>
    <pc:chgData name="Shervjeet Garcha" userId="1138d255-bbd6-4407-ae83-132727a16750" providerId="ADAL" clId="{D10C20DF-96DF-4774-BEB0-F9B6EB9547BD}"/>
    <pc:docChg chg="modSld">
      <pc:chgData name="Shervjeet Garcha" userId="1138d255-bbd6-4407-ae83-132727a16750" providerId="ADAL" clId="{D10C20DF-96DF-4774-BEB0-F9B6EB9547BD}" dt="2023-05-05T10:04:44.799" v="1063" actId="6549"/>
      <pc:docMkLst>
        <pc:docMk/>
      </pc:docMkLst>
      <pc:sldChg chg="modNotesTx">
        <pc:chgData name="Shervjeet Garcha" userId="1138d255-bbd6-4407-ae83-132727a16750" providerId="ADAL" clId="{D10C20DF-96DF-4774-BEB0-F9B6EB9547BD}" dt="2023-05-05T09:49:13.780" v="162" actId="6549"/>
        <pc:sldMkLst>
          <pc:docMk/>
          <pc:sldMk cId="3826392497" sldId="256"/>
        </pc:sldMkLst>
      </pc:sldChg>
      <pc:sldChg chg="modNotesTx">
        <pc:chgData name="Shervjeet Garcha" userId="1138d255-bbd6-4407-ae83-132727a16750" providerId="ADAL" clId="{D10C20DF-96DF-4774-BEB0-F9B6EB9547BD}" dt="2023-05-05T09:58:28.862" v="282" actId="6549"/>
        <pc:sldMkLst>
          <pc:docMk/>
          <pc:sldMk cId="2749902427" sldId="262"/>
        </pc:sldMkLst>
      </pc:sldChg>
      <pc:sldChg chg="modSp mod modNotesTx">
        <pc:chgData name="Shervjeet Garcha" userId="1138d255-bbd6-4407-ae83-132727a16750" providerId="ADAL" clId="{D10C20DF-96DF-4774-BEB0-F9B6EB9547BD}" dt="2023-05-05T10:00:42.046" v="873" actId="20577"/>
        <pc:sldMkLst>
          <pc:docMk/>
          <pc:sldMk cId="2532940813" sldId="266"/>
        </pc:sldMkLst>
        <pc:spChg chg="mod">
          <ac:chgData name="Shervjeet Garcha" userId="1138d255-bbd6-4407-ae83-132727a16750" providerId="ADAL" clId="{D10C20DF-96DF-4774-BEB0-F9B6EB9547BD}" dt="2023-05-04T10:51:48.449" v="56" actId="113"/>
          <ac:spMkLst>
            <pc:docMk/>
            <pc:sldMk cId="2532940813" sldId="266"/>
            <ac:spMk id="3" creationId="{9B17129A-8740-F944-B0BA-682A752A5D34}"/>
          </ac:spMkLst>
        </pc:spChg>
      </pc:sldChg>
      <pc:sldChg chg="modSp mod modNotesTx">
        <pc:chgData name="Shervjeet Garcha" userId="1138d255-bbd6-4407-ae83-132727a16750" providerId="ADAL" clId="{D10C20DF-96DF-4774-BEB0-F9B6EB9547BD}" dt="2023-05-05T10:03:18.795" v="1062" actId="20577"/>
        <pc:sldMkLst>
          <pc:docMk/>
          <pc:sldMk cId="214474866" sldId="271"/>
        </pc:sldMkLst>
        <pc:spChg chg="mod">
          <ac:chgData name="Shervjeet Garcha" userId="1138d255-bbd6-4407-ae83-132727a16750" providerId="ADAL" clId="{D10C20DF-96DF-4774-BEB0-F9B6EB9547BD}" dt="2023-05-04T10:45:57.761" v="6" actId="6549"/>
          <ac:spMkLst>
            <pc:docMk/>
            <pc:sldMk cId="214474866" sldId="271"/>
            <ac:spMk id="3" creationId="{9B17129A-8740-F944-B0BA-682A752A5D34}"/>
          </ac:spMkLst>
        </pc:spChg>
      </pc:sldChg>
      <pc:sldChg chg="modNotesTx">
        <pc:chgData name="Shervjeet Garcha" userId="1138d255-bbd6-4407-ae83-132727a16750" providerId="ADAL" clId="{D10C20DF-96DF-4774-BEB0-F9B6EB9547BD}" dt="2023-05-05T10:04:44.799" v="1063" actId="6549"/>
        <pc:sldMkLst>
          <pc:docMk/>
          <pc:sldMk cId="536193019" sldId="272"/>
        </pc:sldMkLst>
      </pc:sldChg>
      <pc:sldChg chg="modSp mod modNotesTx">
        <pc:chgData name="Shervjeet Garcha" userId="1138d255-bbd6-4407-ae83-132727a16750" providerId="ADAL" clId="{D10C20DF-96DF-4774-BEB0-F9B6EB9547BD}" dt="2023-05-05T09:59:23.283" v="299" actId="6549"/>
        <pc:sldMkLst>
          <pc:docMk/>
          <pc:sldMk cId="2267859347" sldId="282"/>
        </pc:sldMkLst>
        <pc:spChg chg="mod">
          <ac:chgData name="Shervjeet Garcha" userId="1138d255-bbd6-4407-ae83-132727a16750" providerId="ADAL" clId="{D10C20DF-96DF-4774-BEB0-F9B6EB9547BD}" dt="2023-05-04T10:50:31.404" v="7" actId="14100"/>
          <ac:spMkLst>
            <pc:docMk/>
            <pc:sldMk cId="2267859347" sldId="282"/>
            <ac:spMk id="3" creationId="{854C8405-86DA-4610-873E-C8D8C7685773}"/>
          </ac:spMkLst>
        </pc:spChg>
      </pc:sldChg>
      <pc:sldChg chg="modNotesTx">
        <pc:chgData name="Shervjeet Garcha" userId="1138d255-bbd6-4407-ae83-132727a16750" providerId="ADAL" clId="{D10C20DF-96DF-4774-BEB0-F9B6EB9547BD}" dt="2023-05-05T10:02:03.161" v="874" actId="6549"/>
        <pc:sldMkLst>
          <pc:docMk/>
          <pc:sldMk cId="2416852643" sldId="290"/>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1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88D8FC-EB89-48D0-92AC-5971AABCBF27}" type="datetimeFigureOut">
              <a:rPr lang="en-GB" smtClean="0"/>
              <a:t>23/06/2023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76CF85A-51B1-4449-99E3-A747A2A5AF88}" type="slidenum">
              <a:rPr lang="en-GB" smtClean="0"/>
              <a:t>‹#›</a:t>
            </a:fld>
            <a:endParaRPr lang="en-GB"/>
          </a:p>
        </p:txBody>
      </p:sp>
    </p:spTree>
    <p:extLst>
      <p:ext uri="{BB962C8B-B14F-4D97-AF65-F5344CB8AC3E}">
        <p14:creationId xmlns:p14="http://schemas.microsoft.com/office/powerpoint/2010/main" val="18925935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Welcome to UWTSD Institute of Inner-City Learning, Birmingham &amp; London Disability. This presentation covers an overview of disability, we will share this presentation with you all after today. Please take note of any questions you may have throughout the workshop, and we will be able to answer all questions or expand on any particular sections at the end. Thank you.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676CF85A-51B1-4449-99E3-A747A2A5AF88}" type="slidenum">
              <a:rPr lang="en-GB" smtClean="0"/>
              <a:t>1</a:t>
            </a:fld>
            <a:endParaRPr lang="en-GB"/>
          </a:p>
        </p:txBody>
      </p:sp>
    </p:spTree>
    <p:extLst>
      <p:ext uri="{BB962C8B-B14F-4D97-AF65-F5344CB8AC3E}">
        <p14:creationId xmlns:p14="http://schemas.microsoft.com/office/powerpoint/2010/main" val="33315012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76CF85A-51B1-4449-99E3-A747A2A5AF88}" type="slidenum">
              <a:rPr lang="en-GB" smtClean="0"/>
              <a:t>2</a:t>
            </a:fld>
            <a:endParaRPr lang="en-GB"/>
          </a:p>
        </p:txBody>
      </p:sp>
    </p:spTree>
    <p:extLst>
      <p:ext uri="{BB962C8B-B14F-4D97-AF65-F5344CB8AC3E}">
        <p14:creationId xmlns:p14="http://schemas.microsoft.com/office/powerpoint/2010/main" val="3154224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support many different disabilities, all of which can be experienced differently from one individual to another. </a:t>
            </a:r>
          </a:p>
        </p:txBody>
      </p:sp>
      <p:sp>
        <p:nvSpPr>
          <p:cNvPr id="4" name="Slide Number Placeholder 3"/>
          <p:cNvSpPr>
            <a:spLocks noGrp="1"/>
          </p:cNvSpPr>
          <p:nvPr>
            <p:ph type="sldNum" sz="quarter" idx="5"/>
          </p:nvPr>
        </p:nvSpPr>
        <p:spPr/>
        <p:txBody>
          <a:bodyPr/>
          <a:lstStyle/>
          <a:p>
            <a:fld id="{676CF85A-51B1-4449-99E3-A747A2A5AF88}" type="slidenum">
              <a:rPr lang="en-GB" smtClean="0"/>
              <a:t>3</a:t>
            </a:fld>
            <a:endParaRPr lang="en-GB"/>
          </a:p>
        </p:txBody>
      </p:sp>
    </p:spTree>
    <p:extLst>
      <p:ext uri="{BB962C8B-B14F-4D97-AF65-F5344CB8AC3E}">
        <p14:creationId xmlns:p14="http://schemas.microsoft.com/office/powerpoint/2010/main" val="42000982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Within the Equality Act 2010, disability is a protected characteristic. According to individual student requirements, the university ensures that reasonable adjustments are implemented. </a:t>
            </a:r>
            <a:r>
              <a:rPr lang="en-GB" b="0" dirty="0"/>
              <a:t>The Equality Act has harmonised all equality legislation into one Act – this is designed to reflect that fact that we all have multiple protected characteristics (e.g. a disabled woman could experience discrimination for either or both of those reasons) and to enable the seeking of redress to be easier, with just one piece of legislation to use and one body, the EHRC, to enforce it and advise on it.  The Act covers race, age, sex, sexual orientation, religion/belief, gender re-assignment, marriage/civil partnership, pregnancy &amp; maternity.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in the Guidance now - explicitly lists student-type activities, such as keeping to a timetable, following instructions and preparing written documents.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676CF85A-51B1-4449-99E3-A747A2A5AF88}" type="slidenum">
              <a:rPr lang="en-GB" smtClean="0"/>
              <a:t>4</a:t>
            </a:fld>
            <a:endParaRPr lang="en-GB"/>
          </a:p>
        </p:txBody>
      </p:sp>
    </p:spTree>
    <p:extLst>
      <p:ext uri="{BB962C8B-B14F-4D97-AF65-F5344CB8AC3E}">
        <p14:creationId xmlns:p14="http://schemas.microsoft.com/office/powerpoint/2010/main" val="10498213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Disability is everyone's business! </a:t>
            </a:r>
          </a:p>
        </p:txBody>
      </p:sp>
      <p:sp>
        <p:nvSpPr>
          <p:cNvPr id="4" name="Slide Number Placeholder 3"/>
          <p:cNvSpPr>
            <a:spLocks noGrp="1"/>
          </p:cNvSpPr>
          <p:nvPr>
            <p:ph type="sldNum" sz="quarter" idx="5"/>
          </p:nvPr>
        </p:nvSpPr>
        <p:spPr/>
        <p:txBody>
          <a:bodyPr/>
          <a:lstStyle/>
          <a:p>
            <a:fld id="{676CF85A-51B1-4449-99E3-A747A2A5AF88}" type="slidenum">
              <a:rPr lang="en-GB" smtClean="0"/>
              <a:t>5</a:t>
            </a:fld>
            <a:endParaRPr lang="en-GB"/>
          </a:p>
        </p:txBody>
      </p:sp>
    </p:spTree>
    <p:extLst>
      <p:ext uri="{BB962C8B-B14F-4D97-AF65-F5344CB8AC3E}">
        <p14:creationId xmlns:p14="http://schemas.microsoft.com/office/powerpoint/2010/main" val="23797924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Two main models of disability are the medical model, and the social model. The medical model focuses on what an individual cannot do due to their disability. However, the Disability team adopts a social model view, of addressing societal barriers that disable individuals, in order to create a disability inclusive environment.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676CF85A-51B1-4449-99E3-A747A2A5AF88}" type="slidenum">
              <a:rPr lang="en-GB" smtClean="0"/>
              <a:t>6</a:t>
            </a:fld>
            <a:endParaRPr lang="en-GB"/>
          </a:p>
        </p:txBody>
      </p:sp>
    </p:spTree>
    <p:extLst>
      <p:ext uri="{BB962C8B-B14F-4D97-AF65-F5344CB8AC3E}">
        <p14:creationId xmlns:p14="http://schemas.microsoft.com/office/powerpoint/2010/main" val="31493669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We support students by providing advice and guidance, and additionally provide guidance in relation to Disabled Students’ Allowance or signposting to external resources. We always encourage students to be proactive and engage with lecturers and staff throughout their studies, however from time to time we may need to liaise with yourselves regarding a specific student if they are unable to. </a:t>
            </a:r>
            <a:endParaRPr lang="en-GB" b="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676CF85A-51B1-4449-99E3-A747A2A5AF88}" type="slidenum">
              <a:rPr lang="en-GB" smtClean="0"/>
              <a:t>7</a:t>
            </a:fld>
            <a:endParaRPr lang="en-GB"/>
          </a:p>
        </p:txBody>
      </p:sp>
    </p:spTree>
    <p:extLst>
      <p:ext uri="{BB962C8B-B14F-4D97-AF65-F5344CB8AC3E}">
        <p14:creationId xmlns:p14="http://schemas.microsoft.com/office/powerpoint/2010/main" val="7297231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Both the Birmingham and London Disability Teams contact lecturers at the start of each term regarding the student support process.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Tahoma" panose="020B0604030504040204" pitchFamily="34" charset="0"/>
                <a:ea typeface="Calibri" panose="020F0502020204030204" pitchFamily="34" charset="0"/>
              </a:rPr>
              <a:t>We communicate individual student support requirements to PMs and lecturers including reasonable adjustments. </a:t>
            </a:r>
          </a:p>
        </p:txBody>
      </p:sp>
      <p:sp>
        <p:nvSpPr>
          <p:cNvPr id="4" name="Slide Number Placeholder 3"/>
          <p:cNvSpPr>
            <a:spLocks noGrp="1"/>
          </p:cNvSpPr>
          <p:nvPr>
            <p:ph type="sldNum" sz="quarter" idx="5"/>
          </p:nvPr>
        </p:nvSpPr>
        <p:spPr/>
        <p:txBody>
          <a:bodyPr/>
          <a:lstStyle/>
          <a:p>
            <a:fld id="{676CF85A-51B1-4449-99E3-A747A2A5AF88}" type="slidenum">
              <a:rPr lang="en-GB" smtClean="0"/>
              <a:t>8</a:t>
            </a:fld>
            <a:endParaRPr lang="en-GB"/>
          </a:p>
        </p:txBody>
      </p:sp>
    </p:spTree>
    <p:extLst>
      <p:ext uri="{BB962C8B-B14F-4D97-AF65-F5344CB8AC3E}">
        <p14:creationId xmlns:p14="http://schemas.microsoft.com/office/powerpoint/2010/main" val="3288801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Dyslexia indicators can become apparent and recognised at any time during their learning at UWTSD.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Times New Roman" panose="02020603050405020304" pitchFamily="18" charset="0"/>
              </a:rPr>
              <a:t>Please do engage with us and inform us if you have any concerns regarding a student who may be struggling with their studies. </a:t>
            </a:r>
            <a:endParaRPr lang="en-GB" b="0" i="0" u="none" dirty="0"/>
          </a:p>
        </p:txBody>
      </p:sp>
      <p:sp>
        <p:nvSpPr>
          <p:cNvPr id="4" name="Slide Number Placeholder 3"/>
          <p:cNvSpPr>
            <a:spLocks noGrp="1"/>
          </p:cNvSpPr>
          <p:nvPr>
            <p:ph type="sldNum" sz="quarter" idx="5"/>
          </p:nvPr>
        </p:nvSpPr>
        <p:spPr/>
        <p:txBody>
          <a:bodyPr/>
          <a:lstStyle/>
          <a:p>
            <a:fld id="{676CF85A-51B1-4449-99E3-A747A2A5AF88}" type="slidenum">
              <a:rPr lang="en-GB" smtClean="0"/>
              <a:t>9</a:t>
            </a:fld>
            <a:endParaRPr lang="en-GB"/>
          </a:p>
        </p:txBody>
      </p:sp>
    </p:spTree>
    <p:extLst>
      <p:ext uri="{BB962C8B-B14F-4D97-AF65-F5344CB8AC3E}">
        <p14:creationId xmlns:p14="http://schemas.microsoft.com/office/powerpoint/2010/main" val="25092895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76CF85A-51B1-4449-99E3-A747A2A5AF88}" type="slidenum">
              <a:rPr lang="en-GB" smtClean="0"/>
              <a:t>10</a:t>
            </a:fld>
            <a:endParaRPr lang="en-GB"/>
          </a:p>
        </p:txBody>
      </p:sp>
    </p:spTree>
    <p:extLst>
      <p:ext uri="{BB962C8B-B14F-4D97-AF65-F5344CB8AC3E}">
        <p14:creationId xmlns:p14="http://schemas.microsoft.com/office/powerpoint/2010/main" val="23360521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76CF85A-51B1-4449-99E3-A747A2A5AF88}" type="slidenum">
              <a:rPr lang="en-GB" smtClean="0"/>
              <a:t>11</a:t>
            </a:fld>
            <a:endParaRPr lang="en-GB"/>
          </a:p>
        </p:txBody>
      </p:sp>
    </p:spTree>
    <p:extLst>
      <p:ext uri="{BB962C8B-B14F-4D97-AF65-F5344CB8AC3E}">
        <p14:creationId xmlns:p14="http://schemas.microsoft.com/office/powerpoint/2010/main" val="12322952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76CF85A-51B1-4449-99E3-A747A2A5AF88}" type="slidenum">
              <a:rPr lang="en-GB" smtClean="0"/>
              <a:t>12</a:t>
            </a:fld>
            <a:endParaRPr lang="en-GB"/>
          </a:p>
        </p:txBody>
      </p:sp>
    </p:spTree>
    <p:extLst>
      <p:ext uri="{BB962C8B-B14F-4D97-AF65-F5344CB8AC3E}">
        <p14:creationId xmlns:p14="http://schemas.microsoft.com/office/powerpoint/2010/main" val="40722839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Good practice when supporting disabled students </a:t>
            </a:r>
          </a:p>
        </p:txBody>
      </p:sp>
      <p:sp>
        <p:nvSpPr>
          <p:cNvPr id="4" name="Slide Number Placeholder 3"/>
          <p:cNvSpPr>
            <a:spLocks noGrp="1"/>
          </p:cNvSpPr>
          <p:nvPr>
            <p:ph type="sldNum" sz="quarter" idx="5"/>
          </p:nvPr>
        </p:nvSpPr>
        <p:spPr/>
        <p:txBody>
          <a:bodyPr/>
          <a:lstStyle/>
          <a:p>
            <a:fld id="{676CF85A-51B1-4449-99E3-A747A2A5AF88}" type="slidenum">
              <a:rPr lang="en-GB" smtClean="0"/>
              <a:t>13</a:t>
            </a:fld>
            <a:endParaRPr lang="en-GB"/>
          </a:p>
        </p:txBody>
      </p:sp>
    </p:spTree>
    <p:extLst>
      <p:ext uri="{BB962C8B-B14F-4D97-AF65-F5344CB8AC3E}">
        <p14:creationId xmlns:p14="http://schemas.microsoft.com/office/powerpoint/2010/main" val="432134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i="0" dirty="0">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676CF85A-51B1-4449-99E3-A747A2A5AF88}" type="slidenum">
              <a:rPr lang="en-GB" smtClean="0"/>
              <a:t>14</a:t>
            </a:fld>
            <a:endParaRPr lang="en-GB"/>
          </a:p>
        </p:txBody>
      </p:sp>
    </p:spTree>
    <p:extLst>
      <p:ext uri="{BB962C8B-B14F-4D97-AF65-F5344CB8AC3E}">
        <p14:creationId xmlns:p14="http://schemas.microsoft.com/office/powerpoint/2010/main" val="23507652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676CF85A-51B1-4449-99E3-A747A2A5AF88}" type="slidenum">
              <a:rPr lang="en-GB" smtClean="0"/>
              <a:t>15</a:t>
            </a:fld>
            <a:endParaRPr lang="en-GB"/>
          </a:p>
        </p:txBody>
      </p:sp>
    </p:spTree>
    <p:extLst>
      <p:ext uri="{BB962C8B-B14F-4D97-AF65-F5344CB8AC3E}">
        <p14:creationId xmlns:p14="http://schemas.microsoft.com/office/powerpoint/2010/main" val="41195543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14.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4.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4.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4.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lnSpc>
                <a:spcPct val="150000"/>
              </a:lnSpc>
              <a:defRPr b="1">
                <a:solidFill>
                  <a:schemeClr val="bg1"/>
                </a:solidFill>
              </a:defRPr>
            </a:lvl1pPr>
          </a:lstStyle>
          <a:p>
            <a:pPr lvl="0"/>
            <a:r>
              <a:rPr lang="en-GB" dirty="0"/>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ilingual">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square" lIns="0" tIns="0" rIns="0" bIns="0" rtlCol="0" anchor="t" anchorCtr="0">
            <a:noAutofit/>
          </a:bodyPr>
          <a:lstStyle>
            <a:lvl1pPr>
              <a:lnSpc>
                <a:spcPct val="150000"/>
              </a:lnSpc>
              <a:defRPr b="1">
                <a:solidFill>
                  <a:schemeClr val="bg1"/>
                </a:solidFill>
                <a:latin typeface="Arial" panose="020B0604020202020204" pitchFamily="34" charset="0"/>
                <a:cs typeface="Arial" panose="020B0604020202020204" pitchFamily="34" charset="0"/>
              </a:defRPr>
            </a:lvl1pPr>
          </a:lstStyle>
          <a:p>
            <a:pPr lvl="0"/>
            <a:r>
              <a:rPr lang="en-GB" dirty="0"/>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square" lIns="0" tIns="0" rIns="0" bIns="0" rtlCol="0" anchor="t" anchorCtr="0">
            <a:noAutofit/>
          </a:bodyPr>
          <a:lstStyle>
            <a:lvl1pPr>
              <a:lnSpc>
                <a:spcPct val="150000"/>
              </a:lnSpc>
              <a:defRPr b="1">
                <a:solidFill>
                  <a:schemeClr val="bg1"/>
                </a:solidFill>
                <a:latin typeface="Arial" panose="020B0604020202020204" pitchFamily="34" charset="0"/>
                <a:cs typeface="Arial" panose="020B0604020202020204" pitchFamily="34" charset="0"/>
              </a:defRPr>
            </a:lvl1pPr>
          </a:lstStyle>
          <a:p>
            <a:pPr lvl="0"/>
            <a:r>
              <a:rPr lang="en-GB" dirty="0"/>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square" lIns="0" tIns="0" rIns="0" bIns="0" rtlCol="0" anchor="t" anchorCtr="0">
            <a:noAutofit/>
          </a:bodyPr>
          <a:lstStyle>
            <a:lvl1pPr marL="0" indent="0">
              <a:lnSpc>
                <a:spcPct val="150000"/>
              </a:lnSpc>
              <a:buNone/>
              <a:defRPr sz="2400">
                <a:solidFill>
                  <a:schemeClr val="bg1"/>
                </a:solidFill>
                <a:latin typeface="Arial" panose="020B0604020202020204" pitchFamily="34" charset="0"/>
                <a:cs typeface="Arial" panose="020B0604020202020204" pitchFamily="34" charset="0"/>
              </a:defRPr>
            </a:lvl1pPr>
          </a:lstStyle>
          <a:p>
            <a:pPr lvl="0"/>
            <a:r>
              <a:rPr lang="en-GB" dirty="0"/>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5F9E7EE-6D8B-454C-990A-433887FA1D73}"/>
              </a:ext>
            </a:extLst>
          </p:cNvPr>
          <p:cNvSpPr>
            <a:spLocks noGrp="1"/>
          </p:cNvSpPr>
          <p:nvPr>
            <p:ph type="title"/>
          </p:nvPr>
        </p:nvSpPr>
        <p:spPr>
          <a:xfrm>
            <a:off x="358219" y="1390621"/>
            <a:ext cx="11481847" cy="694554"/>
          </a:xfrm>
          <a:prstGeom prst="rect">
            <a:avLst/>
          </a:prstGeom>
        </p:spPr>
        <p:txBody>
          <a:bodyPr vert="horz" lIns="91440" tIns="45720" rIns="91440" bIns="45720" rtlCol="0" anchor="ctr">
            <a:normAutofit/>
          </a:bodyPr>
          <a:lstStyle/>
          <a:p>
            <a:r>
              <a:rPr lang="en-GB" dirty="0"/>
              <a:t>Click to edit Master title style </a:t>
            </a:r>
            <a:endParaRPr lang="en-US" dirty="0"/>
          </a:p>
        </p:txBody>
      </p:sp>
      <p:sp>
        <p:nvSpPr>
          <p:cNvPr id="5" name="Text Placeholder 2">
            <a:extLst>
              <a:ext uri="{FF2B5EF4-FFF2-40B4-BE49-F238E27FC236}">
                <a16:creationId xmlns:a16="http://schemas.microsoft.com/office/drawing/2014/main" id="{B8BD2DF2-7B24-EF41-8FD7-2F7484C46B34}"/>
              </a:ext>
            </a:extLst>
          </p:cNvPr>
          <p:cNvSpPr>
            <a:spLocks noGrp="1"/>
          </p:cNvSpPr>
          <p:nvPr>
            <p:ph idx="1" hasCustomPrompt="1"/>
          </p:nvPr>
        </p:nvSpPr>
        <p:spPr>
          <a:xfrm>
            <a:off x="358219" y="2256090"/>
            <a:ext cx="11481847" cy="3093577"/>
          </a:xfrm>
          <a:prstGeom prst="rect">
            <a:avLst/>
          </a:prstGeom>
        </p:spPr>
        <p:txBody>
          <a:bodyPr vert="horz" lIns="91440" tIns="45720" rIns="91440" bIns="45720" numCol="1" rtlCol="0">
            <a:normAutofit/>
          </a:bodyPr>
          <a:lstStyle>
            <a:lvl1pPr>
              <a:lnSpc>
                <a:spcPct val="150000"/>
              </a:lnSpc>
              <a:defRPr sz="2400">
                <a:solidFill>
                  <a:schemeClr val="bg1"/>
                </a:solidFill>
                <a:latin typeface="Arial" panose="020B0604020202020204" pitchFamily="34" charset="0"/>
                <a:cs typeface="Arial" panose="020B0604020202020204" pitchFamily="34" charset="0"/>
              </a:defRPr>
            </a:lvl1pPr>
          </a:lstStyle>
          <a:p>
            <a:pPr lvl="0"/>
            <a:r>
              <a:rPr lang="en-GB" dirty="0"/>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columns">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5F9E7EE-6D8B-454C-990A-433887FA1D73}"/>
              </a:ext>
            </a:extLst>
          </p:cNvPr>
          <p:cNvSpPr>
            <a:spLocks noGrp="1"/>
          </p:cNvSpPr>
          <p:nvPr>
            <p:ph type="title"/>
          </p:nvPr>
        </p:nvSpPr>
        <p:spPr>
          <a:xfrm>
            <a:off x="358219" y="1390621"/>
            <a:ext cx="11481847" cy="694554"/>
          </a:xfrm>
          <a:prstGeom prst="rect">
            <a:avLst/>
          </a:prstGeom>
        </p:spPr>
        <p:txBody>
          <a:bodyPr vert="horz" lIns="91440" tIns="45720" rIns="91440" bIns="45720" rtlCol="0" anchor="ctr">
            <a:normAutofit/>
          </a:bodyPr>
          <a:lstStyle/>
          <a:p>
            <a:r>
              <a:rPr lang="en-GB" dirty="0"/>
              <a:t>Click to edit Master title style </a:t>
            </a:r>
            <a:endParaRPr lang="en-US" dirty="0"/>
          </a:p>
        </p:txBody>
      </p:sp>
      <p:sp>
        <p:nvSpPr>
          <p:cNvPr id="5" name="Text Placeholder 2">
            <a:extLst>
              <a:ext uri="{FF2B5EF4-FFF2-40B4-BE49-F238E27FC236}">
                <a16:creationId xmlns:a16="http://schemas.microsoft.com/office/drawing/2014/main" id="{B8BD2DF2-7B24-EF41-8FD7-2F7484C46B34}"/>
              </a:ext>
            </a:extLst>
          </p:cNvPr>
          <p:cNvSpPr>
            <a:spLocks noGrp="1"/>
          </p:cNvSpPr>
          <p:nvPr>
            <p:ph idx="1"/>
          </p:nvPr>
        </p:nvSpPr>
        <p:spPr>
          <a:xfrm>
            <a:off x="358219" y="2256090"/>
            <a:ext cx="11481847" cy="3093577"/>
          </a:xfrm>
          <a:prstGeom prst="rect">
            <a:avLst/>
          </a:prstGeom>
        </p:spPr>
        <p:txBody>
          <a:bodyPr vert="horz" lIns="91440" tIns="45720" rIns="91440" bIns="45720" numCol="2" rtlCol="0">
            <a:normAutofit/>
          </a:bodyPr>
          <a:lstStyle>
            <a:lvl1pPr>
              <a:lnSpc>
                <a:spcPct val="150000"/>
              </a:lnSpc>
              <a:defRPr sz="2400">
                <a:solidFill>
                  <a:schemeClr val="bg1"/>
                </a:solidFill>
                <a:latin typeface="Arial" panose="020B0604020202020204" pitchFamily="34" charset="0"/>
                <a:cs typeface="Arial" panose="020B0604020202020204" pitchFamily="34" charset="0"/>
              </a:defRPr>
            </a:lvl1pPr>
          </a:lstStyle>
          <a:p>
            <a:pPr lvl="0"/>
            <a:r>
              <a:rPr lang="en-GB" dirty="0"/>
              <a:t>Click to edit Master text styles</a:t>
            </a:r>
          </a:p>
        </p:txBody>
      </p:sp>
    </p:spTree>
    <p:extLst>
      <p:ext uri="{BB962C8B-B14F-4D97-AF65-F5344CB8AC3E}">
        <p14:creationId xmlns:p14="http://schemas.microsoft.com/office/powerpoint/2010/main" val="3587847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plit image">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5F9E7EE-6D8B-454C-990A-433887FA1D73}"/>
              </a:ext>
            </a:extLst>
          </p:cNvPr>
          <p:cNvSpPr>
            <a:spLocks noGrp="1"/>
          </p:cNvSpPr>
          <p:nvPr>
            <p:ph type="title"/>
          </p:nvPr>
        </p:nvSpPr>
        <p:spPr>
          <a:xfrm>
            <a:off x="358219" y="1390621"/>
            <a:ext cx="11481847" cy="694554"/>
          </a:xfrm>
          <a:prstGeom prst="rect">
            <a:avLst/>
          </a:prstGeom>
        </p:spPr>
        <p:txBody>
          <a:bodyPr vert="horz" lIns="91440" tIns="45720" rIns="91440" bIns="45720" rtlCol="0" anchor="ctr">
            <a:normAutofit/>
          </a:bodyPr>
          <a:lstStyle/>
          <a:p>
            <a:r>
              <a:rPr lang="en-GB" dirty="0"/>
              <a:t>Click to edit Master title style </a:t>
            </a:r>
            <a:endParaRPr lang="en-US" dirty="0"/>
          </a:p>
        </p:txBody>
      </p:sp>
      <p:sp>
        <p:nvSpPr>
          <p:cNvPr id="6" name="Text Placeholder 2">
            <a:extLst>
              <a:ext uri="{FF2B5EF4-FFF2-40B4-BE49-F238E27FC236}">
                <a16:creationId xmlns:a16="http://schemas.microsoft.com/office/drawing/2014/main" id="{8617A82F-9AE8-094C-BE95-51E9F565B93F}"/>
              </a:ext>
            </a:extLst>
          </p:cNvPr>
          <p:cNvSpPr>
            <a:spLocks noGrp="1"/>
          </p:cNvSpPr>
          <p:nvPr>
            <p:ph idx="1"/>
          </p:nvPr>
        </p:nvSpPr>
        <p:spPr>
          <a:xfrm>
            <a:off x="358220" y="2264636"/>
            <a:ext cx="5564016" cy="3070934"/>
          </a:xfrm>
          <a:prstGeom prst="rect">
            <a:avLst/>
          </a:prstGeom>
        </p:spPr>
        <p:txBody>
          <a:bodyPr vert="horz" wrap="none" lIns="0" tIns="0" rIns="0" bIns="0" numCol="2" rtlCol="0" anchor="t" anchorCtr="0">
            <a:noAutofit/>
          </a:bodyPr>
          <a:lstStyle>
            <a:lvl1pPr>
              <a:lnSpc>
                <a:spcPct val="150000"/>
              </a:lnSpc>
              <a:defRPr/>
            </a:lvl1pPr>
          </a:lstStyle>
          <a:p>
            <a:pPr lvl="0"/>
            <a:r>
              <a:rPr lang="en-GB" dirty="0"/>
              <a:t>Click to edit Master text styles</a:t>
            </a:r>
          </a:p>
        </p:txBody>
      </p:sp>
      <p:sp>
        <p:nvSpPr>
          <p:cNvPr id="7" name="Text Placeholder 2">
            <a:extLst>
              <a:ext uri="{FF2B5EF4-FFF2-40B4-BE49-F238E27FC236}">
                <a16:creationId xmlns:a16="http://schemas.microsoft.com/office/drawing/2014/main" id="{A68D13FE-D995-C348-B25B-7AC54A48597C}"/>
              </a:ext>
            </a:extLst>
          </p:cNvPr>
          <p:cNvSpPr>
            <a:spLocks noGrp="1"/>
          </p:cNvSpPr>
          <p:nvPr>
            <p:ph idx="10" hasCustomPrompt="1"/>
          </p:nvPr>
        </p:nvSpPr>
        <p:spPr>
          <a:xfrm>
            <a:off x="6268340" y="2264636"/>
            <a:ext cx="5564016" cy="3070934"/>
          </a:xfrm>
          <a:prstGeom prst="rect">
            <a:avLst/>
          </a:prstGeom>
        </p:spPr>
        <p:txBody>
          <a:bodyPr vert="horz" wrap="none" lIns="0" tIns="0" rIns="0" bIns="0" numCol="2" rtlCol="0" anchor="t" anchorCtr="0">
            <a:noAutofit/>
          </a:bodyPr>
          <a:lstStyle>
            <a:lvl1pPr>
              <a:lnSpc>
                <a:spcPct val="150000"/>
              </a:lnSpc>
              <a:defRPr/>
            </a:lvl1pPr>
          </a:lstStyle>
          <a:p>
            <a:pPr lvl="0"/>
            <a:r>
              <a:rPr lang="en-GB" dirty="0"/>
              <a:t>image</a:t>
            </a:r>
          </a:p>
        </p:txBody>
      </p:sp>
    </p:spTree>
    <p:extLst>
      <p:ext uri="{BB962C8B-B14F-4D97-AF65-F5344CB8AC3E}">
        <p14:creationId xmlns:p14="http://schemas.microsoft.com/office/powerpoint/2010/main" val="4214471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square" lIns="0" tIns="0" rIns="0" bIns="0" rtlCol="0" anchor="t" anchorCtr="0">
            <a:noAutofit/>
          </a:bodyPr>
          <a:lstStyle/>
          <a:p>
            <a:pPr lvl="0"/>
            <a:r>
              <a:rPr lang="en-GB" dirty="0"/>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square" lIns="0" tIns="0" rIns="0" bIns="0" rtlCol="0" anchor="t" anchorCtr="0">
            <a:noAutofit/>
          </a:bodyPr>
          <a:lstStyle>
            <a:lvl1pPr>
              <a:defRPr sz="2400" b="0">
                <a:solidFill>
                  <a:schemeClr val="tx1"/>
                </a:solidFill>
              </a:defRPr>
            </a:lvl1pPr>
          </a:lstStyle>
          <a:p>
            <a:pPr lvl="0"/>
            <a:r>
              <a:rPr lang="en-GB" dirty="0"/>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11481847" cy="3940228"/>
          </a:xfrm>
          <a:prstGeom prst="rect">
            <a:avLst/>
          </a:prstGeom>
        </p:spPr>
        <p:txBody>
          <a:bodyPr vert="horz" lIns="91440" tIns="45720" rIns="91440" bIns="45720" rtlCol="0">
            <a:normAutofit/>
          </a:bodyPr>
          <a:lstStyle>
            <a:lvl1pPr>
              <a:lnSpc>
                <a:spcPct val="150000"/>
              </a:lnSpc>
              <a:defRPr sz="2400"/>
            </a:lvl1pPr>
          </a:lstStyle>
          <a:p>
            <a:pPr lvl="0"/>
            <a:r>
              <a:rPr lang="en-GB" dirty="0"/>
              <a:t>Click to edit Master text styles</a:t>
            </a:r>
          </a:p>
        </p:txBody>
      </p:sp>
    </p:spTree>
    <p:extLst>
      <p:ext uri="{BB962C8B-B14F-4D97-AF65-F5344CB8AC3E}">
        <p14:creationId xmlns:p14="http://schemas.microsoft.com/office/powerpoint/2010/main" val="1556723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pli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hasCustomPrompt="1"/>
          </p:nvPr>
        </p:nvSpPr>
        <p:spPr>
          <a:xfrm>
            <a:off x="358219"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dirty="0"/>
              <a:t>Click to edit Master text styles</a:t>
            </a:r>
          </a:p>
        </p:txBody>
      </p:sp>
      <p:sp>
        <p:nvSpPr>
          <p:cNvPr id="4" name="Text Placeholder 2">
            <a:extLst>
              <a:ext uri="{FF2B5EF4-FFF2-40B4-BE49-F238E27FC236}">
                <a16:creationId xmlns:a16="http://schemas.microsoft.com/office/drawing/2014/main" id="{266F50A3-3F45-C749-8B72-B1A7848A1E13}"/>
              </a:ext>
            </a:extLst>
          </p:cNvPr>
          <p:cNvSpPr>
            <a:spLocks noGrp="1"/>
          </p:cNvSpPr>
          <p:nvPr>
            <p:ph idx="10" hasCustomPrompt="1"/>
          </p:nvPr>
        </p:nvSpPr>
        <p:spPr>
          <a:xfrm>
            <a:off x="6264774" y="1461331"/>
            <a:ext cx="5569009" cy="3940228"/>
          </a:xfrm>
          <a:prstGeom prst="rect">
            <a:avLst/>
          </a:prstGeom>
        </p:spPr>
        <p:txBody>
          <a:bodyPr vert="horz" lIns="91440" tIns="45720" rIns="91440" bIns="45720" rtlCol="0">
            <a:normAutofit/>
          </a:bodyPr>
          <a:lstStyle>
            <a:lvl1pPr>
              <a:lnSpc>
                <a:spcPct val="150000"/>
              </a:lnSpc>
              <a:defRPr sz="2400"/>
            </a:lvl1pPr>
          </a:lstStyle>
          <a:p>
            <a:pPr lvl="0"/>
            <a:r>
              <a:rPr lang="en-GB" dirty="0"/>
              <a:t>Click to edit Master text styles</a:t>
            </a:r>
          </a:p>
        </p:txBody>
      </p:sp>
    </p:spTree>
    <p:extLst>
      <p:ext uri="{BB962C8B-B14F-4D97-AF65-F5344CB8AC3E}">
        <p14:creationId xmlns:p14="http://schemas.microsoft.com/office/powerpoint/2010/main" val="16389467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 column">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p:nvPr>
        </p:nvSpPr>
        <p:spPr>
          <a:xfrm>
            <a:off x="358219" y="1461331"/>
            <a:ext cx="11481847" cy="3940228"/>
          </a:xfrm>
          <a:prstGeom prst="rect">
            <a:avLst/>
          </a:prstGeom>
        </p:spPr>
        <p:txBody>
          <a:bodyPr vert="horz" lIns="91440" tIns="45720" rIns="91440" bIns="45720" numCol="2" rtlCol="0">
            <a:normAutofit/>
          </a:bodyPr>
          <a:lstStyle>
            <a:lvl1pPr>
              <a:lnSpc>
                <a:spcPct val="150000"/>
              </a:lnSpc>
              <a:defRPr/>
            </a:lvl1pPr>
          </a:lstStyle>
          <a:p>
            <a:pPr lvl="0"/>
            <a:r>
              <a:rPr lang="en-GB" dirty="0"/>
              <a:t>Click to edit Master text styles</a:t>
            </a:r>
          </a:p>
        </p:txBody>
      </p:sp>
    </p:spTree>
    <p:extLst>
      <p:ext uri="{BB962C8B-B14F-4D97-AF65-F5344CB8AC3E}">
        <p14:creationId xmlns:p14="http://schemas.microsoft.com/office/powerpoint/2010/main" val="409578903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 column">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E3120BAC-8BB6-8D48-AEA4-9B5FFDB10527}"/>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6" name="Text Placeholder 2">
            <a:extLst>
              <a:ext uri="{FF2B5EF4-FFF2-40B4-BE49-F238E27FC236}">
                <a16:creationId xmlns:a16="http://schemas.microsoft.com/office/drawing/2014/main" id="{9BDC37EA-7DCE-E848-AFB4-62911D37D113}"/>
              </a:ext>
            </a:extLst>
          </p:cNvPr>
          <p:cNvSpPr>
            <a:spLocks noGrp="1"/>
          </p:cNvSpPr>
          <p:nvPr>
            <p:ph idx="1"/>
          </p:nvPr>
        </p:nvSpPr>
        <p:spPr>
          <a:xfrm>
            <a:off x="358219" y="1461331"/>
            <a:ext cx="11481847" cy="3940228"/>
          </a:xfrm>
          <a:prstGeom prst="rect">
            <a:avLst/>
          </a:prstGeom>
        </p:spPr>
        <p:txBody>
          <a:bodyPr vert="horz" lIns="91440" tIns="45720" rIns="91440" bIns="45720" numCol="3" rtlCol="0">
            <a:normAutofit/>
          </a:bodyPr>
          <a:lstStyle>
            <a:lvl1pPr>
              <a:lnSpc>
                <a:spcPct val="150000"/>
              </a:lnSpc>
              <a:defRPr/>
            </a:lvl1pPr>
          </a:lstStyle>
          <a:p>
            <a:pPr lvl="0"/>
            <a:r>
              <a:rPr lang="en-GB" dirty="0"/>
              <a:t>Click to edit Master text styles</a:t>
            </a:r>
          </a:p>
        </p:txBody>
      </p:sp>
    </p:spTree>
    <p:extLst>
      <p:ext uri="{BB962C8B-B14F-4D97-AF65-F5344CB8AC3E}">
        <p14:creationId xmlns:p14="http://schemas.microsoft.com/office/powerpoint/2010/main" val="15596953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91A672C8-C6E9-DB40-B41B-4DA95BF3B5A0}"/>
              </a:ext>
            </a:extLst>
          </p:cNvPr>
          <p:cNvSpPr txBox="1">
            <a:spLocks/>
          </p:cNvSpPr>
          <p:nvPr userDrawn="1"/>
        </p:nvSpPr>
        <p:spPr>
          <a:xfrm>
            <a:off x="355076" y="2427005"/>
            <a:ext cx="11481847" cy="3940228"/>
          </a:xfrm>
          <a:prstGeom prst="rect">
            <a:avLst/>
          </a:prstGeom>
        </p:spPr>
        <p:txBody>
          <a:bodyPr vert="horz" lIns="91440" tIns="45720" rIns="91440" bIns="45720" numCol="1" rtlCol="0">
            <a:normAutofit/>
          </a:bodyPr>
          <a:lst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Click to edit Master text styles</a:t>
            </a:r>
          </a:p>
        </p:txBody>
      </p:sp>
    </p:spTree>
    <p:extLst>
      <p:ext uri="{BB962C8B-B14F-4D97-AF65-F5344CB8AC3E}">
        <p14:creationId xmlns:p14="http://schemas.microsoft.com/office/powerpoint/2010/main" val="15971485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columns">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91A672C8-C6E9-DB40-B41B-4DA95BF3B5A0}"/>
              </a:ext>
            </a:extLst>
          </p:cNvPr>
          <p:cNvSpPr txBox="1">
            <a:spLocks/>
          </p:cNvSpPr>
          <p:nvPr userDrawn="1"/>
        </p:nvSpPr>
        <p:spPr>
          <a:xfrm>
            <a:off x="355076" y="2427005"/>
            <a:ext cx="11481847" cy="3940228"/>
          </a:xfrm>
          <a:prstGeom prst="rect">
            <a:avLst/>
          </a:prstGeom>
        </p:spPr>
        <p:txBody>
          <a:bodyPr vert="horz" lIns="91440" tIns="45720" rIns="91440" bIns="45720" numCol="2" rtlCol="0">
            <a:normAutofit/>
          </a:bodyPr>
          <a:lst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Click to edit Master text styles</a:t>
            </a:r>
          </a:p>
        </p:txBody>
      </p:sp>
    </p:spTree>
    <p:extLst>
      <p:ext uri="{BB962C8B-B14F-4D97-AF65-F5344CB8AC3E}">
        <p14:creationId xmlns:p14="http://schemas.microsoft.com/office/powerpoint/2010/main" val="8555359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 columns">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91A672C8-C6E9-DB40-B41B-4DA95BF3B5A0}"/>
              </a:ext>
            </a:extLst>
          </p:cNvPr>
          <p:cNvSpPr txBox="1">
            <a:spLocks/>
          </p:cNvSpPr>
          <p:nvPr userDrawn="1"/>
        </p:nvSpPr>
        <p:spPr>
          <a:xfrm>
            <a:off x="355076" y="2427005"/>
            <a:ext cx="11481847" cy="3940228"/>
          </a:xfrm>
          <a:prstGeom prst="rect">
            <a:avLst/>
          </a:prstGeom>
        </p:spPr>
        <p:txBody>
          <a:bodyPr vert="horz" lIns="91440" tIns="45720" rIns="91440" bIns="45720" numCol="3" rtlCol="0">
            <a:normAutofit/>
          </a:bodyPr>
          <a:lst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Click to edit Master text styles</a:t>
            </a:r>
          </a:p>
        </p:txBody>
      </p:sp>
    </p:spTree>
    <p:extLst>
      <p:ext uri="{BB962C8B-B14F-4D97-AF65-F5344CB8AC3E}">
        <p14:creationId xmlns:p14="http://schemas.microsoft.com/office/powerpoint/2010/main" val="36958195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3 columns">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ABE60C73-4261-B74E-BF8B-6B66F39390A1}"/>
              </a:ext>
            </a:extLst>
          </p:cNvPr>
          <p:cNvSpPr>
            <a:spLocks noGrp="1"/>
          </p:cNvSpPr>
          <p:nvPr>
            <p:ph idx="1" hasCustomPrompt="1"/>
          </p:nvPr>
        </p:nvSpPr>
        <p:spPr>
          <a:xfrm>
            <a:off x="358219" y="2503918"/>
            <a:ext cx="5569009" cy="3940228"/>
          </a:xfrm>
          <a:prstGeom prst="rect">
            <a:avLst/>
          </a:prstGeom>
        </p:spPr>
        <p:txBody>
          <a:bodyPr vert="horz" lIns="91440" tIns="45720" rIns="91440" bIns="45720"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Click to edit Master text styles</a:t>
            </a:r>
          </a:p>
        </p:txBody>
      </p:sp>
      <p:sp>
        <p:nvSpPr>
          <p:cNvPr id="4" name="Text Placeholder 2">
            <a:extLst>
              <a:ext uri="{FF2B5EF4-FFF2-40B4-BE49-F238E27FC236}">
                <a16:creationId xmlns:a16="http://schemas.microsoft.com/office/drawing/2014/main" id="{35C33459-AD9D-944E-9761-1B674CB6D13D}"/>
              </a:ext>
            </a:extLst>
          </p:cNvPr>
          <p:cNvSpPr>
            <a:spLocks noGrp="1"/>
          </p:cNvSpPr>
          <p:nvPr>
            <p:ph idx="10" hasCustomPrompt="1"/>
          </p:nvPr>
        </p:nvSpPr>
        <p:spPr>
          <a:xfrm>
            <a:off x="6264774" y="2503918"/>
            <a:ext cx="5569009" cy="3940228"/>
          </a:xfrm>
          <a:prstGeom prst="rect">
            <a:avLst/>
          </a:prstGeom>
        </p:spPr>
        <p:txBody>
          <a:bodyPr vert="horz" lIns="91440" tIns="45720" rIns="91440" bIns="45720"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Click to edit Master text styles</a:t>
            </a:r>
          </a:p>
        </p:txBody>
      </p:sp>
    </p:spTree>
    <p:extLst>
      <p:ext uri="{BB962C8B-B14F-4D97-AF65-F5344CB8AC3E}">
        <p14:creationId xmlns:p14="http://schemas.microsoft.com/office/powerpoint/2010/main" val="22008603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5E9C8F47-570C-1145-97D0-56E081D67E01}"/>
              </a:ext>
            </a:extLst>
          </p:cNvPr>
          <p:cNvSpPr>
            <a:spLocks noGrp="1"/>
          </p:cNvSpPr>
          <p:nvPr>
            <p:ph type="title"/>
          </p:nvPr>
        </p:nvSpPr>
        <p:spPr>
          <a:xfrm>
            <a:off x="3725966" y="365125"/>
            <a:ext cx="8114100" cy="959473"/>
          </a:xfrm>
          <a:prstGeom prst="rect">
            <a:avLst/>
          </a:prstGeom>
        </p:spPr>
        <p:txBody>
          <a:bodyPr vert="horz" lIns="91440" tIns="45720" rIns="91440" bIns="45720" rtlCol="0" anchor="ctr">
            <a:normAutofit/>
          </a:bodyPr>
          <a:lstStyle>
            <a:lvl1pPr>
              <a:lnSpc>
                <a:spcPct val="150000"/>
              </a:lnSpc>
              <a:defRPr sz="2800" b="1">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2">
            <a:extLst>
              <a:ext uri="{FF2B5EF4-FFF2-40B4-BE49-F238E27FC236}">
                <a16:creationId xmlns:a16="http://schemas.microsoft.com/office/drawing/2014/main" id="{3D3DDF15-7026-0445-A974-9959229CC0A8}"/>
              </a:ext>
            </a:extLst>
          </p:cNvPr>
          <p:cNvSpPr>
            <a:spLocks noGrp="1"/>
          </p:cNvSpPr>
          <p:nvPr>
            <p:ph idx="1"/>
          </p:nvPr>
        </p:nvSpPr>
        <p:spPr>
          <a:xfrm>
            <a:off x="3725966" y="1461331"/>
            <a:ext cx="8114100" cy="5031544"/>
          </a:xfrm>
          <a:prstGeom prst="rect">
            <a:avLst/>
          </a:prstGeom>
        </p:spPr>
        <p:txBody>
          <a:bodyPr vert="horz" lIns="91440" tIns="45720" rIns="91440" bIns="45720" numCol="1"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Click to edit Master text styles</a:t>
            </a:r>
          </a:p>
        </p:txBody>
      </p:sp>
    </p:spTree>
    <p:extLst>
      <p:ext uri="{BB962C8B-B14F-4D97-AF65-F5344CB8AC3E}">
        <p14:creationId xmlns:p14="http://schemas.microsoft.com/office/powerpoint/2010/main" val="1966345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2 columns">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5E9C8F47-570C-1145-97D0-56E081D67E01}"/>
              </a:ext>
            </a:extLst>
          </p:cNvPr>
          <p:cNvSpPr>
            <a:spLocks noGrp="1"/>
          </p:cNvSpPr>
          <p:nvPr>
            <p:ph type="title"/>
          </p:nvPr>
        </p:nvSpPr>
        <p:spPr>
          <a:xfrm>
            <a:off x="3725966" y="365125"/>
            <a:ext cx="8114100" cy="959473"/>
          </a:xfrm>
          <a:prstGeom prst="rect">
            <a:avLst/>
          </a:prstGeom>
        </p:spPr>
        <p:txBody>
          <a:bodyPr vert="horz" lIns="91440" tIns="45720" rIns="91440" bIns="45720" rtlCol="0" anchor="ctr">
            <a:normAutofit/>
          </a:bodyPr>
          <a:lstStyle>
            <a:lvl1pPr>
              <a:lnSpc>
                <a:spcPct val="150000"/>
              </a:lnSpc>
              <a:defRPr sz="2800" b="1">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2">
            <a:extLst>
              <a:ext uri="{FF2B5EF4-FFF2-40B4-BE49-F238E27FC236}">
                <a16:creationId xmlns:a16="http://schemas.microsoft.com/office/drawing/2014/main" id="{3D3DDF15-7026-0445-A974-9959229CC0A8}"/>
              </a:ext>
            </a:extLst>
          </p:cNvPr>
          <p:cNvSpPr>
            <a:spLocks noGrp="1"/>
          </p:cNvSpPr>
          <p:nvPr>
            <p:ph idx="1"/>
          </p:nvPr>
        </p:nvSpPr>
        <p:spPr>
          <a:xfrm>
            <a:off x="3725966" y="1461331"/>
            <a:ext cx="8114100" cy="5031544"/>
          </a:xfrm>
          <a:prstGeom prst="rect">
            <a:avLst/>
          </a:prstGeom>
        </p:spPr>
        <p:txBody>
          <a:bodyPr vert="horz" lIns="91440" tIns="45720" rIns="91440" bIns="45720" numCol="2"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Click to edit Master text styles</a:t>
            </a:r>
          </a:p>
        </p:txBody>
      </p:sp>
    </p:spTree>
    <p:extLst>
      <p:ext uri="{BB962C8B-B14F-4D97-AF65-F5344CB8AC3E}">
        <p14:creationId xmlns:p14="http://schemas.microsoft.com/office/powerpoint/2010/main" val="18950512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174C34E4-0ECB-E341-95B5-1E2C353C02E6}"/>
              </a:ext>
            </a:extLst>
          </p:cNvPr>
          <p:cNvSpPr>
            <a:spLocks noGrp="1"/>
          </p:cNvSpPr>
          <p:nvPr>
            <p:ph type="title"/>
          </p:nvPr>
        </p:nvSpPr>
        <p:spPr>
          <a:xfrm>
            <a:off x="3725966" y="365125"/>
            <a:ext cx="8114100" cy="959473"/>
          </a:xfrm>
          <a:prstGeom prst="rect">
            <a:avLst/>
          </a:prstGeom>
        </p:spPr>
        <p:txBody>
          <a:bodyPr vert="horz" lIns="91440" tIns="45720" rIns="91440" bIns="45720" rtlCol="0" anchor="ctr">
            <a:normAutofit/>
          </a:bodyPr>
          <a:lstStyle>
            <a:lvl1pPr>
              <a:lnSpc>
                <a:spcPct val="150000"/>
              </a:lnSpc>
              <a:defRPr sz="2800" b="1">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2">
            <a:extLst>
              <a:ext uri="{FF2B5EF4-FFF2-40B4-BE49-F238E27FC236}">
                <a16:creationId xmlns:a16="http://schemas.microsoft.com/office/drawing/2014/main" id="{6AC11C8F-2B85-4346-8F0A-EB630D40F722}"/>
              </a:ext>
            </a:extLst>
          </p:cNvPr>
          <p:cNvSpPr>
            <a:spLocks noGrp="1"/>
          </p:cNvSpPr>
          <p:nvPr>
            <p:ph idx="1"/>
          </p:nvPr>
        </p:nvSpPr>
        <p:spPr>
          <a:xfrm>
            <a:off x="3725966" y="1461331"/>
            <a:ext cx="8114100" cy="5031544"/>
          </a:xfrm>
          <a:prstGeom prst="rect">
            <a:avLst/>
          </a:prstGeom>
        </p:spPr>
        <p:txBody>
          <a:bodyPr vert="horz" lIns="91440" tIns="45720" rIns="91440" bIns="45720" numCol="1"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Click to edit Master text styles</a:t>
            </a:r>
          </a:p>
        </p:txBody>
      </p:sp>
    </p:spTree>
    <p:extLst>
      <p:ext uri="{BB962C8B-B14F-4D97-AF65-F5344CB8AC3E}">
        <p14:creationId xmlns:p14="http://schemas.microsoft.com/office/powerpoint/2010/main" val="23178850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plit image">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174C34E4-0ECB-E341-95B5-1E2C353C02E6}"/>
              </a:ext>
            </a:extLst>
          </p:cNvPr>
          <p:cNvSpPr>
            <a:spLocks noGrp="1"/>
          </p:cNvSpPr>
          <p:nvPr>
            <p:ph type="title"/>
          </p:nvPr>
        </p:nvSpPr>
        <p:spPr>
          <a:xfrm>
            <a:off x="3725966" y="365125"/>
            <a:ext cx="8114100" cy="959473"/>
          </a:xfrm>
          <a:prstGeom prst="rect">
            <a:avLst/>
          </a:prstGeom>
        </p:spPr>
        <p:txBody>
          <a:bodyPr vert="horz" lIns="91440" tIns="45720" rIns="91440" bIns="45720" rtlCol="0" anchor="ctr">
            <a:normAutofit/>
          </a:bodyPr>
          <a:lstStyle>
            <a:lvl1pPr>
              <a:lnSpc>
                <a:spcPct val="150000"/>
              </a:lnSpc>
              <a:defRPr sz="2800" b="1">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2">
            <a:extLst>
              <a:ext uri="{FF2B5EF4-FFF2-40B4-BE49-F238E27FC236}">
                <a16:creationId xmlns:a16="http://schemas.microsoft.com/office/drawing/2014/main" id="{6AC11C8F-2B85-4346-8F0A-EB630D40F722}"/>
              </a:ext>
            </a:extLst>
          </p:cNvPr>
          <p:cNvSpPr>
            <a:spLocks noGrp="1"/>
          </p:cNvSpPr>
          <p:nvPr>
            <p:ph idx="1"/>
          </p:nvPr>
        </p:nvSpPr>
        <p:spPr>
          <a:xfrm>
            <a:off x="3725966" y="1461331"/>
            <a:ext cx="8114100" cy="5031544"/>
          </a:xfrm>
          <a:prstGeom prst="rect">
            <a:avLst/>
          </a:prstGeom>
        </p:spPr>
        <p:txBody>
          <a:bodyPr vert="horz" lIns="91440" tIns="45720" rIns="91440" bIns="45720" numCol="1"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Click to edit Master text styles</a:t>
            </a:r>
          </a:p>
        </p:txBody>
      </p:sp>
      <p:sp>
        <p:nvSpPr>
          <p:cNvPr id="4" name="Text Placeholder 2">
            <a:extLst>
              <a:ext uri="{FF2B5EF4-FFF2-40B4-BE49-F238E27FC236}">
                <a16:creationId xmlns:a16="http://schemas.microsoft.com/office/drawing/2014/main" id="{97891B86-FE8F-6745-8177-3D09B13ABC83}"/>
              </a:ext>
            </a:extLst>
          </p:cNvPr>
          <p:cNvSpPr>
            <a:spLocks noGrp="1"/>
          </p:cNvSpPr>
          <p:nvPr>
            <p:ph idx="10" hasCustomPrompt="1"/>
          </p:nvPr>
        </p:nvSpPr>
        <p:spPr>
          <a:xfrm>
            <a:off x="351934" y="1461331"/>
            <a:ext cx="2912559" cy="5031544"/>
          </a:xfrm>
          <a:prstGeom prst="rect">
            <a:avLst/>
          </a:prstGeom>
        </p:spPr>
        <p:txBody>
          <a:bodyPr vert="horz" lIns="91440" tIns="45720" rIns="91440" bIns="45720" numCol="1" rtlCol="0">
            <a:normAutofit/>
          </a:bodyPr>
          <a:lstStyle>
            <a:lvl1pPr marL="0" indent="0">
              <a:lnSpc>
                <a:spcPct val="150000"/>
              </a:lnSpc>
              <a:buNone/>
              <a:defRPr sz="2400">
                <a:solidFill>
                  <a:schemeClr val="bg1"/>
                </a:solidFill>
                <a:latin typeface="Arial" panose="020B0604020202020204" pitchFamily="34" charset="0"/>
                <a:cs typeface="Arial" panose="020B0604020202020204" pitchFamily="34" charset="0"/>
              </a:defRPr>
            </a:lvl1pPr>
          </a:lstStyle>
          <a:p>
            <a:pPr lvl="0"/>
            <a:r>
              <a:rPr lang="en-GB" dirty="0"/>
              <a:t>image</a:t>
            </a:r>
          </a:p>
        </p:txBody>
      </p:sp>
    </p:spTree>
    <p:extLst>
      <p:ext uri="{BB962C8B-B14F-4D97-AF65-F5344CB8AC3E}">
        <p14:creationId xmlns:p14="http://schemas.microsoft.com/office/powerpoint/2010/main" val="15787316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split image 2 clumns">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174C34E4-0ECB-E341-95B5-1E2C353C02E6}"/>
              </a:ext>
            </a:extLst>
          </p:cNvPr>
          <p:cNvSpPr>
            <a:spLocks noGrp="1"/>
          </p:cNvSpPr>
          <p:nvPr>
            <p:ph type="title"/>
          </p:nvPr>
        </p:nvSpPr>
        <p:spPr>
          <a:xfrm>
            <a:off x="3725966" y="365125"/>
            <a:ext cx="8114100" cy="959473"/>
          </a:xfrm>
          <a:prstGeom prst="rect">
            <a:avLst/>
          </a:prstGeom>
        </p:spPr>
        <p:txBody>
          <a:bodyPr vert="horz" lIns="91440" tIns="45720" rIns="91440" bIns="45720" rtlCol="0" anchor="ctr">
            <a:normAutofit/>
          </a:bodyPr>
          <a:lstStyle>
            <a:lvl1pPr>
              <a:lnSpc>
                <a:spcPct val="150000"/>
              </a:lnSpc>
              <a:defRPr sz="2800" b="1">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2">
            <a:extLst>
              <a:ext uri="{FF2B5EF4-FFF2-40B4-BE49-F238E27FC236}">
                <a16:creationId xmlns:a16="http://schemas.microsoft.com/office/drawing/2014/main" id="{6AC11C8F-2B85-4346-8F0A-EB630D40F722}"/>
              </a:ext>
            </a:extLst>
          </p:cNvPr>
          <p:cNvSpPr>
            <a:spLocks noGrp="1"/>
          </p:cNvSpPr>
          <p:nvPr>
            <p:ph idx="1"/>
          </p:nvPr>
        </p:nvSpPr>
        <p:spPr>
          <a:xfrm>
            <a:off x="3725966" y="1461331"/>
            <a:ext cx="8114100" cy="5031544"/>
          </a:xfrm>
          <a:prstGeom prst="rect">
            <a:avLst/>
          </a:prstGeom>
        </p:spPr>
        <p:txBody>
          <a:bodyPr vert="horz" lIns="91440" tIns="45720" rIns="91440" bIns="45720" numCol="2"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Click to edit Master text styles</a:t>
            </a:r>
          </a:p>
        </p:txBody>
      </p:sp>
      <p:sp>
        <p:nvSpPr>
          <p:cNvPr id="4" name="Text Placeholder 2">
            <a:extLst>
              <a:ext uri="{FF2B5EF4-FFF2-40B4-BE49-F238E27FC236}">
                <a16:creationId xmlns:a16="http://schemas.microsoft.com/office/drawing/2014/main" id="{97891B86-FE8F-6745-8177-3D09B13ABC83}"/>
              </a:ext>
            </a:extLst>
          </p:cNvPr>
          <p:cNvSpPr>
            <a:spLocks noGrp="1"/>
          </p:cNvSpPr>
          <p:nvPr>
            <p:ph idx="10" hasCustomPrompt="1"/>
          </p:nvPr>
        </p:nvSpPr>
        <p:spPr>
          <a:xfrm>
            <a:off x="351934" y="1461331"/>
            <a:ext cx="2912559" cy="5031544"/>
          </a:xfrm>
          <a:prstGeom prst="rect">
            <a:avLst/>
          </a:prstGeom>
        </p:spPr>
        <p:txBody>
          <a:bodyPr vert="horz" lIns="91440" tIns="45720" rIns="91440" bIns="45720" numCol="1" rtlCol="0">
            <a:normAutofit/>
          </a:bodyPr>
          <a:lstStyle>
            <a:lvl1pPr marL="0" indent="0">
              <a:lnSpc>
                <a:spcPct val="150000"/>
              </a:lnSpc>
              <a:buNone/>
              <a:defRPr sz="2400">
                <a:solidFill>
                  <a:schemeClr val="bg1"/>
                </a:solidFill>
                <a:latin typeface="Arial" panose="020B0604020202020204" pitchFamily="34" charset="0"/>
                <a:cs typeface="Arial" panose="020B0604020202020204" pitchFamily="34" charset="0"/>
              </a:defRPr>
            </a:lvl1pPr>
          </a:lstStyle>
          <a:p>
            <a:pPr lvl="0"/>
            <a:r>
              <a:rPr lang="en-GB" dirty="0"/>
              <a:t>image</a:t>
            </a:r>
          </a:p>
        </p:txBody>
      </p:sp>
    </p:spTree>
    <p:extLst>
      <p:ext uri="{BB962C8B-B14F-4D97-AF65-F5344CB8AC3E}">
        <p14:creationId xmlns:p14="http://schemas.microsoft.com/office/powerpoint/2010/main" val="13933384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B1BB4B68-E1E7-9144-B1F1-49E95DC3AD47}"/>
              </a:ext>
            </a:extLst>
          </p:cNvPr>
          <p:cNvSpPr>
            <a:spLocks noGrp="1"/>
          </p:cNvSpPr>
          <p:nvPr>
            <p:ph type="title"/>
          </p:nvPr>
        </p:nvSpPr>
        <p:spPr>
          <a:xfrm>
            <a:off x="350377" y="365125"/>
            <a:ext cx="8114100" cy="959473"/>
          </a:xfrm>
          <a:prstGeom prst="rect">
            <a:avLst/>
          </a:prstGeom>
        </p:spPr>
        <p:txBody>
          <a:bodyPr vert="horz" lIns="91440" tIns="45720" rIns="91440" bIns="45720" rtlCol="0" anchor="ctr">
            <a:normAutofit/>
          </a:bodyPr>
          <a:lstStyle>
            <a:lvl1pPr>
              <a:lnSpc>
                <a:spcPct val="150000"/>
              </a:lnSpc>
              <a:defRPr sz="2800" b="1">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2">
            <a:extLst>
              <a:ext uri="{FF2B5EF4-FFF2-40B4-BE49-F238E27FC236}">
                <a16:creationId xmlns:a16="http://schemas.microsoft.com/office/drawing/2014/main" id="{BB0E8DC2-EB37-9643-9BDC-BDCEFE68A2AD}"/>
              </a:ext>
            </a:extLst>
          </p:cNvPr>
          <p:cNvSpPr>
            <a:spLocks noGrp="1"/>
          </p:cNvSpPr>
          <p:nvPr>
            <p:ph idx="1"/>
          </p:nvPr>
        </p:nvSpPr>
        <p:spPr>
          <a:xfrm>
            <a:off x="350377" y="1461331"/>
            <a:ext cx="8114100" cy="5031544"/>
          </a:xfrm>
          <a:prstGeom prst="rect">
            <a:avLst/>
          </a:prstGeom>
        </p:spPr>
        <p:txBody>
          <a:bodyPr vert="horz" lIns="91440" tIns="45720" rIns="91440" bIns="45720" numCol="2"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Click to edit Master text styles</a:t>
            </a:r>
          </a:p>
        </p:txBody>
      </p:sp>
    </p:spTree>
    <p:extLst>
      <p:ext uri="{BB962C8B-B14F-4D97-AF65-F5344CB8AC3E}">
        <p14:creationId xmlns:p14="http://schemas.microsoft.com/office/powerpoint/2010/main" val="7630207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plit image">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B1BB4B68-E1E7-9144-B1F1-49E95DC3AD47}"/>
              </a:ext>
            </a:extLst>
          </p:cNvPr>
          <p:cNvSpPr>
            <a:spLocks noGrp="1"/>
          </p:cNvSpPr>
          <p:nvPr>
            <p:ph type="title"/>
          </p:nvPr>
        </p:nvSpPr>
        <p:spPr>
          <a:xfrm>
            <a:off x="350377" y="365125"/>
            <a:ext cx="8114100" cy="959473"/>
          </a:xfrm>
          <a:prstGeom prst="rect">
            <a:avLst/>
          </a:prstGeom>
        </p:spPr>
        <p:txBody>
          <a:bodyPr vert="horz" lIns="91440" tIns="45720" rIns="91440" bIns="45720" rtlCol="0" anchor="ctr">
            <a:normAutofit/>
          </a:bodyPr>
          <a:lstStyle>
            <a:lvl1pPr>
              <a:lnSpc>
                <a:spcPct val="150000"/>
              </a:lnSpc>
              <a:defRPr sz="2800" b="1">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6" name="Text Placeholder 2">
            <a:extLst>
              <a:ext uri="{FF2B5EF4-FFF2-40B4-BE49-F238E27FC236}">
                <a16:creationId xmlns:a16="http://schemas.microsoft.com/office/drawing/2014/main" id="{BB0E8DC2-EB37-9643-9BDC-BDCEFE68A2AD}"/>
              </a:ext>
            </a:extLst>
          </p:cNvPr>
          <p:cNvSpPr>
            <a:spLocks noGrp="1"/>
          </p:cNvSpPr>
          <p:nvPr>
            <p:ph idx="1"/>
          </p:nvPr>
        </p:nvSpPr>
        <p:spPr>
          <a:xfrm>
            <a:off x="350377" y="1461331"/>
            <a:ext cx="8114100" cy="5031544"/>
          </a:xfrm>
          <a:prstGeom prst="rect">
            <a:avLst/>
          </a:prstGeom>
        </p:spPr>
        <p:txBody>
          <a:bodyPr vert="horz" lIns="91440" tIns="45720" rIns="91440" bIns="45720" numCol="2"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Click to edit Master text styles</a:t>
            </a:r>
          </a:p>
        </p:txBody>
      </p:sp>
      <p:sp>
        <p:nvSpPr>
          <p:cNvPr id="4" name="Text Placeholder 2">
            <a:extLst>
              <a:ext uri="{FF2B5EF4-FFF2-40B4-BE49-F238E27FC236}">
                <a16:creationId xmlns:a16="http://schemas.microsoft.com/office/drawing/2014/main" id="{0036411D-5BDF-3E46-BF19-B9D5A8351137}"/>
              </a:ext>
            </a:extLst>
          </p:cNvPr>
          <p:cNvSpPr>
            <a:spLocks noGrp="1"/>
          </p:cNvSpPr>
          <p:nvPr>
            <p:ph idx="10" hasCustomPrompt="1"/>
          </p:nvPr>
        </p:nvSpPr>
        <p:spPr>
          <a:xfrm>
            <a:off x="8682527" y="365125"/>
            <a:ext cx="3159096" cy="5031544"/>
          </a:xfrm>
          <a:prstGeom prst="rect">
            <a:avLst/>
          </a:prstGeom>
        </p:spPr>
        <p:txBody>
          <a:bodyPr vert="horz" lIns="91440" tIns="45720" rIns="91440" bIns="45720" numCol="2"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image</a:t>
            </a:r>
          </a:p>
        </p:txBody>
      </p:sp>
    </p:spTree>
    <p:extLst>
      <p:ext uri="{BB962C8B-B14F-4D97-AF65-F5344CB8AC3E}">
        <p14:creationId xmlns:p14="http://schemas.microsoft.com/office/powerpoint/2010/main" val="80263873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55354159-3CF1-6048-ADC9-27260C97F83E}"/>
              </a:ext>
            </a:extLst>
          </p:cNvPr>
          <p:cNvSpPr>
            <a:spLocks noGrp="1"/>
          </p:cNvSpPr>
          <p:nvPr>
            <p:ph type="title"/>
          </p:nvPr>
        </p:nvSpPr>
        <p:spPr>
          <a:xfrm>
            <a:off x="350377" y="365125"/>
            <a:ext cx="8114100" cy="959473"/>
          </a:xfrm>
          <a:prstGeom prst="rect">
            <a:avLst/>
          </a:prstGeom>
        </p:spPr>
        <p:txBody>
          <a:bodyPr vert="horz" lIns="91440" tIns="45720" rIns="91440" bIns="45720" rtlCol="0" anchor="ctr">
            <a:normAutofit/>
          </a:bodyPr>
          <a:lstStyle>
            <a:lvl1pPr>
              <a:lnSpc>
                <a:spcPct val="150000"/>
              </a:lnSpc>
              <a:defRPr sz="2800" b="1">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8" name="Text Placeholder 2">
            <a:extLst>
              <a:ext uri="{FF2B5EF4-FFF2-40B4-BE49-F238E27FC236}">
                <a16:creationId xmlns:a16="http://schemas.microsoft.com/office/drawing/2014/main" id="{4643DC8F-E148-B847-A2F7-055E5BB8A25C}"/>
              </a:ext>
            </a:extLst>
          </p:cNvPr>
          <p:cNvSpPr>
            <a:spLocks noGrp="1"/>
          </p:cNvSpPr>
          <p:nvPr>
            <p:ph idx="1"/>
          </p:nvPr>
        </p:nvSpPr>
        <p:spPr>
          <a:xfrm>
            <a:off x="350377" y="1461331"/>
            <a:ext cx="8114100" cy="5031544"/>
          </a:xfrm>
          <a:prstGeom prst="rect">
            <a:avLst/>
          </a:prstGeom>
        </p:spPr>
        <p:txBody>
          <a:bodyPr vert="horz" lIns="91440" tIns="45720" rIns="91440" bIns="45720" numCol="2" rtlCol="0">
            <a:normAutofit/>
          </a:bodyPr>
          <a:lstStyle>
            <a:lvl1pPr marL="0" indent="0">
              <a:lnSpc>
                <a:spcPct val="150000"/>
              </a:lnSpc>
              <a:buNone/>
              <a:defRPr sz="2400">
                <a:latin typeface="Arial" panose="020B0604020202020204" pitchFamily="34" charset="0"/>
                <a:cs typeface="Arial" panose="020B0604020202020204" pitchFamily="34" charset="0"/>
              </a:defRPr>
            </a:lvl1pPr>
          </a:lstStyle>
          <a:p>
            <a:pPr lvl="0"/>
            <a:r>
              <a:rPr lang="en-GB" dirty="0"/>
              <a:t>Click to edit Master text styles</a:t>
            </a:r>
          </a:p>
        </p:txBody>
      </p:sp>
    </p:spTree>
    <p:extLst>
      <p:ext uri="{BB962C8B-B14F-4D97-AF65-F5344CB8AC3E}">
        <p14:creationId xmlns:p14="http://schemas.microsoft.com/office/powerpoint/2010/main" val="26245287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dirty="0"/>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9.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8.png"/><Relationship Id="rId5" Type="http://schemas.openxmlformats.org/officeDocument/2006/relationships/theme" Target="../theme/theme8.xml"/><Relationship Id="rId4" Type="http://schemas.openxmlformats.org/officeDocument/2006/relationships/slideLayout" Target="../slideLayouts/slideLayout13.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theme" Target="../theme/theme9.xml"/><Relationship Id="rId4" Type="http://schemas.openxmlformats.org/officeDocument/2006/relationships/slideLayout" Target="../slideLayouts/slideLayout17.xml"/></Relationships>
</file>

<file path=ppt/slideMasters/_rels/slideMaster10.xml.rels><?xml version="1.0" encoding="UTF-8" standalone="yes"?>
<Relationships xmlns="http://schemas.openxmlformats.org/package/2006/relationships"><Relationship Id="rId3" Type="http://schemas.openxmlformats.org/officeDocument/2006/relationships/theme" Target="../theme/theme1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4" Type="http://schemas.openxmlformats.org/officeDocument/2006/relationships/image" Target="../media/image10.png"/></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5" Type="http://schemas.openxmlformats.org/officeDocument/2006/relationships/image" Target="../media/image11.png"/><Relationship Id="rId4" Type="http://schemas.openxmlformats.org/officeDocument/2006/relationships/theme" Target="../theme/theme11.xml"/></Relationships>
</file>

<file path=ppt/slideMasters/_rels/slideMaster12.xml.rels><?xml version="1.0" encoding="UTF-8" standalone="yes"?>
<Relationships xmlns="http://schemas.openxmlformats.org/package/2006/relationships"><Relationship Id="rId3" Type="http://schemas.openxmlformats.org/officeDocument/2006/relationships/theme" Target="../theme/theme12.xml"/><Relationship Id="rId2" Type="http://schemas.openxmlformats.org/officeDocument/2006/relationships/slideLayout" Target="../slideLayouts/slideLayout24.xml"/><Relationship Id="rId1" Type="http://schemas.openxmlformats.org/officeDocument/2006/relationships/slideLayout" Target="../slideLayouts/slideLayout23.xml"/><Relationship Id="rId4" Type="http://schemas.openxmlformats.org/officeDocument/2006/relationships/image" Target="../media/image12.png"/></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25.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5" Type="http://schemas.openxmlformats.org/officeDocument/2006/relationships/slideLayout" Target="../slideLayouts/slideLayout30.xml"/><Relationship Id="rId4" Type="http://schemas.openxmlformats.org/officeDocument/2006/relationships/slideLayout" Target="../slideLayouts/slideLayout29.xml"/><Relationship Id="rId9" Type="http://schemas.openxmlformats.org/officeDocument/2006/relationships/theme" Target="../theme/theme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5.xml"/><Relationship Id="rId1" Type="http://schemas.openxmlformats.org/officeDocument/2006/relationships/slideLayout" Target="../slideLayouts/slideLayout34.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6.xml"/><Relationship Id="rId1" Type="http://schemas.openxmlformats.org/officeDocument/2006/relationships/slideLayout" Target="../slideLayouts/slideLayout35.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theme" Target="../theme/theme17.xml"/><Relationship Id="rId1"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6/23/2023</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9" name="Picture 8" descr="Logo&#10;&#10;Description automatically generated">
            <a:extLst>
              <a:ext uri="{FF2B5EF4-FFF2-40B4-BE49-F238E27FC236}">
                <a16:creationId xmlns:a16="http://schemas.microsoft.com/office/drawing/2014/main" id="{A2E05995-1A0A-EE46-B8A7-948610CE7D51}"/>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screenshot of a building&#10;&#10;Description automatically generated with low confidence">
            <a:extLst>
              <a:ext uri="{FF2B5EF4-FFF2-40B4-BE49-F238E27FC236}">
                <a16:creationId xmlns:a16="http://schemas.microsoft.com/office/drawing/2014/main" id="{7C7000E2-8224-D648-82AF-A176F6588717}"/>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screenshot of a building&#10;&#10;Description automatically generated with low confidence">
            <a:extLst>
              <a:ext uri="{FF2B5EF4-FFF2-40B4-BE49-F238E27FC236}">
                <a16:creationId xmlns:a16="http://schemas.microsoft.com/office/drawing/2014/main" id="{05090118-CB8B-AE45-AFF7-04F2397CE623}"/>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Graphical user interface&#10;&#10;Description automatically generated with medium confidence">
            <a:extLst>
              <a:ext uri="{FF2B5EF4-FFF2-40B4-BE49-F238E27FC236}">
                <a16:creationId xmlns:a16="http://schemas.microsoft.com/office/drawing/2014/main" id="{6D5E6D1E-DBE0-404C-B538-E4FD24636200}"/>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Graphical user interface&#10;&#10;Description automatically generated">
            <a:extLst>
              <a:ext uri="{FF2B5EF4-FFF2-40B4-BE49-F238E27FC236}">
                <a16:creationId xmlns:a16="http://schemas.microsoft.com/office/drawing/2014/main" id="{76BC57CB-0823-2D4A-9D38-0DDBB0AA49A4}"/>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A234961A-4646-3842-A00E-EB21D1638F52}"/>
              </a:ext>
            </a:extLst>
          </p:cNvPr>
          <p:cNvSpPr>
            <a:spLocks noGrp="1"/>
          </p:cNvSpPr>
          <p:nvPr>
            <p:ph type="title"/>
          </p:nvPr>
        </p:nvSpPr>
        <p:spPr>
          <a:xfrm>
            <a:off x="358219" y="1390621"/>
            <a:ext cx="11481847" cy="694554"/>
          </a:xfrm>
          <a:prstGeom prst="rect">
            <a:avLst/>
          </a:prstGeom>
        </p:spPr>
        <p:txBody>
          <a:bodyPr vert="horz" lIns="91440" tIns="45720" rIns="91440" bIns="45720" rtlCol="0" anchor="ctr">
            <a:normAutofit/>
          </a:bodyPr>
          <a:lstStyle/>
          <a:p>
            <a:r>
              <a:rPr lang="en-GB" dirty="0"/>
              <a:t>Click to edit Master title style </a:t>
            </a:r>
            <a:endParaRPr lang="en-US" dirty="0"/>
          </a:p>
        </p:txBody>
      </p:sp>
      <p:pic>
        <p:nvPicPr>
          <p:cNvPr id="3" name="Picture 2" descr="Graphical user interface&#10;&#10;Description automatically generated with low confidence">
            <a:extLst>
              <a:ext uri="{FF2B5EF4-FFF2-40B4-BE49-F238E27FC236}">
                <a16:creationId xmlns:a16="http://schemas.microsoft.com/office/drawing/2014/main" id="{C8947104-17EE-AA4F-A4A4-EA48FA82FFBF}"/>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 id="2147483722" r:id="rId2"/>
    <p:sldLayoutId id="2147483725" r:id="rId3"/>
  </p:sldLayoutIdLst>
  <p:txStyles>
    <p:titleStyle>
      <a:lvl1pPr algn="l" defTabSz="914400" rtl="0" eaLnBrk="1" latinLnBrk="0" hangingPunct="1">
        <a:lnSpc>
          <a:spcPct val="90000"/>
        </a:lnSpc>
        <a:spcBef>
          <a:spcPct val="0"/>
        </a:spcBef>
        <a:buNone/>
        <a:defRPr sz="2800" b="1" kern="1200">
          <a:solidFill>
            <a:schemeClr val="bg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square" lIns="0" tIns="0" rIns="0" bIns="0" rtlCol="0" anchor="t" anchorCtr="0">
            <a:noAutofit/>
          </a:bodyPr>
          <a:lstStyle/>
          <a:p>
            <a:pPr lvl="0"/>
            <a:r>
              <a:rPr lang="en-GB" dirty="0"/>
              <a:t>Click to edit Master text styles</a:t>
            </a:r>
          </a:p>
        </p:txBody>
      </p:sp>
      <p:pic>
        <p:nvPicPr>
          <p:cNvPr id="3" name="Picture 2" descr="A picture containing chart&#10;&#10;Description automatically generated">
            <a:extLst>
              <a:ext uri="{FF2B5EF4-FFF2-40B4-BE49-F238E27FC236}">
                <a16:creationId xmlns:a16="http://schemas.microsoft.com/office/drawing/2014/main" id="{3972F5A7-F5D8-5E4D-A41B-C078E72B92C6}"/>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800" b="1"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959473"/>
          </a:xfrm>
          <a:prstGeom prst="rect">
            <a:avLst/>
          </a:prstGeom>
        </p:spPr>
        <p:txBody>
          <a:bodyPr vert="horz" lIns="91440" tIns="45720" rIns="91440" bIns="45720" rtlCol="0" anchor="ctr">
            <a:normAutofit/>
          </a:bodyPr>
          <a:lstStyle/>
          <a:p>
            <a:r>
              <a:rPr lang="en-GB"/>
              <a:t>Click to edit Master title style</a:t>
            </a:r>
            <a:endParaRPr lang="en-US"/>
          </a:p>
        </p:txBody>
      </p:sp>
      <p:pic>
        <p:nvPicPr>
          <p:cNvPr id="4" name="Picture 3" descr="Graphical user interface, text, application&#10;&#10;Description automatically generated">
            <a:extLst>
              <a:ext uri="{FF2B5EF4-FFF2-40B4-BE49-F238E27FC236}">
                <a16:creationId xmlns:a16="http://schemas.microsoft.com/office/drawing/2014/main" id="{8CDF4B5A-5BC9-DF46-98BB-700999D8212C}"/>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 id="2147483708" r:id="rId2"/>
    <p:sldLayoutId id="2147483706" r:id="rId3"/>
    <p:sldLayoutId id="2147483707" r:id="rId4"/>
  </p:sldLayoutIdLst>
  <p:txStyles>
    <p:titleStyle>
      <a:lvl1pPr algn="l" defTabSz="914400" rtl="0" eaLnBrk="1" latinLnBrk="0" hangingPunct="1">
        <a:lnSpc>
          <a:spcPct val="150000"/>
        </a:lnSpc>
        <a:spcBef>
          <a:spcPct val="0"/>
        </a:spcBef>
        <a:buNone/>
        <a:defRPr sz="2800" b="1" kern="1200">
          <a:solidFill>
            <a:schemeClr val="tx1"/>
          </a:solidFill>
          <a:latin typeface="Arial" panose="020B0604020202020204" pitchFamily="34" charset="0"/>
          <a:ea typeface="+mj-ea"/>
          <a:cs typeface="Arial" panose="020B0604020202020204" pitchFamily="34" charset="0"/>
        </a:defRPr>
      </a:lvl1pPr>
    </p:titleStyle>
    <p:bodyStyle>
      <a:lvl1pPr marL="0" indent="0" algn="l" defTabSz="914400" rtl="0" eaLnBrk="1" latinLnBrk="0" hangingPunct="1">
        <a:lnSpc>
          <a:spcPct val="150000"/>
        </a:lnSpc>
        <a:spcBef>
          <a:spcPts val="1000"/>
        </a:spcBef>
        <a:buFont typeface="Arial" panose="020B0604020202020204" pitchFamily="34" charset="0"/>
        <a:buNone/>
        <a:defRPr sz="24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Title Placeholder 1">
            <a:extLst>
              <a:ext uri="{FF2B5EF4-FFF2-40B4-BE49-F238E27FC236}">
                <a16:creationId xmlns:a16="http://schemas.microsoft.com/office/drawing/2014/main" id="{7B12EA8C-2F87-A64C-86E7-7614C5B3C9DF}"/>
              </a:ext>
            </a:extLst>
          </p:cNvPr>
          <p:cNvSpPr txBox="1">
            <a:spLocks/>
          </p:cNvSpPr>
          <p:nvPr userDrawn="1"/>
        </p:nvSpPr>
        <p:spPr>
          <a:xfrm>
            <a:off x="355076" y="1330799"/>
            <a:ext cx="11481847" cy="95947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50000"/>
              </a:lnSpc>
            </a:pPr>
            <a:r>
              <a:rPr lang="en-GB" sz="2800" b="1" dirty="0">
                <a:latin typeface="Arial" panose="020B0604020202020204" pitchFamily="34" charset="0"/>
                <a:cs typeface="Arial" panose="020B0604020202020204" pitchFamily="34" charset="0"/>
              </a:rPr>
              <a:t>Click to edit Master title style</a:t>
            </a:r>
            <a:endParaRPr lang="en-US" sz="2800" b="1" dirty="0">
              <a:latin typeface="Arial" panose="020B0604020202020204" pitchFamily="34" charset="0"/>
              <a:cs typeface="Arial" panose="020B0604020202020204" pitchFamily="34" charset="0"/>
            </a:endParaRPr>
          </a:p>
        </p:txBody>
      </p:sp>
      <p:pic>
        <p:nvPicPr>
          <p:cNvPr id="3" name="Picture 2" descr="Graphical user interface, text, application&#10;&#10;Description automatically generated">
            <a:extLst>
              <a:ext uri="{FF2B5EF4-FFF2-40B4-BE49-F238E27FC236}">
                <a16:creationId xmlns:a16="http://schemas.microsoft.com/office/drawing/2014/main" id="{DD803F06-DF0D-F24F-AC01-8BF8B1CA2593}"/>
              </a:ext>
            </a:extLst>
          </p:cNvPr>
          <p:cNvPicPr>
            <a:picLocks noChangeAspect="1"/>
          </p:cNvPicPr>
          <p:nvPr userDrawn="1"/>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 id="2147483711" r:id="rId2"/>
    <p:sldLayoutId id="2147483712" r:id="rId3"/>
    <p:sldLayoutId id="2147483714"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a:extLst>
              <a:ext uri="{FF2B5EF4-FFF2-40B4-BE49-F238E27FC236}">
                <a16:creationId xmlns:a16="http://schemas.microsoft.com/office/drawing/2014/main" id="{CC1A67B6-BB88-C146-881D-3F8A23FCBA8C}"/>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 id="2147483718"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9B5E0547-8B33-1047-A79B-361CEE0EAEB3}"/>
              </a:ext>
            </a:extLst>
          </p:cNvPr>
          <p:cNvPicPr>
            <a:picLocks noChangeAspect="1"/>
          </p:cNvPicPr>
          <p:nvPr userDrawn="1"/>
        </p:nvPicPr>
        <p:blipFill>
          <a:blip r:embed="rId5"/>
          <a:stretch>
            <a:fillRect/>
          </a:stretch>
        </p:blipFill>
        <p:spPr>
          <a:xfrm>
            <a:off x="0" y="0"/>
            <a:ext cx="12192000" cy="6858000"/>
          </a:xfrm>
          <a:prstGeom prst="rect">
            <a:avLst/>
          </a:prstGeom>
        </p:spPr>
      </p:pic>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 id="2147483719" r:id="rId2"/>
    <p:sldLayoutId id="2147483720"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id="{87DD38B9-A499-B04D-9875-FB9454006A64}"/>
              </a:ext>
            </a:extLst>
          </p:cNvPr>
          <p:cNvPicPr>
            <a:picLocks noChangeAspect="1"/>
          </p:cNvPicPr>
          <p:nvPr userDrawn="1"/>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 id="214748372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A picture containing text, screenshot&#10;&#10;Description automatically generated">
            <a:extLst>
              <a:ext uri="{FF2B5EF4-FFF2-40B4-BE49-F238E27FC236}">
                <a16:creationId xmlns:a16="http://schemas.microsoft.com/office/drawing/2014/main" id="{A95FC50A-354B-4A4A-946A-0429974AA7BC}"/>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22.jpg"/><Relationship Id="rId7" Type="http://schemas.openxmlformats.org/officeDocument/2006/relationships/image" Target="../media/image26.jpeg"/><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image" Target="../media/image25.jpeg"/><Relationship Id="rId11" Type="http://schemas.openxmlformats.org/officeDocument/2006/relationships/image" Target="../media/image30.jpg"/><Relationship Id="rId5" Type="http://schemas.openxmlformats.org/officeDocument/2006/relationships/image" Target="../media/image24.png"/><Relationship Id="rId10" Type="http://schemas.openxmlformats.org/officeDocument/2006/relationships/image" Target="../media/image29.jpeg"/><Relationship Id="rId4" Type="http://schemas.openxmlformats.org/officeDocument/2006/relationships/image" Target="../media/image23.jpeg"/><Relationship Id="rId9" Type="http://schemas.openxmlformats.org/officeDocument/2006/relationships/image" Target="../media/image28.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hyperlink" Target="https://live.uniticms.com/uwtsd/register/?form=welfare" TargetMode="External"/><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hyperlink" Target="mailto:LondonDisability@uwtsd.ac.uk" TargetMode="External"/><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hyperlink" Target="mailto:disability.birmingham@uwtsd.ac.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26392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1">
            <a:extLst>
              <a:ext uri="{FF2B5EF4-FFF2-40B4-BE49-F238E27FC236}">
                <a16:creationId xmlns:a16="http://schemas.microsoft.com/office/drawing/2014/main" id="{ECA7D734-8F59-8B38-9EA2-82DBD3F55C94}"/>
              </a:ext>
            </a:extLst>
          </p:cNvPr>
          <p:cNvSpPr>
            <a:spLocks noGrp="1"/>
          </p:cNvSpPr>
          <p:nvPr>
            <p:ph idx="1"/>
          </p:nvPr>
        </p:nvSpPr>
        <p:spPr>
          <a:xfrm>
            <a:off x="224639" y="1151115"/>
            <a:ext cx="6246499" cy="816254"/>
          </a:xfrm>
        </p:spPr>
        <p:txBody>
          <a:bodyPr/>
          <a:lstStyle/>
          <a:p>
            <a:pPr>
              <a:lnSpc>
                <a:spcPct val="100000"/>
              </a:lnSpc>
            </a:pPr>
            <a:r>
              <a:rPr lang="en-GB" sz="4400" dirty="0"/>
              <a:t>Meet the Team</a:t>
            </a:r>
          </a:p>
          <a:p>
            <a:pPr>
              <a:lnSpc>
                <a:spcPct val="100000"/>
              </a:lnSpc>
            </a:pPr>
            <a:endParaRPr lang="en-US" sz="1800" dirty="0"/>
          </a:p>
          <a:p>
            <a:endParaRPr lang="en-GB" sz="1800" b="1" dirty="0"/>
          </a:p>
        </p:txBody>
      </p:sp>
      <p:pic>
        <p:nvPicPr>
          <p:cNvPr id="5" name="Picture 4" descr="Shervjeet Garcha, Learning Support Manager">
            <a:extLst>
              <a:ext uri="{FF2B5EF4-FFF2-40B4-BE49-F238E27FC236}">
                <a16:creationId xmlns:a16="http://schemas.microsoft.com/office/drawing/2014/main" id="{FD9C04A3-C79B-E44D-7EFB-5E40C0E9EF53}"/>
              </a:ext>
            </a:extLst>
          </p:cNvPr>
          <p:cNvPicPr>
            <a:picLocks noChangeAspect="1"/>
          </p:cNvPicPr>
          <p:nvPr/>
        </p:nvPicPr>
        <p:blipFill rotWithShape="1">
          <a:blip r:embed="rId3"/>
          <a:srcRect t="11073" b="20011"/>
          <a:stretch/>
        </p:blipFill>
        <p:spPr>
          <a:xfrm>
            <a:off x="5338210" y="93229"/>
            <a:ext cx="1476872" cy="1645610"/>
          </a:xfrm>
          <a:prstGeom prst="rect">
            <a:avLst/>
          </a:prstGeom>
        </p:spPr>
      </p:pic>
      <p:sp>
        <p:nvSpPr>
          <p:cNvPr id="6" name="TextBox 5">
            <a:extLst>
              <a:ext uri="{FF2B5EF4-FFF2-40B4-BE49-F238E27FC236}">
                <a16:creationId xmlns:a16="http://schemas.microsoft.com/office/drawing/2014/main" id="{748DAAAE-1D18-48AD-6EE7-9DFC5708773E}"/>
              </a:ext>
            </a:extLst>
          </p:cNvPr>
          <p:cNvSpPr txBox="1"/>
          <p:nvPr/>
        </p:nvSpPr>
        <p:spPr>
          <a:xfrm>
            <a:off x="7026232" y="212552"/>
            <a:ext cx="4019612" cy="1323439"/>
          </a:xfrm>
          <a:prstGeom prst="rect">
            <a:avLst/>
          </a:prstGeom>
          <a:noFill/>
        </p:spPr>
        <p:txBody>
          <a:bodyPr wrap="square" rtlCol="0">
            <a:spAutoFit/>
          </a:bodyPr>
          <a:lstStyle/>
          <a:p>
            <a:r>
              <a:rPr lang="en-GB" sz="2000" b="1" dirty="0">
                <a:solidFill>
                  <a:srgbClr val="002060"/>
                </a:solidFill>
                <a:latin typeface="Arial" panose="020B0604020202020204" pitchFamily="34" charset="0"/>
                <a:cs typeface="Arial" panose="020B0604020202020204" pitchFamily="34" charset="0"/>
              </a:rPr>
              <a:t>Learning Support Manager IICL Birmingham &amp; London  </a:t>
            </a:r>
          </a:p>
          <a:p>
            <a:endParaRPr lang="en-GB" sz="2000" b="1" dirty="0">
              <a:solidFill>
                <a:srgbClr val="002060"/>
              </a:solidFill>
              <a:latin typeface="Arial" panose="020B0604020202020204" pitchFamily="34" charset="0"/>
              <a:cs typeface="Arial" panose="020B0604020202020204" pitchFamily="34" charset="0"/>
            </a:endParaRPr>
          </a:p>
          <a:p>
            <a:r>
              <a:rPr lang="en-GB" sz="2000" b="1" dirty="0">
                <a:solidFill>
                  <a:srgbClr val="002060"/>
                </a:solidFill>
                <a:latin typeface="Arial" panose="020B0604020202020204" pitchFamily="34" charset="0"/>
                <a:cs typeface="Arial" panose="020B0604020202020204" pitchFamily="34" charset="0"/>
              </a:rPr>
              <a:t>Shervjeet Garcha </a:t>
            </a:r>
          </a:p>
        </p:txBody>
      </p:sp>
      <p:sp>
        <p:nvSpPr>
          <p:cNvPr id="7" name="TextBox 6">
            <a:extLst>
              <a:ext uri="{FF2B5EF4-FFF2-40B4-BE49-F238E27FC236}">
                <a16:creationId xmlns:a16="http://schemas.microsoft.com/office/drawing/2014/main" id="{71BB85D0-F97C-7648-3E7A-652B212C4F22}"/>
              </a:ext>
            </a:extLst>
          </p:cNvPr>
          <p:cNvSpPr txBox="1"/>
          <p:nvPr/>
        </p:nvSpPr>
        <p:spPr>
          <a:xfrm>
            <a:off x="6272534" y="1729092"/>
            <a:ext cx="5656119" cy="4985980"/>
          </a:xfrm>
          <a:prstGeom prst="rect">
            <a:avLst/>
          </a:prstGeom>
          <a:noFill/>
        </p:spPr>
        <p:txBody>
          <a:bodyPr wrap="square" rtlCol="0">
            <a:spAutoFit/>
          </a:bodyPr>
          <a:lstStyle/>
          <a:p>
            <a:pPr>
              <a:lnSpc>
                <a:spcPct val="100000"/>
              </a:lnSpc>
            </a:pPr>
            <a:r>
              <a:rPr lang="en-GB" sz="2400" b="1" dirty="0">
                <a:solidFill>
                  <a:srgbClr val="002060"/>
                </a:solidFill>
                <a:latin typeface="Arial" panose="020B0604020202020204" pitchFamily="34" charset="0"/>
                <a:cs typeface="Arial" panose="020B0604020202020204" pitchFamily="34" charset="0"/>
              </a:rPr>
              <a:t>Birmingham </a:t>
            </a:r>
          </a:p>
          <a:p>
            <a:pPr>
              <a:lnSpc>
                <a:spcPct val="100000"/>
              </a:lnSpc>
            </a:pPr>
            <a:r>
              <a:rPr lang="en-GB" sz="2400" b="1" dirty="0">
                <a:solidFill>
                  <a:srgbClr val="002060"/>
                </a:solidFill>
                <a:latin typeface="Arial" panose="020B0604020202020204" pitchFamily="34" charset="0"/>
                <a:cs typeface="Arial" panose="020B0604020202020204" pitchFamily="34" charset="0"/>
              </a:rPr>
              <a:t>Disability Advisers </a:t>
            </a:r>
          </a:p>
          <a:p>
            <a:pPr>
              <a:lnSpc>
                <a:spcPct val="150000"/>
              </a:lnSpc>
            </a:pPr>
            <a:endParaRPr lang="en-GB" sz="1800" b="1" dirty="0">
              <a:solidFill>
                <a:srgbClr val="002060"/>
              </a:solidFill>
              <a:latin typeface="Arial" panose="020B0604020202020204" pitchFamily="34" charset="0"/>
              <a:cs typeface="Arial" panose="020B0604020202020204" pitchFamily="34" charset="0"/>
            </a:endParaRPr>
          </a:p>
          <a:p>
            <a:pPr>
              <a:lnSpc>
                <a:spcPct val="150000"/>
              </a:lnSpc>
            </a:pPr>
            <a:r>
              <a:rPr lang="en-GB" sz="1800" b="1" dirty="0">
                <a:solidFill>
                  <a:srgbClr val="002060"/>
                </a:solidFill>
                <a:latin typeface="Arial" panose="020B0604020202020204" pitchFamily="34" charset="0"/>
                <a:cs typeface="Arial" panose="020B0604020202020204" pitchFamily="34" charset="0"/>
              </a:rPr>
              <a:t>Sparkhill</a:t>
            </a:r>
          </a:p>
          <a:p>
            <a:pPr>
              <a:lnSpc>
                <a:spcPct val="150000"/>
              </a:lnSpc>
            </a:pPr>
            <a:r>
              <a:rPr lang="en-GB" sz="1800" b="1" dirty="0">
                <a:solidFill>
                  <a:srgbClr val="002060"/>
                </a:solidFill>
                <a:latin typeface="Arial" panose="020B0604020202020204" pitchFamily="34" charset="0"/>
                <a:cs typeface="Arial" panose="020B0604020202020204" pitchFamily="34" charset="0"/>
              </a:rPr>
              <a:t>Ang Leonard </a:t>
            </a:r>
          </a:p>
          <a:p>
            <a:pPr>
              <a:lnSpc>
                <a:spcPct val="150000"/>
              </a:lnSpc>
            </a:pPr>
            <a:endParaRPr lang="en-GB" sz="1800" b="1" dirty="0">
              <a:solidFill>
                <a:srgbClr val="002060"/>
              </a:solidFill>
              <a:latin typeface="Arial" panose="020B0604020202020204" pitchFamily="34" charset="0"/>
              <a:cs typeface="Arial" panose="020B0604020202020204" pitchFamily="34" charset="0"/>
            </a:endParaRPr>
          </a:p>
          <a:p>
            <a:pPr>
              <a:lnSpc>
                <a:spcPct val="150000"/>
              </a:lnSpc>
            </a:pPr>
            <a:r>
              <a:rPr lang="en-GB" sz="1800" b="1" dirty="0">
                <a:solidFill>
                  <a:srgbClr val="002060"/>
                </a:solidFill>
                <a:latin typeface="Arial" panose="020B0604020202020204" pitchFamily="34" charset="0"/>
                <a:cs typeface="Arial" panose="020B0604020202020204" pitchFamily="34" charset="0"/>
              </a:rPr>
              <a:t>Quay Place </a:t>
            </a:r>
          </a:p>
          <a:p>
            <a:pPr>
              <a:lnSpc>
                <a:spcPct val="150000"/>
              </a:lnSpc>
            </a:pPr>
            <a:r>
              <a:rPr lang="en-GB" sz="1800" b="1" dirty="0">
                <a:solidFill>
                  <a:srgbClr val="002060"/>
                </a:solidFill>
                <a:latin typeface="Arial" panose="020B0604020202020204" pitchFamily="34" charset="0"/>
                <a:cs typeface="Arial" panose="020B0604020202020204" pitchFamily="34" charset="0"/>
              </a:rPr>
              <a:t>Hana Jacobson                   Jodiann Gayle </a:t>
            </a:r>
          </a:p>
          <a:p>
            <a:pPr marL="285750" indent="-285750">
              <a:lnSpc>
                <a:spcPct val="100000"/>
              </a:lnSpc>
              <a:buFont typeface="Arial" panose="020B0604020202020204" pitchFamily="34" charset="0"/>
              <a:buChar char="•"/>
            </a:pPr>
            <a:endParaRPr lang="en-GB" sz="1800" b="1"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endParaRPr lang="en-GB" b="1"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endParaRPr lang="en-GB" sz="1800" b="1"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endParaRPr lang="en-GB" b="1" dirty="0">
              <a:latin typeface="Arial" panose="020B0604020202020204" pitchFamily="34" charset="0"/>
              <a:cs typeface="Arial" panose="020B0604020202020204" pitchFamily="34" charset="0"/>
            </a:endParaRPr>
          </a:p>
          <a:p>
            <a:pPr marL="285750" indent="-285750">
              <a:lnSpc>
                <a:spcPct val="100000"/>
              </a:lnSpc>
              <a:buFont typeface="Arial" panose="020B0604020202020204" pitchFamily="34" charset="0"/>
              <a:buChar char="•"/>
            </a:pPr>
            <a:endParaRPr lang="en-GB" sz="1800" b="1" dirty="0">
              <a:latin typeface="Arial" panose="020B0604020202020204" pitchFamily="34" charset="0"/>
              <a:cs typeface="Arial" panose="020B0604020202020204" pitchFamily="34" charset="0"/>
            </a:endParaRPr>
          </a:p>
          <a:p>
            <a:pPr>
              <a:lnSpc>
                <a:spcPct val="100000"/>
              </a:lnSpc>
            </a:pPr>
            <a:r>
              <a:rPr lang="en-GB" dirty="0"/>
              <a:t> </a:t>
            </a:r>
          </a:p>
        </p:txBody>
      </p:sp>
      <p:sp>
        <p:nvSpPr>
          <p:cNvPr id="8" name="TextBox 7">
            <a:extLst>
              <a:ext uri="{FF2B5EF4-FFF2-40B4-BE49-F238E27FC236}">
                <a16:creationId xmlns:a16="http://schemas.microsoft.com/office/drawing/2014/main" id="{09270EC2-9982-5BFD-5397-137E23BF4729}"/>
              </a:ext>
            </a:extLst>
          </p:cNvPr>
          <p:cNvSpPr txBox="1"/>
          <p:nvPr/>
        </p:nvSpPr>
        <p:spPr>
          <a:xfrm>
            <a:off x="297933" y="1882389"/>
            <a:ext cx="4816510" cy="3600986"/>
          </a:xfrm>
          <a:prstGeom prst="rect">
            <a:avLst/>
          </a:prstGeom>
          <a:noFill/>
        </p:spPr>
        <p:txBody>
          <a:bodyPr wrap="square" rtlCol="0">
            <a:spAutoFit/>
          </a:bodyPr>
          <a:lstStyle/>
          <a:p>
            <a:r>
              <a:rPr lang="en-GB" sz="2400" b="1" dirty="0">
                <a:solidFill>
                  <a:schemeClr val="bg1"/>
                </a:solidFill>
                <a:latin typeface="Arial" panose="020B0604020202020204" pitchFamily="34" charset="0"/>
                <a:cs typeface="Arial" panose="020B0604020202020204" pitchFamily="34" charset="0"/>
              </a:rPr>
              <a:t>London </a:t>
            </a:r>
          </a:p>
          <a:p>
            <a:r>
              <a:rPr lang="en-GB" sz="2400" b="1" dirty="0">
                <a:solidFill>
                  <a:schemeClr val="bg1"/>
                </a:solidFill>
                <a:latin typeface="Arial" panose="020B0604020202020204" pitchFamily="34" charset="0"/>
                <a:cs typeface="Arial" panose="020B0604020202020204" pitchFamily="34" charset="0"/>
              </a:rPr>
              <a:t>Disability Officers </a:t>
            </a:r>
          </a:p>
          <a:p>
            <a:endParaRPr lang="en-GB" b="1" dirty="0">
              <a:solidFill>
                <a:schemeClr val="bg1"/>
              </a:solidFill>
              <a:latin typeface="Arial" panose="020B0604020202020204" pitchFamily="34" charset="0"/>
              <a:cs typeface="Arial" panose="020B0604020202020204" pitchFamily="34" charset="0"/>
            </a:endParaRPr>
          </a:p>
          <a:p>
            <a:endParaRPr lang="en-GB" sz="1800" b="1" dirty="0">
              <a:solidFill>
                <a:schemeClr val="bg1"/>
              </a:solidFill>
              <a:latin typeface="Arial" panose="020B0604020202020204" pitchFamily="34" charset="0"/>
              <a:cs typeface="Arial" panose="020B0604020202020204" pitchFamily="34" charset="0"/>
            </a:endParaRPr>
          </a:p>
          <a:p>
            <a:r>
              <a:rPr lang="en-GB" sz="1800" b="1" dirty="0">
                <a:solidFill>
                  <a:schemeClr val="bg1"/>
                </a:solidFill>
                <a:latin typeface="Arial" panose="020B0604020202020204" pitchFamily="34" charset="0"/>
                <a:cs typeface="Arial" panose="020B0604020202020204" pitchFamily="34" charset="0"/>
              </a:rPr>
              <a:t>Abi Luck</a:t>
            </a:r>
          </a:p>
          <a:p>
            <a:endParaRPr lang="en-GB" b="1" dirty="0">
              <a:solidFill>
                <a:schemeClr val="bg1"/>
              </a:solidFill>
              <a:latin typeface="Arial" panose="020B0604020202020204" pitchFamily="34" charset="0"/>
              <a:cs typeface="Arial" panose="020B0604020202020204" pitchFamily="34" charset="0"/>
            </a:endParaRPr>
          </a:p>
          <a:p>
            <a:endParaRPr lang="en-GB" sz="1800" b="1" dirty="0">
              <a:solidFill>
                <a:schemeClr val="bg1"/>
              </a:solidFill>
              <a:latin typeface="Arial" panose="020B0604020202020204" pitchFamily="34" charset="0"/>
              <a:cs typeface="Arial" panose="020B0604020202020204" pitchFamily="34" charset="0"/>
            </a:endParaRPr>
          </a:p>
          <a:p>
            <a:endParaRPr lang="en-GB" sz="1800" b="1" dirty="0">
              <a:solidFill>
                <a:schemeClr val="bg1"/>
              </a:solidFill>
              <a:latin typeface="Arial" panose="020B0604020202020204" pitchFamily="34" charset="0"/>
              <a:cs typeface="Arial" panose="020B0604020202020204" pitchFamily="34" charset="0"/>
            </a:endParaRPr>
          </a:p>
          <a:p>
            <a:endParaRPr lang="en-GB" sz="1800" b="1" dirty="0">
              <a:solidFill>
                <a:schemeClr val="bg1"/>
              </a:solidFill>
              <a:latin typeface="Arial" panose="020B0604020202020204" pitchFamily="34" charset="0"/>
              <a:cs typeface="Arial" panose="020B0604020202020204" pitchFamily="34" charset="0"/>
            </a:endParaRPr>
          </a:p>
          <a:p>
            <a:r>
              <a:rPr lang="en-GB" sz="1800" b="1" dirty="0">
                <a:solidFill>
                  <a:schemeClr val="bg1"/>
                </a:solidFill>
                <a:latin typeface="Arial" panose="020B0604020202020204" pitchFamily="34" charset="0"/>
                <a:cs typeface="Arial" panose="020B0604020202020204" pitchFamily="34" charset="0"/>
              </a:rPr>
              <a:t>Carol Vaughan Roberts </a:t>
            </a:r>
          </a:p>
          <a:p>
            <a:endParaRPr lang="en-GB" sz="1800" b="1" dirty="0">
              <a:latin typeface="Arial" panose="020B0604020202020204" pitchFamily="34" charset="0"/>
              <a:cs typeface="Arial" panose="020B0604020202020204" pitchFamily="34" charset="0"/>
            </a:endParaRPr>
          </a:p>
          <a:p>
            <a:endParaRPr lang="en-GB" dirty="0"/>
          </a:p>
        </p:txBody>
      </p:sp>
      <p:pic>
        <p:nvPicPr>
          <p:cNvPr id="9" name="Picture 2" descr="The London Campus">
            <a:extLst>
              <a:ext uri="{FF2B5EF4-FFF2-40B4-BE49-F238E27FC236}">
                <a16:creationId xmlns:a16="http://schemas.microsoft.com/office/drawing/2014/main" id="{DF06895F-AD5F-F481-C10E-095B3D5ECADC}"/>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50459" t="-3199" r="-2095"/>
          <a:stretch/>
        </p:blipFill>
        <p:spPr bwMode="auto">
          <a:xfrm>
            <a:off x="3734156" y="1882389"/>
            <a:ext cx="1684062" cy="144409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descr="Abi Luck, London Disability Officer">
            <a:extLst>
              <a:ext uri="{FF2B5EF4-FFF2-40B4-BE49-F238E27FC236}">
                <a16:creationId xmlns:a16="http://schemas.microsoft.com/office/drawing/2014/main" id="{CAEFD95D-9D7C-806D-7F52-9A0518761F93}"/>
              </a:ext>
            </a:extLst>
          </p:cNvPr>
          <p:cNvPicPr>
            <a:picLocks noChangeAspect="1"/>
          </p:cNvPicPr>
          <p:nvPr/>
        </p:nvPicPr>
        <p:blipFill rotWithShape="1">
          <a:blip r:embed="rId5"/>
          <a:srcRect l="10769" r="7249"/>
          <a:stretch/>
        </p:blipFill>
        <p:spPr>
          <a:xfrm>
            <a:off x="1862215" y="2811140"/>
            <a:ext cx="1279705" cy="1560943"/>
          </a:xfrm>
          <a:prstGeom prst="rect">
            <a:avLst/>
          </a:prstGeom>
        </p:spPr>
      </p:pic>
      <p:pic>
        <p:nvPicPr>
          <p:cNvPr id="12" name="Picture 11" descr="Carol Vaughan Roberts, London Disability Officer">
            <a:extLst>
              <a:ext uri="{FF2B5EF4-FFF2-40B4-BE49-F238E27FC236}">
                <a16:creationId xmlns:a16="http://schemas.microsoft.com/office/drawing/2014/main" id="{ED407905-B069-66A0-354B-B472E0534E0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2" t="1584" r="-1" b="6933"/>
          <a:stretch/>
        </p:blipFill>
        <p:spPr bwMode="auto">
          <a:xfrm>
            <a:off x="3622324" y="3791910"/>
            <a:ext cx="1279705" cy="1560943"/>
          </a:xfrm>
          <a:prstGeom prst="rect">
            <a:avLst/>
          </a:prstGeom>
          <a:noFill/>
          <a:ln>
            <a:noFill/>
          </a:ln>
        </p:spPr>
      </p:pic>
      <p:pic>
        <p:nvPicPr>
          <p:cNvPr id="13" name="Picture 12" descr="Sparkhill Campus Birmingham">
            <a:extLst>
              <a:ext uri="{FF2B5EF4-FFF2-40B4-BE49-F238E27FC236}">
                <a16:creationId xmlns:a16="http://schemas.microsoft.com/office/drawing/2014/main" id="{31839B8D-FB49-012F-4988-FA884342628F}"/>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8826" t="7623" r="7581"/>
          <a:stretch/>
        </p:blipFill>
        <p:spPr>
          <a:xfrm>
            <a:off x="9976416" y="2903605"/>
            <a:ext cx="1442218" cy="1060101"/>
          </a:xfrm>
          <a:prstGeom prst="rect">
            <a:avLst/>
          </a:prstGeom>
        </p:spPr>
      </p:pic>
      <p:pic>
        <p:nvPicPr>
          <p:cNvPr id="14" name="Picture 13" descr="Ang Leonard, Birmingham Disability Adviser">
            <a:extLst>
              <a:ext uri="{FF2B5EF4-FFF2-40B4-BE49-F238E27FC236}">
                <a16:creationId xmlns:a16="http://schemas.microsoft.com/office/drawing/2014/main" id="{9383262C-3303-5304-1E56-4257D15E9491}"/>
              </a:ext>
            </a:extLst>
          </p:cNvPr>
          <p:cNvPicPr>
            <a:picLocks noChangeAspect="1"/>
          </p:cNvPicPr>
          <p:nvPr/>
        </p:nvPicPr>
        <p:blipFill rotWithShape="1">
          <a:blip r:embed="rId8">
            <a:extLst>
              <a:ext uri="{28A0092B-C50C-407E-A947-70E740481C1C}">
                <a14:useLocalDpi xmlns:a14="http://schemas.microsoft.com/office/drawing/2010/main" val="0"/>
              </a:ext>
            </a:extLst>
          </a:blip>
          <a:srcRect l="740" t="16881" r="9353" b="4840"/>
          <a:stretch/>
        </p:blipFill>
        <p:spPr>
          <a:xfrm>
            <a:off x="8226420" y="2646791"/>
            <a:ext cx="1313014" cy="1564417"/>
          </a:xfrm>
          <a:prstGeom prst="rect">
            <a:avLst/>
          </a:prstGeom>
        </p:spPr>
      </p:pic>
      <p:pic>
        <p:nvPicPr>
          <p:cNvPr id="15" name="Picture 14" descr="Quay Place Campus Birmingham">
            <a:extLst>
              <a:ext uri="{FF2B5EF4-FFF2-40B4-BE49-F238E27FC236}">
                <a16:creationId xmlns:a16="http://schemas.microsoft.com/office/drawing/2014/main" id="{8CA940D0-9815-4B80-F458-8FADD61FE449}"/>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0805" r="7022"/>
          <a:stretch/>
        </p:blipFill>
        <p:spPr>
          <a:xfrm>
            <a:off x="8079478" y="5352853"/>
            <a:ext cx="1277995" cy="1035141"/>
          </a:xfrm>
          <a:prstGeom prst="rect">
            <a:avLst/>
          </a:prstGeom>
        </p:spPr>
      </p:pic>
      <p:pic>
        <p:nvPicPr>
          <p:cNvPr id="16" name="Picture 15" descr="Hana Jacobson, Birmingham Disability Adviser">
            <a:extLst>
              <a:ext uri="{FF2B5EF4-FFF2-40B4-BE49-F238E27FC236}">
                <a16:creationId xmlns:a16="http://schemas.microsoft.com/office/drawing/2014/main" id="{509991F2-7693-CA89-716F-F8718BC17C33}"/>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t="11865" r="5834" b="25244"/>
          <a:stretch/>
        </p:blipFill>
        <p:spPr>
          <a:xfrm>
            <a:off x="6471138" y="5109112"/>
            <a:ext cx="1313014" cy="1564417"/>
          </a:xfrm>
          <a:prstGeom prst="rect">
            <a:avLst/>
          </a:prstGeom>
        </p:spPr>
      </p:pic>
      <p:pic>
        <p:nvPicPr>
          <p:cNvPr id="17" name="Picture 16" descr="Jodiann Gayle, Birmingham Disability Adviser">
            <a:extLst>
              <a:ext uri="{FF2B5EF4-FFF2-40B4-BE49-F238E27FC236}">
                <a16:creationId xmlns:a16="http://schemas.microsoft.com/office/drawing/2014/main" id="{88CF0941-684D-A59A-C2C8-005DC2C60C33}"/>
              </a:ext>
            </a:extLst>
          </p:cNvPr>
          <p:cNvPicPr>
            <a:picLocks noChangeAspect="1"/>
          </p:cNvPicPr>
          <p:nvPr/>
        </p:nvPicPr>
        <p:blipFill rotWithShape="1">
          <a:blip r:embed="rId11"/>
          <a:srcRect l="1031" t="7886" r="3464" b="1"/>
          <a:stretch/>
        </p:blipFill>
        <p:spPr>
          <a:xfrm>
            <a:off x="9846298" y="5088214"/>
            <a:ext cx="1103626" cy="1564417"/>
          </a:xfrm>
          <a:prstGeom prst="rect">
            <a:avLst/>
          </a:prstGeom>
        </p:spPr>
      </p:pic>
    </p:spTree>
    <p:extLst>
      <p:ext uri="{BB962C8B-B14F-4D97-AF65-F5344CB8AC3E}">
        <p14:creationId xmlns:p14="http://schemas.microsoft.com/office/powerpoint/2010/main" val="1367452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F46431-2F68-ED46-AD9D-2ADC687AF33B}"/>
              </a:ext>
            </a:extLst>
          </p:cNvPr>
          <p:cNvSpPr>
            <a:spLocks noGrp="1"/>
          </p:cNvSpPr>
          <p:nvPr>
            <p:ph idx="1"/>
          </p:nvPr>
        </p:nvSpPr>
        <p:spPr/>
        <p:txBody>
          <a:bodyPr/>
          <a:lstStyle/>
          <a:p>
            <a:pPr>
              <a:lnSpc>
                <a:spcPct val="100000"/>
              </a:lnSpc>
            </a:pPr>
            <a:r>
              <a:rPr lang="en-GB" sz="4400" dirty="0"/>
              <a:t>Disabilities may Include…</a:t>
            </a:r>
            <a:endParaRPr lang="en-US" sz="2400" dirty="0"/>
          </a:p>
        </p:txBody>
      </p:sp>
      <p:sp>
        <p:nvSpPr>
          <p:cNvPr id="3" name="Content Placeholder 2">
            <a:extLst>
              <a:ext uri="{FF2B5EF4-FFF2-40B4-BE49-F238E27FC236}">
                <a16:creationId xmlns:a16="http://schemas.microsoft.com/office/drawing/2014/main" id="{9B17129A-8740-F944-B0BA-682A752A5D34}"/>
              </a:ext>
            </a:extLst>
          </p:cNvPr>
          <p:cNvSpPr>
            <a:spLocks noGrp="1"/>
          </p:cNvSpPr>
          <p:nvPr>
            <p:ph idx="10"/>
          </p:nvPr>
        </p:nvSpPr>
        <p:spPr>
          <a:xfrm>
            <a:off x="6574971" y="391886"/>
            <a:ext cx="5528129" cy="6643914"/>
          </a:xfrm>
        </p:spPr>
        <p:txBody>
          <a:bodyPr/>
          <a:lstStyle/>
          <a:p>
            <a:pPr marL="285750" indent="-285750">
              <a:lnSpc>
                <a:spcPct val="100000"/>
              </a:lnSpc>
              <a:buFont typeface="Arial" panose="020B0604020202020204" pitchFamily="34" charset="0"/>
              <a:buChar char="•"/>
            </a:pPr>
            <a:endParaRPr lang="en-GB" sz="1800" b="1" dirty="0">
              <a:solidFill>
                <a:srgbClr val="002060"/>
              </a:solidFill>
            </a:endParaRPr>
          </a:p>
          <a:p>
            <a:pPr marL="285750" indent="-285750">
              <a:lnSpc>
                <a:spcPct val="100000"/>
              </a:lnSpc>
              <a:buFont typeface="Arial" panose="020B0604020202020204" pitchFamily="34" charset="0"/>
              <a:buChar char="•"/>
            </a:pPr>
            <a:r>
              <a:rPr lang="en-GB" b="1" dirty="0">
                <a:solidFill>
                  <a:srgbClr val="002060"/>
                </a:solidFill>
              </a:rPr>
              <a:t>Long-term health conditions or illnesses </a:t>
            </a:r>
            <a:r>
              <a:rPr lang="en-GB" i="1" dirty="0">
                <a:solidFill>
                  <a:srgbClr val="002060"/>
                </a:solidFill>
              </a:rPr>
              <a:t> </a:t>
            </a:r>
          </a:p>
          <a:p>
            <a:pPr marL="285750" indent="-285750">
              <a:lnSpc>
                <a:spcPct val="100000"/>
              </a:lnSpc>
              <a:buFont typeface="Arial" panose="020B0604020202020204" pitchFamily="34" charset="0"/>
              <a:buChar char="•"/>
            </a:pPr>
            <a:r>
              <a:rPr lang="en-GB" b="1" dirty="0">
                <a:solidFill>
                  <a:srgbClr val="002060"/>
                </a:solidFill>
              </a:rPr>
              <a:t>Mental health conditions </a:t>
            </a:r>
            <a:endParaRPr lang="en-GB" i="1" dirty="0">
              <a:solidFill>
                <a:srgbClr val="002060"/>
              </a:solidFill>
            </a:endParaRPr>
          </a:p>
          <a:p>
            <a:pPr marL="285750" indent="-285750">
              <a:lnSpc>
                <a:spcPct val="100000"/>
              </a:lnSpc>
              <a:buFont typeface="Arial" panose="020B0604020202020204" pitchFamily="34" charset="0"/>
              <a:buChar char="•"/>
            </a:pPr>
            <a:r>
              <a:rPr lang="en-GB" b="1" dirty="0">
                <a:solidFill>
                  <a:srgbClr val="002060"/>
                </a:solidFill>
              </a:rPr>
              <a:t>Specific Learning Differences (SpLDs) </a:t>
            </a:r>
            <a:endParaRPr lang="en-GB" i="1" dirty="0">
              <a:solidFill>
                <a:srgbClr val="002060"/>
              </a:solidFill>
            </a:endParaRPr>
          </a:p>
          <a:p>
            <a:pPr marL="285750" indent="-285750">
              <a:lnSpc>
                <a:spcPct val="100000"/>
              </a:lnSpc>
              <a:buFont typeface="Arial" panose="020B0604020202020204" pitchFamily="34" charset="0"/>
              <a:buChar char="•"/>
            </a:pPr>
            <a:r>
              <a:rPr lang="en-GB" b="1" dirty="0">
                <a:solidFill>
                  <a:srgbClr val="002060"/>
                </a:solidFill>
              </a:rPr>
              <a:t>Autism Spectrum Condition (ASC) </a:t>
            </a:r>
            <a:endParaRPr lang="en-GB" dirty="0">
              <a:solidFill>
                <a:srgbClr val="002060"/>
              </a:solidFill>
            </a:endParaRPr>
          </a:p>
          <a:p>
            <a:pPr marL="285750" lvl="0" indent="-285750">
              <a:lnSpc>
                <a:spcPct val="100000"/>
              </a:lnSpc>
              <a:buFont typeface="Arial" panose="020B0604020202020204" pitchFamily="34" charset="0"/>
              <a:buChar char="•"/>
            </a:pPr>
            <a:r>
              <a:rPr lang="en-GB" b="1" dirty="0">
                <a:solidFill>
                  <a:srgbClr val="002060"/>
                </a:solidFill>
              </a:rPr>
              <a:t>Visual impairment/ Vision Loss</a:t>
            </a:r>
          </a:p>
          <a:p>
            <a:pPr marL="285750" lvl="0" indent="-285750">
              <a:lnSpc>
                <a:spcPct val="100000"/>
              </a:lnSpc>
              <a:buFont typeface="Arial" panose="020B0604020202020204" pitchFamily="34" charset="0"/>
              <a:buChar char="•"/>
            </a:pPr>
            <a:r>
              <a:rPr lang="en-GB" b="1" dirty="0">
                <a:solidFill>
                  <a:srgbClr val="002060"/>
                </a:solidFill>
              </a:rPr>
              <a:t>Hearing impairment/ Hearing Loss</a:t>
            </a:r>
            <a:endParaRPr lang="en-GB" dirty="0">
              <a:solidFill>
                <a:srgbClr val="002060"/>
              </a:solidFill>
            </a:endParaRPr>
          </a:p>
          <a:p>
            <a:pPr marL="285750" indent="-285750">
              <a:lnSpc>
                <a:spcPct val="100000"/>
              </a:lnSpc>
              <a:buFont typeface="Arial" panose="020B0604020202020204" pitchFamily="34" charset="0"/>
              <a:buChar char="•"/>
            </a:pPr>
            <a:r>
              <a:rPr lang="en-GB" b="1" dirty="0">
                <a:solidFill>
                  <a:srgbClr val="002060"/>
                </a:solidFill>
              </a:rPr>
              <a:t>Physical or mobility difficulties </a:t>
            </a:r>
            <a:endParaRPr lang="en-GB" i="1" dirty="0">
              <a:solidFill>
                <a:srgbClr val="002060"/>
              </a:solidFill>
            </a:endParaRPr>
          </a:p>
          <a:p>
            <a:pPr marL="285750" indent="-285750">
              <a:lnSpc>
                <a:spcPct val="100000"/>
              </a:lnSpc>
              <a:buFont typeface="Arial" panose="020B0604020202020204" pitchFamily="34" charset="0"/>
              <a:buChar char="•"/>
            </a:pPr>
            <a:endParaRPr lang="en-GB" sz="2000" b="1" i="1" dirty="0">
              <a:solidFill>
                <a:srgbClr val="002060"/>
              </a:solidFill>
            </a:endParaRPr>
          </a:p>
          <a:p>
            <a:pPr marL="285750" indent="-285750">
              <a:lnSpc>
                <a:spcPct val="100000"/>
              </a:lnSpc>
              <a:buFont typeface="Arial" panose="020B0604020202020204" pitchFamily="34" charset="0"/>
              <a:buChar char="•"/>
            </a:pPr>
            <a:r>
              <a:rPr lang="en-GB" sz="2200" b="1" i="1" dirty="0">
                <a:solidFill>
                  <a:srgbClr val="002060"/>
                </a:solidFill>
              </a:rPr>
              <a:t>What is not a disabilty?</a:t>
            </a:r>
          </a:p>
        </p:txBody>
      </p:sp>
    </p:spTree>
    <p:extLst>
      <p:ext uri="{BB962C8B-B14F-4D97-AF65-F5344CB8AC3E}">
        <p14:creationId xmlns:p14="http://schemas.microsoft.com/office/powerpoint/2010/main" val="37249818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F46431-2F68-ED46-AD9D-2ADC687AF33B}"/>
              </a:ext>
            </a:extLst>
          </p:cNvPr>
          <p:cNvSpPr>
            <a:spLocks noGrp="1"/>
          </p:cNvSpPr>
          <p:nvPr>
            <p:ph idx="1"/>
          </p:nvPr>
        </p:nvSpPr>
        <p:spPr>
          <a:xfrm>
            <a:off x="630810" y="1470581"/>
            <a:ext cx="4670533" cy="3864989"/>
          </a:xfrm>
        </p:spPr>
        <p:txBody>
          <a:bodyPr/>
          <a:lstStyle/>
          <a:p>
            <a:pPr>
              <a:lnSpc>
                <a:spcPct val="100000"/>
              </a:lnSpc>
            </a:pPr>
            <a:r>
              <a:rPr lang="en-GB" sz="4400" dirty="0"/>
              <a:t>Equality Act 2010</a:t>
            </a:r>
            <a:endParaRPr lang="en-US" sz="4400" dirty="0"/>
          </a:p>
        </p:txBody>
      </p:sp>
      <p:sp>
        <p:nvSpPr>
          <p:cNvPr id="3" name="Content Placeholder 2">
            <a:extLst>
              <a:ext uri="{FF2B5EF4-FFF2-40B4-BE49-F238E27FC236}">
                <a16:creationId xmlns:a16="http://schemas.microsoft.com/office/drawing/2014/main" id="{9B17129A-8740-F944-B0BA-682A752A5D34}"/>
              </a:ext>
            </a:extLst>
          </p:cNvPr>
          <p:cNvSpPr>
            <a:spLocks noGrp="1"/>
          </p:cNvSpPr>
          <p:nvPr>
            <p:ph idx="10"/>
          </p:nvPr>
        </p:nvSpPr>
        <p:spPr>
          <a:xfrm>
            <a:off x="6621863" y="914400"/>
            <a:ext cx="5375867" cy="5796138"/>
          </a:xfrm>
        </p:spPr>
        <p:txBody>
          <a:bodyPr/>
          <a:lstStyle/>
          <a:p>
            <a:pPr marL="0" indent="0">
              <a:lnSpc>
                <a:spcPct val="100000"/>
              </a:lnSpc>
              <a:buClrTx/>
              <a:buNone/>
            </a:pPr>
            <a:r>
              <a:rPr lang="en-GB" dirty="0">
                <a:solidFill>
                  <a:srgbClr val="002060"/>
                </a:solidFill>
              </a:rPr>
              <a:t>Under the </a:t>
            </a:r>
            <a:r>
              <a:rPr lang="en-GB" b="1" dirty="0">
                <a:solidFill>
                  <a:srgbClr val="002060"/>
                </a:solidFill>
              </a:rPr>
              <a:t>Equality Act 2010</a:t>
            </a:r>
            <a:r>
              <a:rPr lang="en-GB" dirty="0">
                <a:solidFill>
                  <a:srgbClr val="002060"/>
                </a:solidFill>
              </a:rPr>
              <a:t>, an individual is considered disabled if they have a </a:t>
            </a:r>
            <a:r>
              <a:rPr lang="en-GB" b="1" dirty="0">
                <a:solidFill>
                  <a:srgbClr val="002060"/>
                </a:solidFill>
              </a:rPr>
              <a:t>physical or mental impairment </a:t>
            </a:r>
            <a:r>
              <a:rPr lang="en-GB" dirty="0">
                <a:solidFill>
                  <a:srgbClr val="002060"/>
                </a:solidFill>
              </a:rPr>
              <a:t>that has a </a:t>
            </a:r>
            <a:r>
              <a:rPr lang="en-GB" b="1" dirty="0">
                <a:solidFill>
                  <a:srgbClr val="002060"/>
                </a:solidFill>
              </a:rPr>
              <a:t>long-term </a:t>
            </a:r>
            <a:r>
              <a:rPr lang="en-GB" dirty="0">
                <a:solidFill>
                  <a:srgbClr val="002060"/>
                </a:solidFill>
              </a:rPr>
              <a:t>(12 months+) effect on their ability to carry out daily activities. </a:t>
            </a:r>
          </a:p>
          <a:p>
            <a:pPr marL="0" indent="0">
              <a:lnSpc>
                <a:spcPct val="100000"/>
              </a:lnSpc>
              <a:buClrTx/>
              <a:buNone/>
            </a:pPr>
            <a:endParaRPr lang="en-GB" dirty="0">
              <a:solidFill>
                <a:srgbClr val="002060"/>
              </a:solidFill>
            </a:endParaRPr>
          </a:p>
          <a:p>
            <a:pPr marL="0" indent="0">
              <a:lnSpc>
                <a:spcPct val="100000"/>
              </a:lnSpc>
              <a:buClrTx/>
              <a:buNone/>
            </a:pPr>
            <a:r>
              <a:rPr lang="en-GB" b="1" dirty="0">
                <a:solidFill>
                  <a:srgbClr val="002060"/>
                </a:solidFill>
              </a:rPr>
              <a:t>The Act protects disabled students from discrimination </a:t>
            </a:r>
            <a:r>
              <a:rPr lang="en-GB" dirty="0">
                <a:solidFill>
                  <a:srgbClr val="002060"/>
                </a:solidFill>
              </a:rPr>
              <a:t>and provides the right to request university disability</a:t>
            </a:r>
            <a:r>
              <a:rPr lang="en-GB" b="1" dirty="0">
                <a:solidFill>
                  <a:srgbClr val="002060"/>
                </a:solidFill>
              </a:rPr>
              <a:t> reasonable adjustments</a:t>
            </a:r>
            <a:r>
              <a:rPr lang="en-GB" dirty="0">
                <a:solidFill>
                  <a:srgbClr val="002060"/>
                </a:solidFill>
              </a:rPr>
              <a:t>. </a:t>
            </a:r>
          </a:p>
          <a:p>
            <a:pPr marL="0" indent="0">
              <a:lnSpc>
                <a:spcPct val="100000"/>
              </a:lnSpc>
              <a:buClrTx/>
              <a:buNone/>
            </a:pPr>
            <a:endParaRPr lang="en-GB" dirty="0">
              <a:solidFill>
                <a:srgbClr val="002060"/>
              </a:solidFill>
            </a:endParaRPr>
          </a:p>
          <a:p>
            <a:pPr>
              <a:lnSpc>
                <a:spcPct val="100000"/>
              </a:lnSpc>
            </a:pPr>
            <a:endParaRPr lang="en-US" sz="2000" dirty="0"/>
          </a:p>
        </p:txBody>
      </p:sp>
    </p:spTree>
    <p:extLst>
      <p:ext uri="{BB962C8B-B14F-4D97-AF65-F5344CB8AC3E}">
        <p14:creationId xmlns:p14="http://schemas.microsoft.com/office/powerpoint/2010/main" val="14380730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Wording ‘see my Disability’ is displayed in black over a yellow paint streak. The ‘dis’ is crossed out to read 'see my ability' ">
            <a:extLst>
              <a:ext uri="{FF2B5EF4-FFF2-40B4-BE49-F238E27FC236}">
                <a16:creationId xmlns:a16="http://schemas.microsoft.com/office/drawing/2014/main" id="{33F4ED01-E79C-4492-A5D3-40A257E711A4}"/>
              </a:ext>
            </a:extLst>
          </p:cNvPr>
          <p:cNvPicPr>
            <a:picLocks noGrp="1" noChangeAspect="1"/>
          </p:cNvPicPr>
          <p:nvPr>
            <p:ph idx="1"/>
          </p:nvPr>
        </p:nvPicPr>
        <p:blipFill>
          <a:blip r:embed="rId3"/>
          <a:stretch>
            <a:fillRect/>
          </a:stretch>
        </p:blipFill>
        <p:spPr>
          <a:xfrm>
            <a:off x="488723" y="1890949"/>
            <a:ext cx="4944183" cy="2642469"/>
          </a:xfrm>
        </p:spPr>
      </p:pic>
      <p:sp>
        <p:nvSpPr>
          <p:cNvPr id="3" name="Content Placeholder 2">
            <a:extLst>
              <a:ext uri="{FF2B5EF4-FFF2-40B4-BE49-F238E27FC236}">
                <a16:creationId xmlns:a16="http://schemas.microsoft.com/office/drawing/2014/main" id="{7CA57D6F-8170-4773-B779-4ACC2262E591}"/>
              </a:ext>
            </a:extLst>
          </p:cNvPr>
          <p:cNvSpPr>
            <a:spLocks noGrp="1"/>
          </p:cNvSpPr>
          <p:nvPr>
            <p:ph idx="10"/>
          </p:nvPr>
        </p:nvSpPr>
        <p:spPr>
          <a:xfrm>
            <a:off x="6596181" y="947058"/>
            <a:ext cx="5595819" cy="5725886"/>
          </a:xfrm>
          <a:noFill/>
        </p:spPr>
        <p:txBody>
          <a:bodyPr/>
          <a:lstStyle/>
          <a:p>
            <a:pPr>
              <a:lnSpc>
                <a:spcPct val="100000"/>
              </a:lnSpc>
            </a:pPr>
            <a:r>
              <a:rPr lang="en-GB" dirty="0">
                <a:solidFill>
                  <a:srgbClr val="002060"/>
                </a:solidFill>
              </a:rPr>
              <a:t>You may have heard the phrase ‘Safeguarding is Everyone's Business’ </a:t>
            </a:r>
          </a:p>
          <a:p>
            <a:pPr>
              <a:lnSpc>
                <a:spcPct val="100000"/>
              </a:lnSpc>
            </a:pPr>
            <a:r>
              <a:rPr lang="en-GB" b="1" dirty="0">
                <a:solidFill>
                  <a:srgbClr val="002060"/>
                </a:solidFill>
              </a:rPr>
              <a:t>So is Disability! </a:t>
            </a:r>
            <a:endParaRPr lang="en-GB" dirty="0">
              <a:solidFill>
                <a:srgbClr val="002060"/>
              </a:solidFill>
            </a:endParaRPr>
          </a:p>
          <a:p>
            <a:pPr>
              <a:lnSpc>
                <a:spcPct val="100000"/>
              </a:lnSpc>
            </a:pPr>
            <a:r>
              <a:rPr lang="en-GB" dirty="0">
                <a:solidFill>
                  <a:srgbClr val="002060"/>
                </a:solidFill>
              </a:rPr>
              <a:t>Consider how you support our students and fellow staff. </a:t>
            </a:r>
          </a:p>
          <a:p>
            <a:pPr>
              <a:lnSpc>
                <a:spcPct val="100000"/>
              </a:lnSpc>
            </a:pPr>
            <a:r>
              <a:rPr lang="en-GB" dirty="0">
                <a:solidFill>
                  <a:srgbClr val="002060"/>
                </a:solidFill>
              </a:rPr>
              <a:t>Are you currently supporting or have signposted a student to our service?</a:t>
            </a:r>
          </a:p>
          <a:p>
            <a:pPr>
              <a:lnSpc>
                <a:spcPct val="100000"/>
              </a:lnSpc>
            </a:pPr>
            <a:r>
              <a:rPr lang="en-GB" b="1" dirty="0">
                <a:solidFill>
                  <a:srgbClr val="002060"/>
                </a:solidFill>
              </a:rPr>
              <a:t>The Disability Team is here to help. </a:t>
            </a:r>
          </a:p>
          <a:p>
            <a:pPr algn="ctr">
              <a:lnSpc>
                <a:spcPct val="100000"/>
              </a:lnSpc>
            </a:pPr>
            <a:endParaRPr lang="en-GB" sz="2800" b="1" dirty="0">
              <a:solidFill>
                <a:srgbClr val="002060"/>
              </a:solidFill>
            </a:endParaRPr>
          </a:p>
          <a:p>
            <a:pPr algn="ctr">
              <a:lnSpc>
                <a:spcPct val="100000"/>
              </a:lnSpc>
            </a:pPr>
            <a:r>
              <a:rPr lang="en-GB" sz="2800" b="1" dirty="0">
                <a:solidFill>
                  <a:srgbClr val="002060"/>
                </a:solidFill>
              </a:rPr>
              <a:t>The law applies to you as an individual, not just the institution. </a:t>
            </a:r>
          </a:p>
          <a:p>
            <a:endParaRPr lang="en-GB" dirty="0"/>
          </a:p>
        </p:txBody>
      </p:sp>
      <p:sp>
        <p:nvSpPr>
          <p:cNvPr id="2" name="TextBox 1" descr="Alt text: Wording ‘see my Disability’ is displayed in black over a yellow paint streak. The ‘dis’ is crossed out to read 'see my ability' &#10;">
            <a:extLst>
              <a:ext uri="{FF2B5EF4-FFF2-40B4-BE49-F238E27FC236}">
                <a16:creationId xmlns:a16="http://schemas.microsoft.com/office/drawing/2014/main" id="{477DDA22-0CE7-FBC1-B72D-0B6694A2C5E8}"/>
              </a:ext>
            </a:extLst>
          </p:cNvPr>
          <p:cNvSpPr txBox="1"/>
          <p:nvPr/>
        </p:nvSpPr>
        <p:spPr>
          <a:xfrm>
            <a:off x="488723" y="4533418"/>
            <a:ext cx="5037434" cy="276999"/>
          </a:xfrm>
          <a:prstGeom prst="rect">
            <a:avLst/>
          </a:prstGeom>
          <a:noFill/>
        </p:spPr>
        <p:txBody>
          <a:bodyPr wrap="square" rtlCol="0">
            <a:spAutoFit/>
          </a:bodyPr>
          <a:lstStyle/>
          <a:p>
            <a:endParaRPr lang="en-GB" sz="1200" dirty="0">
              <a:solidFill>
                <a:schemeClr val="bg1"/>
              </a:solidFill>
            </a:endParaRPr>
          </a:p>
        </p:txBody>
      </p:sp>
    </p:spTree>
    <p:extLst>
      <p:ext uri="{BB962C8B-B14F-4D97-AF65-F5344CB8AC3E}">
        <p14:creationId xmlns:p14="http://schemas.microsoft.com/office/powerpoint/2010/main" val="3624324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F46431-2F68-ED46-AD9D-2ADC687AF33B}"/>
              </a:ext>
            </a:extLst>
          </p:cNvPr>
          <p:cNvSpPr>
            <a:spLocks noGrp="1"/>
          </p:cNvSpPr>
          <p:nvPr>
            <p:ph idx="1"/>
          </p:nvPr>
        </p:nvSpPr>
        <p:spPr>
          <a:xfrm>
            <a:off x="630810" y="1470581"/>
            <a:ext cx="5029761" cy="3864989"/>
          </a:xfrm>
        </p:spPr>
        <p:txBody>
          <a:bodyPr/>
          <a:lstStyle/>
          <a:p>
            <a:pPr>
              <a:lnSpc>
                <a:spcPct val="100000"/>
              </a:lnSpc>
            </a:pPr>
            <a:r>
              <a:rPr lang="en-US" sz="4400" dirty="0"/>
              <a:t>Models of Disability</a:t>
            </a:r>
          </a:p>
          <a:p>
            <a:pPr>
              <a:lnSpc>
                <a:spcPct val="100000"/>
              </a:lnSpc>
            </a:pPr>
            <a:endParaRPr lang="en-GB" sz="1800" dirty="0"/>
          </a:p>
          <a:p>
            <a:pPr>
              <a:lnSpc>
                <a:spcPct val="100000"/>
              </a:lnSpc>
            </a:pPr>
            <a:r>
              <a:rPr lang="en-GB" sz="3200" dirty="0"/>
              <a:t>The </a:t>
            </a:r>
            <a:r>
              <a:rPr lang="en-GB" sz="3200" b="1" dirty="0"/>
              <a:t>Disability Team </a:t>
            </a:r>
            <a:r>
              <a:rPr lang="en-GB" sz="3200" dirty="0"/>
              <a:t>adopts the</a:t>
            </a:r>
            <a:r>
              <a:rPr lang="en-GB" sz="3200" b="1" dirty="0"/>
              <a:t> Social Model of Disability</a:t>
            </a:r>
            <a:r>
              <a:rPr lang="en-GB" sz="3200" dirty="0"/>
              <a:t>. </a:t>
            </a:r>
          </a:p>
          <a:p>
            <a:r>
              <a:rPr lang="en-US" sz="3200" dirty="0"/>
              <a:t> </a:t>
            </a:r>
          </a:p>
        </p:txBody>
      </p:sp>
      <p:sp>
        <p:nvSpPr>
          <p:cNvPr id="3" name="Content Placeholder 2">
            <a:extLst>
              <a:ext uri="{FF2B5EF4-FFF2-40B4-BE49-F238E27FC236}">
                <a16:creationId xmlns:a16="http://schemas.microsoft.com/office/drawing/2014/main" id="{9B17129A-8740-F944-B0BA-682A752A5D34}"/>
              </a:ext>
            </a:extLst>
          </p:cNvPr>
          <p:cNvSpPr>
            <a:spLocks noGrp="1"/>
          </p:cNvSpPr>
          <p:nvPr>
            <p:ph idx="10"/>
          </p:nvPr>
        </p:nvSpPr>
        <p:spPr>
          <a:xfrm>
            <a:off x="6640285" y="391885"/>
            <a:ext cx="5442857" cy="6041571"/>
          </a:xfrm>
        </p:spPr>
        <p:txBody>
          <a:bodyPr/>
          <a:lstStyle/>
          <a:p>
            <a:pPr>
              <a:lnSpc>
                <a:spcPct val="100000"/>
              </a:lnSpc>
            </a:pPr>
            <a:r>
              <a:rPr lang="en-US" b="1" dirty="0">
                <a:solidFill>
                  <a:srgbClr val="002060"/>
                </a:solidFill>
              </a:rPr>
              <a:t>Medical Model </a:t>
            </a:r>
          </a:p>
          <a:p>
            <a:pPr marL="342900" indent="-342900">
              <a:lnSpc>
                <a:spcPct val="100000"/>
              </a:lnSpc>
              <a:buFont typeface="Arial" panose="020B0604020202020204" pitchFamily="34" charset="0"/>
              <a:buChar char="•"/>
            </a:pPr>
            <a:r>
              <a:rPr lang="en-GB" b="1" dirty="0">
                <a:solidFill>
                  <a:srgbClr val="002060"/>
                </a:solidFill>
              </a:rPr>
              <a:t>Emphasises </a:t>
            </a:r>
            <a:r>
              <a:rPr lang="en-GB" dirty="0">
                <a:solidFill>
                  <a:srgbClr val="002060"/>
                </a:solidFill>
              </a:rPr>
              <a:t>that it is an individual’s disability.  </a:t>
            </a:r>
          </a:p>
          <a:p>
            <a:pPr marL="342900" indent="-342900">
              <a:lnSpc>
                <a:spcPct val="100000"/>
              </a:lnSpc>
              <a:buFont typeface="Arial" panose="020B0604020202020204" pitchFamily="34" charset="0"/>
              <a:buChar char="•"/>
            </a:pPr>
            <a:r>
              <a:rPr lang="en-GB" b="1" dirty="0">
                <a:solidFill>
                  <a:srgbClr val="002060"/>
                </a:solidFill>
              </a:rPr>
              <a:t>Believes </a:t>
            </a:r>
            <a:r>
              <a:rPr lang="en-GB" dirty="0">
                <a:solidFill>
                  <a:srgbClr val="002060"/>
                </a:solidFill>
              </a:rPr>
              <a:t>only a medical cure can treat.  </a:t>
            </a:r>
          </a:p>
          <a:p>
            <a:pPr marL="342900" indent="-342900">
              <a:lnSpc>
                <a:spcPct val="100000"/>
              </a:lnSpc>
              <a:buFont typeface="Arial" panose="020B0604020202020204" pitchFamily="34" charset="0"/>
              <a:buChar char="•"/>
            </a:pPr>
            <a:r>
              <a:rPr lang="en-GB" b="1" dirty="0">
                <a:solidFill>
                  <a:srgbClr val="002060"/>
                </a:solidFill>
              </a:rPr>
              <a:t>Focuses </a:t>
            </a:r>
            <a:r>
              <a:rPr lang="en-GB" dirty="0">
                <a:solidFill>
                  <a:srgbClr val="002060"/>
                </a:solidFill>
              </a:rPr>
              <a:t>greatly on what an individual </a:t>
            </a:r>
            <a:r>
              <a:rPr lang="en-GB" i="1" dirty="0">
                <a:solidFill>
                  <a:srgbClr val="002060"/>
                </a:solidFill>
              </a:rPr>
              <a:t>cannot do</a:t>
            </a:r>
            <a:r>
              <a:rPr lang="en-GB" dirty="0">
                <a:solidFill>
                  <a:srgbClr val="002060"/>
                </a:solidFill>
              </a:rPr>
              <a:t>. </a:t>
            </a:r>
          </a:p>
          <a:p>
            <a:pPr>
              <a:lnSpc>
                <a:spcPct val="100000"/>
              </a:lnSpc>
            </a:pPr>
            <a:r>
              <a:rPr lang="en-US" b="1" dirty="0">
                <a:solidFill>
                  <a:srgbClr val="002060"/>
                </a:solidFill>
              </a:rPr>
              <a:t>Social Model </a:t>
            </a:r>
          </a:p>
          <a:p>
            <a:pPr marL="342900" indent="-342900">
              <a:lnSpc>
                <a:spcPct val="100000"/>
              </a:lnSpc>
              <a:buFont typeface="Arial" panose="020B0604020202020204" pitchFamily="34" charset="0"/>
              <a:buChar char="•"/>
            </a:pPr>
            <a:r>
              <a:rPr lang="en-GB" b="1" dirty="0">
                <a:solidFill>
                  <a:srgbClr val="002060"/>
                </a:solidFill>
              </a:rPr>
              <a:t>Emphasises </a:t>
            </a:r>
            <a:r>
              <a:rPr lang="en-GB" dirty="0">
                <a:solidFill>
                  <a:srgbClr val="002060"/>
                </a:solidFill>
              </a:rPr>
              <a:t>that attitudes, policies, and physical, societal barriers disable.  </a:t>
            </a:r>
          </a:p>
          <a:p>
            <a:pPr marL="342900" indent="-342900">
              <a:lnSpc>
                <a:spcPct val="100000"/>
              </a:lnSpc>
              <a:buFont typeface="Arial" panose="020B0604020202020204" pitchFamily="34" charset="0"/>
              <a:buChar char="•"/>
            </a:pPr>
            <a:r>
              <a:rPr lang="en-GB" b="1" dirty="0">
                <a:solidFill>
                  <a:srgbClr val="002060"/>
                </a:solidFill>
              </a:rPr>
              <a:t>Believes</a:t>
            </a:r>
            <a:r>
              <a:rPr lang="en-GB" dirty="0">
                <a:solidFill>
                  <a:srgbClr val="002060"/>
                </a:solidFill>
              </a:rPr>
              <a:t> that addressing barriers makes inclusive environments. </a:t>
            </a:r>
          </a:p>
          <a:p>
            <a:pPr marL="342900" indent="-342900">
              <a:lnSpc>
                <a:spcPct val="100000"/>
              </a:lnSpc>
              <a:buFont typeface="Arial" panose="020B0604020202020204" pitchFamily="34" charset="0"/>
              <a:buChar char="•"/>
            </a:pPr>
            <a:r>
              <a:rPr lang="en-GB" b="1" dirty="0">
                <a:solidFill>
                  <a:srgbClr val="002060"/>
                </a:solidFill>
              </a:rPr>
              <a:t>Focuses</a:t>
            </a:r>
            <a:r>
              <a:rPr lang="en-GB" dirty="0">
                <a:solidFill>
                  <a:srgbClr val="002060"/>
                </a:solidFill>
              </a:rPr>
              <a:t> on accepting disability as an ordinary part of life. </a:t>
            </a:r>
          </a:p>
          <a:p>
            <a:pPr>
              <a:lnSpc>
                <a:spcPct val="100000"/>
              </a:lnSpc>
            </a:pPr>
            <a:endParaRPr lang="en-US" sz="1800" dirty="0">
              <a:solidFill>
                <a:srgbClr val="FF0000"/>
              </a:solidFill>
            </a:endParaRPr>
          </a:p>
          <a:p>
            <a:pPr>
              <a:lnSpc>
                <a:spcPct val="100000"/>
              </a:lnSpc>
            </a:pPr>
            <a:endParaRPr lang="en-US" sz="1800" dirty="0">
              <a:solidFill>
                <a:srgbClr val="FF0000"/>
              </a:solidFill>
            </a:endParaRPr>
          </a:p>
        </p:txBody>
      </p:sp>
    </p:spTree>
    <p:extLst>
      <p:ext uri="{BB962C8B-B14F-4D97-AF65-F5344CB8AC3E}">
        <p14:creationId xmlns:p14="http://schemas.microsoft.com/office/powerpoint/2010/main" val="1513632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F46431-2F68-ED46-AD9D-2ADC687AF33B}"/>
              </a:ext>
            </a:extLst>
          </p:cNvPr>
          <p:cNvSpPr>
            <a:spLocks noGrp="1"/>
          </p:cNvSpPr>
          <p:nvPr>
            <p:ph idx="1"/>
          </p:nvPr>
        </p:nvSpPr>
        <p:spPr>
          <a:xfrm>
            <a:off x="630810" y="1470581"/>
            <a:ext cx="4535079" cy="3864989"/>
          </a:xfrm>
        </p:spPr>
        <p:txBody>
          <a:bodyPr/>
          <a:lstStyle/>
          <a:p>
            <a:pPr>
              <a:lnSpc>
                <a:spcPct val="100000"/>
              </a:lnSpc>
            </a:pPr>
            <a:r>
              <a:rPr lang="en-GB" sz="4400" dirty="0"/>
              <a:t>Supporting Students </a:t>
            </a:r>
          </a:p>
          <a:p>
            <a:pPr>
              <a:lnSpc>
                <a:spcPct val="100000"/>
              </a:lnSpc>
            </a:pPr>
            <a:endParaRPr lang="en-GB" sz="1600" dirty="0"/>
          </a:p>
          <a:p>
            <a:pPr>
              <a:lnSpc>
                <a:spcPct val="100000"/>
              </a:lnSpc>
            </a:pPr>
            <a:endParaRPr lang="en-GB" sz="1600" dirty="0"/>
          </a:p>
        </p:txBody>
      </p:sp>
      <p:sp>
        <p:nvSpPr>
          <p:cNvPr id="3" name="Content Placeholder 2">
            <a:extLst>
              <a:ext uri="{FF2B5EF4-FFF2-40B4-BE49-F238E27FC236}">
                <a16:creationId xmlns:a16="http://schemas.microsoft.com/office/drawing/2014/main" id="{9B17129A-8740-F944-B0BA-682A752A5D34}"/>
              </a:ext>
            </a:extLst>
          </p:cNvPr>
          <p:cNvSpPr>
            <a:spLocks noGrp="1"/>
          </p:cNvSpPr>
          <p:nvPr>
            <p:ph idx="10"/>
          </p:nvPr>
        </p:nvSpPr>
        <p:spPr>
          <a:xfrm>
            <a:off x="6662057" y="209218"/>
            <a:ext cx="5426110" cy="6214694"/>
          </a:xfrm>
        </p:spPr>
        <p:txBody>
          <a:bodyPr/>
          <a:lstStyle/>
          <a:p>
            <a:pPr fontAlgn="base">
              <a:lnSpc>
                <a:spcPct val="100000"/>
              </a:lnSpc>
              <a:spcAft>
                <a:spcPts val="800"/>
              </a:spcAft>
            </a:pPr>
            <a:r>
              <a:rPr lang="en-GB" sz="2800" b="1" dirty="0">
                <a:solidFill>
                  <a:srgbClr val="002060"/>
                </a:solidFill>
                <a:ea typeface="Calibri" panose="020F0502020204030204" pitchFamily="34" charset="0"/>
              </a:rPr>
              <a:t>Advice and Guidance </a:t>
            </a:r>
          </a:p>
          <a:p>
            <a:pPr fontAlgn="base">
              <a:lnSpc>
                <a:spcPct val="100000"/>
              </a:lnSpc>
              <a:spcAft>
                <a:spcPts val="800"/>
              </a:spcAft>
            </a:pPr>
            <a:r>
              <a:rPr lang="en-GB" sz="2600" b="1" dirty="0">
                <a:solidFill>
                  <a:srgbClr val="002060"/>
                </a:solidFill>
                <a:effectLst/>
                <a:ea typeface="Calibri" panose="020F0502020204030204" pitchFamily="34" charset="0"/>
              </a:rPr>
              <a:t>With medical/diagnostic evidence, we can: </a:t>
            </a:r>
          </a:p>
          <a:p>
            <a:pPr marL="285750" indent="-285750" fontAlgn="base">
              <a:lnSpc>
                <a:spcPct val="100000"/>
              </a:lnSpc>
              <a:spcAft>
                <a:spcPts val="800"/>
              </a:spcAft>
              <a:buFont typeface="Arial" panose="020B0604020202020204" pitchFamily="34" charset="0"/>
              <a:buChar char="•"/>
            </a:pPr>
            <a:r>
              <a:rPr lang="en-GB" dirty="0">
                <a:solidFill>
                  <a:srgbClr val="002060"/>
                </a:solidFill>
                <a:ea typeface="Calibri" panose="020F0502020204030204" pitchFamily="34" charset="0"/>
              </a:rPr>
              <a:t>Implement reasonable adjustments (e.g., extra time for assessments, comfort breaks, use of an office chair)</a:t>
            </a:r>
          </a:p>
          <a:p>
            <a:pPr marL="285750" indent="-285750" fontAlgn="base">
              <a:lnSpc>
                <a:spcPct val="100000"/>
              </a:lnSpc>
              <a:spcAft>
                <a:spcPts val="800"/>
              </a:spcAft>
              <a:buFont typeface="Arial" panose="020B0604020202020204" pitchFamily="34" charset="0"/>
              <a:buChar char="•"/>
            </a:pPr>
            <a:r>
              <a:rPr lang="en-GB" dirty="0">
                <a:solidFill>
                  <a:srgbClr val="002060"/>
                </a:solidFill>
                <a:effectLst/>
                <a:ea typeface="Calibri" panose="020F0502020204030204" pitchFamily="34" charset="0"/>
              </a:rPr>
              <a:t>Advise and liaise with university lecturers and professional staff </a:t>
            </a:r>
          </a:p>
          <a:p>
            <a:pPr fontAlgn="base">
              <a:lnSpc>
                <a:spcPct val="100000"/>
              </a:lnSpc>
              <a:spcAft>
                <a:spcPts val="800"/>
              </a:spcAft>
            </a:pPr>
            <a:r>
              <a:rPr lang="en-GB" sz="2600" b="1" dirty="0">
                <a:solidFill>
                  <a:srgbClr val="002060"/>
                </a:solidFill>
                <a:ea typeface="Calibri" panose="020F0502020204030204" pitchFamily="34" charset="0"/>
              </a:rPr>
              <a:t>Additionally, we: </a:t>
            </a:r>
          </a:p>
          <a:p>
            <a:pPr marL="285750" indent="-285750" fontAlgn="base">
              <a:lnSpc>
                <a:spcPct val="100000"/>
              </a:lnSpc>
              <a:spcAft>
                <a:spcPts val="800"/>
              </a:spcAft>
              <a:buFont typeface="Arial" panose="020B0604020202020204" pitchFamily="34" charset="0"/>
              <a:buChar char="•"/>
            </a:pPr>
            <a:r>
              <a:rPr lang="en-GB" dirty="0">
                <a:solidFill>
                  <a:srgbClr val="002060"/>
                </a:solidFill>
                <a:ea typeface="Calibri" panose="020F0502020204030204" pitchFamily="34" charset="0"/>
              </a:rPr>
              <a:t>Signpost to external resources </a:t>
            </a:r>
          </a:p>
          <a:p>
            <a:pPr marL="285750" indent="-285750" fontAlgn="base">
              <a:lnSpc>
                <a:spcPct val="100000"/>
              </a:lnSpc>
              <a:spcAft>
                <a:spcPts val="800"/>
              </a:spcAft>
              <a:buFont typeface="Arial" panose="020B0604020202020204" pitchFamily="34" charset="0"/>
              <a:buChar char="•"/>
            </a:pPr>
            <a:r>
              <a:rPr lang="en-GB" dirty="0">
                <a:solidFill>
                  <a:srgbClr val="002060"/>
                </a:solidFill>
              </a:rPr>
              <a:t>Provide guidance on Disabled Students' Allowance (DSA)</a:t>
            </a:r>
          </a:p>
          <a:p>
            <a:pPr marL="342900" lvl="0" indent="-342900" fontAlgn="base">
              <a:lnSpc>
                <a:spcPct val="100000"/>
              </a:lnSpc>
              <a:spcAft>
                <a:spcPts val="800"/>
              </a:spcAft>
              <a:buFont typeface="Arial" panose="020B0604020202020204" pitchFamily="34" charset="0"/>
              <a:buChar char="•"/>
            </a:pPr>
            <a:endParaRPr lang="en-GB" sz="2600" dirty="0">
              <a:effectLst/>
              <a:ea typeface="Calibri" panose="020F0502020204030204" pitchFamily="34" charset="0"/>
            </a:endParaRPr>
          </a:p>
        </p:txBody>
      </p:sp>
      <p:pic>
        <p:nvPicPr>
          <p:cNvPr id="4" name="Picture 3" descr="A man is speaking in front of a group. The backs of two people are in the foreground, one is working on a laptop &#10;&#10;">
            <a:extLst>
              <a:ext uri="{FF2B5EF4-FFF2-40B4-BE49-F238E27FC236}">
                <a16:creationId xmlns:a16="http://schemas.microsoft.com/office/drawing/2014/main" id="{FF911D10-CC70-4832-A020-5B327059688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3034" y="3155682"/>
            <a:ext cx="3089765" cy="2057629"/>
          </a:xfrm>
          <a:prstGeom prst="rect">
            <a:avLst/>
          </a:prstGeom>
        </p:spPr>
      </p:pic>
    </p:spTree>
    <p:extLst>
      <p:ext uri="{BB962C8B-B14F-4D97-AF65-F5344CB8AC3E}">
        <p14:creationId xmlns:p14="http://schemas.microsoft.com/office/powerpoint/2010/main" val="27499024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99A3A8D-084C-4B9F-BD86-FF24A848871D}"/>
              </a:ext>
            </a:extLst>
          </p:cNvPr>
          <p:cNvSpPr>
            <a:spLocks noGrp="1"/>
          </p:cNvSpPr>
          <p:nvPr>
            <p:ph idx="1"/>
          </p:nvPr>
        </p:nvSpPr>
        <p:spPr/>
        <p:txBody>
          <a:bodyPr/>
          <a:lstStyle/>
          <a:p>
            <a:pPr>
              <a:lnSpc>
                <a:spcPct val="100000"/>
              </a:lnSpc>
            </a:pPr>
            <a:r>
              <a:rPr lang="en-GB" sz="4400" dirty="0"/>
              <a:t>How we Communicate with Lecturers </a:t>
            </a:r>
          </a:p>
        </p:txBody>
      </p:sp>
      <p:sp>
        <p:nvSpPr>
          <p:cNvPr id="3" name="Content Placeholder 2">
            <a:extLst>
              <a:ext uri="{FF2B5EF4-FFF2-40B4-BE49-F238E27FC236}">
                <a16:creationId xmlns:a16="http://schemas.microsoft.com/office/drawing/2014/main" id="{854C8405-86DA-4610-873E-C8D8C7685773}"/>
              </a:ext>
            </a:extLst>
          </p:cNvPr>
          <p:cNvSpPr>
            <a:spLocks noGrp="1"/>
          </p:cNvSpPr>
          <p:nvPr>
            <p:ph idx="10"/>
          </p:nvPr>
        </p:nvSpPr>
        <p:spPr>
          <a:xfrm>
            <a:off x="6574971" y="261258"/>
            <a:ext cx="5411620" cy="6059155"/>
          </a:xfrm>
        </p:spPr>
        <p:txBody>
          <a:bodyPr/>
          <a:lstStyle/>
          <a:p>
            <a:pPr>
              <a:lnSpc>
                <a:spcPct val="100000"/>
              </a:lnSpc>
            </a:pPr>
            <a:endParaRPr lang="en-GB" sz="2800" b="0" dirty="0">
              <a:solidFill>
                <a:srgbClr val="002060"/>
              </a:solidFill>
            </a:endParaRPr>
          </a:p>
          <a:p>
            <a:pPr>
              <a:lnSpc>
                <a:spcPct val="100000"/>
              </a:lnSpc>
            </a:pPr>
            <a:r>
              <a:rPr lang="en-GB" sz="2800" b="0" dirty="0">
                <a:solidFill>
                  <a:srgbClr val="002060"/>
                </a:solidFill>
              </a:rPr>
              <a:t>We </a:t>
            </a:r>
            <a:r>
              <a:rPr lang="en-GB" sz="2800" dirty="0">
                <a:solidFill>
                  <a:srgbClr val="002060"/>
                </a:solidFill>
                <a:effectLst/>
                <a:ea typeface="Calibri" panose="020F0502020204030204" pitchFamily="34" charset="0"/>
              </a:rPr>
              <a:t>communicate </a:t>
            </a:r>
            <a:r>
              <a:rPr lang="en-GB" sz="2800" b="1" dirty="0">
                <a:solidFill>
                  <a:srgbClr val="002060"/>
                </a:solidFill>
                <a:effectLst/>
                <a:ea typeface="Calibri" panose="020F0502020204030204" pitchFamily="34" charset="0"/>
              </a:rPr>
              <a:t>individual student support requirements </a:t>
            </a:r>
            <a:r>
              <a:rPr lang="en-GB" sz="2800" dirty="0">
                <a:solidFill>
                  <a:srgbClr val="002060"/>
                </a:solidFill>
                <a:effectLst/>
                <a:ea typeface="Calibri" panose="020F0502020204030204" pitchFamily="34" charset="0"/>
              </a:rPr>
              <a:t>to Programme Managers who disseminate the information to their lecturers.</a:t>
            </a:r>
          </a:p>
          <a:p>
            <a:pPr>
              <a:lnSpc>
                <a:spcPct val="100000"/>
              </a:lnSpc>
            </a:pPr>
            <a:endParaRPr lang="en-GB" sz="2800" dirty="0">
              <a:solidFill>
                <a:srgbClr val="002060"/>
              </a:solidFill>
              <a:effectLst/>
              <a:ea typeface="Calibri" panose="020F0502020204030204" pitchFamily="34" charset="0"/>
            </a:endParaRPr>
          </a:p>
          <a:p>
            <a:pPr>
              <a:lnSpc>
                <a:spcPct val="100000"/>
              </a:lnSpc>
            </a:pPr>
            <a:r>
              <a:rPr lang="en-GB" sz="2800" b="1" dirty="0">
                <a:solidFill>
                  <a:srgbClr val="002060"/>
                </a:solidFill>
              </a:rPr>
              <a:t>Students can declare a disability at any time throughout their course</a:t>
            </a:r>
            <a:r>
              <a:rPr lang="en-GB" sz="2800" b="0" dirty="0">
                <a:solidFill>
                  <a:srgbClr val="002060"/>
                </a:solidFill>
              </a:rPr>
              <a:t>. </a:t>
            </a:r>
          </a:p>
          <a:p>
            <a:endParaRPr lang="en-GB" sz="1800" dirty="0"/>
          </a:p>
        </p:txBody>
      </p:sp>
    </p:spTree>
    <p:extLst>
      <p:ext uri="{BB962C8B-B14F-4D97-AF65-F5344CB8AC3E}">
        <p14:creationId xmlns:p14="http://schemas.microsoft.com/office/powerpoint/2010/main" val="22678593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F46431-2F68-ED46-AD9D-2ADC687AF33B}"/>
              </a:ext>
            </a:extLst>
          </p:cNvPr>
          <p:cNvSpPr>
            <a:spLocks noGrp="1"/>
          </p:cNvSpPr>
          <p:nvPr>
            <p:ph idx="1"/>
          </p:nvPr>
        </p:nvSpPr>
        <p:spPr/>
        <p:txBody>
          <a:bodyPr/>
          <a:lstStyle/>
          <a:p>
            <a:pPr>
              <a:lnSpc>
                <a:spcPct val="100000"/>
              </a:lnSpc>
            </a:pPr>
            <a:r>
              <a:rPr lang="en-GB" sz="4400" dirty="0"/>
              <a:t>Dyslexia Screening</a:t>
            </a:r>
            <a:endParaRPr lang="en-US" sz="4400" dirty="0"/>
          </a:p>
        </p:txBody>
      </p:sp>
      <p:sp>
        <p:nvSpPr>
          <p:cNvPr id="3" name="Content Placeholder 2">
            <a:extLst>
              <a:ext uri="{FF2B5EF4-FFF2-40B4-BE49-F238E27FC236}">
                <a16:creationId xmlns:a16="http://schemas.microsoft.com/office/drawing/2014/main" id="{9B17129A-8740-F944-B0BA-682A752A5D34}"/>
              </a:ext>
            </a:extLst>
          </p:cNvPr>
          <p:cNvSpPr>
            <a:spLocks noGrp="1"/>
          </p:cNvSpPr>
          <p:nvPr>
            <p:ph idx="10"/>
          </p:nvPr>
        </p:nvSpPr>
        <p:spPr>
          <a:xfrm>
            <a:off x="6637565" y="368753"/>
            <a:ext cx="5486400" cy="6335486"/>
          </a:xfrm>
        </p:spPr>
        <p:txBody>
          <a:bodyPr/>
          <a:lstStyle/>
          <a:p>
            <a:pPr marL="285750" indent="-285750">
              <a:lnSpc>
                <a:spcPct val="100000"/>
              </a:lnSpc>
              <a:buFont typeface="Arial" panose="020B0604020202020204" pitchFamily="34" charset="0"/>
              <a:buChar char="•"/>
            </a:pPr>
            <a:r>
              <a:rPr lang="en-GB" sz="2800" dirty="0">
                <a:solidFill>
                  <a:srgbClr val="002060"/>
                </a:solidFill>
              </a:rPr>
              <a:t>Students are commonly undiagnosed and may be reluctant or fearful of engaging</a:t>
            </a:r>
          </a:p>
          <a:p>
            <a:pPr marL="285750" indent="-285750">
              <a:lnSpc>
                <a:spcPct val="100000"/>
              </a:lnSpc>
              <a:buFont typeface="Arial" panose="020B0604020202020204" pitchFamily="34" charset="0"/>
              <a:buChar char="•"/>
            </a:pPr>
            <a:endParaRPr lang="en-GB" sz="2800" b="1" dirty="0">
              <a:solidFill>
                <a:srgbClr val="002060"/>
              </a:solidFill>
            </a:endParaRPr>
          </a:p>
          <a:p>
            <a:pPr marL="285750" indent="-285750">
              <a:lnSpc>
                <a:spcPct val="100000"/>
              </a:lnSpc>
              <a:buFont typeface="Arial" panose="020B0604020202020204" pitchFamily="34" charset="0"/>
              <a:buChar char="•"/>
            </a:pPr>
            <a:r>
              <a:rPr lang="en-GB" sz="2800" dirty="0">
                <a:solidFill>
                  <a:srgbClr val="002060"/>
                </a:solidFill>
              </a:rPr>
              <a:t>We encourage students to access support for dyslexia as soon as possible. </a:t>
            </a:r>
          </a:p>
          <a:p>
            <a:pPr marL="285750" indent="-285750">
              <a:lnSpc>
                <a:spcPct val="100000"/>
              </a:lnSpc>
              <a:buFont typeface="Arial" panose="020B0604020202020204" pitchFamily="34" charset="0"/>
              <a:buChar char="•"/>
            </a:pPr>
            <a:endParaRPr lang="en-GB" sz="2800" dirty="0">
              <a:solidFill>
                <a:srgbClr val="002060"/>
              </a:solidFill>
            </a:endParaRPr>
          </a:p>
          <a:p>
            <a:pPr marL="285750" indent="-285750">
              <a:lnSpc>
                <a:spcPct val="100000"/>
              </a:lnSpc>
              <a:buFont typeface="Arial" panose="020B0604020202020204" pitchFamily="34" charset="0"/>
              <a:buChar char="•"/>
            </a:pPr>
            <a:r>
              <a:rPr lang="en-GB" sz="2800" dirty="0">
                <a:solidFill>
                  <a:srgbClr val="002060"/>
                </a:solidFill>
              </a:rPr>
              <a:t>First complete an </a:t>
            </a:r>
            <a:r>
              <a:rPr lang="en-GB" sz="2800" b="1" dirty="0">
                <a:solidFill>
                  <a:srgbClr val="002060"/>
                </a:solidFill>
              </a:rPr>
              <a:t>online dyslexia screening -</a:t>
            </a:r>
            <a:r>
              <a:rPr lang="en-GB" sz="2800" dirty="0">
                <a:solidFill>
                  <a:srgbClr val="002060"/>
                </a:solidFill>
              </a:rPr>
              <a:t> </a:t>
            </a:r>
            <a:r>
              <a:rPr lang="en-GB" sz="2800" b="1" dirty="0">
                <a:solidFill>
                  <a:srgbClr val="002060"/>
                </a:solidFill>
              </a:rPr>
              <a:t>‘Do-IT Profiler’ </a:t>
            </a:r>
            <a:r>
              <a:rPr lang="en-GB" sz="2800" dirty="0">
                <a:solidFill>
                  <a:srgbClr val="002060"/>
                </a:solidFill>
              </a:rPr>
              <a:t>and if appropriate a </a:t>
            </a:r>
            <a:r>
              <a:rPr lang="en-GB" sz="2800" b="1" dirty="0">
                <a:solidFill>
                  <a:srgbClr val="002060"/>
                </a:solidFill>
              </a:rPr>
              <a:t>formal diagnostic assessment. </a:t>
            </a:r>
            <a:endParaRPr lang="en-GB" sz="2800" dirty="0">
              <a:solidFill>
                <a:srgbClr val="002060"/>
              </a:solidFill>
            </a:endParaRPr>
          </a:p>
          <a:p>
            <a:pPr marL="285750" indent="-285750">
              <a:lnSpc>
                <a:spcPct val="100000"/>
              </a:lnSpc>
              <a:buFont typeface="Arial" panose="020B0604020202020204" pitchFamily="34" charset="0"/>
              <a:buChar char="•"/>
            </a:pPr>
            <a:endParaRPr lang="en-GB" sz="1600" dirty="0">
              <a:solidFill>
                <a:srgbClr val="002060"/>
              </a:solidFill>
            </a:endParaRPr>
          </a:p>
        </p:txBody>
      </p:sp>
      <p:pic>
        <p:nvPicPr>
          <p:cNvPr id="4" name="Picture 3" descr="DO IT logo">
            <a:extLst>
              <a:ext uri="{FF2B5EF4-FFF2-40B4-BE49-F238E27FC236}">
                <a16:creationId xmlns:a16="http://schemas.microsoft.com/office/drawing/2014/main" id="{139F0DA7-C2F8-4A07-B0FA-50F2B68EFF49}"/>
              </a:ext>
            </a:extLst>
          </p:cNvPr>
          <p:cNvPicPr/>
          <p:nvPr/>
        </p:nvPicPr>
        <p:blipFill rotWithShape="1">
          <a:blip r:embed="rId3">
            <a:extLst>
              <a:ext uri="{28A0092B-C50C-407E-A947-70E740481C1C}">
                <a14:useLocalDpi xmlns:a14="http://schemas.microsoft.com/office/drawing/2010/main" val="0"/>
              </a:ext>
            </a:extLst>
          </a:blip>
          <a:srcRect t="28390" b="27930"/>
          <a:stretch/>
        </p:blipFill>
        <p:spPr>
          <a:xfrm>
            <a:off x="1883959" y="3276600"/>
            <a:ext cx="3281930" cy="1420586"/>
          </a:xfrm>
          <a:prstGeom prst="rect">
            <a:avLst/>
          </a:prstGeom>
        </p:spPr>
      </p:pic>
    </p:spTree>
    <p:extLst>
      <p:ext uri="{BB962C8B-B14F-4D97-AF65-F5344CB8AC3E}">
        <p14:creationId xmlns:p14="http://schemas.microsoft.com/office/powerpoint/2010/main" val="2532940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F46431-2F68-ED46-AD9D-2ADC687AF33B}"/>
              </a:ext>
            </a:extLst>
          </p:cNvPr>
          <p:cNvSpPr>
            <a:spLocks noGrp="1"/>
          </p:cNvSpPr>
          <p:nvPr>
            <p:ph idx="1"/>
          </p:nvPr>
        </p:nvSpPr>
        <p:spPr>
          <a:xfrm>
            <a:off x="630810" y="1470581"/>
            <a:ext cx="5177137" cy="3864989"/>
          </a:xfrm>
        </p:spPr>
        <p:txBody>
          <a:bodyPr/>
          <a:lstStyle/>
          <a:p>
            <a:pPr>
              <a:lnSpc>
                <a:spcPct val="100000"/>
              </a:lnSpc>
            </a:pPr>
            <a:r>
              <a:rPr lang="en-GB" sz="4400" b="1" dirty="0">
                <a:effectLst/>
                <a:ea typeface="Times New Roman" panose="02020603050405020304" pitchFamily="18" charset="0"/>
              </a:rPr>
              <a:t>Student Finance </a:t>
            </a:r>
          </a:p>
          <a:p>
            <a:pPr>
              <a:lnSpc>
                <a:spcPct val="100000"/>
              </a:lnSpc>
            </a:pPr>
            <a:r>
              <a:rPr lang="en-GB" sz="4400" b="1" dirty="0">
                <a:effectLst/>
                <a:ea typeface="Times New Roman" panose="02020603050405020304" pitchFamily="18" charset="0"/>
              </a:rPr>
              <a:t>Disabled Students’ Allowance (DSA)</a:t>
            </a:r>
            <a:endParaRPr lang="en-GB" sz="4400" dirty="0">
              <a:effectLst/>
              <a:ea typeface="Calibri" panose="020F0502020204030204" pitchFamily="34" charset="0"/>
            </a:endParaRPr>
          </a:p>
        </p:txBody>
      </p:sp>
      <p:sp>
        <p:nvSpPr>
          <p:cNvPr id="3" name="Content Placeholder 2">
            <a:extLst>
              <a:ext uri="{FF2B5EF4-FFF2-40B4-BE49-F238E27FC236}">
                <a16:creationId xmlns:a16="http://schemas.microsoft.com/office/drawing/2014/main" id="{9B17129A-8740-F944-B0BA-682A752A5D34}"/>
              </a:ext>
            </a:extLst>
          </p:cNvPr>
          <p:cNvSpPr>
            <a:spLocks noGrp="1"/>
          </p:cNvSpPr>
          <p:nvPr>
            <p:ph idx="10"/>
          </p:nvPr>
        </p:nvSpPr>
        <p:spPr>
          <a:xfrm>
            <a:off x="6585857" y="283029"/>
            <a:ext cx="5682343" cy="6866374"/>
          </a:xfrm>
        </p:spPr>
        <p:txBody>
          <a:bodyPr/>
          <a:lstStyle/>
          <a:p>
            <a:pPr>
              <a:lnSpc>
                <a:spcPct val="100000"/>
              </a:lnSpc>
              <a:spcAft>
                <a:spcPts val="800"/>
              </a:spcAft>
            </a:pPr>
            <a:r>
              <a:rPr lang="en-GB" sz="2800" dirty="0">
                <a:solidFill>
                  <a:srgbClr val="002060"/>
                </a:solidFill>
                <a:ea typeface="Times New Roman" panose="02020603050405020304" pitchFamily="18" charset="0"/>
              </a:rPr>
              <a:t>DSA is support towards </a:t>
            </a:r>
            <a:r>
              <a:rPr lang="en-GB" sz="2800" dirty="0">
                <a:solidFill>
                  <a:srgbClr val="002060"/>
                </a:solidFill>
                <a:effectLst/>
                <a:ea typeface="Times New Roman" panose="02020603050405020304" pitchFamily="18" charset="0"/>
              </a:rPr>
              <a:t>the </a:t>
            </a:r>
            <a:r>
              <a:rPr lang="en-GB" sz="2800" b="1" dirty="0">
                <a:solidFill>
                  <a:srgbClr val="002060"/>
                </a:solidFill>
                <a:effectLst/>
                <a:ea typeface="Times New Roman" panose="02020603050405020304" pitchFamily="18" charset="0"/>
              </a:rPr>
              <a:t>study-related costs </a:t>
            </a:r>
            <a:r>
              <a:rPr lang="en-GB" sz="2800" dirty="0">
                <a:solidFill>
                  <a:srgbClr val="002060"/>
                </a:solidFill>
                <a:effectLst/>
                <a:ea typeface="Times New Roman" panose="02020603050405020304" pitchFamily="18" charset="0"/>
              </a:rPr>
              <a:t> </a:t>
            </a:r>
          </a:p>
          <a:p>
            <a:pPr>
              <a:lnSpc>
                <a:spcPct val="100000"/>
              </a:lnSpc>
              <a:spcBef>
                <a:spcPts val="0"/>
              </a:spcBef>
            </a:pPr>
            <a:endParaRPr lang="en-GB" sz="2800" dirty="0">
              <a:solidFill>
                <a:srgbClr val="002060"/>
              </a:solidFill>
              <a:effectLst/>
              <a:ea typeface="Calibri" panose="020F0502020204030204" pitchFamily="34" charset="0"/>
            </a:endParaRPr>
          </a:p>
          <a:p>
            <a:pPr algn="l" fontAlgn="base">
              <a:lnSpc>
                <a:spcPct val="100000"/>
              </a:lnSpc>
              <a:spcBef>
                <a:spcPts val="0"/>
              </a:spcBef>
            </a:pPr>
            <a:r>
              <a:rPr lang="en-GB" sz="2800" dirty="0">
                <a:solidFill>
                  <a:srgbClr val="002060"/>
                </a:solidFill>
                <a:effectLst/>
                <a:ea typeface="Times New Roman" panose="02020603050405020304" pitchFamily="18" charset="0"/>
              </a:rPr>
              <a:t>Students</a:t>
            </a:r>
            <a:r>
              <a:rPr lang="en-GB" sz="2800" b="0" i="0" dirty="0">
                <a:solidFill>
                  <a:srgbClr val="002060"/>
                </a:solidFill>
                <a:effectLst/>
                <a:latin typeface="Arial" panose="020B0604020202020204" pitchFamily="34" charset="0"/>
              </a:rPr>
              <a:t> may receive support with the costs of: </a:t>
            </a:r>
          </a:p>
          <a:p>
            <a:pPr marL="342900" indent="-342900" algn="l" fontAlgn="base">
              <a:lnSpc>
                <a:spcPct val="100000"/>
              </a:lnSpc>
              <a:spcBef>
                <a:spcPts val="0"/>
              </a:spcBef>
              <a:buFont typeface="Arial" panose="020B0604020202020204" pitchFamily="34" charset="0"/>
              <a:buChar char="•"/>
            </a:pPr>
            <a:r>
              <a:rPr lang="en-GB" sz="2800" b="1" i="0" dirty="0">
                <a:solidFill>
                  <a:srgbClr val="002060"/>
                </a:solidFill>
                <a:effectLst/>
                <a:latin typeface="Arial" panose="020B0604020202020204" pitchFamily="34" charset="0"/>
              </a:rPr>
              <a:t>Specialist technology</a:t>
            </a:r>
            <a:r>
              <a:rPr lang="en-GB" sz="2800" b="0" i="0" dirty="0">
                <a:solidFill>
                  <a:srgbClr val="002060"/>
                </a:solidFill>
                <a:effectLst/>
                <a:latin typeface="Arial" panose="020B0604020202020204" pitchFamily="34" charset="0"/>
              </a:rPr>
              <a:t>, </a:t>
            </a:r>
            <a:r>
              <a:rPr lang="en-GB" sz="2800" dirty="0">
                <a:solidFill>
                  <a:srgbClr val="002060"/>
                </a:solidFill>
                <a:latin typeface="Arial" panose="020B0604020202020204" pitchFamily="34" charset="0"/>
              </a:rPr>
              <a:t>e.g. </a:t>
            </a:r>
            <a:r>
              <a:rPr lang="en-GB" sz="2800" b="1" i="0" dirty="0">
                <a:solidFill>
                  <a:srgbClr val="002060"/>
                </a:solidFill>
                <a:effectLst/>
                <a:latin typeface="Arial" panose="020B0604020202020204" pitchFamily="34" charset="0"/>
              </a:rPr>
              <a:t>laptop with assistive software</a:t>
            </a:r>
          </a:p>
          <a:p>
            <a:pPr marL="342900" indent="-342900" algn="l" fontAlgn="base">
              <a:lnSpc>
                <a:spcPct val="100000"/>
              </a:lnSpc>
              <a:spcBef>
                <a:spcPts val="0"/>
              </a:spcBef>
              <a:buFont typeface="Arial" panose="020B0604020202020204" pitchFamily="34" charset="0"/>
              <a:buChar char="•"/>
            </a:pPr>
            <a:r>
              <a:rPr lang="en-GB" sz="2800" b="1" dirty="0">
                <a:solidFill>
                  <a:srgbClr val="002060"/>
                </a:solidFill>
                <a:latin typeface="Arial" panose="020B0604020202020204" pitchFamily="34" charset="0"/>
              </a:rPr>
              <a:t>Specialist equipment </a:t>
            </a:r>
            <a:r>
              <a:rPr lang="en-GB" sz="2800" dirty="0">
                <a:solidFill>
                  <a:srgbClr val="002060"/>
                </a:solidFill>
                <a:latin typeface="Arial" panose="020B0604020202020204" pitchFamily="34" charset="0"/>
              </a:rPr>
              <a:t>e.g. ergonomic workstation </a:t>
            </a:r>
            <a:endParaRPr lang="en-GB" sz="2800" dirty="0">
              <a:solidFill>
                <a:srgbClr val="002060"/>
              </a:solidFill>
            </a:endParaRPr>
          </a:p>
          <a:p>
            <a:pPr marL="342900" indent="-342900" algn="l" fontAlgn="base">
              <a:lnSpc>
                <a:spcPct val="100000"/>
              </a:lnSpc>
              <a:spcBef>
                <a:spcPts val="0"/>
              </a:spcBef>
              <a:buFont typeface="Arial" panose="020B0604020202020204" pitchFamily="34" charset="0"/>
              <a:buChar char="•"/>
            </a:pPr>
            <a:r>
              <a:rPr lang="en-GB" sz="2800" b="1" i="0" dirty="0">
                <a:solidFill>
                  <a:srgbClr val="002060"/>
                </a:solidFill>
                <a:effectLst/>
                <a:latin typeface="Arial" panose="020B0604020202020204" pitchFamily="34" charset="0"/>
              </a:rPr>
              <a:t>Non-medical helpers</a:t>
            </a:r>
            <a:r>
              <a:rPr lang="en-GB" sz="2800" dirty="0">
                <a:solidFill>
                  <a:srgbClr val="002060"/>
                </a:solidFill>
                <a:latin typeface="Arial" panose="020B0604020202020204" pitchFamily="34" charset="0"/>
              </a:rPr>
              <a:t> e.g. </a:t>
            </a:r>
            <a:r>
              <a:rPr lang="en-GB" sz="2800" b="0" i="0" dirty="0">
                <a:solidFill>
                  <a:srgbClr val="002060"/>
                </a:solidFill>
                <a:effectLst/>
                <a:latin typeface="Arial" panose="020B0604020202020204" pitchFamily="34" charset="0"/>
              </a:rPr>
              <a:t>a BSLI, </a:t>
            </a:r>
            <a:r>
              <a:rPr lang="en-GB" sz="2800" dirty="0">
                <a:solidFill>
                  <a:srgbClr val="002060"/>
                </a:solidFill>
                <a:latin typeface="Arial" panose="020B0604020202020204" pitchFamily="34" charset="0"/>
              </a:rPr>
              <a:t>s</a:t>
            </a:r>
            <a:r>
              <a:rPr lang="en-GB" sz="2800" b="0" i="0" dirty="0">
                <a:solidFill>
                  <a:srgbClr val="002060"/>
                </a:solidFill>
                <a:effectLst/>
                <a:latin typeface="Arial" panose="020B0604020202020204" pitchFamily="34" charset="0"/>
              </a:rPr>
              <a:t>tudy </a:t>
            </a:r>
            <a:r>
              <a:rPr lang="en-GB" sz="2800" dirty="0">
                <a:solidFill>
                  <a:srgbClr val="002060"/>
                </a:solidFill>
                <a:latin typeface="Arial" panose="020B0604020202020204" pitchFamily="34" charset="0"/>
              </a:rPr>
              <a:t>s</a:t>
            </a:r>
            <a:r>
              <a:rPr lang="en-GB" sz="2800" b="0" i="0" dirty="0">
                <a:solidFill>
                  <a:srgbClr val="002060"/>
                </a:solidFill>
                <a:effectLst/>
                <a:latin typeface="Arial" panose="020B0604020202020204" pitchFamily="34" charset="0"/>
              </a:rPr>
              <a:t>kills tutor, mentor, specialist note taker</a:t>
            </a:r>
          </a:p>
          <a:p>
            <a:pPr marL="342900" indent="-342900" algn="l" fontAlgn="base">
              <a:lnSpc>
                <a:spcPct val="100000"/>
              </a:lnSpc>
              <a:spcBef>
                <a:spcPts val="0"/>
              </a:spcBef>
              <a:buFont typeface="Arial" panose="020B0604020202020204" pitchFamily="34" charset="0"/>
              <a:buChar char="•"/>
            </a:pPr>
            <a:r>
              <a:rPr lang="en-GB" sz="2800" b="1" i="0" dirty="0">
                <a:solidFill>
                  <a:srgbClr val="002060"/>
                </a:solidFill>
                <a:effectLst/>
                <a:latin typeface="Arial" panose="020B0604020202020204" pitchFamily="34" charset="0"/>
              </a:rPr>
              <a:t>Support towards travel costs and other </a:t>
            </a:r>
            <a:r>
              <a:rPr lang="en-GB" sz="2800" b="1" dirty="0">
                <a:solidFill>
                  <a:srgbClr val="002060"/>
                </a:solidFill>
                <a:latin typeface="Arial" panose="020B0604020202020204" pitchFamily="34" charset="0"/>
              </a:rPr>
              <a:t>costs </a:t>
            </a:r>
            <a:r>
              <a:rPr lang="en-GB" sz="2800" dirty="0">
                <a:solidFill>
                  <a:srgbClr val="002060"/>
                </a:solidFill>
                <a:latin typeface="Arial" panose="020B0604020202020204" pitchFamily="34" charset="0"/>
              </a:rPr>
              <a:t>e.g. </a:t>
            </a:r>
            <a:r>
              <a:rPr lang="en-GB" sz="2800" b="0" i="0" dirty="0">
                <a:solidFill>
                  <a:srgbClr val="002060"/>
                </a:solidFill>
                <a:effectLst/>
                <a:latin typeface="Arial" panose="020B0604020202020204" pitchFamily="34" charset="0"/>
              </a:rPr>
              <a:t>printing </a:t>
            </a:r>
            <a:endParaRPr lang="en-GB" sz="2800" dirty="0">
              <a:solidFill>
                <a:srgbClr val="002060"/>
              </a:solidFill>
              <a:latin typeface="Arial" panose="020B0604020202020204" pitchFamily="34" charset="0"/>
            </a:endParaRPr>
          </a:p>
          <a:p>
            <a:pPr marL="457200" lvl="1" indent="0">
              <a:lnSpc>
                <a:spcPct val="100000"/>
              </a:lnSpc>
              <a:spcBef>
                <a:spcPts val="0"/>
              </a:spcBef>
              <a:buNone/>
            </a:pPr>
            <a:endParaRPr lang="en-GB" b="0" i="0" dirty="0">
              <a:solidFill>
                <a:srgbClr val="002060"/>
              </a:solidFill>
              <a:effectLst/>
              <a:latin typeface="Arial" panose="020B0604020202020204" pitchFamily="34" charset="0"/>
            </a:endParaRPr>
          </a:p>
          <a:p>
            <a:pPr algn="ctr" fontAlgn="base">
              <a:lnSpc>
                <a:spcPct val="100000"/>
              </a:lnSpc>
              <a:spcBef>
                <a:spcPts val="0"/>
              </a:spcBef>
            </a:pPr>
            <a:endParaRPr lang="en-GB" sz="2000" i="1" dirty="0">
              <a:solidFill>
                <a:srgbClr val="002060"/>
              </a:solidFill>
              <a:effectLst/>
              <a:ea typeface="Calibri" panose="020F0502020204030204" pitchFamily="34" charset="0"/>
            </a:endParaRPr>
          </a:p>
          <a:p>
            <a:pPr marL="45720" indent="0">
              <a:lnSpc>
                <a:spcPct val="100000"/>
              </a:lnSpc>
              <a:buNone/>
            </a:pPr>
            <a:endParaRPr lang="en-GB" sz="1600" dirty="0"/>
          </a:p>
        </p:txBody>
      </p:sp>
    </p:spTree>
    <p:extLst>
      <p:ext uri="{BB962C8B-B14F-4D97-AF65-F5344CB8AC3E}">
        <p14:creationId xmlns:p14="http://schemas.microsoft.com/office/powerpoint/2010/main" val="24168526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7EB634BA-DDD4-7774-2C91-26A86606EFB2}"/>
              </a:ext>
            </a:extLst>
          </p:cNvPr>
          <p:cNvPicPr>
            <a:picLocks noGrp="1" noChangeAspect="1"/>
          </p:cNvPicPr>
          <p:nvPr>
            <p:ph idx="1"/>
          </p:nvPr>
        </p:nvPicPr>
        <p:blipFill>
          <a:blip r:embed="rId3"/>
          <a:stretch>
            <a:fillRect/>
          </a:stretch>
        </p:blipFill>
        <p:spPr>
          <a:xfrm>
            <a:off x="0" y="0"/>
            <a:ext cx="12135152" cy="6858000"/>
          </a:xfrm>
        </p:spPr>
      </p:pic>
    </p:spTree>
    <p:extLst>
      <p:ext uri="{BB962C8B-B14F-4D97-AF65-F5344CB8AC3E}">
        <p14:creationId xmlns:p14="http://schemas.microsoft.com/office/powerpoint/2010/main" val="2770428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E4C2B4-4A86-36DC-81DA-B3C91FADCBED}"/>
              </a:ext>
            </a:extLst>
          </p:cNvPr>
          <p:cNvSpPr>
            <a:spLocks noGrp="1"/>
          </p:cNvSpPr>
          <p:nvPr>
            <p:ph idx="1"/>
          </p:nvPr>
        </p:nvSpPr>
        <p:spPr>
          <a:xfrm>
            <a:off x="510231" y="1360049"/>
            <a:ext cx="5366694" cy="3864989"/>
          </a:xfrm>
        </p:spPr>
        <p:txBody>
          <a:bodyPr/>
          <a:lstStyle/>
          <a:p>
            <a:pPr>
              <a:lnSpc>
                <a:spcPct val="100000"/>
              </a:lnSpc>
            </a:pPr>
            <a:r>
              <a:rPr lang="en-GB" sz="4400" b="1" dirty="0">
                <a:effectLst/>
                <a:ea typeface="Times New Roman" panose="02020603050405020304" pitchFamily="18" charset="0"/>
              </a:rPr>
              <a:t>Safeguarding </a:t>
            </a:r>
          </a:p>
          <a:p>
            <a:pPr>
              <a:lnSpc>
                <a:spcPct val="100000"/>
              </a:lnSpc>
            </a:pPr>
            <a:endParaRPr lang="en-GB" sz="4400" b="1" dirty="0">
              <a:effectLst/>
              <a:ea typeface="Times New Roman" panose="02020603050405020304" pitchFamily="18" charset="0"/>
            </a:endParaRPr>
          </a:p>
          <a:p>
            <a:pPr>
              <a:lnSpc>
                <a:spcPct val="100000"/>
              </a:lnSpc>
            </a:pPr>
            <a:r>
              <a:rPr lang="en-GB" b="1" dirty="0">
                <a:effectLst/>
                <a:ea typeface="Times New Roman" panose="02020603050405020304" pitchFamily="18" charset="0"/>
              </a:rPr>
              <a:t>IICL Learning Support </a:t>
            </a:r>
            <a:r>
              <a:rPr lang="en-GB" dirty="0">
                <a:ea typeface="Times New Roman" panose="02020603050405020304" pitchFamily="18" charset="0"/>
              </a:rPr>
              <a:t>Manager  Safeguarding Officer for London &amp; Birmingham</a:t>
            </a:r>
            <a:endParaRPr lang="en-GB" b="1" dirty="0">
              <a:effectLst/>
              <a:ea typeface="Times New Roman" panose="02020603050405020304" pitchFamily="18" charset="0"/>
            </a:endParaRPr>
          </a:p>
          <a:p>
            <a:pPr>
              <a:lnSpc>
                <a:spcPct val="100000"/>
              </a:lnSpc>
            </a:pPr>
            <a:endParaRPr lang="en-GB" sz="4400" dirty="0">
              <a:effectLst/>
              <a:ea typeface="Times New Roman" panose="02020603050405020304" pitchFamily="18" charset="0"/>
            </a:endParaRPr>
          </a:p>
        </p:txBody>
      </p:sp>
      <p:sp>
        <p:nvSpPr>
          <p:cNvPr id="6" name="Content Placeholder 2">
            <a:extLst>
              <a:ext uri="{FF2B5EF4-FFF2-40B4-BE49-F238E27FC236}">
                <a16:creationId xmlns:a16="http://schemas.microsoft.com/office/drawing/2014/main" id="{95A76546-BFC9-7207-9E98-60822E4D1266}"/>
              </a:ext>
            </a:extLst>
          </p:cNvPr>
          <p:cNvSpPr txBox="1">
            <a:spLocks/>
          </p:cNvSpPr>
          <p:nvPr/>
        </p:nvSpPr>
        <p:spPr>
          <a:xfrm>
            <a:off x="6524625" y="352425"/>
            <a:ext cx="5493204" cy="6276975"/>
          </a:xfrm>
          <a:prstGeom prst="rect">
            <a:avLst/>
          </a:prstGeom>
        </p:spPr>
        <p:txBody>
          <a:bodyPr vert="horz" wrap="square" lIns="0" tIns="0" rIns="0" bIns="0" rtlCol="0" anchor="t" anchorCtr="0">
            <a:noAutofit/>
          </a:bodyPr>
          <a:lstStyle>
            <a:lvl1pPr marL="0" indent="0" algn="l" defTabSz="914400" rtl="0" eaLnBrk="1" latinLnBrk="0" hangingPunct="1">
              <a:lnSpc>
                <a:spcPct val="150000"/>
              </a:lnSpc>
              <a:spcBef>
                <a:spcPts val="1000"/>
              </a:spcBef>
              <a:buFont typeface="Arial" panose="020B0604020202020204" pitchFamily="34" charset="0"/>
              <a:buNone/>
              <a:defRPr sz="2400" b="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100000"/>
              </a:lnSpc>
            </a:pPr>
            <a:endParaRPr lang="en-GB" sz="1800" dirty="0">
              <a:solidFill>
                <a:srgbClr val="002060"/>
              </a:solidFill>
              <a:ea typeface="DengXian" panose="02010600030101010101" pitchFamily="2" charset="-122"/>
            </a:endParaRPr>
          </a:p>
          <a:p>
            <a:pPr algn="ctr">
              <a:lnSpc>
                <a:spcPct val="100000"/>
              </a:lnSpc>
            </a:pPr>
            <a:r>
              <a:rPr lang="en-GB" sz="3200" dirty="0">
                <a:solidFill>
                  <a:srgbClr val="002060"/>
                </a:solidFill>
                <a:ea typeface="Times New Roman" panose="02020603050405020304" pitchFamily="18" charset="0"/>
              </a:rPr>
              <a:t>Is there a danger to their life or someone else?</a:t>
            </a:r>
          </a:p>
          <a:p>
            <a:pPr algn="ctr">
              <a:lnSpc>
                <a:spcPct val="100000"/>
              </a:lnSpc>
            </a:pPr>
            <a:r>
              <a:rPr lang="en-GB" sz="3200" dirty="0">
                <a:solidFill>
                  <a:srgbClr val="002060"/>
                </a:solidFill>
                <a:ea typeface="Times New Roman" panose="02020603050405020304" pitchFamily="18" charset="0"/>
              </a:rPr>
              <a:t>Ask if you’re unsure</a:t>
            </a:r>
          </a:p>
          <a:p>
            <a:pPr algn="ctr">
              <a:lnSpc>
                <a:spcPct val="100000"/>
              </a:lnSpc>
            </a:pPr>
            <a:endParaRPr lang="en-GB" sz="3200" dirty="0">
              <a:solidFill>
                <a:srgbClr val="002060"/>
              </a:solidFill>
              <a:ea typeface="DengXian" panose="02010600030101010101" pitchFamily="2" charset="-122"/>
            </a:endParaRPr>
          </a:p>
          <a:p>
            <a:pPr algn="ctr">
              <a:lnSpc>
                <a:spcPct val="100000"/>
              </a:lnSpc>
            </a:pPr>
            <a:endParaRPr lang="en-GB" sz="3200" dirty="0">
              <a:solidFill>
                <a:srgbClr val="002060"/>
              </a:solidFill>
              <a:ea typeface="DengXian" panose="02010600030101010101" pitchFamily="2" charset="-122"/>
            </a:endParaRPr>
          </a:p>
          <a:p>
            <a:pPr algn="ctr">
              <a:lnSpc>
                <a:spcPct val="100000"/>
              </a:lnSpc>
            </a:pPr>
            <a:r>
              <a:rPr lang="en-GB" sz="3200" dirty="0">
                <a:solidFill>
                  <a:srgbClr val="002060"/>
                </a:solidFill>
                <a:ea typeface="DengXian" panose="02010600030101010101" pitchFamily="2" charset="-122"/>
              </a:rPr>
              <a:t> </a:t>
            </a:r>
            <a:r>
              <a:rPr lang="en-GB" sz="3200" b="1" dirty="0">
                <a:solidFill>
                  <a:srgbClr val="002060"/>
                </a:solidFill>
                <a:ea typeface="DengXian" panose="02010600030101010101" pitchFamily="2" charset="-122"/>
              </a:rPr>
              <a:t>Cause for Concern Referral Form </a:t>
            </a:r>
            <a:endParaRPr lang="en-GB" sz="3200" b="1" dirty="0">
              <a:solidFill>
                <a:srgbClr val="002060"/>
              </a:solidFill>
              <a:latin typeface="Times New Roman" panose="02020603050405020304" pitchFamily="18" charset="0"/>
              <a:ea typeface="Times New Roman" panose="02020603050405020304" pitchFamily="18" charset="0"/>
            </a:endParaRPr>
          </a:p>
          <a:p>
            <a:pPr algn="ctr">
              <a:lnSpc>
                <a:spcPct val="100000"/>
              </a:lnSpc>
            </a:pPr>
            <a:r>
              <a:rPr lang="en-GB" sz="3200" u="sng" dirty="0">
                <a:solidFill>
                  <a:srgbClr val="002060"/>
                </a:solidFill>
                <a:ea typeface="DengXian" panose="02010600030101010101" pitchFamily="2" charset="-122"/>
                <a:hlinkClick r:id="rId3">
                  <a:extLst>
                    <a:ext uri="{A12FA001-AC4F-418D-AE19-62706E023703}">
                      <ahyp:hlinkClr xmlns:ahyp="http://schemas.microsoft.com/office/drawing/2018/hyperlinkcolor" val="tx"/>
                    </a:ext>
                  </a:extLst>
                </a:hlinkClick>
              </a:rPr>
              <a:t>https://live.uniticms.com/uwtsd/register/?form=welfare</a:t>
            </a:r>
            <a:endParaRPr lang="en-GB" sz="3200" dirty="0">
              <a:solidFill>
                <a:srgbClr val="002060"/>
              </a:solidFill>
              <a:latin typeface="Times New Roman" panose="02020603050405020304" pitchFamily="18" charset="0"/>
              <a:ea typeface="Times New Roman" panose="02020603050405020304" pitchFamily="18" charset="0"/>
            </a:endParaRPr>
          </a:p>
          <a:p>
            <a:pPr>
              <a:lnSpc>
                <a:spcPct val="100000"/>
              </a:lnSpc>
            </a:pPr>
            <a:endParaRPr lang="en-GB" dirty="0">
              <a:solidFill>
                <a:srgbClr val="002060"/>
              </a:solidFill>
            </a:endParaRPr>
          </a:p>
        </p:txBody>
      </p:sp>
    </p:spTree>
    <p:extLst>
      <p:ext uri="{BB962C8B-B14F-4D97-AF65-F5344CB8AC3E}">
        <p14:creationId xmlns:p14="http://schemas.microsoft.com/office/powerpoint/2010/main" val="3432755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F683140-1017-C0E1-28A8-792C3145554D}"/>
              </a:ext>
            </a:extLst>
          </p:cNvPr>
          <p:cNvSpPr>
            <a:spLocks noGrp="1"/>
          </p:cNvSpPr>
          <p:nvPr>
            <p:ph idx="1"/>
          </p:nvPr>
        </p:nvSpPr>
        <p:spPr>
          <a:xfrm>
            <a:off x="630810" y="1470581"/>
            <a:ext cx="4888247" cy="3864989"/>
          </a:xfrm>
        </p:spPr>
        <p:txBody>
          <a:bodyPr/>
          <a:lstStyle/>
          <a:p>
            <a:pPr>
              <a:lnSpc>
                <a:spcPct val="100000"/>
              </a:lnSpc>
            </a:pPr>
            <a:r>
              <a:rPr lang="en-GB" sz="4400" dirty="0"/>
              <a:t>Good Practice when Supporting Disabled Students </a:t>
            </a:r>
          </a:p>
          <a:p>
            <a:endParaRPr lang="en-GB" dirty="0"/>
          </a:p>
        </p:txBody>
      </p:sp>
      <p:sp>
        <p:nvSpPr>
          <p:cNvPr id="3" name="Content Placeholder 2">
            <a:extLst>
              <a:ext uri="{FF2B5EF4-FFF2-40B4-BE49-F238E27FC236}">
                <a16:creationId xmlns:a16="http://schemas.microsoft.com/office/drawing/2014/main" id="{C7A96D62-CAF5-0162-E296-E4CA7D230B24}"/>
              </a:ext>
            </a:extLst>
          </p:cNvPr>
          <p:cNvSpPr>
            <a:spLocks noGrp="1"/>
          </p:cNvSpPr>
          <p:nvPr>
            <p:ph idx="10"/>
          </p:nvPr>
        </p:nvSpPr>
        <p:spPr>
          <a:xfrm>
            <a:off x="6495423" y="666751"/>
            <a:ext cx="5456254" cy="5200650"/>
          </a:xfrm>
        </p:spPr>
        <p:txBody>
          <a:bodyPr/>
          <a:lstStyle/>
          <a:p>
            <a:pPr marL="457200" indent="-457200">
              <a:lnSpc>
                <a:spcPct val="100000"/>
              </a:lnSpc>
              <a:buFont typeface="Arial" panose="020B0604020202020204" pitchFamily="34" charset="0"/>
              <a:buChar char="•"/>
            </a:pPr>
            <a:endParaRPr lang="en-GB" sz="2800" b="1" dirty="0">
              <a:solidFill>
                <a:srgbClr val="002060"/>
              </a:solidFill>
            </a:endParaRPr>
          </a:p>
          <a:p>
            <a:pPr marL="457200" indent="-457200">
              <a:lnSpc>
                <a:spcPct val="100000"/>
              </a:lnSpc>
              <a:buFont typeface="Arial" panose="020B0604020202020204" pitchFamily="34" charset="0"/>
              <a:buChar char="•"/>
            </a:pPr>
            <a:r>
              <a:rPr lang="en-GB" sz="2800" b="1" dirty="0">
                <a:solidFill>
                  <a:srgbClr val="002060"/>
                </a:solidFill>
              </a:rPr>
              <a:t>Encourage them to disclose</a:t>
            </a:r>
          </a:p>
          <a:p>
            <a:pPr>
              <a:lnSpc>
                <a:spcPct val="100000"/>
              </a:lnSpc>
            </a:pPr>
            <a:endParaRPr lang="en-GB" sz="2800" b="1" dirty="0">
              <a:solidFill>
                <a:srgbClr val="002060"/>
              </a:solidFill>
            </a:endParaRPr>
          </a:p>
          <a:p>
            <a:pPr marL="457200" indent="-457200">
              <a:lnSpc>
                <a:spcPct val="100000"/>
              </a:lnSpc>
              <a:buFont typeface="Arial" panose="020B0604020202020204" pitchFamily="34" charset="0"/>
              <a:buChar char="•"/>
            </a:pPr>
            <a:r>
              <a:rPr lang="en-GB" sz="2800" b="1" dirty="0">
                <a:solidFill>
                  <a:srgbClr val="002060"/>
                </a:solidFill>
              </a:rPr>
              <a:t>Discretion is paramount </a:t>
            </a:r>
          </a:p>
          <a:p>
            <a:pPr marL="457200" indent="-457200">
              <a:lnSpc>
                <a:spcPct val="100000"/>
              </a:lnSpc>
              <a:buFont typeface="Arial" panose="020B0604020202020204" pitchFamily="34" charset="0"/>
              <a:buChar char="•"/>
            </a:pPr>
            <a:endParaRPr lang="en-GB" sz="2800" b="1" dirty="0">
              <a:solidFill>
                <a:srgbClr val="002060"/>
              </a:solidFill>
            </a:endParaRPr>
          </a:p>
          <a:p>
            <a:pPr marL="457200" indent="-457200">
              <a:lnSpc>
                <a:spcPct val="100000"/>
              </a:lnSpc>
              <a:buFont typeface="Arial" panose="020B0604020202020204" pitchFamily="34" charset="0"/>
              <a:buChar char="•"/>
            </a:pPr>
            <a:r>
              <a:rPr lang="en-GB" sz="2800" b="1" dirty="0">
                <a:solidFill>
                  <a:srgbClr val="002060"/>
                </a:solidFill>
              </a:rPr>
              <a:t>Signpost to the Disability Team or the Wellbeing Team</a:t>
            </a:r>
          </a:p>
          <a:p>
            <a:pPr>
              <a:lnSpc>
                <a:spcPct val="100000"/>
              </a:lnSpc>
            </a:pPr>
            <a:endParaRPr lang="en-GB" sz="2800" b="1" dirty="0">
              <a:solidFill>
                <a:srgbClr val="002060"/>
              </a:solidFill>
            </a:endParaRPr>
          </a:p>
          <a:p>
            <a:pPr marL="457200" indent="-457200">
              <a:lnSpc>
                <a:spcPct val="100000"/>
              </a:lnSpc>
              <a:buFont typeface="Arial" panose="020B0604020202020204" pitchFamily="34" charset="0"/>
              <a:buChar char="•"/>
            </a:pPr>
            <a:r>
              <a:rPr lang="en-GB" sz="2800" b="1" dirty="0">
                <a:solidFill>
                  <a:srgbClr val="002060"/>
                </a:solidFill>
              </a:rPr>
              <a:t>Make your resources inclusive </a:t>
            </a:r>
          </a:p>
          <a:p>
            <a:endParaRPr lang="en-GB" dirty="0"/>
          </a:p>
        </p:txBody>
      </p:sp>
    </p:spTree>
    <p:extLst>
      <p:ext uri="{BB962C8B-B14F-4D97-AF65-F5344CB8AC3E}">
        <p14:creationId xmlns:p14="http://schemas.microsoft.com/office/powerpoint/2010/main" val="420463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F46431-2F68-ED46-AD9D-2ADC687AF33B}"/>
              </a:ext>
            </a:extLst>
          </p:cNvPr>
          <p:cNvSpPr>
            <a:spLocks noGrp="1"/>
          </p:cNvSpPr>
          <p:nvPr>
            <p:ph idx="1"/>
          </p:nvPr>
        </p:nvSpPr>
        <p:spPr/>
        <p:txBody>
          <a:bodyPr/>
          <a:lstStyle/>
          <a:p>
            <a:pPr>
              <a:lnSpc>
                <a:spcPct val="100000"/>
              </a:lnSpc>
            </a:pPr>
            <a:r>
              <a:rPr lang="en-GB" sz="4400" dirty="0"/>
              <a:t>Disability Awareness &amp; Confidence </a:t>
            </a:r>
            <a:endParaRPr lang="en-US" sz="2400" dirty="0"/>
          </a:p>
        </p:txBody>
      </p:sp>
      <p:sp>
        <p:nvSpPr>
          <p:cNvPr id="3" name="Content Placeholder 2">
            <a:extLst>
              <a:ext uri="{FF2B5EF4-FFF2-40B4-BE49-F238E27FC236}">
                <a16:creationId xmlns:a16="http://schemas.microsoft.com/office/drawing/2014/main" id="{9B17129A-8740-F944-B0BA-682A752A5D34}"/>
              </a:ext>
            </a:extLst>
          </p:cNvPr>
          <p:cNvSpPr>
            <a:spLocks noGrp="1"/>
          </p:cNvSpPr>
          <p:nvPr>
            <p:ph idx="10"/>
          </p:nvPr>
        </p:nvSpPr>
        <p:spPr>
          <a:xfrm>
            <a:off x="6698796" y="686848"/>
            <a:ext cx="5617029" cy="6430945"/>
          </a:xfrm>
        </p:spPr>
        <p:txBody>
          <a:bodyPr/>
          <a:lstStyle/>
          <a:p>
            <a:pPr marL="0" indent="0" algn="ctr">
              <a:lnSpc>
                <a:spcPct val="100000"/>
              </a:lnSpc>
              <a:buNone/>
            </a:pPr>
            <a:endParaRPr lang="en-GB" sz="1800" dirty="0">
              <a:solidFill>
                <a:srgbClr val="002060"/>
              </a:solidFill>
            </a:endParaRPr>
          </a:p>
          <a:p>
            <a:pPr marL="0" indent="0">
              <a:lnSpc>
                <a:spcPct val="100000"/>
              </a:lnSpc>
              <a:buNone/>
            </a:pPr>
            <a:r>
              <a:rPr lang="en-GB" sz="2800" dirty="0">
                <a:solidFill>
                  <a:srgbClr val="002060"/>
                </a:solidFill>
              </a:rPr>
              <a:t>We continually aim to raise </a:t>
            </a:r>
            <a:r>
              <a:rPr lang="en-GB" sz="2800" b="1" dirty="0">
                <a:solidFill>
                  <a:srgbClr val="002060"/>
                </a:solidFill>
              </a:rPr>
              <a:t>disability awareness and confidence </a:t>
            </a:r>
            <a:r>
              <a:rPr lang="en-GB" sz="2800" dirty="0">
                <a:solidFill>
                  <a:srgbClr val="002060"/>
                </a:solidFill>
              </a:rPr>
              <a:t>across the campuses, for example by facilitating: </a:t>
            </a:r>
          </a:p>
          <a:p>
            <a:pPr marL="342900" indent="-342900">
              <a:buFont typeface="Arial" panose="020B0604020202020204" pitchFamily="34" charset="0"/>
              <a:buChar char="•"/>
            </a:pPr>
            <a:r>
              <a:rPr lang="en-GB" sz="2800" dirty="0">
                <a:solidFill>
                  <a:srgbClr val="002060"/>
                </a:solidFill>
              </a:rPr>
              <a:t>Disability Workshops</a:t>
            </a:r>
          </a:p>
          <a:p>
            <a:pPr marL="342900" indent="-342900">
              <a:buFont typeface="Arial" panose="020B0604020202020204" pitchFamily="34" charset="0"/>
              <a:buChar char="•"/>
            </a:pPr>
            <a:r>
              <a:rPr lang="en-GB" sz="2800" dirty="0">
                <a:solidFill>
                  <a:srgbClr val="002060"/>
                </a:solidFill>
              </a:rPr>
              <a:t>Collaborative work with other specialist teams e.g. Wellbeing and Careers</a:t>
            </a:r>
            <a:endParaRPr lang="en-GB" sz="2200" dirty="0">
              <a:solidFill>
                <a:srgbClr val="002060"/>
              </a:solidFill>
            </a:endParaRPr>
          </a:p>
          <a:p>
            <a:pPr marL="0" indent="0" algn="ctr">
              <a:buNone/>
            </a:pPr>
            <a:endParaRPr lang="en-GB" sz="1600" dirty="0"/>
          </a:p>
        </p:txBody>
      </p:sp>
      <p:pic>
        <p:nvPicPr>
          <p:cNvPr id="4" name="Picture 3" descr="A woman is talking to a group or people. The backs of two people who are listening can be seen in the foreground&#10;&#10;">
            <a:extLst>
              <a:ext uri="{FF2B5EF4-FFF2-40B4-BE49-F238E27FC236}">
                <a16:creationId xmlns:a16="http://schemas.microsoft.com/office/drawing/2014/main" id="{9C88647E-9C35-45BD-862C-C06B50163B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69824" y="3655212"/>
            <a:ext cx="2602246" cy="1732207"/>
          </a:xfrm>
          <a:prstGeom prst="rect">
            <a:avLst/>
          </a:prstGeom>
        </p:spPr>
      </p:pic>
    </p:spTree>
    <p:extLst>
      <p:ext uri="{BB962C8B-B14F-4D97-AF65-F5344CB8AC3E}">
        <p14:creationId xmlns:p14="http://schemas.microsoft.com/office/powerpoint/2010/main" val="2144748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F46431-2F68-ED46-AD9D-2ADC687AF33B}"/>
              </a:ext>
            </a:extLst>
          </p:cNvPr>
          <p:cNvSpPr>
            <a:spLocks noGrp="1"/>
          </p:cNvSpPr>
          <p:nvPr>
            <p:ph idx="1"/>
          </p:nvPr>
        </p:nvSpPr>
        <p:spPr>
          <a:xfrm>
            <a:off x="630810" y="1470581"/>
            <a:ext cx="4621674" cy="4076109"/>
          </a:xfrm>
        </p:spPr>
        <p:txBody>
          <a:bodyPr/>
          <a:lstStyle/>
          <a:p>
            <a:pPr>
              <a:lnSpc>
                <a:spcPct val="100000"/>
              </a:lnSpc>
            </a:pPr>
            <a:r>
              <a:rPr lang="en-GB" sz="4400" dirty="0"/>
              <a:t>Thank you </a:t>
            </a:r>
          </a:p>
          <a:p>
            <a:pPr algn="ctr">
              <a:lnSpc>
                <a:spcPct val="100000"/>
              </a:lnSpc>
            </a:pPr>
            <a:endParaRPr lang="en-GB" sz="4400" dirty="0"/>
          </a:p>
          <a:p>
            <a:pPr algn="ctr">
              <a:lnSpc>
                <a:spcPct val="100000"/>
              </a:lnSpc>
            </a:pPr>
            <a:r>
              <a:rPr lang="en-GB" sz="2400" dirty="0"/>
              <a:t>We value and welcome feedback and suggestions.</a:t>
            </a:r>
          </a:p>
          <a:p>
            <a:pPr algn="ctr">
              <a:lnSpc>
                <a:spcPct val="100000"/>
              </a:lnSpc>
            </a:pPr>
            <a:r>
              <a:rPr lang="en-GB" sz="2400" dirty="0"/>
              <a:t>Do contact us with any ideas, queries or concerns.</a:t>
            </a:r>
          </a:p>
          <a:p>
            <a:pPr>
              <a:lnSpc>
                <a:spcPct val="100000"/>
              </a:lnSpc>
            </a:pPr>
            <a:endParaRPr lang="en-US" sz="2400" dirty="0"/>
          </a:p>
        </p:txBody>
      </p:sp>
      <p:sp>
        <p:nvSpPr>
          <p:cNvPr id="3" name="Content Placeholder 2">
            <a:extLst>
              <a:ext uri="{FF2B5EF4-FFF2-40B4-BE49-F238E27FC236}">
                <a16:creationId xmlns:a16="http://schemas.microsoft.com/office/drawing/2014/main" id="{9B17129A-8740-F944-B0BA-682A752A5D34}"/>
              </a:ext>
            </a:extLst>
          </p:cNvPr>
          <p:cNvSpPr>
            <a:spLocks noGrp="1"/>
          </p:cNvSpPr>
          <p:nvPr>
            <p:ph idx="10"/>
          </p:nvPr>
        </p:nvSpPr>
        <p:spPr>
          <a:xfrm>
            <a:off x="6843233" y="279074"/>
            <a:ext cx="5076987" cy="6299851"/>
          </a:xfrm>
        </p:spPr>
        <p:txBody>
          <a:bodyPr/>
          <a:lstStyle/>
          <a:p>
            <a:pPr marL="0" indent="0" algn="ctr">
              <a:lnSpc>
                <a:spcPct val="100000"/>
              </a:lnSpc>
              <a:buNone/>
            </a:pPr>
            <a:endParaRPr lang="en-GB" sz="2200" dirty="0"/>
          </a:p>
          <a:p>
            <a:pPr algn="ctr">
              <a:lnSpc>
                <a:spcPct val="100000"/>
              </a:lnSpc>
            </a:pPr>
            <a:endParaRPr lang="en-GB" sz="2400" b="1" dirty="0">
              <a:latin typeface="Arial" panose="020B0604020202020204" pitchFamily="34" charset="0"/>
              <a:cs typeface="Arial" panose="020B0604020202020204" pitchFamily="34" charset="0"/>
            </a:endParaRPr>
          </a:p>
          <a:p>
            <a:pPr algn="ctr">
              <a:lnSpc>
                <a:spcPct val="100000"/>
              </a:lnSpc>
            </a:pPr>
            <a:r>
              <a:rPr lang="en-GB" sz="4400" b="1" dirty="0">
                <a:solidFill>
                  <a:srgbClr val="002060"/>
                </a:solidFill>
              </a:rPr>
              <a:t>Contact us </a:t>
            </a:r>
          </a:p>
          <a:p>
            <a:pPr algn="ctr">
              <a:lnSpc>
                <a:spcPct val="100000"/>
              </a:lnSpc>
            </a:pPr>
            <a:endParaRPr lang="en-GB" sz="2800" b="1" dirty="0">
              <a:solidFill>
                <a:srgbClr val="002060"/>
              </a:solidFill>
            </a:endParaRPr>
          </a:p>
          <a:p>
            <a:pPr algn="ctr">
              <a:lnSpc>
                <a:spcPct val="100000"/>
              </a:lnSpc>
            </a:pPr>
            <a:r>
              <a:rPr lang="en-GB" sz="2800" b="1" dirty="0">
                <a:solidFill>
                  <a:srgbClr val="002060"/>
                </a:solidFill>
              </a:rPr>
              <a:t>London </a:t>
            </a:r>
          </a:p>
          <a:p>
            <a:pPr algn="ctr">
              <a:lnSpc>
                <a:spcPct val="100000"/>
              </a:lnSpc>
            </a:pPr>
            <a:r>
              <a:rPr lang="en-GB" dirty="0">
                <a:solidFill>
                  <a:srgbClr val="002060"/>
                </a:solidFill>
                <a:hlinkClick r:id="rId3">
                  <a:extLst>
                    <a:ext uri="{A12FA001-AC4F-418D-AE19-62706E023703}">
                      <ahyp:hlinkClr xmlns:ahyp="http://schemas.microsoft.com/office/drawing/2018/hyperlinkcolor" val="tx"/>
                    </a:ext>
                  </a:extLst>
                </a:hlinkClick>
              </a:rPr>
              <a:t>LondonDisability@uwtsd.ac.uk</a:t>
            </a:r>
            <a:r>
              <a:rPr lang="en-GB" dirty="0">
                <a:solidFill>
                  <a:srgbClr val="002060"/>
                </a:solidFill>
              </a:rPr>
              <a:t>  </a:t>
            </a:r>
          </a:p>
          <a:p>
            <a:pPr algn="ctr">
              <a:lnSpc>
                <a:spcPct val="100000"/>
              </a:lnSpc>
            </a:pPr>
            <a:r>
              <a:rPr lang="en-GB" dirty="0">
                <a:solidFill>
                  <a:srgbClr val="002060"/>
                </a:solidFill>
              </a:rPr>
              <a:t>0207 127 7400</a:t>
            </a:r>
          </a:p>
          <a:p>
            <a:pPr algn="ctr">
              <a:lnSpc>
                <a:spcPct val="100000"/>
              </a:lnSpc>
            </a:pPr>
            <a:endParaRPr lang="en-GB" sz="2400" b="1" dirty="0">
              <a:solidFill>
                <a:srgbClr val="002060"/>
              </a:solidFill>
              <a:latin typeface="Arial" panose="020B0604020202020204" pitchFamily="34" charset="0"/>
              <a:cs typeface="Arial" panose="020B0604020202020204" pitchFamily="34" charset="0"/>
            </a:endParaRPr>
          </a:p>
          <a:p>
            <a:pPr algn="ctr">
              <a:lnSpc>
                <a:spcPct val="100000"/>
              </a:lnSpc>
            </a:pPr>
            <a:r>
              <a:rPr lang="en-GB" sz="2800" b="1" dirty="0">
                <a:solidFill>
                  <a:srgbClr val="002060"/>
                </a:solidFill>
                <a:latin typeface="Arial" panose="020B0604020202020204" pitchFamily="34" charset="0"/>
                <a:cs typeface="Arial" panose="020B0604020202020204" pitchFamily="34" charset="0"/>
              </a:rPr>
              <a:t>Birmingham</a:t>
            </a:r>
            <a:r>
              <a:rPr lang="en-GB" sz="2800" dirty="0">
                <a:solidFill>
                  <a:srgbClr val="002060"/>
                </a:solidFill>
                <a:latin typeface="Arial" panose="020B0604020202020204" pitchFamily="34" charset="0"/>
                <a:cs typeface="Arial" panose="020B0604020202020204" pitchFamily="34" charset="0"/>
              </a:rPr>
              <a:t> </a:t>
            </a:r>
          </a:p>
          <a:p>
            <a:pPr algn="ctr">
              <a:lnSpc>
                <a:spcPct val="100000"/>
              </a:lnSpc>
            </a:pPr>
            <a:r>
              <a:rPr lang="en-GB" sz="2400" dirty="0">
                <a:solidFill>
                  <a:srgbClr val="00206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disability.birmingham@uwtsd.ac.uk</a:t>
            </a:r>
            <a:r>
              <a:rPr lang="en-GB" sz="2400" dirty="0">
                <a:solidFill>
                  <a:srgbClr val="002060"/>
                </a:solidFill>
                <a:latin typeface="Arial" panose="020B0604020202020204" pitchFamily="34" charset="0"/>
                <a:cs typeface="Arial" panose="020B0604020202020204" pitchFamily="34" charset="0"/>
              </a:rPr>
              <a:t>  </a:t>
            </a:r>
          </a:p>
          <a:p>
            <a:pPr algn="ctr">
              <a:lnSpc>
                <a:spcPct val="100000"/>
              </a:lnSpc>
            </a:pPr>
            <a:r>
              <a:rPr lang="en-GB" sz="2400" dirty="0">
                <a:solidFill>
                  <a:srgbClr val="002060"/>
                </a:solidFill>
                <a:latin typeface="Arial" panose="020B0604020202020204" pitchFamily="34" charset="0"/>
                <a:cs typeface="Arial" panose="020B0604020202020204" pitchFamily="34" charset="0"/>
              </a:rPr>
              <a:t>0121 229 3000 </a:t>
            </a:r>
          </a:p>
          <a:p>
            <a:pPr algn="ctr">
              <a:lnSpc>
                <a:spcPct val="100000"/>
              </a:lnSpc>
            </a:pPr>
            <a:endParaRPr lang="en-GB" sz="2400" b="1" dirty="0">
              <a:latin typeface="Arial" panose="020B0604020202020204" pitchFamily="34" charset="0"/>
              <a:cs typeface="Arial" panose="020B0604020202020204" pitchFamily="34" charset="0"/>
            </a:endParaRPr>
          </a:p>
          <a:p>
            <a:pPr marL="0" indent="0" algn="ctr">
              <a:lnSpc>
                <a:spcPct val="100000"/>
              </a:lnSpc>
              <a:buNone/>
            </a:pPr>
            <a:r>
              <a:rPr lang="en-GB" sz="2200" dirty="0"/>
              <a:t> </a:t>
            </a:r>
          </a:p>
          <a:p>
            <a:pPr marL="0" indent="0" algn="ctr">
              <a:lnSpc>
                <a:spcPct val="100000"/>
              </a:lnSpc>
              <a:buNone/>
            </a:pPr>
            <a:endParaRPr lang="en-GB" sz="2200" b="1" dirty="0"/>
          </a:p>
        </p:txBody>
      </p:sp>
    </p:spTree>
    <p:extLst>
      <p:ext uri="{BB962C8B-B14F-4D97-AF65-F5344CB8AC3E}">
        <p14:creationId xmlns:p14="http://schemas.microsoft.com/office/powerpoint/2010/main" val="536193019"/>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7AF8970-D029-4E96-B191-F225EB95C389}">
  <ds:schemaRefs>
    <ds:schemaRef ds:uri="http://schemas.microsoft.com/sharepoint/v3/contenttype/forms"/>
  </ds:schemaRefs>
</ds:datastoreItem>
</file>

<file path=customXml/itemProps2.xml><?xml version="1.0" encoding="utf-8"?>
<ds:datastoreItem xmlns:ds="http://schemas.openxmlformats.org/officeDocument/2006/customXml" ds:itemID="{6F3011EE-7979-4D40-8282-E474E98F53E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36017A6-0A4B-4400-BF29-F955AD633CCF}">
  <ds:schemaRefs>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2006/metadata/properties"/>
    <ds:schemaRef ds:uri="303dbf9b-b85b-46a0-94f1-894078c07ecd"/>
    <ds:schemaRef ds:uri="http://purl.org/dc/terms/"/>
    <ds:schemaRef ds:uri="http://schemas.microsoft.com/office/infopath/2007/PartnerControls"/>
    <ds:schemaRef ds:uri="211f9404-bca0-4bcf-9c1d-965ccb6f8d2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1115</Words>
  <Application>Microsoft Office PowerPoint</Application>
  <PresentationFormat>Widescreen</PresentationFormat>
  <Paragraphs>160</Paragraphs>
  <Slides>15</Slides>
  <Notes>15</Notes>
  <HiddenSlides>0</HiddenSlides>
  <MMClips>0</MMClips>
  <ScaleCrop>false</ScaleCrop>
  <HeadingPairs>
    <vt:vector size="6" baseType="variant">
      <vt:variant>
        <vt:lpstr>Fonts Used</vt:lpstr>
      </vt:variant>
      <vt:variant>
        <vt:i4>5</vt:i4>
      </vt:variant>
      <vt:variant>
        <vt:lpstr>Theme</vt:lpstr>
      </vt:variant>
      <vt:variant>
        <vt:i4>17</vt:i4>
      </vt:variant>
      <vt:variant>
        <vt:lpstr>Slide Titles</vt:lpstr>
      </vt:variant>
      <vt:variant>
        <vt:i4>15</vt:i4>
      </vt:variant>
    </vt:vector>
  </HeadingPairs>
  <TitlesOfParts>
    <vt:vector size="37" baseType="lpstr">
      <vt:lpstr>Arial</vt:lpstr>
      <vt:lpstr>Calibri</vt:lpstr>
      <vt:lpstr>Calibri Light</vt:lpstr>
      <vt:lpstr>Tahoma</vt:lpstr>
      <vt:lpstr>Times New Roman</vt:lpstr>
      <vt:lpstr>UWTSD 200 Holding Page</vt:lpstr>
      <vt:lpstr>UWTSD 200_Title Page</vt:lpstr>
      <vt:lpstr>UWTSD 200_Title Page 1</vt:lpstr>
      <vt:lpstr>UWTSD 200_Title Page 2</vt:lpstr>
      <vt:lpstr>UWTSD 200_Title Page 3</vt:lpstr>
      <vt:lpstr>UWTSD 200_Subtitle 1</vt:lpstr>
      <vt:lpstr>UWTSD 200_Subtitle 3</vt:lpstr>
      <vt:lpstr>UWTSD 200_Text 1</vt:lpstr>
      <vt:lpstr>UWTSD 200_Text 3</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Shervjeet Garcha</cp:lastModifiedBy>
  <cp:revision>201</cp:revision>
  <dcterms:created xsi:type="dcterms:W3CDTF">2021-03-09T15:35:42Z</dcterms:created>
  <dcterms:modified xsi:type="dcterms:W3CDTF">2023-06-23T09:58:18Z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