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71" r:id="rId4"/>
    <p:sldId id="258" r:id="rId5"/>
    <p:sldId id="260" r:id="rId6"/>
    <p:sldId id="274" r:id="rId7"/>
    <p:sldId id="261" r:id="rId8"/>
    <p:sldId id="262" r:id="rId9"/>
    <p:sldId id="263" r:id="rId10"/>
    <p:sldId id="266" r:id="rId11"/>
    <p:sldId id="268" r:id="rId12"/>
    <p:sldId id="270" r:id="rId13"/>
    <p:sldId id="267" r:id="rId14"/>
    <p:sldId id="269" r:id="rId15"/>
    <p:sldId id="272" r:id="rId16"/>
    <p:sldId id="273" r:id="rId17"/>
    <p:sldId id="275" r:id="rId18"/>
    <p:sldId id="276"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7BD7B9-D02E-E8E6-EE4B-CC0649EB0A80}" v="33" dt="2021-06-22T13:46:04.433"/>
    <p1510:client id="{7B567837-6E54-7F31-D946-746764063A57}" v="2022" dt="2021-06-22T13:28:41.715"/>
    <p1510:client id="{D032388D-ECBE-20E0-9261-4E1057D6C545}" v="38" dt="2021-06-22T13:29:31.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42F51-57F0-4BDC-B12F-EA269808E0B1}" type="datetimeFigureOut">
              <a:rPr lang="en-GB" smtClean="0"/>
              <a:t>24/06/2021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B19BD-C873-4B13-A67B-A61C5CEB448A}" type="slidenum">
              <a:rPr lang="en-GB" smtClean="0"/>
              <a:t>‹#›</a:t>
            </a:fld>
            <a:endParaRPr lang="en-GB"/>
          </a:p>
        </p:txBody>
      </p:sp>
    </p:spTree>
    <p:extLst>
      <p:ext uri="{BB962C8B-B14F-4D97-AF65-F5344CB8AC3E}">
        <p14:creationId xmlns:p14="http://schemas.microsoft.com/office/powerpoint/2010/main" val="4211163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p.106</a:t>
            </a:r>
          </a:p>
        </p:txBody>
      </p:sp>
      <p:sp>
        <p:nvSpPr>
          <p:cNvPr id="4" name="Slide Number Placeholder 3"/>
          <p:cNvSpPr>
            <a:spLocks noGrp="1"/>
          </p:cNvSpPr>
          <p:nvPr>
            <p:ph type="sldNum" sz="quarter" idx="5"/>
          </p:nvPr>
        </p:nvSpPr>
        <p:spPr/>
        <p:txBody>
          <a:bodyPr/>
          <a:lstStyle/>
          <a:p>
            <a:fld id="{88DB19BD-C873-4B13-A67B-A61C5CEB448A}" type="slidenum">
              <a:rPr lang="en-GB" smtClean="0"/>
              <a:t>11</a:t>
            </a:fld>
            <a:endParaRPr lang="en-GB"/>
          </a:p>
        </p:txBody>
      </p:sp>
    </p:spTree>
    <p:extLst>
      <p:ext uri="{BB962C8B-B14F-4D97-AF65-F5344CB8AC3E}">
        <p14:creationId xmlns:p14="http://schemas.microsoft.com/office/powerpoint/2010/main" val="1554702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p.110</a:t>
            </a:r>
          </a:p>
          <a:p>
            <a:r>
              <a:rPr lang="en-US" b="1" dirty="0"/>
              <a:t>Irrelevant considerations/improper purpose</a:t>
            </a:r>
            <a:endParaRPr lang="en-US" b="1" dirty="0">
              <a:cs typeface="Calibri"/>
            </a:endParaRPr>
          </a:p>
          <a:p>
            <a:r>
              <a:rPr lang="en-US" dirty="0"/>
              <a:t> In this particular case, Tariq can first argue that the policy itself is not consistent with the statutory purpose. The policy seeks to prevent applications from minibus operators because, amongst other things, exhaust emissions are harmful to the environment. The environmental issue is not clearly a purpose the legislation was aimed at achieving, and therefore GDC has taken into account an irrelevant consideration (Padfield v Minister of Agriculture [1968] AC 997). Putting this another way, if GDC has tried to use the Irrelevant considerations/improper purpose In this particular case, Tariq can first argue that the policy itself is not consistent with the statutory purpose. The policy seeks to prevent applications from minibus operators because, amongst other things, exhaust emissions are harmful to the environment. The environmental issue is not clearly a purpose the legislation was aimed at achieving, and therefore GDC has taken into account an irrelevant consideration (Padfield v Minister of Agriculture [1968] AC 997). Putting this another way, if GDC has tried to use the statute to further environmental objectives, it is using the statute for an improper purpose (Congreve v Home Office [1976] 1 QB 629). This could, alternatively, be a case of mixed motives, whereby GDC has in fact achieved two objectives, one of which is </a:t>
            </a:r>
            <a:r>
              <a:rPr lang="en-US" dirty="0" err="1"/>
              <a:t>authorised</a:t>
            </a:r>
            <a:r>
              <a:rPr lang="en-US" dirty="0"/>
              <a:t> (preventing use of private minibuses) and one of which is not (promoting ecological issues). Tariq would need to establish that the ecological issues materially influence GDC's formulation of its policy. </a:t>
            </a:r>
          </a:p>
          <a:p>
            <a:endParaRPr lang="en-US" dirty="0">
              <a:cs typeface="Calibri"/>
            </a:endParaRPr>
          </a:p>
          <a:p>
            <a:r>
              <a:rPr lang="en-US" b="1" dirty="0">
                <a:cs typeface="Calibri"/>
              </a:rPr>
              <a:t>Fettering of discretion</a:t>
            </a:r>
          </a:p>
          <a:p>
            <a:r>
              <a:rPr lang="en-US" dirty="0">
                <a:cs typeface="Calibri"/>
              </a:rPr>
              <a:t>Even if the policy itself is unlawful, Tariq could argue that it has been over-rigidly applied in his case. Although he operates mini-buses, he should be treated as an exception to it, having secured contracts from two employers in the area to transport their workers (British Oxygen v Minister of Technology 1971). </a:t>
            </a:r>
            <a:endParaRPr lang="en-US" b="1" dirty="0">
              <a:cs typeface="Calibri"/>
            </a:endParaRPr>
          </a:p>
          <a:p>
            <a:endParaRPr lang="en-US" dirty="0">
              <a:cs typeface="Calibri"/>
            </a:endParaRPr>
          </a:p>
          <a:p>
            <a:r>
              <a:rPr lang="en-US" b="1" dirty="0">
                <a:cs typeface="Calibri"/>
              </a:rPr>
              <a:t>Wrongful delegation</a:t>
            </a:r>
            <a:endParaRPr lang="en-US" dirty="0">
              <a:cs typeface="Calibri"/>
            </a:endParaRPr>
          </a:p>
          <a:p>
            <a:r>
              <a:rPr lang="en-US" dirty="0">
                <a:cs typeface="Calibri"/>
              </a:rPr>
              <a:t>Joanna can only raise the fact that the decision was taken by the Transport Sub-Committee. However, under s101 of the Local Government Act 1972, councils are allowed to delegate their decision-making to council committees or sub-committees. If the GDC has formally delegated its functions in this case, Joanna would not have any grounds of review. </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8DB19BD-C873-4B13-A67B-A61C5CEB448A}" type="slidenum">
              <a:rPr lang="en-GB" smtClean="0"/>
              <a:t>12</a:t>
            </a:fld>
            <a:endParaRPr lang="en-GB"/>
          </a:p>
        </p:txBody>
      </p:sp>
    </p:spTree>
    <p:extLst>
      <p:ext uri="{BB962C8B-B14F-4D97-AF65-F5344CB8AC3E}">
        <p14:creationId xmlns:p14="http://schemas.microsoft.com/office/powerpoint/2010/main" val="3908536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p.113</a:t>
            </a:r>
          </a:p>
        </p:txBody>
      </p:sp>
      <p:sp>
        <p:nvSpPr>
          <p:cNvPr id="4" name="Slide Number Placeholder 3"/>
          <p:cNvSpPr>
            <a:spLocks noGrp="1"/>
          </p:cNvSpPr>
          <p:nvPr>
            <p:ph type="sldNum" sz="quarter" idx="5"/>
          </p:nvPr>
        </p:nvSpPr>
        <p:spPr/>
        <p:txBody>
          <a:bodyPr/>
          <a:lstStyle/>
          <a:p>
            <a:fld id="{88DB19BD-C873-4B13-A67B-A61C5CEB448A}" type="slidenum">
              <a:rPr lang="en-GB" smtClean="0"/>
              <a:t>13</a:t>
            </a:fld>
            <a:endParaRPr lang="en-GB"/>
          </a:p>
        </p:txBody>
      </p:sp>
    </p:spTree>
    <p:extLst>
      <p:ext uri="{BB962C8B-B14F-4D97-AF65-F5344CB8AC3E}">
        <p14:creationId xmlns:p14="http://schemas.microsoft.com/office/powerpoint/2010/main" val="2446209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p.114</a:t>
            </a:r>
          </a:p>
        </p:txBody>
      </p:sp>
      <p:sp>
        <p:nvSpPr>
          <p:cNvPr id="4" name="Slide Number Placeholder 3"/>
          <p:cNvSpPr>
            <a:spLocks noGrp="1"/>
          </p:cNvSpPr>
          <p:nvPr>
            <p:ph type="sldNum" sz="quarter" idx="5"/>
          </p:nvPr>
        </p:nvSpPr>
        <p:spPr/>
        <p:txBody>
          <a:bodyPr/>
          <a:lstStyle/>
          <a:p>
            <a:fld id="{88DB19BD-C873-4B13-A67B-A61C5CEB448A}" type="slidenum">
              <a:rPr lang="en-GB" smtClean="0"/>
              <a:t>14</a:t>
            </a:fld>
            <a:endParaRPr lang="en-GB"/>
          </a:p>
        </p:txBody>
      </p:sp>
    </p:spTree>
    <p:extLst>
      <p:ext uri="{BB962C8B-B14F-4D97-AF65-F5344CB8AC3E}">
        <p14:creationId xmlns:p14="http://schemas.microsoft.com/office/powerpoint/2010/main" val="3310823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379E88-FBA8-47A1-B939-E6A614F0E1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4796D6FA-AA41-44E5-85A1-33767E66B0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38F88664-F557-4C20-B821-CEA2953C4D81}"/>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FF4D898C-A4D7-40FF-B2A5-31D8B0502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FEFC45C-4E60-4FEF-ACD2-2BBDF98C72BF}"/>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3927179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8DCB3E-8149-4E63-8DA1-B1BCB21A13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1335BBC-DFDA-44BC-BDFB-70B19998D2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5EB5032-6D6F-458D-BD29-C74E5F5653A0}"/>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A045ED26-A73C-4D56-B721-969BD6F04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D6FE46D-4AAE-4081-BF1A-DD7037128CFE}"/>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1796520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F47D90-BC4E-4FAC-80F1-23FD739283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99E04B89-AFCA-4DB8-AC01-7CC5D312B8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4588092C-9046-473D-9DCF-EFBF78992E56}"/>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29064B91-0336-44F9-95FB-57C55BA74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387E2A0-F463-4BCD-A65B-F76806AC22F7}"/>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689822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9D1B69-D0E9-4EAC-A493-15D9857CB8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FCEB46B-220D-4D34-B7A9-F5F1CB4B2A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F98ED206-5D96-48B2-BB6D-0A664EFB3E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B6A87108-D24B-48FC-AE32-0DFB293406EC}"/>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6" name="Footer Placeholder 5">
            <a:extLst>
              <a:ext uri="{FF2B5EF4-FFF2-40B4-BE49-F238E27FC236}">
                <a16:creationId xmlns:a16="http://schemas.microsoft.com/office/drawing/2014/main" xmlns="" id="{1C6CDA10-2125-4CF7-AD72-64060CC79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9CC395D-8A22-4E8E-8F44-6FDB9107ABB6}"/>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2385503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B65786-87C4-4339-8B92-85FDB6D9C7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635205D-1C36-449A-BC56-E79B05FF62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9AA3EEC3-5965-470C-9391-1E1DE9DAFB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F3CA21E3-874B-4097-9181-8961C99DE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930CC55F-1582-4E82-8344-1032C1ED6C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08EDDCDE-20ED-477B-8BDC-A89DF9733455}"/>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8" name="Footer Placeholder 7">
            <a:extLst>
              <a:ext uri="{FF2B5EF4-FFF2-40B4-BE49-F238E27FC236}">
                <a16:creationId xmlns:a16="http://schemas.microsoft.com/office/drawing/2014/main" xmlns="" id="{9CD56CE8-71B2-41A9-B299-9F0C31215C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41A598FD-D0DE-40FB-A2A3-A35298962AC9}"/>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1470231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A8BEE2-1BA7-4DCC-9FC9-B0931DBBFE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06A755D3-46ED-4FD8-BE9B-166B445ABF44}"/>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4" name="Footer Placeholder 3">
            <a:extLst>
              <a:ext uri="{FF2B5EF4-FFF2-40B4-BE49-F238E27FC236}">
                <a16:creationId xmlns:a16="http://schemas.microsoft.com/office/drawing/2014/main" xmlns="" id="{8E5BFEDB-3D0E-4A47-8861-634D8E092B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2857AD4A-51E3-471B-B48D-E604831C4012}"/>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3451144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62EBBC1D-B6F4-4CD3-838C-9A327A278BFC}"/>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3" name="Footer Placeholder 2">
            <a:extLst>
              <a:ext uri="{FF2B5EF4-FFF2-40B4-BE49-F238E27FC236}">
                <a16:creationId xmlns:a16="http://schemas.microsoft.com/office/drawing/2014/main" xmlns="" id="{F3974254-F4B9-4419-8813-10A69CC4F2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7507CF1C-BAA7-44A1-98B1-FC85B9C2FBBA}"/>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3350378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9E7CD0-1B72-44DA-8BB6-1EAE60BD73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101E2B2-322D-49DA-BE14-6B96069C56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1C45693D-EEB3-42C9-981B-AC6B0A08E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BB02933-0857-4153-A708-F2238461CD62}"/>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6" name="Footer Placeholder 5">
            <a:extLst>
              <a:ext uri="{FF2B5EF4-FFF2-40B4-BE49-F238E27FC236}">
                <a16:creationId xmlns:a16="http://schemas.microsoft.com/office/drawing/2014/main" xmlns="" id="{8E4097E3-8F39-4705-9210-663CB51E9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87BD546-960B-4A94-83ED-21B3280AF8E9}"/>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3511729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15D5A0-6275-434A-86D8-45F7288E7B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18AB9378-6188-4043-A3F8-C017A72C54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AC3BA3A1-3FD9-4890-B47B-0936FCE5FD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63143808-2101-4435-B81C-92417C12EB4E}"/>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6" name="Footer Placeholder 5">
            <a:extLst>
              <a:ext uri="{FF2B5EF4-FFF2-40B4-BE49-F238E27FC236}">
                <a16:creationId xmlns:a16="http://schemas.microsoft.com/office/drawing/2014/main" xmlns="" id="{151CA9C6-636E-4E55-8B4C-8935974C5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523A09AB-5064-4EEE-B9BC-4B27C375ABB0}"/>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246746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EA1365-D685-4188-AEDB-6D154F7787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EBE3B59-E1E4-423D-A7DB-42689B4C81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6C9C3FC-73F8-4B80-8719-BC2F37133996}"/>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1F8F10B3-FE76-4F91-AD6E-C7D89E0973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D4C049C-C8DD-442C-A61E-4A946BA3D944}"/>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122636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F0D459C-2206-4221-A266-C9D2FB28A0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652160AF-6D52-4146-B877-8651BDF29B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C053AAD7-8F49-4CA6-BCEE-B7294C350A9D}"/>
              </a:ext>
            </a:extLst>
          </p:cNvPr>
          <p:cNvSpPr>
            <a:spLocks noGrp="1"/>
          </p:cNvSpPr>
          <p:nvPr>
            <p:ph type="dt" sz="half" idx="10"/>
          </p:nvPr>
        </p:nvSpPr>
        <p:spPr/>
        <p:txBody>
          <a:body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C0A3BCBC-923A-42A7-95E3-E987520F23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799A742-489A-4891-B4B0-E9F3818102EE}"/>
              </a:ext>
            </a:extLst>
          </p:cNvPr>
          <p:cNvSpPr>
            <a:spLocks noGrp="1"/>
          </p:cNvSpPr>
          <p:nvPr>
            <p:ph type="sldNum" sz="quarter" idx="12"/>
          </p:nvPr>
        </p:nvSpPr>
        <p:spPr/>
        <p:txBody>
          <a:bodyPr/>
          <a:lstStyle/>
          <a:p>
            <a:fld id="{4B3F4868-91A2-4017-8B91-F60ADEA9B153}" type="slidenum">
              <a:rPr lang="en-GB" smtClean="0"/>
              <a:t>‹#›</a:t>
            </a:fld>
            <a:endParaRPr lang="en-GB"/>
          </a:p>
        </p:txBody>
      </p:sp>
    </p:spTree>
    <p:extLst>
      <p:ext uri="{BB962C8B-B14F-4D97-AF65-F5344CB8AC3E}">
        <p14:creationId xmlns:p14="http://schemas.microsoft.com/office/powerpoint/2010/main" val="93282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CE3EC41-9F43-41CA-B36F-2598241FD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F66D6924-C65B-4F44-8879-43CC7839F7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DCE477E-E8A2-404F-B698-93AA32FEAF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C006ED-BC1F-41E0-B476-790804A80C43}" type="datetimeFigureOut">
              <a:rPr lang="en-GB" smtClean="0"/>
              <a:t>24/06/2021</a:t>
            </a:fld>
            <a:endParaRPr lang="en-GB"/>
          </a:p>
        </p:txBody>
      </p:sp>
      <p:sp>
        <p:nvSpPr>
          <p:cNvPr id="5" name="Footer Placeholder 4">
            <a:extLst>
              <a:ext uri="{FF2B5EF4-FFF2-40B4-BE49-F238E27FC236}">
                <a16:creationId xmlns:a16="http://schemas.microsoft.com/office/drawing/2014/main" xmlns="" id="{740B4FD5-FE64-461E-A38C-0C511D1D57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BF5F4F53-AFBA-4AB8-A48D-E3D1456E64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3F4868-91A2-4017-8B91-F60ADEA9B153}" type="slidenum">
              <a:rPr lang="en-GB" smtClean="0"/>
              <a:t>‹#›</a:t>
            </a:fld>
            <a:endParaRPr lang="en-GB"/>
          </a:p>
        </p:txBody>
      </p:sp>
    </p:spTree>
    <p:extLst>
      <p:ext uri="{BB962C8B-B14F-4D97-AF65-F5344CB8AC3E}">
        <p14:creationId xmlns:p14="http://schemas.microsoft.com/office/powerpoint/2010/main" val="3806436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4FE2CA-1021-4647-9B39-44A03736F5BF}"/>
              </a:ext>
            </a:extLst>
          </p:cNvPr>
          <p:cNvSpPr>
            <a:spLocks noGrp="1"/>
          </p:cNvSpPr>
          <p:nvPr>
            <p:ph type="ctrTitle"/>
          </p:nvPr>
        </p:nvSpPr>
        <p:spPr>
          <a:xfrm>
            <a:off x="1524000" y="2245809"/>
            <a:ext cx="9144000" cy="1564716"/>
          </a:xfrm>
        </p:spPr>
        <p:txBody>
          <a:bodyPr>
            <a:normAutofit/>
          </a:bodyPr>
          <a:lstStyle/>
          <a:p>
            <a:pPr algn="l"/>
            <a:r>
              <a:rPr lang="en-GB" sz="7200" b="1" dirty="0"/>
              <a:t>Judicial Review tutorial</a:t>
            </a:r>
          </a:p>
        </p:txBody>
      </p:sp>
      <p:sp>
        <p:nvSpPr>
          <p:cNvPr id="8" name="Freeform 14">
            <a:extLst>
              <a:ext uri="{FF2B5EF4-FFF2-40B4-BE49-F238E27FC236}">
                <a16:creationId xmlns:a16="http://schemas.microsoft.com/office/drawing/2014/main" xmlns="" id="{C66F2F30-5DC0-44A0-BFA6-E12F46ED16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21">
            <a:extLst>
              <a:ext uri="{FF2B5EF4-FFF2-40B4-BE49-F238E27FC236}">
                <a16:creationId xmlns:a16="http://schemas.microsoft.com/office/drawing/2014/main" xmlns="" id="{85872F57-7F42-4F97-8391-DDC8D0054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xmlns="" id="{04DC2037-48A0-4F22-B9D4-8EAEBC780A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4" name="Freeform 22">
            <a:extLst>
              <a:ext uri="{FF2B5EF4-FFF2-40B4-BE49-F238E27FC236}">
                <a16:creationId xmlns:a16="http://schemas.microsoft.com/office/drawing/2014/main" xmlns="" id="{0006CBFD-ADA0-43D1-9332-9C34CA1C76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xmlns="" id="{2B931666-F28F-45F3-A074-66D2272D58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318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3550DC-159C-403A-8798-F41A7880E7B2}"/>
              </a:ext>
            </a:extLst>
          </p:cNvPr>
          <p:cNvSpPr>
            <a:spLocks noGrp="1"/>
          </p:cNvSpPr>
          <p:nvPr>
            <p:ph type="title"/>
          </p:nvPr>
        </p:nvSpPr>
        <p:spPr>
          <a:xfrm>
            <a:off x="1653363" y="365760"/>
            <a:ext cx="9367203" cy="1188720"/>
          </a:xfrm>
        </p:spPr>
        <p:txBody>
          <a:bodyPr>
            <a:normAutofit/>
          </a:bodyPr>
          <a:lstStyle/>
          <a:p>
            <a:pPr algn="ctr"/>
            <a:r>
              <a:rPr lang="en-GB" sz="5400" b="1" dirty="0"/>
              <a:t>Learning Objectives:</a:t>
            </a:r>
          </a:p>
        </p:txBody>
      </p:sp>
      <p:sp>
        <p:nvSpPr>
          <p:cNvPr id="8"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AE1FF6A3-1FC5-4CC4-836B-88ED2DA1C620}"/>
              </a:ext>
            </a:extLst>
          </p:cNvPr>
          <p:cNvSpPr>
            <a:spLocks noGrp="1"/>
          </p:cNvSpPr>
          <p:nvPr>
            <p:ph idx="1"/>
          </p:nvPr>
        </p:nvSpPr>
        <p:spPr>
          <a:xfrm>
            <a:off x="1653363" y="2176272"/>
            <a:ext cx="9367204" cy="4041648"/>
          </a:xfrm>
        </p:spPr>
        <p:txBody>
          <a:bodyPr anchor="t">
            <a:normAutofit/>
          </a:bodyPr>
          <a:lstStyle/>
          <a:p>
            <a:r>
              <a:rPr lang="en-GB" sz="3200" dirty="0"/>
              <a:t>To recap the lectures for Judicial Review.</a:t>
            </a:r>
          </a:p>
          <a:p>
            <a:endParaRPr lang="en-GB" sz="3200" dirty="0"/>
          </a:p>
          <a:p>
            <a:r>
              <a:rPr lang="en-GB" sz="3200" dirty="0"/>
              <a:t>To identify some relevant cases.</a:t>
            </a:r>
            <a:endParaRPr lang="en-GB" sz="3200" dirty="0">
              <a:cs typeface="Calibri"/>
            </a:endParaRPr>
          </a:p>
          <a:p>
            <a:endParaRPr lang="en-GB" sz="3200" dirty="0"/>
          </a:p>
          <a:p>
            <a:r>
              <a:rPr lang="en-GB" sz="3200" dirty="0"/>
              <a:t>To apply the knowledge to a problem question </a:t>
            </a:r>
            <a:endParaRPr lang="en-GB" sz="3200" dirty="0">
              <a:cs typeface="Calibri"/>
            </a:endParaRPr>
          </a:p>
        </p:txBody>
      </p:sp>
    </p:spTree>
    <p:extLst>
      <p:ext uri="{BB962C8B-B14F-4D97-AF65-F5344CB8AC3E}">
        <p14:creationId xmlns:p14="http://schemas.microsoft.com/office/powerpoint/2010/main" val="1860066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3060C83-F051-4F0E-ABAD-AA0DFC48B2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xmlns="" id="{83C98ABE-055B-441F-B07E-44F97F083C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29FDB030-9B49-4CED-8CCD-4D9938238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3783CA14-24A1-485C-8B30-D6A5D87987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9A97C86A-04D6-40F7-AE84-31AB43E6A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xmlns="" id="{FF9F2414-84E8-453E-B1F3-389FDE8192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iagram&#10;&#10;Description automatically generated">
            <a:extLst>
              <a:ext uri="{FF2B5EF4-FFF2-40B4-BE49-F238E27FC236}">
                <a16:creationId xmlns:a16="http://schemas.microsoft.com/office/drawing/2014/main" xmlns="" id="{34E7C931-1ECB-4C0B-BF89-40B7F274EFEC}"/>
              </a:ext>
            </a:extLst>
          </p:cNvPr>
          <p:cNvPicPr>
            <a:picLocks noChangeAspect="1"/>
          </p:cNvPicPr>
          <p:nvPr/>
        </p:nvPicPr>
        <p:blipFill rotWithShape="1">
          <a:blip r:embed="rId2"/>
          <a:srcRect l="31937" t="21296" r="30890" b="12963"/>
          <a:stretch/>
        </p:blipFill>
        <p:spPr>
          <a:xfrm>
            <a:off x="2059426" y="197767"/>
            <a:ext cx="6664171" cy="6663745"/>
          </a:xfrm>
          <a:prstGeom prst="rect">
            <a:avLst/>
          </a:prstGeom>
          <a:ln>
            <a:noFill/>
          </a:ln>
        </p:spPr>
      </p:pic>
      <p:sp>
        <p:nvSpPr>
          <p:cNvPr id="20" name="Isosceles Triangle 19">
            <a:extLst>
              <a:ext uri="{FF2B5EF4-FFF2-40B4-BE49-F238E27FC236}">
                <a16:creationId xmlns:a16="http://schemas.microsoft.com/office/drawing/2014/main" xmlns="" id="{3ECA69A1-7536-43AC-85EF-C7106179F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608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xmlns="" id="{E35A04CF-97D4-4FF7-B359-C546B1F62E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xmlns="" id="{1DE7243B-5109-444B-8FAF-7437C66BC0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xmlns="" id="{4C5D6221-DA7B-4611-AA26-7D8E349FDE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E3046424-9A1E-4A7E-A156-1BA0AF5E4AF4}"/>
              </a:ext>
            </a:extLst>
          </p:cNvPr>
          <p:cNvSpPr>
            <a:spLocks noGrp="1"/>
          </p:cNvSpPr>
          <p:nvPr>
            <p:ph type="title"/>
          </p:nvPr>
        </p:nvSpPr>
        <p:spPr>
          <a:xfrm>
            <a:off x="804672" y="1412489"/>
            <a:ext cx="2871095" cy="2156621"/>
          </a:xfrm>
        </p:spPr>
        <p:txBody>
          <a:bodyPr anchor="t">
            <a:normAutofit/>
          </a:bodyPr>
          <a:lstStyle/>
          <a:p>
            <a:r>
              <a:rPr lang="en-GB" sz="6600" b="1" dirty="0">
                <a:solidFill>
                  <a:srgbClr val="FFFFFF"/>
                </a:solidFill>
              </a:rPr>
              <a:t>Recap:</a:t>
            </a:r>
          </a:p>
        </p:txBody>
      </p:sp>
      <p:sp>
        <p:nvSpPr>
          <p:cNvPr id="3" name="Content Placeholder 2">
            <a:extLst>
              <a:ext uri="{FF2B5EF4-FFF2-40B4-BE49-F238E27FC236}">
                <a16:creationId xmlns:a16="http://schemas.microsoft.com/office/drawing/2014/main" xmlns="" id="{DBB00492-FF30-401F-B0A9-9C039813AFB0}"/>
              </a:ext>
            </a:extLst>
          </p:cNvPr>
          <p:cNvSpPr>
            <a:spLocks noGrp="1"/>
          </p:cNvSpPr>
          <p:nvPr>
            <p:ph sz="half" idx="1"/>
          </p:nvPr>
        </p:nvSpPr>
        <p:spPr>
          <a:xfrm>
            <a:off x="5198993" y="1412489"/>
            <a:ext cx="2926080" cy="4363844"/>
          </a:xfrm>
        </p:spPr>
        <p:txBody>
          <a:bodyPr>
            <a:noAutofit/>
          </a:bodyPr>
          <a:lstStyle/>
          <a:p>
            <a:r>
              <a:rPr lang="en-GB" sz="2400" dirty="0"/>
              <a:t>What is administrative law?</a:t>
            </a:r>
          </a:p>
          <a:p>
            <a:r>
              <a:rPr lang="en-GB" sz="2400" dirty="0"/>
              <a:t>What is judicial review?</a:t>
            </a:r>
          </a:p>
          <a:p>
            <a:r>
              <a:rPr lang="en-GB" sz="2400" dirty="0"/>
              <a:t>What are the stages of a judicial review claim?</a:t>
            </a:r>
          </a:p>
          <a:p>
            <a:r>
              <a:rPr lang="en-GB" sz="2400" dirty="0"/>
              <a:t>What is a public body?</a:t>
            </a:r>
          </a:p>
          <a:p>
            <a:pPr marL="0" indent="0">
              <a:buNone/>
            </a:pPr>
            <a:endParaRPr lang="en-GB" sz="2400" dirty="0"/>
          </a:p>
        </p:txBody>
      </p:sp>
      <p:sp>
        <p:nvSpPr>
          <p:cNvPr id="4" name="Content Placeholder 3">
            <a:extLst>
              <a:ext uri="{FF2B5EF4-FFF2-40B4-BE49-F238E27FC236}">
                <a16:creationId xmlns:a16="http://schemas.microsoft.com/office/drawing/2014/main" xmlns="" id="{B9BF40C6-E2F9-4910-9D90-4A9ACC992D21}"/>
              </a:ext>
            </a:extLst>
          </p:cNvPr>
          <p:cNvSpPr>
            <a:spLocks noGrp="1"/>
          </p:cNvSpPr>
          <p:nvPr>
            <p:ph sz="half" idx="2"/>
          </p:nvPr>
        </p:nvSpPr>
        <p:spPr>
          <a:xfrm>
            <a:off x="8461248" y="1235375"/>
            <a:ext cx="2926080" cy="4667469"/>
          </a:xfrm>
        </p:spPr>
        <p:txBody>
          <a:bodyPr>
            <a:normAutofit/>
          </a:bodyPr>
          <a:lstStyle/>
          <a:p>
            <a:r>
              <a:rPr lang="en-GB" sz="2400" dirty="0"/>
              <a:t>What is the difference between public law and private law?</a:t>
            </a:r>
          </a:p>
          <a:p>
            <a:r>
              <a:rPr lang="en-GB" sz="2400" dirty="0"/>
              <a:t>What is a pressure group?</a:t>
            </a:r>
          </a:p>
          <a:p>
            <a:r>
              <a:rPr lang="en-GB" sz="2400" dirty="0"/>
              <a:t>What is locus standi (sufficient interest)?</a:t>
            </a:r>
          </a:p>
          <a:p>
            <a:r>
              <a:rPr lang="en-GB" sz="2400" dirty="0"/>
              <a:t>Can Parliament exclude judicial review in certain Acts?</a:t>
            </a:r>
          </a:p>
        </p:txBody>
      </p:sp>
      <p:pic>
        <p:nvPicPr>
          <p:cNvPr id="6" name="Picture 5">
            <a:extLst>
              <a:ext uri="{FF2B5EF4-FFF2-40B4-BE49-F238E27FC236}">
                <a16:creationId xmlns:a16="http://schemas.microsoft.com/office/drawing/2014/main" xmlns="" id="{7D561530-92EE-4E2C-9827-66F4A0081E99}"/>
              </a:ext>
            </a:extLst>
          </p:cNvPr>
          <p:cNvPicPr>
            <a:picLocks noChangeAspect="1"/>
          </p:cNvPicPr>
          <p:nvPr/>
        </p:nvPicPr>
        <p:blipFill rotWithShape="1">
          <a:blip r:embed="rId2"/>
          <a:srcRect l="8759" t="29473" r="53610" b="43393"/>
          <a:stretch/>
        </p:blipFill>
        <p:spPr>
          <a:xfrm>
            <a:off x="112294" y="2817180"/>
            <a:ext cx="4959371" cy="2011494"/>
          </a:xfrm>
          <a:prstGeom prst="rect">
            <a:avLst/>
          </a:prstGeom>
        </p:spPr>
      </p:pic>
    </p:spTree>
    <p:extLst>
      <p:ext uri="{BB962C8B-B14F-4D97-AF65-F5344CB8AC3E}">
        <p14:creationId xmlns:p14="http://schemas.microsoft.com/office/powerpoint/2010/main" val="1748641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890115C-349A-4FFD-8DF0-49735F172157}"/>
              </a:ext>
            </a:extLst>
          </p:cNvPr>
          <p:cNvPicPr>
            <a:picLocks noChangeAspect="1"/>
          </p:cNvPicPr>
          <p:nvPr/>
        </p:nvPicPr>
        <p:blipFill>
          <a:blip r:embed="rId2"/>
          <a:stretch>
            <a:fillRect/>
          </a:stretch>
        </p:blipFill>
        <p:spPr>
          <a:xfrm>
            <a:off x="312964" y="190500"/>
            <a:ext cx="11566071" cy="6477000"/>
          </a:xfrm>
          <a:prstGeom prst="rect">
            <a:avLst/>
          </a:prstGeom>
        </p:spPr>
      </p:pic>
      <p:sp>
        <p:nvSpPr>
          <p:cNvPr id="6" name="Rectangle 5">
            <a:extLst>
              <a:ext uri="{FF2B5EF4-FFF2-40B4-BE49-F238E27FC236}">
                <a16:creationId xmlns:a16="http://schemas.microsoft.com/office/drawing/2014/main" xmlns="" id="{71FDE072-83A7-446A-A070-748CEF9F6ACC}"/>
              </a:ext>
            </a:extLst>
          </p:cNvPr>
          <p:cNvSpPr/>
          <p:nvPr/>
        </p:nvSpPr>
        <p:spPr>
          <a:xfrm>
            <a:off x="4606686" y="2461308"/>
            <a:ext cx="5286832"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lumMod val="75000"/>
                  </a:schemeClr>
                </a:solidFill>
                <a:effectLst/>
              </a:rPr>
              <a:t>Time for a</a:t>
            </a:r>
          </a:p>
          <a:p>
            <a:pPr algn="ctr"/>
            <a:r>
              <a:rPr lang="en-US" sz="5400" b="1" dirty="0">
                <a:ln/>
                <a:solidFill>
                  <a:schemeClr val="accent3">
                    <a:lumMod val="75000"/>
                  </a:schemeClr>
                </a:solidFill>
              </a:rPr>
              <a:t>Problem question</a:t>
            </a:r>
            <a:endParaRPr lang="en-US" sz="5400" b="1" cap="none" spc="0" dirty="0">
              <a:ln/>
              <a:solidFill>
                <a:schemeClr val="accent3">
                  <a:lumMod val="75000"/>
                </a:schemeClr>
              </a:solidFill>
              <a:effectLst/>
            </a:endParaRPr>
          </a:p>
        </p:txBody>
      </p:sp>
    </p:spTree>
    <p:extLst>
      <p:ext uri="{BB962C8B-B14F-4D97-AF65-F5344CB8AC3E}">
        <p14:creationId xmlns:p14="http://schemas.microsoft.com/office/powerpoint/2010/main" val="856726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83A04205-1417-45DF-BC72-CF9E32589053}"/>
              </a:ext>
            </a:extLst>
          </p:cNvPr>
          <p:cNvSpPr>
            <a:spLocks noGrp="1"/>
          </p:cNvSpPr>
          <p:nvPr>
            <p:ph idx="1"/>
          </p:nvPr>
        </p:nvSpPr>
        <p:spPr>
          <a:xfrm>
            <a:off x="219974" y="344758"/>
            <a:ext cx="11291976" cy="6062242"/>
          </a:xfrm>
        </p:spPr>
        <p:txBody>
          <a:bodyPr vert="horz" lIns="91440" tIns="45720" rIns="91440" bIns="45720" rtlCol="0" anchor="t">
            <a:noAutofit/>
          </a:bodyPr>
          <a:lstStyle/>
          <a:p>
            <a:pPr>
              <a:buNone/>
            </a:pPr>
            <a:r>
              <a:rPr lang="en-GB" sz="1600" dirty="0">
                <a:ea typeface="+mn-lt"/>
                <a:cs typeface="+mn-lt"/>
              </a:rPr>
              <a:t>To implement government policy of regenerating seaside towns which have become economically deprived, Parliament enacted the Coastal Renewal Act 2016 (the Act), establishing the Seaside Development Commission (the commission) with the remit of reviving seaside towns. </a:t>
            </a:r>
            <a:endParaRPr lang="en-US" sz="1600">
              <a:ea typeface="+mn-lt"/>
              <a:cs typeface="+mn-lt"/>
            </a:endParaRPr>
          </a:p>
          <a:p>
            <a:pPr>
              <a:buNone/>
            </a:pPr>
            <a:r>
              <a:rPr lang="en-GB" sz="1600" dirty="0">
                <a:ea typeface="+mn-lt"/>
                <a:cs typeface="+mn-lt"/>
              </a:rPr>
              <a:t>Section 7 of the Act gives the Commission the power to make grants to businesses wishing to build new piers in seaside towns with a population of 20,000 or more inhabitants. The Commission is required to have regard to whether the proposed new piers will contribute to boosting local employment. </a:t>
            </a:r>
          </a:p>
          <a:p>
            <a:pPr>
              <a:buNone/>
            </a:pPr>
            <a:r>
              <a:rPr lang="en-GB" sz="1600" dirty="0">
                <a:ea typeface="+mn-lt"/>
                <a:cs typeface="+mn-lt"/>
              </a:rPr>
              <a:t>Section 32 of the Act further provides that any decision of the Commission relating to a grant ‘shall not be questioned in any legal proceedings whatsoever’. </a:t>
            </a:r>
          </a:p>
          <a:p>
            <a:pPr>
              <a:buNone/>
            </a:pPr>
            <a:r>
              <a:rPr lang="en-GB" sz="1600" dirty="0">
                <a:ea typeface="+mn-lt"/>
                <a:cs typeface="+mn-lt"/>
              </a:rPr>
              <a:t>The following events have occurred: </a:t>
            </a:r>
          </a:p>
          <a:p>
            <a:pPr>
              <a:buFont typeface="Arial"/>
            </a:pPr>
            <a:r>
              <a:rPr lang="en-GB" sz="1600" dirty="0" err="1">
                <a:ea typeface="+mn-lt"/>
                <a:cs typeface="+mn-lt"/>
              </a:rPr>
              <a:t>Pitson</a:t>
            </a:r>
            <a:r>
              <a:rPr lang="en-GB" sz="1600" dirty="0">
                <a:ea typeface="+mn-lt"/>
                <a:cs typeface="+mn-lt"/>
              </a:rPr>
              <a:t> Enterprises Ltd (‘</a:t>
            </a:r>
            <a:r>
              <a:rPr lang="en-GB" sz="1600" dirty="0" err="1">
                <a:ea typeface="+mn-lt"/>
                <a:cs typeface="+mn-lt"/>
              </a:rPr>
              <a:t>Pitson</a:t>
            </a:r>
            <a:r>
              <a:rPr lang="en-GB" sz="1600" dirty="0">
                <a:ea typeface="+mn-lt"/>
                <a:cs typeface="+mn-lt"/>
              </a:rPr>
              <a:t>’) has applied for a grant to build a new pier in Kenton-on-Sea. The Commission has rejected its application on the grounds that Kenton-on-Sea has a population of under 20,000. While at the time of the 2011 census Kenton-on-Sea had a population of 19,875, a new housing estate has recently been built and the town’s population is now just over 20,000.</a:t>
            </a:r>
          </a:p>
          <a:p>
            <a:pPr>
              <a:buFont typeface="Arial"/>
            </a:pPr>
            <a:r>
              <a:rPr lang="en-GB" sz="1600" dirty="0">
                <a:ea typeface="+mn-lt"/>
                <a:cs typeface="+mn-lt"/>
              </a:rPr>
              <a:t> Fairwood Developments Ltd (‘Fairwood’) has successfully applied for a grant to build a new pier in Collingwood. , however Collingwood is not a seaside town, and the proposed pier is being constructed over dry land. The Low Taxation Forum (‘the LTF’), a nationwide pressure group which campaigns for lower taxes and cuts in government spending, believes that this is an appalling waste of money. It has also discovered that the Commission’s chief executive is a close friend of one of Fairview’s main shareholders.</a:t>
            </a:r>
            <a:br>
              <a:rPr lang="en-GB" sz="1600" dirty="0">
                <a:ea typeface="+mn-lt"/>
                <a:cs typeface="+mn-lt"/>
              </a:rPr>
            </a:br>
            <a:r>
              <a:rPr lang="en-GB" sz="1600" dirty="0">
                <a:ea typeface="+mn-lt"/>
                <a:cs typeface="+mn-lt"/>
              </a:rPr>
              <a:t>   </a:t>
            </a:r>
          </a:p>
          <a:p>
            <a:pPr marL="0" indent="0">
              <a:buFont typeface="Arial"/>
            </a:pPr>
            <a:r>
              <a:rPr lang="en-GB" sz="1600" dirty="0">
                <a:ea typeface="+mn-lt"/>
                <a:cs typeface="+mn-lt"/>
              </a:rPr>
              <a:t> Mayer Initiatives Plc (‘Mayer’) has applied for a grant to build a new pier in Port Alfred. The Commission has rejected its application on the grounds that it wanted to give preference to small businesses and Mayer is too large a business. The Commission further stated that Mayer’s application was rejected on the instructions of the Secretary of State for Communities and Local Government, who considered that Mayer was an unsuitable applicant.</a:t>
            </a:r>
            <a:br>
              <a:rPr lang="en-GB" sz="1600" dirty="0">
                <a:ea typeface="+mn-lt"/>
                <a:cs typeface="+mn-lt"/>
              </a:rPr>
            </a:br>
            <a:r>
              <a:rPr lang="en-GB" sz="1600" dirty="0">
                <a:ea typeface="+mn-lt"/>
                <a:cs typeface="+mn-lt"/>
              </a:rPr>
              <a:t/>
            </a:r>
            <a:br>
              <a:rPr lang="en-GB" sz="1600" dirty="0">
                <a:ea typeface="+mn-lt"/>
                <a:cs typeface="+mn-lt"/>
              </a:rPr>
            </a:br>
            <a:r>
              <a:rPr lang="en-GB" sz="1600" dirty="0">
                <a:ea typeface="+mn-lt"/>
                <a:cs typeface="+mn-lt"/>
              </a:rPr>
              <a:t/>
            </a:r>
            <a:br>
              <a:rPr lang="en-GB" sz="1600" dirty="0">
                <a:ea typeface="+mn-lt"/>
                <a:cs typeface="+mn-lt"/>
              </a:rPr>
            </a:br>
            <a:r>
              <a:rPr lang="en-GB" sz="1600" dirty="0">
                <a:ea typeface="+mn-lt"/>
                <a:cs typeface="+mn-lt"/>
              </a:rPr>
              <a:t> </a:t>
            </a:r>
            <a:r>
              <a:rPr lang="en-GB" sz="1600" b="1" dirty="0">
                <a:ea typeface="+mn-lt"/>
                <a:cs typeface="+mn-lt"/>
              </a:rPr>
              <a:t>Advise </a:t>
            </a:r>
            <a:r>
              <a:rPr lang="en-GB" sz="1600" b="1" dirty="0" err="1">
                <a:ea typeface="+mn-lt"/>
                <a:cs typeface="+mn-lt"/>
              </a:rPr>
              <a:t>Pitson</a:t>
            </a:r>
            <a:r>
              <a:rPr lang="en-GB" sz="1600" b="1" dirty="0">
                <a:ea typeface="+mn-lt"/>
                <a:cs typeface="+mn-lt"/>
              </a:rPr>
              <a:t>, the LTF and Mayer whether each may make a claim for judicial review (25 marks)</a:t>
            </a:r>
            <a:r>
              <a:rPr lang="en-GB" sz="1600" dirty="0">
                <a:ea typeface="+mn-lt"/>
                <a:cs typeface="+mn-lt"/>
              </a:rPr>
              <a:t> </a:t>
            </a:r>
          </a:p>
        </p:txBody>
      </p:sp>
    </p:spTree>
    <p:extLst>
      <p:ext uri="{BB962C8B-B14F-4D97-AF65-F5344CB8AC3E}">
        <p14:creationId xmlns:p14="http://schemas.microsoft.com/office/powerpoint/2010/main" val="1163683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The Seaside Development Commission is a public law body as it is exercising statutory functions under the Costal Renewal Act 2016 to award discretionary grants for regenerating seaside towns.</a:t>
            </a:r>
          </a:p>
          <a:p>
            <a:r>
              <a:rPr lang="en-GB" sz="2400" dirty="0"/>
              <a:t>Disbursing public funds in this way is a public rather than private law matter, so the Commission is amenable to judicial review (O’Reilly v </a:t>
            </a:r>
            <a:r>
              <a:rPr lang="en-GB" sz="2400" dirty="0" err="1"/>
              <a:t>Mackman</a:t>
            </a:r>
            <a:r>
              <a:rPr lang="en-GB" sz="2400" dirty="0"/>
              <a:t> [1983]).</a:t>
            </a:r>
          </a:p>
          <a:p>
            <a:r>
              <a:rPr lang="en-GB" sz="2400" dirty="0"/>
              <a:t>Mayer is directly affected by the decisions, as their grant applications have been rejected.</a:t>
            </a:r>
          </a:p>
          <a:p>
            <a:r>
              <a:rPr lang="en-GB" sz="2400" dirty="0"/>
              <a:t>They therefore have ‘sufficient interest’ in the decisions to bring judicial review claims (S.31(3) Supreme Court Act 1981).</a:t>
            </a:r>
          </a:p>
          <a:p>
            <a:r>
              <a:rPr lang="en-GB" sz="2400" dirty="0"/>
              <a:t>The position of the LTF, as a pressure group, needs further analysis.</a:t>
            </a:r>
          </a:p>
        </p:txBody>
      </p:sp>
    </p:spTree>
    <p:extLst>
      <p:ext uri="{BB962C8B-B14F-4D97-AF65-F5344CB8AC3E}">
        <p14:creationId xmlns:p14="http://schemas.microsoft.com/office/powerpoint/2010/main" val="2916032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The factors the court considers are outlined in cases such a R v Foreign Secretary ex p. World Development Movement Ltd [1995].</a:t>
            </a:r>
          </a:p>
          <a:p>
            <a:pPr>
              <a:buFontTx/>
              <a:buChar char="-"/>
            </a:pPr>
            <a:r>
              <a:rPr lang="en-GB" sz="2400" dirty="0"/>
              <a:t>The need to uphold the rule of law.</a:t>
            </a:r>
          </a:p>
          <a:p>
            <a:pPr>
              <a:buFontTx/>
              <a:buChar char="-"/>
            </a:pPr>
            <a:r>
              <a:rPr lang="en-GB" sz="2400" dirty="0"/>
              <a:t>Whether any body was likely to bring a challenge.</a:t>
            </a:r>
          </a:p>
          <a:p>
            <a:pPr>
              <a:buFontTx/>
              <a:buChar char="-"/>
            </a:pPr>
            <a:r>
              <a:rPr lang="en-GB" sz="2400" dirty="0"/>
              <a:t>The role of the pressure group involved.</a:t>
            </a:r>
          </a:p>
          <a:p>
            <a:r>
              <a:rPr lang="en-GB" sz="2400" dirty="0"/>
              <a:t>The LTF, as a nationwide pressure group which campaigns on tax and public spending issues, is not a ‘busy-body’ and the court would be unlikely to reject a valid claim simply on the grounds of standing.</a:t>
            </a:r>
          </a:p>
          <a:p>
            <a:r>
              <a:rPr lang="en-GB" sz="2400" dirty="0"/>
              <a:t>Also its claim involves a potential bias, an issue that is closely linked to rule of law.</a:t>
            </a:r>
          </a:p>
        </p:txBody>
      </p:sp>
    </p:spTree>
    <p:extLst>
      <p:ext uri="{BB962C8B-B14F-4D97-AF65-F5344CB8AC3E}">
        <p14:creationId xmlns:p14="http://schemas.microsoft.com/office/powerpoint/2010/main" val="812771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62DE332A-C23F-4773-A471-5482CEF54888}"/>
              </a:ext>
            </a:extLst>
          </p:cNvPr>
          <p:cNvSpPr>
            <a:spLocks noGrp="1"/>
          </p:cNvSpPr>
          <p:nvPr>
            <p:ph idx="1"/>
          </p:nvPr>
        </p:nvSpPr>
        <p:spPr>
          <a:xfrm>
            <a:off x="1171627" y="1831657"/>
            <a:ext cx="10820400" cy="4886325"/>
          </a:xfrm>
        </p:spPr>
        <p:txBody>
          <a:bodyPr anchor="t">
            <a:normAutofit/>
          </a:bodyPr>
          <a:lstStyle/>
          <a:p>
            <a:r>
              <a:rPr lang="en-GB" sz="2400" dirty="0"/>
              <a:t>Ouster clause – The Act contains a potential obstacle to judicial review proceedings for all three claimants, namely an ouster clause excluding the jurisdiction of the courts.</a:t>
            </a:r>
          </a:p>
          <a:p>
            <a:r>
              <a:rPr lang="en-GB" sz="2400" dirty="0"/>
              <a:t>However, courts are hostile to such clauses and in Anisminic v FCC [1969] the House of Lords made it clear that complete ouster clauses will not protect ‘nullities’ (decisions that were never valid) and it is the court’s function to decide upon the validity of a decision.</a:t>
            </a:r>
          </a:p>
          <a:p>
            <a:r>
              <a:rPr lang="en-GB" sz="2400" dirty="0"/>
              <a:t>The ouster clause will therefore be ineffective.</a:t>
            </a:r>
          </a:p>
          <a:p>
            <a:r>
              <a:rPr lang="en-GB" sz="2400" dirty="0"/>
              <a:t>All the claims must be brought promptly and in any event within three months (s.31 Supreme Court Act 1981 and CPR r54.5).</a:t>
            </a:r>
          </a:p>
        </p:txBody>
      </p:sp>
    </p:spTree>
    <p:extLst>
      <p:ext uri="{BB962C8B-B14F-4D97-AF65-F5344CB8AC3E}">
        <p14:creationId xmlns:p14="http://schemas.microsoft.com/office/powerpoint/2010/main" val="462898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0C6EE9-89CF-4052-8232-7080C06A4A5E}"/>
              </a:ext>
            </a:extLst>
          </p:cNvPr>
          <p:cNvSpPr>
            <a:spLocks noGrp="1"/>
          </p:cNvSpPr>
          <p:nvPr>
            <p:ph type="title"/>
          </p:nvPr>
        </p:nvSpPr>
        <p:spPr>
          <a:xfrm>
            <a:off x="1653363" y="365760"/>
            <a:ext cx="9367203" cy="1188720"/>
          </a:xfrm>
        </p:spPr>
        <p:txBody>
          <a:bodyPr>
            <a:normAutofit fontScale="90000"/>
          </a:bodyPr>
          <a:lstStyle/>
          <a:p>
            <a:r>
              <a:rPr lang="en-GB" dirty="0">
                <a:cs typeface="Calibri Light"/>
              </a:rPr>
              <a:t>STAGE 2 – Full hearing on alleged grounds</a:t>
            </a:r>
            <a:endParaRPr lang="en-GB" dirty="0"/>
          </a:p>
        </p:txBody>
      </p:sp>
      <p:sp>
        <p:nvSpPr>
          <p:cNvPr id="8"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xmlns="" id="{68BD8CA6-C405-436B-9CBC-A09FEF4A507A}"/>
              </a:ext>
            </a:extLst>
          </p:cNvPr>
          <p:cNvPicPr>
            <a:picLocks noGrp="1" noChangeAspect="1"/>
          </p:cNvPicPr>
          <p:nvPr>
            <p:ph idx="1"/>
          </p:nvPr>
        </p:nvPicPr>
        <p:blipFill>
          <a:blip r:embed="rId2"/>
          <a:stretch>
            <a:fillRect/>
          </a:stretch>
        </p:blipFill>
        <p:spPr>
          <a:xfrm>
            <a:off x="251748" y="2660246"/>
            <a:ext cx="7929113" cy="3231850"/>
          </a:xfrm>
        </p:spPr>
      </p:pic>
      <p:sp>
        <p:nvSpPr>
          <p:cNvPr id="6" name="TextBox 5">
            <a:extLst>
              <a:ext uri="{FF2B5EF4-FFF2-40B4-BE49-F238E27FC236}">
                <a16:creationId xmlns:a16="http://schemas.microsoft.com/office/drawing/2014/main" xmlns="" id="{743EB15B-282A-476B-A6DB-162C8B153982}"/>
              </a:ext>
            </a:extLst>
          </p:cNvPr>
          <p:cNvSpPr txBox="1"/>
          <p:nvPr/>
        </p:nvSpPr>
        <p:spPr>
          <a:xfrm>
            <a:off x="8734784" y="3113237"/>
            <a:ext cx="334704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Apply (where relevant) Lord Diplock's grounds in CCSU:</a:t>
            </a:r>
          </a:p>
          <a:p>
            <a:endParaRPr lang="en-GB" sz="2400" dirty="0">
              <a:cs typeface="Calibri"/>
            </a:endParaRPr>
          </a:p>
          <a:p>
            <a:r>
              <a:rPr lang="en-GB" sz="2400" dirty="0">
                <a:cs typeface="Calibri"/>
              </a:rPr>
              <a:t>- ILLEGALITY</a:t>
            </a:r>
          </a:p>
          <a:p>
            <a:r>
              <a:rPr lang="en-GB" sz="2400" dirty="0">
                <a:cs typeface="Calibri"/>
              </a:rPr>
              <a:t>- IRRATIONALITY</a:t>
            </a:r>
          </a:p>
          <a:p>
            <a:r>
              <a:rPr lang="en-GB" sz="2400" dirty="0">
                <a:cs typeface="Calibri"/>
              </a:rPr>
              <a:t>- PROCEDURAL IMPROPRIETY</a:t>
            </a:r>
          </a:p>
        </p:txBody>
      </p:sp>
    </p:spTree>
    <p:extLst>
      <p:ext uri="{BB962C8B-B14F-4D97-AF65-F5344CB8AC3E}">
        <p14:creationId xmlns:p14="http://schemas.microsoft.com/office/powerpoint/2010/main" val="2979977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022973-AC97-4A66-8F11-01EC22AEA4A7}"/>
              </a:ext>
            </a:extLst>
          </p:cNvPr>
          <p:cNvSpPr>
            <a:spLocks noGrp="1"/>
          </p:cNvSpPr>
          <p:nvPr>
            <p:ph type="title"/>
          </p:nvPr>
        </p:nvSpPr>
        <p:spPr>
          <a:xfrm>
            <a:off x="1653363" y="365760"/>
            <a:ext cx="9367203" cy="1188720"/>
          </a:xfrm>
        </p:spPr>
        <p:txBody>
          <a:bodyPr>
            <a:normAutofit/>
          </a:bodyPr>
          <a:lstStyle/>
          <a:p>
            <a:r>
              <a:rPr lang="en-GB" dirty="0">
                <a:cs typeface="Calibri Light"/>
              </a:rPr>
              <a:t>Recap stage 2- ILLEGALITY</a:t>
            </a:r>
            <a:endParaRPr lang="en-GB" dirty="0"/>
          </a:p>
        </p:txBody>
      </p:sp>
      <p:sp>
        <p:nvSpPr>
          <p:cNvPr id="8"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32D19AFB-11E3-4A9E-88AC-FF7750A36851}"/>
              </a:ext>
            </a:extLst>
          </p:cNvPr>
          <p:cNvSpPr>
            <a:spLocks noGrp="1"/>
          </p:cNvSpPr>
          <p:nvPr>
            <p:ph idx="1"/>
          </p:nvPr>
        </p:nvSpPr>
        <p:spPr>
          <a:xfrm>
            <a:off x="1653363" y="2176272"/>
            <a:ext cx="9367204" cy="4041648"/>
          </a:xfrm>
        </p:spPr>
        <p:txBody>
          <a:bodyPr anchor="t">
            <a:normAutofit/>
          </a:bodyPr>
          <a:lstStyle/>
          <a:p>
            <a:pPr marL="0" indent="0">
              <a:buNone/>
            </a:pPr>
            <a:r>
              <a:rPr lang="en-GB" sz="2400" dirty="0">
                <a:cs typeface="Calibri" panose="020F0502020204030204"/>
              </a:rPr>
              <a:t>ILLEGALITY: </a:t>
            </a:r>
            <a:endParaRPr lang="en-GB" sz="2400">
              <a:cs typeface="Calibri" panose="020F0502020204030204"/>
            </a:endParaRPr>
          </a:p>
          <a:p>
            <a:pPr marL="0" indent="0">
              <a:buNone/>
            </a:pPr>
            <a:r>
              <a:rPr lang="en-GB" sz="2400" dirty="0">
                <a:cs typeface="Calibri" panose="020F0502020204030204"/>
              </a:rPr>
              <a:t>- Acting without legal authority</a:t>
            </a:r>
          </a:p>
          <a:p>
            <a:pPr marL="0" indent="0">
              <a:buNone/>
            </a:pPr>
            <a:r>
              <a:rPr lang="en-GB" sz="2400" dirty="0">
                <a:cs typeface="Calibri" panose="020F0502020204030204"/>
              </a:rPr>
              <a:t>- The rule against delegation</a:t>
            </a:r>
          </a:p>
          <a:p>
            <a:pPr marL="0" indent="0">
              <a:buNone/>
            </a:pPr>
            <a:r>
              <a:rPr lang="en-GB" sz="2400" dirty="0">
                <a:cs typeface="Calibri" panose="020F0502020204030204"/>
              </a:rPr>
              <a:t>- 'Fettering of discretion' </a:t>
            </a:r>
          </a:p>
          <a:p>
            <a:pPr marL="0" indent="0">
              <a:buNone/>
            </a:pPr>
            <a:r>
              <a:rPr lang="en-GB" sz="2400" dirty="0">
                <a:cs typeface="Calibri" panose="020F0502020204030204"/>
              </a:rPr>
              <a:t>- Using powers for an improper or unauthorised purpose</a:t>
            </a:r>
          </a:p>
          <a:p>
            <a:pPr marL="0" indent="0">
              <a:buNone/>
            </a:pPr>
            <a:r>
              <a:rPr lang="en-GB" sz="2400" dirty="0">
                <a:cs typeface="Calibri" panose="020F0502020204030204"/>
              </a:rPr>
              <a:t>- Dual purposes</a:t>
            </a:r>
          </a:p>
          <a:p>
            <a:pPr marL="0" indent="0">
              <a:buNone/>
            </a:pPr>
            <a:r>
              <a:rPr lang="en-GB" sz="2400" dirty="0">
                <a:cs typeface="Calibri" panose="020F0502020204030204"/>
              </a:rPr>
              <a:t>- Taking account of irrelevant considerations or failing to take account of relevant considerations</a:t>
            </a:r>
          </a:p>
          <a:p>
            <a:pPr marL="0" indent="0">
              <a:buNone/>
            </a:pPr>
            <a:r>
              <a:rPr lang="en-GB" sz="2400" dirty="0">
                <a:cs typeface="Calibri" panose="020F0502020204030204"/>
              </a:rPr>
              <a:t>-Errors of law/fact </a:t>
            </a:r>
          </a:p>
          <a:p>
            <a:pPr marL="0" indent="0">
              <a:buNone/>
            </a:pPr>
            <a:endParaRPr lang="en-GB" sz="2400" dirty="0">
              <a:cs typeface="Calibri" panose="020F0502020204030204"/>
            </a:endParaRPr>
          </a:p>
        </p:txBody>
      </p:sp>
    </p:spTree>
    <p:extLst>
      <p:ext uri="{BB962C8B-B14F-4D97-AF65-F5344CB8AC3E}">
        <p14:creationId xmlns:p14="http://schemas.microsoft.com/office/powerpoint/2010/main" val="174060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DFFC3A-269E-4A87-A328-B387FA4B41A9}"/>
              </a:ext>
            </a:extLst>
          </p:cNvPr>
          <p:cNvSpPr>
            <a:spLocks noGrp="1"/>
          </p:cNvSpPr>
          <p:nvPr>
            <p:ph type="title"/>
          </p:nvPr>
        </p:nvSpPr>
        <p:spPr>
          <a:xfrm>
            <a:off x="838200" y="135087"/>
            <a:ext cx="10515600" cy="836733"/>
          </a:xfrm>
        </p:spPr>
        <p:txBody>
          <a:bodyPr>
            <a:normAutofit/>
          </a:bodyPr>
          <a:lstStyle/>
          <a:p>
            <a:r>
              <a:rPr lang="en-GB" sz="3000" dirty="0">
                <a:cs typeface="Calibri Light"/>
              </a:rPr>
              <a:t>Apply the illegality principles to this set of facts:</a:t>
            </a:r>
            <a:endParaRPr lang="en-GB" sz="3000" dirty="0"/>
          </a:p>
        </p:txBody>
      </p:sp>
      <p:pic>
        <p:nvPicPr>
          <p:cNvPr id="4" name="Picture 4" descr="Graphical user interface, text, application, email&#10;&#10;Description automatically generated">
            <a:extLst>
              <a:ext uri="{FF2B5EF4-FFF2-40B4-BE49-F238E27FC236}">
                <a16:creationId xmlns:a16="http://schemas.microsoft.com/office/drawing/2014/main" xmlns="" id="{00884C9C-872D-48B2-9702-42F206976C95}"/>
              </a:ext>
            </a:extLst>
          </p:cNvPr>
          <p:cNvPicPr>
            <a:picLocks noGrp="1" noChangeAspect="1"/>
          </p:cNvPicPr>
          <p:nvPr>
            <p:ph idx="1"/>
          </p:nvPr>
        </p:nvPicPr>
        <p:blipFill rotWithShape="1">
          <a:blip r:embed="rId3"/>
          <a:srcRect l="28757" t="41584" r="25788" b="11881"/>
          <a:stretch/>
        </p:blipFill>
        <p:spPr>
          <a:xfrm>
            <a:off x="572861" y="732947"/>
            <a:ext cx="10375966" cy="5978656"/>
          </a:xfrm>
        </p:spPr>
      </p:pic>
    </p:spTree>
    <p:extLst>
      <p:ext uri="{BB962C8B-B14F-4D97-AF65-F5344CB8AC3E}">
        <p14:creationId xmlns:p14="http://schemas.microsoft.com/office/powerpoint/2010/main" val="57113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DF6C30-602F-4CA5-95CB-B8C5C7D4118A}"/>
              </a:ext>
            </a:extLst>
          </p:cNvPr>
          <p:cNvSpPr>
            <a:spLocks noGrp="1"/>
          </p:cNvSpPr>
          <p:nvPr>
            <p:ph type="title"/>
          </p:nvPr>
        </p:nvSpPr>
        <p:spPr>
          <a:xfrm>
            <a:off x="1653363" y="365760"/>
            <a:ext cx="9367203" cy="1188720"/>
          </a:xfrm>
        </p:spPr>
        <p:txBody>
          <a:bodyPr>
            <a:normAutofit/>
          </a:bodyPr>
          <a:lstStyle/>
          <a:p>
            <a:r>
              <a:rPr lang="en-GB" dirty="0">
                <a:cs typeface="Calibri Light"/>
              </a:rPr>
              <a:t>Recap stage 2 - IRRATIONALITY</a:t>
            </a:r>
            <a:endParaRPr lang="en-GB" dirty="0"/>
          </a:p>
        </p:txBody>
      </p:sp>
      <p:sp>
        <p:nvSpPr>
          <p:cNvPr id="5"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D51FC7C6-8D67-4294-A8EE-617950F0BB84}"/>
              </a:ext>
            </a:extLst>
          </p:cNvPr>
          <p:cNvSpPr>
            <a:spLocks noGrp="1"/>
          </p:cNvSpPr>
          <p:nvPr>
            <p:ph idx="1"/>
          </p:nvPr>
        </p:nvSpPr>
        <p:spPr>
          <a:xfrm>
            <a:off x="1653363" y="2176272"/>
            <a:ext cx="9367204" cy="4041648"/>
          </a:xfrm>
        </p:spPr>
        <p:txBody>
          <a:bodyPr anchor="t">
            <a:normAutofit/>
          </a:bodyPr>
          <a:lstStyle/>
          <a:p>
            <a:r>
              <a:rPr lang="en-GB" sz="3200" dirty="0">
                <a:cs typeface="Calibri"/>
              </a:rPr>
              <a:t>The Wednesbury principle</a:t>
            </a:r>
          </a:p>
          <a:p>
            <a:r>
              <a:rPr lang="en-GB" sz="3200" dirty="0">
                <a:cs typeface="Calibri"/>
              </a:rPr>
              <a:t>Developments post-Wednesbury</a:t>
            </a:r>
          </a:p>
          <a:p>
            <a:r>
              <a:rPr lang="en-GB" sz="3200" dirty="0">
                <a:cs typeface="Calibri"/>
              </a:rPr>
              <a:t>Wheeler v Leicester City Council [1985]</a:t>
            </a:r>
          </a:p>
          <a:p>
            <a:r>
              <a:rPr lang="en-GB" sz="3200" dirty="0">
                <a:cs typeface="Calibri"/>
              </a:rPr>
              <a:t>R (DSD and others) v Parole Board [2018]</a:t>
            </a:r>
          </a:p>
        </p:txBody>
      </p:sp>
    </p:spTree>
    <p:extLst>
      <p:ext uri="{BB962C8B-B14F-4D97-AF65-F5344CB8AC3E}">
        <p14:creationId xmlns:p14="http://schemas.microsoft.com/office/powerpoint/2010/main" val="3659141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C026DB-CC5F-4493-A9A6-D8C29017527D}"/>
              </a:ext>
            </a:extLst>
          </p:cNvPr>
          <p:cNvSpPr>
            <a:spLocks noGrp="1"/>
          </p:cNvSpPr>
          <p:nvPr>
            <p:ph type="title"/>
          </p:nvPr>
        </p:nvSpPr>
        <p:spPr>
          <a:xfrm>
            <a:off x="1653363" y="365760"/>
            <a:ext cx="9367203" cy="1188720"/>
          </a:xfrm>
        </p:spPr>
        <p:txBody>
          <a:bodyPr>
            <a:normAutofit/>
          </a:bodyPr>
          <a:lstStyle/>
          <a:p>
            <a:r>
              <a:rPr lang="en-GB" sz="4100">
                <a:cs typeface="Calibri Light"/>
              </a:rPr>
              <a:t>Recap stage 2 – PROCEDURAL IMPROPRIETY</a:t>
            </a:r>
            <a:endParaRPr lang="en-GB" sz="4100"/>
          </a:p>
        </p:txBody>
      </p:sp>
      <p:sp>
        <p:nvSpPr>
          <p:cNvPr id="8"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xmlns="" id="{5B421639-1263-4C92-B70D-C749BE5ACE81}"/>
              </a:ext>
            </a:extLst>
          </p:cNvPr>
          <p:cNvPicPr>
            <a:picLocks noGrp="1" noChangeAspect="1"/>
          </p:cNvPicPr>
          <p:nvPr>
            <p:ph idx="1"/>
          </p:nvPr>
        </p:nvPicPr>
        <p:blipFill rotWithShape="1">
          <a:blip r:embed="rId3"/>
          <a:srcRect l="16200" t="28114" r="11800" b="15302"/>
          <a:stretch/>
        </p:blipFill>
        <p:spPr>
          <a:xfrm>
            <a:off x="1261767" y="1831216"/>
            <a:ext cx="10308552" cy="4558539"/>
          </a:xfrm>
        </p:spPr>
      </p:pic>
    </p:spTree>
    <p:extLst>
      <p:ext uri="{BB962C8B-B14F-4D97-AF65-F5344CB8AC3E}">
        <p14:creationId xmlns:p14="http://schemas.microsoft.com/office/powerpoint/2010/main" val="1523399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8136F5-45DF-4C24-A4E9-6A4304A87393}"/>
              </a:ext>
            </a:extLst>
          </p:cNvPr>
          <p:cNvSpPr>
            <a:spLocks noGrp="1"/>
          </p:cNvSpPr>
          <p:nvPr>
            <p:ph type="title"/>
          </p:nvPr>
        </p:nvSpPr>
        <p:spPr>
          <a:xfrm>
            <a:off x="1653363" y="365760"/>
            <a:ext cx="9367203" cy="1188720"/>
          </a:xfrm>
        </p:spPr>
        <p:txBody>
          <a:bodyPr>
            <a:normAutofit/>
          </a:bodyPr>
          <a:lstStyle/>
          <a:p>
            <a:r>
              <a:rPr lang="en-GB" dirty="0">
                <a:cs typeface="Calibri Light"/>
              </a:rPr>
              <a:t>Procedural impropriety</a:t>
            </a:r>
            <a:endParaRPr lang="en-GB" dirty="0"/>
          </a:p>
        </p:txBody>
      </p:sp>
      <p:sp>
        <p:nvSpPr>
          <p:cNvPr id="8" name="Freeform: Shape 7">
            <a:extLst>
              <a:ext uri="{FF2B5EF4-FFF2-40B4-BE49-F238E27FC236}">
                <a16:creationId xmlns:a16="http://schemas.microsoft.com/office/drawing/2014/main" xmlns="" id="{7CB4857B-ED7C-444D-9F04-2F885114A1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xmlns="" id="{D18046FB-44EA-4FD8-A585-EA09A319B2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79F5F2B-8B58-4140-AE6A-51F6C67B18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xmlns="" id="{F3A9BAD0-AD3D-4407-9AB1-F87A97A50AB5}"/>
              </a:ext>
            </a:extLst>
          </p:cNvPr>
          <p:cNvSpPr>
            <a:spLocks noGrp="1"/>
          </p:cNvSpPr>
          <p:nvPr>
            <p:ph idx="1"/>
          </p:nvPr>
        </p:nvSpPr>
        <p:spPr>
          <a:xfrm>
            <a:off x="891363" y="1687444"/>
            <a:ext cx="10876826" cy="5249342"/>
          </a:xfrm>
        </p:spPr>
        <p:txBody>
          <a:bodyPr anchor="t">
            <a:normAutofit fontScale="92500" lnSpcReduction="20000"/>
          </a:bodyPr>
          <a:lstStyle/>
          <a:p>
            <a:r>
              <a:rPr lang="en-GB" sz="2400" b="1" u="sng" dirty="0">
                <a:cs typeface="Calibri"/>
              </a:rPr>
              <a:t>THE RIGHT TO A FAIR HEARING: </a:t>
            </a:r>
          </a:p>
          <a:p>
            <a:pPr marL="0" indent="0">
              <a:buNone/>
            </a:pPr>
            <a:r>
              <a:rPr lang="en-GB" sz="2400" dirty="0">
                <a:cs typeface="Calibri"/>
              </a:rPr>
              <a:t>- the rules of natural justice demand that a hearing should be fair in all circumstances (Ridge v Baldwin)</a:t>
            </a:r>
          </a:p>
          <a:p>
            <a:pPr marL="0" indent="0">
              <a:buNone/>
            </a:pPr>
            <a:endParaRPr lang="en-GB" sz="2400" dirty="0">
              <a:cs typeface="Calibri"/>
            </a:endParaRPr>
          </a:p>
          <a:p>
            <a:r>
              <a:rPr lang="en-GB" sz="2400" b="1" u="sng" dirty="0">
                <a:cs typeface="Calibri"/>
              </a:rPr>
              <a:t>THE RULE AGAINST BIAS:</a:t>
            </a:r>
          </a:p>
          <a:p>
            <a:pPr marL="0" indent="0">
              <a:buNone/>
            </a:pPr>
            <a:r>
              <a:rPr lang="en-GB" sz="2400" dirty="0">
                <a:cs typeface="Calibri"/>
              </a:rPr>
              <a:t>- Direct interest: the decision maker should not judge in their own cause.</a:t>
            </a:r>
          </a:p>
          <a:p>
            <a:pPr marL="0" indent="0">
              <a:buNone/>
            </a:pPr>
            <a:r>
              <a:rPr lang="en-GB" sz="2400" dirty="0">
                <a:cs typeface="Calibri"/>
              </a:rPr>
              <a:t>(Dimes v Grand Junction Canal Co)</a:t>
            </a:r>
          </a:p>
          <a:p>
            <a:pPr marL="0" indent="0">
              <a:buNone/>
            </a:pPr>
            <a:r>
              <a:rPr lang="en-GB" sz="2400" dirty="0">
                <a:cs typeface="Calibri"/>
              </a:rPr>
              <a:t>- Indirect interest: the test is whether a fair minded and informed observer would conclude that there was a real possibility of bias (Porter v Magil)</a:t>
            </a:r>
          </a:p>
          <a:p>
            <a:pPr marL="0" indent="0">
              <a:buNone/>
            </a:pPr>
            <a:endParaRPr lang="en-GB" sz="2400" b="1" u="sng" dirty="0">
              <a:cs typeface="Calibri"/>
            </a:endParaRPr>
          </a:p>
          <a:p>
            <a:pPr marL="342900" indent="-342900"/>
            <a:r>
              <a:rPr lang="en-GB" sz="2400" b="1" u="sng" dirty="0">
                <a:cs typeface="Calibri"/>
              </a:rPr>
              <a:t>PROCEDURAL ULTRA VIRES:</a:t>
            </a:r>
          </a:p>
          <a:p>
            <a:pPr marL="0" indent="0">
              <a:buNone/>
            </a:pPr>
            <a:r>
              <a:rPr lang="en-GB" sz="2400" dirty="0">
                <a:cs typeface="Calibri"/>
              </a:rPr>
              <a:t>- Mandatory/directory requirements</a:t>
            </a:r>
          </a:p>
          <a:p>
            <a:pPr marL="0" indent="0">
              <a:buNone/>
            </a:pPr>
            <a:r>
              <a:rPr lang="en-GB" sz="2400" dirty="0">
                <a:cs typeface="Calibri"/>
              </a:rPr>
              <a:t>- Coney v Choyce [1975]</a:t>
            </a:r>
          </a:p>
          <a:p>
            <a:pPr marL="0" indent="0">
              <a:buNone/>
            </a:pPr>
            <a:r>
              <a:rPr lang="en-GB" sz="2400" dirty="0">
                <a:cs typeface="Calibri"/>
              </a:rPr>
              <a:t>- Bradbury v London Borough of Enfield [1967] </a:t>
            </a:r>
          </a:p>
          <a:p>
            <a:pPr marL="0" indent="0">
              <a:buNone/>
            </a:pPr>
            <a:r>
              <a:rPr lang="en-GB" sz="2400" dirty="0">
                <a:cs typeface="Calibri"/>
              </a:rPr>
              <a:t>- R v Soneji [2006]</a:t>
            </a:r>
          </a:p>
          <a:p>
            <a:pPr marL="0" indent="0">
              <a:buNone/>
            </a:pP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4157023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890115C-349A-4FFD-8DF0-49735F172157}"/>
              </a:ext>
            </a:extLst>
          </p:cNvPr>
          <p:cNvPicPr>
            <a:picLocks noChangeAspect="1"/>
          </p:cNvPicPr>
          <p:nvPr/>
        </p:nvPicPr>
        <p:blipFill>
          <a:blip r:embed="rId2"/>
          <a:stretch>
            <a:fillRect/>
          </a:stretch>
        </p:blipFill>
        <p:spPr>
          <a:xfrm>
            <a:off x="312964" y="190500"/>
            <a:ext cx="11566071" cy="6477000"/>
          </a:xfrm>
          <a:prstGeom prst="rect">
            <a:avLst/>
          </a:prstGeom>
        </p:spPr>
      </p:pic>
      <p:sp>
        <p:nvSpPr>
          <p:cNvPr id="6" name="Rectangle 5">
            <a:extLst>
              <a:ext uri="{FF2B5EF4-FFF2-40B4-BE49-F238E27FC236}">
                <a16:creationId xmlns:a16="http://schemas.microsoft.com/office/drawing/2014/main" xmlns="" id="{71FDE072-83A7-446A-A070-748CEF9F6ACC}"/>
              </a:ext>
            </a:extLst>
          </p:cNvPr>
          <p:cNvSpPr/>
          <p:nvPr/>
        </p:nvSpPr>
        <p:spPr>
          <a:xfrm>
            <a:off x="4606686" y="2461308"/>
            <a:ext cx="5286832"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lumMod val="75000"/>
                  </a:schemeClr>
                </a:solidFill>
                <a:effectLst/>
              </a:rPr>
              <a:t>Time for a</a:t>
            </a:r>
          </a:p>
          <a:p>
            <a:pPr algn="ctr"/>
            <a:r>
              <a:rPr lang="en-US" sz="5400" b="1" dirty="0">
                <a:ln/>
                <a:solidFill>
                  <a:schemeClr val="accent3">
                    <a:lumMod val="75000"/>
                  </a:schemeClr>
                </a:solidFill>
              </a:rPr>
              <a:t>Problem question</a:t>
            </a:r>
            <a:endParaRPr lang="en-US" sz="5400" b="1" cap="none" spc="0" dirty="0">
              <a:ln/>
              <a:solidFill>
                <a:schemeClr val="accent3">
                  <a:lumMod val="75000"/>
                </a:schemeClr>
              </a:solidFill>
              <a:effectLst/>
            </a:endParaRPr>
          </a:p>
        </p:txBody>
      </p:sp>
      <p:sp>
        <p:nvSpPr>
          <p:cNvPr id="2" name="TextBox 1">
            <a:extLst>
              <a:ext uri="{FF2B5EF4-FFF2-40B4-BE49-F238E27FC236}">
                <a16:creationId xmlns:a16="http://schemas.microsoft.com/office/drawing/2014/main" xmlns="" id="{34DE6951-D3CC-4996-A777-666DC20755CB}"/>
              </a:ext>
            </a:extLst>
          </p:cNvPr>
          <p:cNvSpPr txBox="1"/>
          <p:nvPr/>
        </p:nvSpPr>
        <p:spPr>
          <a:xfrm>
            <a:off x="5702060" y="5011948"/>
            <a:ext cx="48279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Now consider the first problem question again, but this time look at the possible grounds for review</a:t>
            </a:r>
          </a:p>
        </p:txBody>
      </p:sp>
    </p:spTree>
    <p:extLst>
      <p:ext uri="{BB962C8B-B14F-4D97-AF65-F5344CB8AC3E}">
        <p14:creationId xmlns:p14="http://schemas.microsoft.com/office/powerpoint/2010/main" val="1890276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135D87-4299-4786-82BB-D3165D23AFE6}"/>
              </a:ext>
            </a:extLst>
          </p:cNvPr>
          <p:cNvSpPr>
            <a:spLocks noGrp="1"/>
          </p:cNvSpPr>
          <p:nvPr>
            <p:ph type="title"/>
          </p:nvPr>
        </p:nvSpPr>
        <p:spPr/>
        <p:txBody>
          <a:bodyPr/>
          <a:lstStyle/>
          <a:p>
            <a:r>
              <a:rPr lang="en-GB" dirty="0">
                <a:cs typeface="Calibri Light"/>
              </a:rPr>
              <a:t>Suggested answer</a:t>
            </a:r>
            <a:endParaRPr lang="en-GB" dirty="0"/>
          </a:p>
        </p:txBody>
      </p:sp>
      <p:sp>
        <p:nvSpPr>
          <p:cNvPr id="3" name="Content Placeholder 2">
            <a:extLst>
              <a:ext uri="{FF2B5EF4-FFF2-40B4-BE49-F238E27FC236}">
                <a16:creationId xmlns:a16="http://schemas.microsoft.com/office/drawing/2014/main" xmlns="" id="{8DF5C24B-0110-447D-BECA-B1CCEF923DCA}"/>
              </a:ext>
            </a:extLst>
          </p:cNvPr>
          <p:cNvSpPr>
            <a:spLocks noGrp="1"/>
          </p:cNvSpPr>
          <p:nvPr>
            <p:ph idx="1"/>
          </p:nvPr>
        </p:nvSpPr>
        <p:spPr/>
        <p:txBody>
          <a:bodyPr vert="horz" lIns="91440" tIns="45720" rIns="91440" bIns="45720" rtlCol="0" anchor="t">
            <a:normAutofit lnSpcReduction="10000"/>
          </a:bodyPr>
          <a:lstStyle/>
          <a:p>
            <a:r>
              <a:rPr lang="en-GB" u="sng" dirty="0">
                <a:ea typeface="+mn-lt"/>
                <a:cs typeface="+mn-lt"/>
              </a:rPr>
              <a:t>PITSON</a:t>
            </a:r>
            <a:r>
              <a:rPr lang="en-GB" dirty="0">
                <a:ea typeface="+mn-lt"/>
                <a:cs typeface="+mn-lt"/>
              </a:rPr>
              <a:t> </a:t>
            </a:r>
            <a:endParaRPr lang="en-GB">
              <a:cs typeface="Calibri" panose="020F0502020204030204"/>
            </a:endParaRPr>
          </a:p>
          <a:p>
            <a:r>
              <a:rPr lang="en-GB" dirty="0">
                <a:ea typeface="+mn-lt"/>
                <a:cs typeface="+mn-lt"/>
              </a:rPr>
              <a:t> Illegality ‘Jurisdictional’ error of fact/error of law</a:t>
            </a:r>
          </a:p>
          <a:p>
            <a:r>
              <a:rPr lang="en-GB" dirty="0">
                <a:ea typeface="+mn-lt"/>
                <a:cs typeface="+mn-lt"/>
              </a:rPr>
              <a:t>The Commission has made a mistake concerning the number of people living in Kenton-on-Sea, incorrectly believing as a result that its population is too low to qualify for a grant. This is an error of fact that goes to the heart of its jurisdiction to award grants (R v Home Secretary, ex p. Khawaja (1984)). Accordingly, it is jurisdictional and so is reviewable. The Commission might have misinterpreted the Act and think that it requires the population to be assessed by reference to the figures in the census. If so, this is likely to be an error of law which is reviewable (Anisminic (above)). </a:t>
            </a:r>
          </a:p>
          <a:p>
            <a:pPr marL="0" indent="0">
              <a:buNone/>
            </a:pPr>
            <a:endParaRPr lang="en-GB" dirty="0">
              <a:cs typeface="Calibri"/>
            </a:endParaRPr>
          </a:p>
        </p:txBody>
      </p:sp>
    </p:spTree>
    <p:extLst>
      <p:ext uri="{BB962C8B-B14F-4D97-AF65-F5344CB8AC3E}">
        <p14:creationId xmlns:p14="http://schemas.microsoft.com/office/powerpoint/2010/main" val="3472598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369820-8E3A-4F65-8404-37B6DF742D38}"/>
              </a:ext>
            </a:extLst>
          </p:cNvPr>
          <p:cNvSpPr>
            <a:spLocks noGrp="1"/>
          </p:cNvSpPr>
          <p:nvPr>
            <p:ph type="title"/>
          </p:nvPr>
        </p:nvSpPr>
        <p:spPr>
          <a:xfrm>
            <a:off x="838200" y="5691"/>
            <a:ext cx="10515600" cy="1325563"/>
          </a:xfrm>
        </p:spPr>
        <p:txBody>
          <a:bodyPr/>
          <a:lstStyle/>
          <a:p>
            <a:r>
              <a:rPr lang="en-GB" dirty="0">
                <a:cs typeface="Calibri Light"/>
              </a:rPr>
              <a:t>Suggested answer</a:t>
            </a:r>
            <a:endParaRPr lang="en-GB" dirty="0"/>
          </a:p>
        </p:txBody>
      </p:sp>
      <p:sp>
        <p:nvSpPr>
          <p:cNvPr id="3" name="Content Placeholder 2">
            <a:extLst>
              <a:ext uri="{FF2B5EF4-FFF2-40B4-BE49-F238E27FC236}">
                <a16:creationId xmlns:a16="http://schemas.microsoft.com/office/drawing/2014/main" xmlns="" id="{0FFCEDB9-C322-4DA8-95C8-86326ACF5B87}"/>
              </a:ext>
            </a:extLst>
          </p:cNvPr>
          <p:cNvSpPr>
            <a:spLocks noGrp="1"/>
          </p:cNvSpPr>
          <p:nvPr>
            <p:ph idx="1"/>
          </p:nvPr>
        </p:nvSpPr>
        <p:spPr>
          <a:xfrm>
            <a:off x="608163" y="1437437"/>
            <a:ext cx="10745637" cy="5328997"/>
          </a:xfrm>
        </p:spPr>
        <p:txBody>
          <a:bodyPr vert="horz" lIns="91440" tIns="45720" rIns="91440" bIns="45720" rtlCol="0" anchor="t">
            <a:normAutofit fontScale="77500" lnSpcReduction="20000"/>
          </a:bodyPr>
          <a:lstStyle/>
          <a:p>
            <a:pPr marL="0" indent="0">
              <a:buNone/>
            </a:pPr>
            <a:r>
              <a:rPr lang="en-GB" u="sng" dirty="0">
                <a:ea typeface="+mn-lt"/>
                <a:cs typeface="+mn-lt"/>
              </a:rPr>
              <a:t>The LTF</a:t>
            </a:r>
            <a:r>
              <a:rPr lang="en-GB" dirty="0">
                <a:ea typeface="+mn-lt"/>
                <a:cs typeface="+mn-lt"/>
              </a:rPr>
              <a:t> </a:t>
            </a:r>
            <a:endParaRPr lang="en-GB">
              <a:cs typeface="Calibri" panose="020F0502020204030204"/>
            </a:endParaRPr>
          </a:p>
          <a:p>
            <a:r>
              <a:rPr lang="en-GB" dirty="0">
                <a:ea typeface="+mn-lt"/>
                <a:cs typeface="+mn-lt"/>
              </a:rPr>
              <a:t> Illegality ‘Jurisdictional’ challenge: If it makes the grant to Fairview, the Commission will be exceeding its powers under the Act and acting without legal authority (A-G v Fulham Corporation (1921)). It only has the power under the Act to give grants for the construction </a:t>
            </a:r>
            <a:r>
              <a:rPr lang="en-GB">
                <a:ea typeface="+mn-lt"/>
                <a:cs typeface="+mn-lt"/>
              </a:rPr>
              <a:t>of piers in seaside towns. (If improbably it believed that Port Alfred was a seaside town, </a:t>
            </a:r>
            <a:r>
              <a:rPr lang="en-GB" dirty="0">
                <a:ea typeface="+mn-lt"/>
                <a:cs typeface="+mn-lt"/>
              </a:rPr>
              <a:t>then it would have made a jurisdictional error of fact (above)). </a:t>
            </a:r>
            <a:endParaRPr lang="en-GB" dirty="0"/>
          </a:p>
          <a:p>
            <a:r>
              <a:rPr lang="en-GB" dirty="0">
                <a:ea typeface="+mn-lt"/>
                <a:cs typeface="+mn-lt"/>
              </a:rPr>
              <a:t> Procedural impropriety Rule against bias: A decision can be challenged if the decision-maker is biased. In this case, the Commission’s chief executive is a close friend of one of Fairview’s main shareholders. His interest in the matter probably falls short of a direct interest which would automatically disqualify him, as there is no evidence that the chief executive has a financial stake in Rogan (Dimes v Grand Junction Canal (1852)). As his interest falls short of a direct interest, the LTF would argue that it was still sufficient to lead a fair-minded and impartial observer to conclude that there was a ‘real possibility’ that the decision-maker had been biased (Porter v Magill (2002)). On the facts, this is likely to be the case in view of the friendship between the two people. Irrationality: The power to make grants is discretionary but the Commission must act rationally. Having regard to relevant considerations only, its decision may be so unreasonable that no reasonable body could have reached it (Associated Provincial Picture Houses v Wednesbury Corporation (1948)). Although the threshold is high, it could arguably be reached, as making a grant to an inland town cannot conceivably help to revive seaside towns. The decision also seems to be outrageous in its defiance of logic (CCSU). </a:t>
            </a:r>
            <a:endParaRPr lang="en-GB" dirty="0"/>
          </a:p>
        </p:txBody>
      </p:sp>
    </p:spTree>
    <p:extLst>
      <p:ext uri="{BB962C8B-B14F-4D97-AF65-F5344CB8AC3E}">
        <p14:creationId xmlns:p14="http://schemas.microsoft.com/office/powerpoint/2010/main" val="1530500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32C809-4A60-4A00-8B60-742E9FEEA95C}"/>
              </a:ext>
            </a:extLst>
          </p:cNvPr>
          <p:cNvSpPr>
            <a:spLocks noGrp="1"/>
          </p:cNvSpPr>
          <p:nvPr>
            <p:ph type="title"/>
          </p:nvPr>
        </p:nvSpPr>
        <p:spPr/>
        <p:txBody>
          <a:bodyPr/>
          <a:lstStyle/>
          <a:p>
            <a:r>
              <a:rPr lang="en-GB" dirty="0">
                <a:cs typeface="Calibri Light"/>
              </a:rPr>
              <a:t>Suggested answer</a:t>
            </a:r>
          </a:p>
        </p:txBody>
      </p:sp>
      <p:sp>
        <p:nvSpPr>
          <p:cNvPr id="3" name="Content Placeholder 2">
            <a:extLst>
              <a:ext uri="{FF2B5EF4-FFF2-40B4-BE49-F238E27FC236}">
                <a16:creationId xmlns:a16="http://schemas.microsoft.com/office/drawing/2014/main" xmlns="" id="{DF85324F-BF96-405B-9B79-0CE1C419C2C6}"/>
              </a:ext>
            </a:extLst>
          </p:cNvPr>
          <p:cNvSpPr>
            <a:spLocks noGrp="1"/>
          </p:cNvSpPr>
          <p:nvPr>
            <p:ph idx="1"/>
          </p:nvPr>
        </p:nvSpPr>
        <p:spPr>
          <a:xfrm>
            <a:off x="464389" y="1595588"/>
            <a:ext cx="10889411" cy="4581375"/>
          </a:xfrm>
        </p:spPr>
        <p:txBody>
          <a:bodyPr vert="horz" lIns="91440" tIns="45720" rIns="91440" bIns="45720" rtlCol="0" anchor="t">
            <a:normAutofit fontScale="77500" lnSpcReduction="20000"/>
          </a:bodyPr>
          <a:lstStyle/>
          <a:p>
            <a:pPr marL="0" indent="0">
              <a:buNone/>
            </a:pPr>
            <a:r>
              <a:rPr lang="en-GB" u="sng" dirty="0">
                <a:ea typeface="+mn-lt"/>
                <a:cs typeface="+mn-lt"/>
              </a:rPr>
              <a:t> Mayer </a:t>
            </a:r>
            <a:endParaRPr lang="en-GB" dirty="0">
              <a:cs typeface="Calibri" panose="020F0502020204030204"/>
            </a:endParaRPr>
          </a:p>
          <a:p>
            <a:r>
              <a:rPr lang="en-GB" dirty="0">
                <a:ea typeface="+mn-lt"/>
                <a:cs typeface="+mn-lt"/>
              </a:rPr>
              <a:t>Illegality Ulterior purpose: Public bodies will be acting illegally if they use their powers for an improper or unauthorised purpose (Congreve v Home Office (1976)). The purpose of the Act is the regeneration of economically deprived seaside towns. The Commission’s reasons indicate that the decision also had the purpose of giving preference to small businesses; this seems irrelevant to the purpose of the Act. Accordingly, it seems the Commission had an ulterior motive (Sydney Municipal Council v Campbell (1925)). Alternatively, the Commission may have taken into account an irrelevant consideration by considering the needs of small businesses (Padfield v Minister of Agriculture (1968)). </a:t>
            </a:r>
            <a:endParaRPr lang="en-GB"/>
          </a:p>
          <a:p>
            <a:r>
              <a:rPr lang="en-GB" dirty="0">
                <a:ea typeface="+mn-lt"/>
                <a:cs typeface="+mn-lt"/>
              </a:rPr>
              <a:t> Unauthorised delegation: A discretionary power must normally be exercised by the body to which it has been granted, unless it has been authorised to sub-delegate it. Here the Commission has effectively delegated its discretion to the Secretary of State and this is ultra vires as there is no statutory authority allowing the Commission to delegate its power in this way. Additionally, if the person or body to which the discretion has been unlawfully delegated purports to exercise it, its decision will also be ultra vires (Lavender v MHLG (1970)). </a:t>
            </a:r>
            <a:endParaRPr lang="en-GB"/>
          </a:p>
        </p:txBody>
      </p:sp>
    </p:spTree>
    <p:extLst>
      <p:ext uri="{BB962C8B-B14F-4D97-AF65-F5344CB8AC3E}">
        <p14:creationId xmlns:p14="http://schemas.microsoft.com/office/powerpoint/2010/main" val="16446907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609</Words>
  <Application>Microsoft Office PowerPoint</Application>
  <PresentationFormat>Widescreen</PresentationFormat>
  <Paragraphs>107</Paragraphs>
  <Slides>19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Judicial Review tutorial</vt:lpstr>
      <vt:lpstr>Learning Objectives:</vt:lpstr>
      <vt:lpstr>PowerPoint Presentation</vt:lpstr>
      <vt:lpstr>Recap:</vt:lpstr>
      <vt:lpstr>PowerPoint Presentation</vt:lpstr>
      <vt:lpstr>PowerPoint Presentation</vt:lpstr>
      <vt:lpstr>PowerPoint Presentation</vt:lpstr>
      <vt:lpstr>PowerPoint Presentation</vt:lpstr>
      <vt:lpstr>PowerPoint Presentation</vt:lpstr>
      <vt:lpstr>STAGE 2 – Full hearing on alleged grounds</vt:lpstr>
      <vt:lpstr>Recap stage 2- ILLEGALITY</vt:lpstr>
      <vt:lpstr>Apply the illegality principles to this set of facts:</vt:lpstr>
      <vt:lpstr>Recap stage 2 - IRRATIONALITY</vt:lpstr>
      <vt:lpstr>Recap stage 2 – PROCEDURAL IMPROPRIETY</vt:lpstr>
      <vt:lpstr>Procedural impropriety</vt:lpstr>
      <vt:lpstr>PowerPoint Presentation</vt:lpstr>
      <vt:lpstr>Suggested answer</vt:lpstr>
      <vt:lpstr>Suggested answer</vt:lpstr>
      <vt:lpstr>Suggested answer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Review</dc:title>
  <dc:creator>Mellissa Wallbridge</dc:creator>
  <cp:lastModifiedBy>Laura Knight</cp:lastModifiedBy>
  <cp:revision>272</cp:revision>
  <dcterms:created xsi:type="dcterms:W3CDTF">2020-11-29T15:49:47Z</dcterms:created>
  <dcterms:modified xsi:type="dcterms:W3CDTF">2021-06-24T08:27:01Z</dcterms:modified>
</cp:coreProperties>
</file>