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87" r:id="rId3"/>
    <p:sldId id="281" r:id="rId4"/>
    <p:sldId id="263" r:id="rId5"/>
    <p:sldId id="265" r:id="rId6"/>
    <p:sldId id="271" r:id="rId7"/>
    <p:sldId id="278" r:id="rId8"/>
    <p:sldId id="277" r:id="rId9"/>
    <p:sldId id="273" r:id="rId10"/>
    <p:sldId id="274" r:id="rId11"/>
    <p:sldId id="276" r:id="rId12"/>
    <p:sldId id="275" r:id="rId13"/>
    <p:sldId id="279" r:id="rId14"/>
    <p:sldId id="280" r:id="rId15"/>
    <p:sldId id="264" r:id="rId16"/>
    <p:sldId id="269" r:id="rId17"/>
    <p:sldId id="266" r:id="rId18"/>
    <p:sldId id="268" r:id="rId19"/>
    <p:sldId id="261" r:id="rId20"/>
    <p:sldId id="270" r:id="rId21"/>
    <p:sldId id="257" r:id="rId22"/>
    <p:sldId id="286" r:id="rId23"/>
    <p:sldId id="283" r:id="rId24"/>
    <p:sldId id="284" r:id="rId25"/>
    <p:sldId id="285" r:id="rId26"/>
    <p:sldId id="282" r:id="rId27"/>
    <p:sldId id="258" r:id="rId28"/>
    <p:sldId id="259" r:id="rId29"/>
    <p:sldId id="260" r:id="rId3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D0554-B694-47D2-9BEA-F9EF58164ED9}" v="7" dt="2024-01-31T21:21:19.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66983" autoAdjust="0"/>
  </p:normalViewPr>
  <p:slideViewPr>
    <p:cSldViewPr snapToGrid="0">
      <p:cViewPr varScale="1">
        <p:scale>
          <a:sx n="75" d="100"/>
          <a:sy n="75" d="100"/>
        </p:scale>
        <p:origin x="178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21ED0554-B694-47D2-9BEA-F9EF58164ED9}"/>
    <pc:docChg chg="custSel addSld modSld sldOrd">
      <pc:chgData name="Jessica Pitman" userId="32810b54-0e4c-4b23-98da-f3c8604117a1" providerId="ADAL" clId="{21ED0554-B694-47D2-9BEA-F9EF58164ED9}" dt="2024-01-31T21:21:19.123" v="384" actId="1076"/>
      <pc:docMkLst>
        <pc:docMk/>
      </pc:docMkLst>
      <pc:sldChg chg="addSp delSp modSp new mod modNotesTx">
        <pc:chgData name="Jessica Pitman" userId="32810b54-0e4c-4b23-98da-f3c8604117a1" providerId="ADAL" clId="{21ED0554-B694-47D2-9BEA-F9EF58164ED9}" dt="2024-01-31T21:20:57.491" v="378" actId="1076"/>
        <pc:sldMkLst>
          <pc:docMk/>
          <pc:sldMk cId="2347815320" sldId="282"/>
        </pc:sldMkLst>
        <pc:spChg chg="mod">
          <ac:chgData name="Jessica Pitman" userId="32810b54-0e4c-4b23-98da-f3c8604117a1" providerId="ADAL" clId="{21ED0554-B694-47D2-9BEA-F9EF58164ED9}" dt="2024-01-31T21:19:24.325" v="369" actId="207"/>
          <ac:spMkLst>
            <pc:docMk/>
            <pc:sldMk cId="2347815320" sldId="282"/>
            <ac:spMk id="2" creationId="{69ECE5B6-9966-F1A3-EA49-8BCA441251B9}"/>
          </ac:spMkLst>
        </pc:spChg>
        <pc:spChg chg="mod">
          <ac:chgData name="Jessica Pitman" userId="32810b54-0e4c-4b23-98da-f3c8604117a1" providerId="ADAL" clId="{21ED0554-B694-47D2-9BEA-F9EF58164ED9}" dt="2024-01-31T21:19:28.859" v="370" actId="207"/>
          <ac:spMkLst>
            <pc:docMk/>
            <pc:sldMk cId="2347815320" sldId="282"/>
            <ac:spMk id="3" creationId="{86B172F2-70B0-5ECF-BB4A-C234BF336427}"/>
          </ac:spMkLst>
        </pc:spChg>
        <pc:spChg chg="del">
          <ac:chgData name="Jessica Pitman" userId="32810b54-0e4c-4b23-98da-f3c8604117a1" providerId="ADAL" clId="{21ED0554-B694-47D2-9BEA-F9EF58164ED9}" dt="2024-01-31T21:15:59.725" v="328" actId="478"/>
          <ac:spMkLst>
            <pc:docMk/>
            <pc:sldMk cId="2347815320" sldId="282"/>
            <ac:spMk id="4" creationId="{E1E74186-4FFF-17EA-31DE-E5460A4C3E65}"/>
          </ac:spMkLst>
        </pc:spChg>
        <pc:picChg chg="add mod">
          <ac:chgData name="Jessica Pitman" userId="32810b54-0e4c-4b23-98da-f3c8604117a1" providerId="ADAL" clId="{21ED0554-B694-47D2-9BEA-F9EF58164ED9}" dt="2024-01-31T21:20:57.491" v="378" actId="1076"/>
          <ac:picMkLst>
            <pc:docMk/>
            <pc:sldMk cId="2347815320" sldId="282"/>
            <ac:picMk id="1026" creationId="{C262791E-0913-97F9-C5BB-BF6D541A5154}"/>
          </ac:picMkLst>
        </pc:picChg>
      </pc:sldChg>
      <pc:sldChg chg="delSp modSp new mod modNotesTx">
        <pc:chgData name="Jessica Pitman" userId="32810b54-0e4c-4b23-98da-f3c8604117a1" providerId="ADAL" clId="{21ED0554-B694-47D2-9BEA-F9EF58164ED9}" dt="2024-01-31T21:15:34.166" v="285"/>
        <pc:sldMkLst>
          <pc:docMk/>
          <pc:sldMk cId="1416681449" sldId="283"/>
        </pc:sldMkLst>
        <pc:spChg chg="mod">
          <ac:chgData name="Jessica Pitman" userId="32810b54-0e4c-4b23-98da-f3c8604117a1" providerId="ADAL" clId="{21ED0554-B694-47D2-9BEA-F9EF58164ED9}" dt="2024-01-31T21:03:46.867" v="81" actId="1076"/>
          <ac:spMkLst>
            <pc:docMk/>
            <pc:sldMk cId="1416681449" sldId="283"/>
            <ac:spMk id="2" creationId="{91E5D99F-ED36-D93D-1F2A-B523085C0A4A}"/>
          </ac:spMkLst>
        </pc:spChg>
        <pc:spChg chg="mod">
          <ac:chgData name="Jessica Pitman" userId="32810b54-0e4c-4b23-98da-f3c8604117a1" providerId="ADAL" clId="{21ED0554-B694-47D2-9BEA-F9EF58164ED9}" dt="2024-01-31T21:04:38.819" v="98" actId="27636"/>
          <ac:spMkLst>
            <pc:docMk/>
            <pc:sldMk cId="1416681449" sldId="283"/>
            <ac:spMk id="3" creationId="{37A7802C-51F3-215B-F246-C4D0CC714D90}"/>
          </ac:spMkLst>
        </pc:spChg>
        <pc:spChg chg="del">
          <ac:chgData name="Jessica Pitman" userId="32810b54-0e4c-4b23-98da-f3c8604117a1" providerId="ADAL" clId="{21ED0554-B694-47D2-9BEA-F9EF58164ED9}" dt="2024-01-31T21:01:39.246" v="67" actId="478"/>
          <ac:spMkLst>
            <pc:docMk/>
            <pc:sldMk cId="1416681449" sldId="283"/>
            <ac:spMk id="4" creationId="{C508B766-6B84-42CB-AE23-6F6187365354}"/>
          </ac:spMkLst>
        </pc:spChg>
      </pc:sldChg>
      <pc:sldChg chg="delSp modSp new mod modNotesTx">
        <pc:chgData name="Jessica Pitman" userId="32810b54-0e4c-4b23-98da-f3c8604117a1" providerId="ADAL" clId="{21ED0554-B694-47D2-9BEA-F9EF58164ED9}" dt="2024-01-31T21:19:17.272" v="368" actId="207"/>
        <pc:sldMkLst>
          <pc:docMk/>
          <pc:sldMk cId="2483248153" sldId="284"/>
        </pc:sldMkLst>
        <pc:spChg chg="mod">
          <ac:chgData name="Jessica Pitman" userId="32810b54-0e4c-4b23-98da-f3c8604117a1" providerId="ADAL" clId="{21ED0554-B694-47D2-9BEA-F9EF58164ED9}" dt="2024-01-31T21:19:17.272" v="368" actId="207"/>
          <ac:spMkLst>
            <pc:docMk/>
            <pc:sldMk cId="2483248153" sldId="284"/>
            <ac:spMk id="2" creationId="{43987FAC-9348-D7CF-75E9-C6BD4129C085}"/>
          </ac:spMkLst>
        </pc:spChg>
        <pc:spChg chg="mod">
          <ac:chgData name="Jessica Pitman" userId="32810b54-0e4c-4b23-98da-f3c8604117a1" providerId="ADAL" clId="{21ED0554-B694-47D2-9BEA-F9EF58164ED9}" dt="2024-01-31T21:19:09.334" v="367" actId="207"/>
          <ac:spMkLst>
            <pc:docMk/>
            <pc:sldMk cId="2483248153" sldId="284"/>
            <ac:spMk id="3" creationId="{CA315886-DF8C-7964-56AA-F5A686B23801}"/>
          </ac:spMkLst>
        </pc:spChg>
        <pc:spChg chg="del">
          <ac:chgData name="Jessica Pitman" userId="32810b54-0e4c-4b23-98da-f3c8604117a1" providerId="ADAL" clId="{21ED0554-B694-47D2-9BEA-F9EF58164ED9}" dt="2024-01-31T21:04:09.584" v="85" actId="478"/>
          <ac:spMkLst>
            <pc:docMk/>
            <pc:sldMk cId="2483248153" sldId="284"/>
            <ac:spMk id="4" creationId="{6E909B65-AA72-1EFA-064B-8279EC7DD8D4}"/>
          </ac:spMkLst>
        </pc:spChg>
      </pc:sldChg>
      <pc:sldChg chg="addSp delSp modSp new mod ord modNotesTx">
        <pc:chgData name="Jessica Pitman" userId="32810b54-0e4c-4b23-98da-f3c8604117a1" providerId="ADAL" clId="{21ED0554-B694-47D2-9BEA-F9EF58164ED9}" dt="2024-01-31T21:21:19.123" v="384" actId="1076"/>
        <pc:sldMkLst>
          <pc:docMk/>
          <pc:sldMk cId="4265107825" sldId="285"/>
        </pc:sldMkLst>
        <pc:spChg chg="mod">
          <ac:chgData name="Jessica Pitman" userId="32810b54-0e4c-4b23-98da-f3c8604117a1" providerId="ADAL" clId="{21ED0554-B694-47D2-9BEA-F9EF58164ED9}" dt="2024-01-31T21:21:09.155" v="380" actId="1076"/>
          <ac:spMkLst>
            <pc:docMk/>
            <pc:sldMk cId="4265107825" sldId="285"/>
            <ac:spMk id="2" creationId="{7F05E118-1CB9-761D-6C45-DDA1A71F6E66}"/>
          </ac:spMkLst>
        </pc:spChg>
        <pc:spChg chg="mod">
          <ac:chgData name="Jessica Pitman" userId="32810b54-0e4c-4b23-98da-f3c8604117a1" providerId="ADAL" clId="{21ED0554-B694-47D2-9BEA-F9EF58164ED9}" dt="2024-01-31T21:18:56.101" v="364" actId="1076"/>
          <ac:spMkLst>
            <pc:docMk/>
            <pc:sldMk cId="4265107825" sldId="285"/>
            <ac:spMk id="3" creationId="{C787AF89-CF4D-D2C4-FDC3-8A17EE83EA33}"/>
          </ac:spMkLst>
        </pc:spChg>
        <pc:spChg chg="del mod">
          <ac:chgData name="Jessica Pitman" userId="32810b54-0e4c-4b23-98da-f3c8604117a1" providerId="ADAL" clId="{21ED0554-B694-47D2-9BEA-F9EF58164ED9}" dt="2024-01-31T21:21:04.749" v="379"/>
          <ac:spMkLst>
            <pc:docMk/>
            <pc:sldMk cId="4265107825" sldId="285"/>
            <ac:spMk id="4" creationId="{30AA196C-0185-5CF7-4308-E77707A0D438}"/>
          </ac:spMkLst>
        </pc:spChg>
        <pc:picChg chg="add mod">
          <ac:chgData name="Jessica Pitman" userId="32810b54-0e4c-4b23-98da-f3c8604117a1" providerId="ADAL" clId="{21ED0554-B694-47D2-9BEA-F9EF58164ED9}" dt="2024-01-31T21:21:19.123" v="384" actId="1076"/>
          <ac:picMkLst>
            <pc:docMk/>
            <pc:sldMk cId="4265107825" sldId="285"/>
            <ac:picMk id="2050" creationId="{9B1669D7-F81F-4862-C261-098B98A3F51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269A5E0-8D5C-4872-A595-E53EF2B8D470}" type="datetimeFigureOut">
              <a:rPr lang="en-GB" smtClean="0"/>
              <a:t>05/02/2025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68376F6-5764-4BB8-957D-0194A5CCCBD2}" type="slidenum">
              <a:rPr lang="en-GB" smtClean="0"/>
              <a:t>‹#›</a:t>
            </a:fld>
            <a:endParaRPr lang="en-GB"/>
          </a:p>
        </p:txBody>
      </p:sp>
    </p:spTree>
    <p:extLst>
      <p:ext uri="{BB962C8B-B14F-4D97-AF65-F5344CB8AC3E}">
        <p14:creationId xmlns:p14="http://schemas.microsoft.com/office/powerpoint/2010/main" val="997963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4</a:t>
            </a:fld>
            <a:endParaRPr lang="en-GB"/>
          </a:p>
        </p:txBody>
      </p:sp>
    </p:spTree>
    <p:extLst>
      <p:ext uri="{BB962C8B-B14F-4D97-AF65-F5344CB8AC3E}">
        <p14:creationId xmlns:p14="http://schemas.microsoft.com/office/powerpoint/2010/main" val="14300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6</a:t>
            </a:fld>
            <a:endParaRPr lang="en-GB"/>
          </a:p>
        </p:txBody>
      </p:sp>
    </p:spTree>
    <p:extLst>
      <p:ext uri="{BB962C8B-B14F-4D97-AF65-F5344CB8AC3E}">
        <p14:creationId xmlns:p14="http://schemas.microsoft.com/office/powerpoint/2010/main" val="2466890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10</a:t>
            </a:fld>
            <a:endParaRPr lang="en-GB"/>
          </a:p>
        </p:txBody>
      </p:sp>
    </p:spTree>
    <p:extLst>
      <p:ext uri="{BB962C8B-B14F-4D97-AF65-F5344CB8AC3E}">
        <p14:creationId xmlns:p14="http://schemas.microsoft.com/office/powerpoint/2010/main" val="1610151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Customer touchpoints are your brand's points of customer contact, from start to finish. For example, </a:t>
            </a:r>
            <a:r>
              <a:rPr lang="en-GB" b="0" i="0" dirty="0">
                <a:solidFill>
                  <a:srgbClr val="040C28"/>
                </a:solidFill>
                <a:effectLst/>
                <a:latin typeface="Google Sans"/>
              </a:rPr>
              <a:t>customers may find your business online or in an ad, see ratings and reviews, visit your website, shop at your retail store, or contact your customer service</a:t>
            </a:r>
            <a:r>
              <a:rPr lang="en-GB" b="0" i="0" dirty="0">
                <a:solidFill>
                  <a:srgbClr val="4D5156"/>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19</a:t>
            </a:fld>
            <a:endParaRPr lang="en-GB"/>
          </a:p>
        </p:txBody>
      </p:sp>
    </p:spTree>
    <p:extLst>
      <p:ext uri="{BB962C8B-B14F-4D97-AF65-F5344CB8AC3E}">
        <p14:creationId xmlns:p14="http://schemas.microsoft.com/office/powerpoint/2010/main" val="3855901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21</a:t>
            </a:fld>
            <a:endParaRPr lang="en-GB"/>
          </a:p>
        </p:txBody>
      </p:sp>
    </p:spTree>
    <p:extLst>
      <p:ext uri="{BB962C8B-B14F-4D97-AF65-F5344CB8AC3E}">
        <p14:creationId xmlns:p14="http://schemas.microsoft.com/office/powerpoint/2010/main" val="4214487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Sut mae </a:t>
            </a:r>
            <a:r>
              <a:rPr lang="en-GB" dirty="0" err="1"/>
              <a:t>defnyddwyr</a:t>
            </a:r>
            <a:r>
              <a:rPr lang="en-GB" dirty="0"/>
              <a:t> yn </a:t>
            </a:r>
            <a:r>
              <a:rPr lang="en-GB" dirty="0" err="1"/>
              <a:t>penderfynnu</a:t>
            </a:r>
            <a:r>
              <a:rPr lang="en-GB" dirty="0"/>
              <a:t> ar y </a:t>
            </a:r>
            <a:r>
              <a:rPr lang="en-GB" dirty="0" err="1"/>
              <a:t>syniad</a:t>
            </a:r>
            <a:r>
              <a:rPr lang="en-GB" dirty="0"/>
              <a:t>?</a:t>
            </a:r>
          </a:p>
          <a:p>
            <a:endParaRPr lang="en-GB" dirty="0"/>
          </a:p>
          <a:p>
            <a:r>
              <a:rPr lang="en-GB" dirty="0"/>
              <a:t>Gellir dod o </a:t>
            </a:r>
            <a:r>
              <a:rPr lang="en-GB" dirty="0" err="1"/>
              <a:t>hyd</a:t>
            </a:r>
            <a:r>
              <a:rPr lang="en-GB" dirty="0"/>
              <a:t> i'r broses hon mewn sawl </a:t>
            </a:r>
            <a:r>
              <a:rPr lang="en-GB" dirty="0" err="1"/>
              <a:t>ffurf</a:t>
            </a:r>
            <a:r>
              <a:rPr lang="en-GB" dirty="0"/>
              <a:t> mewn theori marchnata. </a:t>
            </a:r>
            <a:r>
              <a:rPr lang="en-GB" dirty="0" err="1"/>
              <a:t>Gallwch</a:t>
            </a:r>
            <a:r>
              <a:rPr lang="en-GB" dirty="0"/>
              <a:t> ddod o </a:t>
            </a:r>
            <a:r>
              <a:rPr lang="en-GB" dirty="0" err="1"/>
              <a:t>hyd</a:t>
            </a:r>
            <a:r>
              <a:rPr lang="en-GB" dirty="0"/>
              <a:t> i rai gwahanol yn yr </a:t>
            </a:r>
            <a:r>
              <a:rPr lang="en-GB" dirty="0" err="1"/>
              <a:t>erthygl</a:t>
            </a:r>
            <a:r>
              <a:rPr lang="en-GB" dirty="0"/>
              <a:t> ar Moodle o'r </a:t>
            </a:r>
            <a:r>
              <a:rPr lang="en-GB" dirty="0" err="1"/>
              <a:t>enw</a:t>
            </a:r>
            <a:endParaRPr lang="en-GB" dirty="0"/>
          </a:p>
          <a:p>
            <a:endParaRPr lang="en-GB" dirty="0"/>
          </a:p>
          <a:p>
            <a:r>
              <a:rPr lang="en-GB" dirty="0" err="1"/>
              <a:t>Esbonio</a:t>
            </a:r>
            <a:r>
              <a:rPr lang="en-GB" dirty="0"/>
              <a:t> Proses Gwneud Penderfyniadau </a:t>
            </a:r>
            <a:r>
              <a:rPr lang="en-GB" dirty="0" err="1"/>
              <a:t>Defnyddwyr</a:t>
            </a:r>
            <a:r>
              <a:rPr lang="en-GB" dirty="0"/>
              <a:t>: </a:t>
            </a:r>
            <a:r>
              <a:rPr lang="en-GB" dirty="0" err="1"/>
              <a:t>Adolygiad</a:t>
            </a:r>
            <a:r>
              <a:rPr lang="en-GB" dirty="0"/>
              <a:t> </a:t>
            </a:r>
            <a:r>
              <a:rPr lang="en-GB" dirty="0" err="1"/>
              <a:t>Llenyddiaeth</a:t>
            </a:r>
            <a:r>
              <a:rPr lang="en-GB" dirty="0"/>
              <a:t> </a:t>
            </a:r>
            <a:r>
              <a:rPr lang="en-GB" dirty="0" err="1"/>
              <a:t>Feirniadol</a:t>
            </a:r>
            <a:r>
              <a:rPr lang="en-GB" dirty="0"/>
              <a:t> Alina Stankevich (2017)</a:t>
            </a:r>
          </a:p>
        </p:txBody>
      </p:sp>
      <p:sp>
        <p:nvSpPr>
          <p:cNvPr id="4" name="Slide Number Placeholder 3"/>
          <p:cNvSpPr>
            <a:spLocks noGrp="1"/>
          </p:cNvSpPr>
          <p:nvPr>
            <p:ph type="sldNum" sz="quarter" idx="5"/>
          </p:nvPr>
        </p:nvSpPr>
        <p:spPr/>
        <p:txBody>
          <a:bodyPr/>
          <a:lstStyle/>
          <a:p>
            <a:fld id="{F68376F6-5764-4BB8-957D-0194A5CCCBD2}" type="slidenum">
              <a:rPr lang="en-GB" smtClean="0"/>
              <a:t>23</a:t>
            </a:fld>
            <a:endParaRPr lang="en-GB"/>
          </a:p>
        </p:txBody>
      </p:sp>
    </p:spTree>
    <p:extLst>
      <p:ext uri="{BB962C8B-B14F-4D97-AF65-F5344CB8AC3E}">
        <p14:creationId xmlns:p14="http://schemas.microsoft.com/office/powerpoint/2010/main" val="241154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process can be found in many forms in marketing theory. You can find different ones in the article on Moodle called</a:t>
            </a:r>
          </a:p>
          <a:p>
            <a:endParaRPr lang="en-GB" dirty="0"/>
          </a:p>
          <a:p>
            <a:r>
              <a:rPr lang="en-GB" dirty="0"/>
              <a:t>Explaining the Consumer Decision-Making Process: Critical Literature Review Alina Stankevich (2017)</a:t>
            </a:r>
          </a:p>
        </p:txBody>
      </p:sp>
      <p:sp>
        <p:nvSpPr>
          <p:cNvPr id="4" name="Slide Number Placeholder 3"/>
          <p:cNvSpPr>
            <a:spLocks noGrp="1"/>
          </p:cNvSpPr>
          <p:nvPr>
            <p:ph type="sldNum" sz="quarter" idx="5"/>
          </p:nvPr>
        </p:nvSpPr>
        <p:spPr/>
        <p:txBody>
          <a:bodyPr/>
          <a:lstStyle/>
          <a:p>
            <a:fld id="{F68376F6-5764-4BB8-957D-0194A5CCCBD2}" type="slidenum">
              <a:rPr lang="en-GB" smtClean="0"/>
              <a:t>24</a:t>
            </a:fld>
            <a:endParaRPr lang="en-GB"/>
          </a:p>
        </p:txBody>
      </p:sp>
    </p:spTree>
    <p:extLst>
      <p:ext uri="{BB962C8B-B14F-4D97-AF65-F5344CB8AC3E}">
        <p14:creationId xmlns:p14="http://schemas.microsoft.com/office/powerpoint/2010/main" val="643652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Dadansoddiad</a:t>
            </a:r>
            <a:r>
              <a:rPr lang="en-GB" dirty="0"/>
              <a:t> SWOT</a:t>
            </a:r>
          </a:p>
          <a:p>
            <a:endParaRPr lang="en-GB" dirty="0"/>
          </a:p>
          <a:p>
            <a:endParaRPr lang="en-GB" dirty="0"/>
          </a:p>
          <a:p>
            <a:r>
              <a:rPr lang="en-GB" dirty="0"/>
              <a:t>SWOT (</a:t>
            </a:r>
            <a:r>
              <a:rPr lang="en-GB" dirty="0" err="1"/>
              <a:t>cryfderau</a:t>
            </a:r>
            <a:r>
              <a:rPr lang="en-GB" dirty="0"/>
              <a:t>, </a:t>
            </a:r>
            <a:r>
              <a:rPr lang="en-GB" dirty="0" err="1"/>
              <a:t>gwendidau</a:t>
            </a:r>
            <a:r>
              <a:rPr lang="en-GB" dirty="0"/>
              <a:t>, cyfleoedd, </a:t>
            </a:r>
            <a:r>
              <a:rPr lang="en-GB" dirty="0" err="1"/>
              <a:t>bygythiadau</a:t>
            </a:r>
            <a:r>
              <a:rPr lang="en-GB" dirty="0"/>
              <a:t>). Gellir </a:t>
            </a:r>
            <a:r>
              <a:rPr lang="en-GB" dirty="0" err="1"/>
              <a:t>cymhwyso'r</a:t>
            </a:r>
            <a:r>
              <a:rPr lang="en-GB" dirty="0"/>
              <a:t> </a:t>
            </a:r>
            <a:r>
              <a:rPr lang="en-GB" dirty="0" err="1"/>
              <a:t>ddamcaniaeth</a:t>
            </a:r>
            <a:r>
              <a:rPr lang="en-GB" dirty="0"/>
              <a:t> hon yn </a:t>
            </a:r>
            <a:r>
              <a:rPr lang="en-GB" dirty="0" err="1"/>
              <a:t>eang</a:t>
            </a:r>
            <a:r>
              <a:rPr lang="en-GB" dirty="0"/>
              <a:t> i </a:t>
            </a:r>
            <a:r>
              <a:rPr lang="en-GB" dirty="0" err="1"/>
              <a:t>bron</a:t>
            </a:r>
            <a:r>
              <a:rPr lang="en-GB" dirty="0"/>
              <a:t> </a:t>
            </a:r>
            <a:r>
              <a:rPr lang="en-GB" dirty="0" err="1"/>
              <a:t>unrhyw</a:t>
            </a:r>
            <a:r>
              <a:rPr lang="en-GB" dirty="0"/>
              <a:t> </a:t>
            </a:r>
            <a:r>
              <a:rPr lang="en-GB" dirty="0" err="1"/>
              <a:t>ymgyrch</a:t>
            </a:r>
            <a:r>
              <a:rPr lang="en-GB" dirty="0"/>
              <a:t> </a:t>
            </a:r>
            <a:r>
              <a:rPr lang="en-GB" dirty="0" err="1"/>
              <a:t>farchnata</a:t>
            </a:r>
            <a:r>
              <a:rPr lang="en-GB" dirty="0"/>
              <a:t>, ac rydym yn </a:t>
            </a:r>
            <a:r>
              <a:rPr lang="en-GB" dirty="0" err="1"/>
              <a:t>argymell</a:t>
            </a:r>
            <a:r>
              <a:rPr lang="en-GB" dirty="0"/>
              <a:t> eich bod yn ei </a:t>
            </a:r>
            <a:r>
              <a:rPr lang="en-GB" dirty="0" err="1"/>
              <a:t>defnyddio</a:t>
            </a:r>
            <a:r>
              <a:rPr lang="en-GB" dirty="0"/>
              <a:t> o </a:t>
            </a:r>
            <a:r>
              <a:rPr lang="en-GB" dirty="0" err="1"/>
              <a:t>bryd</a:t>
            </a:r>
            <a:r>
              <a:rPr lang="en-GB" dirty="0"/>
              <a:t> i'w gilydd i asesu sut mae </a:t>
            </a:r>
            <a:r>
              <a:rPr lang="en-GB" dirty="0" err="1"/>
              <a:t>pethau'n</a:t>
            </a:r>
            <a:r>
              <a:rPr lang="en-GB" dirty="0"/>
              <a:t> mynd a lle y </a:t>
            </a:r>
            <a:r>
              <a:rPr lang="en-GB" dirty="0" err="1"/>
              <a:t>gellid</a:t>
            </a:r>
            <a:r>
              <a:rPr lang="en-GB" dirty="0"/>
              <a:t> </a:t>
            </a:r>
            <a:r>
              <a:rPr lang="en-GB" dirty="0" err="1"/>
              <a:t>mireinio'ch</a:t>
            </a:r>
            <a:r>
              <a:rPr lang="en-GB" dirty="0"/>
              <a:t> </a:t>
            </a:r>
            <a:r>
              <a:rPr lang="en-GB" dirty="0" err="1"/>
              <a:t>ymdrechion</a:t>
            </a:r>
            <a:r>
              <a:rPr lang="en-GB" dirty="0"/>
              <a:t>.</a:t>
            </a:r>
          </a:p>
          <a:p>
            <a:endParaRPr lang="en-GB" dirty="0"/>
          </a:p>
          <a:p>
            <a:r>
              <a:rPr lang="en-GB" dirty="0" err="1"/>
              <a:t>Cofiwch</a:t>
            </a:r>
            <a:r>
              <a:rPr lang="en-GB" dirty="0"/>
              <a:t> nad </a:t>
            </a:r>
            <a:r>
              <a:rPr lang="en-GB" dirty="0" err="1"/>
              <a:t>yw</a:t>
            </a:r>
            <a:r>
              <a:rPr lang="en-GB" dirty="0"/>
              <a:t> cyfleoedd, </a:t>
            </a:r>
            <a:r>
              <a:rPr lang="en-GB" dirty="0" err="1"/>
              <a:t>bygythiadau</a:t>
            </a:r>
            <a:r>
              <a:rPr lang="en-GB" dirty="0"/>
              <a:t> a </a:t>
            </a:r>
            <a:r>
              <a:rPr lang="en-GB" dirty="0" err="1"/>
              <a:t>chryfderau</a:t>
            </a:r>
            <a:r>
              <a:rPr lang="en-GB" dirty="0"/>
              <a:t> a </a:t>
            </a:r>
            <a:r>
              <a:rPr lang="en-GB" dirty="0" err="1"/>
              <a:t>gwendidau</a:t>
            </a:r>
            <a:r>
              <a:rPr lang="en-GB" dirty="0"/>
              <a:t> yn </a:t>
            </a:r>
            <a:r>
              <a:rPr lang="en-GB" dirty="0" err="1"/>
              <a:t>annibynnol</a:t>
            </a:r>
            <a:r>
              <a:rPr lang="en-GB" dirty="0"/>
              <a:t> ar ei gilydd. Gall rhywbeth </a:t>
            </a:r>
            <a:r>
              <a:rPr lang="en-GB" dirty="0" err="1"/>
              <a:t>ddisgyn</a:t>
            </a:r>
            <a:r>
              <a:rPr lang="en-GB" dirty="0"/>
              <a:t> yn </a:t>
            </a:r>
            <a:r>
              <a:rPr lang="en-GB" dirty="0" err="1"/>
              <a:t>hawdd</a:t>
            </a:r>
            <a:r>
              <a:rPr lang="en-GB" dirty="0"/>
              <a:t> i fwy nag un </a:t>
            </a:r>
            <a:r>
              <a:rPr lang="en-GB" dirty="0" err="1"/>
              <a:t>categori</a:t>
            </a:r>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25</a:t>
            </a:fld>
            <a:endParaRPr lang="en-GB"/>
          </a:p>
        </p:txBody>
      </p:sp>
    </p:spTree>
    <p:extLst>
      <p:ext uri="{BB962C8B-B14F-4D97-AF65-F5344CB8AC3E}">
        <p14:creationId xmlns:p14="http://schemas.microsoft.com/office/powerpoint/2010/main" val="364826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000C66"/>
                </a:solidFill>
                <a:effectLst/>
                <a:latin typeface="Open Sans" panose="020B0606030504020204" pitchFamily="34" charset="0"/>
              </a:rPr>
              <a:t>SWOT Analysis</a:t>
            </a:r>
          </a:p>
          <a:p>
            <a:endParaRPr lang="en-GB" b="0" dirty="0">
              <a:effectLst/>
              <a:latin typeface="Roboto" panose="02000000000000000000" pitchFamily="2" charset="0"/>
            </a:endParaRPr>
          </a:p>
          <a:p>
            <a:r>
              <a:rPr lang="en-GB" b="0" dirty="0">
                <a:effectLst/>
                <a:latin typeface="Roboto" panose="02000000000000000000" pitchFamily="2" charset="0"/>
              </a:rPr>
              <a:t>SWOT (strengths, weaknesses, opportunities, threats) analysis. This theory can be widely applied to almost any marketing campaign, and we recommend you use it periodically to assess how things are going and where your efforts could be fine-tuned. </a:t>
            </a:r>
          </a:p>
          <a:p>
            <a:endParaRPr lang="en-GB" b="0" dirty="0">
              <a:effectLst/>
              <a:latin typeface="Roboto" panose="02000000000000000000" pitchFamily="2" charset="0"/>
            </a:endParaRPr>
          </a:p>
          <a:p>
            <a:r>
              <a:rPr lang="en-GB" b="0" dirty="0">
                <a:effectLst/>
                <a:latin typeface="Roboto" panose="02000000000000000000" pitchFamily="2" charset="0"/>
              </a:rPr>
              <a:t>Remember that opportunities, threats and strengths, weaknesses are not mutually exclusive. Something can easily fall into more than one category. This will be useful in </a:t>
            </a:r>
            <a:r>
              <a:rPr lang="en-GB" b="0">
                <a:effectLst/>
                <a:latin typeface="Roboto" panose="02000000000000000000" pitchFamily="2" charset="0"/>
              </a:rPr>
              <a:t>your business plan</a:t>
            </a:r>
            <a:endParaRPr lang="en-GB" b="0" dirty="0">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26</a:t>
            </a:fld>
            <a:endParaRPr lang="en-GB"/>
          </a:p>
        </p:txBody>
      </p:sp>
    </p:spTree>
    <p:extLst>
      <p:ext uri="{BB962C8B-B14F-4D97-AF65-F5344CB8AC3E}">
        <p14:creationId xmlns:p14="http://schemas.microsoft.com/office/powerpoint/2010/main" val="818980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4.xml"/><Relationship Id="rId1" Type="http://schemas.openxmlformats.org/officeDocument/2006/relationships/video" Target="https://www.youtube.com/embed/YA-A5FOj0lo?feature=oembed" TargetMode="External"/><Relationship Id="rId5" Type="http://schemas.openxmlformats.org/officeDocument/2006/relationships/image" Target="../media/image3.png"/><Relationship Id="rId4" Type="http://schemas.openxmlformats.org/officeDocument/2006/relationships/hyperlink" Target="https://www.bbc.co.uk/programmes/p0074rmw" TargetMode="Externa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rfYdR4iwqAE?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4.xml"/><Relationship Id="rId1" Type="http://schemas.openxmlformats.org/officeDocument/2006/relationships/video" Target="https://www.youtube.com/embed/rfYdR4iwqAE?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librarysearch.uwtsd.ac.uk/permalink/44WHELF_UWTSD/11c0l68/alma99100418081302421"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hyperlink" Target="https://www.bing.com/videos/riverview/relatedvideo?q=youtube+what+is+a+swot+analysis&amp;refig=8a9d9d49959844999c8202326450bddf&amp;pc=U531&amp;ru=%2fsearch%3fq%3dyoutube%2bwhat%2bis%2ba%2bswot%2banalysis%26form%3dANNH02%26refig%3d8a9d9d49959844999c8202326450bddf%26pc%3dU531&amp;mmscn=vwrc&amp;mid=84AD7AD62034EC38FA5F84AD7AD62034EC38FA5F&amp;FORM=WRVORC&amp;ntb=1&amp;msockid=e87304b3e3db11ef8cdee4bbaeb25196"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ebookcentral.proquest.com/lib/trinity/reader.action?docID=5174542" TargetMode="External"/><Relationship Id="rId2" Type="http://schemas.openxmlformats.org/officeDocument/2006/relationships/hyperlink" Target="https://librarysearch.uwtsd.ac.uk/discovery/fulldisplay?docid=alma99100496894102421&amp;context=L&amp;vid=44WHELF_UWTSD:44WHELF_UWTSD_VU1&amp;lang=en&amp;search_scope=MyInst_and_CI&amp;adaptor=Local%20Search%20Engine&amp;tab=Everything&amp;query=any%2Ccontains%2Cadvertising%20your%20product%20entrepreneur" TargetMode="External"/><Relationship Id="rId1" Type="http://schemas.openxmlformats.org/officeDocument/2006/relationships/slideLayout" Target="../slideLayouts/slideLayout4.xml"/><Relationship Id="rId4" Type="http://schemas.openxmlformats.org/officeDocument/2006/relationships/hyperlink" Target="https://ebookcentral.proquest.com/lib/trinity/reader.action?docID=5174542#ppg=60"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doi-org.ezproxy.uwtsd/"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a:xfrm>
            <a:off x="1524000" y="1855531"/>
            <a:ext cx="9144000" cy="2387600"/>
          </a:xfrm>
        </p:spPr>
        <p:txBody>
          <a:bodyPr>
            <a:normAutofit fontScale="90000"/>
          </a:bodyPr>
          <a:lstStyle/>
          <a:p>
            <a:r>
              <a:rPr lang="en-GB" dirty="0"/>
              <a:t>ECEY6012/C</a:t>
            </a:r>
            <a:br>
              <a:rPr lang="en-GB" dirty="0"/>
            </a:br>
            <a:br>
              <a:rPr lang="en-GB" dirty="0"/>
            </a:br>
            <a:r>
              <a:rPr lang="en-GB" dirty="0" err="1"/>
              <a:t>Marchnata</a:t>
            </a:r>
            <a:r>
              <a:rPr lang="en-GB" dirty="0"/>
              <a:t> eich </a:t>
            </a:r>
            <a:r>
              <a:rPr lang="en-GB" dirty="0" err="1"/>
              <a:t>syniad</a:t>
            </a:r>
            <a:br>
              <a:rPr lang="en-GB" dirty="0"/>
            </a:br>
            <a:r>
              <a:rPr lang="en-GB" dirty="0">
                <a:solidFill>
                  <a:srgbClr val="0070C0"/>
                </a:solidFill>
              </a:rPr>
              <a:t>Marketing your idea</a:t>
            </a:r>
          </a:p>
        </p:txBody>
      </p:sp>
    </p:spTree>
    <p:extLst>
      <p:ext uri="{BB962C8B-B14F-4D97-AF65-F5344CB8AC3E}">
        <p14:creationId xmlns:p14="http://schemas.microsoft.com/office/powerpoint/2010/main" val="2100009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02E6-6E4C-5445-F5E2-651602BB0D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8853F1-AB3C-8876-C41A-0FE0CDF44DF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203243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1CBCD-2875-B496-9E83-70761946A104}"/>
              </a:ext>
            </a:extLst>
          </p:cNvPr>
          <p:cNvSpPr>
            <a:spLocks noGrp="1"/>
          </p:cNvSpPr>
          <p:nvPr>
            <p:ph type="title"/>
          </p:nvPr>
        </p:nvSpPr>
        <p:spPr>
          <a:xfrm>
            <a:off x="1560499" y="123357"/>
            <a:ext cx="10515600" cy="1325563"/>
          </a:xfrm>
        </p:spPr>
        <p:txBody>
          <a:bodyPr/>
          <a:lstStyle/>
          <a:p>
            <a:r>
              <a:rPr lang="en-GB" dirty="0"/>
              <a:t>Dragon’s Den  -  </a:t>
            </a:r>
            <a:r>
              <a:rPr lang="en-GB" dirty="0" err="1"/>
              <a:t>Storyshapes</a:t>
            </a:r>
            <a:endParaRPr lang="en-GB" dirty="0"/>
          </a:p>
        </p:txBody>
      </p:sp>
      <p:pic>
        <p:nvPicPr>
          <p:cNvPr id="5" name="Online Media 4" title="BBC - Dragons' Den Online - Julia Damassa - Storyshapes">
            <a:hlinkClick r:id="" action="ppaction://media"/>
            <a:extLst>
              <a:ext uri="{FF2B5EF4-FFF2-40B4-BE49-F238E27FC236}">
                <a16:creationId xmlns:a16="http://schemas.microsoft.com/office/drawing/2014/main" id="{3A26D3D6-40FA-A319-16D2-734CE8CAC726}"/>
              </a:ext>
            </a:extLst>
          </p:cNvPr>
          <p:cNvPicPr>
            <a:picLocks noGrp="1" noRot="1" noChangeAspect="1"/>
          </p:cNvPicPr>
          <p:nvPr>
            <p:ph sz="half" idx="1"/>
            <a:videoFile r:link="rId1"/>
          </p:nvPr>
        </p:nvPicPr>
        <p:blipFill>
          <a:blip r:embed="rId3"/>
          <a:stretch>
            <a:fillRect/>
          </a:stretch>
        </p:blipFill>
        <p:spPr>
          <a:xfrm>
            <a:off x="2935941" y="1448920"/>
            <a:ext cx="5777753" cy="4333315"/>
          </a:xfrm>
          <a:prstGeom prst="rect">
            <a:avLst/>
          </a:prstGeom>
        </p:spPr>
      </p:pic>
      <p:pic>
        <p:nvPicPr>
          <p:cNvPr id="4" name="Picture 3" descr="A blue computer screen with a black screen&#10;&#10;Description automatically generated with medium confidence">
            <a:hlinkClick r:id="rId4"/>
            <a:extLst>
              <a:ext uri="{FF2B5EF4-FFF2-40B4-BE49-F238E27FC236}">
                <a16:creationId xmlns:a16="http://schemas.microsoft.com/office/drawing/2014/main" id="{FE445019-D9A9-2229-5DBD-D02F5E11C5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06774" y="4673600"/>
            <a:ext cx="740476" cy="781050"/>
          </a:xfrm>
          <a:prstGeom prst="rect">
            <a:avLst/>
          </a:prstGeom>
        </p:spPr>
      </p:pic>
    </p:spTree>
    <p:extLst>
      <p:ext uri="{BB962C8B-B14F-4D97-AF65-F5344CB8AC3E}">
        <p14:creationId xmlns:p14="http://schemas.microsoft.com/office/powerpoint/2010/main" val="3738034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52CEA-F4AC-5EC4-AAFA-E51B6FBD8A68}"/>
              </a:ext>
            </a:extLst>
          </p:cNvPr>
          <p:cNvSpPr>
            <a:spLocks noGrp="1"/>
          </p:cNvSpPr>
          <p:nvPr>
            <p:ph type="title"/>
          </p:nvPr>
        </p:nvSpPr>
        <p:spPr>
          <a:xfrm>
            <a:off x="562232" y="211737"/>
            <a:ext cx="10515600" cy="1325563"/>
          </a:xfrm>
        </p:spPr>
        <p:txBody>
          <a:bodyPr/>
          <a:lstStyle/>
          <a:p>
            <a:r>
              <a:rPr lang="en-GB" dirty="0"/>
              <a:t>Beth </a:t>
            </a:r>
            <a:r>
              <a:rPr lang="en-GB" dirty="0" err="1"/>
              <a:t>yw</a:t>
            </a:r>
            <a:r>
              <a:rPr lang="en-GB" dirty="0"/>
              <a:t> eich </a:t>
            </a:r>
            <a:r>
              <a:rPr lang="en-GB" dirty="0" err="1"/>
              <a:t>PGU</a:t>
            </a:r>
            <a:r>
              <a:rPr lang="en-GB" dirty="0"/>
              <a:t>? (</a:t>
            </a:r>
            <a:r>
              <a:rPr lang="en-GB" dirty="0" err="1"/>
              <a:t>Pwynt</a:t>
            </a:r>
            <a:r>
              <a:rPr lang="en-GB" dirty="0"/>
              <a:t> </a:t>
            </a:r>
            <a:r>
              <a:rPr lang="en-GB" dirty="0" err="1"/>
              <a:t>Gwerthu</a:t>
            </a:r>
            <a:r>
              <a:rPr lang="en-GB" dirty="0"/>
              <a:t>/</a:t>
            </a:r>
            <a:r>
              <a:rPr lang="en-GB" dirty="0" err="1"/>
              <a:t>cynnig</a:t>
            </a:r>
            <a:r>
              <a:rPr lang="en-GB" dirty="0"/>
              <a:t> Unigryw?)</a:t>
            </a:r>
          </a:p>
        </p:txBody>
      </p:sp>
      <p:pic>
        <p:nvPicPr>
          <p:cNvPr id="4" name="Online Media 3" title="What is USP? Unique Selling Proposition Explained For Beginners">
            <a:hlinkClick r:id="" action="ppaction://media"/>
            <a:extLst>
              <a:ext uri="{FF2B5EF4-FFF2-40B4-BE49-F238E27FC236}">
                <a16:creationId xmlns:a16="http://schemas.microsoft.com/office/drawing/2014/main" id="{216A5EAA-31C1-E7D7-DC60-CFDD15D682CF}"/>
              </a:ext>
            </a:extLst>
          </p:cNvPr>
          <p:cNvPicPr>
            <a:picLocks noGrp="1" noRot="1" noChangeAspect="1"/>
          </p:cNvPicPr>
          <p:nvPr>
            <p:ph idx="1"/>
            <a:videoFile r:link="rId1"/>
          </p:nvPr>
        </p:nvPicPr>
        <p:blipFill>
          <a:blip r:embed="rId4"/>
          <a:stretch>
            <a:fillRect/>
          </a:stretch>
        </p:blipFill>
        <p:spPr>
          <a:xfrm>
            <a:off x="5594994" y="1537300"/>
            <a:ext cx="5758806" cy="3907911"/>
          </a:xfrm>
          <a:prstGeom prst="rect">
            <a:avLst/>
          </a:prstGeom>
        </p:spPr>
      </p:pic>
      <p:sp>
        <p:nvSpPr>
          <p:cNvPr id="6" name="TextBox 5">
            <a:extLst>
              <a:ext uri="{FF2B5EF4-FFF2-40B4-BE49-F238E27FC236}">
                <a16:creationId xmlns:a16="http://schemas.microsoft.com/office/drawing/2014/main" id="{C95DFBFD-275E-919A-8769-3D6ED92C26BD}"/>
              </a:ext>
            </a:extLst>
          </p:cNvPr>
          <p:cNvSpPr txBox="1"/>
          <p:nvPr/>
        </p:nvSpPr>
        <p:spPr>
          <a:xfrm>
            <a:off x="562232" y="2106260"/>
            <a:ext cx="3787346" cy="1384995"/>
          </a:xfrm>
          <a:prstGeom prst="rect">
            <a:avLst/>
          </a:prstGeom>
          <a:noFill/>
        </p:spPr>
        <p:txBody>
          <a:bodyPr wrap="square">
            <a:spAutoFit/>
          </a:bodyPr>
          <a:lstStyle/>
          <a:p>
            <a:pPr marL="0" indent="0">
              <a:buNone/>
            </a:pPr>
            <a:r>
              <a:rPr lang="en-US" sz="2800" dirty="0" err="1"/>
              <a:t>Meddyliwch</a:t>
            </a:r>
            <a:r>
              <a:rPr lang="en-US" sz="2800" dirty="0"/>
              <a:t> am eich </a:t>
            </a:r>
            <a:r>
              <a:rPr lang="en-US" sz="2800" dirty="0" err="1"/>
              <a:t>PGU</a:t>
            </a:r>
            <a:r>
              <a:rPr lang="en-US" sz="2800" dirty="0"/>
              <a:t> ac </a:t>
            </a:r>
            <a:r>
              <a:rPr lang="en-US" sz="2800" dirty="0" err="1"/>
              <a:t>ysgrifennwch</a:t>
            </a:r>
            <a:r>
              <a:rPr lang="en-US" sz="2800" dirty="0"/>
              <a:t> </a:t>
            </a:r>
            <a:r>
              <a:rPr lang="en-US" sz="2800" dirty="0" err="1"/>
              <a:t>amdano</a:t>
            </a:r>
            <a:endParaRPr lang="en-US" sz="2800" dirty="0"/>
          </a:p>
        </p:txBody>
      </p:sp>
    </p:spTree>
    <p:extLst>
      <p:ext uri="{BB962C8B-B14F-4D97-AF65-F5344CB8AC3E}">
        <p14:creationId xmlns:p14="http://schemas.microsoft.com/office/powerpoint/2010/main" val="72712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85A0-3078-C2CF-0A7F-DF45EEFC7E67}"/>
              </a:ext>
            </a:extLst>
          </p:cNvPr>
          <p:cNvSpPr>
            <a:spLocks noGrp="1"/>
          </p:cNvSpPr>
          <p:nvPr>
            <p:ph type="title"/>
          </p:nvPr>
        </p:nvSpPr>
        <p:spPr>
          <a:xfrm>
            <a:off x="838200" y="365125"/>
            <a:ext cx="10515600" cy="1325563"/>
          </a:xfrm>
        </p:spPr>
        <p:txBody>
          <a:bodyPr anchor="ctr">
            <a:normAutofit/>
          </a:bodyPr>
          <a:lstStyle/>
          <a:p>
            <a:r>
              <a:rPr lang="en-GB" dirty="0">
                <a:solidFill>
                  <a:srgbClr val="0070C0"/>
                </a:solidFill>
              </a:rPr>
              <a:t>What is your USP? (Unique selling point/proposition?)</a:t>
            </a:r>
          </a:p>
        </p:txBody>
      </p:sp>
      <p:sp>
        <p:nvSpPr>
          <p:cNvPr id="10" name="Content Placeholder 2">
            <a:extLst>
              <a:ext uri="{FF2B5EF4-FFF2-40B4-BE49-F238E27FC236}">
                <a16:creationId xmlns:a16="http://schemas.microsoft.com/office/drawing/2014/main" id="{026E09A8-B1EF-215D-B513-86DA22F92F0C}"/>
              </a:ext>
            </a:extLst>
          </p:cNvPr>
          <p:cNvSpPr>
            <a:spLocks noGrp="1"/>
          </p:cNvSpPr>
          <p:nvPr>
            <p:ph sz="half" idx="1"/>
          </p:nvPr>
        </p:nvSpPr>
        <p:spPr>
          <a:xfrm>
            <a:off x="838200" y="1825625"/>
            <a:ext cx="3470189" cy="4351338"/>
          </a:xfrm>
        </p:spPr>
        <p:txBody>
          <a:bodyPr/>
          <a:lstStyle/>
          <a:p>
            <a:pPr marL="0" indent="0">
              <a:buNone/>
            </a:pPr>
            <a:endParaRPr lang="en-US" dirty="0"/>
          </a:p>
          <a:p>
            <a:endParaRPr lang="en-US" dirty="0"/>
          </a:p>
          <a:p>
            <a:r>
              <a:rPr lang="en-US" dirty="0"/>
              <a:t>Think about what your USP and write some information down</a:t>
            </a:r>
          </a:p>
          <a:p>
            <a:pPr marL="0" indent="0">
              <a:buNone/>
            </a:pPr>
            <a:endParaRPr lang="en-US" dirty="0"/>
          </a:p>
        </p:txBody>
      </p:sp>
      <p:pic>
        <p:nvPicPr>
          <p:cNvPr id="3" name="Online Media 2" title="What is USP? Unique Selling Proposition Explained For Beginners">
            <a:hlinkClick r:id="" action="ppaction://media"/>
            <a:extLst>
              <a:ext uri="{FF2B5EF4-FFF2-40B4-BE49-F238E27FC236}">
                <a16:creationId xmlns:a16="http://schemas.microsoft.com/office/drawing/2014/main" id="{28A92C6B-4EA6-D915-5D9C-FCCACB11FB17}"/>
              </a:ext>
            </a:extLst>
          </p:cNvPr>
          <p:cNvPicPr>
            <a:picLocks noRot="1" noChangeAspect="1"/>
          </p:cNvPicPr>
          <p:nvPr>
            <a:videoFile r:link="rId1"/>
          </p:nvPr>
        </p:nvPicPr>
        <p:blipFill>
          <a:blip r:embed="rId3"/>
          <a:stretch>
            <a:fillRect/>
          </a:stretch>
        </p:blipFill>
        <p:spPr>
          <a:xfrm>
            <a:off x="5115697" y="1825625"/>
            <a:ext cx="6067168" cy="3756025"/>
          </a:xfrm>
          <a:prstGeom prst="rect">
            <a:avLst/>
          </a:prstGeom>
        </p:spPr>
      </p:pic>
    </p:spTree>
    <p:extLst>
      <p:ext uri="{BB962C8B-B14F-4D97-AF65-F5344CB8AC3E}">
        <p14:creationId xmlns:p14="http://schemas.microsoft.com/office/powerpoint/2010/main" val="214304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6CC7396-44D4-87DB-DC74-C1342D82A7E3}"/>
              </a:ext>
            </a:extLst>
          </p:cNvPr>
          <p:cNvSpPr>
            <a:spLocks noGrp="1"/>
          </p:cNvSpPr>
          <p:nvPr>
            <p:ph type="title"/>
          </p:nvPr>
        </p:nvSpPr>
        <p:spPr>
          <a:xfrm>
            <a:off x="418070" y="60325"/>
            <a:ext cx="10515600" cy="1325563"/>
          </a:xfrm>
        </p:spPr>
        <p:txBody>
          <a:bodyPr/>
          <a:lstStyle/>
          <a:p>
            <a:r>
              <a:rPr lang="en-GB" dirty="0"/>
              <a:t>McCarthy (1964) </a:t>
            </a:r>
            <a:r>
              <a:rPr lang="en-GB" dirty="0" err="1"/>
              <a:t>Cymysgedd</a:t>
            </a:r>
            <a:r>
              <a:rPr lang="en-GB" dirty="0"/>
              <a:t> marchnata / </a:t>
            </a:r>
            <a:r>
              <a:rPr lang="en-GB" dirty="0">
                <a:solidFill>
                  <a:srgbClr val="0070C0"/>
                </a:solidFill>
              </a:rPr>
              <a:t>Marketing mix</a:t>
            </a:r>
          </a:p>
        </p:txBody>
      </p:sp>
      <p:pic>
        <p:nvPicPr>
          <p:cNvPr id="8" name="Content Placeholder 7">
            <a:extLst>
              <a:ext uri="{FF2B5EF4-FFF2-40B4-BE49-F238E27FC236}">
                <a16:creationId xmlns:a16="http://schemas.microsoft.com/office/drawing/2014/main" id="{20239563-2BAA-391C-CCF6-136FB8667376}"/>
              </a:ext>
            </a:extLst>
          </p:cNvPr>
          <p:cNvPicPr>
            <a:picLocks noGrp="1" noChangeAspect="1"/>
          </p:cNvPicPr>
          <p:nvPr>
            <p:ph sz="half" idx="1"/>
          </p:nvPr>
        </p:nvPicPr>
        <p:blipFill>
          <a:blip r:embed="rId3"/>
          <a:stretch>
            <a:fillRect/>
          </a:stretch>
        </p:blipFill>
        <p:spPr>
          <a:xfrm>
            <a:off x="4799625" y="1147683"/>
            <a:ext cx="4786471" cy="4351338"/>
          </a:xfrm>
        </p:spPr>
      </p:pic>
    </p:spTree>
    <p:extLst>
      <p:ext uri="{BB962C8B-B14F-4D97-AF65-F5344CB8AC3E}">
        <p14:creationId xmlns:p14="http://schemas.microsoft.com/office/powerpoint/2010/main" val="202969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108216" y="18255"/>
            <a:ext cx="10515600" cy="1325563"/>
          </a:xfrm>
        </p:spPr>
        <p:txBody>
          <a:bodyPr/>
          <a:lstStyle/>
          <a:p>
            <a:r>
              <a:rPr lang="en-GB" dirty="0"/>
              <a:t>Lle</a:t>
            </a:r>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108216" y="1253331"/>
            <a:ext cx="10186483" cy="4351338"/>
          </a:xfrm>
        </p:spPr>
        <p:txBody>
          <a:bodyPr>
            <a:normAutofit fontScale="92500"/>
          </a:bodyPr>
          <a:lstStyle/>
          <a:p>
            <a:r>
              <a:rPr lang="en-GB" dirty="0"/>
              <a:t>Ble mae </a:t>
            </a:r>
            <a:r>
              <a:rPr lang="en-GB" dirty="0" err="1"/>
              <a:t>prynwyr</a:t>
            </a:r>
            <a:r>
              <a:rPr lang="en-GB" dirty="0"/>
              <a:t> yn </a:t>
            </a:r>
            <a:r>
              <a:rPr lang="en-GB" dirty="0" err="1"/>
              <a:t>chwilio</a:t>
            </a:r>
            <a:r>
              <a:rPr lang="en-GB" dirty="0"/>
              <a:t> am eich cynnyrch neu </a:t>
            </a:r>
            <a:r>
              <a:rPr lang="en-GB" dirty="0" err="1"/>
              <a:t>wasanaeth</a:t>
            </a:r>
            <a:r>
              <a:rPr lang="en-GB" dirty="0"/>
              <a:t>?</a:t>
            </a:r>
          </a:p>
          <a:p>
            <a:r>
              <a:rPr lang="en-GB" dirty="0" err="1"/>
              <a:t>Os</a:t>
            </a:r>
            <a:r>
              <a:rPr lang="en-GB" dirty="0"/>
              <a:t> </a:t>
            </a:r>
            <a:r>
              <a:rPr lang="en-GB" dirty="0" err="1"/>
              <a:t>ydyn</a:t>
            </a:r>
            <a:r>
              <a:rPr lang="en-GB" dirty="0"/>
              <a:t> </a:t>
            </a:r>
            <a:r>
              <a:rPr lang="en-GB" dirty="0" err="1"/>
              <a:t>nhw'n</a:t>
            </a:r>
            <a:r>
              <a:rPr lang="en-GB" dirty="0"/>
              <a:t> edrych mewn </a:t>
            </a:r>
            <a:r>
              <a:rPr lang="en-GB" dirty="0" err="1"/>
              <a:t>siop</a:t>
            </a:r>
            <a:r>
              <a:rPr lang="en-GB" dirty="0"/>
              <a:t>, pa </a:t>
            </a:r>
            <a:r>
              <a:rPr lang="en-GB" dirty="0" err="1"/>
              <a:t>fath</a:t>
            </a:r>
            <a:r>
              <a:rPr lang="en-GB" dirty="0"/>
              <a:t>? Boutique arbenigol neu mewn </a:t>
            </a:r>
            <a:r>
              <a:rPr lang="en-GB" dirty="0" err="1"/>
              <a:t>archfarchnad</a:t>
            </a:r>
            <a:r>
              <a:rPr lang="en-GB" dirty="0"/>
              <a:t>, neu'r ddau? Neu ar-lein? </a:t>
            </a:r>
            <a:r>
              <a:rPr lang="en-GB" dirty="0" err="1"/>
              <a:t>Neu'n</a:t>
            </a:r>
            <a:r>
              <a:rPr lang="en-GB" dirty="0"/>
              <a:t> </a:t>
            </a:r>
            <a:r>
              <a:rPr lang="en-GB" dirty="0" err="1"/>
              <a:t>uniongyrchol</a:t>
            </a:r>
            <a:r>
              <a:rPr lang="en-GB" dirty="0"/>
              <a:t>, trwy </a:t>
            </a:r>
            <a:r>
              <a:rPr lang="en-GB" dirty="0" err="1"/>
              <a:t>gatalog</a:t>
            </a:r>
            <a:r>
              <a:rPr lang="en-GB" dirty="0"/>
              <a:t>?</a:t>
            </a:r>
          </a:p>
          <a:p>
            <a:r>
              <a:rPr lang="en-GB" dirty="0"/>
              <a:t>Sut </a:t>
            </a:r>
            <a:r>
              <a:rPr lang="en-GB" dirty="0" err="1"/>
              <a:t>allwch</a:t>
            </a:r>
            <a:r>
              <a:rPr lang="en-GB" dirty="0"/>
              <a:t> chi gael </a:t>
            </a:r>
            <a:r>
              <a:rPr lang="en-GB" dirty="0" err="1"/>
              <a:t>mynediad</a:t>
            </a:r>
            <a:r>
              <a:rPr lang="en-GB" dirty="0"/>
              <a:t> at y </a:t>
            </a:r>
            <a:r>
              <a:rPr lang="en-GB" dirty="0" err="1"/>
              <a:t>sianeli</a:t>
            </a:r>
            <a:r>
              <a:rPr lang="en-GB" dirty="0"/>
              <a:t> </a:t>
            </a:r>
            <a:r>
              <a:rPr lang="en-GB" dirty="0" err="1"/>
              <a:t>dosbarthu</a:t>
            </a:r>
            <a:r>
              <a:rPr lang="en-GB" dirty="0"/>
              <a:t> cywir?</a:t>
            </a:r>
          </a:p>
          <a:p>
            <a:r>
              <a:rPr lang="en-GB" dirty="0"/>
              <a:t>Oes angen i chi ddefnyddio </a:t>
            </a:r>
            <a:r>
              <a:rPr lang="en-GB" dirty="0" err="1"/>
              <a:t>grym</a:t>
            </a:r>
            <a:r>
              <a:rPr lang="en-GB" dirty="0"/>
              <a:t> </a:t>
            </a:r>
            <a:r>
              <a:rPr lang="en-GB" dirty="0" err="1"/>
              <a:t>gwerthu</a:t>
            </a:r>
            <a:r>
              <a:rPr lang="en-GB" dirty="0"/>
              <a:t>? Neu </a:t>
            </a:r>
            <a:r>
              <a:rPr lang="en-GB" dirty="0" err="1"/>
              <a:t>fynychu</a:t>
            </a:r>
            <a:r>
              <a:rPr lang="en-GB" dirty="0"/>
              <a:t> </a:t>
            </a:r>
            <a:r>
              <a:rPr lang="en-GB" dirty="0" err="1"/>
              <a:t>ffeiriau</a:t>
            </a:r>
            <a:r>
              <a:rPr lang="en-GB" dirty="0"/>
              <a:t> </a:t>
            </a:r>
            <a:r>
              <a:rPr lang="en-GB" dirty="0" err="1"/>
              <a:t>masnach</a:t>
            </a:r>
            <a:r>
              <a:rPr lang="en-GB" dirty="0"/>
              <a:t>? Neu wneud </a:t>
            </a:r>
            <a:r>
              <a:rPr lang="en-GB" dirty="0" err="1"/>
              <a:t>cyflwyniadau</a:t>
            </a:r>
            <a:r>
              <a:rPr lang="en-GB" dirty="0"/>
              <a:t> ar-lein? Neu </a:t>
            </a:r>
            <a:r>
              <a:rPr lang="en-GB" dirty="0" err="1"/>
              <a:t>anfon</a:t>
            </a:r>
            <a:r>
              <a:rPr lang="en-GB" dirty="0"/>
              <a:t> </a:t>
            </a:r>
            <a:r>
              <a:rPr lang="en-GB" dirty="0" err="1"/>
              <a:t>samplau</a:t>
            </a:r>
            <a:r>
              <a:rPr lang="en-GB" dirty="0"/>
              <a:t> i </a:t>
            </a:r>
            <a:r>
              <a:rPr lang="en-GB" dirty="0" err="1"/>
              <a:t>gwmnïau</a:t>
            </a:r>
            <a:r>
              <a:rPr lang="en-GB" dirty="0"/>
              <a:t> </a:t>
            </a:r>
            <a:r>
              <a:rPr lang="en-GB" dirty="0" err="1"/>
              <a:t>catalog</a:t>
            </a:r>
            <a:r>
              <a:rPr lang="en-GB" dirty="0"/>
              <a:t>?</a:t>
            </a:r>
          </a:p>
          <a:p>
            <a:r>
              <a:rPr lang="en-GB" dirty="0"/>
              <a:t>Beth mae eich </a:t>
            </a:r>
            <a:r>
              <a:rPr lang="en-GB" dirty="0" err="1"/>
              <a:t>cystadleuwyr</a:t>
            </a:r>
            <a:r>
              <a:rPr lang="en-GB" dirty="0"/>
              <a:t> yn ei wneud, a sut </a:t>
            </a:r>
            <a:r>
              <a:rPr lang="en-GB" dirty="0" err="1"/>
              <a:t>gallwch</a:t>
            </a:r>
            <a:r>
              <a:rPr lang="en-GB" dirty="0"/>
              <a:t> chi </a:t>
            </a:r>
            <a:r>
              <a:rPr lang="en-GB" dirty="0" err="1"/>
              <a:t>ddysgu</a:t>
            </a:r>
            <a:r>
              <a:rPr lang="en-GB" dirty="0"/>
              <a:t> o hynny a/neu </a:t>
            </a:r>
            <a:r>
              <a:rPr lang="en-GB" dirty="0" err="1"/>
              <a:t>wahaniaethu</a:t>
            </a:r>
            <a:r>
              <a:rPr lang="en-GB" dirty="0"/>
              <a:t>?</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294699" y="0"/>
            <a:ext cx="1897301" cy="1724819"/>
          </a:xfrm>
          <a:prstGeom prst="rect">
            <a:avLst/>
          </a:prstGeom>
        </p:spPr>
      </p:pic>
    </p:spTree>
    <p:extLst>
      <p:ext uri="{BB962C8B-B14F-4D97-AF65-F5344CB8AC3E}">
        <p14:creationId xmlns:p14="http://schemas.microsoft.com/office/powerpoint/2010/main" val="2666383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77481" y="80816"/>
            <a:ext cx="10515600" cy="1325563"/>
          </a:xfrm>
        </p:spPr>
        <p:txBody>
          <a:bodyPr/>
          <a:lstStyle/>
          <a:p>
            <a:r>
              <a:rPr lang="en-GB" dirty="0">
                <a:solidFill>
                  <a:srgbClr val="0070C0"/>
                </a:solidFill>
              </a:rPr>
              <a:t>Place</a:t>
            </a:r>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315684" y="1118694"/>
            <a:ext cx="9804187" cy="4351338"/>
          </a:xfrm>
        </p:spPr>
        <p:txBody>
          <a:bodyPr>
            <a:normAutofit lnSpcReduction="10000"/>
          </a:bodyPr>
          <a:lstStyle/>
          <a:p>
            <a:r>
              <a:rPr lang="en-GB" dirty="0">
                <a:solidFill>
                  <a:srgbClr val="0070C0"/>
                </a:solidFill>
              </a:rPr>
              <a:t>Where do buyers look for your product or service?</a:t>
            </a:r>
          </a:p>
          <a:p>
            <a:r>
              <a:rPr lang="en-GB" dirty="0">
                <a:solidFill>
                  <a:srgbClr val="0070C0"/>
                </a:solidFill>
              </a:rPr>
              <a:t>If they look in a store, what kind? A specialist boutique or in a supermarket, or both? Or online? Or direct, via a catalogue?</a:t>
            </a:r>
          </a:p>
          <a:p>
            <a:r>
              <a:rPr lang="en-GB" dirty="0">
                <a:solidFill>
                  <a:srgbClr val="0070C0"/>
                </a:solidFill>
              </a:rPr>
              <a:t>How can you access the right distribution channels?</a:t>
            </a:r>
          </a:p>
          <a:p>
            <a:r>
              <a:rPr lang="en-GB" dirty="0">
                <a:solidFill>
                  <a:srgbClr val="0070C0"/>
                </a:solidFill>
              </a:rPr>
              <a:t>Do you need to use a sales force? Or attend trade fairs? Or make online submissions? Or send samples to catalogue companies? </a:t>
            </a:r>
          </a:p>
          <a:p>
            <a:r>
              <a:rPr lang="en-GB" dirty="0">
                <a:solidFill>
                  <a:srgbClr val="0070C0"/>
                </a:solidFill>
              </a:rPr>
              <a:t>What do you competitors do, and how can you learn from that and/or differentiate? </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294699" y="0"/>
            <a:ext cx="1897301" cy="1724819"/>
          </a:xfrm>
          <a:prstGeom prst="rect">
            <a:avLst/>
          </a:prstGeom>
        </p:spPr>
      </p:pic>
    </p:spTree>
    <p:extLst>
      <p:ext uri="{BB962C8B-B14F-4D97-AF65-F5344CB8AC3E}">
        <p14:creationId xmlns:p14="http://schemas.microsoft.com/office/powerpoint/2010/main" val="3461422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8C8F46-C884-E649-09F7-F79108EE060A}"/>
              </a:ext>
            </a:extLst>
          </p:cNvPr>
          <p:cNvSpPr>
            <a:spLocks noGrp="1"/>
          </p:cNvSpPr>
          <p:nvPr>
            <p:ph sz="half" idx="1"/>
          </p:nvPr>
        </p:nvSpPr>
        <p:spPr>
          <a:xfrm>
            <a:off x="372584" y="230521"/>
            <a:ext cx="8620125" cy="5363455"/>
          </a:xfrm>
        </p:spPr>
        <p:txBody>
          <a:bodyPr>
            <a:normAutofit fontScale="62500" lnSpcReduction="20000"/>
          </a:bodyPr>
          <a:lstStyle/>
          <a:p>
            <a:pPr marL="0" indent="0">
              <a:buNone/>
            </a:pPr>
            <a:r>
              <a:rPr lang="en-GB" sz="7000" dirty="0"/>
              <a:t>Cynnyrch</a:t>
            </a:r>
          </a:p>
          <a:p>
            <a:endParaRPr lang="en-GB" dirty="0"/>
          </a:p>
          <a:p>
            <a:r>
              <a:rPr lang="en-GB" sz="4000" dirty="0"/>
              <a:t>Beth mae'r </a:t>
            </a:r>
            <a:r>
              <a:rPr lang="en-GB" sz="4000" dirty="0" err="1"/>
              <a:t>cwsmer</a:t>
            </a:r>
            <a:r>
              <a:rPr lang="en-GB" sz="4000" dirty="0"/>
              <a:t> ei </a:t>
            </a:r>
            <a:r>
              <a:rPr lang="en-GB" sz="4000" dirty="0" err="1"/>
              <a:t>eisiau</a:t>
            </a:r>
            <a:r>
              <a:rPr lang="en-GB" sz="4000" dirty="0"/>
              <a:t> o'r cynnyrch/gwasanaeth?</a:t>
            </a:r>
          </a:p>
          <a:p>
            <a:r>
              <a:rPr lang="en-GB" sz="4000" dirty="0"/>
              <a:t>Pa anghenion y mae'n eu </a:t>
            </a:r>
            <a:r>
              <a:rPr lang="en-GB" sz="4000" dirty="0" err="1"/>
              <a:t>bodloni</a:t>
            </a:r>
            <a:r>
              <a:rPr lang="en-GB" sz="4000" dirty="0"/>
              <a:t>?</a:t>
            </a:r>
          </a:p>
          <a:p>
            <a:r>
              <a:rPr lang="en-GB" sz="4000" dirty="0"/>
              <a:t>Pa </a:t>
            </a:r>
            <a:r>
              <a:rPr lang="en-GB" sz="4000" dirty="0" err="1"/>
              <a:t>nodweddion</a:t>
            </a:r>
            <a:r>
              <a:rPr lang="en-GB" sz="4000" dirty="0"/>
              <a:t> sydd ganddo i </a:t>
            </a:r>
            <a:r>
              <a:rPr lang="en-GB" sz="4000" dirty="0" err="1"/>
              <a:t>ddiwallu'r</a:t>
            </a:r>
            <a:r>
              <a:rPr lang="en-GB" sz="4000" dirty="0"/>
              <a:t> anghenion hyn?</a:t>
            </a:r>
          </a:p>
          <a:p>
            <a:r>
              <a:rPr lang="en-GB" sz="4000" dirty="0"/>
              <a:t>A </a:t>
            </a:r>
            <a:r>
              <a:rPr lang="en-GB" sz="4000" dirty="0" err="1"/>
              <a:t>ydych</a:t>
            </a:r>
            <a:r>
              <a:rPr lang="en-GB" sz="4000" dirty="0"/>
              <a:t> chi'n cynnwys </a:t>
            </a:r>
            <a:r>
              <a:rPr lang="en-GB" sz="4000" dirty="0" err="1"/>
              <a:t>nodweddion</a:t>
            </a:r>
            <a:r>
              <a:rPr lang="en-GB" sz="4000" dirty="0"/>
              <a:t> </a:t>
            </a:r>
            <a:r>
              <a:rPr lang="en-GB" sz="4000" dirty="0" err="1"/>
              <a:t>costus</a:t>
            </a:r>
            <a:r>
              <a:rPr lang="en-GB" sz="4000" dirty="0"/>
              <a:t> na fydd y </a:t>
            </a:r>
            <a:r>
              <a:rPr lang="en-GB" sz="4000" dirty="0" err="1"/>
              <a:t>cwsmer</a:t>
            </a:r>
            <a:r>
              <a:rPr lang="en-GB" sz="4000" dirty="0"/>
              <a:t> yn eu </a:t>
            </a:r>
            <a:r>
              <a:rPr lang="en-GB" sz="4000" dirty="0" err="1"/>
              <a:t>defnyddio</a:t>
            </a:r>
            <a:r>
              <a:rPr lang="en-GB" sz="4000" dirty="0"/>
              <a:t> mewn </a:t>
            </a:r>
            <a:r>
              <a:rPr lang="en-GB" sz="4000" dirty="0" err="1"/>
              <a:t>gwirionedd</a:t>
            </a:r>
            <a:r>
              <a:rPr lang="en-GB" sz="4000" dirty="0"/>
              <a:t>?</a:t>
            </a:r>
          </a:p>
          <a:p>
            <a:r>
              <a:rPr lang="en-GB" sz="4000" dirty="0"/>
              <a:t>Sut a </a:t>
            </a:r>
            <a:r>
              <a:rPr lang="en-GB" sz="4000" dirty="0" err="1"/>
              <a:t>ble</a:t>
            </a:r>
            <a:r>
              <a:rPr lang="en-GB" sz="4000" dirty="0"/>
              <a:t> bydd y </a:t>
            </a:r>
            <a:r>
              <a:rPr lang="en-GB" sz="4000" dirty="0" err="1"/>
              <a:t>cwsmer</a:t>
            </a:r>
            <a:r>
              <a:rPr lang="en-GB" sz="4000" dirty="0"/>
              <a:t> yn ei ddefnyddio?</a:t>
            </a:r>
          </a:p>
          <a:p>
            <a:r>
              <a:rPr lang="en-GB" sz="4000" dirty="0"/>
              <a:t>Beth mae'n edrych fel? Sut fydd </a:t>
            </a:r>
            <a:r>
              <a:rPr lang="en-GB" sz="4000" dirty="0" err="1"/>
              <a:t>cwsmeriaid</a:t>
            </a:r>
            <a:r>
              <a:rPr lang="en-GB" sz="4000" dirty="0"/>
              <a:t> yn ei </a:t>
            </a:r>
            <a:r>
              <a:rPr lang="en-GB" sz="4000" dirty="0" err="1"/>
              <a:t>brofi</a:t>
            </a:r>
            <a:r>
              <a:rPr lang="en-GB" sz="4000" dirty="0"/>
              <a:t>?</a:t>
            </a:r>
          </a:p>
          <a:p>
            <a:r>
              <a:rPr lang="en-GB" sz="4000" dirty="0"/>
              <a:t>Pa faint(</a:t>
            </a:r>
            <a:r>
              <a:rPr lang="en-GB" sz="4000" dirty="0" err="1"/>
              <a:t>iau</a:t>
            </a:r>
            <a:r>
              <a:rPr lang="en-GB" sz="4000" dirty="0"/>
              <a:t>), </a:t>
            </a:r>
            <a:r>
              <a:rPr lang="en-GB" sz="4000" dirty="0" err="1"/>
              <a:t>lliw</a:t>
            </a:r>
            <a:r>
              <a:rPr lang="en-GB" sz="4000" dirty="0"/>
              <a:t>(</a:t>
            </a:r>
            <a:r>
              <a:rPr lang="en-GB" sz="4000" dirty="0" err="1"/>
              <a:t>iau</a:t>
            </a:r>
            <a:r>
              <a:rPr lang="en-GB" sz="4000" dirty="0"/>
              <a:t>), ac yn y </a:t>
            </a:r>
            <a:r>
              <a:rPr lang="en-GB" sz="4000" dirty="0" err="1"/>
              <a:t>blaen</a:t>
            </a:r>
            <a:r>
              <a:rPr lang="en-GB" sz="4000" dirty="0"/>
              <a:t>, </a:t>
            </a:r>
            <a:r>
              <a:rPr lang="en-GB" sz="4000" dirty="0" err="1"/>
              <a:t>ddylai</a:t>
            </a:r>
            <a:r>
              <a:rPr lang="en-GB" sz="4000" dirty="0"/>
              <a:t> fod?</a:t>
            </a:r>
          </a:p>
          <a:p>
            <a:r>
              <a:rPr lang="en-GB" sz="4000" dirty="0"/>
              <a:t>Beth </a:t>
            </a:r>
            <a:r>
              <a:rPr lang="en-GB" sz="4000" dirty="0" err="1"/>
              <a:t>yw</a:t>
            </a:r>
            <a:r>
              <a:rPr lang="en-GB" sz="4000" dirty="0"/>
              <a:t> ei </a:t>
            </a:r>
            <a:r>
              <a:rPr lang="en-GB" sz="4000" dirty="0" err="1"/>
              <a:t>enw</a:t>
            </a:r>
            <a:r>
              <a:rPr lang="en-GB" sz="4000" dirty="0"/>
              <a:t>?</a:t>
            </a:r>
          </a:p>
          <a:p>
            <a:r>
              <a:rPr lang="en-GB" sz="4000" dirty="0"/>
              <a:t>Sut mae wedi'i </a:t>
            </a:r>
            <a:r>
              <a:rPr lang="en-GB" sz="4000" dirty="0" err="1"/>
              <a:t>frandio</a:t>
            </a:r>
            <a:r>
              <a:rPr lang="en-GB" sz="4000" dirty="0"/>
              <a:t>?</a:t>
            </a:r>
          </a:p>
        </p:txBody>
      </p:sp>
      <p:pic>
        <p:nvPicPr>
          <p:cNvPr id="5" name="Content Placeholder 7">
            <a:extLst>
              <a:ext uri="{FF2B5EF4-FFF2-40B4-BE49-F238E27FC236}">
                <a16:creationId xmlns:a16="http://schemas.microsoft.com/office/drawing/2014/main" id="{A5D2AB1E-95AC-E2B7-4065-678067416DB4}"/>
              </a:ext>
            </a:extLst>
          </p:cNvPr>
          <p:cNvPicPr>
            <a:picLocks noChangeAspect="1"/>
          </p:cNvPicPr>
          <p:nvPr/>
        </p:nvPicPr>
        <p:blipFill>
          <a:blip r:embed="rId2"/>
          <a:stretch>
            <a:fillRect/>
          </a:stretch>
        </p:blipFill>
        <p:spPr>
          <a:xfrm>
            <a:off x="10294699" y="0"/>
            <a:ext cx="1897301" cy="1724819"/>
          </a:xfrm>
          <a:prstGeom prst="rect">
            <a:avLst/>
          </a:prstGeom>
        </p:spPr>
      </p:pic>
    </p:spTree>
    <p:extLst>
      <p:ext uri="{BB962C8B-B14F-4D97-AF65-F5344CB8AC3E}">
        <p14:creationId xmlns:p14="http://schemas.microsoft.com/office/powerpoint/2010/main" val="1909406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CAC21-F928-07A2-8A61-61D49B9B714A}"/>
              </a:ext>
            </a:extLst>
          </p:cNvPr>
          <p:cNvSpPr>
            <a:spLocks noGrp="1"/>
          </p:cNvSpPr>
          <p:nvPr>
            <p:ph type="title"/>
          </p:nvPr>
        </p:nvSpPr>
        <p:spPr>
          <a:xfrm>
            <a:off x="66675" y="0"/>
            <a:ext cx="10515600" cy="1325563"/>
          </a:xfrm>
        </p:spPr>
        <p:txBody>
          <a:bodyPr/>
          <a:lstStyle/>
          <a:p>
            <a:r>
              <a:rPr lang="en-GB" dirty="0">
                <a:solidFill>
                  <a:srgbClr val="0070C0"/>
                </a:solidFill>
              </a:rPr>
              <a:t>Product: </a:t>
            </a:r>
          </a:p>
        </p:txBody>
      </p:sp>
      <p:sp>
        <p:nvSpPr>
          <p:cNvPr id="3" name="Content Placeholder 2">
            <a:extLst>
              <a:ext uri="{FF2B5EF4-FFF2-40B4-BE49-F238E27FC236}">
                <a16:creationId xmlns:a16="http://schemas.microsoft.com/office/drawing/2014/main" id="{9BFDC188-FD0F-AF5E-8389-0D30929B1C6A}"/>
              </a:ext>
            </a:extLst>
          </p:cNvPr>
          <p:cNvSpPr>
            <a:spLocks noGrp="1"/>
          </p:cNvSpPr>
          <p:nvPr>
            <p:ph sz="half" idx="1"/>
          </p:nvPr>
        </p:nvSpPr>
        <p:spPr>
          <a:xfrm>
            <a:off x="366712" y="1132681"/>
            <a:ext cx="7927181" cy="4351338"/>
          </a:xfrm>
        </p:spPr>
        <p:txBody>
          <a:bodyPr>
            <a:normAutofit fontScale="85000" lnSpcReduction="20000"/>
          </a:bodyPr>
          <a:lstStyle/>
          <a:p>
            <a:r>
              <a:rPr lang="en-GB" dirty="0">
                <a:solidFill>
                  <a:srgbClr val="0070C0"/>
                </a:solidFill>
              </a:rPr>
              <a:t>What does the customer want from the product/service?</a:t>
            </a:r>
          </a:p>
          <a:p>
            <a:r>
              <a:rPr lang="en-GB" dirty="0">
                <a:solidFill>
                  <a:srgbClr val="0070C0"/>
                </a:solidFill>
              </a:rPr>
              <a:t>What needs does it satisfy?  </a:t>
            </a:r>
          </a:p>
          <a:p>
            <a:r>
              <a:rPr lang="en-GB" dirty="0">
                <a:solidFill>
                  <a:srgbClr val="0070C0"/>
                </a:solidFill>
              </a:rPr>
              <a:t>What features does it have to meet these needs? </a:t>
            </a:r>
          </a:p>
          <a:p>
            <a:r>
              <a:rPr lang="en-GB" dirty="0">
                <a:solidFill>
                  <a:srgbClr val="0070C0"/>
                </a:solidFill>
              </a:rPr>
              <a:t>Are you including costly features that the customer won't actually use? </a:t>
            </a:r>
          </a:p>
          <a:p>
            <a:r>
              <a:rPr lang="en-GB" dirty="0">
                <a:solidFill>
                  <a:srgbClr val="0070C0"/>
                </a:solidFill>
              </a:rPr>
              <a:t>How and where will the customer use it?</a:t>
            </a:r>
          </a:p>
          <a:p>
            <a:r>
              <a:rPr lang="en-GB" dirty="0">
                <a:solidFill>
                  <a:srgbClr val="0070C0"/>
                </a:solidFill>
              </a:rPr>
              <a:t>What does it look like? How will customers experience it?</a:t>
            </a:r>
          </a:p>
          <a:p>
            <a:r>
              <a:rPr lang="en-GB" dirty="0">
                <a:solidFill>
                  <a:srgbClr val="0070C0"/>
                </a:solidFill>
              </a:rPr>
              <a:t>What size(s), </a:t>
            </a:r>
            <a:r>
              <a:rPr lang="en-GB" dirty="0" err="1">
                <a:solidFill>
                  <a:srgbClr val="0070C0"/>
                </a:solidFill>
              </a:rPr>
              <a:t>color</a:t>
            </a:r>
            <a:r>
              <a:rPr lang="en-GB" dirty="0">
                <a:solidFill>
                  <a:srgbClr val="0070C0"/>
                </a:solidFill>
              </a:rPr>
              <a:t>(s), and so on, should it be?  What is it to be called? </a:t>
            </a:r>
          </a:p>
          <a:p>
            <a:r>
              <a:rPr lang="en-GB" dirty="0">
                <a:solidFill>
                  <a:srgbClr val="0070C0"/>
                </a:solidFill>
              </a:rPr>
              <a:t>How is it branded? </a:t>
            </a:r>
          </a:p>
        </p:txBody>
      </p:sp>
      <p:pic>
        <p:nvPicPr>
          <p:cNvPr id="5" name="Content Placeholder 7">
            <a:extLst>
              <a:ext uri="{FF2B5EF4-FFF2-40B4-BE49-F238E27FC236}">
                <a16:creationId xmlns:a16="http://schemas.microsoft.com/office/drawing/2014/main" id="{F1888D48-2393-269F-7928-B599C13CC38D}"/>
              </a:ext>
            </a:extLst>
          </p:cNvPr>
          <p:cNvPicPr>
            <a:picLocks noChangeAspect="1"/>
          </p:cNvPicPr>
          <p:nvPr/>
        </p:nvPicPr>
        <p:blipFill>
          <a:blip r:embed="rId3"/>
          <a:stretch>
            <a:fillRect/>
          </a:stretch>
        </p:blipFill>
        <p:spPr>
          <a:xfrm>
            <a:off x="10294699" y="0"/>
            <a:ext cx="1897301" cy="1724819"/>
          </a:xfrm>
          <a:prstGeom prst="rect">
            <a:avLst/>
          </a:prstGeom>
        </p:spPr>
      </p:pic>
    </p:spTree>
    <p:extLst>
      <p:ext uri="{BB962C8B-B14F-4D97-AF65-F5344CB8AC3E}">
        <p14:creationId xmlns:p14="http://schemas.microsoft.com/office/powerpoint/2010/main" val="3635697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0" y="18255"/>
            <a:ext cx="10515600" cy="1325563"/>
          </a:xfrm>
        </p:spPr>
        <p:txBody>
          <a:bodyPr/>
          <a:lstStyle/>
          <a:p>
            <a:r>
              <a:rPr lang="en-GB" dirty="0"/>
              <a:t>Pris</a:t>
            </a:r>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492418" y="1343818"/>
            <a:ext cx="9742714" cy="4351338"/>
          </a:xfrm>
        </p:spPr>
        <p:txBody>
          <a:bodyPr>
            <a:normAutofit lnSpcReduction="10000"/>
          </a:bodyPr>
          <a:lstStyle/>
          <a:p>
            <a:r>
              <a:rPr lang="en-GB" dirty="0"/>
              <a:t>Beth </a:t>
            </a:r>
            <a:r>
              <a:rPr lang="en-GB" dirty="0" err="1"/>
              <a:t>yw</a:t>
            </a:r>
            <a:r>
              <a:rPr lang="en-GB" dirty="0"/>
              <a:t> </a:t>
            </a:r>
            <a:r>
              <a:rPr lang="en-GB" dirty="0" err="1"/>
              <a:t>gwerth</a:t>
            </a:r>
            <a:r>
              <a:rPr lang="en-GB" dirty="0"/>
              <a:t> y cynnyrch neu </a:t>
            </a:r>
            <a:r>
              <a:rPr lang="en-GB" dirty="0" err="1"/>
              <a:t>wasanaeth</a:t>
            </a:r>
            <a:r>
              <a:rPr lang="en-GB" dirty="0"/>
              <a:t> i'r </a:t>
            </a:r>
            <a:r>
              <a:rPr lang="en-GB" dirty="0" err="1"/>
              <a:t>prynwr</a:t>
            </a:r>
            <a:r>
              <a:rPr lang="en-GB" dirty="0"/>
              <a:t>?</a:t>
            </a:r>
          </a:p>
          <a:p>
            <a:r>
              <a:rPr lang="en-GB" dirty="0"/>
              <a:t>A oes </a:t>
            </a:r>
            <a:r>
              <a:rPr lang="en-GB" dirty="0" err="1"/>
              <a:t>pwyntiau</a:t>
            </a:r>
            <a:r>
              <a:rPr lang="en-GB" dirty="0"/>
              <a:t> pris </a:t>
            </a:r>
            <a:r>
              <a:rPr lang="en-GB" dirty="0" err="1"/>
              <a:t>sefydledig</a:t>
            </a:r>
            <a:r>
              <a:rPr lang="en-GB" dirty="0"/>
              <a:t> ar gyfer </a:t>
            </a:r>
            <a:r>
              <a:rPr lang="en-GB" dirty="0" err="1"/>
              <a:t>cynhyrchion</a:t>
            </a:r>
            <a:r>
              <a:rPr lang="en-GB" dirty="0"/>
              <a:t> neu wasanaethau yn y maes hwn?</a:t>
            </a:r>
          </a:p>
          <a:p>
            <a:r>
              <a:rPr lang="en-GB" dirty="0"/>
              <a:t>A </a:t>
            </a:r>
            <a:r>
              <a:rPr lang="en-GB" dirty="0" err="1"/>
              <a:t>yw</a:t>
            </a:r>
            <a:r>
              <a:rPr lang="en-GB" dirty="0"/>
              <a:t> pris y </a:t>
            </a:r>
            <a:r>
              <a:rPr lang="en-GB" dirty="0" err="1"/>
              <a:t>cwsmer</a:t>
            </a:r>
            <a:r>
              <a:rPr lang="en-GB" dirty="0"/>
              <a:t> yn </a:t>
            </a:r>
            <a:r>
              <a:rPr lang="en-GB" dirty="0" err="1"/>
              <a:t>sensitif</a:t>
            </a:r>
            <a:r>
              <a:rPr lang="en-GB" dirty="0"/>
              <a:t>? A fydd </a:t>
            </a:r>
            <a:r>
              <a:rPr lang="en-GB" dirty="0" err="1"/>
              <a:t>gostyngiad</a:t>
            </a:r>
            <a:r>
              <a:rPr lang="en-GB" dirty="0"/>
              <a:t> </a:t>
            </a:r>
            <a:r>
              <a:rPr lang="en-GB" dirty="0" err="1"/>
              <a:t>bach</a:t>
            </a:r>
            <a:r>
              <a:rPr lang="en-GB" dirty="0"/>
              <a:t> yn y pris yn ennill </a:t>
            </a:r>
            <a:r>
              <a:rPr lang="en-GB" dirty="0" err="1"/>
              <a:t>cyfran</a:t>
            </a:r>
            <a:r>
              <a:rPr lang="en-GB" dirty="0"/>
              <a:t> ychwanegol o'r </a:t>
            </a:r>
            <a:r>
              <a:rPr lang="en-GB" dirty="0" err="1"/>
              <a:t>farchnad</a:t>
            </a:r>
            <a:r>
              <a:rPr lang="en-GB" dirty="0"/>
              <a:t> i chi? Neu a fydd </a:t>
            </a:r>
            <a:r>
              <a:rPr lang="en-GB" dirty="0" err="1"/>
              <a:t>cynnydd</a:t>
            </a:r>
            <a:r>
              <a:rPr lang="en-GB" dirty="0"/>
              <a:t> </a:t>
            </a:r>
            <a:r>
              <a:rPr lang="en-GB" dirty="0" err="1"/>
              <a:t>bach</a:t>
            </a:r>
            <a:r>
              <a:rPr lang="en-GB" dirty="0"/>
              <a:t> yn </a:t>
            </a:r>
            <a:r>
              <a:rPr lang="en-GB" dirty="0" err="1"/>
              <a:t>anganfyddadwy</a:t>
            </a:r>
            <a:r>
              <a:rPr lang="en-GB" dirty="0"/>
              <a:t>, ac felly ennill </a:t>
            </a:r>
            <a:r>
              <a:rPr lang="en-GB" dirty="0" err="1"/>
              <a:t>elw</a:t>
            </a:r>
            <a:r>
              <a:rPr lang="en-GB" dirty="0"/>
              <a:t> ychwanegol i chi?</a:t>
            </a:r>
          </a:p>
          <a:p>
            <a:r>
              <a:rPr lang="en-GB" dirty="0"/>
              <a:t>Pa </a:t>
            </a:r>
            <a:r>
              <a:rPr lang="en-GB" dirty="0" err="1"/>
              <a:t>ostyngiadau</a:t>
            </a:r>
            <a:r>
              <a:rPr lang="en-GB" dirty="0"/>
              <a:t> y </a:t>
            </a:r>
            <a:r>
              <a:rPr lang="en-GB" dirty="0" err="1"/>
              <a:t>dylid</a:t>
            </a:r>
            <a:r>
              <a:rPr lang="en-GB" dirty="0"/>
              <a:t> eu </a:t>
            </a:r>
            <a:r>
              <a:rPr lang="en-GB" dirty="0" err="1"/>
              <a:t>cynnig</a:t>
            </a:r>
            <a:r>
              <a:rPr lang="en-GB" dirty="0"/>
              <a:t> i </a:t>
            </a:r>
            <a:r>
              <a:rPr lang="en-GB" dirty="0" err="1"/>
              <a:t>gwsmeriaid</a:t>
            </a:r>
            <a:r>
              <a:rPr lang="en-GB" dirty="0"/>
              <a:t> </a:t>
            </a:r>
            <a:r>
              <a:rPr lang="en-GB" dirty="0" err="1"/>
              <a:t>masnach</a:t>
            </a:r>
            <a:r>
              <a:rPr lang="en-GB" dirty="0"/>
              <a:t>, neu i </a:t>
            </a:r>
            <a:r>
              <a:rPr lang="en-GB" dirty="0" err="1"/>
              <a:t>rannau</a:t>
            </a:r>
            <a:r>
              <a:rPr lang="en-GB" dirty="0"/>
              <a:t> penodol eraill </a:t>
            </a:r>
            <a:r>
              <a:rPr lang="en-GB" dirty="0" err="1"/>
              <a:t>o'ch</a:t>
            </a:r>
            <a:r>
              <a:rPr lang="en-GB" dirty="0"/>
              <a:t> </a:t>
            </a:r>
            <a:r>
              <a:rPr lang="en-GB" dirty="0" err="1"/>
              <a:t>marchnad</a:t>
            </a:r>
            <a:r>
              <a:rPr lang="en-GB" dirty="0"/>
              <a:t>?</a:t>
            </a:r>
          </a:p>
          <a:p>
            <a:r>
              <a:rPr lang="en-GB" dirty="0"/>
              <a:t>Sut bydd eich pris yn </a:t>
            </a:r>
            <a:r>
              <a:rPr lang="en-GB" dirty="0" err="1"/>
              <a:t>cymharu</a:t>
            </a:r>
            <a:r>
              <a:rPr lang="en-GB" dirty="0"/>
              <a:t> </a:t>
            </a:r>
            <a:r>
              <a:rPr lang="en-GB" dirty="0" err="1"/>
              <a:t>â'ch</a:t>
            </a:r>
            <a:r>
              <a:rPr lang="en-GB" dirty="0"/>
              <a:t> </a:t>
            </a:r>
            <a:r>
              <a:rPr lang="en-GB" dirty="0" err="1"/>
              <a:t>cystadleuwyr</a:t>
            </a:r>
            <a:r>
              <a:rPr lang="en-GB" dirty="0"/>
              <a:t>?</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294699" y="0"/>
            <a:ext cx="1897301" cy="1724819"/>
          </a:xfrm>
          <a:prstGeom prst="rect">
            <a:avLst/>
          </a:prstGeom>
        </p:spPr>
      </p:pic>
    </p:spTree>
    <p:extLst>
      <p:ext uri="{BB962C8B-B14F-4D97-AF65-F5344CB8AC3E}">
        <p14:creationId xmlns:p14="http://schemas.microsoft.com/office/powerpoint/2010/main" val="2478419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284950" y="199627"/>
            <a:ext cx="10515600" cy="1325563"/>
          </a:xfrm>
        </p:spPr>
        <p:txBody>
          <a:bodyPr/>
          <a:lstStyle/>
          <a:p>
            <a:r>
              <a:rPr lang="en-GB" dirty="0">
                <a:solidFill>
                  <a:srgbClr val="0070C0"/>
                </a:solidFill>
              </a:rPr>
              <a:t>Price</a:t>
            </a:r>
            <a:br>
              <a:rPr lang="en-GB" dirty="0"/>
            </a:br>
            <a:endParaRPr lang="en-GB" dirty="0"/>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284950" y="1134062"/>
            <a:ext cx="9204832" cy="4351338"/>
          </a:xfrm>
        </p:spPr>
        <p:txBody>
          <a:bodyPr>
            <a:normAutofit fontScale="92500"/>
          </a:bodyPr>
          <a:lstStyle/>
          <a:p>
            <a:r>
              <a:rPr lang="en-GB" dirty="0">
                <a:solidFill>
                  <a:srgbClr val="0070C0"/>
                </a:solidFill>
              </a:rPr>
              <a:t>What is the value of the product or service to the buyer?</a:t>
            </a:r>
          </a:p>
          <a:p>
            <a:r>
              <a:rPr lang="en-GB" dirty="0">
                <a:solidFill>
                  <a:srgbClr val="0070C0"/>
                </a:solidFill>
              </a:rPr>
              <a:t>Are there established price points for products or services in this area?</a:t>
            </a:r>
          </a:p>
          <a:p>
            <a:r>
              <a:rPr lang="en-GB" dirty="0">
                <a:solidFill>
                  <a:srgbClr val="0070C0"/>
                </a:solidFill>
              </a:rPr>
              <a:t>Is the customer price sensitive? Will a small decrease in price gain you extra market share? Or will a small increase be indiscernible, and so gain you extra profit margin? </a:t>
            </a:r>
          </a:p>
          <a:p>
            <a:r>
              <a:rPr lang="en-GB" dirty="0">
                <a:solidFill>
                  <a:srgbClr val="0070C0"/>
                </a:solidFill>
              </a:rPr>
              <a:t>What discounts should be offered to trade customers, or to other specific segments of your market? </a:t>
            </a:r>
          </a:p>
          <a:p>
            <a:r>
              <a:rPr lang="en-GB" dirty="0">
                <a:solidFill>
                  <a:srgbClr val="0070C0"/>
                </a:solidFill>
              </a:rPr>
              <a:t>How will your price compare with your competitors?</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294699" y="0"/>
            <a:ext cx="1897301" cy="1724819"/>
          </a:xfrm>
          <a:prstGeom prst="rect">
            <a:avLst/>
          </a:prstGeom>
        </p:spPr>
      </p:pic>
    </p:spTree>
    <p:extLst>
      <p:ext uri="{BB962C8B-B14F-4D97-AF65-F5344CB8AC3E}">
        <p14:creationId xmlns:p14="http://schemas.microsoft.com/office/powerpoint/2010/main" val="3879494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0" y="18255"/>
            <a:ext cx="10515600" cy="1325563"/>
          </a:xfrm>
        </p:spPr>
        <p:txBody>
          <a:bodyPr/>
          <a:lstStyle/>
          <a:p>
            <a:r>
              <a:rPr lang="en-GB" dirty="0" err="1"/>
              <a:t>Dyrchafiad</a:t>
            </a:r>
            <a:endParaRPr lang="en-GB" dirty="0"/>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338737" y="1253331"/>
            <a:ext cx="10803111" cy="4351338"/>
          </a:xfrm>
        </p:spPr>
        <p:txBody>
          <a:bodyPr>
            <a:normAutofit fontScale="92500" lnSpcReduction="10000"/>
          </a:bodyPr>
          <a:lstStyle/>
          <a:p>
            <a:r>
              <a:rPr lang="en-GB" dirty="0"/>
              <a:t>Ble a </a:t>
            </a:r>
            <a:r>
              <a:rPr lang="en-GB" dirty="0" err="1"/>
              <a:t>phryd</a:t>
            </a:r>
            <a:r>
              <a:rPr lang="en-GB" dirty="0"/>
              <a:t> </a:t>
            </a:r>
            <a:r>
              <a:rPr lang="en-GB" dirty="0" err="1"/>
              <a:t>allwch</a:t>
            </a:r>
            <a:r>
              <a:rPr lang="en-GB" dirty="0"/>
              <a:t> chi </a:t>
            </a:r>
            <a:r>
              <a:rPr lang="en-GB" dirty="0" err="1"/>
              <a:t>gyfleu</a:t>
            </a:r>
            <a:r>
              <a:rPr lang="en-GB" dirty="0"/>
              <a:t> eich </a:t>
            </a:r>
            <a:r>
              <a:rPr lang="en-GB" dirty="0" err="1"/>
              <a:t>negeseuon</a:t>
            </a:r>
            <a:r>
              <a:rPr lang="en-GB" dirty="0"/>
              <a:t> marchnata </a:t>
            </a:r>
            <a:r>
              <a:rPr lang="en-GB" dirty="0" err="1"/>
              <a:t>i'ch</a:t>
            </a:r>
            <a:r>
              <a:rPr lang="en-GB" dirty="0"/>
              <a:t> </a:t>
            </a:r>
            <a:r>
              <a:rPr lang="en-GB" dirty="0" err="1"/>
              <a:t>marchnad</a:t>
            </a:r>
            <a:r>
              <a:rPr lang="en-GB" dirty="0"/>
              <a:t> </a:t>
            </a:r>
            <a:r>
              <a:rPr lang="en-GB" dirty="0" err="1"/>
              <a:t>darged</a:t>
            </a:r>
            <a:r>
              <a:rPr lang="en-GB" dirty="0"/>
              <a:t>?</a:t>
            </a:r>
          </a:p>
          <a:p>
            <a:r>
              <a:rPr lang="en-GB" dirty="0"/>
              <a:t>A </a:t>
            </a:r>
            <a:r>
              <a:rPr lang="en-GB" dirty="0" err="1"/>
              <a:t>fyddwch</a:t>
            </a:r>
            <a:r>
              <a:rPr lang="en-GB" dirty="0"/>
              <a:t> chi'n </a:t>
            </a:r>
            <a:r>
              <a:rPr lang="en-GB" dirty="0" err="1"/>
              <a:t>cyrraedd</a:t>
            </a:r>
            <a:r>
              <a:rPr lang="en-GB" dirty="0"/>
              <a:t> eich </a:t>
            </a:r>
            <a:r>
              <a:rPr lang="en-GB" dirty="0" err="1"/>
              <a:t>cynulleidfa</a:t>
            </a:r>
            <a:r>
              <a:rPr lang="en-GB" dirty="0"/>
              <a:t> trwy </a:t>
            </a:r>
            <a:r>
              <a:rPr lang="en-GB" dirty="0" err="1"/>
              <a:t>hysbysebu</a:t>
            </a:r>
            <a:r>
              <a:rPr lang="en-GB" dirty="0"/>
              <a:t> yn y </a:t>
            </a:r>
            <a:r>
              <a:rPr lang="en-GB" dirty="0" err="1"/>
              <a:t>wasg</a:t>
            </a:r>
            <a:r>
              <a:rPr lang="en-GB" dirty="0"/>
              <a:t>, neu ar y teledu, neu'r radio, neu ar </a:t>
            </a:r>
            <a:r>
              <a:rPr lang="en-GB" dirty="0" err="1"/>
              <a:t>hysbysfyrddau</a:t>
            </a:r>
            <a:r>
              <a:rPr lang="en-GB" dirty="0"/>
              <a:t>? Trwy ddefnyddio post </a:t>
            </a:r>
            <a:r>
              <a:rPr lang="en-GB" dirty="0" err="1"/>
              <a:t>post</a:t>
            </a:r>
            <a:r>
              <a:rPr lang="en-GB" dirty="0"/>
              <a:t> marchnata </a:t>
            </a:r>
            <a:r>
              <a:rPr lang="en-GB" dirty="0" err="1"/>
              <a:t>uniongyrchol</a:t>
            </a:r>
            <a:r>
              <a:rPr lang="en-GB" dirty="0"/>
              <a:t>? Trwy PR? Ar y we?</a:t>
            </a:r>
          </a:p>
          <a:p>
            <a:r>
              <a:rPr lang="en-GB" dirty="0" err="1"/>
              <a:t>Pryd</a:t>
            </a:r>
            <a:r>
              <a:rPr lang="en-GB" dirty="0"/>
              <a:t> yw'r amser gorau i hyrwyddo? A oes </a:t>
            </a:r>
            <a:r>
              <a:rPr lang="en-GB" dirty="0" err="1"/>
              <a:t>tymhorol</a:t>
            </a:r>
            <a:r>
              <a:rPr lang="en-GB" dirty="0"/>
              <a:t> yn y </a:t>
            </a:r>
            <a:r>
              <a:rPr lang="en-GB" dirty="0" err="1"/>
              <a:t>farchnad</a:t>
            </a:r>
            <a:r>
              <a:rPr lang="en-GB" dirty="0"/>
              <a:t>? A oes </a:t>
            </a:r>
            <a:r>
              <a:rPr lang="en-GB" dirty="0" err="1"/>
              <a:t>unrhyw</a:t>
            </a:r>
            <a:r>
              <a:rPr lang="en-GB" dirty="0"/>
              <a:t> </a:t>
            </a:r>
            <a:r>
              <a:rPr lang="en-GB" dirty="0" err="1"/>
              <a:t>faterion</a:t>
            </a:r>
            <a:r>
              <a:rPr lang="en-GB" dirty="0"/>
              <a:t> </a:t>
            </a:r>
            <a:r>
              <a:rPr lang="en-GB" dirty="0" err="1"/>
              <a:t>amgylcheddol</a:t>
            </a:r>
            <a:r>
              <a:rPr lang="en-GB" dirty="0"/>
              <a:t> </a:t>
            </a:r>
            <a:r>
              <a:rPr lang="en-GB" dirty="0" err="1"/>
              <a:t>ehangach</a:t>
            </a:r>
            <a:r>
              <a:rPr lang="en-GB" dirty="0"/>
              <a:t> sy'n </a:t>
            </a:r>
            <a:r>
              <a:rPr lang="en-GB" dirty="0" err="1"/>
              <a:t>awgrymu</a:t>
            </a:r>
            <a:r>
              <a:rPr lang="en-GB" dirty="0"/>
              <a:t> </a:t>
            </a:r>
            <a:r>
              <a:rPr lang="en-GB" dirty="0" err="1"/>
              <a:t>neu'n</a:t>
            </a:r>
            <a:r>
              <a:rPr lang="en-GB" dirty="0"/>
              <a:t> </a:t>
            </a:r>
            <a:r>
              <a:rPr lang="en-GB" dirty="0" err="1"/>
              <a:t>pennu</a:t>
            </a:r>
            <a:r>
              <a:rPr lang="en-GB" dirty="0"/>
              <a:t> </a:t>
            </a:r>
            <a:r>
              <a:rPr lang="en-GB" dirty="0" err="1"/>
              <a:t>amseriad</a:t>
            </a:r>
            <a:r>
              <a:rPr lang="en-GB" dirty="0"/>
              <a:t> </a:t>
            </a:r>
            <a:r>
              <a:rPr lang="en-GB" dirty="0" err="1"/>
              <a:t>lansio</a:t>
            </a:r>
            <a:r>
              <a:rPr lang="en-GB" dirty="0"/>
              <a:t> eich </a:t>
            </a:r>
            <a:r>
              <a:rPr lang="en-GB" dirty="0" err="1"/>
              <a:t>marchnad</a:t>
            </a:r>
            <a:r>
              <a:rPr lang="en-GB" dirty="0"/>
              <a:t>, neu </a:t>
            </a:r>
            <a:r>
              <a:rPr lang="en-GB" dirty="0" err="1"/>
              <a:t>amseriad</a:t>
            </a:r>
            <a:r>
              <a:rPr lang="en-GB" dirty="0"/>
              <a:t> </a:t>
            </a:r>
            <a:r>
              <a:rPr lang="en-GB" dirty="0" err="1"/>
              <a:t>hyrwyddiadau</a:t>
            </a:r>
            <a:r>
              <a:rPr lang="en-GB" dirty="0"/>
              <a:t> </a:t>
            </a:r>
            <a:r>
              <a:rPr lang="en-GB" dirty="0" err="1"/>
              <a:t>dilynol</a:t>
            </a:r>
            <a:r>
              <a:rPr lang="en-GB" dirty="0"/>
              <a:t>?</a:t>
            </a:r>
          </a:p>
          <a:p>
            <a:r>
              <a:rPr lang="en-GB" dirty="0"/>
              <a:t>Sut mae'ch </a:t>
            </a:r>
            <a:r>
              <a:rPr lang="en-GB" dirty="0" err="1"/>
              <a:t>cystadleuwyr</a:t>
            </a:r>
            <a:r>
              <a:rPr lang="en-GB" dirty="0"/>
              <a:t> yn gwneud eu </a:t>
            </a:r>
            <a:r>
              <a:rPr lang="en-GB" dirty="0" err="1"/>
              <a:t>hyrwyddiadau</a:t>
            </a:r>
            <a:r>
              <a:rPr lang="en-GB" dirty="0"/>
              <a:t>? A sut mae </a:t>
            </a:r>
            <a:r>
              <a:rPr lang="en-GB" dirty="0" err="1"/>
              <a:t>hynny'n</a:t>
            </a:r>
            <a:r>
              <a:rPr lang="en-GB" dirty="0"/>
              <a:t> dylanwadu ar eich </a:t>
            </a:r>
            <a:r>
              <a:rPr lang="en-GB" dirty="0" err="1"/>
              <a:t>dewis</a:t>
            </a:r>
            <a:r>
              <a:rPr lang="en-GB" dirty="0"/>
              <a:t> o </a:t>
            </a:r>
            <a:r>
              <a:rPr lang="en-GB" dirty="0" err="1"/>
              <a:t>weithgaredd</a:t>
            </a:r>
            <a:r>
              <a:rPr lang="en-GB" dirty="0"/>
              <a:t> hyrwyddo?</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294699" y="1"/>
            <a:ext cx="1897301" cy="1325564"/>
          </a:xfrm>
          <a:prstGeom prst="rect">
            <a:avLst/>
          </a:prstGeom>
        </p:spPr>
      </p:pic>
    </p:spTree>
    <p:extLst>
      <p:ext uri="{BB962C8B-B14F-4D97-AF65-F5344CB8AC3E}">
        <p14:creationId xmlns:p14="http://schemas.microsoft.com/office/powerpoint/2010/main" val="2920383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131269" y="134604"/>
            <a:ext cx="10515600" cy="1325563"/>
          </a:xfrm>
        </p:spPr>
        <p:txBody>
          <a:bodyPr/>
          <a:lstStyle/>
          <a:p>
            <a:r>
              <a:rPr lang="en-GB" dirty="0">
                <a:solidFill>
                  <a:srgbClr val="0070C0"/>
                </a:solidFill>
              </a:rPr>
              <a:t>Promotion</a:t>
            </a:r>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392525" y="1460167"/>
            <a:ext cx="11187314" cy="4682751"/>
          </a:xfrm>
        </p:spPr>
        <p:txBody>
          <a:bodyPr>
            <a:normAutofit lnSpcReduction="10000"/>
          </a:bodyPr>
          <a:lstStyle/>
          <a:p>
            <a:r>
              <a:rPr lang="en-GB" dirty="0">
                <a:solidFill>
                  <a:srgbClr val="0070C0"/>
                </a:solidFill>
              </a:rPr>
              <a:t>Where and when can you get across your marketing messages to your target market?</a:t>
            </a:r>
          </a:p>
          <a:p>
            <a:r>
              <a:rPr lang="en-GB" dirty="0">
                <a:solidFill>
                  <a:srgbClr val="0070C0"/>
                </a:solidFill>
              </a:rPr>
              <a:t>Will you reach your audience by advertising in the press, or on TV, or radio, or on billboards? By using direct marketing mailshot? Through PR? On the Internet?</a:t>
            </a:r>
          </a:p>
          <a:p>
            <a:r>
              <a:rPr lang="en-GB" dirty="0">
                <a:solidFill>
                  <a:srgbClr val="0070C0"/>
                </a:solidFill>
              </a:rPr>
              <a:t>When is the best time to promote? Is there seasonality in the market? Are there any wider environmental issues that suggest or dictate the timing of your market launch, or the timing of subsequent promotions?</a:t>
            </a:r>
          </a:p>
          <a:p>
            <a:r>
              <a:rPr lang="en-GB" dirty="0">
                <a:solidFill>
                  <a:srgbClr val="0070C0"/>
                </a:solidFill>
              </a:rPr>
              <a:t>How do your competitors do their promotions? And how does that influence your choice of promotional activity?</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163430" y="0"/>
            <a:ext cx="1897301" cy="1460167"/>
          </a:xfrm>
          <a:prstGeom prst="rect">
            <a:avLst/>
          </a:prstGeom>
        </p:spPr>
      </p:pic>
    </p:spTree>
    <p:extLst>
      <p:ext uri="{BB962C8B-B14F-4D97-AF65-F5344CB8AC3E}">
        <p14:creationId xmlns:p14="http://schemas.microsoft.com/office/powerpoint/2010/main" val="2575623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6D5A-7CB5-1724-E6A2-B6FB87E9519A}"/>
              </a:ext>
            </a:extLst>
          </p:cNvPr>
          <p:cNvSpPr>
            <a:spLocks noGrp="1"/>
          </p:cNvSpPr>
          <p:nvPr>
            <p:ph type="title"/>
          </p:nvPr>
        </p:nvSpPr>
        <p:spPr>
          <a:xfrm>
            <a:off x="220362" y="126227"/>
            <a:ext cx="10515600" cy="1325563"/>
          </a:xfrm>
        </p:spPr>
        <p:txBody>
          <a:bodyPr>
            <a:normAutofit/>
          </a:bodyPr>
          <a:lstStyle/>
          <a:p>
            <a:r>
              <a:rPr lang="en-GB" sz="3200" dirty="0"/>
              <a:t>  Gwneud ymchwil </a:t>
            </a:r>
            <a:r>
              <a:rPr lang="en-GB" sz="3200" dirty="0" err="1"/>
              <a:t>marchnata</a:t>
            </a:r>
            <a:r>
              <a:rPr lang="en-GB" sz="3200" dirty="0"/>
              <a:t> /</a:t>
            </a:r>
            <a:r>
              <a:rPr lang="en-GB" sz="3200" dirty="0">
                <a:solidFill>
                  <a:srgbClr val="0070C0"/>
                </a:solidFill>
              </a:rPr>
              <a:t>Doing market research </a:t>
            </a:r>
          </a:p>
        </p:txBody>
      </p:sp>
      <p:sp>
        <p:nvSpPr>
          <p:cNvPr id="3" name="Content Placeholder 2">
            <a:extLst>
              <a:ext uri="{FF2B5EF4-FFF2-40B4-BE49-F238E27FC236}">
                <a16:creationId xmlns:a16="http://schemas.microsoft.com/office/drawing/2014/main" id="{FF5B5B34-F77A-D2E9-319C-E347F65D8EE8}"/>
              </a:ext>
            </a:extLst>
          </p:cNvPr>
          <p:cNvSpPr>
            <a:spLocks noGrp="1"/>
          </p:cNvSpPr>
          <p:nvPr>
            <p:ph sz="half" idx="1"/>
          </p:nvPr>
        </p:nvSpPr>
        <p:spPr>
          <a:xfrm>
            <a:off x="6547021" y="1451790"/>
            <a:ext cx="5181600" cy="4351338"/>
          </a:xfrm>
        </p:spPr>
        <p:txBody>
          <a:bodyPr/>
          <a:lstStyle/>
          <a:p>
            <a:r>
              <a:rPr lang="en-GB" sz="2400" dirty="0">
                <a:solidFill>
                  <a:srgbClr val="0070C0"/>
                </a:solidFill>
              </a:rPr>
              <a:t>Desk Research </a:t>
            </a:r>
          </a:p>
          <a:p>
            <a:r>
              <a:rPr lang="en-GB" sz="2400" dirty="0">
                <a:solidFill>
                  <a:srgbClr val="0070C0"/>
                </a:solidFill>
              </a:rPr>
              <a:t>Focus Groups</a:t>
            </a:r>
          </a:p>
          <a:p>
            <a:r>
              <a:rPr lang="en-GB" sz="2400" dirty="0">
                <a:solidFill>
                  <a:srgbClr val="0070C0"/>
                </a:solidFill>
              </a:rPr>
              <a:t>In Depth Interviewing</a:t>
            </a:r>
          </a:p>
          <a:p>
            <a:r>
              <a:rPr lang="en-GB" sz="2400" dirty="0">
                <a:solidFill>
                  <a:srgbClr val="0070C0"/>
                </a:solidFill>
              </a:rPr>
              <a:t>Observation </a:t>
            </a:r>
          </a:p>
          <a:p>
            <a:r>
              <a:rPr lang="en-GB" sz="2400" dirty="0">
                <a:solidFill>
                  <a:srgbClr val="0070C0"/>
                </a:solidFill>
              </a:rPr>
              <a:t>Questionnaires</a:t>
            </a:r>
          </a:p>
          <a:p>
            <a:r>
              <a:rPr lang="en-GB" sz="2400" dirty="0">
                <a:solidFill>
                  <a:srgbClr val="0070C0"/>
                </a:solidFill>
              </a:rPr>
              <a:t>Face to face interviewing</a:t>
            </a:r>
          </a:p>
          <a:p>
            <a:r>
              <a:rPr lang="en-GB" sz="2400" dirty="0">
                <a:solidFill>
                  <a:srgbClr val="0070C0"/>
                </a:solidFill>
              </a:rPr>
              <a:t>E Surveys</a:t>
            </a:r>
          </a:p>
          <a:p>
            <a:r>
              <a:rPr lang="en-GB" sz="2400" dirty="0">
                <a:solidFill>
                  <a:srgbClr val="0070C0"/>
                </a:solidFill>
              </a:rPr>
              <a:t>Telephone/ Teams interviews</a:t>
            </a:r>
          </a:p>
          <a:p>
            <a:endParaRPr lang="en-GB" dirty="0"/>
          </a:p>
        </p:txBody>
      </p:sp>
      <p:sp>
        <p:nvSpPr>
          <p:cNvPr id="4" name="Content Placeholder 3">
            <a:extLst>
              <a:ext uri="{FF2B5EF4-FFF2-40B4-BE49-F238E27FC236}">
                <a16:creationId xmlns:a16="http://schemas.microsoft.com/office/drawing/2014/main" id="{772F8AF9-034B-648E-CD0A-266E4E4EF35D}"/>
              </a:ext>
            </a:extLst>
          </p:cNvPr>
          <p:cNvSpPr>
            <a:spLocks noGrp="1"/>
          </p:cNvSpPr>
          <p:nvPr>
            <p:ph sz="half" idx="2"/>
          </p:nvPr>
        </p:nvSpPr>
        <p:spPr>
          <a:xfrm>
            <a:off x="792892" y="1372544"/>
            <a:ext cx="5181600" cy="4351338"/>
          </a:xfrm>
        </p:spPr>
        <p:txBody>
          <a:bodyPr/>
          <a:lstStyle/>
          <a:p>
            <a:r>
              <a:rPr lang="en-GB" dirty="0"/>
              <a:t>Ymchwil </a:t>
            </a:r>
            <a:r>
              <a:rPr lang="en-GB" dirty="0" err="1"/>
              <a:t>Desg</a:t>
            </a:r>
            <a:endParaRPr lang="en-GB" dirty="0"/>
          </a:p>
          <a:p>
            <a:r>
              <a:rPr lang="en-GB" dirty="0"/>
              <a:t>Grwpiau </a:t>
            </a:r>
            <a:r>
              <a:rPr lang="en-GB" dirty="0" err="1"/>
              <a:t>Ffocws</a:t>
            </a:r>
            <a:endParaRPr lang="en-GB" dirty="0"/>
          </a:p>
          <a:p>
            <a:r>
              <a:rPr lang="en-GB" dirty="0" err="1"/>
              <a:t>Cyfweliad</a:t>
            </a:r>
            <a:r>
              <a:rPr lang="en-GB" dirty="0"/>
              <a:t> </a:t>
            </a:r>
            <a:r>
              <a:rPr lang="en-GB" dirty="0" err="1"/>
              <a:t>Manwl</a:t>
            </a:r>
            <a:endParaRPr lang="en-GB" dirty="0"/>
          </a:p>
          <a:p>
            <a:r>
              <a:rPr lang="en-GB" dirty="0" err="1"/>
              <a:t>Arsylwi</a:t>
            </a:r>
            <a:endParaRPr lang="en-GB" dirty="0"/>
          </a:p>
          <a:p>
            <a:r>
              <a:rPr lang="en-GB" dirty="0" err="1"/>
              <a:t>Holiaduron</a:t>
            </a:r>
            <a:endParaRPr lang="en-GB" dirty="0"/>
          </a:p>
          <a:p>
            <a:r>
              <a:rPr lang="en-GB" dirty="0" err="1"/>
              <a:t>Cyfweld</a:t>
            </a:r>
            <a:r>
              <a:rPr lang="en-GB" dirty="0"/>
              <a:t> </a:t>
            </a:r>
            <a:r>
              <a:rPr lang="en-GB" dirty="0" err="1"/>
              <a:t>wyneb</a:t>
            </a:r>
            <a:r>
              <a:rPr lang="en-GB" dirty="0"/>
              <a:t> yn </a:t>
            </a:r>
            <a:r>
              <a:rPr lang="en-GB" dirty="0" err="1"/>
              <a:t>wyneb</a:t>
            </a:r>
            <a:endParaRPr lang="en-GB" dirty="0"/>
          </a:p>
          <a:p>
            <a:r>
              <a:rPr lang="en-GB" dirty="0"/>
              <a:t>E </a:t>
            </a:r>
            <a:r>
              <a:rPr lang="en-GB" dirty="0" err="1"/>
              <a:t>Arolygon</a:t>
            </a:r>
            <a:endParaRPr lang="en-GB" dirty="0"/>
          </a:p>
          <a:p>
            <a:r>
              <a:rPr lang="en-GB" dirty="0" err="1"/>
              <a:t>Cyfweliadau</a:t>
            </a:r>
            <a:r>
              <a:rPr lang="en-GB" dirty="0"/>
              <a:t> </a:t>
            </a:r>
            <a:r>
              <a:rPr lang="en-GB" dirty="0" err="1"/>
              <a:t>ffôn</a:t>
            </a:r>
            <a:r>
              <a:rPr lang="en-GB" dirty="0"/>
              <a:t>/timau</a:t>
            </a:r>
          </a:p>
        </p:txBody>
      </p:sp>
    </p:spTree>
    <p:extLst>
      <p:ext uri="{BB962C8B-B14F-4D97-AF65-F5344CB8AC3E}">
        <p14:creationId xmlns:p14="http://schemas.microsoft.com/office/powerpoint/2010/main" val="4144076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9EC6BD-7465-7CA3-C17A-807CF61FE959}"/>
              </a:ext>
            </a:extLst>
          </p:cNvPr>
          <p:cNvSpPr>
            <a:spLocks noGrp="1"/>
          </p:cNvSpPr>
          <p:nvPr>
            <p:ph sz="half" idx="1"/>
          </p:nvPr>
        </p:nvSpPr>
        <p:spPr>
          <a:xfrm>
            <a:off x="6038335" y="1077913"/>
            <a:ext cx="5181600" cy="4351338"/>
          </a:xfrm>
        </p:spPr>
        <p:txBody>
          <a:bodyPr>
            <a:normAutofit lnSpcReduction="10000"/>
          </a:bodyPr>
          <a:lstStyle/>
          <a:p>
            <a:r>
              <a:rPr lang="en-GB" dirty="0">
                <a:solidFill>
                  <a:srgbClr val="0070C0"/>
                </a:solidFill>
              </a:rPr>
              <a:t>Who are your target audience?</a:t>
            </a:r>
          </a:p>
          <a:p>
            <a:r>
              <a:rPr lang="en-GB" dirty="0">
                <a:solidFill>
                  <a:srgbClr val="0070C0"/>
                </a:solidFill>
              </a:rPr>
              <a:t>What would be the best way to collect data from them?</a:t>
            </a:r>
          </a:p>
          <a:p>
            <a:r>
              <a:rPr lang="en-GB" dirty="0">
                <a:solidFill>
                  <a:srgbClr val="0070C0"/>
                </a:solidFill>
              </a:rPr>
              <a:t>What would you ask them?</a:t>
            </a:r>
          </a:p>
          <a:p>
            <a:r>
              <a:rPr lang="en-GB" dirty="0">
                <a:solidFill>
                  <a:srgbClr val="0070C0"/>
                </a:solidFill>
              </a:rPr>
              <a:t>How would you collect this data?</a:t>
            </a:r>
          </a:p>
          <a:p>
            <a:r>
              <a:rPr lang="en-GB" dirty="0">
                <a:solidFill>
                  <a:srgbClr val="0070C0"/>
                </a:solidFill>
              </a:rPr>
              <a:t>What do you hope to find out?</a:t>
            </a:r>
          </a:p>
          <a:p>
            <a:pPr marL="0" indent="0">
              <a:buNone/>
            </a:pPr>
            <a:endParaRPr lang="en-GB" dirty="0"/>
          </a:p>
        </p:txBody>
      </p:sp>
      <p:sp>
        <p:nvSpPr>
          <p:cNvPr id="4" name="Content Placeholder 3">
            <a:extLst>
              <a:ext uri="{FF2B5EF4-FFF2-40B4-BE49-F238E27FC236}">
                <a16:creationId xmlns:a16="http://schemas.microsoft.com/office/drawing/2014/main" id="{2034FD98-5B8C-92FF-C7EA-21891AF37803}"/>
              </a:ext>
            </a:extLst>
          </p:cNvPr>
          <p:cNvSpPr>
            <a:spLocks noGrp="1"/>
          </p:cNvSpPr>
          <p:nvPr>
            <p:ph sz="half" idx="2"/>
          </p:nvPr>
        </p:nvSpPr>
        <p:spPr>
          <a:xfrm>
            <a:off x="512805" y="1003772"/>
            <a:ext cx="5181600" cy="4351338"/>
          </a:xfrm>
        </p:spPr>
        <p:txBody>
          <a:bodyPr>
            <a:normAutofit lnSpcReduction="10000"/>
          </a:bodyPr>
          <a:lstStyle/>
          <a:p>
            <a:r>
              <a:rPr lang="en-GB" dirty="0"/>
              <a:t>Pwy </a:t>
            </a:r>
            <a:r>
              <a:rPr lang="en-GB" dirty="0" err="1"/>
              <a:t>yw</a:t>
            </a:r>
            <a:r>
              <a:rPr lang="en-GB" dirty="0"/>
              <a:t> eich </a:t>
            </a:r>
            <a:r>
              <a:rPr lang="en-GB" dirty="0" err="1"/>
              <a:t>cynulleidfa</a:t>
            </a:r>
            <a:r>
              <a:rPr lang="en-GB" dirty="0"/>
              <a:t> </a:t>
            </a:r>
            <a:r>
              <a:rPr lang="en-GB" dirty="0" err="1"/>
              <a:t>darged</a:t>
            </a:r>
            <a:r>
              <a:rPr lang="en-GB" dirty="0"/>
              <a:t>?</a:t>
            </a:r>
          </a:p>
          <a:p>
            <a:r>
              <a:rPr lang="en-GB" dirty="0"/>
              <a:t>Beth </a:t>
            </a:r>
            <a:r>
              <a:rPr lang="en-GB" dirty="0" err="1"/>
              <a:t>fyddai'r</a:t>
            </a:r>
            <a:r>
              <a:rPr lang="en-GB" dirty="0"/>
              <a:t> ffordd </a:t>
            </a:r>
            <a:r>
              <a:rPr lang="en-GB" dirty="0" err="1"/>
              <a:t>orau</a:t>
            </a:r>
            <a:r>
              <a:rPr lang="en-GB" dirty="0"/>
              <a:t> o </a:t>
            </a:r>
            <a:r>
              <a:rPr lang="en-GB" dirty="0" err="1"/>
              <a:t>gasglu</a:t>
            </a:r>
            <a:r>
              <a:rPr lang="en-GB" dirty="0"/>
              <a:t> data </a:t>
            </a:r>
            <a:r>
              <a:rPr lang="en-GB" dirty="0" err="1"/>
              <a:t>oddi</a:t>
            </a:r>
            <a:r>
              <a:rPr lang="en-GB" dirty="0"/>
              <a:t> </a:t>
            </a:r>
            <a:r>
              <a:rPr lang="en-GB" dirty="0" err="1"/>
              <a:t>wrthynt</a:t>
            </a:r>
            <a:r>
              <a:rPr lang="en-GB" dirty="0"/>
              <a:t>?</a:t>
            </a:r>
          </a:p>
          <a:p>
            <a:r>
              <a:rPr lang="en-GB" dirty="0"/>
              <a:t>Beth fyddech chi'n ei </a:t>
            </a:r>
            <a:r>
              <a:rPr lang="en-GB" dirty="0" err="1"/>
              <a:t>ofyn</a:t>
            </a:r>
            <a:r>
              <a:rPr lang="en-GB" dirty="0"/>
              <a:t> </a:t>
            </a:r>
            <a:r>
              <a:rPr lang="en-GB" dirty="0" err="1"/>
              <a:t>iddyn</a:t>
            </a:r>
            <a:r>
              <a:rPr lang="en-GB" dirty="0"/>
              <a:t> </a:t>
            </a:r>
            <a:r>
              <a:rPr lang="en-GB" dirty="0" err="1"/>
              <a:t>nhw</a:t>
            </a:r>
            <a:r>
              <a:rPr lang="en-GB" dirty="0"/>
              <a:t>?</a:t>
            </a:r>
          </a:p>
          <a:p>
            <a:r>
              <a:rPr lang="en-GB" dirty="0"/>
              <a:t>Sut fyddech chi'n </a:t>
            </a:r>
            <a:r>
              <a:rPr lang="en-GB" dirty="0" err="1"/>
              <a:t>casglu'r</a:t>
            </a:r>
            <a:r>
              <a:rPr lang="en-GB" dirty="0"/>
              <a:t> data hwn?</a:t>
            </a:r>
          </a:p>
          <a:p>
            <a:r>
              <a:rPr lang="en-GB" dirty="0"/>
              <a:t>Beth </a:t>
            </a:r>
            <a:r>
              <a:rPr lang="en-GB" dirty="0" err="1"/>
              <a:t>ydych</a:t>
            </a:r>
            <a:r>
              <a:rPr lang="en-GB" dirty="0"/>
              <a:t> chi'n </a:t>
            </a:r>
            <a:r>
              <a:rPr lang="en-GB" dirty="0" err="1"/>
              <a:t>gobeithio</a:t>
            </a:r>
            <a:r>
              <a:rPr lang="en-GB" dirty="0"/>
              <a:t> ei </a:t>
            </a:r>
            <a:r>
              <a:rPr lang="en-GB" dirty="0" err="1"/>
              <a:t>ddarganfod</a:t>
            </a:r>
            <a:r>
              <a:rPr lang="en-GB" dirty="0"/>
              <a:t>?</a:t>
            </a:r>
          </a:p>
        </p:txBody>
      </p:sp>
    </p:spTree>
    <p:extLst>
      <p:ext uri="{BB962C8B-B14F-4D97-AF65-F5344CB8AC3E}">
        <p14:creationId xmlns:p14="http://schemas.microsoft.com/office/powerpoint/2010/main" val="3700047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C1EDE-7C81-FBF6-D67E-28F28E132294}"/>
              </a:ext>
            </a:extLst>
          </p:cNvPr>
          <p:cNvSpPr>
            <a:spLocks noGrp="1"/>
          </p:cNvSpPr>
          <p:nvPr>
            <p:ph type="title"/>
          </p:nvPr>
        </p:nvSpPr>
        <p:spPr/>
        <p:txBody>
          <a:bodyPr>
            <a:normAutofit fontScale="90000"/>
          </a:bodyPr>
          <a:lstStyle/>
          <a:p>
            <a:r>
              <a:rPr lang="en-GB" dirty="0"/>
              <a:t>Ymchwil </a:t>
            </a:r>
            <a:r>
              <a:rPr lang="en-GB" dirty="0" err="1"/>
              <a:t>marchnata</a:t>
            </a:r>
            <a:r>
              <a:rPr lang="en-GB" dirty="0"/>
              <a:t> </a:t>
            </a:r>
            <a:r>
              <a:rPr lang="en-GB" dirty="0" err="1"/>
              <a:t>ryngwladol</a:t>
            </a:r>
            <a:r>
              <a:rPr lang="en-GB" dirty="0"/>
              <a:t> – </a:t>
            </a:r>
            <a:r>
              <a:rPr lang="en-GB" dirty="0" err="1"/>
              <a:t>heriau</a:t>
            </a:r>
            <a:r>
              <a:rPr lang="en-GB" dirty="0"/>
              <a:t>/</a:t>
            </a:r>
            <a:br>
              <a:rPr lang="en-GB" dirty="0"/>
            </a:br>
            <a:r>
              <a:rPr lang="en-GB" dirty="0">
                <a:solidFill>
                  <a:srgbClr val="0070C0"/>
                </a:solidFill>
              </a:rPr>
              <a:t>International market research - challenges</a:t>
            </a:r>
          </a:p>
        </p:txBody>
      </p:sp>
      <p:sp>
        <p:nvSpPr>
          <p:cNvPr id="3" name="Content Placeholder 2">
            <a:extLst>
              <a:ext uri="{FF2B5EF4-FFF2-40B4-BE49-F238E27FC236}">
                <a16:creationId xmlns:a16="http://schemas.microsoft.com/office/drawing/2014/main" id="{33195E48-D197-6FC9-735F-9D87A4CD7B72}"/>
              </a:ext>
            </a:extLst>
          </p:cNvPr>
          <p:cNvSpPr>
            <a:spLocks noGrp="1"/>
          </p:cNvSpPr>
          <p:nvPr>
            <p:ph idx="1"/>
          </p:nvPr>
        </p:nvSpPr>
        <p:spPr/>
        <p:txBody>
          <a:bodyPr/>
          <a:lstStyle/>
          <a:p>
            <a:r>
              <a:rPr lang="en-GB" dirty="0">
                <a:hlinkClick r:id="rId2"/>
              </a:rPr>
              <a:t>https://librarysearch.uwtsd.ac.uk/permalink/44WHELF_UWTSD/11c0l68/alma99100418081302421</a:t>
            </a:r>
            <a:endParaRPr lang="en-GB" dirty="0"/>
          </a:p>
          <a:p>
            <a:pPr marL="0" indent="0" algn="r">
              <a:buNone/>
            </a:pPr>
            <a:endParaRPr lang="en-GB" dirty="0"/>
          </a:p>
          <a:p>
            <a:pPr marL="0" indent="0" algn="r">
              <a:buNone/>
            </a:pPr>
            <a:r>
              <a:rPr lang="en-GB" dirty="0"/>
              <a:t>(Business Professor, 2021)</a:t>
            </a:r>
          </a:p>
          <a:p>
            <a:endParaRPr lang="en-GB" dirty="0"/>
          </a:p>
          <a:p>
            <a:r>
              <a:rPr lang="en-GB" dirty="0"/>
              <a:t>Beth </a:t>
            </a:r>
            <a:r>
              <a:rPr lang="en-GB" dirty="0" err="1"/>
              <a:t>ydyn</a:t>
            </a:r>
            <a:r>
              <a:rPr lang="en-GB" dirty="0"/>
              <a:t> </a:t>
            </a:r>
            <a:r>
              <a:rPr lang="en-GB" dirty="0" err="1"/>
              <a:t>nhw</a:t>
            </a:r>
            <a:r>
              <a:rPr lang="en-GB" dirty="0"/>
              <a:t>? / </a:t>
            </a:r>
            <a:r>
              <a:rPr lang="en-GB" dirty="0">
                <a:solidFill>
                  <a:srgbClr val="0070C0"/>
                </a:solidFill>
              </a:rPr>
              <a:t>What are they</a:t>
            </a:r>
            <a:r>
              <a:rPr lang="en-GB" dirty="0"/>
              <a:t>?</a:t>
            </a:r>
          </a:p>
          <a:p>
            <a:pPr marL="0" indent="0">
              <a:buNone/>
            </a:pPr>
            <a:endParaRPr lang="en-GB" dirty="0"/>
          </a:p>
        </p:txBody>
      </p:sp>
    </p:spTree>
    <p:extLst>
      <p:ext uri="{BB962C8B-B14F-4D97-AF65-F5344CB8AC3E}">
        <p14:creationId xmlns:p14="http://schemas.microsoft.com/office/powerpoint/2010/main" val="220748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5F483-6B5E-636B-8B3B-5A43BEDB8E62}"/>
              </a:ext>
            </a:extLst>
          </p:cNvPr>
          <p:cNvSpPr>
            <a:spLocks noGrp="1"/>
          </p:cNvSpPr>
          <p:nvPr>
            <p:ph type="title"/>
          </p:nvPr>
        </p:nvSpPr>
        <p:spPr/>
        <p:txBody>
          <a:bodyPr/>
          <a:lstStyle/>
          <a:p>
            <a:r>
              <a:rPr lang="en-GB" dirty="0" err="1"/>
              <a:t>Hysbysebu</a:t>
            </a:r>
            <a:r>
              <a:rPr lang="en-GB" dirty="0"/>
              <a:t>  /   </a:t>
            </a:r>
            <a:r>
              <a:rPr lang="en-GB" dirty="0">
                <a:solidFill>
                  <a:srgbClr val="0070C0"/>
                </a:solidFill>
              </a:rPr>
              <a:t>Advertising</a:t>
            </a:r>
          </a:p>
        </p:txBody>
      </p:sp>
      <p:sp>
        <p:nvSpPr>
          <p:cNvPr id="3" name="Content Placeholder 2">
            <a:extLst>
              <a:ext uri="{FF2B5EF4-FFF2-40B4-BE49-F238E27FC236}">
                <a16:creationId xmlns:a16="http://schemas.microsoft.com/office/drawing/2014/main" id="{A0FD059E-D90A-4275-DFE1-3CC53482F55A}"/>
              </a:ext>
            </a:extLst>
          </p:cNvPr>
          <p:cNvSpPr>
            <a:spLocks noGrp="1"/>
          </p:cNvSpPr>
          <p:nvPr>
            <p:ph idx="1"/>
          </p:nvPr>
        </p:nvSpPr>
        <p:spPr>
          <a:xfrm>
            <a:off x="656967" y="1529064"/>
            <a:ext cx="10515600" cy="4351338"/>
          </a:xfrm>
        </p:spPr>
        <p:txBody>
          <a:bodyPr>
            <a:normAutofit lnSpcReduction="10000"/>
          </a:bodyPr>
          <a:lstStyle/>
          <a:p>
            <a:r>
              <a:rPr lang="en-GB" dirty="0"/>
              <a:t>Sut a </a:t>
            </a:r>
            <a:r>
              <a:rPr lang="en-GB" dirty="0" err="1"/>
              <a:t>ble</a:t>
            </a:r>
            <a:r>
              <a:rPr lang="en-GB" dirty="0"/>
              <a:t> </a:t>
            </a:r>
            <a:r>
              <a:rPr lang="en-GB" dirty="0" err="1"/>
              <a:t>fyddwch</a:t>
            </a:r>
            <a:r>
              <a:rPr lang="en-GB" dirty="0"/>
              <a:t> chi'n </a:t>
            </a:r>
            <a:r>
              <a:rPr lang="en-GB" dirty="0" err="1"/>
              <a:t>hysbysebu'ch</a:t>
            </a:r>
            <a:r>
              <a:rPr lang="en-GB" dirty="0"/>
              <a:t> cynnyrch/</a:t>
            </a:r>
            <a:r>
              <a:rPr lang="en-GB" dirty="0" err="1"/>
              <a:t>syniad</a:t>
            </a:r>
            <a:r>
              <a:rPr lang="en-GB" dirty="0"/>
              <a:t>?</a:t>
            </a:r>
          </a:p>
          <a:p>
            <a:r>
              <a:rPr lang="en-GB" dirty="0" err="1"/>
              <a:t>Tynnwch</a:t>
            </a:r>
            <a:r>
              <a:rPr lang="en-GB" dirty="0"/>
              <a:t> </a:t>
            </a:r>
            <a:r>
              <a:rPr lang="en-GB" dirty="0" err="1"/>
              <a:t>lun</a:t>
            </a:r>
            <a:r>
              <a:rPr lang="en-GB" dirty="0"/>
              <a:t> </a:t>
            </a:r>
            <a:r>
              <a:rPr lang="en-GB" dirty="0" err="1"/>
              <a:t>stribed</a:t>
            </a:r>
            <a:r>
              <a:rPr lang="en-GB" dirty="0"/>
              <a:t> </a:t>
            </a:r>
            <a:r>
              <a:rPr lang="en-GB" dirty="0" err="1"/>
              <a:t>comig</a:t>
            </a:r>
            <a:r>
              <a:rPr lang="en-GB" dirty="0"/>
              <a:t>/</a:t>
            </a:r>
            <a:r>
              <a:rPr lang="en-GB" dirty="0" err="1"/>
              <a:t>dyluniad</a:t>
            </a:r>
            <a:r>
              <a:rPr lang="en-GB" dirty="0"/>
              <a:t> ar gyfer </a:t>
            </a:r>
            <a:r>
              <a:rPr lang="en-GB" dirty="0" err="1"/>
              <a:t>llwyfan</a:t>
            </a:r>
            <a:r>
              <a:rPr lang="en-GB" dirty="0"/>
              <a:t> </a:t>
            </a:r>
            <a:r>
              <a:rPr lang="en-GB" dirty="0" err="1"/>
              <a:t>cyfryngau</a:t>
            </a:r>
            <a:r>
              <a:rPr lang="en-GB" dirty="0"/>
              <a:t> cymdeithasol neu ei </a:t>
            </a:r>
            <a:r>
              <a:rPr lang="en-GB" dirty="0" err="1"/>
              <a:t>ffilmio</a:t>
            </a:r>
            <a:r>
              <a:rPr lang="en-GB" dirty="0"/>
              <a:t>!</a:t>
            </a:r>
          </a:p>
          <a:p>
            <a:r>
              <a:rPr lang="en-GB" dirty="0"/>
              <a:t>Pwy </a:t>
            </a:r>
            <a:r>
              <a:rPr lang="en-GB" dirty="0" err="1"/>
              <a:t>yw</a:t>
            </a:r>
            <a:r>
              <a:rPr lang="en-GB" dirty="0"/>
              <a:t> eich </a:t>
            </a:r>
            <a:r>
              <a:rPr lang="en-GB" dirty="0" err="1"/>
              <a:t>cynulleidfa</a:t>
            </a:r>
            <a:r>
              <a:rPr lang="en-GB" dirty="0"/>
              <a:t> </a:t>
            </a:r>
            <a:r>
              <a:rPr lang="en-GB" dirty="0" err="1"/>
              <a:t>darged</a:t>
            </a:r>
            <a:r>
              <a:rPr lang="en-GB" dirty="0"/>
              <a:t>?</a:t>
            </a:r>
          </a:p>
          <a:p>
            <a:endParaRPr lang="en-GB" dirty="0"/>
          </a:p>
          <a:p>
            <a:endParaRPr lang="en-GB" dirty="0"/>
          </a:p>
          <a:p>
            <a:r>
              <a:rPr lang="en-GB" dirty="0">
                <a:solidFill>
                  <a:srgbClr val="0070C0"/>
                </a:solidFill>
              </a:rPr>
              <a:t>How and where will you advertise your product/ idea?</a:t>
            </a:r>
          </a:p>
          <a:p>
            <a:r>
              <a:rPr lang="en-GB" dirty="0">
                <a:solidFill>
                  <a:srgbClr val="0070C0"/>
                </a:solidFill>
              </a:rPr>
              <a:t>Draw a comic strip/ design for social media platform or film it!</a:t>
            </a:r>
          </a:p>
          <a:p>
            <a:r>
              <a:rPr lang="en-GB" dirty="0">
                <a:solidFill>
                  <a:srgbClr val="0070C0"/>
                </a:solidFill>
              </a:rPr>
              <a:t>Who is your target audience?</a:t>
            </a:r>
          </a:p>
        </p:txBody>
      </p:sp>
    </p:spTree>
    <p:extLst>
      <p:ext uri="{BB962C8B-B14F-4D97-AF65-F5344CB8AC3E}">
        <p14:creationId xmlns:p14="http://schemas.microsoft.com/office/powerpoint/2010/main" val="2679853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BE702-4D78-3C93-4D17-B1B1B589F5A7}"/>
              </a:ext>
            </a:extLst>
          </p:cNvPr>
          <p:cNvSpPr>
            <a:spLocks noGrp="1"/>
          </p:cNvSpPr>
          <p:nvPr>
            <p:ph type="title"/>
          </p:nvPr>
        </p:nvSpPr>
        <p:spPr/>
        <p:txBody>
          <a:bodyPr/>
          <a:lstStyle/>
          <a:p>
            <a:r>
              <a:rPr lang="en-GB" dirty="0"/>
              <a:t>Multi-platform advertising</a:t>
            </a:r>
          </a:p>
        </p:txBody>
      </p:sp>
      <p:sp>
        <p:nvSpPr>
          <p:cNvPr id="3" name="Content Placeholder 2">
            <a:extLst>
              <a:ext uri="{FF2B5EF4-FFF2-40B4-BE49-F238E27FC236}">
                <a16:creationId xmlns:a16="http://schemas.microsoft.com/office/drawing/2014/main" id="{6E0D48FB-D7A0-035A-E2AD-18C337E7EDA3}"/>
              </a:ext>
            </a:extLst>
          </p:cNvPr>
          <p:cNvSpPr>
            <a:spLocks noGrp="1"/>
          </p:cNvSpPr>
          <p:nvPr>
            <p:ph idx="1"/>
          </p:nvPr>
        </p:nvSpPr>
        <p:spPr/>
        <p:txBody>
          <a:bodyPr/>
          <a:lstStyle/>
          <a:p>
            <a:r>
              <a:rPr lang="en-GB" b="0" i="0" dirty="0">
                <a:solidFill>
                  <a:srgbClr val="333333"/>
                </a:solidFill>
                <a:effectLst/>
                <a:latin typeface="Arial" panose="020B0604020202020204" pitchFamily="34" charset="0"/>
              </a:rPr>
              <a:t> ’</a:t>
            </a:r>
            <a:r>
              <a:rPr lang="en-GB" b="0" i="1" dirty="0">
                <a:solidFill>
                  <a:srgbClr val="333333"/>
                </a:solidFill>
                <a:effectLst/>
                <a:latin typeface="Arial" panose="020B0604020202020204" pitchFamily="34" charset="0"/>
              </a:rPr>
              <a:t>cross-device, cross-media, cross-platform, cross-touchpoints, and cross-channel advertising’    </a:t>
            </a:r>
          </a:p>
          <a:p>
            <a:endParaRPr lang="en-GB" i="1" dirty="0">
              <a:solidFill>
                <a:srgbClr val="333333"/>
              </a:solidFill>
              <a:latin typeface="Arial" panose="020B0604020202020204" pitchFamily="34" charset="0"/>
            </a:endParaRPr>
          </a:p>
          <a:p>
            <a:pPr marL="0" indent="0">
              <a:buNone/>
            </a:pPr>
            <a:endParaRPr lang="en-GB" i="1" dirty="0">
              <a:solidFill>
                <a:srgbClr val="333333"/>
              </a:solidFill>
              <a:latin typeface="Arial" panose="020B0604020202020204" pitchFamily="34" charset="0"/>
            </a:endParaRPr>
          </a:p>
          <a:p>
            <a:pPr marL="0" indent="0">
              <a:buNone/>
            </a:pPr>
            <a:endParaRPr lang="en-GB" i="1" dirty="0">
              <a:solidFill>
                <a:srgbClr val="333333"/>
              </a:solidFill>
              <a:latin typeface="Arial" panose="020B0604020202020204" pitchFamily="34" charset="0"/>
            </a:endParaRPr>
          </a:p>
          <a:p>
            <a:pPr marL="0" indent="0">
              <a:buNone/>
            </a:pPr>
            <a:r>
              <a:rPr lang="en-GB" i="1" dirty="0">
                <a:solidFill>
                  <a:srgbClr val="333333"/>
                </a:solidFill>
                <a:latin typeface="Arial" panose="020B0604020202020204" pitchFamily="34" charset="0"/>
              </a:rPr>
              <a:t>Yang (2019  p.1)</a:t>
            </a:r>
            <a:endParaRPr lang="en-GB" i="1" dirty="0"/>
          </a:p>
          <a:p>
            <a:endParaRPr lang="en-GB" dirty="0"/>
          </a:p>
        </p:txBody>
      </p:sp>
    </p:spTree>
    <p:extLst>
      <p:ext uri="{BB962C8B-B14F-4D97-AF65-F5344CB8AC3E}">
        <p14:creationId xmlns:p14="http://schemas.microsoft.com/office/powerpoint/2010/main" val="693459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924E5-3DA0-4CF6-88AF-87D611C10C18}"/>
              </a:ext>
            </a:extLst>
          </p:cNvPr>
          <p:cNvSpPr>
            <a:spLocks noGrp="1"/>
          </p:cNvSpPr>
          <p:nvPr>
            <p:ph type="title"/>
          </p:nvPr>
        </p:nvSpPr>
        <p:spPr/>
        <p:txBody>
          <a:bodyPr/>
          <a:lstStyle/>
          <a:p>
            <a:r>
              <a:rPr lang="en-GB" dirty="0" err="1"/>
              <a:t>Tasg</a:t>
            </a:r>
            <a:r>
              <a:rPr lang="en-GB" dirty="0"/>
              <a:t> grŵp  /  </a:t>
            </a:r>
            <a:r>
              <a:rPr lang="en-GB" dirty="0">
                <a:solidFill>
                  <a:srgbClr val="0070C0"/>
                </a:solidFill>
              </a:rPr>
              <a:t>Group task</a:t>
            </a:r>
          </a:p>
        </p:txBody>
      </p:sp>
      <p:sp>
        <p:nvSpPr>
          <p:cNvPr id="3" name="Content Placeholder 2">
            <a:extLst>
              <a:ext uri="{FF2B5EF4-FFF2-40B4-BE49-F238E27FC236}">
                <a16:creationId xmlns:a16="http://schemas.microsoft.com/office/drawing/2014/main" id="{6B192D3C-B3F7-E983-6DD5-77D55C9D4F28}"/>
              </a:ext>
            </a:extLst>
          </p:cNvPr>
          <p:cNvSpPr>
            <a:spLocks noGrp="1"/>
          </p:cNvSpPr>
          <p:nvPr>
            <p:ph sz="half" idx="1"/>
          </p:nvPr>
        </p:nvSpPr>
        <p:spPr>
          <a:xfrm>
            <a:off x="434549" y="1502183"/>
            <a:ext cx="5181600" cy="4351338"/>
          </a:xfrm>
        </p:spPr>
        <p:txBody>
          <a:bodyPr>
            <a:normAutofit lnSpcReduction="10000"/>
          </a:bodyPr>
          <a:lstStyle/>
          <a:p>
            <a:r>
              <a:rPr lang="en-GB" dirty="0" err="1"/>
              <a:t>Darganfod</a:t>
            </a:r>
            <a:r>
              <a:rPr lang="en-GB" dirty="0"/>
              <a:t> a </a:t>
            </a:r>
            <a:r>
              <a:rPr lang="en-GB" dirty="0" err="1"/>
              <a:t>rhannu</a:t>
            </a:r>
            <a:r>
              <a:rPr lang="en-GB" dirty="0"/>
              <a:t> </a:t>
            </a:r>
            <a:r>
              <a:rPr lang="en-GB" dirty="0" err="1"/>
              <a:t>hysbysebion</a:t>
            </a:r>
            <a:r>
              <a:rPr lang="en-GB" dirty="0"/>
              <a:t> </a:t>
            </a:r>
            <a:r>
              <a:rPr lang="en-GB" dirty="0" err="1"/>
              <a:t>cyfryngau</a:t>
            </a:r>
            <a:r>
              <a:rPr lang="en-GB" dirty="0"/>
              <a:t> cymdeithasol o </a:t>
            </a:r>
            <a:r>
              <a:rPr lang="en-GB" dirty="0" err="1"/>
              <a:t>gynhyrchion</a:t>
            </a:r>
            <a:r>
              <a:rPr lang="en-GB" dirty="0"/>
              <a:t>/</a:t>
            </a:r>
            <a:r>
              <a:rPr lang="en-GB" dirty="0" err="1"/>
              <a:t>syniadau</a:t>
            </a:r>
            <a:r>
              <a:rPr lang="en-GB" dirty="0"/>
              <a:t> am </a:t>
            </a:r>
            <a:r>
              <a:rPr lang="en-GB" dirty="0" err="1"/>
              <a:t>ddatblygiad</a:t>
            </a:r>
            <a:r>
              <a:rPr lang="en-GB" dirty="0"/>
              <a:t> plentyn </a:t>
            </a:r>
            <a:r>
              <a:rPr lang="en-GB" dirty="0" err="1"/>
              <a:t>syn</a:t>
            </a:r>
            <a:r>
              <a:rPr lang="en-GB" dirty="0"/>
              <a:t> </a:t>
            </a:r>
            <a:r>
              <a:rPr lang="en-GB" dirty="0" err="1"/>
              <a:t>agos</a:t>
            </a:r>
            <a:r>
              <a:rPr lang="en-GB" dirty="0"/>
              <a:t> at eich </a:t>
            </a:r>
            <a:r>
              <a:rPr lang="en-GB" dirty="0" err="1"/>
              <a:t>syniad</a:t>
            </a:r>
            <a:endParaRPr lang="en-GB" dirty="0"/>
          </a:p>
          <a:p>
            <a:endParaRPr lang="en-GB" dirty="0"/>
          </a:p>
          <a:p>
            <a:r>
              <a:rPr lang="en-GB" dirty="0">
                <a:solidFill>
                  <a:srgbClr val="0070C0"/>
                </a:solidFill>
              </a:rPr>
              <a:t>Find and share social media adverts of products/ ideas around child development that are close to your idea</a:t>
            </a:r>
          </a:p>
        </p:txBody>
      </p:sp>
      <p:sp>
        <p:nvSpPr>
          <p:cNvPr id="4" name="Content Placeholder 3">
            <a:extLst>
              <a:ext uri="{FF2B5EF4-FFF2-40B4-BE49-F238E27FC236}">
                <a16:creationId xmlns:a16="http://schemas.microsoft.com/office/drawing/2014/main" id="{E44D6FDB-5519-64FE-D03C-AF99D8BA407D}"/>
              </a:ext>
            </a:extLst>
          </p:cNvPr>
          <p:cNvSpPr>
            <a:spLocks noGrp="1"/>
          </p:cNvSpPr>
          <p:nvPr>
            <p:ph sz="half" idx="2"/>
          </p:nvPr>
        </p:nvSpPr>
        <p:spPr>
          <a:xfrm>
            <a:off x="6254577" y="1313678"/>
            <a:ext cx="5181600" cy="4351338"/>
          </a:xfrm>
        </p:spPr>
        <p:txBody>
          <a:bodyPr>
            <a:normAutofit lnSpcReduction="10000"/>
          </a:bodyPr>
          <a:lstStyle/>
          <a:p>
            <a:endParaRPr lang="en-GB" dirty="0"/>
          </a:p>
          <a:p>
            <a:r>
              <a:rPr lang="en-GB" dirty="0"/>
              <a:t>What are the most prominent features of the advert?</a:t>
            </a:r>
          </a:p>
          <a:p>
            <a:pPr marL="0" indent="0">
              <a:buNone/>
            </a:pPr>
            <a:endParaRPr lang="en-GB" dirty="0"/>
          </a:p>
        </p:txBody>
      </p:sp>
    </p:spTree>
    <p:extLst>
      <p:ext uri="{BB962C8B-B14F-4D97-AF65-F5344CB8AC3E}">
        <p14:creationId xmlns:p14="http://schemas.microsoft.com/office/powerpoint/2010/main" val="20912524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a:xfrm>
            <a:off x="500449" y="0"/>
            <a:ext cx="10515600" cy="1325563"/>
          </a:xfrm>
        </p:spPr>
        <p:txBody>
          <a:bodyPr/>
          <a:lstStyle/>
          <a:p>
            <a:r>
              <a:rPr lang="en-GB" dirty="0" err="1"/>
              <a:t>Hysbysebu</a:t>
            </a:r>
            <a:r>
              <a:rPr lang="en-GB" dirty="0"/>
              <a:t> dros </a:t>
            </a:r>
            <a:r>
              <a:rPr lang="en-GB" dirty="0" err="1"/>
              <a:t>aml-lwyfan</a:t>
            </a:r>
            <a:br>
              <a:rPr lang="en-GB" dirty="0"/>
            </a:br>
            <a:r>
              <a:rPr lang="en-GB" dirty="0">
                <a:solidFill>
                  <a:srgbClr val="0070C0"/>
                </a:solidFill>
              </a:rPr>
              <a:t>Multi-platform advertising </a:t>
            </a:r>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a:xfrm>
            <a:off x="576649" y="1479636"/>
            <a:ext cx="5181600" cy="4756407"/>
          </a:xfrm>
        </p:spPr>
        <p:txBody>
          <a:bodyPr>
            <a:normAutofit lnSpcReduction="10000"/>
          </a:bodyPr>
          <a:lstStyle/>
          <a:p>
            <a:r>
              <a:rPr lang="en-GB" dirty="0"/>
              <a:t>Gall </a:t>
            </a:r>
            <a:r>
              <a:rPr lang="en-GB" dirty="0" err="1"/>
              <a:t>gostio</a:t>
            </a:r>
            <a:r>
              <a:rPr lang="en-GB" dirty="0"/>
              <a:t> </a:t>
            </a:r>
            <a:r>
              <a:rPr lang="en-GB" dirty="0" err="1"/>
              <a:t>llawer</a:t>
            </a:r>
            <a:r>
              <a:rPr lang="en-GB" dirty="0"/>
              <a:t> o </a:t>
            </a:r>
            <a:r>
              <a:rPr lang="en-GB" dirty="0" err="1"/>
              <a:t>arian</a:t>
            </a:r>
            <a:endParaRPr lang="en-GB" dirty="0"/>
          </a:p>
          <a:p>
            <a:r>
              <a:rPr lang="en-GB" dirty="0" err="1"/>
              <a:t>Anodd</a:t>
            </a:r>
            <a:r>
              <a:rPr lang="en-GB" dirty="0"/>
              <a:t> ei </a:t>
            </a:r>
            <a:r>
              <a:rPr lang="en-GB" dirty="0" err="1"/>
              <a:t>werthuso</a:t>
            </a:r>
            <a:endParaRPr lang="en-GB" dirty="0"/>
          </a:p>
          <a:p>
            <a:r>
              <a:rPr lang="en-GB" dirty="0" err="1"/>
              <a:t>Anodd</a:t>
            </a:r>
            <a:r>
              <a:rPr lang="en-GB" dirty="0"/>
              <a:t> </a:t>
            </a:r>
            <a:r>
              <a:rPr lang="en-GB" dirty="0" err="1"/>
              <a:t>addasu'r</a:t>
            </a:r>
            <a:r>
              <a:rPr lang="en-GB" dirty="0"/>
              <a:t> </a:t>
            </a:r>
            <a:r>
              <a:rPr lang="en-GB" dirty="0" err="1"/>
              <a:t>neges</a:t>
            </a:r>
            <a:endParaRPr lang="en-GB" dirty="0"/>
          </a:p>
          <a:p>
            <a:r>
              <a:rPr lang="en-GB" dirty="0" err="1"/>
              <a:t>Anodd</a:t>
            </a:r>
            <a:r>
              <a:rPr lang="en-GB" dirty="0"/>
              <a:t> </a:t>
            </a:r>
            <a:r>
              <a:rPr lang="en-GB" dirty="0" err="1"/>
              <a:t>rheoli'r</a:t>
            </a:r>
            <a:r>
              <a:rPr lang="en-GB" dirty="0"/>
              <a:t> </a:t>
            </a:r>
            <a:r>
              <a:rPr lang="en-GB" dirty="0" err="1"/>
              <a:t>neges</a:t>
            </a:r>
            <a:endParaRPr lang="en-GB" dirty="0"/>
          </a:p>
          <a:p>
            <a:r>
              <a:rPr lang="en-GB" dirty="0"/>
              <a:t>Gall fod yn </a:t>
            </a:r>
            <a:r>
              <a:rPr lang="en-GB" dirty="0" err="1"/>
              <a:t>anniben</a:t>
            </a:r>
            <a:r>
              <a:rPr lang="en-GB" dirty="0"/>
              <a:t> – </a:t>
            </a:r>
            <a:r>
              <a:rPr lang="en-GB" dirty="0" err="1"/>
              <a:t>llawer</a:t>
            </a:r>
            <a:r>
              <a:rPr lang="en-GB" dirty="0"/>
              <a:t> o </a:t>
            </a:r>
            <a:r>
              <a:rPr lang="en-GB" dirty="0" err="1"/>
              <a:t>ailadroddiadau</a:t>
            </a:r>
            <a:endParaRPr lang="en-GB" dirty="0"/>
          </a:p>
          <a:p>
            <a:r>
              <a:rPr lang="en-GB" dirty="0"/>
              <a:t>Yeboah-</a:t>
            </a:r>
            <a:r>
              <a:rPr lang="en-GB" dirty="0" err="1"/>
              <a:t>Banin</a:t>
            </a:r>
            <a:r>
              <a:rPr lang="en-GB" dirty="0"/>
              <a:t> ac </a:t>
            </a:r>
            <a:r>
              <a:rPr lang="en-GB" dirty="0" err="1"/>
              <a:t>Amoakohene</a:t>
            </a:r>
            <a:r>
              <a:rPr lang="en-GB" dirty="0"/>
              <a:t> (2019)</a:t>
            </a:r>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a:xfrm>
            <a:off x="6172202" y="1479636"/>
            <a:ext cx="5181600" cy="4351338"/>
          </a:xfrm>
        </p:spPr>
        <p:txBody>
          <a:bodyPr>
            <a:normAutofit lnSpcReduction="10000"/>
          </a:bodyPr>
          <a:lstStyle/>
          <a:p>
            <a:r>
              <a:rPr lang="en-GB" dirty="0">
                <a:solidFill>
                  <a:srgbClr val="0070C0"/>
                </a:solidFill>
              </a:rPr>
              <a:t>Can cost a lot of money</a:t>
            </a:r>
          </a:p>
          <a:p>
            <a:r>
              <a:rPr lang="en-GB" dirty="0">
                <a:solidFill>
                  <a:srgbClr val="0070C0"/>
                </a:solidFill>
              </a:rPr>
              <a:t>Difficult to evaluate </a:t>
            </a:r>
          </a:p>
          <a:p>
            <a:r>
              <a:rPr lang="en-GB" dirty="0">
                <a:solidFill>
                  <a:srgbClr val="0070C0"/>
                </a:solidFill>
              </a:rPr>
              <a:t>Difficult to customise the message</a:t>
            </a:r>
          </a:p>
          <a:p>
            <a:r>
              <a:rPr lang="en-GB" dirty="0">
                <a:solidFill>
                  <a:srgbClr val="0070C0"/>
                </a:solidFill>
              </a:rPr>
              <a:t>Difficult to control the message</a:t>
            </a:r>
          </a:p>
          <a:p>
            <a:r>
              <a:rPr lang="en-GB" dirty="0">
                <a:solidFill>
                  <a:srgbClr val="0070C0"/>
                </a:solidFill>
              </a:rPr>
              <a:t>Can be cluttered – lots of repetitions</a:t>
            </a:r>
          </a:p>
          <a:p>
            <a:r>
              <a:rPr lang="en-GB" dirty="0">
                <a:solidFill>
                  <a:srgbClr val="0070C0"/>
                </a:solidFill>
              </a:rPr>
              <a:t>Yeboah-</a:t>
            </a:r>
            <a:r>
              <a:rPr lang="en-GB" dirty="0" err="1">
                <a:solidFill>
                  <a:srgbClr val="0070C0"/>
                </a:solidFill>
              </a:rPr>
              <a:t>Banin</a:t>
            </a:r>
            <a:r>
              <a:rPr lang="en-GB" dirty="0">
                <a:solidFill>
                  <a:srgbClr val="0070C0"/>
                </a:solidFill>
              </a:rPr>
              <a:t> and </a:t>
            </a:r>
            <a:r>
              <a:rPr lang="en-GB" dirty="0" err="1">
                <a:solidFill>
                  <a:srgbClr val="0070C0"/>
                </a:solidFill>
              </a:rPr>
              <a:t>Amoakohene</a:t>
            </a:r>
            <a:r>
              <a:rPr lang="en-GB" dirty="0">
                <a:solidFill>
                  <a:srgbClr val="0070C0"/>
                </a:solidFill>
              </a:rPr>
              <a:t> (2019)</a:t>
            </a:r>
          </a:p>
        </p:txBody>
      </p:sp>
    </p:spTree>
    <p:extLst>
      <p:ext uri="{BB962C8B-B14F-4D97-AF65-F5344CB8AC3E}">
        <p14:creationId xmlns:p14="http://schemas.microsoft.com/office/powerpoint/2010/main" val="209283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8B380-427F-21EC-BC5E-13F3404A5FA3}"/>
              </a:ext>
            </a:extLst>
          </p:cNvPr>
          <p:cNvSpPr>
            <a:spLocks noGrp="1"/>
          </p:cNvSpPr>
          <p:nvPr>
            <p:ph type="title"/>
          </p:nvPr>
        </p:nvSpPr>
        <p:spPr>
          <a:xfrm>
            <a:off x="254000" y="681037"/>
            <a:ext cx="10515600" cy="1325563"/>
          </a:xfrm>
        </p:spPr>
        <p:txBody>
          <a:bodyPr>
            <a:normAutofit fontScale="90000"/>
          </a:bodyPr>
          <a:lstStyle/>
          <a:p>
            <a:r>
              <a:rPr kumimoji="0" lang="cy-GB" altLang="en-US" sz="4400" b="0" i="0" u="none" strike="noStrike" cap="none" normalizeH="0" baseline="0" dirty="0">
                <a:ln>
                  <a:noFill/>
                </a:ln>
                <a:solidFill>
                  <a:srgbClr val="1F1F1F"/>
                </a:solidFill>
                <a:effectLst/>
                <a:latin typeface="Arial Unicode MS"/>
                <a:ea typeface="inherit"/>
              </a:rPr>
              <a:t>Gwaith cartref: Pa fodel gwneud penderfyniadau fyddwch chi'n ei ddefnyddio?    </a:t>
            </a:r>
            <a:r>
              <a:rPr lang="en-GB" dirty="0">
                <a:solidFill>
                  <a:srgbClr val="0070C0"/>
                </a:solidFill>
              </a:rPr>
              <a:t>Homework: Which decision making model will you use?</a:t>
            </a:r>
          </a:p>
        </p:txBody>
      </p:sp>
      <p:sp>
        <p:nvSpPr>
          <p:cNvPr id="3" name="Content Placeholder 2">
            <a:extLst>
              <a:ext uri="{FF2B5EF4-FFF2-40B4-BE49-F238E27FC236}">
                <a16:creationId xmlns:a16="http://schemas.microsoft.com/office/drawing/2014/main" id="{739730F4-D275-4817-BFD6-5B115177A0B9}"/>
              </a:ext>
            </a:extLst>
          </p:cNvPr>
          <p:cNvSpPr>
            <a:spLocks noGrp="1"/>
          </p:cNvSpPr>
          <p:nvPr>
            <p:ph sz="half" idx="1"/>
          </p:nvPr>
        </p:nvSpPr>
        <p:spPr>
          <a:xfrm>
            <a:off x="351735" y="2769843"/>
            <a:ext cx="10320130" cy="4351338"/>
          </a:xfrm>
        </p:spPr>
        <p:txBody>
          <a:bodyPr/>
          <a:lstStyle/>
          <a:p>
            <a:pPr marL="0" indent="0">
              <a:buNone/>
            </a:pPr>
            <a:r>
              <a:rPr kumimoji="0" lang="cy-GB" altLang="en-US" sz="2800" i="0" u="none" strike="noStrike" cap="none" normalizeH="0" baseline="0" dirty="0">
                <a:ln>
                  <a:noFill/>
                </a:ln>
                <a:solidFill>
                  <a:srgbClr val="1F1F1F"/>
                </a:solidFill>
                <a:effectLst/>
                <a:latin typeface="Arial Unicode MS"/>
                <a:ea typeface="inherit"/>
              </a:rPr>
              <a:t>Darllenwch yr erthygl i ddod o hyd i ddamcaniaeth y gellir ei defnyddio yn eich maes (‘</a:t>
            </a:r>
            <a:r>
              <a:rPr kumimoji="0" lang="cy-GB" altLang="en-US" sz="2800" i="0" u="none" strike="noStrike" cap="none" normalizeH="0" baseline="0" dirty="0" err="1">
                <a:ln>
                  <a:noFill/>
                </a:ln>
                <a:solidFill>
                  <a:srgbClr val="1F1F1F"/>
                </a:solidFill>
                <a:effectLst/>
                <a:latin typeface="Arial Unicode MS"/>
                <a:ea typeface="inherit"/>
              </a:rPr>
              <a:t>pitch</a:t>
            </a:r>
            <a:r>
              <a:rPr kumimoji="0" lang="cy-GB" altLang="en-US" sz="2800" i="0" u="none" strike="noStrike" cap="none" normalizeH="0" baseline="0" dirty="0">
                <a:ln>
                  <a:noFill/>
                </a:ln>
                <a:solidFill>
                  <a:srgbClr val="1F1F1F"/>
                </a:solidFill>
                <a:effectLst/>
                <a:latin typeface="Arial Unicode MS"/>
                <a:ea typeface="inherit"/>
              </a:rPr>
              <a:t>’ busnes:</a:t>
            </a:r>
            <a:r>
              <a:rPr kumimoji="0" lang="cy-GB" altLang="en-US" sz="600" i="0" u="none" strike="noStrike" cap="none" normalizeH="0" baseline="0" dirty="0">
                <a:ln>
                  <a:noFill/>
                </a:ln>
                <a:solidFill>
                  <a:schemeClr val="tx1"/>
                </a:solidFill>
                <a:effectLst/>
              </a:rPr>
              <a:t> </a:t>
            </a:r>
            <a:endParaRPr kumimoji="0" lang="cy-GB" altLang="en-US" sz="2000" i="0" u="none" strike="noStrike" cap="none" normalizeH="0" baseline="0" dirty="0">
              <a:ln>
                <a:noFill/>
              </a:ln>
              <a:solidFill>
                <a:schemeClr val="tx1"/>
              </a:solidFill>
              <a:effectLst/>
              <a:latin typeface="Arial" panose="020B0604020202020204" pitchFamily="34" charset="0"/>
            </a:endParaRPr>
          </a:p>
          <a:p>
            <a:pPr marL="0" indent="0">
              <a:buNone/>
            </a:pPr>
            <a:r>
              <a:rPr lang="en-GB" dirty="0">
                <a:solidFill>
                  <a:srgbClr val="0070C0"/>
                </a:solidFill>
              </a:rPr>
              <a:t>Read the article to find a theory which can be used in your business pitch:</a:t>
            </a:r>
          </a:p>
          <a:p>
            <a:r>
              <a:rPr lang="en-GB" b="1" dirty="0" err="1"/>
              <a:t>Stankevitch</a:t>
            </a:r>
            <a:r>
              <a:rPr lang="en-GB" b="1" dirty="0"/>
              <a:t> (2017) </a:t>
            </a:r>
            <a:r>
              <a:rPr lang="en-GB" b="1" i="1" dirty="0"/>
              <a:t>Explaining the Consumer Decision-Making Process: Critical Literature Review (On Moodle)</a:t>
            </a:r>
          </a:p>
        </p:txBody>
      </p:sp>
      <p:sp>
        <p:nvSpPr>
          <p:cNvPr id="6" name="Rectangle 2">
            <a:extLst>
              <a:ext uri="{FF2B5EF4-FFF2-40B4-BE49-F238E27FC236}">
                <a16:creationId xmlns:a16="http://schemas.microsoft.com/office/drawing/2014/main" id="{D64D26D8-108B-CE4A-EF3E-6ADFB0041907}"/>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14337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5D99F-ED36-D93D-1F2A-B523085C0A4A}"/>
              </a:ext>
            </a:extLst>
          </p:cNvPr>
          <p:cNvSpPr>
            <a:spLocks noGrp="1"/>
          </p:cNvSpPr>
          <p:nvPr>
            <p:ph type="title"/>
          </p:nvPr>
        </p:nvSpPr>
        <p:spPr>
          <a:xfrm>
            <a:off x="138953" y="0"/>
            <a:ext cx="10515600" cy="1325563"/>
          </a:xfrm>
        </p:spPr>
        <p:txBody>
          <a:bodyPr>
            <a:normAutofit/>
          </a:bodyPr>
          <a:lstStyle/>
          <a:p>
            <a:r>
              <a:rPr lang="en-GB" sz="3200" dirty="0"/>
              <a:t>Proses Gwneud Penderfyniadau </a:t>
            </a:r>
            <a:r>
              <a:rPr lang="en-GB" sz="3200" dirty="0" err="1"/>
              <a:t>Defnyddwyr</a:t>
            </a:r>
            <a:endParaRPr lang="en-GB" sz="3200" dirty="0"/>
          </a:p>
        </p:txBody>
      </p:sp>
      <p:sp>
        <p:nvSpPr>
          <p:cNvPr id="3" name="Content Placeholder 2">
            <a:extLst>
              <a:ext uri="{FF2B5EF4-FFF2-40B4-BE49-F238E27FC236}">
                <a16:creationId xmlns:a16="http://schemas.microsoft.com/office/drawing/2014/main" id="{37A7802C-51F3-215B-F246-C4D0CC714D90}"/>
              </a:ext>
            </a:extLst>
          </p:cNvPr>
          <p:cNvSpPr>
            <a:spLocks noGrp="1"/>
          </p:cNvSpPr>
          <p:nvPr>
            <p:ph sz="half" idx="1"/>
          </p:nvPr>
        </p:nvSpPr>
        <p:spPr>
          <a:xfrm>
            <a:off x="569258" y="1068081"/>
            <a:ext cx="10395857" cy="4670892"/>
          </a:xfrm>
        </p:spPr>
        <p:txBody>
          <a:bodyPr>
            <a:normAutofit fontScale="85000" lnSpcReduction="20000"/>
          </a:bodyPr>
          <a:lstStyle/>
          <a:p>
            <a:r>
              <a:rPr lang="en-GB" b="1" dirty="0" err="1"/>
              <a:t>Ymwybyddiaeth</a:t>
            </a:r>
            <a:r>
              <a:rPr lang="en-GB" b="1" dirty="0"/>
              <a:t>: </a:t>
            </a:r>
            <a:r>
              <a:rPr lang="en-GB" dirty="0"/>
              <a:t>Mae'r </a:t>
            </a:r>
            <a:r>
              <a:rPr lang="en-GB" dirty="0" err="1"/>
              <a:t>cwsmer</a:t>
            </a:r>
            <a:r>
              <a:rPr lang="en-GB" dirty="0"/>
              <a:t> yn dod yn </a:t>
            </a:r>
            <a:r>
              <a:rPr lang="en-GB" dirty="0" err="1"/>
              <a:t>ymwybodol</a:t>
            </a:r>
            <a:r>
              <a:rPr lang="en-GB" dirty="0"/>
              <a:t> o </a:t>
            </a:r>
            <a:r>
              <a:rPr lang="en-GB" dirty="0" err="1"/>
              <a:t>broblem</a:t>
            </a:r>
            <a:r>
              <a:rPr lang="en-GB" dirty="0"/>
              <a:t> y mae angen </a:t>
            </a:r>
            <a:r>
              <a:rPr lang="en-GB" dirty="0" err="1"/>
              <a:t>iddo</a:t>
            </a:r>
            <a:r>
              <a:rPr lang="en-GB" dirty="0"/>
              <a:t> ei </a:t>
            </a:r>
            <a:r>
              <a:rPr lang="en-GB" dirty="0" err="1"/>
              <a:t>datrys</a:t>
            </a:r>
            <a:r>
              <a:rPr lang="en-GB" dirty="0"/>
              <a:t> neu angen y mae am ei </a:t>
            </a:r>
            <a:r>
              <a:rPr lang="en-GB" dirty="0" err="1"/>
              <a:t>fodloni</a:t>
            </a:r>
            <a:r>
              <a:rPr lang="en-GB" dirty="0"/>
              <a:t>.</a:t>
            </a:r>
          </a:p>
          <a:p>
            <a:r>
              <a:rPr lang="en-GB" dirty="0" err="1"/>
              <a:t>Diddordeb</a:t>
            </a:r>
            <a:r>
              <a:rPr lang="en-GB" dirty="0"/>
              <a:t>: Mae'r </a:t>
            </a:r>
            <a:r>
              <a:rPr lang="en-GB" dirty="0" err="1"/>
              <a:t>cwsmer</a:t>
            </a:r>
            <a:r>
              <a:rPr lang="en-GB" dirty="0"/>
              <a:t> yn </a:t>
            </a:r>
            <a:r>
              <a:rPr lang="en-GB" dirty="0" err="1"/>
              <a:t>dechrau</a:t>
            </a:r>
            <a:r>
              <a:rPr lang="en-GB" dirty="0"/>
              <a:t> edrych o </a:t>
            </a:r>
            <a:r>
              <a:rPr lang="en-GB" dirty="0" err="1"/>
              <a:t>gwmpas</a:t>
            </a:r>
            <a:r>
              <a:rPr lang="en-GB" dirty="0"/>
              <a:t> ac </a:t>
            </a:r>
            <a:r>
              <a:rPr lang="en-GB" dirty="0" err="1"/>
              <a:t>ymchwilio</a:t>
            </a:r>
            <a:r>
              <a:rPr lang="en-GB" dirty="0"/>
              <a:t> i </a:t>
            </a:r>
            <a:r>
              <a:rPr lang="en-GB" dirty="0" err="1"/>
              <a:t>gynhyrchion</a:t>
            </a:r>
            <a:r>
              <a:rPr lang="en-GB" dirty="0"/>
              <a:t> neu atebion posibl.</a:t>
            </a:r>
          </a:p>
          <a:p>
            <a:r>
              <a:rPr lang="en-GB" b="1" dirty="0" err="1"/>
              <a:t>Ystyriaeth</a:t>
            </a:r>
            <a:r>
              <a:rPr lang="en-GB" dirty="0"/>
              <a:t>: Mae'r </a:t>
            </a:r>
            <a:r>
              <a:rPr lang="en-GB" dirty="0" err="1"/>
              <a:t>cwsmer</a:t>
            </a:r>
            <a:r>
              <a:rPr lang="en-GB" dirty="0"/>
              <a:t> wedi </a:t>
            </a:r>
            <a:r>
              <a:rPr lang="en-GB" dirty="0" err="1"/>
              <a:t>tocio</a:t>
            </a:r>
            <a:r>
              <a:rPr lang="en-GB" dirty="0"/>
              <a:t> ei </a:t>
            </a:r>
            <a:r>
              <a:rPr lang="en-GB" dirty="0" err="1"/>
              <a:t>ddewisiadau</a:t>
            </a:r>
            <a:r>
              <a:rPr lang="en-GB" dirty="0"/>
              <a:t> ac yn </a:t>
            </a:r>
            <a:r>
              <a:rPr lang="en-GB" dirty="0" err="1"/>
              <a:t>trafod</a:t>
            </a:r>
            <a:r>
              <a:rPr lang="en-GB" dirty="0"/>
              <a:t> </a:t>
            </a:r>
            <a:r>
              <a:rPr lang="en-GB" dirty="0" err="1"/>
              <a:t>manteision</a:t>
            </a:r>
            <a:r>
              <a:rPr lang="en-GB" dirty="0"/>
              <a:t> ac </a:t>
            </a:r>
            <a:r>
              <a:rPr lang="en-GB" dirty="0" err="1"/>
              <a:t>anfanteision</a:t>
            </a:r>
            <a:r>
              <a:rPr lang="en-GB" dirty="0"/>
              <a:t> pob </a:t>
            </a:r>
            <a:r>
              <a:rPr lang="en-GB" dirty="0" err="1"/>
              <a:t>dewis</a:t>
            </a:r>
            <a:r>
              <a:rPr lang="en-GB" dirty="0"/>
              <a:t>. Yn y pen draw, </a:t>
            </a:r>
            <a:r>
              <a:rPr lang="en-GB" dirty="0" err="1"/>
              <a:t>maen</a:t>
            </a:r>
            <a:r>
              <a:rPr lang="en-GB" dirty="0"/>
              <a:t> </a:t>
            </a:r>
            <a:r>
              <a:rPr lang="en-GB" dirty="0" err="1"/>
              <a:t>nhw'n</a:t>
            </a:r>
            <a:r>
              <a:rPr lang="en-GB" dirty="0"/>
              <a:t> gwneud </a:t>
            </a:r>
            <a:r>
              <a:rPr lang="en-GB" dirty="0" err="1"/>
              <a:t>dewis</a:t>
            </a:r>
            <a:r>
              <a:rPr lang="en-GB" dirty="0"/>
              <a:t> yn seiliedig ar </a:t>
            </a:r>
            <a:r>
              <a:rPr lang="en-GB" dirty="0" err="1"/>
              <a:t>ffactorau</a:t>
            </a:r>
            <a:r>
              <a:rPr lang="en-GB" dirty="0"/>
              <a:t> fel ansawdd, pris, neu </a:t>
            </a:r>
            <a:r>
              <a:rPr lang="en-GB" dirty="0" err="1"/>
              <a:t>brofiad</a:t>
            </a:r>
            <a:r>
              <a:rPr lang="en-GB" dirty="0"/>
              <a:t> </a:t>
            </a:r>
            <a:r>
              <a:rPr lang="en-GB" dirty="0" err="1"/>
              <a:t>blaenorol</a:t>
            </a:r>
            <a:r>
              <a:rPr lang="en-GB" dirty="0"/>
              <a:t> gyda'r brand.</a:t>
            </a:r>
          </a:p>
          <a:p>
            <a:r>
              <a:rPr lang="en-GB" b="1" dirty="0" err="1"/>
              <a:t>Prynu</a:t>
            </a:r>
            <a:r>
              <a:rPr lang="en-GB" b="1" dirty="0"/>
              <a:t>: </a:t>
            </a:r>
            <a:r>
              <a:rPr lang="en-GB" dirty="0"/>
              <a:t>Gyda </a:t>
            </a:r>
            <a:r>
              <a:rPr lang="en-GB" dirty="0" err="1"/>
              <a:t>digon</a:t>
            </a:r>
            <a:r>
              <a:rPr lang="en-GB" dirty="0"/>
              <a:t> o </a:t>
            </a:r>
            <a:r>
              <a:rPr lang="en-GB" dirty="0" err="1"/>
              <a:t>wybodaeth</a:t>
            </a:r>
            <a:r>
              <a:rPr lang="en-GB" dirty="0"/>
              <a:t>, mae'r </a:t>
            </a:r>
            <a:r>
              <a:rPr lang="en-GB" dirty="0" err="1"/>
              <a:t>cwsmer</a:t>
            </a:r>
            <a:r>
              <a:rPr lang="en-GB" dirty="0"/>
              <a:t> </a:t>
            </a:r>
            <a:r>
              <a:rPr lang="en-GB" dirty="0" err="1"/>
              <a:t>bellach</a:t>
            </a:r>
            <a:r>
              <a:rPr lang="en-GB" dirty="0"/>
              <a:t> yn gallu </a:t>
            </a:r>
            <a:r>
              <a:rPr lang="en-GB" dirty="0" err="1"/>
              <a:t>cyfiawnhau</a:t>
            </a:r>
            <a:r>
              <a:rPr lang="en-GB" dirty="0"/>
              <a:t> </a:t>
            </a:r>
            <a:r>
              <a:rPr lang="en-GB" dirty="0" err="1"/>
              <a:t>prynu</a:t>
            </a:r>
            <a:r>
              <a:rPr lang="en-GB" dirty="0"/>
              <a:t>. </a:t>
            </a:r>
            <a:r>
              <a:rPr lang="en-GB" dirty="0" err="1"/>
              <a:t>Maen</a:t>
            </a:r>
            <a:r>
              <a:rPr lang="en-GB" dirty="0"/>
              <a:t> </a:t>
            </a:r>
            <a:r>
              <a:rPr lang="en-GB" dirty="0" err="1"/>
              <a:t>nhw'n</a:t>
            </a:r>
            <a:r>
              <a:rPr lang="en-GB" dirty="0"/>
              <a:t> </a:t>
            </a:r>
            <a:r>
              <a:rPr lang="en-GB" dirty="0" err="1"/>
              <a:t>mynd</a:t>
            </a:r>
            <a:r>
              <a:rPr lang="en-GB" dirty="0"/>
              <a:t> i'r </a:t>
            </a:r>
            <a:r>
              <a:rPr lang="en-GB" dirty="0" err="1"/>
              <a:t>platfform</a:t>
            </a:r>
            <a:r>
              <a:rPr lang="en-GB" dirty="0"/>
              <a:t> </a:t>
            </a:r>
            <a:r>
              <a:rPr lang="en-GB" dirty="0" err="1"/>
              <a:t>gwerthu</a:t>
            </a:r>
            <a:r>
              <a:rPr lang="en-GB" dirty="0"/>
              <a:t> ar gyfer y cynnyrch, yn ei </a:t>
            </a:r>
            <a:r>
              <a:rPr lang="en-GB" dirty="0" err="1"/>
              <a:t>ychwanegu</a:t>
            </a:r>
            <a:r>
              <a:rPr lang="en-GB" dirty="0"/>
              <a:t> at eu </a:t>
            </a:r>
            <a:r>
              <a:rPr lang="en-GB" dirty="0" err="1"/>
              <a:t>trol</a:t>
            </a:r>
            <a:r>
              <a:rPr lang="en-GB" dirty="0"/>
              <a:t>, ac yn </a:t>
            </a:r>
            <a:r>
              <a:rPr lang="en-GB" dirty="0" err="1"/>
              <a:t>clicio</a:t>
            </a:r>
            <a:r>
              <a:rPr lang="en-GB" dirty="0"/>
              <a:t> ar “</a:t>
            </a:r>
            <a:r>
              <a:rPr lang="en-GB" dirty="0" err="1"/>
              <a:t>Prynu</a:t>
            </a:r>
            <a:r>
              <a:rPr lang="en-GB" dirty="0"/>
              <a:t> </a:t>
            </a:r>
            <a:r>
              <a:rPr lang="en-GB" dirty="0" err="1"/>
              <a:t>Nawr</a:t>
            </a:r>
            <a:r>
              <a:rPr lang="en-GB" dirty="0"/>
              <a:t>.”</a:t>
            </a:r>
          </a:p>
          <a:p>
            <a:r>
              <a:rPr lang="en-GB" b="1" dirty="0" err="1"/>
              <a:t>Teyrngarwch</a:t>
            </a:r>
            <a:r>
              <a:rPr lang="en-GB" dirty="0"/>
              <a:t>: Mae llawer o </a:t>
            </a:r>
            <a:r>
              <a:rPr lang="en-GB" dirty="0" err="1"/>
              <a:t>deithiau</a:t>
            </a:r>
            <a:r>
              <a:rPr lang="en-GB" dirty="0"/>
              <a:t> </a:t>
            </a:r>
            <a:r>
              <a:rPr lang="en-GB" dirty="0" err="1"/>
              <a:t>cwsmeriaid</a:t>
            </a:r>
            <a:r>
              <a:rPr lang="en-GB" dirty="0"/>
              <a:t> yn dod i ben gyda'r cam </a:t>
            </a:r>
            <a:r>
              <a:rPr lang="en-GB" dirty="0" err="1"/>
              <a:t>prynu</a:t>
            </a:r>
            <a:r>
              <a:rPr lang="en-GB" dirty="0"/>
              <a:t>. </a:t>
            </a:r>
            <a:r>
              <a:rPr lang="en-GB" dirty="0" err="1"/>
              <a:t>Fodd</a:t>
            </a:r>
            <a:r>
              <a:rPr lang="en-GB" dirty="0"/>
              <a:t> </a:t>
            </a:r>
            <a:r>
              <a:rPr lang="en-GB" dirty="0" err="1"/>
              <a:t>bynnag</a:t>
            </a:r>
            <a:r>
              <a:rPr lang="en-GB" dirty="0"/>
              <a:t>, mae </a:t>
            </a:r>
            <a:r>
              <a:rPr lang="en-GB" dirty="0" err="1"/>
              <a:t>darparu</a:t>
            </a:r>
            <a:r>
              <a:rPr lang="en-GB" dirty="0"/>
              <a:t> profiad </a:t>
            </a:r>
            <a:r>
              <a:rPr lang="en-GB" dirty="0" err="1"/>
              <a:t>ôl-brynu</a:t>
            </a:r>
            <a:r>
              <a:rPr lang="en-GB" dirty="0"/>
              <a:t> </a:t>
            </a:r>
            <a:r>
              <a:rPr lang="en-GB" dirty="0" err="1"/>
              <a:t>rhagorol</a:t>
            </a:r>
            <a:r>
              <a:rPr lang="en-GB" dirty="0"/>
              <a:t> yn hanfodol i sicrhau y bydd y </a:t>
            </a:r>
            <a:r>
              <a:rPr lang="en-GB" dirty="0" err="1"/>
              <a:t>cwsmer</a:t>
            </a:r>
            <a:r>
              <a:rPr lang="en-GB" dirty="0"/>
              <a:t> yn </a:t>
            </a:r>
            <a:r>
              <a:rPr lang="en-GB" dirty="0" err="1"/>
              <a:t>prynu</a:t>
            </a:r>
            <a:r>
              <a:rPr lang="en-GB" dirty="0"/>
              <a:t> rhywbeth arall yn y </a:t>
            </a:r>
            <a:r>
              <a:rPr lang="en-GB" dirty="0" err="1"/>
              <a:t>dyfodol</a:t>
            </a:r>
            <a:r>
              <a:rPr lang="en-GB" dirty="0"/>
              <a:t> </a:t>
            </a:r>
            <a:r>
              <a:rPr lang="en-GB" dirty="0" err="1"/>
              <a:t>neu'n</a:t>
            </a:r>
            <a:r>
              <a:rPr lang="en-GB" dirty="0"/>
              <a:t> </a:t>
            </a:r>
            <a:r>
              <a:rPr lang="en-GB" dirty="0" err="1"/>
              <a:t>argymell</a:t>
            </a:r>
            <a:r>
              <a:rPr lang="en-GB" dirty="0"/>
              <a:t> eich cynnyrch i eraill. </a:t>
            </a:r>
            <a:r>
              <a:rPr lang="en-GB" dirty="0" err="1"/>
              <a:t>Dyma</a:t>
            </a:r>
            <a:r>
              <a:rPr lang="en-GB" dirty="0"/>
              <a:t> lle mae </a:t>
            </a:r>
            <a:r>
              <a:rPr lang="en-GB" dirty="0" err="1"/>
              <a:t>teyrngarwch</a:t>
            </a:r>
            <a:r>
              <a:rPr lang="en-GB" dirty="0"/>
              <a:t> yn </a:t>
            </a:r>
            <a:r>
              <a:rPr lang="en-GB" dirty="0" err="1"/>
              <a:t>dechrau</a:t>
            </a:r>
            <a:r>
              <a:rPr lang="en-GB" dirty="0"/>
              <a:t>. </a:t>
            </a:r>
          </a:p>
        </p:txBody>
      </p:sp>
    </p:spTree>
    <p:extLst>
      <p:ext uri="{BB962C8B-B14F-4D97-AF65-F5344CB8AC3E}">
        <p14:creationId xmlns:p14="http://schemas.microsoft.com/office/powerpoint/2010/main" val="14166814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7FAC-9348-D7CF-75E9-C6BD4129C085}"/>
              </a:ext>
            </a:extLst>
          </p:cNvPr>
          <p:cNvSpPr>
            <a:spLocks noGrp="1"/>
          </p:cNvSpPr>
          <p:nvPr>
            <p:ph type="title"/>
          </p:nvPr>
        </p:nvSpPr>
        <p:spPr>
          <a:xfrm>
            <a:off x="185057" y="0"/>
            <a:ext cx="10515600" cy="1325563"/>
          </a:xfrm>
        </p:spPr>
        <p:txBody>
          <a:bodyPr/>
          <a:lstStyle/>
          <a:p>
            <a:r>
              <a:rPr lang="en-GB" dirty="0">
                <a:solidFill>
                  <a:srgbClr val="0070C0"/>
                </a:solidFill>
              </a:rPr>
              <a:t>The consumer decision making process</a:t>
            </a:r>
          </a:p>
        </p:txBody>
      </p:sp>
      <p:sp>
        <p:nvSpPr>
          <p:cNvPr id="3" name="Content Placeholder 2">
            <a:extLst>
              <a:ext uri="{FF2B5EF4-FFF2-40B4-BE49-F238E27FC236}">
                <a16:creationId xmlns:a16="http://schemas.microsoft.com/office/drawing/2014/main" id="{CA315886-DF8C-7964-56AA-F5A686B23801}"/>
              </a:ext>
            </a:extLst>
          </p:cNvPr>
          <p:cNvSpPr>
            <a:spLocks noGrp="1"/>
          </p:cNvSpPr>
          <p:nvPr>
            <p:ph sz="half" idx="1"/>
          </p:nvPr>
        </p:nvSpPr>
        <p:spPr>
          <a:xfrm>
            <a:off x="131268" y="1172482"/>
            <a:ext cx="10764691" cy="4351338"/>
          </a:xfrm>
        </p:spPr>
        <p:txBody>
          <a:bodyPr>
            <a:normAutofit fontScale="85000" lnSpcReduction="20000"/>
          </a:bodyPr>
          <a:lstStyle/>
          <a:p>
            <a:r>
              <a:rPr lang="en-GB" b="1" dirty="0">
                <a:solidFill>
                  <a:srgbClr val="0070C0"/>
                </a:solidFill>
              </a:rPr>
              <a:t>Awareness</a:t>
            </a:r>
            <a:r>
              <a:rPr lang="en-GB" dirty="0">
                <a:solidFill>
                  <a:srgbClr val="0070C0"/>
                </a:solidFill>
              </a:rPr>
              <a:t>: The customer becomes aware of a problem they need to solve or a need they want to satisfy. </a:t>
            </a:r>
          </a:p>
          <a:p>
            <a:r>
              <a:rPr lang="en-GB" b="1" dirty="0">
                <a:solidFill>
                  <a:srgbClr val="0070C0"/>
                </a:solidFill>
              </a:rPr>
              <a:t>Interest</a:t>
            </a:r>
            <a:r>
              <a:rPr lang="en-GB" dirty="0">
                <a:solidFill>
                  <a:srgbClr val="0070C0"/>
                </a:solidFill>
              </a:rPr>
              <a:t>: The customer starts looking around and researching potential products or solutions. </a:t>
            </a:r>
          </a:p>
          <a:p>
            <a:r>
              <a:rPr lang="en-GB" b="1" dirty="0">
                <a:solidFill>
                  <a:srgbClr val="0070C0"/>
                </a:solidFill>
              </a:rPr>
              <a:t>Consideration</a:t>
            </a:r>
            <a:r>
              <a:rPr lang="en-GB" dirty="0">
                <a:solidFill>
                  <a:srgbClr val="0070C0"/>
                </a:solidFill>
              </a:rPr>
              <a:t>: The customer has trimmed down their choices and is debating the pros and cons of each choice. They eventually make a choice based on factors like quality, price, or previous experience with the brand.</a:t>
            </a:r>
          </a:p>
          <a:p>
            <a:r>
              <a:rPr lang="en-GB" b="1" dirty="0">
                <a:solidFill>
                  <a:srgbClr val="0070C0"/>
                </a:solidFill>
              </a:rPr>
              <a:t>Purchase</a:t>
            </a:r>
            <a:r>
              <a:rPr lang="en-GB" dirty="0">
                <a:solidFill>
                  <a:srgbClr val="0070C0"/>
                </a:solidFill>
              </a:rPr>
              <a:t>: Armed with enough knowledge, the customer is now able to justify making a purchase. They go to the sales platform for the product, add it to their cart, and click on “Buy Now.” </a:t>
            </a:r>
          </a:p>
          <a:p>
            <a:r>
              <a:rPr lang="en-GB" b="1" dirty="0">
                <a:solidFill>
                  <a:srgbClr val="0070C0"/>
                </a:solidFill>
              </a:rPr>
              <a:t>Loyalty</a:t>
            </a:r>
            <a:r>
              <a:rPr lang="en-GB" dirty="0">
                <a:solidFill>
                  <a:srgbClr val="0070C0"/>
                </a:solidFill>
              </a:rPr>
              <a:t>: Many customer journeys end with the purchase stage. However, providing an excellent post-purchase experience is crucial to ensuring that the customer will make another purchase in the future or will recommend your product to others. This is where loyalty begins. </a:t>
            </a:r>
          </a:p>
          <a:p>
            <a:endParaRPr lang="en-GB" dirty="0">
              <a:solidFill>
                <a:srgbClr val="0070C0"/>
              </a:solidFill>
            </a:endParaRPr>
          </a:p>
          <a:p>
            <a:endParaRPr lang="en-GB" dirty="0"/>
          </a:p>
          <a:p>
            <a:endParaRPr lang="en-GB" dirty="0"/>
          </a:p>
          <a:p>
            <a:endParaRPr lang="en-GB" dirty="0"/>
          </a:p>
        </p:txBody>
      </p:sp>
    </p:spTree>
    <p:extLst>
      <p:ext uri="{BB962C8B-B14F-4D97-AF65-F5344CB8AC3E}">
        <p14:creationId xmlns:p14="http://schemas.microsoft.com/office/powerpoint/2010/main" val="24832481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5E118-1CB9-761D-6C45-DDA1A71F6E66}"/>
              </a:ext>
            </a:extLst>
          </p:cNvPr>
          <p:cNvSpPr>
            <a:spLocks noGrp="1"/>
          </p:cNvSpPr>
          <p:nvPr>
            <p:ph type="title"/>
          </p:nvPr>
        </p:nvSpPr>
        <p:spPr>
          <a:xfrm>
            <a:off x="208109" y="185016"/>
            <a:ext cx="10515600" cy="1325563"/>
          </a:xfrm>
        </p:spPr>
        <p:txBody>
          <a:bodyPr>
            <a:normAutofit/>
          </a:bodyPr>
          <a:lstStyle/>
          <a:p>
            <a:r>
              <a:rPr lang="en-GB" sz="2800" dirty="0"/>
              <a:t>Pa mor </a:t>
            </a:r>
            <a:r>
              <a:rPr lang="en-GB" sz="2800" dirty="0" err="1"/>
              <a:t>ddiogel</a:t>
            </a:r>
            <a:r>
              <a:rPr lang="en-GB" sz="2800" dirty="0"/>
              <a:t> </a:t>
            </a:r>
            <a:r>
              <a:rPr lang="en-GB" sz="2800" dirty="0" err="1"/>
              <a:t>yw</a:t>
            </a:r>
            <a:r>
              <a:rPr lang="en-GB" sz="2800" dirty="0"/>
              <a:t> eich </a:t>
            </a:r>
            <a:r>
              <a:rPr lang="en-GB" sz="2800" dirty="0" err="1"/>
              <a:t>syniad</a:t>
            </a:r>
            <a:r>
              <a:rPr lang="en-GB" sz="2800" dirty="0"/>
              <a:t>? </a:t>
            </a:r>
            <a:r>
              <a:rPr lang="en-GB" sz="2800" dirty="0" err="1"/>
              <a:t>Dadansoddiad</a:t>
            </a:r>
            <a:r>
              <a:rPr lang="en-GB" sz="2800" dirty="0"/>
              <a:t> SWOT/</a:t>
            </a:r>
            <a:r>
              <a:rPr lang="en-GB" sz="2800" dirty="0" err="1"/>
              <a:t>CGCB</a:t>
            </a:r>
            <a:endParaRPr lang="en-GB" sz="2800" dirty="0"/>
          </a:p>
        </p:txBody>
      </p:sp>
      <p:sp>
        <p:nvSpPr>
          <p:cNvPr id="3" name="Content Placeholder 2">
            <a:extLst>
              <a:ext uri="{FF2B5EF4-FFF2-40B4-BE49-F238E27FC236}">
                <a16:creationId xmlns:a16="http://schemas.microsoft.com/office/drawing/2014/main" id="{C787AF89-CF4D-D2C4-FDC3-8A17EE83EA33}"/>
              </a:ext>
            </a:extLst>
          </p:cNvPr>
          <p:cNvSpPr>
            <a:spLocks noGrp="1"/>
          </p:cNvSpPr>
          <p:nvPr>
            <p:ph sz="half" idx="1"/>
          </p:nvPr>
        </p:nvSpPr>
        <p:spPr>
          <a:xfrm>
            <a:off x="430946" y="1510579"/>
            <a:ext cx="5181600" cy="4351338"/>
          </a:xfrm>
        </p:spPr>
        <p:txBody>
          <a:bodyPr>
            <a:normAutofit fontScale="77500" lnSpcReduction="20000"/>
          </a:bodyPr>
          <a:lstStyle/>
          <a:p>
            <a:r>
              <a:rPr lang="en-GB" b="1" dirty="0" err="1"/>
              <a:t>Cryfderau</a:t>
            </a:r>
            <a:r>
              <a:rPr lang="en-GB" dirty="0"/>
              <a:t>: </a:t>
            </a:r>
            <a:r>
              <a:rPr lang="en-GB" dirty="0" err="1"/>
              <a:t>beth</a:t>
            </a:r>
            <a:r>
              <a:rPr lang="en-GB" dirty="0"/>
              <a:t> mae’ch cynnyrch </a:t>
            </a:r>
            <a:r>
              <a:rPr lang="en-GB" dirty="0" err="1"/>
              <a:t>neu’n</a:t>
            </a:r>
            <a:r>
              <a:rPr lang="en-GB" dirty="0"/>
              <a:t> ei wneud yn dda</a:t>
            </a:r>
          </a:p>
          <a:p>
            <a:r>
              <a:rPr lang="en-GB" b="1" dirty="0" err="1"/>
              <a:t>Gwendidau</a:t>
            </a:r>
            <a:r>
              <a:rPr lang="en-GB" b="1" dirty="0"/>
              <a:t>: </a:t>
            </a:r>
            <a:r>
              <a:rPr lang="en-GB" dirty="0"/>
              <a:t>yr hyn nad </a:t>
            </a:r>
            <a:r>
              <a:rPr lang="en-GB" dirty="0" err="1"/>
              <a:t>yw</a:t>
            </a:r>
            <a:r>
              <a:rPr lang="en-GB" dirty="0"/>
              <a:t> eich cynnyrch neu </a:t>
            </a:r>
            <a:r>
              <a:rPr lang="en-GB" dirty="0" err="1"/>
              <a:t>gwmni</a:t>
            </a:r>
            <a:r>
              <a:rPr lang="en-GB" dirty="0"/>
              <a:t> yn ei wneud yn dda </a:t>
            </a:r>
            <a:r>
              <a:rPr lang="en-GB" dirty="0" err="1"/>
              <a:t>iawn</a:t>
            </a:r>
            <a:endParaRPr lang="en-GB" dirty="0"/>
          </a:p>
          <a:p>
            <a:r>
              <a:rPr lang="en-GB" b="1" dirty="0" err="1"/>
              <a:t>Cyfleoedd</a:t>
            </a:r>
            <a:r>
              <a:rPr lang="en-GB" b="1" dirty="0"/>
              <a:t>: </a:t>
            </a:r>
            <a:r>
              <a:rPr lang="en-GB" dirty="0"/>
              <a:t>pa </a:t>
            </a:r>
            <a:r>
              <a:rPr lang="en-GB" dirty="0" err="1"/>
              <a:t>dechnolegau</a:t>
            </a:r>
            <a:r>
              <a:rPr lang="en-GB" dirty="0"/>
              <a:t> neu </a:t>
            </a:r>
            <a:r>
              <a:rPr lang="en-GB" dirty="0" err="1"/>
              <a:t>farchnadoedd</a:t>
            </a:r>
            <a:r>
              <a:rPr lang="en-GB" dirty="0"/>
              <a:t> newydd sydd ar y </a:t>
            </a:r>
            <a:r>
              <a:rPr lang="en-GB" dirty="0" err="1"/>
              <a:t>gweill</a:t>
            </a:r>
            <a:r>
              <a:rPr lang="en-GB" dirty="0"/>
              <a:t> ar gyfer eich brand</a:t>
            </a:r>
          </a:p>
          <a:p>
            <a:r>
              <a:rPr lang="en-GB" b="1" dirty="0" err="1"/>
              <a:t>Bygythiadau</a:t>
            </a:r>
            <a:r>
              <a:rPr lang="en-GB" b="1" dirty="0"/>
              <a:t>: </a:t>
            </a:r>
            <a:r>
              <a:rPr lang="en-GB" dirty="0" err="1"/>
              <a:t>beth</a:t>
            </a:r>
            <a:r>
              <a:rPr lang="en-GB" dirty="0"/>
              <a:t> sydd gan eich </a:t>
            </a:r>
            <a:r>
              <a:rPr lang="en-GB" dirty="0" err="1"/>
              <a:t>cystadleuwyr</a:t>
            </a:r>
            <a:r>
              <a:rPr lang="en-GB" dirty="0"/>
              <a:t> nad oes </a:t>
            </a:r>
            <a:r>
              <a:rPr lang="en-GB" dirty="0" err="1"/>
              <a:t>gennych</a:t>
            </a:r>
            <a:r>
              <a:rPr lang="en-GB" dirty="0"/>
              <a:t> chi?</a:t>
            </a:r>
          </a:p>
          <a:p>
            <a:pPr marL="0" indent="0">
              <a:buNone/>
            </a:pPr>
            <a:r>
              <a:rPr lang="en-GB" dirty="0" err="1"/>
              <a:t>Cofiwch</a:t>
            </a:r>
            <a:r>
              <a:rPr lang="en-GB" dirty="0"/>
              <a:t> nad </a:t>
            </a:r>
            <a:r>
              <a:rPr lang="en-GB" dirty="0" err="1"/>
              <a:t>yw</a:t>
            </a:r>
            <a:r>
              <a:rPr lang="en-GB" dirty="0"/>
              <a:t> </a:t>
            </a:r>
            <a:r>
              <a:rPr lang="en-GB" dirty="0" err="1"/>
              <a:t>cyfleoedd</a:t>
            </a:r>
            <a:r>
              <a:rPr lang="en-GB" dirty="0"/>
              <a:t>, </a:t>
            </a:r>
            <a:r>
              <a:rPr lang="en-GB" dirty="0" err="1"/>
              <a:t>bygythiadau</a:t>
            </a:r>
            <a:r>
              <a:rPr lang="en-GB" dirty="0"/>
              <a:t> a </a:t>
            </a:r>
            <a:r>
              <a:rPr lang="en-GB" dirty="0" err="1"/>
              <a:t>chryfderau</a:t>
            </a:r>
            <a:r>
              <a:rPr lang="en-GB" dirty="0"/>
              <a:t> a </a:t>
            </a:r>
            <a:r>
              <a:rPr lang="en-GB" dirty="0" err="1"/>
              <a:t>gwendidau</a:t>
            </a:r>
            <a:r>
              <a:rPr lang="en-GB" dirty="0"/>
              <a:t> yn </a:t>
            </a:r>
            <a:r>
              <a:rPr lang="en-GB" dirty="0" err="1"/>
              <a:t>annibynnol</a:t>
            </a:r>
            <a:r>
              <a:rPr lang="en-GB" dirty="0"/>
              <a:t> ar ei gilydd. Gall rhywbeth </a:t>
            </a:r>
            <a:r>
              <a:rPr lang="en-GB" dirty="0" err="1"/>
              <a:t>ddisgyn</a:t>
            </a:r>
            <a:r>
              <a:rPr lang="en-GB" dirty="0"/>
              <a:t> yn </a:t>
            </a:r>
            <a:r>
              <a:rPr lang="en-GB" dirty="0" err="1"/>
              <a:t>hawdd</a:t>
            </a:r>
            <a:r>
              <a:rPr lang="en-GB" dirty="0"/>
              <a:t> i fwy nag un </a:t>
            </a:r>
            <a:r>
              <a:rPr lang="en-GB" dirty="0" err="1"/>
              <a:t>categori</a:t>
            </a:r>
            <a:r>
              <a:rPr lang="en-GB" dirty="0"/>
              <a:t>.</a:t>
            </a:r>
          </a:p>
        </p:txBody>
      </p:sp>
      <p:pic>
        <p:nvPicPr>
          <p:cNvPr id="2050" name="Picture 2" descr="COVID 19 SWOT Analysis: SWOT Analysis in a Pandemic (Template)">
            <a:extLst>
              <a:ext uri="{FF2B5EF4-FFF2-40B4-BE49-F238E27FC236}">
                <a16:creationId xmlns:a16="http://schemas.microsoft.com/office/drawing/2014/main" id="{9B1669D7-F81F-4862-C261-098B98A3F51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54588" y="1292480"/>
            <a:ext cx="5737412" cy="5737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5107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E5B6-9966-F1A3-EA49-8BCA441251B9}"/>
              </a:ext>
            </a:extLst>
          </p:cNvPr>
          <p:cNvSpPr>
            <a:spLocks noGrp="1"/>
          </p:cNvSpPr>
          <p:nvPr>
            <p:ph type="title"/>
          </p:nvPr>
        </p:nvSpPr>
        <p:spPr>
          <a:xfrm>
            <a:off x="269581" y="-65180"/>
            <a:ext cx="10515600" cy="1325563"/>
          </a:xfrm>
        </p:spPr>
        <p:txBody>
          <a:bodyPr/>
          <a:lstStyle/>
          <a:p>
            <a:r>
              <a:rPr lang="en-GB" dirty="0">
                <a:solidFill>
                  <a:srgbClr val="0070C0"/>
                </a:solidFill>
              </a:rPr>
              <a:t>How safe is your idea? SWOT analysis</a:t>
            </a:r>
          </a:p>
        </p:txBody>
      </p:sp>
      <p:sp>
        <p:nvSpPr>
          <p:cNvPr id="3" name="Content Placeholder 2">
            <a:extLst>
              <a:ext uri="{FF2B5EF4-FFF2-40B4-BE49-F238E27FC236}">
                <a16:creationId xmlns:a16="http://schemas.microsoft.com/office/drawing/2014/main" id="{86B172F2-70B0-5ECF-BB4A-C234BF336427}"/>
              </a:ext>
            </a:extLst>
          </p:cNvPr>
          <p:cNvSpPr>
            <a:spLocks noGrp="1"/>
          </p:cNvSpPr>
          <p:nvPr>
            <p:ph sz="half" idx="1"/>
          </p:nvPr>
        </p:nvSpPr>
        <p:spPr>
          <a:xfrm>
            <a:off x="523155" y="1260383"/>
            <a:ext cx="5181600" cy="4351338"/>
          </a:xfrm>
        </p:spPr>
        <p:txBody>
          <a:bodyPr>
            <a:normAutofit fontScale="85000" lnSpcReduction="20000"/>
          </a:bodyPr>
          <a:lstStyle/>
          <a:p>
            <a:pPr>
              <a:buFont typeface="Arial" panose="020B0604020202020204" pitchFamily="34" charset="0"/>
              <a:buChar char="•"/>
            </a:pPr>
            <a:r>
              <a:rPr lang="en-GB" b="1" dirty="0">
                <a:solidFill>
                  <a:srgbClr val="0070C0"/>
                </a:solidFill>
                <a:effectLst/>
                <a:latin typeface="Roboto" panose="02000000000000000000" pitchFamily="2" charset="0"/>
              </a:rPr>
              <a:t>Strengths: </a:t>
            </a:r>
            <a:r>
              <a:rPr lang="en-GB" b="0" dirty="0">
                <a:solidFill>
                  <a:srgbClr val="0070C0"/>
                </a:solidFill>
                <a:effectLst/>
                <a:latin typeface="Roboto" panose="02000000000000000000" pitchFamily="2" charset="0"/>
              </a:rPr>
              <a:t>what your product or does well</a:t>
            </a:r>
          </a:p>
          <a:p>
            <a:pPr>
              <a:buFont typeface="Arial" panose="020B0604020202020204" pitchFamily="34" charset="0"/>
              <a:buChar char="•"/>
            </a:pPr>
            <a:r>
              <a:rPr lang="en-GB" b="1" dirty="0">
                <a:solidFill>
                  <a:srgbClr val="0070C0"/>
                </a:solidFill>
                <a:effectLst/>
                <a:latin typeface="Roboto" panose="02000000000000000000" pitchFamily="2" charset="0"/>
              </a:rPr>
              <a:t>Weaknesses: </a:t>
            </a:r>
            <a:r>
              <a:rPr lang="en-GB" b="0" dirty="0">
                <a:solidFill>
                  <a:srgbClr val="0070C0"/>
                </a:solidFill>
                <a:effectLst/>
                <a:latin typeface="Roboto" panose="02000000000000000000" pitchFamily="2" charset="0"/>
              </a:rPr>
              <a:t>what your product or company doesn’t do very well</a:t>
            </a:r>
          </a:p>
          <a:p>
            <a:pPr>
              <a:buFont typeface="Arial" panose="020B0604020202020204" pitchFamily="34" charset="0"/>
              <a:buChar char="•"/>
            </a:pPr>
            <a:r>
              <a:rPr lang="en-GB" b="1" dirty="0">
                <a:solidFill>
                  <a:srgbClr val="0070C0"/>
                </a:solidFill>
                <a:effectLst/>
                <a:latin typeface="Roboto" panose="02000000000000000000" pitchFamily="2" charset="0"/>
              </a:rPr>
              <a:t>Opportunities: </a:t>
            </a:r>
            <a:r>
              <a:rPr lang="en-GB" b="0" dirty="0">
                <a:solidFill>
                  <a:srgbClr val="0070C0"/>
                </a:solidFill>
                <a:effectLst/>
                <a:latin typeface="Roboto" panose="02000000000000000000" pitchFamily="2" charset="0"/>
              </a:rPr>
              <a:t>what new technologies or markets are in the pipeline for your brand</a:t>
            </a:r>
          </a:p>
          <a:p>
            <a:pPr>
              <a:buFont typeface="Arial" panose="020B0604020202020204" pitchFamily="34" charset="0"/>
              <a:buChar char="•"/>
            </a:pPr>
            <a:r>
              <a:rPr lang="en-GB" b="1" dirty="0">
                <a:solidFill>
                  <a:srgbClr val="0070C0"/>
                </a:solidFill>
                <a:effectLst/>
                <a:latin typeface="Roboto" panose="02000000000000000000" pitchFamily="2" charset="0"/>
              </a:rPr>
              <a:t>Threats: </a:t>
            </a:r>
            <a:r>
              <a:rPr lang="en-GB" b="0" dirty="0">
                <a:solidFill>
                  <a:srgbClr val="0070C0"/>
                </a:solidFill>
                <a:effectLst/>
                <a:latin typeface="Roboto" panose="02000000000000000000" pitchFamily="2" charset="0"/>
              </a:rPr>
              <a:t>what your competitors have that you don’t?</a:t>
            </a:r>
          </a:p>
          <a:p>
            <a:r>
              <a:rPr lang="en-GB" b="0" dirty="0">
                <a:solidFill>
                  <a:srgbClr val="0070C0"/>
                </a:solidFill>
                <a:effectLst/>
                <a:latin typeface="Roboto" panose="02000000000000000000" pitchFamily="2" charset="0"/>
              </a:rPr>
              <a:t>Remember that opportunities, threats and strengths, weaknesses are not mutually exclusive. Something can easily fall into more than one category.</a:t>
            </a:r>
          </a:p>
          <a:p>
            <a:endParaRPr lang="en-GB" dirty="0"/>
          </a:p>
        </p:txBody>
      </p:sp>
      <p:pic>
        <p:nvPicPr>
          <p:cNvPr id="1026" name="Picture 2" descr="COVID 19 SWOT Analysis: SWOT Analysis in a Pandemic (Template)">
            <a:extLst>
              <a:ext uri="{FF2B5EF4-FFF2-40B4-BE49-F238E27FC236}">
                <a16:creationId xmlns:a16="http://schemas.microsoft.com/office/drawing/2014/main" id="{C262791E-0913-97F9-C5BB-BF6D541A51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3144" y="1044669"/>
            <a:ext cx="5629275" cy="56292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blue button with a computer monitor&#10;&#10;Description automatically generated">
            <a:hlinkClick r:id="rId4"/>
            <a:extLst>
              <a:ext uri="{FF2B5EF4-FFF2-40B4-BE49-F238E27FC236}">
                <a16:creationId xmlns:a16="http://schemas.microsoft.com/office/drawing/2014/main" id="{84BC9D41-4AAB-4961-0D81-62BDEF7598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12047" y="5803900"/>
            <a:ext cx="583953" cy="615950"/>
          </a:xfrm>
          <a:prstGeom prst="rect">
            <a:avLst/>
          </a:prstGeom>
        </p:spPr>
      </p:pic>
    </p:spTree>
    <p:extLst>
      <p:ext uri="{BB962C8B-B14F-4D97-AF65-F5344CB8AC3E}">
        <p14:creationId xmlns:p14="http://schemas.microsoft.com/office/powerpoint/2010/main" val="23478153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D8A08-B0EA-CF8D-D0FC-6B1310FEFE17}"/>
              </a:ext>
            </a:extLst>
          </p:cNvPr>
          <p:cNvSpPr>
            <a:spLocks noGrp="1"/>
          </p:cNvSpPr>
          <p:nvPr>
            <p:ph type="title"/>
          </p:nvPr>
        </p:nvSpPr>
        <p:spPr/>
        <p:txBody>
          <a:bodyPr/>
          <a:lstStyle/>
          <a:p>
            <a:r>
              <a:rPr lang="en-GB" dirty="0" err="1"/>
              <a:t>Darllen</a:t>
            </a:r>
            <a:r>
              <a:rPr lang="en-GB" dirty="0"/>
              <a:t> / Read:</a:t>
            </a:r>
          </a:p>
        </p:txBody>
      </p:sp>
      <p:sp>
        <p:nvSpPr>
          <p:cNvPr id="3" name="Content Placeholder 2">
            <a:extLst>
              <a:ext uri="{FF2B5EF4-FFF2-40B4-BE49-F238E27FC236}">
                <a16:creationId xmlns:a16="http://schemas.microsoft.com/office/drawing/2014/main" id="{8CDB48F6-F792-AEB6-65CB-35C6A5C06D30}"/>
              </a:ext>
            </a:extLst>
          </p:cNvPr>
          <p:cNvSpPr>
            <a:spLocks noGrp="1"/>
          </p:cNvSpPr>
          <p:nvPr>
            <p:ph sz="half" idx="1"/>
          </p:nvPr>
        </p:nvSpPr>
        <p:spPr>
          <a:xfrm>
            <a:off x="838199" y="1825625"/>
            <a:ext cx="9673281" cy="4351338"/>
          </a:xfrm>
        </p:spPr>
        <p:txBody>
          <a:bodyPr/>
          <a:lstStyle/>
          <a:p>
            <a:r>
              <a:rPr lang="en-GB" b="1" i="0" u="none" strike="noStrike" dirty="0">
                <a:solidFill>
                  <a:srgbClr val="44707B"/>
                </a:solidFill>
                <a:effectLst/>
                <a:latin typeface="Source Sans Pro" panose="020B0503030403020204" pitchFamily="34" charset="0"/>
                <a:hlinkClick r:id="rId2"/>
              </a:rPr>
              <a:t>Research anthology on social media advertising and building consumer relationships</a:t>
            </a:r>
            <a:endParaRPr lang="en-GB" b="1" i="0" dirty="0">
              <a:solidFill>
                <a:srgbClr val="44707B"/>
              </a:solidFill>
              <a:effectLst/>
              <a:latin typeface="Source Sans Pro" panose="020B0503030403020204" pitchFamily="34" charset="0"/>
            </a:endParaRPr>
          </a:p>
          <a:p>
            <a:r>
              <a:rPr lang="en-GB" b="0" i="0" u="none" strike="noStrike" dirty="0">
                <a:solidFill>
                  <a:srgbClr val="3D3E73"/>
                </a:solidFill>
                <a:effectLst/>
                <a:latin typeface="robotolight"/>
                <a:hlinkClick r:id="rId3"/>
              </a:rPr>
              <a:t> </a:t>
            </a:r>
            <a:r>
              <a:rPr lang="en-GB" b="0" i="0" u="none" strike="noStrike" dirty="0">
                <a:solidFill>
                  <a:srgbClr val="5759A5"/>
                </a:solidFill>
                <a:effectLst/>
                <a:latin typeface="robotolight"/>
                <a:hlinkClick r:id="rId4"/>
              </a:rPr>
              <a:t>CHAPTER 2: The Business Plan: Road Map to Success</a:t>
            </a:r>
            <a:endParaRPr lang="en-GB" b="0" i="0" dirty="0">
              <a:solidFill>
                <a:srgbClr val="555555"/>
              </a:solidFill>
              <a:effectLst/>
              <a:latin typeface="robotolight"/>
            </a:endParaRPr>
          </a:p>
          <a:p>
            <a:endParaRPr lang="en-GB" dirty="0"/>
          </a:p>
        </p:txBody>
      </p:sp>
    </p:spTree>
    <p:extLst>
      <p:ext uri="{BB962C8B-B14F-4D97-AF65-F5344CB8AC3E}">
        <p14:creationId xmlns:p14="http://schemas.microsoft.com/office/powerpoint/2010/main" val="2513510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FA2832-373B-5B82-CCCE-22F1E5114828}"/>
              </a:ext>
            </a:extLst>
          </p:cNvPr>
          <p:cNvSpPr>
            <a:spLocks noGrp="1"/>
          </p:cNvSpPr>
          <p:nvPr>
            <p:ph sz="half" idx="1"/>
          </p:nvPr>
        </p:nvSpPr>
        <p:spPr>
          <a:xfrm>
            <a:off x="821724" y="713517"/>
            <a:ext cx="10455875" cy="4351338"/>
          </a:xfrm>
        </p:spPr>
        <p:txBody>
          <a:bodyPr/>
          <a:lstStyle/>
          <a:p>
            <a:r>
              <a:rPr lang="en-GB" dirty="0"/>
              <a:t>McCarthy, Jerome E. (1964). </a:t>
            </a:r>
            <a:r>
              <a:rPr lang="en-GB" i="1" dirty="0"/>
              <a:t>Basic Marketing. A Managerial Approach</a:t>
            </a:r>
            <a:r>
              <a:rPr lang="en-GB" dirty="0"/>
              <a:t>. Homewood, IL: Irwin.</a:t>
            </a:r>
          </a:p>
          <a:p>
            <a:pPr marL="0" indent="0">
              <a:buNone/>
            </a:pPr>
            <a:endParaRPr lang="en-GB" dirty="0">
              <a:solidFill>
                <a:srgbClr val="555555"/>
              </a:solidFill>
              <a:latin typeface="verdana" panose="020B0604030504040204" pitchFamily="34" charset="0"/>
            </a:endParaRPr>
          </a:p>
          <a:p>
            <a:r>
              <a:rPr lang="en-GB" b="0" i="0" dirty="0">
                <a:solidFill>
                  <a:srgbClr val="555555"/>
                </a:solidFill>
                <a:effectLst/>
                <a:latin typeface="verdana" panose="020B0604030504040204" pitchFamily="34" charset="0"/>
              </a:rPr>
              <a:t>Sarah, </a:t>
            </a:r>
            <a:r>
              <a:rPr lang="en-GB" b="0" i="0" dirty="0" err="1">
                <a:solidFill>
                  <a:srgbClr val="555555"/>
                </a:solidFill>
                <a:effectLst/>
                <a:latin typeface="verdana" panose="020B0604030504040204" pitchFamily="34" charset="0"/>
              </a:rPr>
              <a:t>I.S</a:t>
            </a:r>
            <a:r>
              <a:rPr lang="en-GB" b="0" i="0" dirty="0">
                <a:solidFill>
                  <a:srgbClr val="555555"/>
                </a:solidFill>
                <a:effectLst/>
                <a:latin typeface="verdana" panose="020B0604030504040204" pitchFamily="34" charset="0"/>
              </a:rPr>
              <a:t>., </a:t>
            </a:r>
            <a:r>
              <a:rPr lang="en-GB" b="0" i="0" dirty="0" err="1">
                <a:solidFill>
                  <a:srgbClr val="555555"/>
                </a:solidFill>
                <a:effectLst/>
                <a:latin typeface="verdana" panose="020B0604030504040204" pitchFamily="34" charset="0"/>
              </a:rPr>
              <a:t>Suhartanto</a:t>
            </a:r>
            <a:r>
              <a:rPr lang="en-GB" b="0" i="0" dirty="0">
                <a:solidFill>
                  <a:srgbClr val="555555"/>
                </a:solidFill>
                <a:effectLst/>
                <a:latin typeface="verdana" panose="020B0604030504040204" pitchFamily="34" charset="0"/>
              </a:rPr>
              <a:t>, D. &amp; </a:t>
            </a:r>
            <a:r>
              <a:rPr lang="en-GB" b="0" i="0" dirty="0" err="1">
                <a:solidFill>
                  <a:srgbClr val="555555"/>
                </a:solidFill>
                <a:effectLst/>
                <a:latin typeface="verdana" panose="020B0604030504040204" pitchFamily="34" charset="0"/>
              </a:rPr>
              <a:t>Suhaeni</a:t>
            </a:r>
            <a:r>
              <a:rPr lang="en-GB" b="0" i="0" dirty="0">
                <a:solidFill>
                  <a:srgbClr val="555555"/>
                </a:solidFill>
                <a:effectLst/>
                <a:latin typeface="verdana" panose="020B0604030504040204" pitchFamily="34" charset="0"/>
              </a:rPr>
              <a:t>, T. (2019), "Assessing hierarchical model of word of mouth in social media: its implication for entrepreneurs", </a:t>
            </a:r>
            <a:r>
              <a:rPr lang="en-GB" b="0" i="1" dirty="0">
                <a:solidFill>
                  <a:srgbClr val="555555"/>
                </a:solidFill>
                <a:effectLst/>
                <a:latin typeface="verdana" panose="020B0604030504040204" pitchFamily="34" charset="0"/>
              </a:rPr>
              <a:t>IOP Conference </a:t>
            </a:r>
            <a:r>
              <a:rPr lang="en-GB" b="0" i="1" dirty="0" err="1">
                <a:solidFill>
                  <a:srgbClr val="555555"/>
                </a:solidFill>
                <a:effectLst/>
                <a:latin typeface="verdana" panose="020B0604030504040204" pitchFamily="34" charset="0"/>
              </a:rPr>
              <a:t>Series.Materials</a:t>
            </a:r>
            <a:r>
              <a:rPr lang="en-GB" b="0" i="1" dirty="0">
                <a:solidFill>
                  <a:srgbClr val="555555"/>
                </a:solidFill>
                <a:effectLst/>
                <a:latin typeface="verdana" panose="020B0604030504040204" pitchFamily="34" charset="0"/>
              </a:rPr>
              <a:t> Science and Engineering, </a:t>
            </a:r>
            <a:r>
              <a:rPr lang="en-GB" b="0" i="0" dirty="0">
                <a:solidFill>
                  <a:srgbClr val="555555"/>
                </a:solidFill>
                <a:effectLst/>
                <a:latin typeface="verdana" panose="020B0604030504040204" pitchFamily="34" charset="0"/>
              </a:rPr>
              <a:t>vol. 662, no. 3 </a:t>
            </a:r>
            <a:endParaRPr lang="en-GB" dirty="0"/>
          </a:p>
        </p:txBody>
      </p:sp>
    </p:spTree>
    <p:extLst>
      <p:ext uri="{BB962C8B-B14F-4D97-AF65-F5344CB8AC3E}">
        <p14:creationId xmlns:p14="http://schemas.microsoft.com/office/powerpoint/2010/main" val="27766932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A1F9AF-B37A-503B-25C1-D36E8E59595E}"/>
              </a:ext>
            </a:extLst>
          </p:cNvPr>
          <p:cNvSpPr>
            <a:spLocks noGrp="1"/>
          </p:cNvSpPr>
          <p:nvPr>
            <p:ph sz="half" idx="1"/>
          </p:nvPr>
        </p:nvSpPr>
        <p:spPr>
          <a:xfrm>
            <a:off x="656967" y="507571"/>
            <a:ext cx="11263183" cy="5011780"/>
          </a:xfrm>
        </p:spPr>
        <p:txBody>
          <a:bodyPr/>
          <a:lstStyle/>
          <a:p>
            <a:r>
              <a:rPr lang="en-GB" b="0" i="0" dirty="0">
                <a:solidFill>
                  <a:srgbClr val="333333"/>
                </a:solidFill>
                <a:effectLst/>
                <a:latin typeface="Arial" panose="020B0604020202020204" pitchFamily="34" charset="0"/>
              </a:rPr>
              <a:t>Yang, K. C. (2018). Multi-Platform Advertising as a Global Phenomenon. In K. Yang (Ed.), </a:t>
            </a:r>
            <a:r>
              <a:rPr lang="en-GB" b="0" i="1" dirty="0">
                <a:solidFill>
                  <a:srgbClr val="333333"/>
                </a:solidFill>
                <a:effectLst/>
                <a:latin typeface="Arial" panose="020B0604020202020204" pitchFamily="34" charset="0"/>
              </a:rPr>
              <a:t>Multi-Platform Advertising Strategies in the Global Marketplace</a:t>
            </a:r>
            <a:r>
              <a:rPr lang="en-GB" b="0" i="0" dirty="0">
                <a:solidFill>
                  <a:srgbClr val="333333"/>
                </a:solidFill>
                <a:effectLst/>
                <a:latin typeface="Arial" panose="020B0604020202020204" pitchFamily="34" charset="0"/>
              </a:rPr>
              <a:t> (pp. 1-28). </a:t>
            </a:r>
            <a:r>
              <a:rPr lang="en-GB" b="0" i="0" dirty="0" err="1">
                <a:solidFill>
                  <a:srgbClr val="333333"/>
                </a:solidFill>
                <a:effectLst/>
                <a:latin typeface="Arial" panose="020B0604020202020204" pitchFamily="34" charset="0"/>
              </a:rPr>
              <a:t>IGI</a:t>
            </a:r>
            <a:r>
              <a:rPr lang="en-GB" b="0" i="0" dirty="0">
                <a:solidFill>
                  <a:srgbClr val="333333"/>
                </a:solidFill>
                <a:effectLst/>
                <a:latin typeface="Arial" panose="020B0604020202020204" pitchFamily="34" charset="0"/>
              </a:rPr>
              <a:t> Global. https://doi-org.ezproxy.uwtsd.ac.uk/10.4018/978-1-5225-3114-2.ch001</a:t>
            </a: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Yeboah-</a:t>
            </a:r>
            <a:r>
              <a:rPr lang="en-GB" b="0" i="0" dirty="0" err="1">
                <a:solidFill>
                  <a:srgbClr val="333333"/>
                </a:solidFill>
                <a:effectLst/>
                <a:latin typeface="Arial" panose="020B0604020202020204" pitchFamily="34" charset="0"/>
              </a:rPr>
              <a:t>Banin</a:t>
            </a:r>
            <a:r>
              <a:rPr lang="en-GB" b="0" i="0" dirty="0">
                <a:solidFill>
                  <a:srgbClr val="333333"/>
                </a:solidFill>
                <a:effectLst/>
                <a:latin typeface="Arial" panose="020B0604020202020204" pitchFamily="34" charset="0"/>
              </a:rPr>
              <a:t>, A. A. &amp; </a:t>
            </a:r>
            <a:r>
              <a:rPr lang="en-GB" b="0" i="0" dirty="0" err="1">
                <a:solidFill>
                  <a:srgbClr val="333333"/>
                </a:solidFill>
                <a:effectLst/>
                <a:latin typeface="Arial" panose="020B0604020202020204" pitchFamily="34" charset="0"/>
              </a:rPr>
              <a:t>Amoakohene</a:t>
            </a:r>
            <a:r>
              <a:rPr lang="en-GB" b="0" i="0" dirty="0">
                <a:solidFill>
                  <a:srgbClr val="333333"/>
                </a:solidFill>
                <a:effectLst/>
                <a:latin typeface="Arial" panose="020B0604020202020204" pitchFamily="34" charset="0"/>
              </a:rPr>
              <a:t>, M. I. (2018). The Dark Side of Multi-Platform Advertising in an Emerging Economy Context. In K. Yang (Ed.), </a:t>
            </a:r>
            <a:r>
              <a:rPr lang="en-GB" b="0" i="1" dirty="0">
                <a:solidFill>
                  <a:srgbClr val="333333"/>
                </a:solidFill>
                <a:effectLst/>
                <a:latin typeface="Arial" panose="020B0604020202020204" pitchFamily="34" charset="0"/>
              </a:rPr>
              <a:t>Multi-Platform Advertising Strategies in the Global Marketplace</a:t>
            </a:r>
            <a:r>
              <a:rPr lang="en-GB" b="0" i="0" dirty="0">
                <a:solidFill>
                  <a:srgbClr val="333333"/>
                </a:solidFill>
                <a:effectLst/>
                <a:latin typeface="Arial" panose="020B0604020202020204" pitchFamily="34" charset="0"/>
              </a:rPr>
              <a:t> (pp. 30-53). </a:t>
            </a:r>
            <a:r>
              <a:rPr lang="en-GB" b="0" i="0" dirty="0" err="1">
                <a:solidFill>
                  <a:srgbClr val="333333"/>
                </a:solidFill>
                <a:effectLst/>
                <a:latin typeface="Arial" panose="020B0604020202020204" pitchFamily="34" charset="0"/>
              </a:rPr>
              <a:t>IGI</a:t>
            </a:r>
            <a:r>
              <a:rPr lang="en-GB" b="0" i="0" dirty="0">
                <a:solidFill>
                  <a:srgbClr val="333333"/>
                </a:solidFill>
                <a:effectLst/>
                <a:latin typeface="Arial" panose="020B0604020202020204" pitchFamily="34" charset="0"/>
              </a:rPr>
              <a:t> Global. </a:t>
            </a:r>
            <a:r>
              <a:rPr lang="en-GB" b="0" i="0" dirty="0">
                <a:solidFill>
                  <a:srgbClr val="333333"/>
                </a:solidFill>
                <a:effectLst/>
                <a:latin typeface="Arial" panose="020B0604020202020204" pitchFamily="34" charset="0"/>
                <a:hlinkClick r:id="rId2"/>
              </a:rPr>
              <a:t>https://doi-org.ezproxy.uwtsd</a:t>
            </a:r>
            <a:r>
              <a:rPr lang="en-GB" b="0" i="0" dirty="0">
                <a:solidFill>
                  <a:srgbClr val="333333"/>
                </a:solidFill>
                <a:effectLst/>
                <a:latin typeface="Arial" panose="020B0604020202020204" pitchFamily="34" charset="0"/>
              </a:rPr>
              <a:t>.ac.uk/10.4018/978-1-5225-3114-2.ch002</a:t>
            </a:r>
            <a:endParaRPr lang="en-GB" dirty="0"/>
          </a:p>
        </p:txBody>
      </p:sp>
    </p:spTree>
    <p:extLst>
      <p:ext uri="{BB962C8B-B14F-4D97-AF65-F5344CB8AC3E}">
        <p14:creationId xmlns:p14="http://schemas.microsoft.com/office/powerpoint/2010/main" val="136219084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257</TotalTime>
  <Words>2317</Words>
  <Application>Microsoft Office PowerPoint</Application>
  <PresentationFormat>Widescreen</PresentationFormat>
  <Paragraphs>198</Paragraphs>
  <Slides>29</Slides>
  <Notes>9</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Arial Unicode MS</vt:lpstr>
      <vt:lpstr>Google Sans</vt:lpstr>
      <vt:lpstr>robotolight</vt:lpstr>
      <vt:lpstr>Arial</vt:lpstr>
      <vt:lpstr>Calibri</vt:lpstr>
      <vt:lpstr>Open Sans</vt:lpstr>
      <vt:lpstr>Roboto</vt:lpstr>
      <vt:lpstr>Source Sans Pro</vt:lpstr>
      <vt:lpstr>verdana</vt:lpstr>
      <vt:lpstr>Office Theme</vt:lpstr>
      <vt:lpstr>ECEY6012/C  Marchnata eich syniad Marketing your idea</vt:lpstr>
      <vt:lpstr>PowerPoint Presentation</vt:lpstr>
      <vt:lpstr>Dragon’s Den  -  Storyshapes</vt:lpstr>
      <vt:lpstr>Beth yw eich PGU? (Pwynt Gwerthu/cynnig Unigryw?)</vt:lpstr>
      <vt:lpstr>What is your USP? (Unique selling point/proposition?)</vt:lpstr>
      <vt:lpstr>McCarthy (1964) Cymysgedd marchnata / Marketing mix</vt:lpstr>
      <vt:lpstr>Lle</vt:lpstr>
      <vt:lpstr>Place</vt:lpstr>
      <vt:lpstr>PowerPoint Presentation</vt:lpstr>
      <vt:lpstr>Product: </vt:lpstr>
      <vt:lpstr>Pris</vt:lpstr>
      <vt:lpstr>Price </vt:lpstr>
      <vt:lpstr>Dyrchafiad</vt:lpstr>
      <vt:lpstr>Promotion</vt:lpstr>
      <vt:lpstr>  Gwneud ymchwil marchnata /Doing market research </vt:lpstr>
      <vt:lpstr>PowerPoint Presentation</vt:lpstr>
      <vt:lpstr>Ymchwil marchnata ryngwladol – heriau/ International market research - challenges</vt:lpstr>
      <vt:lpstr>Hysbysebu  /   Advertising</vt:lpstr>
      <vt:lpstr>Multi-platform advertising</vt:lpstr>
      <vt:lpstr>Tasg grŵp  /  Group task</vt:lpstr>
      <vt:lpstr>Hysbysebu dros aml-lwyfan Multi-platform advertising </vt:lpstr>
      <vt:lpstr>Gwaith cartref: Pa fodel gwneud penderfyniadau fyddwch chi'n ei ddefnyddio?    Homework: Which decision making model will you use?</vt:lpstr>
      <vt:lpstr>Proses Gwneud Penderfyniadau Defnyddwyr</vt:lpstr>
      <vt:lpstr>The consumer decision making process</vt:lpstr>
      <vt:lpstr>Pa mor ddiogel yw eich syniad? Dadansoddiad SWOT/CGCB</vt:lpstr>
      <vt:lpstr>How safe is your idea? SWOT analysis</vt:lpstr>
      <vt:lpstr>Darllen / Read:</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ECEY6012/C  Marchnata eich syniad Marketing your idea</dc:title>
  <dc:creator>Jessica Pitman</dc:creator>
  <cp:lastModifiedBy>Ken Dicks</cp:lastModifiedBy>
  <cp:revision>4</cp:revision>
  <cp:lastPrinted>2025-01-31T09:44:41Z</cp:lastPrinted>
  <dcterms:created xsi:type="dcterms:W3CDTF">2024-01-31T17:42:44Z</dcterms:created>
  <dcterms:modified xsi:type="dcterms:W3CDTF">2025-02-05T16:13:14Z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