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81" r:id="rId3"/>
    <p:sldId id="331" r:id="rId4"/>
    <p:sldId id="260" r:id="rId5"/>
    <p:sldId id="261" r:id="rId6"/>
    <p:sldId id="265" r:id="rId7"/>
    <p:sldId id="264" r:id="rId8"/>
    <p:sldId id="267" r:id="rId9"/>
    <p:sldId id="266" r:id="rId10"/>
    <p:sldId id="290" r:id="rId11"/>
    <p:sldId id="268" r:id="rId12"/>
    <p:sldId id="269" r:id="rId13"/>
    <p:sldId id="339" r:id="rId14"/>
    <p:sldId id="291" r:id="rId15"/>
    <p:sldId id="292" r:id="rId16"/>
    <p:sldId id="293" r:id="rId17"/>
    <p:sldId id="295" r:id="rId18"/>
    <p:sldId id="296" r:id="rId19"/>
    <p:sldId id="294" r:id="rId20"/>
    <p:sldId id="297" r:id="rId21"/>
    <p:sldId id="340" r:id="rId22"/>
    <p:sldId id="298" r:id="rId23"/>
    <p:sldId id="299" r:id="rId24"/>
    <p:sldId id="300" r:id="rId25"/>
    <p:sldId id="332" r:id="rId26"/>
    <p:sldId id="333" r:id="rId27"/>
    <p:sldId id="301" r:id="rId28"/>
    <p:sldId id="304" r:id="rId29"/>
    <p:sldId id="305" r:id="rId30"/>
    <p:sldId id="306" r:id="rId31"/>
    <p:sldId id="307" r:id="rId32"/>
    <p:sldId id="308" r:id="rId33"/>
    <p:sldId id="309" r:id="rId34"/>
    <p:sldId id="310" r:id="rId35"/>
    <p:sldId id="311" r:id="rId36"/>
    <p:sldId id="312" r:id="rId37"/>
    <p:sldId id="341" r:id="rId38"/>
    <p:sldId id="287" r:id="rId39"/>
    <p:sldId id="288" r:id="rId40"/>
    <p:sldId id="315" r:id="rId41"/>
    <p:sldId id="289" r:id="rId42"/>
    <p:sldId id="338" r:id="rId43"/>
    <p:sldId id="313" r:id="rId44"/>
    <p:sldId id="316" r:id="rId45"/>
    <p:sldId id="318" r:id="rId46"/>
    <p:sldId id="317" r:id="rId47"/>
    <p:sldId id="345" r:id="rId48"/>
    <p:sldId id="342" r:id="rId49"/>
    <p:sldId id="319" r:id="rId50"/>
    <p:sldId id="320" r:id="rId51"/>
    <p:sldId id="321" r:id="rId52"/>
    <p:sldId id="343" r:id="rId53"/>
    <p:sldId id="322" r:id="rId54"/>
    <p:sldId id="346" r:id="rId55"/>
    <p:sldId id="359" r:id="rId56"/>
    <p:sldId id="360" r:id="rId57"/>
    <p:sldId id="361" r:id="rId58"/>
    <p:sldId id="347" r:id="rId59"/>
    <p:sldId id="351" r:id="rId60"/>
    <p:sldId id="352" r:id="rId61"/>
    <p:sldId id="355" r:id="rId62"/>
    <p:sldId id="356" r:id="rId63"/>
    <p:sldId id="348" r:id="rId64"/>
    <p:sldId id="353" r:id="rId65"/>
    <p:sldId id="362" r:id="rId66"/>
    <p:sldId id="344" r:id="rId67"/>
    <p:sldId id="323" r:id="rId68"/>
    <p:sldId id="324" r:id="rId69"/>
    <p:sldId id="325" r:id="rId70"/>
    <p:sldId id="327" r:id="rId71"/>
    <p:sldId id="328" r:id="rId72"/>
    <p:sldId id="357" r:id="rId73"/>
    <p:sldId id="358" r:id="rId74"/>
    <p:sldId id="364" r:id="rId75"/>
    <p:sldId id="329" r:id="rId76"/>
    <p:sldId id="326" r:id="rId77"/>
    <p:sldId id="286" r:id="rId78"/>
    <p:sldId id="349" r:id="rId79"/>
    <p:sldId id="302" r:id="rId80"/>
    <p:sldId id="337" r:id="rId81"/>
    <p:sldId id="363" r:id="rId82"/>
    <p:sldId id="303" r:id="rId83"/>
    <p:sldId id="263" r:id="rId8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p:cViewPr varScale="1">
        <p:scale>
          <a:sx n="114" d="100"/>
          <a:sy n="114" d="100"/>
        </p:scale>
        <p:origin x="474" y="10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theme" Target="theme/theme1.xml"/><Relationship Id="rId61" Type="http://schemas.openxmlformats.org/officeDocument/2006/relationships/slide" Target="slides/slide60.xml"/><Relationship Id="rId82" Type="http://schemas.openxmlformats.org/officeDocument/2006/relationships/slide" Target="slides/slide8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14/05/2024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14/05/2024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14/05/2024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14/05/2024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14/05/2024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14/05/2024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14/05/2024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14/05/2024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14/05/2024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14/05/2024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14/05/2024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14/05/2024</a:t>
            </a:fld>
            <a:endParaRPr lang="en-GB"/>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719404" y="6108239"/>
            <a:ext cx="229516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mailto:ken.dicks@uwtsd.ac.uk" TargetMode="Externa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youtube.com/watch?v=JhhS5jF3Ugg" TargetMode="Externa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ww.adamsmith.org/" TargetMode="Externa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oxfordreference-com.ezproxy.uwtsd.ac.uk/view/10.1093/acref/9780199683581.001.0001/acref-9780199683581-e-2341?rskey=YJmWKp&amp;result=1" TargetMode="Externa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www.unido.org/our-focus/advancing-economic-competitiveness/competitive-trade-capacities-and-corporate-responsibility/corporate-social-responsibility-market-integration/what-csr" TargetMode="Externa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hyperlink" Target="https://www.rcn.org.uk/news-and-events/news/uk-latest-nmc-data-exposes-nursing-retention-crisis-says-rcn-240523" TargetMode="External"/><Relationship Id="rId2" Type="http://schemas.openxmlformats.org/officeDocument/2006/relationships/image" Target="../media/image11.png"/><Relationship Id="rId1" Type="http://schemas.openxmlformats.org/officeDocument/2006/relationships/slideLayout" Target="../slideLayouts/slideLayout6.xml"/><Relationship Id="rId4" Type="http://schemas.openxmlformats.org/officeDocument/2006/relationships/image" Target="../media/image12.png"/></Relationships>
</file>

<file path=ppt/slides/_rels/slide2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hyperlink" Target="https://www-oxfordreference-com.ezproxy.uwtsd.ac.uk/display/10.1093/acref/9780199683581.001.0001/acref-9780199683581-e-194?rskey=DXshfh&amp;result=1" TargetMode="Externa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2" Type="http://schemas.openxmlformats.org/officeDocument/2006/relationships/hyperlink" Target="https://www-oxfordreference-com.ezproxy.uwtsd.ac.uk/display/10.1093/acref/9780199683581.001.0001/acref-9780199683581-e-2368?rskey=6NBxGg&amp;result=1" TargetMode="External"/><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2" Type="http://schemas.openxmlformats.org/officeDocument/2006/relationships/hyperlink" Target="https://www.sciencedirect.com/science/article/abs/pii/B0080430767042108" TargetMode="External"/><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2" Type="http://schemas.openxmlformats.org/officeDocument/2006/relationships/hyperlink" Target="https://www.3m.co.uk/3M/en_GB/careers/culture/" TargetMode="External"/><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doi.org/10.1525/si.1984.7.2.233" TargetMode="External"/><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63.xml.rels><?xml version="1.0" encoding="UTF-8" standalone="yes"?>
<Relationships xmlns="http://schemas.openxmlformats.org/package/2006/relationships"><Relationship Id="rId2" Type="http://schemas.openxmlformats.org/officeDocument/2006/relationships/hyperlink" Target="https://www.gov.uk/government/news/care-robots-could-revolutionise-uk-care-system-and-provide-staff-extra-support" TargetMode="External"/><Relationship Id="rId1" Type="http://schemas.openxmlformats.org/officeDocument/2006/relationships/slideLayout" Target="../slideLayouts/slideLayout6.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eige.europa.eu/" TargetMode="External"/><Relationship Id="rId1" Type="http://schemas.openxmlformats.org/officeDocument/2006/relationships/slideLayout" Target="../slideLayouts/slideLayout6.xml"/><Relationship Id="rId4" Type="http://schemas.openxmlformats.org/officeDocument/2006/relationships/hyperlink" Target="https://publications.parliament.uk/pa/cm200405/cmselect/cmtrdind/300/300.pdf" TargetMode="External"/></Relationships>
</file>

<file path=ppt/slides/_rels/slide6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eige.europa.eu/publications-resources/thesaurus/terms/1243" TargetMode="External"/><Relationship Id="rId1" Type="http://schemas.openxmlformats.org/officeDocument/2006/relationships/slideLayout" Target="../slideLayouts/slideLayout6.xml"/><Relationship Id="rId6" Type="http://schemas.openxmlformats.org/officeDocument/2006/relationships/hyperlink" Target="https://www.eurofound.europa.eu/en/european-industrial-relations-dictionary/segregation#:~:text=...horizontal%20segregation%20is%20where%20the%20workforce%20of%20a,whereas%20childcare%20is%20almost%20exclusively%20a%20female%20occupation." TargetMode="External"/><Relationship Id="rId5" Type="http://schemas.openxmlformats.org/officeDocument/2006/relationships/image" Target="../media/image14.png"/><Relationship Id="rId4" Type="http://schemas.openxmlformats.org/officeDocument/2006/relationships/hyperlink" Target="https://www.johnstownprimaryschool.cymru/page/?title=Staff&amp;pid=38" TargetMode="External"/></Relationships>
</file>

<file path=ppt/slides/_rels/slide69.xml.rels><?xml version="1.0" encoding="UTF-8" standalone="yes"?>
<Relationships xmlns="http://schemas.openxmlformats.org/package/2006/relationships"><Relationship Id="rId3" Type="http://schemas.openxmlformats.org/officeDocument/2006/relationships/hyperlink" Target="https://www.ons.gov.uk/economy/governmentpublicsectorandtaxes/publicspending/articles/whoworksinthepublicsector/2019-06-04#workers-in-the-public-sector-are-more-likely-to-be-women" TargetMode="External"/><Relationship Id="rId2" Type="http://schemas.openxmlformats.org/officeDocument/2006/relationships/image" Target="../media/image6.png"/><Relationship Id="rId1" Type="http://schemas.openxmlformats.org/officeDocument/2006/relationships/slideLayout" Target="../slideLayouts/slideLayout6.xml"/><Relationship Id="rId4" Type="http://schemas.openxmlformats.org/officeDocument/2006/relationships/image" Target="../media/image8.png"/></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2.xml.rels><?xml version="1.0" encoding="UTF-8" standalone="yes"?>
<Relationships xmlns="http://schemas.openxmlformats.org/package/2006/relationships"><Relationship Id="rId2" Type="http://schemas.openxmlformats.org/officeDocument/2006/relationships/hyperlink" Target="https://doi.org/10.1353/sof.0.0268" TargetMode="External"/><Relationship Id="rId1" Type="http://schemas.openxmlformats.org/officeDocument/2006/relationships/slideLayout" Target="../slideLayouts/slideLayout6.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4.xml.rels><?xml version="1.0" encoding="UTF-8" standalone="yes"?>
<Relationships xmlns="http://schemas.openxmlformats.org/package/2006/relationships"><Relationship Id="rId2" Type="http://schemas.openxmlformats.org/officeDocument/2006/relationships/hyperlink" Target="https://www.ons.gov.uk/employmentandlabourmarket/peopleinwork/employmentandemployeetypes/articles/familiesandthelabourmarketengland/2021" TargetMode="External"/><Relationship Id="rId1" Type="http://schemas.openxmlformats.org/officeDocument/2006/relationships/slideLayout" Target="../slideLayouts/slideLayout6.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7.xml.rels><?xml version="1.0" encoding="UTF-8" standalone="yes"?>
<Relationships xmlns="http://schemas.openxmlformats.org/package/2006/relationships"><Relationship Id="rId3" Type="http://schemas.openxmlformats.org/officeDocument/2006/relationships/hyperlink" Target="https://doi.org/10.1525/si.1984.7.2.233" TargetMode="External"/><Relationship Id="rId7" Type="http://schemas.openxmlformats.org/officeDocument/2006/relationships/hyperlink" Target="http://www.jstor.org/stable/20831075" TargetMode="External"/><Relationship Id="rId2" Type="http://schemas.openxmlformats.org/officeDocument/2006/relationships/hyperlink" Target="https://doi.org/10.1023/A:1005728102482" TargetMode="External"/><Relationship Id="rId1" Type="http://schemas.openxmlformats.org/officeDocument/2006/relationships/slideLayout" Target="../slideLayouts/slideLayout6.xml"/><Relationship Id="rId6" Type="http://schemas.openxmlformats.org/officeDocument/2006/relationships/hyperlink" Target="https://giuseppecapograssi.files.wordpress.com/2014/01/bauman-liquid-modernity.pdf" TargetMode="External"/><Relationship Id="rId5" Type="http://schemas.openxmlformats.org/officeDocument/2006/relationships/hyperlink" Target="https://doi.org/10.22363/2313-2302-2023-27-1-94-107" TargetMode="External"/><Relationship Id="rId4" Type="http://schemas.openxmlformats.org/officeDocument/2006/relationships/hyperlink" Target="https://doi.org/10.1007/978-3-319-76180-0_8" TargetMode="External"/></Relationships>
</file>

<file path=ppt/slides/_rels/slide78.xml.rels><?xml version="1.0" encoding="UTF-8" standalone="yes"?>
<Relationships xmlns="http://schemas.openxmlformats.org/package/2006/relationships"><Relationship Id="rId3" Type="http://schemas.openxmlformats.org/officeDocument/2006/relationships/hyperlink" Target="https://doi.org/10.1177/0731121420921891" TargetMode="External"/><Relationship Id="rId2" Type="http://schemas.openxmlformats.org/officeDocument/2006/relationships/hyperlink" Target="https://hdl-handle-net.ezproxy.uwtsd.ac.uk/2027/heb.32146" TargetMode="External"/><Relationship Id="rId1" Type="http://schemas.openxmlformats.org/officeDocument/2006/relationships/slideLayout" Target="../slideLayouts/slideLayout6.xml"/></Relationships>
</file>

<file path=ppt/slides/_rels/slide79.xml.rels><?xml version="1.0" encoding="UTF-8" standalone="yes"?>
<Relationships xmlns="http://schemas.openxmlformats.org/package/2006/relationships"><Relationship Id="rId3" Type="http://schemas.openxmlformats.org/officeDocument/2006/relationships/hyperlink" Target="https://doi.org/10.1002/j.2161-0045.2010.tb00193.x" TargetMode="External"/><Relationship Id="rId2" Type="http://schemas.openxmlformats.org/officeDocument/2006/relationships/hyperlink" Target="https://doi.org/10.1111/j.1365-2934.2006.00618.x" TargetMode="External"/><Relationship Id="rId1" Type="http://schemas.openxmlformats.org/officeDocument/2006/relationships/slideLayout" Target="../slideLayouts/slideLayout6.xml"/><Relationship Id="rId6" Type="http://schemas.openxmlformats.org/officeDocument/2006/relationships/hyperlink" Target="https://doi.org/10.1002/j.2161-0045.2013.00032.x" TargetMode="External"/><Relationship Id="rId5" Type="http://schemas.openxmlformats.org/officeDocument/2006/relationships/hyperlink" Target="https://publications.parliament.uk/pa/cm200405/cmselect/cmtrdind/300/300.pdf" TargetMode="External"/><Relationship Id="rId4" Type="http://schemas.openxmlformats.org/officeDocument/2006/relationships/hyperlink" Target="https://doi.org/10.1002/pa.1995" TargetMode="External"/></Relationships>
</file>

<file path=ppt/slides/_rels/slide80.xml.rels><?xml version="1.0" encoding="UTF-8" standalone="yes"?>
<Relationships xmlns="http://schemas.openxmlformats.org/package/2006/relationships"><Relationship Id="rId3" Type="http://schemas.openxmlformats.org/officeDocument/2006/relationships/hyperlink" Target="https://doi.org/10.1353/sof.0.0268" TargetMode="External"/><Relationship Id="rId2" Type="http://schemas.openxmlformats.org/officeDocument/2006/relationships/hyperlink" Target="https://doi.org/10.1080/14330237.2010.1082038" TargetMode="External"/><Relationship Id="rId1" Type="http://schemas.openxmlformats.org/officeDocument/2006/relationships/slideLayout" Target="../slideLayouts/slideLayout6.xml"/><Relationship Id="rId6" Type="http://schemas.openxmlformats.org/officeDocument/2006/relationships/hyperlink" Target="https://www.ons.gov.uk/employmentandlabourmarket/peopleinwork/earningsandworkinghours/articles/womenshouldertheresponsibilityofunpaidwork/2016-11-10#:~:text=Women%20carry%20out%20an%20overall,to%20cooking%2C%20childcare%20and%20housework" TargetMode="External"/><Relationship Id="rId5" Type="http://schemas.openxmlformats.org/officeDocument/2006/relationships/hyperlink" Target="https://www.ons.gov.uk/economy/governmentpublicsectorandtaxes/publicspending/articles/whoworksinthepublicsector/2019-06-04#workers-in-the-public-sector-are-more-likely-to-be-women" TargetMode="External"/><Relationship Id="rId4" Type="http://schemas.openxmlformats.org/officeDocument/2006/relationships/hyperlink" Target="https://www.jstor.org/stable/40722206" TargetMode="External"/></Relationships>
</file>

<file path=ppt/slides/_rels/slide81.xml.rels><?xml version="1.0" encoding="UTF-8" standalone="yes"?>
<Relationships xmlns="http://schemas.openxmlformats.org/package/2006/relationships"><Relationship Id="rId3" Type="http://schemas.openxmlformats.org/officeDocument/2006/relationships/hyperlink" Target="https://journals.sagepub.com/doi/abs/10.1177/144078339703300306?journalCode=josa#articleCitationDownloadContainer" TargetMode="External"/><Relationship Id="rId2" Type="http://schemas.openxmlformats.org/officeDocument/2006/relationships/hyperlink" Target="https://www.ons.gov.uk/employmentandlabourmarket/peopleinwork/employmentandemployeetypes/articles/familiesandthelabourmarketengland/2021" TargetMode="External"/><Relationship Id="rId1" Type="http://schemas.openxmlformats.org/officeDocument/2006/relationships/slideLayout" Target="../slideLayouts/slideLayout6.xml"/><Relationship Id="rId6" Type="http://schemas.openxmlformats.org/officeDocument/2006/relationships/hyperlink" Target="https://doi.org/10.1515/mosr-2021-0004" TargetMode="External"/><Relationship Id="rId5" Type="http://schemas.openxmlformats.org/officeDocument/2006/relationships/hyperlink" Target="https://www-oxfordreference-com.ezproxy.uwtsd.ac.uk/display/10.1093/acref/9780199683581.001.0001/acref-9780199683581" TargetMode="External"/><Relationship Id="rId4" Type="http://schemas.openxmlformats.org/officeDocument/2006/relationships/hyperlink" Target="https://doi.org/10.1057/9780230393530_1" TargetMode="External"/></Relationships>
</file>

<file path=ppt/slides/_rels/slide82.xml.rels><?xml version="1.0" encoding="UTF-8" standalone="yes"?>
<Relationships xmlns="http://schemas.openxmlformats.org/package/2006/relationships"><Relationship Id="rId3" Type="http://schemas.openxmlformats.org/officeDocument/2006/relationships/hyperlink" Target="https://www.sciencedirect.com/science/article/abs/pii/B0080430767042108" TargetMode="External"/><Relationship Id="rId2" Type="http://schemas.openxmlformats.org/officeDocument/2006/relationships/hyperlink" Target="https://www.unido.org/our-focus/advancing-economic-competitiveness/competitive-trade-capacities-and-corporate-responsibility/corporate-social-responsibility-market-integration/what-csr" TargetMode="External"/><Relationship Id="rId1" Type="http://schemas.openxmlformats.org/officeDocument/2006/relationships/slideLayout" Target="../slideLayouts/slideLayout7.xml"/><Relationship Id="rId5" Type="http://schemas.openxmlformats.org/officeDocument/2006/relationships/hyperlink" Target="https://doi.org/10.1177/0950017004040761" TargetMode="External"/><Relationship Id="rId4" Type="http://schemas.openxmlformats.org/officeDocument/2006/relationships/hyperlink" Target="https://doi.org/10.1108/JWL-11-2021-0153" TargetMode="External"/></Relationships>
</file>

<file path=ppt/slides/_rels/slide83.xml.rels><?xml version="1.0" encoding="UTF-8" standalone="yes"?>
<Relationships xmlns="http://schemas.openxmlformats.org/package/2006/relationships"><Relationship Id="rId2" Type="http://schemas.openxmlformats.org/officeDocument/2006/relationships/hyperlink" Target="https://www.youtube.com/watch?v=JhhS5jF3Ugg"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AC423D15-6D71-46FC-8AC2-3DD734C2CBCD}"/>
              </a:ext>
            </a:extLst>
          </p:cNvPr>
          <p:cNvSpPr/>
          <p:nvPr/>
        </p:nvSpPr>
        <p:spPr>
          <a:xfrm>
            <a:off x="5015880" y="1196752"/>
            <a:ext cx="2232248" cy="1800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4C1BEA7B-91F2-418C-98B8-0C844F845C65}"/>
              </a:ext>
            </a:extLst>
          </p:cNvPr>
          <p:cNvSpPr/>
          <p:nvPr/>
        </p:nvSpPr>
        <p:spPr>
          <a:xfrm>
            <a:off x="8220236" y="529052"/>
            <a:ext cx="1764196" cy="14597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C39EE6ED-030B-4629-AC68-23DF8F7FAD33}"/>
              </a:ext>
            </a:extLst>
          </p:cNvPr>
          <p:cNvSpPr/>
          <p:nvPr/>
        </p:nvSpPr>
        <p:spPr>
          <a:xfrm>
            <a:off x="7608168" y="2708920"/>
            <a:ext cx="2376264" cy="148121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a:extLst>
              <a:ext uri="{FF2B5EF4-FFF2-40B4-BE49-F238E27FC236}">
                <a16:creationId xmlns:a16="http://schemas.microsoft.com/office/drawing/2014/main" id="{33DAB6F4-BD48-4D21-955A-FB85ED381C8F}"/>
              </a:ext>
            </a:extLst>
          </p:cNvPr>
          <p:cNvSpPr/>
          <p:nvPr/>
        </p:nvSpPr>
        <p:spPr>
          <a:xfrm>
            <a:off x="2783632" y="2420888"/>
            <a:ext cx="1152128" cy="176924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837BDC00-626B-4D83-99E3-F82A998CAAA9}"/>
              </a:ext>
            </a:extLst>
          </p:cNvPr>
          <p:cNvSpPr/>
          <p:nvPr/>
        </p:nvSpPr>
        <p:spPr>
          <a:xfrm>
            <a:off x="2207568" y="540536"/>
            <a:ext cx="2376264" cy="14597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CB1914BA-9589-4531-800E-BD1A3DA25442}"/>
              </a:ext>
            </a:extLst>
          </p:cNvPr>
          <p:cNvSpPr txBox="1"/>
          <p:nvPr/>
        </p:nvSpPr>
        <p:spPr>
          <a:xfrm>
            <a:off x="1991544" y="4293096"/>
            <a:ext cx="7560840" cy="523220"/>
          </a:xfrm>
          <a:prstGeom prst="rect">
            <a:avLst/>
          </a:prstGeom>
          <a:noFill/>
        </p:spPr>
        <p:txBody>
          <a:bodyPr wrap="square" rtlCol="0">
            <a:spAutoFit/>
          </a:bodyPr>
          <a:lstStyle/>
          <a:p>
            <a:r>
              <a:rPr lang="en-GB" sz="2800" b="1" dirty="0"/>
              <a:t>ECAY5004: Work, Welfare and Poverty</a:t>
            </a:r>
          </a:p>
        </p:txBody>
      </p:sp>
      <p:sp>
        <p:nvSpPr>
          <p:cNvPr id="5" name="TextBox 4">
            <a:extLst>
              <a:ext uri="{FF2B5EF4-FFF2-40B4-BE49-F238E27FC236}">
                <a16:creationId xmlns:a16="http://schemas.microsoft.com/office/drawing/2014/main" id="{8847BA2E-E392-43AD-9DA9-0074AE4FFBB8}"/>
              </a:ext>
            </a:extLst>
          </p:cNvPr>
          <p:cNvSpPr txBox="1"/>
          <p:nvPr/>
        </p:nvSpPr>
        <p:spPr>
          <a:xfrm>
            <a:off x="1991544" y="4976636"/>
            <a:ext cx="9433048" cy="523220"/>
          </a:xfrm>
          <a:prstGeom prst="rect">
            <a:avLst/>
          </a:prstGeom>
          <a:noFill/>
        </p:spPr>
        <p:txBody>
          <a:bodyPr wrap="square" rtlCol="0">
            <a:spAutoFit/>
          </a:bodyPr>
          <a:lstStyle/>
          <a:p>
            <a:r>
              <a:rPr lang="en-GB" sz="2800" b="1" dirty="0"/>
              <a:t>Theme 3: Sociological Approaches to Work and Employment</a:t>
            </a:r>
          </a:p>
        </p:txBody>
      </p:sp>
      <p:sp>
        <p:nvSpPr>
          <p:cNvPr id="6" name="TextBox 5">
            <a:extLst>
              <a:ext uri="{FF2B5EF4-FFF2-40B4-BE49-F238E27FC236}">
                <a16:creationId xmlns:a16="http://schemas.microsoft.com/office/drawing/2014/main" id="{728789E9-6325-4AEE-8E77-70FF6E3CCA89}"/>
              </a:ext>
            </a:extLst>
          </p:cNvPr>
          <p:cNvSpPr txBox="1"/>
          <p:nvPr/>
        </p:nvSpPr>
        <p:spPr>
          <a:xfrm>
            <a:off x="4583832" y="6021288"/>
            <a:ext cx="4464496" cy="523220"/>
          </a:xfrm>
          <a:prstGeom prst="rect">
            <a:avLst/>
          </a:prstGeom>
          <a:noFill/>
        </p:spPr>
        <p:txBody>
          <a:bodyPr wrap="square" rtlCol="0">
            <a:spAutoFit/>
          </a:bodyPr>
          <a:lstStyle/>
          <a:p>
            <a:pPr algn="ctr"/>
            <a:r>
              <a:rPr lang="en-GB" sz="2800" b="1" dirty="0">
                <a:hlinkClick r:id="rId2"/>
              </a:rPr>
              <a:t>ken.dicks@uwtsd.ac.uk</a:t>
            </a:r>
            <a:r>
              <a:rPr lang="en-GB" sz="2800" b="1" dirty="0"/>
              <a:t> </a:t>
            </a:r>
          </a:p>
        </p:txBody>
      </p:sp>
      <p:sp>
        <p:nvSpPr>
          <p:cNvPr id="20" name="Rectangle 19">
            <a:extLst>
              <a:ext uri="{FF2B5EF4-FFF2-40B4-BE49-F238E27FC236}">
                <a16:creationId xmlns:a16="http://schemas.microsoft.com/office/drawing/2014/main" id="{5CEB1680-B35D-4BE8-AFF7-C7DB142F8FA0}"/>
              </a:ext>
            </a:extLst>
          </p:cNvPr>
          <p:cNvSpPr/>
          <p:nvPr/>
        </p:nvSpPr>
        <p:spPr>
          <a:xfrm>
            <a:off x="2207568" y="2132856"/>
            <a:ext cx="2664296" cy="17700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C5EA0D6E-8E70-4082-BA67-69342681B42E}"/>
              </a:ext>
            </a:extLst>
          </p:cNvPr>
          <p:cNvSpPr/>
          <p:nvPr/>
        </p:nvSpPr>
        <p:spPr>
          <a:xfrm>
            <a:off x="4079776" y="2420888"/>
            <a:ext cx="792088" cy="576064"/>
          </a:xfrm>
          <a:prstGeom prst="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22">
            <a:extLst>
              <a:ext uri="{FF2B5EF4-FFF2-40B4-BE49-F238E27FC236}">
                <a16:creationId xmlns:a16="http://schemas.microsoft.com/office/drawing/2014/main" id="{9CD7AC3F-E820-4D0D-8941-FB4FDF6A8CD8}"/>
              </a:ext>
            </a:extLst>
          </p:cNvPr>
          <p:cNvSpPr/>
          <p:nvPr/>
        </p:nvSpPr>
        <p:spPr>
          <a:xfrm>
            <a:off x="2207568" y="2420888"/>
            <a:ext cx="432048" cy="1769246"/>
          </a:xfrm>
          <a:prstGeom prst="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Rectangle 23">
            <a:extLst>
              <a:ext uri="{FF2B5EF4-FFF2-40B4-BE49-F238E27FC236}">
                <a16:creationId xmlns:a16="http://schemas.microsoft.com/office/drawing/2014/main" id="{7240D883-D107-4458-ACCE-2624687D9E75}"/>
              </a:ext>
            </a:extLst>
          </p:cNvPr>
          <p:cNvSpPr/>
          <p:nvPr/>
        </p:nvSpPr>
        <p:spPr>
          <a:xfrm>
            <a:off x="4655841" y="529052"/>
            <a:ext cx="223009" cy="1459788"/>
          </a:xfrm>
          <a:prstGeom prst="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a:extLst>
              <a:ext uri="{FF2B5EF4-FFF2-40B4-BE49-F238E27FC236}">
                <a16:creationId xmlns:a16="http://schemas.microsoft.com/office/drawing/2014/main" id="{3CFF270E-D905-4B1C-B50B-C3FF1A7478C2}"/>
              </a:ext>
            </a:extLst>
          </p:cNvPr>
          <p:cNvSpPr/>
          <p:nvPr/>
        </p:nvSpPr>
        <p:spPr>
          <a:xfrm>
            <a:off x="4079776" y="3140968"/>
            <a:ext cx="3384376" cy="1049166"/>
          </a:xfrm>
          <a:prstGeom prst="rec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Rectangle 26">
            <a:extLst>
              <a:ext uri="{FF2B5EF4-FFF2-40B4-BE49-F238E27FC236}">
                <a16:creationId xmlns:a16="http://schemas.microsoft.com/office/drawing/2014/main" id="{0F84A861-C7B2-4A9C-9A8C-7B2F98DE93FA}"/>
              </a:ext>
            </a:extLst>
          </p:cNvPr>
          <p:cNvSpPr/>
          <p:nvPr/>
        </p:nvSpPr>
        <p:spPr>
          <a:xfrm>
            <a:off x="5015880" y="529052"/>
            <a:ext cx="3060340" cy="523220"/>
          </a:xfrm>
          <a:prstGeom prst="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ectangle 27">
            <a:extLst>
              <a:ext uri="{FF2B5EF4-FFF2-40B4-BE49-F238E27FC236}">
                <a16:creationId xmlns:a16="http://schemas.microsoft.com/office/drawing/2014/main" id="{3D089BE6-073C-40DC-8536-78FCF7B6BADB}"/>
              </a:ext>
            </a:extLst>
          </p:cNvPr>
          <p:cNvSpPr/>
          <p:nvPr/>
        </p:nvSpPr>
        <p:spPr>
          <a:xfrm>
            <a:off x="7385159" y="1196752"/>
            <a:ext cx="691061" cy="1368152"/>
          </a:xfrm>
          <a:prstGeom prst="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Rectangle 28">
            <a:extLst>
              <a:ext uri="{FF2B5EF4-FFF2-40B4-BE49-F238E27FC236}">
                <a16:creationId xmlns:a16="http://schemas.microsoft.com/office/drawing/2014/main" id="{921D8B4E-4956-482F-AEDC-6342375ECE26}"/>
              </a:ext>
            </a:extLst>
          </p:cNvPr>
          <p:cNvSpPr/>
          <p:nvPr/>
        </p:nvSpPr>
        <p:spPr>
          <a:xfrm>
            <a:off x="8220236" y="2132856"/>
            <a:ext cx="1764196" cy="379204"/>
          </a:xfrm>
          <a:prstGeom prst="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p:cNvPicPr>
            <a:picLocks noChangeAspect="1"/>
          </p:cNvPicPr>
          <p:nvPr/>
        </p:nvPicPr>
        <p:blipFill>
          <a:blip r:embed="rId3"/>
          <a:stretch>
            <a:fillRect/>
          </a:stretch>
        </p:blipFill>
        <p:spPr>
          <a:xfrm>
            <a:off x="7824193" y="2797735"/>
            <a:ext cx="1958939" cy="1303585"/>
          </a:xfrm>
          <a:prstGeom prst="rect">
            <a:avLst/>
          </a:prstGeom>
        </p:spPr>
      </p:pic>
      <p:pic>
        <p:nvPicPr>
          <p:cNvPr id="8" name="Picture 7"/>
          <p:cNvPicPr>
            <a:picLocks noChangeAspect="1"/>
          </p:cNvPicPr>
          <p:nvPr/>
        </p:nvPicPr>
        <p:blipFill>
          <a:blip r:embed="rId4"/>
          <a:stretch>
            <a:fillRect/>
          </a:stretch>
        </p:blipFill>
        <p:spPr>
          <a:xfrm>
            <a:off x="2351585" y="620689"/>
            <a:ext cx="1993763" cy="1326759"/>
          </a:xfrm>
          <a:prstGeom prst="rect">
            <a:avLst/>
          </a:prstGeom>
        </p:spPr>
      </p:pic>
      <p:pic>
        <p:nvPicPr>
          <p:cNvPr id="10" name="Picture 9"/>
          <p:cNvPicPr>
            <a:picLocks noChangeAspect="1"/>
          </p:cNvPicPr>
          <p:nvPr/>
        </p:nvPicPr>
        <p:blipFill>
          <a:blip r:embed="rId5"/>
          <a:stretch>
            <a:fillRect/>
          </a:stretch>
        </p:blipFill>
        <p:spPr>
          <a:xfrm>
            <a:off x="5036629" y="1357512"/>
            <a:ext cx="2190750" cy="1495425"/>
          </a:xfrm>
          <a:prstGeom prst="rect">
            <a:avLst/>
          </a:prstGeom>
        </p:spPr>
      </p:pic>
      <p:pic>
        <p:nvPicPr>
          <p:cNvPr id="13" name="Picture 12"/>
          <p:cNvPicPr>
            <a:picLocks noChangeAspect="1"/>
          </p:cNvPicPr>
          <p:nvPr/>
        </p:nvPicPr>
        <p:blipFill>
          <a:blip r:embed="rId6"/>
          <a:stretch>
            <a:fillRect/>
          </a:stretch>
        </p:blipFill>
        <p:spPr>
          <a:xfrm>
            <a:off x="8458923" y="923851"/>
            <a:ext cx="1286822" cy="724297"/>
          </a:xfrm>
          <a:prstGeom prst="rect">
            <a:avLst/>
          </a:prstGeom>
        </p:spPr>
      </p:pic>
    </p:spTree>
    <p:extLst>
      <p:ext uri="{BB962C8B-B14F-4D97-AF65-F5344CB8AC3E}">
        <p14:creationId xmlns:p14="http://schemas.microsoft.com/office/powerpoint/2010/main" val="3899016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063552" y="2204864"/>
            <a:ext cx="7560840" cy="1323439"/>
          </a:xfrm>
          <a:prstGeom prst="rect">
            <a:avLst/>
          </a:prstGeom>
          <a:noFill/>
        </p:spPr>
        <p:txBody>
          <a:bodyPr wrap="square" rtlCol="0">
            <a:spAutoFit/>
          </a:bodyPr>
          <a:lstStyle/>
          <a:p>
            <a:pPr algn="ctr"/>
            <a:r>
              <a:rPr lang="en-GB" sz="8000" b="1" dirty="0"/>
              <a:t>Work</a:t>
            </a:r>
          </a:p>
        </p:txBody>
      </p:sp>
    </p:spTree>
    <p:extLst>
      <p:ext uri="{BB962C8B-B14F-4D97-AF65-F5344CB8AC3E}">
        <p14:creationId xmlns:p14="http://schemas.microsoft.com/office/powerpoint/2010/main" val="32223963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29EC49-B791-0CE0-4C4F-99BCDFD4B6DF}"/>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C4757C20-B027-C54F-5414-1D97F40E4048}"/>
              </a:ext>
            </a:extLst>
          </p:cNvPr>
          <p:cNvSpPr txBox="1"/>
          <p:nvPr/>
        </p:nvSpPr>
        <p:spPr>
          <a:xfrm>
            <a:off x="2063552" y="116632"/>
            <a:ext cx="7560840" cy="830997"/>
          </a:xfrm>
          <a:prstGeom prst="rect">
            <a:avLst/>
          </a:prstGeom>
          <a:noFill/>
        </p:spPr>
        <p:txBody>
          <a:bodyPr wrap="square" rtlCol="0">
            <a:spAutoFit/>
          </a:bodyPr>
          <a:lstStyle/>
          <a:p>
            <a:pPr algn="ctr"/>
            <a:r>
              <a:rPr lang="en-GB" sz="4800" b="1" dirty="0"/>
              <a:t>Our Personal Work Values</a:t>
            </a:r>
          </a:p>
        </p:txBody>
      </p:sp>
      <p:sp>
        <p:nvSpPr>
          <p:cNvPr id="2" name="TextBox 1">
            <a:extLst>
              <a:ext uri="{FF2B5EF4-FFF2-40B4-BE49-F238E27FC236}">
                <a16:creationId xmlns:a16="http://schemas.microsoft.com/office/drawing/2014/main" id="{A062BA21-EBFC-C179-9BFE-0311D7A23EEC}"/>
              </a:ext>
            </a:extLst>
          </p:cNvPr>
          <p:cNvSpPr txBox="1"/>
          <p:nvPr/>
        </p:nvSpPr>
        <p:spPr>
          <a:xfrm>
            <a:off x="294022" y="1556792"/>
            <a:ext cx="10801200" cy="3416320"/>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As we will see in this Theme, an individual’s attitude to work is an important aspect of the sociology or work.</a:t>
            </a:r>
          </a:p>
          <a:p>
            <a:pPr marL="457200" indent="-457200">
              <a:spcBef>
                <a:spcPts val="600"/>
              </a:spcBef>
              <a:spcAft>
                <a:spcPts val="600"/>
              </a:spcAft>
              <a:buFont typeface="Arial" panose="020B0604020202020204" pitchFamily="34" charset="0"/>
              <a:buChar char="•"/>
            </a:pPr>
            <a:r>
              <a:rPr lang="en-GB" sz="2800" dirty="0"/>
              <a:t>It will also play an important role in Module ECGE6002Q Skills for Life: Employability and Future Pathways next year</a:t>
            </a:r>
          </a:p>
          <a:p>
            <a:pPr marL="457200" indent="-457200">
              <a:spcBef>
                <a:spcPts val="600"/>
              </a:spcBef>
              <a:spcAft>
                <a:spcPts val="600"/>
              </a:spcAft>
              <a:buFont typeface="Arial" panose="020B0604020202020204" pitchFamily="34" charset="0"/>
              <a:buChar char="•"/>
            </a:pPr>
            <a:r>
              <a:rPr lang="en-GB" sz="2800" dirty="0"/>
              <a:t>Therefore, if you have not already done so, please complete the ‘Self Assessment Questionnaire; Personal Work Values’ that you can find in the Additional Materials section of this Theme on Moodle</a:t>
            </a:r>
          </a:p>
        </p:txBody>
      </p:sp>
    </p:spTree>
    <p:extLst>
      <p:ext uri="{BB962C8B-B14F-4D97-AF65-F5344CB8AC3E}">
        <p14:creationId xmlns:p14="http://schemas.microsoft.com/office/powerpoint/2010/main" val="29731892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9536" y="260648"/>
            <a:ext cx="8229600" cy="850106"/>
          </a:xfrm>
        </p:spPr>
        <p:txBody>
          <a:bodyPr/>
          <a:lstStyle/>
          <a:p>
            <a:r>
              <a:rPr lang="en-GB" b="1" dirty="0"/>
              <a:t>What is work?</a:t>
            </a:r>
          </a:p>
        </p:txBody>
      </p:sp>
      <p:sp>
        <p:nvSpPr>
          <p:cNvPr id="3" name="TextBox 2"/>
          <p:cNvSpPr txBox="1"/>
          <p:nvPr/>
        </p:nvSpPr>
        <p:spPr>
          <a:xfrm>
            <a:off x="119336" y="1268761"/>
            <a:ext cx="11902008" cy="1969770"/>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800" dirty="0"/>
              <a:t>You have already been asked to find an appropriate definition of the phrase and you have also shared your own viewpoint</a:t>
            </a:r>
          </a:p>
          <a:p>
            <a:pPr marL="342900" indent="-342900">
              <a:spcBef>
                <a:spcPts val="600"/>
              </a:spcBef>
              <a:spcAft>
                <a:spcPts val="600"/>
              </a:spcAft>
              <a:buFont typeface="Arial" panose="020B0604020202020204" pitchFamily="34" charset="0"/>
              <a:buChar char="•"/>
            </a:pPr>
            <a:r>
              <a:rPr lang="en-GB" sz="2800" dirty="0"/>
              <a:t>In terms of the Social Sciences the answer to the question will depend on ones’ ideological approach to the subject.</a:t>
            </a:r>
          </a:p>
        </p:txBody>
      </p:sp>
      <p:sp>
        <p:nvSpPr>
          <p:cNvPr id="4" name="TextBox 3"/>
          <p:cNvSpPr txBox="1"/>
          <p:nvPr/>
        </p:nvSpPr>
        <p:spPr>
          <a:xfrm>
            <a:off x="2351584" y="3772198"/>
            <a:ext cx="7488832" cy="1384995"/>
          </a:xfrm>
          <a:prstGeom prst="rect">
            <a:avLst/>
          </a:prstGeom>
          <a:noFill/>
        </p:spPr>
        <p:txBody>
          <a:bodyPr wrap="square" rtlCol="0">
            <a:spAutoFit/>
          </a:bodyPr>
          <a:lstStyle/>
          <a:p>
            <a:pPr algn="ctr"/>
            <a:r>
              <a:rPr lang="en-GB" sz="2800" i="1" dirty="0"/>
              <a:t>What ideological perspectives can you recall from ECSO4001 Understanding Society: An Introduction to Sociological Theory?</a:t>
            </a: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758325" y="5253242"/>
            <a:ext cx="552023" cy="552023"/>
          </a:xfrm>
          <a:prstGeom prst="rect">
            <a:avLst/>
          </a:prstGeom>
        </p:spPr>
      </p:pic>
    </p:spTree>
    <p:extLst>
      <p:ext uri="{BB962C8B-B14F-4D97-AF65-F5344CB8AC3E}">
        <p14:creationId xmlns:p14="http://schemas.microsoft.com/office/powerpoint/2010/main" val="2762250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919536" y="260648"/>
            <a:ext cx="8229600" cy="85010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a:t>What is work?</a:t>
            </a:r>
            <a:endParaRPr lang="en-GB" b="1" dirty="0"/>
          </a:p>
        </p:txBody>
      </p:sp>
      <p:sp>
        <p:nvSpPr>
          <p:cNvPr id="4" name="TextBox 3"/>
          <p:cNvSpPr txBox="1"/>
          <p:nvPr/>
        </p:nvSpPr>
        <p:spPr>
          <a:xfrm>
            <a:off x="263352" y="1103687"/>
            <a:ext cx="11665296" cy="3416320"/>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800" dirty="0"/>
              <a:t>Theoretical approaches to work have been with us since the very beginning of the industrial revolution some 250 years ago.</a:t>
            </a:r>
          </a:p>
          <a:p>
            <a:pPr marL="342900" indent="-342900">
              <a:spcBef>
                <a:spcPts val="600"/>
              </a:spcBef>
              <a:spcAft>
                <a:spcPts val="600"/>
              </a:spcAft>
              <a:buFont typeface="Arial" panose="020B0604020202020204" pitchFamily="34" charset="0"/>
              <a:buChar char="•"/>
            </a:pPr>
            <a:r>
              <a:rPr lang="en-GB" sz="2800" dirty="0"/>
              <a:t>For example, in </a:t>
            </a:r>
            <a:r>
              <a:rPr lang="en-GB" sz="2800" i="1" dirty="0"/>
              <a:t>The Wealth of Nations</a:t>
            </a:r>
            <a:r>
              <a:rPr lang="en-GB" sz="2800" dirty="0"/>
              <a:t> (Smith, 1776 [2001]) Adam Smith saw that the increased specialisation that was occurring would allow for greater productivity</a:t>
            </a:r>
          </a:p>
          <a:p>
            <a:pPr marL="342900" indent="-342900">
              <a:spcBef>
                <a:spcPts val="600"/>
              </a:spcBef>
              <a:spcAft>
                <a:spcPts val="600"/>
              </a:spcAft>
              <a:buFont typeface="Arial" panose="020B0604020202020204" pitchFamily="34" charset="0"/>
              <a:buChar char="•"/>
            </a:pPr>
            <a:r>
              <a:rPr lang="en-GB" sz="2800" dirty="0"/>
              <a:t>This video (Frasier Institute, 2019) briefly outlines Smith’s theories on the benefits of what he called the ‘division of labour’ (Smith, 1776 [2001] p.17)</a:t>
            </a:r>
          </a:p>
        </p:txBody>
      </p:sp>
      <p:pic>
        <p:nvPicPr>
          <p:cNvPr id="5" name="Picture 4">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70744" y="4698454"/>
            <a:ext cx="1527185" cy="1610866"/>
          </a:xfrm>
          <a:prstGeom prst="rect">
            <a:avLst/>
          </a:prstGeom>
        </p:spPr>
      </p:pic>
      <p:sp>
        <p:nvSpPr>
          <p:cNvPr id="6" name="TextBox 5"/>
          <p:cNvSpPr txBox="1"/>
          <p:nvPr/>
        </p:nvSpPr>
        <p:spPr>
          <a:xfrm>
            <a:off x="4943872" y="4770462"/>
            <a:ext cx="360040" cy="369332"/>
          </a:xfrm>
          <a:prstGeom prst="rect">
            <a:avLst/>
          </a:prstGeom>
          <a:noFill/>
        </p:spPr>
        <p:txBody>
          <a:bodyPr wrap="square" rtlCol="0">
            <a:spAutoFit/>
          </a:bodyPr>
          <a:lstStyle/>
          <a:p>
            <a:pPr algn="ctr"/>
            <a:r>
              <a:rPr lang="en-GB" dirty="0"/>
              <a:t>1.</a:t>
            </a:r>
          </a:p>
        </p:txBody>
      </p:sp>
    </p:spTree>
    <p:extLst>
      <p:ext uri="{BB962C8B-B14F-4D97-AF65-F5344CB8AC3E}">
        <p14:creationId xmlns:p14="http://schemas.microsoft.com/office/powerpoint/2010/main" val="906294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919536" y="260648"/>
            <a:ext cx="8229600" cy="85010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a:t>What is work?</a:t>
            </a:r>
            <a:endParaRPr lang="en-GB" b="1" dirty="0"/>
          </a:p>
        </p:txBody>
      </p:sp>
      <p:sp>
        <p:nvSpPr>
          <p:cNvPr id="4" name="TextBox 3"/>
          <p:cNvSpPr txBox="1"/>
          <p:nvPr/>
        </p:nvSpPr>
        <p:spPr>
          <a:xfrm>
            <a:off x="191344" y="1556792"/>
            <a:ext cx="11809312" cy="954107"/>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800" dirty="0"/>
              <a:t>Smith argued that this division of labour or specialisation would lead to three great improvements for the economy as a whole, namely;</a:t>
            </a:r>
          </a:p>
        </p:txBody>
      </p:sp>
      <p:sp>
        <p:nvSpPr>
          <p:cNvPr id="5" name="TextBox 4"/>
          <p:cNvSpPr txBox="1"/>
          <p:nvPr/>
        </p:nvSpPr>
        <p:spPr>
          <a:xfrm>
            <a:off x="479376" y="2657969"/>
            <a:ext cx="11449272" cy="2554545"/>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800" dirty="0"/>
              <a:t>‘First, to the increase of dexterity in very particular workman;</a:t>
            </a:r>
          </a:p>
          <a:p>
            <a:pPr marL="285750" indent="-285750">
              <a:spcBef>
                <a:spcPts val="600"/>
              </a:spcBef>
              <a:spcAft>
                <a:spcPts val="600"/>
              </a:spcAft>
              <a:buFont typeface="Arial" panose="020B0604020202020204" pitchFamily="34" charset="0"/>
              <a:buChar char="•"/>
            </a:pPr>
            <a:r>
              <a:rPr lang="en-GB" sz="2800" dirty="0"/>
              <a:t>Secondly, to the saving of time which is commonly lost in passing from one species of work to another;</a:t>
            </a:r>
          </a:p>
          <a:p>
            <a:pPr marL="285750" indent="-285750">
              <a:spcBef>
                <a:spcPts val="600"/>
              </a:spcBef>
              <a:spcAft>
                <a:spcPts val="600"/>
              </a:spcAft>
              <a:buFont typeface="Arial" panose="020B0604020202020204" pitchFamily="34" charset="0"/>
              <a:buChar char="•"/>
            </a:pPr>
            <a:r>
              <a:rPr lang="en-GB" sz="2800" dirty="0"/>
              <a:t>And lastly, to the invention of a great number of machines which facilitate and abridge labour, and enable one man to do the work of many’.</a:t>
            </a:r>
          </a:p>
        </p:txBody>
      </p:sp>
      <p:sp>
        <p:nvSpPr>
          <p:cNvPr id="6" name="TextBox 5"/>
          <p:cNvSpPr txBox="1"/>
          <p:nvPr/>
        </p:nvSpPr>
        <p:spPr>
          <a:xfrm>
            <a:off x="7896200" y="5805265"/>
            <a:ext cx="2520280" cy="646331"/>
          </a:xfrm>
          <a:prstGeom prst="rect">
            <a:avLst/>
          </a:prstGeom>
          <a:noFill/>
        </p:spPr>
        <p:txBody>
          <a:bodyPr wrap="square" rtlCol="0">
            <a:spAutoFit/>
          </a:bodyPr>
          <a:lstStyle/>
          <a:p>
            <a:r>
              <a:rPr lang="en-GB" dirty="0"/>
              <a:t>(Smith, 1776 [2001] pp. 21-22)</a:t>
            </a:r>
          </a:p>
        </p:txBody>
      </p:sp>
    </p:spTree>
    <p:extLst>
      <p:ext uri="{BB962C8B-B14F-4D97-AF65-F5344CB8AC3E}">
        <p14:creationId xmlns:p14="http://schemas.microsoft.com/office/powerpoint/2010/main" val="2329591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919536" y="44624"/>
            <a:ext cx="8229600" cy="85010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What is work?</a:t>
            </a:r>
          </a:p>
        </p:txBody>
      </p:sp>
      <p:sp>
        <p:nvSpPr>
          <p:cNvPr id="4" name="TextBox 3"/>
          <p:cNvSpPr txBox="1"/>
          <p:nvPr/>
        </p:nvSpPr>
        <p:spPr>
          <a:xfrm>
            <a:off x="0" y="908721"/>
            <a:ext cx="12192000" cy="1538883"/>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800" dirty="0"/>
              <a:t>For this reason Adam Smith is often seen as the great proponent of </a:t>
            </a:r>
            <a:r>
              <a:rPr lang="en-GB" sz="2800" b="1" dirty="0"/>
              <a:t>free market</a:t>
            </a:r>
            <a:r>
              <a:rPr lang="en-GB" sz="2800" dirty="0"/>
              <a:t> economics,</a:t>
            </a:r>
          </a:p>
          <a:p>
            <a:pPr marL="342900" indent="-342900">
              <a:spcBef>
                <a:spcPts val="600"/>
              </a:spcBef>
              <a:spcAft>
                <a:spcPts val="600"/>
              </a:spcAft>
              <a:buFont typeface="Arial" panose="020B0604020202020204" pitchFamily="34" charset="0"/>
              <a:buChar char="•"/>
            </a:pPr>
            <a:r>
              <a:rPr lang="en-GB" sz="2800" dirty="0"/>
              <a:t> For example by the Adam Smith Institute.</a:t>
            </a:r>
          </a:p>
        </p:txBody>
      </p:sp>
      <p:pic>
        <p:nvPicPr>
          <p:cNvPr id="2" name="Picture 1">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71284" y="3861048"/>
            <a:ext cx="1449432" cy="1449432"/>
          </a:xfrm>
          <a:prstGeom prst="rect">
            <a:avLst/>
          </a:prstGeom>
        </p:spPr>
      </p:pic>
      <p:sp>
        <p:nvSpPr>
          <p:cNvPr id="5" name="TextBox 4"/>
          <p:cNvSpPr txBox="1"/>
          <p:nvPr/>
        </p:nvSpPr>
        <p:spPr>
          <a:xfrm>
            <a:off x="1127448" y="2713586"/>
            <a:ext cx="10261600" cy="1200329"/>
          </a:xfrm>
          <a:prstGeom prst="rect">
            <a:avLst/>
          </a:prstGeom>
          <a:noFill/>
        </p:spPr>
        <p:txBody>
          <a:bodyPr wrap="square" rtlCol="0">
            <a:spAutoFit/>
          </a:bodyPr>
          <a:lstStyle/>
          <a:p>
            <a:pPr algn="ctr"/>
            <a:r>
              <a:rPr lang="en-GB" sz="2400" b="1" i="1" dirty="0"/>
              <a:t>Critical Thinking Exercise</a:t>
            </a:r>
            <a:r>
              <a:rPr lang="en-GB" sz="2400" i="1" dirty="0"/>
              <a:t>;</a:t>
            </a:r>
          </a:p>
          <a:p>
            <a:pPr algn="ctr"/>
            <a:r>
              <a:rPr lang="en-GB" sz="2400" i="1" dirty="0"/>
              <a:t>Let’s take a moment to look at the website of the Adam Smith Institute as a source of evidence. (you can do this on another device if this is easier)</a:t>
            </a:r>
          </a:p>
        </p:txBody>
      </p:sp>
      <p:sp>
        <p:nvSpPr>
          <p:cNvPr id="6" name="TextBox 5"/>
          <p:cNvSpPr txBox="1"/>
          <p:nvPr/>
        </p:nvSpPr>
        <p:spPr>
          <a:xfrm>
            <a:off x="2843291" y="5380228"/>
            <a:ext cx="7668852" cy="461665"/>
          </a:xfrm>
          <a:prstGeom prst="rect">
            <a:avLst/>
          </a:prstGeom>
          <a:noFill/>
        </p:spPr>
        <p:txBody>
          <a:bodyPr wrap="square" rtlCol="0">
            <a:spAutoFit/>
          </a:bodyPr>
          <a:lstStyle/>
          <a:p>
            <a:r>
              <a:rPr lang="en-GB" sz="2400" dirty="0"/>
              <a:t>Guided Study Activity: Critical Thinking - Sources of evidence</a:t>
            </a:r>
          </a:p>
        </p:txBody>
      </p:sp>
      <p:pic>
        <p:nvPicPr>
          <p:cNvPr id="8" name="Picture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135561" y="5272838"/>
            <a:ext cx="676443" cy="676443"/>
          </a:xfrm>
          <a:prstGeom prst="rect">
            <a:avLst/>
          </a:prstGeom>
        </p:spPr>
      </p:pic>
    </p:spTree>
    <p:extLst>
      <p:ext uri="{BB962C8B-B14F-4D97-AF65-F5344CB8AC3E}">
        <p14:creationId xmlns:p14="http://schemas.microsoft.com/office/powerpoint/2010/main" val="406967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6"/>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78098"/>
          </a:xfrm>
        </p:spPr>
        <p:txBody>
          <a:bodyPr/>
          <a:lstStyle/>
          <a:p>
            <a:r>
              <a:rPr lang="en-GB" b="1" dirty="0"/>
              <a:t>Critical Thinking Exercise</a:t>
            </a:r>
          </a:p>
        </p:txBody>
      </p:sp>
      <p:sp>
        <p:nvSpPr>
          <p:cNvPr id="3" name="TextBox 2"/>
          <p:cNvSpPr txBox="1"/>
          <p:nvPr/>
        </p:nvSpPr>
        <p:spPr>
          <a:xfrm>
            <a:off x="0" y="1268761"/>
            <a:ext cx="11399912" cy="584775"/>
          </a:xfrm>
          <a:prstGeom prst="rect">
            <a:avLst/>
          </a:prstGeom>
          <a:noFill/>
        </p:spPr>
        <p:txBody>
          <a:bodyPr wrap="square" rtlCol="0">
            <a:spAutoFit/>
          </a:bodyPr>
          <a:lstStyle/>
          <a:p>
            <a:pPr>
              <a:spcBef>
                <a:spcPts val="1200"/>
              </a:spcBef>
              <a:spcAft>
                <a:spcPts val="1200"/>
              </a:spcAft>
            </a:pPr>
            <a:r>
              <a:rPr lang="en-GB" sz="3200" i="1" dirty="0"/>
              <a:t>Now, feedback your findings to your Tutor. </a:t>
            </a:r>
          </a:p>
        </p:txBody>
      </p:sp>
      <p:sp>
        <p:nvSpPr>
          <p:cNvPr id="4" name="TextBox 3"/>
          <p:cNvSpPr txBox="1"/>
          <p:nvPr/>
        </p:nvSpPr>
        <p:spPr>
          <a:xfrm>
            <a:off x="396044" y="2348880"/>
            <a:ext cx="11399912" cy="2492990"/>
          </a:xfrm>
          <a:prstGeom prst="rect">
            <a:avLst/>
          </a:prstGeom>
          <a:noFill/>
        </p:spPr>
        <p:txBody>
          <a:bodyPr wrap="square" rtlCol="0">
            <a:spAutoFit/>
          </a:bodyPr>
          <a:lstStyle/>
          <a:p>
            <a:pPr marL="457200" indent="-457200">
              <a:spcBef>
                <a:spcPts val="1800"/>
              </a:spcBef>
              <a:spcAft>
                <a:spcPts val="1800"/>
              </a:spcAft>
              <a:buFont typeface="+mj-lt"/>
              <a:buAutoNum type="arabicPeriod"/>
            </a:pPr>
            <a:r>
              <a:rPr lang="en-GB" sz="3200" dirty="0"/>
              <a:t>What type of organisation is the Adam Smith Institute?</a:t>
            </a:r>
          </a:p>
          <a:p>
            <a:pPr marL="457200" indent="-457200">
              <a:spcBef>
                <a:spcPts val="1800"/>
              </a:spcBef>
              <a:spcAft>
                <a:spcPts val="1800"/>
              </a:spcAft>
              <a:buFont typeface="+mj-lt"/>
              <a:buAutoNum type="arabicPeriod"/>
            </a:pPr>
            <a:r>
              <a:rPr lang="en-GB" sz="3200" dirty="0"/>
              <a:t>Can you detect any evidence of bias on the main page?</a:t>
            </a:r>
          </a:p>
          <a:p>
            <a:pPr marL="457200" indent="-457200">
              <a:spcBef>
                <a:spcPts val="1800"/>
              </a:spcBef>
              <a:spcAft>
                <a:spcPts val="1800"/>
              </a:spcAft>
              <a:buFont typeface="+mj-lt"/>
              <a:buAutoNum type="arabicPeriod"/>
            </a:pPr>
            <a:r>
              <a:rPr lang="en-GB" sz="3200" dirty="0"/>
              <a:t>Are there any terms that you need to clarify or research further?</a:t>
            </a:r>
          </a:p>
        </p:txBody>
      </p:sp>
    </p:spTree>
    <p:extLst>
      <p:ext uri="{BB962C8B-B14F-4D97-AF65-F5344CB8AC3E}">
        <p14:creationId xmlns:p14="http://schemas.microsoft.com/office/powerpoint/2010/main" val="12184692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919536" y="44624"/>
            <a:ext cx="8229600" cy="85010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What is work?</a:t>
            </a:r>
          </a:p>
        </p:txBody>
      </p:sp>
      <p:sp>
        <p:nvSpPr>
          <p:cNvPr id="4" name="TextBox 3"/>
          <p:cNvSpPr txBox="1"/>
          <p:nvPr/>
        </p:nvSpPr>
        <p:spPr>
          <a:xfrm>
            <a:off x="407368" y="908721"/>
            <a:ext cx="11377264" cy="4154984"/>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600" dirty="0"/>
              <a:t>However, Smith also recognised that this specialisation could also lead to problems.</a:t>
            </a:r>
          </a:p>
          <a:p>
            <a:pPr marL="342900" indent="-342900">
              <a:spcBef>
                <a:spcPts val="600"/>
              </a:spcBef>
              <a:spcAft>
                <a:spcPts val="600"/>
              </a:spcAft>
              <a:buFont typeface="Arial" panose="020B0604020202020204" pitchFamily="34" charset="0"/>
              <a:buChar char="•"/>
            </a:pPr>
            <a:r>
              <a:rPr lang="en-GB" sz="2600" dirty="0"/>
              <a:t>He identified that focussing on one, repetitive task would not provide the same job satisfaction as a more varied occupation.</a:t>
            </a:r>
          </a:p>
          <a:p>
            <a:pPr marL="342900" indent="-342900">
              <a:spcBef>
                <a:spcPts val="600"/>
              </a:spcBef>
              <a:spcAft>
                <a:spcPts val="600"/>
              </a:spcAft>
              <a:buFont typeface="Arial" panose="020B0604020202020204" pitchFamily="34" charset="0"/>
              <a:buChar char="•"/>
            </a:pPr>
            <a:r>
              <a:rPr lang="en-GB" sz="2600" dirty="0"/>
              <a:t>He goes on to argue that this means that the worker may only work for pay and would not experience job satisfaction</a:t>
            </a:r>
          </a:p>
          <a:p>
            <a:pPr marL="342900" indent="-342900">
              <a:spcBef>
                <a:spcPts val="600"/>
              </a:spcBef>
              <a:spcAft>
                <a:spcPts val="600"/>
              </a:spcAft>
              <a:buFont typeface="Arial" panose="020B0604020202020204" pitchFamily="34" charset="0"/>
              <a:buChar char="•"/>
            </a:pPr>
            <a:r>
              <a:rPr lang="en-GB" sz="2600" dirty="0"/>
              <a:t>Smith sees a further danger in the fact that, if workers are only working for their pay, and that pay is kept low by the employer then workers will not be motivated to be productive</a:t>
            </a:r>
          </a:p>
        </p:txBody>
      </p:sp>
      <p:sp>
        <p:nvSpPr>
          <p:cNvPr id="7" name="TextBox 6"/>
          <p:cNvSpPr txBox="1"/>
          <p:nvPr/>
        </p:nvSpPr>
        <p:spPr>
          <a:xfrm>
            <a:off x="3143672" y="4676244"/>
            <a:ext cx="2520280" cy="369332"/>
          </a:xfrm>
          <a:prstGeom prst="rect">
            <a:avLst/>
          </a:prstGeom>
          <a:noFill/>
        </p:spPr>
        <p:txBody>
          <a:bodyPr wrap="square" rtlCol="0">
            <a:spAutoFit/>
          </a:bodyPr>
          <a:lstStyle/>
          <a:p>
            <a:r>
              <a:rPr lang="en-GB" dirty="0"/>
              <a:t>(Smith, 1776 [2001])</a:t>
            </a:r>
          </a:p>
        </p:txBody>
      </p:sp>
      <p:sp>
        <p:nvSpPr>
          <p:cNvPr id="2" name="TextBox 1"/>
          <p:cNvSpPr txBox="1"/>
          <p:nvPr/>
        </p:nvSpPr>
        <p:spPr>
          <a:xfrm>
            <a:off x="418769" y="5166485"/>
            <a:ext cx="11282454" cy="892552"/>
          </a:xfrm>
          <a:prstGeom prst="rect">
            <a:avLst/>
          </a:prstGeom>
          <a:noFill/>
        </p:spPr>
        <p:txBody>
          <a:bodyPr wrap="square" rtlCol="0">
            <a:spAutoFit/>
          </a:bodyPr>
          <a:lstStyle/>
          <a:p>
            <a:pPr marL="342900" indent="-342900">
              <a:buFont typeface="Arial" panose="020B0604020202020204" pitchFamily="34" charset="0"/>
              <a:buChar char="•"/>
            </a:pPr>
            <a:r>
              <a:rPr lang="en-GB" sz="2600" dirty="0"/>
              <a:t>This criticism has continued into the 21</a:t>
            </a:r>
            <a:r>
              <a:rPr lang="en-GB" sz="2600" baseline="30000" dirty="0"/>
              <a:t>st</a:t>
            </a:r>
            <a:r>
              <a:rPr lang="en-GB" sz="2600" dirty="0"/>
              <a:t> Century, e.g. ‘Adam Smith and the Contradictions of the Free Market’</a:t>
            </a:r>
            <a:r>
              <a:rPr lang="en-GB" sz="2600" i="1" dirty="0"/>
              <a:t> </a:t>
            </a:r>
            <a:r>
              <a:rPr lang="en-GB" sz="2600" dirty="0"/>
              <a:t>(Nolan, 2003)</a:t>
            </a:r>
          </a:p>
        </p:txBody>
      </p:sp>
    </p:spTree>
    <p:extLst>
      <p:ext uri="{BB962C8B-B14F-4D97-AF65-F5344CB8AC3E}">
        <p14:creationId xmlns:p14="http://schemas.microsoft.com/office/powerpoint/2010/main" val="1253621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7" grpId="0"/>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919536" y="44624"/>
            <a:ext cx="8229600" cy="85010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What is work?</a:t>
            </a:r>
          </a:p>
        </p:txBody>
      </p:sp>
      <p:sp>
        <p:nvSpPr>
          <p:cNvPr id="4" name="TextBox 3"/>
          <p:cNvSpPr txBox="1"/>
          <p:nvPr/>
        </p:nvSpPr>
        <p:spPr>
          <a:xfrm>
            <a:off x="119336" y="1268760"/>
            <a:ext cx="11953328" cy="4154984"/>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600" dirty="0"/>
              <a:t>We have already discussed the fact that the term ‘work’ is often used in a narrow sense of activities that a person carries out for pay</a:t>
            </a:r>
          </a:p>
          <a:p>
            <a:pPr marL="342900" indent="-342900">
              <a:spcBef>
                <a:spcPts val="600"/>
              </a:spcBef>
              <a:spcAft>
                <a:spcPts val="600"/>
              </a:spcAft>
              <a:buFont typeface="Arial" panose="020B0604020202020204" pitchFamily="34" charset="0"/>
              <a:buChar char="•"/>
            </a:pPr>
            <a:r>
              <a:rPr lang="en-GB" sz="2600" dirty="0"/>
              <a:t>But we have also seen that it includes </a:t>
            </a:r>
            <a:r>
              <a:rPr lang="en-GB" sz="2600" b="1" dirty="0"/>
              <a:t>unpaid housework or caring </a:t>
            </a:r>
            <a:r>
              <a:rPr lang="en-GB" sz="2600" dirty="0"/>
              <a:t>and </a:t>
            </a:r>
            <a:r>
              <a:rPr lang="en-GB" sz="2600" b="1" dirty="0"/>
              <a:t>voluntary work</a:t>
            </a:r>
          </a:p>
          <a:p>
            <a:pPr marL="342900" indent="-342900">
              <a:spcBef>
                <a:spcPts val="600"/>
              </a:spcBef>
              <a:spcAft>
                <a:spcPts val="600"/>
              </a:spcAft>
              <a:buFont typeface="Arial" panose="020B0604020202020204" pitchFamily="34" charset="0"/>
              <a:buChar char="•"/>
            </a:pPr>
            <a:r>
              <a:rPr lang="en-GB" sz="2600" dirty="0"/>
              <a:t>Whilst we will focus on the former sense for much of this Theme we could not forget that the other two types of ‘work’ do have important implications for social scientists</a:t>
            </a:r>
          </a:p>
          <a:p>
            <a:pPr marL="342900" indent="-342900">
              <a:spcBef>
                <a:spcPts val="600"/>
              </a:spcBef>
              <a:spcAft>
                <a:spcPts val="600"/>
              </a:spcAft>
              <a:buFont typeface="Arial" panose="020B0604020202020204" pitchFamily="34" charset="0"/>
              <a:buChar char="•"/>
            </a:pPr>
            <a:r>
              <a:rPr lang="en-GB" sz="2600" dirty="0"/>
              <a:t>What we do know is that we can regard ‘work’ as the carrying out of tasks which enable people to make a living within the social and economic context in which they are located and that ‘making a living’ can also include the latter two types of activity</a:t>
            </a:r>
          </a:p>
        </p:txBody>
      </p:sp>
    </p:spTree>
    <p:extLst>
      <p:ext uri="{BB962C8B-B14F-4D97-AF65-F5344CB8AC3E}">
        <p14:creationId xmlns:p14="http://schemas.microsoft.com/office/powerpoint/2010/main" val="592480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27448" y="116632"/>
            <a:ext cx="9289032" cy="850106"/>
          </a:xfrm>
        </p:spPr>
        <p:txBody>
          <a:bodyPr>
            <a:normAutofit fontScale="90000"/>
          </a:bodyPr>
          <a:lstStyle/>
          <a:p>
            <a:r>
              <a:rPr lang="en-GB" b="1" dirty="0"/>
              <a:t>‘Classical’ Sociological Theories of Work</a:t>
            </a:r>
          </a:p>
        </p:txBody>
      </p:sp>
      <p:sp>
        <p:nvSpPr>
          <p:cNvPr id="3" name="TextBox 2"/>
          <p:cNvSpPr txBox="1"/>
          <p:nvPr/>
        </p:nvSpPr>
        <p:spPr>
          <a:xfrm>
            <a:off x="263352" y="985538"/>
            <a:ext cx="11284568" cy="4893647"/>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800" dirty="0"/>
              <a:t>The study of work was seen as a central aspect of sociology for three of the ‘founders’ of sociological theory;</a:t>
            </a:r>
          </a:p>
          <a:p>
            <a:pPr marL="285750" indent="-285750">
              <a:spcBef>
                <a:spcPts val="600"/>
              </a:spcBef>
              <a:spcAft>
                <a:spcPts val="600"/>
              </a:spcAft>
              <a:buFont typeface="Arial" panose="020B0604020202020204" pitchFamily="34" charset="0"/>
              <a:buChar char="•"/>
            </a:pPr>
            <a:r>
              <a:rPr lang="en-GB" sz="2800" i="1" dirty="0"/>
              <a:t>Can you recall who these are?</a:t>
            </a:r>
          </a:p>
          <a:p>
            <a:pPr marL="285750" indent="-285750">
              <a:spcBef>
                <a:spcPts val="600"/>
              </a:spcBef>
              <a:spcAft>
                <a:spcPts val="600"/>
              </a:spcAft>
              <a:buFont typeface="Arial" panose="020B0604020202020204" pitchFamily="34" charset="0"/>
              <a:buChar char="•"/>
            </a:pPr>
            <a:r>
              <a:rPr lang="en-GB" sz="2800" dirty="0"/>
              <a:t>Emile Durkheim</a:t>
            </a:r>
          </a:p>
          <a:p>
            <a:pPr marL="285750" indent="-285750">
              <a:spcBef>
                <a:spcPts val="600"/>
              </a:spcBef>
              <a:spcAft>
                <a:spcPts val="600"/>
              </a:spcAft>
              <a:buFont typeface="Arial" panose="020B0604020202020204" pitchFamily="34" charset="0"/>
              <a:buChar char="•"/>
            </a:pPr>
            <a:r>
              <a:rPr lang="en-GB" sz="2800" dirty="0"/>
              <a:t>Max Weber</a:t>
            </a:r>
          </a:p>
          <a:p>
            <a:pPr marL="285750" indent="-285750">
              <a:spcBef>
                <a:spcPts val="600"/>
              </a:spcBef>
              <a:spcAft>
                <a:spcPts val="600"/>
              </a:spcAft>
              <a:buFont typeface="Arial" panose="020B0604020202020204" pitchFamily="34" charset="0"/>
              <a:buChar char="•"/>
            </a:pPr>
            <a:r>
              <a:rPr lang="en-GB" sz="2800" dirty="0"/>
              <a:t>Karl Marx</a:t>
            </a:r>
          </a:p>
          <a:p>
            <a:pPr marL="285750" indent="-285750">
              <a:spcBef>
                <a:spcPts val="600"/>
              </a:spcBef>
              <a:spcAft>
                <a:spcPts val="600"/>
              </a:spcAft>
              <a:buFont typeface="Arial" panose="020B0604020202020204" pitchFamily="34" charset="0"/>
              <a:buChar char="•"/>
            </a:pPr>
            <a:endParaRPr lang="en-GB" sz="2800" dirty="0"/>
          </a:p>
          <a:p>
            <a:pPr marL="285750" indent="-285750">
              <a:spcBef>
                <a:spcPts val="600"/>
              </a:spcBef>
              <a:spcAft>
                <a:spcPts val="600"/>
              </a:spcAft>
              <a:buFont typeface="Arial" panose="020B0604020202020204" pitchFamily="34" charset="0"/>
              <a:buChar char="•"/>
            </a:pPr>
            <a:r>
              <a:rPr lang="en-GB" sz="2800" dirty="0"/>
              <a:t>We will now briefly look at each if these in turn before looking at more recent theoretical approaches</a:t>
            </a:r>
          </a:p>
        </p:txBody>
      </p:sp>
    </p:spTree>
    <p:extLst>
      <p:ext uri="{BB962C8B-B14F-4D97-AF65-F5344CB8AC3E}">
        <p14:creationId xmlns:p14="http://schemas.microsoft.com/office/powerpoint/2010/main" val="1771367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06090"/>
          </a:xfrm>
        </p:spPr>
        <p:txBody>
          <a:bodyPr>
            <a:normAutofit fontScale="90000"/>
          </a:bodyPr>
          <a:lstStyle/>
          <a:p>
            <a:r>
              <a:rPr lang="en-GB" b="1" dirty="0"/>
              <a:t>Teleology as a basis for sociological thought</a:t>
            </a:r>
          </a:p>
        </p:txBody>
      </p:sp>
      <p:sp>
        <p:nvSpPr>
          <p:cNvPr id="4" name="TextBox 3"/>
          <p:cNvSpPr txBox="1"/>
          <p:nvPr/>
        </p:nvSpPr>
        <p:spPr>
          <a:xfrm>
            <a:off x="479376" y="1729414"/>
            <a:ext cx="11017224" cy="954107"/>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800" dirty="0"/>
              <a:t>These three founders of the discipline of sociology can be said to take a </a:t>
            </a:r>
            <a:r>
              <a:rPr lang="en-GB" sz="2800" u="sng" dirty="0">
                <a:hlinkClick r:id="rId2"/>
              </a:rPr>
              <a:t>teleologica</a:t>
            </a:r>
            <a:r>
              <a:rPr lang="en-GB" sz="2800" u="sng" dirty="0"/>
              <a:t>l</a:t>
            </a:r>
            <a:r>
              <a:rPr lang="en-GB" sz="2800" dirty="0"/>
              <a:t> view of society</a:t>
            </a:r>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159896" y="5157192"/>
            <a:ext cx="936104" cy="936104"/>
          </a:xfrm>
          <a:prstGeom prst="rect">
            <a:avLst/>
          </a:prstGeom>
        </p:spPr>
      </p:pic>
      <p:sp>
        <p:nvSpPr>
          <p:cNvPr id="9" name="TextBox 8"/>
          <p:cNvSpPr txBox="1"/>
          <p:nvPr/>
        </p:nvSpPr>
        <p:spPr>
          <a:xfrm>
            <a:off x="2535746" y="2924944"/>
            <a:ext cx="5752356" cy="1815882"/>
          </a:xfrm>
          <a:prstGeom prst="rect">
            <a:avLst/>
          </a:prstGeom>
          <a:noFill/>
        </p:spPr>
        <p:txBody>
          <a:bodyPr wrap="square" rtlCol="0">
            <a:spAutoFit/>
          </a:bodyPr>
          <a:lstStyle/>
          <a:p>
            <a:pPr algn="ctr"/>
            <a:r>
              <a:rPr lang="en-GB" sz="2800" i="1" dirty="0"/>
              <a:t>Have we come across the term teleological before? </a:t>
            </a:r>
          </a:p>
          <a:p>
            <a:pPr algn="ctr"/>
            <a:endParaRPr lang="en-GB" sz="2800" i="1" dirty="0"/>
          </a:p>
          <a:p>
            <a:pPr algn="ctr"/>
            <a:r>
              <a:rPr lang="en-GB" sz="2800" i="1" dirty="0"/>
              <a:t>What do you understand it to mean?</a:t>
            </a:r>
          </a:p>
        </p:txBody>
      </p:sp>
    </p:spTree>
    <p:extLst>
      <p:ext uri="{BB962C8B-B14F-4D97-AF65-F5344CB8AC3E}">
        <p14:creationId xmlns:p14="http://schemas.microsoft.com/office/powerpoint/2010/main" val="42558898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BCF69-C00D-5403-A233-06ABD2B9CE7A}"/>
              </a:ext>
            </a:extLst>
          </p:cNvPr>
          <p:cNvSpPr>
            <a:spLocks noGrp="1"/>
          </p:cNvSpPr>
          <p:nvPr>
            <p:ph type="title"/>
          </p:nvPr>
        </p:nvSpPr>
        <p:spPr>
          <a:xfrm>
            <a:off x="609600" y="2348880"/>
            <a:ext cx="10972800" cy="1143000"/>
          </a:xfrm>
        </p:spPr>
        <p:txBody>
          <a:bodyPr>
            <a:noAutofit/>
          </a:bodyPr>
          <a:lstStyle/>
          <a:p>
            <a:r>
              <a:rPr lang="en-GB" sz="7200" b="1" dirty="0"/>
              <a:t>Durkheim</a:t>
            </a:r>
          </a:p>
        </p:txBody>
      </p:sp>
    </p:spTree>
    <p:extLst>
      <p:ext uri="{BB962C8B-B14F-4D97-AF65-F5344CB8AC3E}">
        <p14:creationId xmlns:p14="http://schemas.microsoft.com/office/powerpoint/2010/main" val="39932949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34852" y="116632"/>
            <a:ext cx="8229600" cy="706090"/>
          </a:xfrm>
        </p:spPr>
        <p:txBody>
          <a:bodyPr>
            <a:normAutofit fontScale="90000"/>
          </a:bodyPr>
          <a:lstStyle/>
          <a:p>
            <a:r>
              <a:rPr lang="en-GB" b="1" dirty="0"/>
              <a:t>Durkheim and Work</a:t>
            </a:r>
          </a:p>
        </p:txBody>
      </p:sp>
      <p:sp>
        <p:nvSpPr>
          <p:cNvPr id="8" name="TextBox 7"/>
          <p:cNvSpPr txBox="1"/>
          <p:nvPr/>
        </p:nvSpPr>
        <p:spPr>
          <a:xfrm>
            <a:off x="-168696" y="979438"/>
            <a:ext cx="12436696" cy="5109091"/>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600" dirty="0"/>
              <a:t>Emile Durkheim (1858-1917) saw society as being the ‘more than sum of its parts’ i.e. that every ‘structure’ in society was interlinked and contributed to the overall success of society</a:t>
            </a:r>
          </a:p>
          <a:p>
            <a:pPr marL="342900" indent="-342900">
              <a:spcBef>
                <a:spcPts val="600"/>
              </a:spcBef>
              <a:spcAft>
                <a:spcPts val="600"/>
              </a:spcAft>
              <a:buFont typeface="Arial" panose="020B0604020202020204" pitchFamily="34" charset="0"/>
              <a:buChar char="•"/>
            </a:pPr>
            <a:r>
              <a:rPr lang="en-GB" sz="2600" dirty="0"/>
              <a:t>He argued that each ‘structure’ therefore needed to ‘function’ effectively for society to work</a:t>
            </a:r>
          </a:p>
          <a:p>
            <a:pPr marL="342900" indent="-342900">
              <a:spcBef>
                <a:spcPts val="600"/>
              </a:spcBef>
              <a:spcAft>
                <a:spcPts val="600"/>
              </a:spcAft>
              <a:buFont typeface="Arial" panose="020B0604020202020204" pitchFamily="34" charset="0"/>
              <a:buChar char="•"/>
            </a:pPr>
            <a:r>
              <a:rPr lang="en-GB" sz="2600" dirty="0"/>
              <a:t>For this reason he can be seen to have helped to devise the structural functionalist approach to society</a:t>
            </a:r>
          </a:p>
          <a:p>
            <a:pPr marL="342900" indent="-342900">
              <a:spcBef>
                <a:spcPts val="600"/>
              </a:spcBef>
              <a:spcAft>
                <a:spcPts val="600"/>
              </a:spcAft>
              <a:buFont typeface="Arial" panose="020B0604020202020204" pitchFamily="34" charset="0"/>
              <a:buChar char="•"/>
            </a:pPr>
            <a:r>
              <a:rPr lang="en-GB" sz="2600" dirty="0"/>
              <a:t>From a structural functionalist perspective, work should be organised an run in a way which positively contributes to the effective running of society</a:t>
            </a:r>
          </a:p>
          <a:p>
            <a:pPr marL="342900" indent="-342900">
              <a:spcBef>
                <a:spcPts val="600"/>
              </a:spcBef>
              <a:spcAft>
                <a:spcPts val="600"/>
              </a:spcAft>
              <a:buFont typeface="Arial" panose="020B0604020202020204" pitchFamily="34" charset="0"/>
              <a:buChar char="•"/>
            </a:pPr>
            <a:r>
              <a:rPr lang="en-GB" sz="2600" dirty="0"/>
              <a:t>Indeed work was the main subject of his first publication ‘The Division of Labour in Society’ (1893 [1984])</a:t>
            </a:r>
          </a:p>
        </p:txBody>
      </p:sp>
    </p:spTree>
    <p:extLst>
      <p:ext uri="{BB962C8B-B14F-4D97-AF65-F5344CB8AC3E}">
        <p14:creationId xmlns:p14="http://schemas.microsoft.com/office/powerpoint/2010/main" val="14561711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38309" y="116632"/>
            <a:ext cx="8229600" cy="706090"/>
          </a:xfrm>
        </p:spPr>
        <p:txBody>
          <a:bodyPr>
            <a:normAutofit fontScale="90000"/>
          </a:bodyPr>
          <a:lstStyle/>
          <a:p>
            <a:r>
              <a:rPr lang="en-GB" b="1" dirty="0"/>
              <a:t>Durkheim and Work</a:t>
            </a:r>
          </a:p>
        </p:txBody>
      </p:sp>
      <p:sp>
        <p:nvSpPr>
          <p:cNvPr id="8" name="TextBox 7"/>
          <p:cNvSpPr txBox="1"/>
          <p:nvPr/>
        </p:nvSpPr>
        <p:spPr>
          <a:xfrm>
            <a:off x="232096" y="1213008"/>
            <a:ext cx="11959904" cy="4001095"/>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800" dirty="0"/>
              <a:t>This perspective has influenced the development of several areas of employment</a:t>
            </a:r>
          </a:p>
          <a:p>
            <a:pPr marL="342900" indent="-342900">
              <a:spcBef>
                <a:spcPts val="600"/>
              </a:spcBef>
              <a:spcAft>
                <a:spcPts val="600"/>
              </a:spcAft>
              <a:buFont typeface="Arial" panose="020B0604020202020204" pitchFamily="34" charset="0"/>
              <a:buChar char="•"/>
            </a:pPr>
            <a:r>
              <a:rPr lang="en-GB" sz="2800" dirty="0"/>
              <a:t>Durkheim developed the concept of ‘Human Relations’ (i.e. that a common morality embracing everyone was necessary to maintain order and social cohesion) </a:t>
            </a:r>
          </a:p>
          <a:p>
            <a:pPr marL="342900" indent="-342900">
              <a:spcBef>
                <a:spcPts val="600"/>
              </a:spcBef>
              <a:spcAft>
                <a:spcPts val="600"/>
              </a:spcAft>
              <a:buFont typeface="Arial" panose="020B0604020202020204" pitchFamily="34" charset="0"/>
              <a:buChar char="•"/>
            </a:pPr>
            <a:r>
              <a:rPr lang="en-GB" sz="2800" dirty="0"/>
              <a:t>This in turn has influenced management practices in terms of ethical workforce management (</a:t>
            </a:r>
            <a:r>
              <a:rPr lang="en-GB" sz="2800" dirty="0" err="1"/>
              <a:t>Dingley</a:t>
            </a:r>
            <a:r>
              <a:rPr lang="en-GB" sz="2800" dirty="0"/>
              <a:t>, 1997)</a:t>
            </a:r>
          </a:p>
          <a:p>
            <a:pPr marL="342900" indent="-342900">
              <a:spcBef>
                <a:spcPts val="600"/>
              </a:spcBef>
              <a:spcAft>
                <a:spcPts val="600"/>
              </a:spcAft>
              <a:buFont typeface="Arial" panose="020B0604020202020204" pitchFamily="34" charset="0"/>
              <a:buChar char="•"/>
            </a:pPr>
            <a:r>
              <a:rPr lang="en-GB" sz="2800" dirty="0"/>
              <a:t>As well as the culture of corporate social responsibility (</a:t>
            </a:r>
            <a:r>
              <a:rPr lang="en-GB" sz="2800" dirty="0">
                <a:hlinkClick r:id="rId2"/>
              </a:rPr>
              <a:t>CSR</a:t>
            </a:r>
            <a:r>
              <a:rPr lang="en-GB" sz="2800" dirty="0"/>
              <a:t>)</a:t>
            </a:r>
            <a:endParaRPr lang="en-GB" sz="2800" b="1" i="1" dirty="0"/>
          </a:p>
        </p:txBody>
      </p:sp>
      <p:sp>
        <p:nvSpPr>
          <p:cNvPr id="3" name="TextBox 2">
            <a:extLst>
              <a:ext uri="{FF2B5EF4-FFF2-40B4-BE49-F238E27FC236}">
                <a16:creationId xmlns:a16="http://schemas.microsoft.com/office/drawing/2014/main" id="{11C2B88B-F44E-F597-3AC2-BC48A3ECA966}"/>
              </a:ext>
            </a:extLst>
          </p:cNvPr>
          <p:cNvSpPr txBox="1"/>
          <p:nvPr/>
        </p:nvSpPr>
        <p:spPr>
          <a:xfrm>
            <a:off x="3431704" y="5733256"/>
            <a:ext cx="4896544" cy="584775"/>
          </a:xfrm>
          <a:prstGeom prst="rect">
            <a:avLst/>
          </a:prstGeom>
          <a:noFill/>
        </p:spPr>
        <p:txBody>
          <a:bodyPr wrap="square" rtlCol="0">
            <a:spAutoFit/>
          </a:bodyPr>
          <a:lstStyle/>
          <a:p>
            <a:r>
              <a:rPr lang="en-GB" sz="3200" b="1" i="1" dirty="0"/>
              <a:t>What does CSR stand for?</a:t>
            </a:r>
            <a:endParaRPr lang="en-GB" sz="3200" dirty="0"/>
          </a:p>
        </p:txBody>
      </p:sp>
      <p:pic>
        <p:nvPicPr>
          <p:cNvPr id="5" name="Picture 4" descr="A yellow and red question mark&#10;&#10;Description automatically generated">
            <a:extLst>
              <a:ext uri="{FF2B5EF4-FFF2-40B4-BE49-F238E27FC236}">
                <a16:creationId xmlns:a16="http://schemas.microsoft.com/office/drawing/2014/main" id="{BF63AF2D-8CAF-C9F4-338F-3AFE5D20EFD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112224" y="5679230"/>
            <a:ext cx="638801" cy="638801"/>
          </a:xfrm>
          <a:prstGeom prst="rect">
            <a:avLst/>
          </a:prstGeom>
        </p:spPr>
      </p:pic>
    </p:spTree>
    <p:extLst>
      <p:ext uri="{BB962C8B-B14F-4D97-AF65-F5344CB8AC3E}">
        <p14:creationId xmlns:p14="http://schemas.microsoft.com/office/powerpoint/2010/main" val="23556601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P spid="3"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38309" y="116632"/>
            <a:ext cx="8229600" cy="706090"/>
          </a:xfrm>
        </p:spPr>
        <p:txBody>
          <a:bodyPr>
            <a:normAutofit fontScale="90000"/>
          </a:bodyPr>
          <a:lstStyle/>
          <a:p>
            <a:r>
              <a:rPr lang="en-GB" b="1" dirty="0"/>
              <a:t>Durkheim and Work</a:t>
            </a:r>
          </a:p>
        </p:txBody>
      </p:sp>
      <p:sp>
        <p:nvSpPr>
          <p:cNvPr id="8" name="TextBox 7"/>
          <p:cNvSpPr txBox="1"/>
          <p:nvPr/>
        </p:nvSpPr>
        <p:spPr>
          <a:xfrm>
            <a:off x="47735" y="1124744"/>
            <a:ext cx="12169352" cy="4001095"/>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800" dirty="0"/>
              <a:t>Durkheim's theories can also be seen to have influence the concepts of ‘systems thinking’ in corporate management</a:t>
            </a:r>
          </a:p>
          <a:p>
            <a:pPr marL="342900" indent="-342900">
              <a:spcBef>
                <a:spcPts val="600"/>
              </a:spcBef>
              <a:spcAft>
                <a:spcPts val="600"/>
              </a:spcAft>
              <a:buFont typeface="Arial" panose="020B0604020202020204" pitchFamily="34" charset="0"/>
              <a:buChar char="•"/>
            </a:pPr>
            <a:r>
              <a:rPr lang="en-GB" sz="2800" dirty="0"/>
              <a:t>Systems thinking defines a company as an entity with interrelated and interdependent parts; </a:t>
            </a:r>
          </a:p>
          <a:p>
            <a:pPr marL="342900" indent="-342900">
              <a:spcBef>
                <a:spcPts val="600"/>
              </a:spcBef>
              <a:spcAft>
                <a:spcPts val="600"/>
              </a:spcAft>
              <a:buFont typeface="Arial" panose="020B0604020202020204" pitchFamily="34" charset="0"/>
              <a:buChar char="•"/>
            </a:pPr>
            <a:r>
              <a:rPr lang="en-GB" sz="2800" dirty="0"/>
              <a:t>it is defined by its boundaries and it is more than the sum of its parts (subsystem). </a:t>
            </a:r>
          </a:p>
          <a:p>
            <a:pPr marL="342900" indent="-342900">
              <a:spcBef>
                <a:spcPts val="600"/>
              </a:spcBef>
              <a:spcAft>
                <a:spcPts val="600"/>
              </a:spcAft>
              <a:buFont typeface="Arial" panose="020B0604020202020204" pitchFamily="34" charset="0"/>
              <a:buChar char="•"/>
            </a:pPr>
            <a:r>
              <a:rPr lang="en-GB" sz="2800" dirty="0"/>
              <a:t>Changing one part of the system affects other parts and the whole system, with predictable patterns of behaviour.</a:t>
            </a:r>
          </a:p>
        </p:txBody>
      </p:sp>
    </p:spTree>
    <p:extLst>
      <p:ext uri="{BB962C8B-B14F-4D97-AF65-F5344CB8AC3E}">
        <p14:creationId xmlns:p14="http://schemas.microsoft.com/office/powerpoint/2010/main" val="15075529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38309" y="116632"/>
            <a:ext cx="8229600" cy="706090"/>
          </a:xfrm>
        </p:spPr>
        <p:txBody>
          <a:bodyPr>
            <a:normAutofit fontScale="90000"/>
          </a:bodyPr>
          <a:lstStyle/>
          <a:p>
            <a:r>
              <a:rPr lang="en-GB" b="1" dirty="0"/>
              <a:t>Durkheim and Work</a:t>
            </a:r>
          </a:p>
        </p:txBody>
      </p:sp>
      <p:sp>
        <p:nvSpPr>
          <p:cNvPr id="8" name="TextBox 7"/>
          <p:cNvSpPr txBox="1"/>
          <p:nvPr/>
        </p:nvSpPr>
        <p:spPr>
          <a:xfrm>
            <a:off x="0" y="838716"/>
            <a:ext cx="11815888" cy="5139869"/>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Two other concepts which Durkheim wrote on were </a:t>
            </a:r>
            <a:r>
              <a:rPr lang="en-GB" sz="2400" b="1" dirty="0"/>
              <a:t>anomie</a:t>
            </a:r>
            <a:r>
              <a:rPr lang="en-GB" sz="2400" dirty="0"/>
              <a:t> and the </a:t>
            </a:r>
            <a:r>
              <a:rPr lang="en-GB" sz="2400" b="1" dirty="0"/>
              <a:t>forced division of labour </a:t>
            </a:r>
          </a:p>
          <a:p>
            <a:pPr marL="342900" indent="-342900">
              <a:spcBef>
                <a:spcPts val="600"/>
              </a:spcBef>
              <a:spcAft>
                <a:spcPts val="600"/>
              </a:spcAft>
              <a:buFont typeface="Arial" panose="020B0604020202020204" pitchFamily="34" charset="0"/>
              <a:buChar char="•"/>
            </a:pPr>
            <a:r>
              <a:rPr lang="en-GB" sz="2400" dirty="0"/>
              <a:t>The literal meaning of  </a:t>
            </a:r>
            <a:r>
              <a:rPr lang="en-GB" sz="2400" b="1" dirty="0"/>
              <a:t>anomie </a:t>
            </a:r>
            <a:r>
              <a:rPr lang="en-GB" sz="2400" dirty="0"/>
              <a:t>can be traced back to the ancient Greek for ‘lawlessness’</a:t>
            </a:r>
            <a:endParaRPr lang="en-GB" sz="2400" b="1" dirty="0"/>
          </a:p>
          <a:p>
            <a:pPr marL="342900" indent="-342900">
              <a:spcBef>
                <a:spcPts val="600"/>
              </a:spcBef>
              <a:spcAft>
                <a:spcPts val="600"/>
              </a:spcAft>
              <a:buFont typeface="Arial" panose="020B0604020202020204" pitchFamily="34" charset="0"/>
              <a:buChar char="•"/>
            </a:pPr>
            <a:r>
              <a:rPr lang="en-GB" sz="2400" b="1" dirty="0"/>
              <a:t>Anomie</a:t>
            </a:r>
            <a:r>
              <a:rPr lang="en-GB" sz="2400" dirty="0"/>
              <a:t> describes the breakdown of social norms, and the resulting conflict, which occurs when a society changes too quickly (due to population growth or other changes) for the member of society to interact effectively and create new norms (see for example Dudley, 1978)</a:t>
            </a:r>
          </a:p>
          <a:p>
            <a:pPr marL="342900" indent="-342900">
              <a:spcBef>
                <a:spcPts val="600"/>
              </a:spcBef>
              <a:spcAft>
                <a:spcPts val="600"/>
              </a:spcAft>
              <a:buFont typeface="Arial" panose="020B0604020202020204" pitchFamily="34" charset="0"/>
              <a:buChar char="•"/>
            </a:pPr>
            <a:r>
              <a:rPr lang="en-GB" sz="2400" dirty="0"/>
              <a:t>Other have argued that ‘Anomie at work can be simply generated, for instance, when an organization expresses its values unclearly to the employees’ (</a:t>
            </a:r>
            <a:r>
              <a:rPr lang="en-GB" sz="2400" dirty="0" err="1"/>
              <a:t>Jahanshahi</a:t>
            </a:r>
            <a:r>
              <a:rPr lang="en-GB" sz="2400" dirty="0"/>
              <a:t> and </a:t>
            </a:r>
            <a:r>
              <a:rPr lang="en-GB" sz="2400" dirty="0" err="1"/>
              <a:t>Dehghani</a:t>
            </a:r>
            <a:r>
              <a:rPr lang="en-GB" sz="2400" dirty="0"/>
              <a:t>, 2020)</a:t>
            </a:r>
          </a:p>
          <a:p>
            <a:pPr marL="342900" indent="-342900">
              <a:spcBef>
                <a:spcPts val="600"/>
              </a:spcBef>
              <a:spcAft>
                <a:spcPts val="600"/>
              </a:spcAft>
              <a:buFont typeface="Arial" panose="020B0604020202020204" pitchFamily="34" charset="0"/>
              <a:buChar char="•"/>
            </a:pPr>
            <a:r>
              <a:rPr lang="en-GB" sz="2400" dirty="0"/>
              <a:t>For Durkheim is was important for companies to prevent anomie in order to maintain social order</a:t>
            </a:r>
          </a:p>
        </p:txBody>
      </p:sp>
      <p:sp>
        <p:nvSpPr>
          <p:cNvPr id="4" name="TextBox 3"/>
          <p:cNvSpPr txBox="1"/>
          <p:nvPr/>
        </p:nvSpPr>
        <p:spPr>
          <a:xfrm>
            <a:off x="2135560" y="6019284"/>
            <a:ext cx="8794408" cy="461665"/>
          </a:xfrm>
          <a:prstGeom prst="rect">
            <a:avLst/>
          </a:prstGeom>
          <a:noFill/>
        </p:spPr>
        <p:txBody>
          <a:bodyPr wrap="square" rtlCol="0">
            <a:spAutoFit/>
          </a:bodyPr>
          <a:lstStyle/>
          <a:p>
            <a:pPr algn="ctr"/>
            <a:r>
              <a:rPr lang="en-GB" sz="2400" i="1" dirty="0"/>
              <a:t>Can you think of other examples of this?</a:t>
            </a:r>
          </a:p>
        </p:txBody>
      </p:sp>
    </p:spTree>
    <p:extLst>
      <p:ext uri="{BB962C8B-B14F-4D97-AF65-F5344CB8AC3E}">
        <p14:creationId xmlns:p14="http://schemas.microsoft.com/office/powerpoint/2010/main" val="15489631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P spid="4"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38309" y="116632"/>
            <a:ext cx="8229600" cy="706090"/>
          </a:xfrm>
        </p:spPr>
        <p:txBody>
          <a:bodyPr>
            <a:normAutofit fontScale="90000"/>
          </a:bodyPr>
          <a:lstStyle/>
          <a:p>
            <a:r>
              <a:rPr lang="en-GB" b="1" dirty="0"/>
              <a:t>Durkheim and Work</a:t>
            </a:r>
          </a:p>
        </p:txBody>
      </p:sp>
      <p:sp>
        <p:nvSpPr>
          <p:cNvPr id="8" name="TextBox 7"/>
          <p:cNvSpPr txBox="1"/>
          <p:nvPr/>
        </p:nvSpPr>
        <p:spPr>
          <a:xfrm>
            <a:off x="-96688" y="1340768"/>
            <a:ext cx="11953328" cy="3847207"/>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800" dirty="0"/>
              <a:t>For Durkheim, the ‘division of labour’ in an organisation should be a ‘natural’ process where people gravitated to the work for which they had most talent</a:t>
            </a:r>
          </a:p>
          <a:p>
            <a:pPr marL="342900" indent="-342900">
              <a:spcBef>
                <a:spcPts val="600"/>
              </a:spcBef>
              <a:spcAft>
                <a:spcPts val="600"/>
              </a:spcAft>
              <a:buFont typeface="Arial" panose="020B0604020202020204" pitchFamily="34" charset="0"/>
              <a:buChar char="•"/>
            </a:pPr>
            <a:r>
              <a:rPr lang="en-GB" sz="2800" b="1" dirty="0"/>
              <a:t>The forced division of  labour </a:t>
            </a:r>
            <a:r>
              <a:rPr lang="en-GB" sz="2800" dirty="0"/>
              <a:t> refers to a situation in which those who hold power, driven by their desire for profit (or greed as he might call it), results in people doing work that they are unsuited for (see for example Dudley, 1978)</a:t>
            </a:r>
          </a:p>
          <a:p>
            <a:pPr marL="342900" indent="-342900">
              <a:spcBef>
                <a:spcPts val="600"/>
              </a:spcBef>
              <a:spcAft>
                <a:spcPts val="600"/>
              </a:spcAft>
              <a:buFont typeface="Arial" panose="020B0604020202020204" pitchFamily="34" charset="0"/>
              <a:buChar char="•"/>
            </a:pPr>
            <a:r>
              <a:rPr lang="en-GB" sz="2800" dirty="0"/>
              <a:t>Jones (1986) has argued that for Durkheim ‘The "forced division of </a:t>
            </a:r>
            <a:r>
              <a:rPr lang="en-GB" sz="2800" dirty="0" err="1"/>
              <a:t>labor</a:t>
            </a:r>
            <a:r>
              <a:rPr lang="en-GB" sz="2800" dirty="0"/>
              <a:t>" is thus the consequence of that structural condition in which the distribution of social functions does not correspond to the distribution of natural talents’.</a:t>
            </a:r>
          </a:p>
        </p:txBody>
      </p:sp>
      <p:sp>
        <p:nvSpPr>
          <p:cNvPr id="4" name="TextBox 3"/>
          <p:cNvSpPr txBox="1"/>
          <p:nvPr/>
        </p:nvSpPr>
        <p:spPr>
          <a:xfrm>
            <a:off x="3143672" y="5949280"/>
            <a:ext cx="7488832" cy="461665"/>
          </a:xfrm>
          <a:prstGeom prst="rect">
            <a:avLst/>
          </a:prstGeom>
          <a:noFill/>
        </p:spPr>
        <p:txBody>
          <a:bodyPr wrap="square" rtlCol="0">
            <a:spAutoFit/>
          </a:bodyPr>
          <a:lstStyle/>
          <a:p>
            <a:pPr algn="ctr"/>
            <a:r>
              <a:rPr lang="en-GB" sz="2400" i="1" dirty="0"/>
              <a:t>Can you think of examples of this?</a:t>
            </a:r>
          </a:p>
        </p:txBody>
      </p:sp>
      <p:pic>
        <p:nvPicPr>
          <p:cNvPr id="9" name="Picture 8" descr="A yellow and red question mark&#10;&#10;Description automatically generated">
            <a:extLst>
              <a:ext uri="{FF2B5EF4-FFF2-40B4-BE49-F238E27FC236}">
                <a16:creationId xmlns:a16="http://schemas.microsoft.com/office/drawing/2014/main" id="{E14FB6BA-9E46-A5C6-3B8F-5E11B36B83EF}"/>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264352" y="5860711"/>
            <a:ext cx="638801" cy="638801"/>
          </a:xfrm>
          <a:prstGeom prst="rect">
            <a:avLst/>
          </a:prstGeom>
        </p:spPr>
      </p:pic>
    </p:spTree>
    <p:extLst>
      <p:ext uri="{BB962C8B-B14F-4D97-AF65-F5344CB8AC3E}">
        <p14:creationId xmlns:p14="http://schemas.microsoft.com/office/powerpoint/2010/main" val="16177047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P spid="4"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38309" y="116632"/>
            <a:ext cx="8229600" cy="706090"/>
          </a:xfrm>
        </p:spPr>
        <p:txBody>
          <a:bodyPr>
            <a:normAutofit fontScale="90000"/>
          </a:bodyPr>
          <a:lstStyle/>
          <a:p>
            <a:r>
              <a:rPr lang="en-GB" b="1" dirty="0"/>
              <a:t>Durkheim and Work</a:t>
            </a:r>
          </a:p>
        </p:txBody>
      </p:sp>
      <p:sp>
        <p:nvSpPr>
          <p:cNvPr id="8" name="TextBox 7"/>
          <p:cNvSpPr txBox="1"/>
          <p:nvPr/>
        </p:nvSpPr>
        <p:spPr>
          <a:xfrm>
            <a:off x="479376" y="1377906"/>
            <a:ext cx="10729192" cy="2215991"/>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3200" dirty="0"/>
              <a:t>Durkheim also wrote a considerable amount on the concept of deviance</a:t>
            </a:r>
          </a:p>
          <a:p>
            <a:pPr marL="342900" indent="-342900">
              <a:spcBef>
                <a:spcPts val="600"/>
              </a:spcBef>
              <a:spcAft>
                <a:spcPts val="600"/>
              </a:spcAft>
              <a:buFont typeface="Arial" panose="020B0604020202020204" pitchFamily="34" charset="0"/>
              <a:buChar char="•"/>
            </a:pPr>
            <a:r>
              <a:rPr lang="en-GB" sz="3200" dirty="0"/>
              <a:t>We have looked at deviance in Module ECSO4002 Who Are We?: Culture and Identity</a:t>
            </a:r>
          </a:p>
        </p:txBody>
      </p:sp>
      <p:sp>
        <p:nvSpPr>
          <p:cNvPr id="4" name="TextBox 3"/>
          <p:cNvSpPr txBox="1"/>
          <p:nvPr/>
        </p:nvSpPr>
        <p:spPr>
          <a:xfrm>
            <a:off x="1938309" y="4361885"/>
            <a:ext cx="7488832" cy="954107"/>
          </a:xfrm>
          <a:prstGeom prst="rect">
            <a:avLst/>
          </a:prstGeom>
          <a:noFill/>
        </p:spPr>
        <p:txBody>
          <a:bodyPr wrap="square" rtlCol="0">
            <a:spAutoFit/>
          </a:bodyPr>
          <a:lstStyle/>
          <a:p>
            <a:pPr algn="ctr"/>
            <a:r>
              <a:rPr lang="en-GB" sz="2800" i="1" dirty="0"/>
              <a:t>What do you understand the term  deviance to mean?</a:t>
            </a: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406713" y="5532696"/>
            <a:ext cx="552023" cy="552023"/>
          </a:xfrm>
          <a:prstGeom prst="rect">
            <a:avLst/>
          </a:prstGeom>
        </p:spPr>
      </p:pic>
    </p:spTree>
    <p:extLst>
      <p:ext uri="{BB962C8B-B14F-4D97-AF65-F5344CB8AC3E}">
        <p14:creationId xmlns:p14="http://schemas.microsoft.com/office/powerpoint/2010/main" val="39944642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P spid="4"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38309" y="116632"/>
            <a:ext cx="8229600" cy="706090"/>
          </a:xfrm>
        </p:spPr>
        <p:txBody>
          <a:bodyPr>
            <a:normAutofit fontScale="90000"/>
          </a:bodyPr>
          <a:lstStyle/>
          <a:p>
            <a:r>
              <a:rPr lang="en-GB" b="1" dirty="0"/>
              <a:t>Durkheim and Work</a:t>
            </a:r>
          </a:p>
        </p:txBody>
      </p:sp>
      <p:sp>
        <p:nvSpPr>
          <p:cNvPr id="8" name="TextBox 7"/>
          <p:cNvSpPr txBox="1"/>
          <p:nvPr/>
        </p:nvSpPr>
        <p:spPr>
          <a:xfrm>
            <a:off x="335360" y="1366842"/>
            <a:ext cx="11449272" cy="3416320"/>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800" dirty="0"/>
              <a:t>For Durkheim, deviance plays an important part in the way that a society adapts in order to remain functional</a:t>
            </a:r>
          </a:p>
          <a:p>
            <a:pPr marL="342900" indent="-342900">
              <a:spcBef>
                <a:spcPts val="600"/>
              </a:spcBef>
              <a:spcAft>
                <a:spcPts val="600"/>
              </a:spcAft>
              <a:buFont typeface="Arial" panose="020B0604020202020204" pitchFamily="34" charset="0"/>
              <a:buChar char="•"/>
            </a:pPr>
            <a:r>
              <a:rPr lang="en-GB" sz="2800" dirty="0"/>
              <a:t>He felt that deviance challenges the perspective and thoughts of the general population, leading to social change by pointing out a flaw in society</a:t>
            </a:r>
          </a:p>
          <a:p>
            <a:pPr marL="342900" indent="-342900">
              <a:spcBef>
                <a:spcPts val="600"/>
              </a:spcBef>
              <a:spcAft>
                <a:spcPts val="600"/>
              </a:spcAft>
              <a:buFont typeface="Arial" panose="020B0604020202020204" pitchFamily="34" charset="0"/>
              <a:buChar char="•"/>
            </a:pPr>
            <a:r>
              <a:rPr lang="en-GB" sz="2800" dirty="0"/>
              <a:t>Therefore, in the context of work, both anomie and the forced division of labour could result in deviance</a:t>
            </a:r>
          </a:p>
        </p:txBody>
      </p:sp>
      <p:sp>
        <p:nvSpPr>
          <p:cNvPr id="9" name="TextBox 8"/>
          <p:cNvSpPr txBox="1"/>
          <p:nvPr/>
        </p:nvSpPr>
        <p:spPr>
          <a:xfrm>
            <a:off x="2135560" y="4941168"/>
            <a:ext cx="7488832" cy="461665"/>
          </a:xfrm>
          <a:prstGeom prst="rect">
            <a:avLst/>
          </a:prstGeom>
          <a:noFill/>
        </p:spPr>
        <p:txBody>
          <a:bodyPr wrap="square" rtlCol="0">
            <a:spAutoFit/>
          </a:bodyPr>
          <a:lstStyle/>
          <a:p>
            <a:pPr algn="ctr"/>
            <a:r>
              <a:rPr lang="en-GB" sz="2400" i="1" dirty="0"/>
              <a:t>Can you think of examples of this?</a:t>
            </a:r>
          </a:p>
        </p:txBody>
      </p:sp>
      <p:sp>
        <p:nvSpPr>
          <p:cNvPr id="3" name="TextBox 2"/>
          <p:cNvSpPr txBox="1"/>
          <p:nvPr/>
        </p:nvSpPr>
        <p:spPr>
          <a:xfrm>
            <a:off x="3503712" y="6256244"/>
            <a:ext cx="8352928" cy="369332"/>
          </a:xfrm>
          <a:prstGeom prst="rect">
            <a:avLst/>
          </a:prstGeom>
          <a:noFill/>
        </p:spPr>
        <p:txBody>
          <a:bodyPr wrap="square" rtlCol="0">
            <a:spAutoFit/>
          </a:bodyPr>
          <a:lstStyle/>
          <a:p>
            <a:r>
              <a:rPr lang="en-GB" b="1" dirty="0"/>
              <a:t>N.B. This theory also influenced Merton’s Strain Theory that we looked in ESCO4002</a:t>
            </a:r>
          </a:p>
        </p:txBody>
      </p:sp>
      <p:pic>
        <p:nvPicPr>
          <p:cNvPr id="10" name="Picture 9" descr="A yellow and red question mark&#10;&#10;Description automatically generated">
            <a:extLst>
              <a:ext uri="{FF2B5EF4-FFF2-40B4-BE49-F238E27FC236}">
                <a16:creationId xmlns:a16="http://schemas.microsoft.com/office/drawing/2014/main" id="{060EBD2E-949A-95C4-017B-B03680A7141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184232" y="4841901"/>
            <a:ext cx="638801" cy="638801"/>
          </a:xfrm>
          <a:prstGeom prst="rect">
            <a:avLst/>
          </a:prstGeom>
        </p:spPr>
      </p:pic>
    </p:spTree>
    <p:extLst>
      <p:ext uri="{BB962C8B-B14F-4D97-AF65-F5344CB8AC3E}">
        <p14:creationId xmlns:p14="http://schemas.microsoft.com/office/powerpoint/2010/main" val="1806675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0"/>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P spid="9" grpId="0"/>
      <p:bldP spid="3"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87AB56-DA59-A6E9-7213-CD42A2504BB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D919FEB-06EA-0E36-62AE-B97582EC490B}"/>
              </a:ext>
            </a:extLst>
          </p:cNvPr>
          <p:cNvSpPr>
            <a:spLocks noGrp="1"/>
          </p:cNvSpPr>
          <p:nvPr>
            <p:ph type="title"/>
          </p:nvPr>
        </p:nvSpPr>
        <p:spPr>
          <a:xfrm>
            <a:off x="609600" y="2348880"/>
            <a:ext cx="10972800" cy="1143000"/>
          </a:xfrm>
        </p:spPr>
        <p:txBody>
          <a:bodyPr>
            <a:noAutofit/>
          </a:bodyPr>
          <a:lstStyle/>
          <a:p>
            <a:r>
              <a:rPr lang="en-GB" sz="7200" b="1" dirty="0"/>
              <a:t>Weber</a:t>
            </a:r>
          </a:p>
        </p:txBody>
      </p:sp>
    </p:spTree>
    <p:extLst>
      <p:ext uri="{BB962C8B-B14F-4D97-AF65-F5344CB8AC3E}">
        <p14:creationId xmlns:p14="http://schemas.microsoft.com/office/powerpoint/2010/main" val="18812221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38309" y="116632"/>
            <a:ext cx="8229600" cy="706090"/>
          </a:xfrm>
        </p:spPr>
        <p:txBody>
          <a:bodyPr>
            <a:normAutofit fontScale="90000"/>
          </a:bodyPr>
          <a:lstStyle/>
          <a:p>
            <a:r>
              <a:rPr lang="en-GB" b="1" dirty="0"/>
              <a:t>Weber and Work</a:t>
            </a:r>
          </a:p>
        </p:txBody>
      </p:sp>
      <p:sp>
        <p:nvSpPr>
          <p:cNvPr id="8" name="TextBox 7"/>
          <p:cNvSpPr txBox="1"/>
          <p:nvPr/>
        </p:nvSpPr>
        <p:spPr>
          <a:xfrm>
            <a:off x="76445" y="1052736"/>
            <a:ext cx="11953328" cy="4431983"/>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800" dirty="0"/>
              <a:t>Max Weber (1864-1920) saw work as being central to the development of modern society</a:t>
            </a:r>
          </a:p>
          <a:p>
            <a:pPr marL="342900" indent="-342900">
              <a:spcBef>
                <a:spcPts val="600"/>
              </a:spcBef>
              <a:spcAft>
                <a:spcPts val="600"/>
              </a:spcAft>
              <a:buFont typeface="Arial" panose="020B0604020202020204" pitchFamily="34" charset="0"/>
              <a:buChar char="•"/>
            </a:pPr>
            <a:r>
              <a:rPr lang="en-GB" sz="2800" dirty="0"/>
              <a:t>Although his writing did have an influence on later </a:t>
            </a:r>
            <a:r>
              <a:rPr lang="en-GB" sz="2800" b="1" dirty="0"/>
              <a:t>structural functionalist </a:t>
            </a:r>
            <a:r>
              <a:rPr lang="en-GB" sz="2800" dirty="0"/>
              <a:t>approaches, Weber differed from Durkheim in that he was as interested in individual actions as he was on society as a whole.</a:t>
            </a:r>
          </a:p>
          <a:p>
            <a:pPr marL="342900" indent="-342900">
              <a:spcBef>
                <a:spcPts val="600"/>
              </a:spcBef>
              <a:spcAft>
                <a:spcPts val="600"/>
              </a:spcAft>
              <a:buFont typeface="Arial" panose="020B0604020202020204" pitchFamily="34" charset="0"/>
              <a:buChar char="•"/>
            </a:pPr>
            <a:r>
              <a:rPr lang="en-GB" sz="2800" dirty="0"/>
              <a:t>For this reason he can also be seen as influencing the </a:t>
            </a:r>
            <a:r>
              <a:rPr lang="en-GB" sz="2800" b="1" dirty="0"/>
              <a:t>symbolic interaction </a:t>
            </a:r>
            <a:r>
              <a:rPr lang="en-GB" sz="2800" dirty="0"/>
              <a:t>theory of social psychology (see later)</a:t>
            </a:r>
          </a:p>
          <a:p>
            <a:pPr marL="342900" indent="-342900">
              <a:spcBef>
                <a:spcPts val="600"/>
              </a:spcBef>
              <a:spcAft>
                <a:spcPts val="600"/>
              </a:spcAft>
              <a:buFont typeface="Arial" panose="020B0604020202020204" pitchFamily="34" charset="0"/>
              <a:buChar char="•"/>
            </a:pPr>
            <a:r>
              <a:rPr lang="en-GB" sz="2800" dirty="0"/>
              <a:t>Unlike Durkheim and Marx, Weber was more concerned with studying values and concepts rather than establishing a set of rules to follow</a:t>
            </a:r>
          </a:p>
        </p:txBody>
      </p:sp>
    </p:spTree>
    <p:extLst>
      <p:ext uri="{BB962C8B-B14F-4D97-AF65-F5344CB8AC3E}">
        <p14:creationId xmlns:p14="http://schemas.microsoft.com/office/powerpoint/2010/main" val="786788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38309" y="116632"/>
            <a:ext cx="8229600" cy="706090"/>
          </a:xfrm>
        </p:spPr>
        <p:txBody>
          <a:bodyPr>
            <a:normAutofit fontScale="90000"/>
          </a:bodyPr>
          <a:lstStyle/>
          <a:p>
            <a:r>
              <a:rPr lang="en-GB" b="1" dirty="0"/>
              <a:t>Weber and Work</a:t>
            </a:r>
          </a:p>
        </p:txBody>
      </p:sp>
      <p:sp>
        <p:nvSpPr>
          <p:cNvPr id="8" name="TextBox 7"/>
          <p:cNvSpPr txBox="1"/>
          <p:nvPr/>
        </p:nvSpPr>
        <p:spPr>
          <a:xfrm>
            <a:off x="191344" y="1536174"/>
            <a:ext cx="11593288" cy="3785652"/>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3000" dirty="0"/>
              <a:t>Weber was interested in the concept of ‘</a:t>
            </a:r>
            <a:r>
              <a:rPr lang="en-GB" sz="3000" b="1" dirty="0"/>
              <a:t>orientations to work</a:t>
            </a:r>
            <a:r>
              <a:rPr lang="en-GB" sz="3000" dirty="0"/>
              <a:t>’ (see for example Reed, 1997)</a:t>
            </a:r>
          </a:p>
          <a:p>
            <a:pPr marL="342900" indent="-342900">
              <a:spcBef>
                <a:spcPts val="600"/>
              </a:spcBef>
              <a:spcAft>
                <a:spcPts val="600"/>
              </a:spcAft>
              <a:buFont typeface="Arial" panose="020B0604020202020204" pitchFamily="34" charset="0"/>
              <a:buChar char="•"/>
            </a:pPr>
            <a:r>
              <a:rPr lang="en-GB" sz="3000" dirty="0"/>
              <a:t>That is to say the way in which the </a:t>
            </a:r>
            <a:r>
              <a:rPr lang="en-GB" sz="3000" b="1" dirty="0"/>
              <a:t>values</a:t>
            </a:r>
            <a:r>
              <a:rPr lang="en-GB" sz="3000" dirty="0"/>
              <a:t> of an individual shaped the way in which they viewed work</a:t>
            </a:r>
          </a:p>
          <a:p>
            <a:pPr marL="342900" indent="-342900">
              <a:spcBef>
                <a:spcPts val="600"/>
              </a:spcBef>
              <a:spcAft>
                <a:spcPts val="600"/>
              </a:spcAft>
              <a:buFont typeface="Arial" panose="020B0604020202020204" pitchFamily="34" charset="0"/>
              <a:buChar char="•"/>
            </a:pPr>
            <a:r>
              <a:rPr lang="en-GB" sz="3000" dirty="0"/>
              <a:t> Central to this theory are the concepts of </a:t>
            </a:r>
            <a:r>
              <a:rPr lang="en-GB" sz="3000" b="1" dirty="0"/>
              <a:t>intrinsic work values</a:t>
            </a:r>
            <a:r>
              <a:rPr lang="en-GB" sz="3000" dirty="0"/>
              <a:t> and </a:t>
            </a:r>
            <a:r>
              <a:rPr lang="en-GB" sz="3000" b="1" dirty="0"/>
              <a:t>extrinsic work values </a:t>
            </a:r>
            <a:r>
              <a:rPr lang="en-GB" sz="3000" dirty="0"/>
              <a:t>(see for example </a:t>
            </a:r>
            <a:r>
              <a:rPr lang="en-GB" sz="3000" dirty="0" err="1"/>
              <a:t>Hegney</a:t>
            </a:r>
            <a:r>
              <a:rPr lang="en-GB" sz="3000" dirty="0"/>
              <a:t> </a:t>
            </a:r>
            <a:r>
              <a:rPr lang="en-GB" sz="3000" i="1" dirty="0"/>
              <a:t>et al</a:t>
            </a:r>
            <a:r>
              <a:rPr lang="en-GB" sz="3000" dirty="0"/>
              <a:t>, 2006)</a:t>
            </a:r>
          </a:p>
          <a:p>
            <a:pPr marL="342900" indent="-342900">
              <a:spcBef>
                <a:spcPts val="600"/>
              </a:spcBef>
              <a:spcAft>
                <a:spcPts val="600"/>
              </a:spcAft>
              <a:buFont typeface="Arial" panose="020B0604020202020204" pitchFamily="34" charset="0"/>
              <a:buChar char="•"/>
            </a:pPr>
            <a:r>
              <a:rPr lang="en-GB" sz="3000" dirty="0"/>
              <a:t>We will now explore these concepts in a little more detail</a:t>
            </a:r>
          </a:p>
        </p:txBody>
      </p:sp>
    </p:spTree>
    <p:extLst>
      <p:ext uri="{BB962C8B-B14F-4D97-AF65-F5344CB8AC3E}">
        <p14:creationId xmlns:p14="http://schemas.microsoft.com/office/powerpoint/2010/main" val="31636437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38309" y="116632"/>
            <a:ext cx="8229600" cy="706090"/>
          </a:xfrm>
        </p:spPr>
        <p:txBody>
          <a:bodyPr>
            <a:normAutofit fontScale="90000"/>
          </a:bodyPr>
          <a:lstStyle/>
          <a:p>
            <a:r>
              <a:rPr lang="en-GB" b="1" dirty="0"/>
              <a:t>Weber and Work</a:t>
            </a:r>
          </a:p>
        </p:txBody>
      </p:sp>
      <p:sp>
        <p:nvSpPr>
          <p:cNvPr id="8" name="TextBox 7"/>
          <p:cNvSpPr txBox="1"/>
          <p:nvPr/>
        </p:nvSpPr>
        <p:spPr>
          <a:xfrm>
            <a:off x="191344" y="1052737"/>
            <a:ext cx="11521280" cy="4832092"/>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3200" dirty="0"/>
              <a:t>Essentially, </a:t>
            </a:r>
            <a:r>
              <a:rPr lang="en-GB" sz="3200" b="1" dirty="0"/>
              <a:t>intrinsic work values</a:t>
            </a:r>
            <a:r>
              <a:rPr lang="en-GB" sz="3200" dirty="0"/>
              <a:t> are 'refer to the degree to which employees value immaterial aspects of their jobs that allow for self-expression as important, for example, job variety and autonomy' (</a:t>
            </a:r>
            <a:r>
              <a:rPr lang="en-GB" sz="3200" dirty="0" err="1"/>
              <a:t>Taris</a:t>
            </a:r>
            <a:r>
              <a:rPr lang="en-GB" sz="3200" dirty="0"/>
              <a:t> &amp; </a:t>
            </a:r>
            <a:r>
              <a:rPr lang="en-GB" sz="3200" dirty="0" err="1"/>
              <a:t>Feij</a:t>
            </a:r>
            <a:r>
              <a:rPr lang="en-GB" sz="3200" dirty="0"/>
              <a:t> 2001, p. 3 </a:t>
            </a:r>
            <a:r>
              <a:rPr lang="en-GB" sz="3200" i="1" dirty="0"/>
              <a:t>cited in </a:t>
            </a:r>
            <a:r>
              <a:rPr lang="en-GB" sz="3200" dirty="0"/>
              <a:t> </a:t>
            </a:r>
            <a:r>
              <a:rPr lang="en-GB" sz="3200" dirty="0" err="1"/>
              <a:t>Hegney</a:t>
            </a:r>
            <a:r>
              <a:rPr lang="en-GB" sz="3200" dirty="0"/>
              <a:t> </a:t>
            </a:r>
            <a:r>
              <a:rPr lang="en-GB" sz="3200" i="1" dirty="0"/>
              <a:t>et al, </a:t>
            </a:r>
            <a:r>
              <a:rPr lang="en-GB" sz="3200" dirty="0"/>
              <a:t>2006)</a:t>
            </a:r>
          </a:p>
          <a:p>
            <a:pPr marL="342900" indent="-342900">
              <a:spcBef>
                <a:spcPts val="600"/>
              </a:spcBef>
              <a:spcAft>
                <a:spcPts val="600"/>
              </a:spcAft>
              <a:buFont typeface="Arial" panose="020B0604020202020204" pitchFamily="34" charset="0"/>
              <a:buChar char="•"/>
            </a:pPr>
            <a:r>
              <a:rPr lang="en-GB" sz="3200" dirty="0"/>
              <a:t>Whereas, </a:t>
            </a:r>
            <a:r>
              <a:rPr lang="en-GB" sz="3200" b="1" dirty="0"/>
              <a:t>extrinsic work values</a:t>
            </a:r>
            <a:r>
              <a:rPr lang="en-GB" sz="3200" dirty="0"/>
              <a:t> relate more to the material rewards for work and includes high earnings, promotion, and job security.</a:t>
            </a:r>
          </a:p>
          <a:p>
            <a:pPr marL="342900" indent="-342900">
              <a:spcBef>
                <a:spcPts val="600"/>
              </a:spcBef>
              <a:spcAft>
                <a:spcPts val="600"/>
              </a:spcAft>
              <a:buFont typeface="Arial" panose="020B0604020202020204" pitchFamily="34" charset="0"/>
              <a:buChar char="•"/>
            </a:pPr>
            <a:r>
              <a:rPr lang="en-GB" sz="3200" dirty="0"/>
              <a:t>These two concepts are widely discussed in the fields of careers and employability and the sociology of work, as we will see…</a:t>
            </a:r>
          </a:p>
        </p:txBody>
      </p:sp>
    </p:spTree>
    <p:extLst>
      <p:ext uri="{BB962C8B-B14F-4D97-AF65-F5344CB8AC3E}">
        <p14:creationId xmlns:p14="http://schemas.microsoft.com/office/powerpoint/2010/main" val="718227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C0F696-00CB-9BF9-5D6D-C980BC433C8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6B0594A-8555-275A-9F59-4F5BDAB3A0C9}"/>
              </a:ext>
            </a:extLst>
          </p:cNvPr>
          <p:cNvSpPr>
            <a:spLocks noGrp="1"/>
          </p:cNvSpPr>
          <p:nvPr>
            <p:ph type="title"/>
          </p:nvPr>
        </p:nvSpPr>
        <p:spPr>
          <a:xfrm>
            <a:off x="1938309" y="116632"/>
            <a:ext cx="8229600" cy="706090"/>
          </a:xfrm>
        </p:spPr>
        <p:txBody>
          <a:bodyPr>
            <a:normAutofit fontScale="90000"/>
          </a:bodyPr>
          <a:lstStyle/>
          <a:p>
            <a:r>
              <a:rPr lang="en-GB" b="1" dirty="0"/>
              <a:t>Intrinsic and Extrinsic work values </a:t>
            </a:r>
          </a:p>
        </p:txBody>
      </p:sp>
      <p:sp>
        <p:nvSpPr>
          <p:cNvPr id="8" name="TextBox 7">
            <a:extLst>
              <a:ext uri="{FF2B5EF4-FFF2-40B4-BE49-F238E27FC236}">
                <a16:creationId xmlns:a16="http://schemas.microsoft.com/office/drawing/2014/main" id="{CA55748F-1A94-B29B-1949-F30F1AAA8EB0}"/>
              </a:ext>
            </a:extLst>
          </p:cNvPr>
          <p:cNvSpPr txBox="1"/>
          <p:nvPr/>
        </p:nvSpPr>
        <p:spPr>
          <a:xfrm>
            <a:off x="292469" y="980728"/>
            <a:ext cx="11521280" cy="4616648"/>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a:t>In their study of ‘the intrinsic and extrinsic work values that were perceived by the members of the Queensland Nurses Union (QNU) in Queensland, Australia, to influence job satisfaction’ </a:t>
            </a:r>
            <a:r>
              <a:rPr lang="en-GB" sz="2400" dirty="0" err="1"/>
              <a:t>Hegney</a:t>
            </a:r>
            <a:r>
              <a:rPr lang="en-GB" sz="2400" dirty="0"/>
              <a:t> </a:t>
            </a:r>
            <a:r>
              <a:rPr lang="en-GB" sz="2400" i="1" dirty="0"/>
              <a:t>et al</a:t>
            </a:r>
            <a:r>
              <a:rPr lang="en-GB" sz="2400" dirty="0"/>
              <a:t> (2006), found that;</a:t>
            </a:r>
          </a:p>
          <a:p>
            <a:pPr marL="285750" indent="-285750">
              <a:spcBef>
                <a:spcPts val="600"/>
              </a:spcBef>
              <a:spcAft>
                <a:spcPts val="600"/>
              </a:spcAft>
              <a:buFont typeface="Arial" panose="020B0604020202020204" pitchFamily="34" charset="0"/>
              <a:buChar char="•"/>
            </a:pPr>
            <a:r>
              <a:rPr lang="en-GB" sz="2400" dirty="0"/>
              <a:t>The intrinsic values of nurses included ‘the emotionally challenging and physically demanding nature of nursing work, work stress, morale and the level of autonomy’ (ibid)</a:t>
            </a:r>
          </a:p>
          <a:p>
            <a:pPr marL="285750" indent="-285750">
              <a:spcBef>
                <a:spcPts val="600"/>
              </a:spcBef>
              <a:spcAft>
                <a:spcPts val="600"/>
              </a:spcAft>
              <a:buFont typeface="Arial" panose="020B0604020202020204" pitchFamily="34" charset="0"/>
              <a:buChar char="•"/>
            </a:pPr>
            <a:r>
              <a:rPr lang="en-GB" sz="2400" dirty="0"/>
              <a:t>Whilst the extrinsic values included ‘perceptions of the rate of pay, rewards for skills and experience, the convenience of working hours, collegial support and teamwork, the safety of the workplace, nursing career prospects and the status of nursing as a career’ (ibid)</a:t>
            </a:r>
          </a:p>
          <a:p>
            <a:pPr marL="285750" indent="-285750">
              <a:spcBef>
                <a:spcPts val="600"/>
              </a:spcBef>
              <a:spcAft>
                <a:spcPts val="600"/>
              </a:spcAft>
              <a:buFont typeface="Arial" panose="020B0604020202020204" pitchFamily="34" charset="0"/>
              <a:buChar char="•"/>
            </a:pPr>
            <a:r>
              <a:rPr lang="en-GB" sz="2400" dirty="0"/>
              <a:t>And they conclude that ‘it is apparent that the intrinsic and extrinsic work values influence nurses’ job satisfaction, and therefore nursing retention rates’ (ibid)</a:t>
            </a:r>
          </a:p>
        </p:txBody>
      </p:sp>
      <p:sp>
        <p:nvSpPr>
          <p:cNvPr id="3" name="TextBox 2">
            <a:extLst>
              <a:ext uri="{FF2B5EF4-FFF2-40B4-BE49-F238E27FC236}">
                <a16:creationId xmlns:a16="http://schemas.microsoft.com/office/drawing/2014/main" id="{C61ACD9A-044A-1E58-4319-5CBC3B32CBC5}"/>
              </a:ext>
            </a:extLst>
          </p:cNvPr>
          <p:cNvSpPr txBox="1"/>
          <p:nvPr/>
        </p:nvSpPr>
        <p:spPr>
          <a:xfrm>
            <a:off x="2351584" y="5877272"/>
            <a:ext cx="7488832" cy="461665"/>
          </a:xfrm>
          <a:prstGeom prst="rect">
            <a:avLst/>
          </a:prstGeom>
          <a:noFill/>
        </p:spPr>
        <p:txBody>
          <a:bodyPr wrap="square" rtlCol="0">
            <a:spAutoFit/>
          </a:bodyPr>
          <a:lstStyle/>
          <a:p>
            <a:pPr algn="ctr"/>
            <a:r>
              <a:rPr lang="en-GB" sz="2400" i="1" dirty="0"/>
              <a:t>Are there parallels with the current situation?</a:t>
            </a:r>
          </a:p>
        </p:txBody>
      </p:sp>
      <p:pic>
        <p:nvPicPr>
          <p:cNvPr id="4" name="Picture 3" descr="A yellow and red question mark&#10;&#10;Description automatically generated">
            <a:extLst>
              <a:ext uri="{FF2B5EF4-FFF2-40B4-BE49-F238E27FC236}">
                <a16:creationId xmlns:a16="http://schemas.microsoft.com/office/drawing/2014/main" id="{D7376FEF-86EC-3CF0-98FD-FF38E0043CD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120336" y="5788703"/>
            <a:ext cx="638801" cy="638801"/>
          </a:xfrm>
          <a:prstGeom prst="rect">
            <a:avLst/>
          </a:prstGeom>
        </p:spPr>
      </p:pic>
      <p:pic>
        <p:nvPicPr>
          <p:cNvPr id="6" name="Picture 5" descr="A blue and black circle with a black and white bubble&#10;&#10;Description automatically generated">
            <a:hlinkClick r:id="rId3"/>
            <a:extLst>
              <a:ext uri="{FF2B5EF4-FFF2-40B4-BE49-F238E27FC236}">
                <a16:creationId xmlns:a16="http://schemas.microsoft.com/office/drawing/2014/main" id="{685BA8EB-4507-493C-4DC9-E8B9446D96E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907058" y="5755382"/>
            <a:ext cx="677488" cy="677488"/>
          </a:xfrm>
          <a:prstGeom prst="rect">
            <a:avLst/>
          </a:prstGeom>
        </p:spPr>
      </p:pic>
    </p:spTree>
    <p:extLst>
      <p:ext uri="{BB962C8B-B14F-4D97-AF65-F5344CB8AC3E}">
        <p14:creationId xmlns:p14="http://schemas.microsoft.com/office/powerpoint/2010/main" val="21265148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P spid="3"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24BB7C-140B-C957-DC1C-31DAA328B70C}"/>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2E9B30FC-349E-A512-96F9-4665F9431AE2}"/>
              </a:ext>
            </a:extLst>
          </p:cNvPr>
          <p:cNvSpPr txBox="1">
            <a:spLocks/>
          </p:cNvSpPr>
          <p:nvPr/>
        </p:nvSpPr>
        <p:spPr>
          <a:xfrm>
            <a:off x="1837184" y="188640"/>
            <a:ext cx="8229600" cy="706090"/>
          </a:xfrm>
          <a:prstGeom prst="rect">
            <a:avLst/>
          </a:prstGeom>
        </p:spPr>
        <p:txBody>
          <a:bodyPr vert="horz" lIns="91440" tIns="45720" rIns="91440" bIns="45720" rtlCol="0" anchor="ctr">
            <a:normAutofit fontScale="975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Intrinsic and Extrinsic work values </a:t>
            </a:r>
          </a:p>
        </p:txBody>
      </p:sp>
      <p:sp>
        <p:nvSpPr>
          <p:cNvPr id="6" name="TextBox 5">
            <a:extLst>
              <a:ext uri="{FF2B5EF4-FFF2-40B4-BE49-F238E27FC236}">
                <a16:creationId xmlns:a16="http://schemas.microsoft.com/office/drawing/2014/main" id="{2B28154C-F5E2-81CE-66A2-4499A0D0BFB5}"/>
              </a:ext>
            </a:extLst>
          </p:cNvPr>
          <p:cNvSpPr txBox="1"/>
          <p:nvPr/>
        </p:nvSpPr>
        <p:spPr>
          <a:xfrm>
            <a:off x="191344" y="1124744"/>
            <a:ext cx="11521280" cy="4616648"/>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a:t>In his </a:t>
            </a:r>
            <a:r>
              <a:rPr lang="en-GB" sz="2400" b="1" dirty="0"/>
              <a:t>longitudinal</a:t>
            </a:r>
            <a:r>
              <a:rPr lang="en-GB" sz="2400" dirty="0"/>
              <a:t> study of ‘Positive Adolescent Career Development’, Andreas Hirschi acknowledges that both intrinsic and extrinsic work values are important factors in the career progression and that the ‘overall level of importance [given] to various work values is a significant predictor of more positive career development’ (Hirschi, 2010, p. 283)</a:t>
            </a:r>
          </a:p>
          <a:p>
            <a:pPr marL="285750" indent="-285750">
              <a:spcBef>
                <a:spcPts val="600"/>
              </a:spcBef>
              <a:spcAft>
                <a:spcPts val="600"/>
              </a:spcAft>
              <a:buFont typeface="Arial" panose="020B0604020202020204" pitchFamily="34" charset="0"/>
              <a:buChar char="•"/>
            </a:pPr>
            <a:r>
              <a:rPr lang="en-GB" sz="2400" dirty="0"/>
              <a:t>His research also indicates that ‘this can be mainly attributed to the endorsement of positive </a:t>
            </a:r>
            <a:r>
              <a:rPr lang="en-GB" sz="2400" b="1" dirty="0"/>
              <a:t>intrinsic</a:t>
            </a:r>
            <a:r>
              <a:rPr lang="en-GB" sz="2400" dirty="0"/>
              <a:t> work values’ (Ibid.)</a:t>
            </a:r>
          </a:p>
          <a:p>
            <a:pPr marL="285750" indent="-285750">
              <a:spcBef>
                <a:spcPts val="600"/>
              </a:spcBef>
              <a:spcAft>
                <a:spcPts val="600"/>
              </a:spcAft>
              <a:buFont typeface="Arial" panose="020B0604020202020204" pitchFamily="34" charset="0"/>
              <a:buChar char="•"/>
            </a:pPr>
            <a:r>
              <a:rPr lang="en-GB" sz="2400" dirty="0"/>
              <a:t>One important point that Hirschi makes is that ‘work values are not fixed personality traits’ (Ibid. p. 285)</a:t>
            </a:r>
          </a:p>
          <a:p>
            <a:pPr marL="285750" indent="-285750">
              <a:spcBef>
                <a:spcPts val="600"/>
              </a:spcBef>
              <a:spcAft>
                <a:spcPts val="600"/>
              </a:spcAft>
              <a:buFont typeface="Arial" panose="020B0604020202020204" pitchFamily="34" charset="0"/>
              <a:buChar char="•"/>
            </a:pPr>
            <a:r>
              <a:rPr lang="en-GB" sz="2400" dirty="0"/>
              <a:t>That is to say that our work values are not “set in stone” but will vary depending on our personal circumstances and the job that we are currently in.</a:t>
            </a:r>
          </a:p>
        </p:txBody>
      </p:sp>
      <p:sp>
        <p:nvSpPr>
          <p:cNvPr id="7" name="TextBox 6">
            <a:extLst>
              <a:ext uri="{FF2B5EF4-FFF2-40B4-BE49-F238E27FC236}">
                <a16:creationId xmlns:a16="http://schemas.microsoft.com/office/drawing/2014/main" id="{40272484-5456-8F6D-F2BC-374F1C5E8C33}"/>
              </a:ext>
            </a:extLst>
          </p:cNvPr>
          <p:cNvSpPr txBox="1"/>
          <p:nvPr/>
        </p:nvSpPr>
        <p:spPr>
          <a:xfrm>
            <a:off x="2783632" y="5818083"/>
            <a:ext cx="8424936" cy="461665"/>
          </a:xfrm>
          <a:prstGeom prst="rect">
            <a:avLst/>
          </a:prstGeom>
          <a:noFill/>
        </p:spPr>
        <p:txBody>
          <a:bodyPr wrap="square" rtlCol="0">
            <a:spAutoFit/>
          </a:bodyPr>
          <a:lstStyle/>
          <a:p>
            <a:pPr algn="ctr"/>
            <a:r>
              <a:rPr lang="en-GB" sz="2400" i="1" dirty="0"/>
              <a:t>Can you think of situations where our work values might change?</a:t>
            </a:r>
          </a:p>
        </p:txBody>
      </p:sp>
      <p:pic>
        <p:nvPicPr>
          <p:cNvPr id="9" name="Picture 8" descr="A yellow and red question mark&#10;&#10;Description automatically generated">
            <a:extLst>
              <a:ext uri="{FF2B5EF4-FFF2-40B4-BE49-F238E27FC236}">
                <a16:creationId xmlns:a16="http://schemas.microsoft.com/office/drawing/2014/main" id="{F180C51F-C577-5D11-50B6-FB045700278F}"/>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136560" y="5730552"/>
            <a:ext cx="638801" cy="638801"/>
          </a:xfrm>
          <a:prstGeom prst="rect">
            <a:avLst/>
          </a:prstGeom>
        </p:spPr>
      </p:pic>
    </p:spTree>
    <p:extLst>
      <p:ext uri="{BB962C8B-B14F-4D97-AF65-F5344CB8AC3E}">
        <p14:creationId xmlns:p14="http://schemas.microsoft.com/office/powerpoint/2010/main" val="1135978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7"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38309" y="116632"/>
            <a:ext cx="8229600" cy="706090"/>
          </a:xfrm>
        </p:spPr>
        <p:txBody>
          <a:bodyPr>
            <a:normAutofit fontScale="90000"/>
          </a:bodyPr>
          <a:lstStyle/>
          <a:p>
            <a:r>
              <a:rPr lang="en-GB" b="1" dirty="0"/>
              <a:t>Weber and Work</a:t>
            </a:r>
          </a:p>
        </p:txBody>
      </p:sp>
      <p:sp>
        <p:nvSpPr>
          <p:cNvPr id="8" name="TextBox 7"/>
          <p:cNvSpPr txBox="1"/>
          <p:nvPr/>
        </p:nvSpPr>
        <p:spPr>
          <a:xfrm>
            <a:off x="1631504" y="980728"/>
            <a:ext cx="8640960" cy="584775"/>
          </a:xfrm>
          <a:prstGeom prst="rect">
            <a:avLst/>
          </a:prstGeom>
          <a:noFill/>
        </p:spPr>
        <p:txBody>
          <a:bodyPr wrap="square" rtlCol="0">
            <a:spAutoFit/>
          </a:bodyPr>
          <a:lstStyle/>
          <a:p>
            <a:pPr algn="ctr">
              <a:spcBef>
                <a:spcPts val="600"/>
              </a:spcBef>
              <a:spcAft>
                <a:spcPts val="600"/>
              </a:spcAft>
            </a:pPr>
            <a:r>
              <a:rPr lang="en-GB" sz="3200" b="1" dirty="0"/>
              <a:t>Intrinsic and Extrinsic Work Values</a:t>
            </a:r>
          </a:p>
        </p:txBody>
      </p:sp>
      <p:sp>
        <p:nvSpPr>
          <p:cNvPr id="4" name="TextBox 3"/>
          <p:cNvSpPr txBox="1"/>
          <p:nvPr/>
        </p:nvSpPr>
        <p:spPr>
          <a:xfrm>
            <a:off x="623392" y="1886075"/>
            <a:ext cx="11147466" cy="954107"/>
          </a:xfrm>
          <a:prstGeom prst="rect">
            <a:avLst/>
          </a:prstGeom>
          <a:noFill/>
        </p:spPr>
        <p:txBody>
          <a:bodyPr wrap="square" rtlCol="0">
            <a:spAutoFit/>
          </a:bodyPr>
          <a:lstStyle/>
          <a:p>
            <a:pPr marL="342900" indent="-342900">
              <a:buFont typeface="Arial" panose="020B0604020202020204" pitchFamily="34" charset="0"/>
              <a:buChar char="•"/>
            </a:pPr>
            <a:r>
              <a:rPr lang="en-GB" sz="2800" dirty="0"/>
              <a:t>We can also explore these concepts by referring back to the Self Evaluation that you were asked to undertake in Theme 1</a:t>
            </a:r>
          </a:p>
        </p:txBody>
      </p:sp>
      <p:sp>
        <p:nvSpPr>
          <p:cNvPr id="6" name="TextBox 5"/>
          <p:cNvSpPr txBox="1"/>
          <p:nvPr/>
        </p:nvSpPr>
        <p:spPr>
          <a:xfrm>
            <a:off x="475118" y="3429000"/>
            <a:ext cx="10953732" cy="2246769"/>
          </a:xfrm>
          <a:prstGeom prst="rect">
            <a:avLst/>
          </a:prstGeom>
          <a:noFill/>
        </p:spPr>
        <p:txBody>
          <a:bodyPr wrap="square" rtlCol="0">
            <a:spAutoFit/>
          </a:bodyPr>
          <a:lstStyle/>
          <a:p>
            <a:pPr algn="ctr"/>
            <a:r>
              <a:rPr lang="en-GB" sz="2800" i="1" dirty="0"/>
              <a:t>Take a few minutes to look at the Values on the Self Evaluation exercise.</a:t>
            </a:r>
          </a:p>
          <a:p>
            <a:pPr algn="ctr"/>
            <a:endParaRPr lang="en-GB" sz="2800" i="1" dirty="0"/>
          </a:p>
          <a:p>
            <a:pPr algn="ctr"/>
            <a:r>
              <a:rPr lang="en-GB" sz="2800" i="1" dirty="0"/>
              <a:t>Can you identify which are intrinsic and which are extrinsic using the definitions we have looked at?</a:t>
            </a:r>
          </a:p>
          <a:p>
            <a:pPr algn="ctr"/>
            <a:endParaRPr lang="en-GB" sz="2800" i="1" dirty="0"/>
          </a:p>
        </p:txBody>
      </p:sp>
      <p:pic>
        <p:nvPicPr>
          <p:cNvPr id="10" name="Picture 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447739" y="6020118"/>
            <a:ext cx="648261" cy="648261"/>
          </a:xfrm>
          <a:prstGeom prst="rect">
            <a:avLst/>
          </a:prstGeom>
        </p:spPr>
      </p:pic>
    </p:spTree>
    <p:extLst>
      <p:ext uri="{BB962C8B-B14F-4D97-AF65-F5344CB8AC3E}">
        <p14:creationId xmlns:p14="http://schemas.microsoft.com/office/powerpoint/2010/main" val="7210758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P spid="4" grpId="0"/>
      <p:bldP spid="6"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38309" y="116632"/>
            <a:ext cx="8229600" cy="706090"/>
          </a:xfrm>
        </p:spPr>
        <p:txBody>
          <a:bodyPr>
            <a:normAutofit fontScale="90000"/>
          </a:bodyPr>
          <a:lstStyle/>
          <a:p>
            <a:r>
              <a:rPr lang="en-GB" b="1" dirty="0"/>
              <a:t>Weber and Work</a:t>
            </a:r>
          </a:p>
        </p:txBody>
      </p:sp>
      <p:sp>
        <p:nvSpPr>
          <p:cNvPr id="8" name="TextBox 7"/>
          <p:cNvSpPr txBox="1"/>
          <p:nvPr/>
        </p:nvSpPr>
        <p:spPr>
          <a:xfrm>
            <a:off x="148453" y="1052736"/>
            <a:ext cx="11809312" cy="5447645"/>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800" dirty="0"/>
              <a:t>Weber also developed a theory of </a:t>
            </a:r>
            <a:r>
              <a:rPr lang="en-GB" sz="2800" b="1" dirty="0">
                <a:hlinkClick r:id="rId2"/>
              </a:rPr>
              <a:t>bureaucracy</a:t>
            </a:r>
            <a:r>
              <a:rPr lang="en-GB" sz="2800" dirty="0"/>
              <a:t> which attempted to understand the way that work is organised from a </a:t>
            </a:r>
            <a:r>
              <a:rPr lang="en-GB" sz="2800" b="1" dirty="0"/>
              <a:t>rational-legal</a:t>
            </a:r>
            <a:r>
              <a:rPr lang="en-GB" sz="2800" dirty="0"/>
              <a:t> perspective</a:t>
            </a:r>
          </a:p>
          <a:p>
            <a:pPr marL="342900" indent="-342900">
              <a:spcBef>
                <a:spcPts val="600"/>
              </a:spcBef>
              <a:spcAft>
                <a:spcPts val="600"/>
              </a:spcAft>
              <a:buFont typeface="Arial" panose="020B0604020202020204" pitchFamily="34" charset="0"/>
              <a:buChar char="•"/>
            </a:pPr>
            <a:r>
              <a:rPr lang="en-GB" sz="2800" dirty="0"/>
              <a:t>That is to say that bureaucracy is "based on the general principle of precisely defined and organized across-the-board competencies of the various offices" (Weber 1921 [2015])</a:t>
            </a:r>
          </a:p>
          <a:p>
            <a:pPr marL="342900" indent="-342900">
              <a:spcBef>
                <a:spcPts val="600"/>
              </a:spcBef>
              <a:spcAft>
                <a:spcPts val="600"/>
              </a:spcAft>
              <a:buFont typeface="Arial" panose="020B0604020202020204" pitchFamily="34" charset="0"/>
              <a:buChar char="•"/>
            </a:pPr>
            <a:r>
              <a:rPr lang="en-GB" sz="2800" dirty="0"/>
              <a:t>which are "underpinned by rules, laws, or administrative regulations.“(Weber 1921 [2015])</a:t>
            </a:r>
          </a:p>
          <a:p>
            <a:pPr marL="342900" indent="-342900">
              <a:spcBef>
                <a:spcPts val="600"/>
              </a:spcBef>
              <a:spcAft>
                <a:spcPts val="600"/>
              </a:spcAft>
              <a:buFont typeface="Arial" panose="020B0604020202020204" pitchFamily="34" charset="0"/>
              <a:buChar char="•"/>
            </a:pPr>
            <a:r>
              <a:rPr lang="en-GB" sz="2800" dirty="0"/>
              <a:t>We can see, again, that Weber’s theories are based on the idea that the effective functioning of society in general and an organisation, in particular, is dependent on a set of naturally occurring rules</a:t>
            </a:r>
          </a:p>
          <a:p>
            <a:pPr marL="342900" indent="-342900">
              <a:spcBef>
                <a:spcPts val="600"/>
              </a:spcBef>
              <a:spcAft>
                <a:spcPts val="600"/>
              </a:spcAft>
              <a:buFont typeface="Arial" panose="020B0604020202020204" pitchFamily="34" charset="0"/>
              <a:buChar char="•"/>
            </a:pPr>
            <a:endParaRPr lang="en-GB" sz="2800" dirty="0"/>
          </a:p>
        </p:txBody>
      </p:sp>
    </p:spTree>
    <p:extLst>
      <p:ext uri="{BB962C8B-B14F-4D97-AF65-F5344CB8AC3E}">
        <p14:creationId xmlns:p14="http://schemas.microsoft.com/office/powerpoint/2010/main" val="18964694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38309" y="116632"/>
            <a:ext cx="8229600" cy="706090"/>
          </a:xfrm>
        </p:spPr>
        <p:txBody>
          <a:bodyPr>
            <a:normAutofit fontScale="90000"/>
          </a:bodyPr>
          <a:lstStyle/>
          <a:p>
            <a:r>
              <a:rPr lang="en-GB" b="1" dirty="0"/>
              <a:t>Weber and Work</a:t>
            </a:r>
          </a:p>
        </p:txBody>
      </p:sp>
      <p:sp>
        <p:nvSpPr>
          <p:cNvPr id="8" name="TextBox 7"/>
          <p:cNvSpPr txBox="1"/>
          <p:nvPr/>
        </p:nvSpPr>
        <p:spPr>
          <a:xfrm>
            <a:off x="263352" y="980729"/>
            <a:ext cx="11593288" cy="1815882"/>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800" dirty="0"/>
              <a:t>In particular, Weber notes three aspects that "constitute the essence of bureaucratic administration" in the </a:t>
            </a:r>
            <a:r>
              <a:rPr lang="en-GB" sz="2800" b="1" dirty="0"/>
              <a:t>public sector</a:t>
            </a:r>
            <a:r>
              <a:rPr lang="en-GB" sz="2800" dirty="0"/>
              <a:t>, and "the essence of a bureaucratic management of a private company" in the </a:t>
            </a:r>
            <a:r>
              <a:rPr lang="en-GB" sz="2800" b="1" dirty="0"/>
              <a:t>private sector </a:t>
            </a:r>
            <a:r>
              <a:rPr lang="en-GB" sz="2800" dirty="0"/>
              <a:t>(Weber 1921 [2015])</a:t>
            </a:r>
          </a:p>
        </p:txBody>
      </p:sp>
      <p:sp>
        <p:nvSpPr>
          <p:cNvPr id="4" name="TextBox 3"/>
          <p:cNvSpPr txBox="1"/>
          <p:nvPr/>
        </p:nvSpPr>
        <p:spPr>
          <a:xfrm>
            <a:off x="1910346" y="3068960"/>
            <a:ext cx="6603052" cy="461665"/>
          </a:xfrm>
          <a:prstGeom prst="rect">
            <a:avLst/>
          </a:prstGeom>
          <a:noFill/>
        </p:spPr>
        <p:txBody>
          <a:bodyPr wrap="square" rtlCol="0">
            <a:spAutoFit/>
          </a:bodyPr>
          <a:lstStyle/>
          <a:p>
            <a:pPr algn="ctr"/>
            <a:r>
              <a:rPr lang="en-GB" sz="2400" i="1" dirty="0"/>
              <a:t>What do these two phrases mean?</a:t>
            </a: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865137" y="2978404"/>
            <a:ext cx="648261" cy="648261"/>
          </a:xfrm>
          <a:prstGeom prst="rect">
            <a:avLst/>
          </a:prstGeom>
        </p:spPr>
      </p:pic>
      <p:sp>
        <p:nvSpPr>
          <p:cNvPr id="3" name="TextBox 2">
            <a:extLst>
              <a:ext uri="{FF2B5EF4-FFF2-40B4-BE49-F238E27FC236}">
                <a16:creationId xmlns:a16="http://schemas.microsoft.com/office/drawing/2014/main" id="{C3E4E688-24B7-E1AB-C29A-0FB81E54E074}"/>
              </a:ext>
            </a:extLst>
          </p:cNvPr>
          <p:cNvSpPr txBox="1"/>
          <p:nvPr/>
        </p:nvSpPr>
        <p:spPr>
          <a:xfrm>
            <a:off x="263352" y="3717221"/>
            <a:ext cx="10153128" cy="954107"/>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800" dirty="0"/>
              <a:t>In contemporary discourse regarding work and society we also talk of the </a:t>
            </a:r>
            <a:r>
              <a:rPr lang="en-GB" sz="2800" b="1" dirty="0"/>
              <a:t>third sector</a:t>
            </a:r>
            <a:endParaRPr lang="en-GB" sz="2800" dirty="0"/>
          </a:p>
        </p:txBody>
      </p:sp>
      <p:sp>
        <p:nvSpPr>
          <p:cNvPr id="9" name="TextBox 8">
            <a:extLst>
              <a:ext uri="{FF2B5EF4-FFF2-40B4-BE49-F238E27FC236}">
                <a16:creationId xmlns:a16="http://schemas.microsoft.com/office/drawing/2014/main" id="{61C664B1-291A-230C-65A1-886F56CDF6EC}"/>
              </a:ext>
            </a:extLst>
          </p:cNvPr>
          <p:cNvSpPr txBox="1"/>
          <p:nvPr/>
        </p:nvSpPr>
        <p:spPr>
          <a:xfrm>
            <a:off x="1910346" y="4966156"/>
            <a:ext cx="6603052" cy="461665"/>
          </a:xfrm>
          <a:prstGeom prst="rect">
            <a:avLst/>
          </a:prstGeom>
          <a:noFill/>
        </p:spPr>
        <p:txBody>
          <a:bodyPr wrap="square" rtlCol="0">
            <a:spAutoFit/>
          </a:bodyPr>
          <a:lstStyle/>
          <a:p>
            <a:pPr algn="ctr"/>
            <a:r>
              <a:rPr lang="en-GB" sz="2400" i="1" dirty="0"/>
              <a:t>What does this phrase mean?</a:t>
            </a:r>
          </a:p>
        </p:txBody>
      </p:sp>
      <p:pic>
        <p:nvPicPr>
          <p:cNvPr id="10" name="Picture 9">
            <a:extLst>
              <a:ext uri="{FF2B5EF4-FFF2-40B4-BE49-F238E27FC236}">
                <a16:creationId xmlns:a16="http://schemas.microsoft.com/office/drawing/2014/main" id="{11CD3A28-1722-DC76-F441-957D5A49C66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865137" y="4875600"/>
            <a:ext cx="648261" cy="648261"/>
          </a:xfrm>
          <a:prstGeom prst="rect">
            <a:avLst/>
          </a:prstGeom>
        </p:spPr>
      </p:pic>
    </p:spTree>
    <p:extLst>
      <p:ext uri="{BB962C8B-B14F-4D97-AF65-F5344CB8AC3E}">
        <p14:creationId xmlns:p14="http://schemas.microsoft.com/office/powerpoint/2010/main" val="1537304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0"/>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P spid="4" grpId="0"/>
      <p:bldP spid="3" grpId="0" build="p"/>
      <p:bldP spid="9"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38309" y="116632"/>
            <a:ext cx="8229600" cy="706090"/>
          </a:xfrm>
        </p:spPr>
        <p:txBody>
          <a:bodyPr>
            <a:normAutofit fontScale="90000"/>
          </a:bodyPr>
          <a:lstStyle/>
          <a:p>
            <a:r>
              <a:rPr lang="en-GB" b="1" dirty="0"/>
              <a:t>Weber and Work</a:t>
            </a:r>
          </a:p>
        </p:txBody>
      </p:sp>
      <p:sp>
        <p:nvSpPr>
          <p:cNvPr id="8" name="TextBox 7"/>
          <p:cNvSpPr txBox="1"/>
          <p:nvPr/>
        </p:nvSpPr>
        <p:spPr>
          <a:xfrm>
            <a:off x="407368" y="1268761"/>
            <a:ext cx="11377264" cy="2708434"/>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3200" dirty="0"/>
              <a:t>The first aspect of bureaucracy as defined by Weber can be seen as;</a:t>
            </a:r>
          </a:p>
          <a:p>
            <a:pPr marL="342900" indent="-342900">
              <a:spcBef>
                <a:spcPts val="600"/>
              </a:spcBef>
              <a:spcAft>
                <a:spcPts val="600"/>
              </a:spcAft>
              <a:buFont typeface="Arial" panose="020B0604020202020204" pitchFamily="34" charset="0"/>
              <a:buChar char="•"/>
            </a:pPr>
            <a:r>
              <a:rPr lang="en-GB" sz="3200" dirty="0"/>
              <a:t>A formal and rigid division of labour which assigns particular tasks and duties to particular people within an organisation based on their talents and abilities (Weber, 1921 [2015])</a:t>
            </a:r>
          </a:p>
        </p:txBody>
      </p:sp>
      <p:sp>
        <p:nvSpPr>
          <p:cNvPr id="4" name="TextBox 3"/>
          <p:cNvSpPr txBox="1"/>
          <p:nvPr/>
        </p:nvSpPr>
        <p:spPr>
          <a:xfrm>
            <a:off x="1957370" y="4650349"/>
            <a:ext cx="7488832" cy="461665"/>
          </a:xfrm>
          <a:prstGeom prst="rect">
            <a:avLst/>
          </a:prstGeom>
          <a:noFill/>
        </p:spPr>
        <p:txBody>
          <a:bodyPr wrap="square" rtlCol="0">
            <a:spAutoFit/>
          </a:bodyPr>
          <a:lstStyle/>
          <a:p>
            <a:pPr algn="ctr"/>
            <a:r>
              <a:rPr lang="en-GB" sz="2400" i="1" dirty="0"/>
              <a:t>Can you think of examples of this?</a:t>
            </a: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28248" y="4605169"/>
            <a:ext cx="552023" cy="552023"/>
          </a:xfrm>
          <a:prstGeom prst="rect">
            <a:avLst/>
          </a:prstGeom>
        </p:spPr>
      </p:pic>
    </p:spTree>
    <p:extLst>
      <p:ext uri="{BB962C8B-B14F-4D97-AF65-F5344CB8AC3E}">
        <p14:creationId xmlns:p14="http://schemas.microsoft.com/office/powerpoint/2010/main" val="23708607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P spid="4"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38309" y="116632"/>
            <a:ext cx="8229600" cy="706090"/>
          </a:xfrm>
        </p:spPr>
        <p:txBody>
          <a:bodyPr>
            <a:normAutofit fontScale="90000"/>
          </a:bodyPr>
          <a:lstStyle/>
          <a:p>
            <a:r>
              <a:rPr lang="en-GB" b="1" dirty="0"/>
              <a:t>Weber and Work</a:t>
            </a:r>
          </a:p>
        </p:txBody>
      </p:sp>
      <p:sp>
        <p:nvSpPr>
          <p:cNvPr id="8" name="TextBox 7"/>
          <p:cNvSpPr txBox="1"/>
          <p:nvPr/>
        </p:nvSpPr>
        <p:spPr>
          <a:xfrm>
            <a:off x="263352" y="1268761"/>
            <a:ext cx="11665296" cy="2708434"/>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3200" dirty="0"/>
              <a:t>The second aspect of bureaucracy as defined by Weber can be seen as;</a:t>
            </a:r>
          </a:p>
          <a:p>
            <a:pPr marL="342900" indent="-342900">
              <a:spcBef>
                <a:spcPts val="600"/>
              </a:spcBef>
              <a:spcAft>
                <a:spcPts val="600"/>
              </a:spcAft>
              <a:buFont typeface="Arial" panose="020B0604020202020204" pitchFamily="34" charset="0"/>
              <a:buChar char="•"/>
            </a:pPr>
            <a:r>
              <a:rPr lang="en-GB" sz="3200" dirty="0"/>
              <a:t>A set of regulations and rules that specify ‘chains of command’, responsibilities and the duties and ‘capacity to coerce others to comply’ (Weber, 1921 [2015])</a:t>
            </a:r>
          </a:p>
        </p:txBody>
      </p:sp>
      <p:sp>
        <p:nvSpPr>
          <p:cNvPr id="4" name="TextBox 3"/>
          <p:cNvSpPr txBox="1"/>
          <p:nvPr/>
        </p:nvSpPr>
        <p:spPr>
          <a:xfrm>
            <a:off x="1938309" y="4621070"/>
            <a:ext cx="7488832" cy="461665"/>
          </a:xfrm>
          <a:prstGeom prst="rect">
            <a:avLst/>
          </a:prstGeom>
          <a:noFill/>
        </p:spPr>
        <p:txBody>
          <a:bodyPr wrap="square" rtlCol="0">
            <a:spAutoFit/>
          </a:bodyPr>
          <a:lstStyle/>
          <a:p>
            <a:pPr algn="ctr"/>
            <a:r>
              <a:rPr lang="en-GB" sz="2400" i="1" dirty="0"/>
              <a:t>What does this mean in practice?</a:t>
            </a: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552385" y="4605169"/>
            <a:ext cx="552023" cy="552023"/>
          </a:xfrm>
          <a:prstGeom prst="rect">
            <a:avLst/>
          </a:prstGeom>
        </p:spPr>
      </p:pic>
    </p:spTree>
    <p:extLst>
      <p:ext uri="{BB962C8B-B14F-4D97-AF65-F5344CB8AC3E}">
        <p14:creationId xmlns:p14="http://schemas.microsoft.com/office/powerpoint/2010/main" val="2591295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P spid="4"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38309" y="116632"/>
            <a:ext cx="8229600" cy="706090"/>
          </a:xfrm>
        </p:spPr>
        <p:txBody>
          <a:bodyPr>
            <a:normAutofit fontScale="90000"/>
          </a:bodyPr>
          <a:lstStyle/>
          <a:p>
            <a:r>
              <a:rPr lang="en-GB" b="1" dirty="0"/>
              <a:t>Weber and Work</a:t>
            </a:r>
          </a:p>
        </p:txBody>
      </p:sp>
      <p:sp>
        <p:nvSpPr>
          <p:cNvPr id="8" name="TextBox 7"/>
          <p:cNvSpPr txBox="1"/>
          <p:nvPr/>
        </p:nvSpPr>
        <p:spPr>
          <a:xfrm>
            <a:off x="335360" y="1268761"/>
            <a:ext cx="10945216" cy="2708434"/>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3200" dirty="0"/>
              <a:t>The third aspect of bureaucracy as defined by Weber can be seen as;</a:t>
            </a:r>
          </a:p>
          <a:p>
            <a:pPr marL="342900" indent="-342900">
              <a:spcBef>
                <a:spcPts val="600"/>
              </a:spcBef>
              <a:spcAft>
                <a:spcPts val="600"/>
              </a:spcAft>
              <a:buFont typeface="Arial" panose="020B0604020202020204" pitchFamily="34" charset="0"/>
              <a:buChar char="•"/>
            </a:pPr>
            <a:r>
              <a:rPr lang="en-GB" sz="3200" dirty="0"/>
              <a:t>Ensuring that the people hired to do a job have the appropriate skills and qualifications in order to carry out the work expected of them (Weber, 1921 [2015])</a:t>
            </a:r>
          </a:p>
        </p:txBody>
      </p:sp>
      <p:sp>
        <p:nvSpPr>
          <p:cNvPr id="4" name="TextBox 3"/>
          <p:cNvSpPr txBox="1"/>
          <p:nvPr/>
        </p:nvSpPr>
        <p:spPr>
          <a:xfrm>
            <a:off x="1938309" y="4837094"/>
            <a:ext cx="7488832" cy="461665"/>
          </a:xfrm>
          <a:prstGeom prst="rect">
            <a:avLst/>
          </a:prstGeom>
          <a:noFill/>
        </p:spPr>
        <p:txBody>
          <a:bodyPr wrap="square" rtlCol="0">
            <a:spAutoFit/>
          </a:bodyPr>
          <a:lstStyle/>
          <a:p>
            <a:pPr algn="ctr"/>
            <a:r>
              <a:rPr lang="en-GB" sz="2400" i="1" dirty="0"/>
              <a:t>What does this mean in practice?</a:t>
            </a: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552385" y="4821193"/>
            <a:ext cx="552023" cy="552023"/>
          </a:xfrm>
          <a:prstGeom prst="rect">
            <a:avLst/>
          </a:prstGeom>
        </p:spPr>
      </p:pic>
    </p:spTree>
    <p:extLst>
      <p:ext uri="{BB962C8B-B14F-4D97-AF65-F5344CB8AC3E}">
        <p14:creationId xmlns:p14="http://schemas.microsoft.com/office/powerpoint/2010/main" val="2521985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P spid="4"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38309" y="116632"/>
            <a:ext cx="8229600" cy="706090"/>
          </a:xfrm>
        </p:spPr>
        <p:txBody>
          <a:bodyPr>
            <a:normAutofit fontScale="90000"/>
          </a:bodyPr>
          <a:lstStyle/>
          <a:p>
            <a:r>
              <a:rPr lang="en-GB" b="1" dirty="0"/>
              <a:t>Weber and Work</a:t>
            </a:r>
          </a:p>
        </p:txBody>
      </p:sp>
      <p:sp>
        <p:nvSpPr>
          <p:cNvPr id="8" name="TextBox 7"/>
          <p:cNvSpPr txBox="1"/>
          <p:nvPr/>
        </p:nvSpPr>
        <p:spPr>
          <a:xfrm>
            <a:off x="335360" y="936010"/>
            <a:ext cx="11233248" cy="4985980"/>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3200" dirty="0"/>
              <a:t>These three aspects of bureaucracy can be used to create </a:t>
            </a:r>
            <a:r>
              <a:rPr lang="en-GB" sz="3200" u="sng" dirty="0"/>
              <a:t>eight characteristics </a:t>
            </a:r>
            <a:r>
              <a:rPr lang="en-GB" sz="3200" dirty="0"/>
              <a:t>that a company should demonstrate </a:t>
            </a:r>
            <a:r>
              <a:rPr lang="en-GB" sz="3200" b="1" dirty="0"/>
              <a:t>if it is to be effective</a:t>
            </a:r>
            <a:endParaRPr lang="en-GB" sz="3200" dirty="0"/>
          </a:p>
          <a:p>
            <a:pPr marL="342900" indent="-342900">
              <a:spcBef>
                <a:spcPts val="600"/>
              </a:spcBef>
              <a:spcAft>
                <a:spcPts val="600"/>
              </a:spcAft>
              <a:buFont typeface="Arial" panose="020B0604020202020204" pitchFamily="34" charset="0"/>
              <a:buChar char="•"/>
            </a:pPr>
            <a:r>
              <a:rPr lang="en-GB" sz="3200" b="1" dirty="0"/>
              <a:t>Specialisation of roles - </a:t>
            </a:r>
            <a:r>
              <a:rPr lang="en-GB" sz="3200" dirty="0"/>
              <a:t>(a similar concept to that discussed by Adam Smith and we also discussed this in Theme 3)</a:t>
            </a:r>
          </a:p>
          <a:p>
            <a:pPr marL="342900" indent="-342900">
              <a:spcBef>
                <a:spcPts val="600"/>
              </a:spcBef>
              <a:spcAft>
                <a:spcPts val="600"/>
              </a:spcAft>
              <a:buFont typeface="Arial" panose="020B0604020202020204" pitchFamily="34" charset="0"/>
              <a:buChar char="•"/>
            </a:pPr>
            <a:r>
              <a:rPr lang="en-GB" sz="3200" b="1" dirty="0"/>
              <a:t>Meritocracy</a:t>
            </a:r>
            <a:r>
              <a:rPr lang="en-GB" sz="3200" dirty="0"/>
              <a:t> – that the people who have the right skills for the job are employed (as opposed to </a:t>
            </a:r>
            <a:r>
              <a:rPr lang="en-GB" sz="3200" b="1" i="1" dirty="0"/>
              <a:t>nepotism</a:t>
            </a:r>
            <a:r>
              <a:rPr lang="en-GB" sz="3200" dirty="0"/>
              <a:t> for example)</a:t>
            </a:r>
          </a:p>
          <a:p>
            <a:pPr marL="342900" indent="-342900">
              <a:spcBef>
                <a:spcPts val="600"/>
              </a:spcBef>
              <a:spcAft>
                <a:spcPts val="600"/>
              </a:spcAft>
              <a:buFont typeface="Arial" panose="020B0604020202020204" pitchFamily="34" charset="0"/>
              <a:buChar char="•"/>
            </a:pPr>
            <a:r>
              <a:rPr lang="en-GB" sz="3200" b="1" dirty="0"/>
              <a:t>Equitable administration –</a:t>
            </a:r>
            <a:r>
              <a:rPr lang="en-GB" sz="3200" dirty="0"/>
              <a:t> fairness of promotion, the same rules applied to everyone etc.</a:t>
            </a:r>
            <a:endParaRPr lang="en-GB" sz="3200" b="1" dirty="0"/>
          </a:p>
        </p:txBody>
      </p:sp>
    </p:spTree>
    <p:extLst>
      <p:ext uri="{BB962C8B-B14F-4D97-AF65-F5344CB8AC3E}">
        <p14:creationId xmlns:p14="http://schemas.microsoft.com/office/powerpoint/2010/main" val="2143033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9536" y="0"/>
            <a:ext cx="8229600" cy="706090"/>
          </a:xfrm>
        </p:spPr>
        <p:txBody>
          <a:bodyPr>
            <a:normAutofit fontScale="90000"/>
          </a:bodyPr>
          <a:lstStyle/>
          <a:p>
            <a:r>
              <a:rPr lang="en-GB" b="1" dirty="0"/>
              <a:t>Weber and Work</a:t>
            </a:r>
          </a:p>
        </p:txBody>
      </p:sp>
      <p:sp>
        <p:nvSpPr>
          <p:cNvPr id="8" name="TextBox 7"/>
          <p:cNvSpPr txBox="1"/>
          <p:nvPr/>
        </p:nvSpPr>
        <p:spPr>
          <a:xfrm>
            <a:off x="119336" y="836712"/>
            <a:ext cx="11953328" cy="5139869"/>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3200" b="1" dirty="0"/>
              <a:t>A Systematic salary structure- </a:t>
            </a:r>
            <a:r>
              <a:rPr lang="en-GB" sz="3200" dirty="0"/>
              <a:t>with consistent rewards for people doing the same work</a:t>
            </a:r>
          </a:p>
          <a:p>
            <a:pPr marL="342900" indent="-342900">
              <a:spcBef>
                <a:spcPts val="600"/>
              </a:spcBef>
              <a:spcAft>
                <a:spcPts val="600"/>
              </a:spcAft>
              <a:buFont typeface="Arial" panose="020B0604020202020204" pitchFamily="34" charset="0"/>
              <a:buChar char="•"/>
            </a:pPr>
            <a:r>
              <a:rPr lang="en-GB" sz="3200" b="1" dirty="0"/>
              <a:t>A hierarchy</a:t>
            </a:r>
            <a:r>
              <a:rPr lang="en-GB" sz="3200" dirty="0"/>
              <a:t> – in which responsibility and accountability are clearly apportioned</a:t>
            </a:r>
          </a:p>
          <a:p>
            <a:pPr marL="342900" indent="-342900">
              <a:spcBef>
                <a:spcPts val="600"/>
              </a:spcBef>
              <a:spcAft>
                <a:spcPts val="600"/>
              </a:spcAft>
              <a:buFont typeface="Arial" panose="020B0604020202020204" pitchFamily="34" charset="0"/>
              <a:buChar char="•"/>
            </a:pPr>
            <a:r>
              <a:rPr lang="en-GB" sz="3200" b="1" dirty="0"/>
              <a:t>A ‘code of conduct’ –</a:t>
            </a:r>
            <a:r>
              <a:rPr lang="en-GB" sz="3200" dirty="0"/>
              <a:t> which specifies what is expected of all workers</a:t>
            </a:r>
          </a:p>
          <a:p>
            <a:pPr marL="342900" indent="-342900">
              <a:spcBef>
                <a:spcPts val="600"/>
              </a:spcBef>
              <a:spcAft>
                <a:spcPts val="600"/>
              </a:spcAft>
              <a:buFont typeface="Arial" panose="020B0604020202020204" pitchFamily="34" charset="0"/>
              <a:buChar char="•"/>
            </a:pPr>
            <a:r>
              <a:rPr lang="en-GB" sz="3200" b="1" dirty="0"/>
              <a:t>The supremacy of rules </a:t>
            </a:r>
            <a:r>
              <a:rPr lang="en-GB" sz="3200" dirty="0"/>
              <a:t>– which means that abstract rules are consistently applied in all situations</a:t>
            </a:r>
          </a:p>
          <a:p>
            <a:pPr marL="342900" indent="-342900">
              <a:spcBef>
                <a:spcPts val="600"/>
              </a:spcBef>
              <a:spcAft>
                <a:spcPts val="600"/>
              </a:spcAft>
              <a:buFont typeface="Arial" panose="020B0604020202020204" pitchFamily="34" charset="0"/>
              <a:buChar char="•"/>
            </a:pPr>
            <a:r>
              <a:rPr lang="en-GB" sz="3200" b="1" dirty="0"/>
              <a:t>Impersonal authority – </a:t>
            </a:r>
            <a:r>
              <a:rPr lang="en-GB" sz="3200" dirty="0"/>
              <a:t>that is to say that it is the ‘post’ that has authority not the person</a:t>
            </a:r>
            <a:endParaRPr lang="en-GB" sz="3200" b="1" dirty="0"/>
          </a:p>
        </p:txBody>
      </p:sp>
    </p:spTree>
    <p:extLst>
      <p:ext uri="{BB962C8B-B14F-4D97-AF65-F5344CB8AC3E}">
        <p14:creationId xmlns:p14="http://schemas.microsoft.com/office/powerpoint/2010/main" val="42470027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9536" y="0"/>
            <a:ext cx="8229600" cy="706090"/>
          </a:xfrm>
        </p:spPr>
        <p:txBody>
          <a:bodyPr>
            <a:normAutofit fontScale="90000"/>
          </a:bodyPr>
          <a:lstStyle/>
          <a:p>
            <a:r>
              <a:rPr lang="en-GB" b="1" dirty="0"/>
              <a:t>Weber and Work</a:t>
            </a:r>
          </a:p>
        </p:txBody>
      </p:sp>
      <p:sp>
        <p:nvSpPr>
          <p:cNvPr id="8" name="TextBox 7"/>
          <p:cNvSpPr txBox="1"/>
          <p:nvPr/>
        </p:nvSpPr>
        <p:spPr>
          <a:xfrm>
            <a:off x="335360" y="728251"/>
            <a:ext cx="10163472" cy="5293757"/>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Weber also developed a theory of social stratification</a:t>
            </a:r>
          </a:p>
          <a:p>
            <a:pPr marL="457200" indent="-457200">
              <a:spcBef>
                <a:spcPts val="600"/>
              </a:spcBef>
              <a:spcAft>
                <a:spcPts val="600"/>
              </a:spcAft>
              <a:buFont typeface="Arial" panose="020B0604020202020204" pitchFamily="34" charset="0"/>
              <a:buChar char="•"/>
            </a:pPr>
            <a:r>
              <a:rPr lang="en-GB" sz="2800" dirty="0"/>
              <a:t>We will look in more detail at models of stratification of work, used by the National Readership Survey (NRS) and the Office for National Statistics (ONS) in the next Theme (Changing Patterns of Work)</a:t>
            </a:r>
          </a:p>
          <a:p>
            <a:pPr marL="457200" indent="-457200">
              <a:spcBef>
                <a:spcPts val="600"/>
              </a:spcBef>
              <a:spcAft>
                <a:spcPts val="600"/>
              </a:spcAft>
              <a:buFont typeface="Arial" panose="020B0604020202020204" pitchFamily="34" charset="0"/>
              <a:buChar char="•"/>
            </a:pPr>
            <a:r>
              <a:rPr lang="en-GB" sz="2800" dirty="0"/>
              <a:t>Weber’s model of stratification was broader than these in that, as with much else of his work, he included factors other than what people earn and what they own (which is the criteria that Marx used)</a:t>
            </a:r>
          </a:p>
          <a:p>
            <a:pPr marL="457200" indent="-457200">
              <a:spcBef>
                <a:spcPts val="600"/>
              </a:spcBef>
              <a:spcAft>
                <a:spcPts val="600"/>
              </a:spcAft>
              <a:buFont typeface="Arial" panose="020B0604020202020204" pitchFamily="34" charset="0"/>
              <a:buChar char="•"/>
            </a:pPr>
            <a:r>
              <a:rPr lang="en-GB" sz="2800" dirty="0"/>
              <a:t>He saw social stratification as consisting of three components, namely;</a:t>
            </a:r>
          </a:p>
        </p:txBody>
      </p:sp>
    </p:spTree>
    <p:extLst>
      <p:ext uri="{BB962C8B-B14F-4D97-AF65-F5344CB8AC3E}">
        <p14:creationId xmlns:p14="http://schemas.microsoft.com/office/powerpoint/2010/main" val="1602727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9536" y="0"/>
            <a:ext cx="8229600" cy="706090"/>
          </a:xfrm>
        </p:spPr>
        <p:txBody>
          <a:bodyPr>
            <a:normAutofit fontScale="90000"/>
          </a:bodyPr>
          <a:lstStyle/>
          <a:p>
            <a:r>
              <a:rPr lang="en-GB" b="1" dirty="0"/>
              <a:t>Weber and Work</a:t>
            </a:r>
          </a:p>
        </p:txBody>
      </p:sp>
      <p:sp>
        <p:nvSpPr>
          <p:cNvPr id="8" name="TextBox 7"/>
          <p:cNvSpPr txBox="1"/>
          <p:nvPr/>
        </p:nvSpPr>
        <p:spPr>
          <a:xfrm>
            <a:off x="273696" y="1059728"/>
            <a:ext cx="11521280" cy="5324535"/>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b="1" dirty="0"/>
              <a:t>Social class </a:t>
            </a:r>
            <a:r>
              <a:rPr lang="en-GB" sz="2800" dirty="0"/>
              <a:t>- which is similar to the criteria used in the models mentioned above i.e. economic activity / employment </a:t>
            </a:r>
            <a:endParaRPr lang="en-GB" sz="2800" b="1" dirty="0"/>
          </a:p>
          <a:p>
            <a:pPr marL="457200" indent="-457200">
              <a:spcBef>
                <a:spcPts val="600"/>
              </a:spcBef>
              <a:spcAft>
                <a:spcPts val="600"/>
              </a:spcAft>
              <a:buFont typeface="Arial" panose="020B0604020202020204" pitchFamily="34" charset="0"/>
              <a:buChar char="•"/>
            </a:pPr>
            <a:r>
              <a:rPr lang="en-GB" sz="2800" b="1" dirty="0"/>
              <a:t>Status</a:t>
            </a:r>
            <a:r>
              <a:rPr lang="en-GB" sz="2800" dirty="0"/>
              <a:t> – for Weber this relates to the non-material aspects of a person’s place in society</a:t>
            </a:r>
          </a:p>
          <a:p>
            <a:pPr marL="457200" indent="-457200">
              <a:spcBef>
                <a:spcPts val="600"/>
              </a:spcBef>
              <a:spcAft>
                <a:spcPts val="600"/>
              </a:spcAft>
              <a:buFont typeface="Arial" panose="020B0604020202020204" pitchFamily="34" charset="0"/>
              <a:buChar char="•"/>
            </a:pPr>
            <a:r>
              <a:rPr lang="en-GB" sz="2800" dirty="0"/>
              <a:t>These include prestige, honour, social standing etc.</a:t>
            </a:r>
          </a:p>
          <a:p>
            <a:pPr marL="457200" indent="-457200">
              <a:spcBef>
                <a:spcPts val="600"/>
              </a:spcBef>
              <a:spcAft>
                <a:spcPts val="600"/>
              </a:spcAft>
              <a:buFont typeface="Arial" panose="020B0604020202020204" pitchFamily="34" charset="0"/>
              <a:buChar char="•"/>
            </a:pPr>
            <a:r>
              <a:rPr lang="en-GB" sz="2800" dirty="0"/>
              <a:t>This aspect has obvious links with the concepts of cultural and social capital that we have discussed elsewhere</a:t>
            </a:r>
          </a:p>
          <a:p>
            <a:pPr marL="457200" indent="-457200">
              <a:spcBef>
                <a:spcPts val="600"/>
              </a:spcBef>
              <a:spcAft>
                <a:spcPts val="600"/>
              </a:spcAft>
              <a:buFont typeface="Arial" panose="020B0604020202020204" pitchFamily="34" charset="0"/>
              <a:buChar char="•"/>
            </a:pPr>
            <a:r>
              <a:rPr lang="en-GB" sz="2800" b="1" dirty="0"/>
              <a:t>Political affiliation</a:t>
            </a:r>
            <a:r>
              <a:rPr lang="en-GB" sz="2800" dirty="0"/>
              <a:t> – the political party that one supports</a:t>
            </a:r>
          </a:p>
          <a:p>
            <a:pPr marL="457200" indent="-457200">
              <a:spcBef>
                <a:spcPts val="600"/>
              </a:spcBef>
              <a:spcAft>
                <a:spcPts val="600"/>
              </a:spcAft>
              <a:buFont typeface="Arial" panose="020B0604020202020204" pitchFamily="34" charset="0"/>
              <a:buChar char="•"/>
            </a:pPr>
            <a:r>
              <a:rPr lang="en-GB" sz="2800" dirty="0"/>
              <a:t>For Weber, these three things all effected a person’s ‘life chances’.</a:t>
            </a:r>
          </a:p>
          <a:p>
            <a:pPr marL="457200" indent="-457200">
              <a:spcBef>
                <a:spcPts val="600"/>
              </a:spcBef>
              <a:spcAft>
                <a:spcPts val="600"/>
              </a:spcAft>
              <a:buFont typeface="Arial" panose="020B0604020202020204" pitchFamily="34" charset="0"/>
              <a:buChar char="•"/>
            </a:pPr>
            <a:endParaRPr lang="en-GB" sz="2800" dirty="0"/>
          </a:p>
        </p:txBody>
      </p:sp>
      <p:sp>
        <p:nvSpPr>
          <p:cNvPr id="4" name="TextBox 3"/>
          <p:cNvSpPr txBox="1"/>
          <p:nvPr/>
        </p:nvSpPr>
        <p:spPr>
          <a:xfrm>
            <a:off x="3215680" y="5949280"/>
            <a:ext cx="7488832" cy="461665"/>
          </a:xfrm>
          <a:prstGeom prst="rect">
            <a:avLst/>
          </a:prstGeom>
          <a:noFill/>
        </p:spPr>
        <p:txBody>
          <a:bodyPr wrap="square" rtlCol="0">
            <a:spAutoFit/>
          </a:bodyPr>
          <a:lstStyle/>
          <a:p>
            <a:pPr algn="ctr"/>
            <a:r>
              <a:rPr lang="en-GB" sz="2400" i="1" dirty="0"/>
              <a:t>What are your thoughts on these three aspects?</a:t>
            </a: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189787" y="5904100"/>
            <a:ext cx="552023" cy="552023"/>
          </a:xfrm>
          <a:prstGeom prst="rect">
            <a:avLst/>
          </a:prstGeom>
        </p:spPr>
      </p:pic>
    </p:spTree>
    <p:extLst>
      <p:ext uri="{BB962C8B-B14F-4D97-AF65-F5344CB8AC3E}">
        <p14:creationId xmlns:p14="http://schemas.microsoft.com/office/powerpoint/2010/main" val="12109721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P spid="4"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C273EF-FA43-C11E-23A6-B33A2FA9E64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25FFDE-9B86-2B08-A75B-F83E7B103B10}"/>
              </a:ext>
            </a:extLst>
          </p:cNvPr>
          <p:cNvSpPr>
            <a:spLocks noGrp="1"/>
          </p:cNvSpPr>
          <p:nvPr>
            <p:ph type="title"/>
          </p:nvPr>
        </p:nvSpPr>
        <p:spPr>
          <a:xfrm>
            <a:off x="609600" y="2348880"/>
            <a:ext cx="10972800" cy="1143000"/>
          </a:xfrm>
        </p:spPr>
        <p:txBody>
          <a:bodyPr>
            <a:noAutofit/>
          </a:bodyPr>
          <a:lstStyle/>
          <a:p>
            <a:r>
              <a:rPr lang="en-GB" sz="7200" b="1" dirty="0"/>
              <a:t>Marx &amp; Engels</a:t>
            </a:r>
          </a:p>
        </p:txBody>
      </p:sp>
    </p:spTree>
    <p:extLst>
      <p:ext uri="{BB962C8B-B14F-4D97-AF65-F5344CB8AC3E}">
        <p14:creationId xmlns:p14="http://schemas.microsoft.com/office/powerpoint/2010/main" val="97331861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3883" y="172263"/>
            <a:ext cx="8229600" cy="706090"/>
          </a:xfrm>
        </p:spPr>
        <p:txBody>
          <a:bodyPr>
            <a:normAutofit fontScale="90000"/>
          </a:bodyPr>
          <a:lstStyle/>
          <a:p>
            <a:r>
              <a:rPr lang="en-GB" b="1" dirty="0"/>
              <a:t>Marxist Theory and Work</a:t>
            </a:r>
          </a:p>
        </p:txBody>
      </p:sp>
      <p:sp>
        <p:nvSpPr>
          <p:cNvPr id="6" name="TextBox 5"/>
          <p:cNvSpPr txBox="1"/>
          <p:nvPr/>
        </p:nvSpPr>
        <p:spPr>
          <a:xfrm>
            <a:off x="409025" y="1268760"/>
            <a:ext cx="11373950" cy="830997"/>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Marx (1818-1883) and Engels (1820-1895) developed the philosophical approach of dialectical materialism – </a:t>
            </a:r>
            <a:r>
              <a:rPr lang="en-GB" sz="2400" b="1" dirty="0"/>
              <a:t>have you come across this phrase before?</a:t>
            </a:r>
          </a:p>
        </p:txBody>
      </p:sp>
      <p:sp>
        <p:nvSpPr>
          <p:cNvPr id="11" name="TextBox 10"/>
          <p:cNvSpPr txBox="1"/>
          <p:nvPr/>
        </p:nvSpPr>
        <p:spPr>
          <a:xfrm>
            <a:off x="402646" y="2276872"/>
            <a:ext cx="11157926" cy="3354765"/>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Materialism – this is the philosophical view that all facts and theories (including those of the mind etc.) derive from the physical or material world and physical processes – that is what we can see and touch rather than abstract concepts</a:t>
            </a:r>
          </a:p>
          <a:p>
            <a:pPr marL="342900" indent="-342900">
              <a:spcBef>
                <a:spcPts val="600"/>
              </a:spcBef>
              <a:spcAft>
                <a:spcPts val="600"/>
              </a:spcAft>
              <a:buFont typeface="Arial" panose="020B0604020202020204" pitchFamily="34" charset="0"/>
              <a:buChar char="•"/>
            </a:pPr>
            <a:r>
              <a:rPr lang="en-GB" sz="2400" dirty="0"/>
              <a:t>Dialectical – this concept, first discussed by Hegel, argues that there is always a conflict or a power struggle between opposing sides in any issue</a:t>
            </a:r>
          </a:p>
          <a:p>
            <a:pPr marL="342900" indent="-342900">
              <a:spcBef>
                <a:spcPts val="600"/>
              </a:spcBef>
              <a:spcAft>
                <a:spcPts val="600"/>
              </a:spcAft>
              <a:buFont typeface="Arial" panose="020B0604020202020204" pitchFamily="34" charset="0"/>
              <a:buChar char="•"/>
            </a:pPr>
            <a:r>
              <a:rPr lang="en-GB" sz="2400" dirty="0"/>
              <a:t>Therefore, dialectical materialism is the understanding that there will be conflict and tension in society caused by the distribution of material goods (money, possessions etc.) which can only be resolved if society evolves to a more equal and stable system.</a:t>
            </a:r>
          </a:p>
        </p:txBody>
      </p:sp>
    </p:spTree>
    <p:extLst>
      <p:ext uri="{BB962C8B-B14F-4D97-AF65-F5344CB8AC3E}">
        <p14:creationId xmlns:p14="http://schemas.microsoft.com/office/powerpoint/2010/main" val="29517673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11"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06090"/>
          </a:xfrm>
        </p:spPr>
        <p:txBody>
          <a:bodyPr>
            <a:normAutofit fontScale="90000"/>
          </a:bodyPr>
          <a:lstStyle/>
          <a:p>
            <a:r>
              <a:rPr lang="en-GB" b="1" dirty="0"/>
              <a:t>Marxist Theory and Work</a:t>
            </a:r>
          </a:p>
        </p:txBody>
      </p:sp>
      <p:sp>
        <p:nvSpPr>
          <p:cNvPr id="8" name="TextBox 7"/>
          <p:cNvSpPr txBox="1"/>
          <p:nvPr/>
        </p:nvSpPr>
        <p:spPr>
          <a:xfrm>
            <a:off x="119336" y="980728"/>
            <a:ext cx="12072664" cy="4955203"/>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600" dirty="0"/>
              <a:t>Dialectical materialism and a sense that society was ‘evolving’ towards an ideal state, lead Marx to argue that the way that work was organised in each historical period (e.g. feudalism, mercantilism, capitalism) created social divisions which lead to conflict (Harvey and Marx, 2010) – see also Theme 4 – Changes in Working Practices</a:t>
            </a:r>
          </a:p>
          <a:p>
            <a:pPr marL="342900" indent="-342900">
              <a:spcBef>
                <a:spcPts val="600"/>
              </a:spcBef>
              <a:spcAft>
                <a:spcPts val="600"/>
              </a:spcAft>
              <a:buFont typeface="Arial" panose="020B0604020202020204" pitchFamily="34" charset="0"/>
              <a:buChar char="•"/>
            </a:pPr>
            <a:r>
              <a:rPr lang="en-GB" sz="2600" dirty="0"/>
              <a:t>For Marx, this is most extreme in modern capitalist society where the pursuit of profit has become the primary driver</a:t>
            </a:r>
          </a:p>
          <a:p>
            <a:pPr marL="342900" indent="-342900">
              <a:spcBef>
                <a:spcPts val="600"/>
              </a:spcBef>
              <a:spcAft>
                <a:spcPts val="600"/>
              </a:spcAft>
              <a:buFont typeface="Arial" panose="020B0604020202020204" pitchFamily="34" charset="0"/>
              <a:buChar char="•"/>
            </a:pPr>
            <a:r>
              <a:rPr lang="en-GB" sz="2600" dirty="0"/>
              <a:t>Thus, the primary conflict was between the capitalist (who held financial power) and the labour force (who had power in their numbers and ability to withdraw their labour)</a:t>
            </a:r>
          </a:p>
          <a:p>
            <a:pPr marL="342900" indent="-342900">
              <a:spcBef>
                <a:spcPts val="600"/>
              </a:spcBef>
              <a:spcAft>
                <a:spcPts val="600"/>
              </a:spcAft>
              <a:buFont typeface="Arial" panose="020B0604020202020204" pitchFamily="34" charset="0"/>
              <a:buChar char="•"/>
            </a:pPr>
            <a:r>
              <a:rPr lang="en-GB" sz="2600" dirty="0"/>
              <a:t>They also identified a change from a social division of labour (e.g. medieval society) to a technical one (industrial society)</a:t>
            </a:r>
          </a:p>
        </p:txBody>
      </p:sp>
    </p:spTree>
    <p:extLst>
      <p:ext uri="{BB962C8B-B14F-4D97-AF65-F5344CB8AC3E}">
        <p14:creationId xmlns:p14="http://schemas.microsoft.com/office/powerpoint/2010/main" val="5916794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06090"/>
          </a:xfrm>
        </p:spPr>
        <p:txBody>
          <a:bodyPr>
            <a:normAutofit fontScale="90000"/>
          </a:bodyPr>
          <a:lstStyle/>
          <a:p>
            <a:r>
              <a:rPr lang="en-GB" b="1" dirty="0"/>
              <a:t>Marxist Theory and Work</a:t>
            </a:r>
          </a:p>
        </p:txBody>
      </p:sp>
      <p:sp>
        <p:nvSpPr>
          <p:cNvPr id="8" name="TextBox 7"/>
          <p:cNvSpPr txBox="1"/>
          <p:nvPr/>
        </p:nvSpPr>
        <p:spPr>
          <a:xfrm>
            <a:off x="93676" y="1412776"/>
            <a:ext cx="12004648" cy="4278094"/>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800" dirty="0"/>
              <a:t>This division between the owners of capital (the capitalists) and the workers (the proletariat) is centred on the relationship to the ‘</a:t>
            </a:r>
            <a:r>
              <a:rPr lang="en-GB" sz="2800" b="1" dirty="0"/>
              <a:t>means of production</a:t>
            </a:r>
            <a:r>
              <a:rPr lang="en-GB" sz="2800" dirty="0"/>
              <a:t>’ (money, factories, raw materials etc.)</a:t>
            </a:r>
          </a:p>
          <a:p>
            <a:pPr marL="342900" indent="-342900">
              <a:spcBef>
                <a:spcPts val="600"/>
              </a:spcBef>
              <a:spcAft>
                <a:spcPts val="600"/>
              </a:spcAft>
              <a:buFont typeface="Arial" panose="020B0604020202020204" pitchFamily="34" charset="0"/>
              <a:buChar char="•"/>
            </a:pPr>
            <a:r>
              <a:rPr lang="en-GB" sz="2800" dirty="0"/>
              <a:t>He termed the economic system (e.g. capitalism) as the </a:t>
            </a:r>
            <a:r>
              <a:rPr lang="en-GB" sz="2800" b="1" dirty="0"/>
              <a:t>Infrastructure</a:t>
            </a:r>
            <a:r>
              <a:rPr lang="en-GB" sz="2800" dirty="0"/>
              <a:t> or </a:t>
            </a:r>
            <a:r>
              <a:rPr lang="en-GB" sz="2800" b="1" dirty="0"/>
              <a:t>Base</a:t>
            </a:r>
            <a:r>
              <a:rPr lang="en-GB" sz="2800" dirty="0"/>
              <a:t> and the social, cultural and political system (i.e. the way in which society is organised and how differing groups interact) as the </a:t>
            </a:r>
            <a:r>
              <a:rPr lang="en-GB" sz="2800" b="1" dirty="0"/>
              <a:t>Superstructure</a:t>
            </a:r>
            <a:endParaRPr lang="en-GB" sz="2800" dirty="0"/>
          </a:p>
          <a:p>
            <a:pPr marL="342900" indent="-342900">
              <a:spcBef>
                <a:spcPts val="600"/>
              </a:spcBef>
              <a:spcAft>
                <a:spcPts val="600"/>
              </a:spcAft>
              <a:buFont typeface="Arial" panose="020B0604020202020204" pitchFamily="34" charset="0"/>
              <a:buChar char="•"/>
            </a:pPr>
            <a:r>
              <a:rPr lang="en-GB" sz="2800" dirty="0"/>
              <a:t>For Marx and Engels the infrastructure and superstructure that had developed under capitalism was de-humanising in that it turned human beings into ‘wage slaves’</a:t>
            </a:r>
          </a:p>
        </p:txBody>
      </p:sp>
      <p:sp>
        <p:nvSpPr>
          <p:cNvPr id="4" name="TextBox 3"/>
          <p:cNvSpPr txBox="1"/>
          <p:nvPr/>
        </p:nvSpPr>
        <p:spPr>
          <a:xfrm>
            <a:off x="2629272" y="6051581"/>
            <a:ext cx="7488832" cy="461665"/>
          </a:xfrm>
          <a:prstGeom prst="rect">
            <a:avLst/>
          </a:prstGeom>
          <a:noFill/>
        </p:spPr>
        <p:txBody>
          <a:bodyPr wrap="square" rtlCol="0">
            <a:spAutoFit/>
          </a:bodyPr>
          <a:lstStyle/>
          <a:p>
            <a:pPr algn="ctr"/>
            <a:r>
              <a:rPr lang="en-GB" sz="2400" i="1" dirty="0"/>
              <a:t>Can you think of examples of this?</a:t>
            </a: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914014" y="6006403"/>
            <a:ext cx="552023" cy="552023"/>
          </a:xfrm>
          <a:prstGeom prst="rect">
            <a:avLst/>
          </a:prstGeom>
        </p:spPr>
      </p:pic>
    </p:spTree>
    <p:extLst>
      <p:ext uri="{BB962C8B-B14F-4D97-AF65-F5344CB8AC3E}">
        <p14:creationId xmlns:p14="http://schemas.microsoft.com/office/powerpoint/2010/main" val="12062673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P spid="4"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06090"/>
          </a:xfrm>
        </p:spPr>
        <p:txBody>
          <a:bodyPr>
            <a:normAutofit fontScale="90000"/>
          </a:bodyPr>
          <a:lstStyle/>
          <a:p>
            <a:r>
              <a:rPr lang="en-GB" b="1" dirty="0"/>
              <a:t>Marxist Theory and Work</a:t>
            </a:r>
          </a:p>
        </p:txBody>
      </p:sp>
      <p:sp>
        <p:nvSpPr>
          <p:cNvPr id="8" name="TextBox 7"/>
          <p:cNvSpPr txBox="1"/>
          <p:nvPr/>
        </p:nvSpPr>
        <p:spPr>
          <a:xfrm>
            <a:off x="335360" y="1622035"/>
            <a:ext cx="11161240" cy="4154984"/>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600" dirty="0"/>
              <a:t>Marx further argued that the process of capitalist industrialisation therefore lead to a process know as ‘</a:t>
            </a:r>
            <a:r>
              <a:rPr lang="en-GB" sz="2600" b="1" dirty="0"/>
              <a:t>alienation</a:t>
            </a:r>
            <a:r>
              <a:rPr lang="en-GB" sz="2600" dirty="0"/>
              <a:t>’</a:t>
            </a:r>
          </a:p>
          <a:p>
            <a:pPr marL="342900" indent="-342900">
              <a:spcBef>
                <a:spcPts val="600"/>
              </a:spcBef>
              <a:spcAft>
                <a:spcPts val="600"/>
              </a:spcAft>
              <a:buFont typeface="Arial" panose="020B0604020202020204" pitchFamily="34" charset="0"/>
              <a:buChar char="•"/>
            </a:pPr>
            <a:r>
              <a:rPr lang="en-GB" sz="2600" dirty="0"/>
              <a:t>As we have seen, Weber thought that work had both intrinsic and extrinsic values</a:t>
            </a:r>
          </a:p>
          <a:p>
            <a:pPr marL="342900" indent="-342900">
              <a:spcBef>
                <a:spcPts val="600"/>
              </a:spcBef>
              <a:spcAft>
                <a:spcPts val="600"/>
              </a:spcAft>
              <a:buFont typeface="Arial" panose="020B0604020202020204" pitchFamily="34" charset="0"/>
              <a:buChar char="•"/>
            </a:pPr>
            <a:r>
              <a:rPr lang="en-GB" sz="2600" dirty="0"/>
              <a:t>Marx and Engels felt that the capitalist mode of production had lead to the workers being treated merely as another commodity to be exploited for profit</a:t>
            </a:r>
          </a:p>
          <a:p>
            <a:pPr marL="342900" indent="-342900">
              <a:spcBef>
                <a:spcPts val="600"/>
              </a:spcBef>
              <a:spcAft>
                <a:spcPts val="600"/>
              </a:spcAft>
              <a:buFont typeface="Arial" panose="020B0604020202020204" pitchFamily="34" charset="0"/>
              <a:buChar char="•"/>
            </a:pPr>
            <a:r>
              <a:rPr lang="en-GB" sz="2600" dirty="0"/>
              <a:t>This meant that people had no sense of being in charge of their own actions at work (see previous Theme) and were therefore </a:t>
            </a:r>
            <a:r>
              <a:rPr lang="en-GB" sz="2600" b="1" dirty="0"/>
              <a:t>alienated</a:t>
            </a:r>
            <a:r>
              <a:rPr lang="en-GB" sz="2600" dirty="0"/>
              <a:t> from their own sense of humanity</a:t>
            </a:r>
          </a:p>
        </p:txBody>
      </p:sp>
      <p:sp>
        <p:nvSpPr>
          <p:cNvPr id="3" name="TextBox 2"/>
          <p:cNvSpPr txBox="1"/>
          <p:nvPr/>
        </p:nvSpPr>
        <p:spPr>
          <a:xfrm>
            <a:off x="551384" y="915945"/>
            <a:ext cx="4896544" cy="461665"/>
          </a:xfrm>
          <a:prstGeom prst="rect">
            <a:avLst/>
          </a:prstGeom>
          <a:noFill/>
        </p:spPr>
        <p:txBody>
          <a:bodyPr wrap="square" rtlCol="0">
            <a:spAutoFit/>
          </a:bodyPr>
          <a:lstStyle/>
          <a:p>
            <a:r>
              <a:rPr lang="en-GB" sz="2400" b="1" dirty="0"/>
              <a:t>Alienation</a:t>
            </a:r>
          </a:p>
        </p:txBody>
      </p:sp>
      <p:sp>
        <p:nvSpPr>
          <p:cNvPr id="4" name="TextBox 3"/>
          <p:cNvSpPr txBox="1"/>
          <p:nvPr/>
        </p:nvSpPr>
        <p:spPr>
          <a:xfrm>
            <a:off x="5591944" y="5445224"/>
            <a:ext cx="5256584" cy="369332"/>
          </a:xfrm>
          <a:prstGeom prst="rect">
            <a:avLst/>
          </a:prstGeom>
          <a:noFill/>
        </p:spPr>
        <p:txBody>
          <a:bodyPr wrap="square" rtlCol="0">
            <a:spAutoFit/>
          </a:bodyPr>
          <a:lstStyle/>
          <a:p>
            <a:pPr algn="r"/>
            <a:r>
              <a:rPr lang="en-GB" dirty="0"/>
              <a:t>(See for example Harvey &amp; Marx, 2010) </a:t>
            </a:r>
          </a:p>
        </p:txBody>
      </p:sp>
      <p:sp>
        <p:nvSpPr>
          <p:cNvPr id="5" name="TextBox 4">
            <a:extLst>
              <a:ext uri="{FF2B5EF4-FFF2-40B4-BE49-F238E27FC236}">
                <a16:creationId xmlns:a16="http://schemas.microsoft.com/office/drawing/2014/main" id="{E179BE75-39A3-1F22-45E6-C56849CC06F9}"/>
              </a:ext>
            </a:extLst>
          </p:cNvPr>
          <p:cNvSpPr txBox="1"/>
          <p:nvPr/>
        </p:nvSpPr>
        <p:spPr>
          <a:xfrm>
            <a:off x="2495600" y="6121697"/>
            <a:ext cx="7488832" cy="461665"/>
          </a:xfrm>
          <a:prstGeom prst="rect">
            <a:avLst/>
          </a:prstGeom>
          <a:noFill/>
        </p:spPr>
        <p:txBody>
          <a:bodyPr wrap="square" rtlCol="0">
            <a:spAutoFit/>
          </a:bodyPr>
          <a:lstStyle/>
          <a:p>
            <a:pPr algn="ctr"/>
            <a:r>
              <a:rPr lang="en-GB" sz="2400" i="1" dirty="0"/>
              <a:t>Can you think of examples of this?</a:t>
            </a:r>
          </a:p>
        </p:txBody>
      </p:sp>
      <p:pic>
        <p:nvPicPr>
          <p:cNvPr id="6" name="Picture 5">
            <a:extLst>
              <a:ext uri="{FF2B5EF4-FFF2-40B4-BE49-F238E27FC236}">
                <a16:creationId xmlns:a16="http://schemas.microsoft.com/office/drawing/2014/main" id="{76B93A1F-C439-95A9-9BDE-0CFD3F2B1F5F}"/>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264352" y="6114107"/>
            <a:ext cx="552023" cy="552023"/>
          </a:xfrm>
          <a:prstGeom prst="rect">
            <a:avLst/>
          </a:prstGeom>
        </p:spPr>
      </p:pic>
    </p:spTree>
    <p:extLst>
      <p:ext uri="{BB962C8B-B14F-4D97-AF65-F5344CB8AC3E}">
        <p14:creationId xmlns:p14="http://schemas.microsoft.com/office/powerpoint/2010/main" val="814870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P spid="5"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936326-EC63-AB0F-DBBC-1DDD7581482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8E8D3FB-C662-7F34-15BA-CE4BB9C4B25A}"/>
              </a:ext>
            </a:extLst>
          </p:cNvPr>
          <p:cNvSpPr>
            <a:spLocks noGrp="1"/>
          </p:cNvSpPr>
          <p:nvPr>
            <p:ph type="title"/>
          </p:nvPr>
        </p:nvSpPr>
        <p:spPr>
          <a:xfrm>
            <a:off x="1981200" y="274638"/>
            <a:ext cx="8229600" cy="706090"/>
          </a:xfrm>
        </p:spPr>
        <p:txBody>
          <a:bodyPr>
            <a:normAutofit fontScale="90000"/>
          </a:bodyPr>
          <a:lstStyle/>
          <a:p>
            <a:r>
              <a:rPr lang="en-GB" b="1" dirty="0"/>
              <a:t>Marxist Theory and Work</a:t>
            </a:r>
          </a:p>
        </p:txBody>
      </p:sp>
      <p:sp>
        <p:nvSpPr>
          <p:cNvPr id="3" name="TextBox 2">
            <a:extLst>
              <a:ext uri="{FF2B5EF4-FFF2-40B4-BE49-F238E27FC236}">
                <a16:creationId xmlns:a16="http://schemas.microsoft.com/office/drawing/2014/main" id="{796AECEF-2CDD-B48D-B50B-602B759418C9}"/>
              </a:ext>
            </a:extLst>
          </p:cNvPr>
          <p:cNvSpPr txBox="1"/>
          <p:nvPr/>
        </p:nvSpPr>
        <p:spPr>
          <a:xfrm>
            <a:off x="551384" y="915945"/>
            <a:ext cx="4896544" cy="461665"/>
          </a:xfrm>
          <a:prstGeom prst="rect">
            <a:avLst/>
          </a:prstGeom>
          <a:noFill/>
        </p:spPr>
        <p:txBody>
          <a:bodyPr wrap="square" rtlCol="0">
            <a:spAutoFit/>
          </a:bodyPr>
          <a:lstStyle/>
          <a:p>
            <a:r>
              <a:rPr lang="en-GB" sz="2400" b="1" dirty="0"/>
              <a:t>Reification</a:t>
            </a:r>
          </a:p>
        </p:txBody>
      </p:sp>
      <p:sp>
        <p:nvSpPr>
          <p:cNvPr id="4" name="TextBox 3">
            <a:extLst>
              <a:ext uri="{FF2B5EF4-FFF2-40B4-BE49-F238E27FC236}">
                <a16:creationId xmlns:a16="http://schemas.microsoft.com/office/drawing/2014/main" id="{33E2ED9F-AC4C-EA81-064C-B6F7D6C93A91}"/>
              </a:ext>
            </a:extLst>
          </p:cNvPr>
          <p:cNvSpPr txBox="1"/>
          <p:nvPr/>
        </p:nvSpPr>
        <p:spPr>
          <a:xfrm>
            <a:off x="6240016" y="5639615"/>
            <a:ext cx="5256584" cy="369332"/>
          </a:xfrm>
          <a:prstGeom prst="rect">
            <a:avLst/>
          </a:prstGeom>
          <a:noFill/>
        </p:spPr>
        <p:txBody>
          <a:bodyPr wrap="square" rtlCol="0">
            <a:spAutoFit/>
          </a:bodyPr>
          <a:lstStyle/>
          <a:p>
            <a:pPr algn="r"/>
            <a:r>
              <a:rPr lang="en-GB" dirty="0"/>
              <a:t>(See for example Gunderson, 2021) </a:t>
            </a:r>
          </a:p>
        </p:txBody>
      </p:sp>
      <p:sp>
        <p:nvSpPr>
          <p:cNvPr id="5" name="TextBox 4">
            <a:extLst>
              <a:ext uri="{FF2B5EF4-FFF2-40B4-BE49-F238E27FC236}">
                <a16:creationId xmlns:a16="http://schemas.microsoft.com/office/drawing/2014/main" id="{745BC743-6AFA-54E8-01A1-2564B8F91675}"/>
              </a:ext>
            </a:extLst>
          </p:cNvPr>
          <p:cNvSpPr txBox="1"/>
          <p:nvPr/>
        </p:nvSpPr>
        <p:spPr>
          <a:xfrm>
            <a:off x="2495600" y="6121697"/>
            <a:ext cx="7488832" cy="461665"/>
          </a:xfrm>
          <a:prstGeom prst="rect">
            <a:avLst/>
          </a:prstGeom>
          <a:noFill/>
        </p:spPr>
        <p:txBody>
          <a:bodyPr wrap="square" rtlCol="0">
            <a:spAutoFit/>
          </a:bodyPr>
          <a:lstStyle/>
          <a:p>
            <a:pPr algn="ctr"/>
            <a:r>
              <a:rPr lang="en-GB" sz="2400" i="1" dirty="0"/>
              <a:t>Can you think of examples of this?</a:t>
            </a:r>
          </a:p>
        </p:txBody>
      </p:sp>
      <p:pic>
        <p:nvPicPr>
          <p:cNvPr id="6" name="Picture 5">
            <a:extLst>
              <a:ext uri="{FF2B5EF4-FFF2-40B4-BE49-F238E27FC236}">
                <a16:creationId xmlns:a16="http://schemas.microsoft.com/office/drawing/2014/main" id="{B9978799-140C-EA5F-02F9-C8A0DF57B9A2}"/>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264352" y="6114107"/>
            <a:ext cx="552023" cy="552023"/>
          </a:xfrm>
          <a:prstGeom prst="rect">
            <a:avLst/>
          </a:prstGeom>
        </p:spPr>
      </p:pic>
      <p:sp>
        <p:nvSpPr>
          <p:cNvPr id="7" name="TextBox 6">
            <a:extLst>
              <a:ext uri="{FF2B5EF4-FFF2-40B4-BE49-F238E27FC236}">
                <a16:creationId xmlns:a16="http://schemas.microsoft.com/office/drawing/2014/main" id="{C1841B23-0065-5E5F-3987-C438BD07E57E}"/>
              </a:ext>
            </a:extLst>
          </p:cNvPr>
          <p:cNvSpPr txBox="1"/>
          <p:nvPr/>
        </p:nvSpPr>
        <p:spPr>
          <a:xfrm>
            <a:off x="263352" y="1484631"/>
            <a:ext cx="11161240" cy="4154984"/>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600" dirty="0"/>
              <a:t>Marxist theorist have taken this thinking even further with the concept of reification (literally, making into an object or thing)</a:t>
            </a:r>
          </a:p>
          <a:p>
            <a:pPr marL="342900" indent="-342900">
              <a:spcBef>
                <a:spcPts val="600"/>
              </a:spcBef>
              <a:spcAft>
                <a:spcPts val="600"/>
              </a:spcAft>
              <a:buFont typeface="Arial" panose="020B0604020202020204" pitchFamily="34" charset="0"/>
              <a:buChar char="•"/>
            </a:pPr>
            <a:r>
              <a:rPr lang="en-GB" sz="2600" dirty="0"/>
              <a:t>Workers can become alienated from work because there is not intrinsic value to the work other than what they earn for doing it</a:t>
            </a:r>
          </a:p>
          <a:p>
            <a:pPr marL="342900" indent="-342900">
              <a:spcBef>
                <a:spcPts val="600"/>
              </a:spcBef>
              <a:spcAft>
                <a:spcPts val="600"/>
              </a:spcAft>
              <a:buFont typeface="Arial" panose="020B0604020202020204" pitchFamily="34" charset="0"/>
              <a:buChar char="•"/>
            </a:pPr>
            <a:r>
              <a:rPr lang="en-GB" sz="2600" dirty="0"/>
              <a:t>Building on the work of Georg Lukas, </a:t>
            </a:r>
            <a:r>
              <a:rPr lang="en-GB" sz="2600" dirty="0" err="1"/>
              <a:t>Gajo</a:t>
            </a:r>
            <a:r>
              <a:rPr lang="en-GB" sz="2600" dirty="0"/>
              <a:t> Petrovic (1983) defines reification as the ‘transformation of human beings into thing‑like beings which do not behave in a human way but according to the laws of the thing‑world’</a:t>
            </a:r>
          </a:p>
          <a:p>
            <a:pPr marL="342900" indent="-342900">
              <a:spcBef>
                <a:spcPts val="600"/>
              </a:spcBef>
              <a:spcAft>
                <a:spcPts val="600"/>
              </a:spcAft>
              <a:buFont typeface="Arial" panose="020B0604020202020204" pitchFamily="34" charset="0"/>
              <a:buChar char="•"/>
            </a:pPr>
            <a:r>
              <a:rPr lang="en-GB" sz="2600" dirty="0"/>
              <a:t>In this view human beings simply become another ‘commodity’ to be used by the capitalist system to create profit  </a:t>
            </a:r>
          </a:p>
        </p:txBody>
      </p:sp>
    </p:spTree>
    <p:extLst>
      <p:ext uri="{BB962C8B-B14F-4D97-AF65-F5344CB8AC3E}">
        <p14:creationId xmlns:p14="http://schemas.microsoft.com/office/powerpoint/2010/main" val="1698561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544" y="106284"/>
            <a:ext cx="8229600" cy="706090"/>
          </a:xfrm>
        </p:spPr>
        <p:txBody>
          <a:bodyPr>
            <a:normAutofit fontScale="90000"/>
          </a:bodyPr>
          <a:lstStyle/>
          <a:p>
            <a:r>
              <a:rPr lang="en-GB" b="1" dirty="0"/>
              <a:t>Marxist Theory and Work</a:t>
            </a:r>
          </a:p>
        </p:txBody>
      </p:sp>
      <p:sp>
        <p:nvSpPr>
          <p:cNvPr id="8" name="TextBox 7"/>
          <p:cNvSpPr txBox="1"/>
          <p:nvPr/>
        </p:nvSpPr>
        <p:spPr>
          <a:xfrm>
            <a:off x="335360" y="1340768"/>
            <a:ext cx="11798968" cy="4154984"/>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600" dirty="0"/>
              <a:t>Engels was also interested in why many workers seemed to accept the status quo and were willing to put up with the conditions that employers imposed on them </a:t>
            </a:r>
          </a:p>
          <a:p>
            <a:pPr marL="342900" indent="-342900">
              <a:spcBef>
                <a:spcPts val="600"/>
              </a:spcBef>
              <a:spcAft>
                <a:spcPts val="600"/>
              </a:spcAft>
              <a:buFont typeface="Arial" panose="020B0604020202020204" pitchFamily="34" charset="0"/>
              <a:buChar char="•"/>
            </a:pPr>
            <a:r>
              <a:rPr lang="en-GB" sz="2600" dirty="0"/>
              <a:t>They termed this </a:t>
            </a:r>
            <a:r>
              <a:rPr lang="en-GB" sz="2600" b="1" dirty="0"/>
              <a:t>false consciousness</a:t>
            </a:r>
            <a:r>
              <a:rPr lang="en-GB" sz="2600" dirty="0"/>
              <a:t> as a way of describing this lack of appropriate ‘ideology’ in the working classes</a:t>
            </a:r>
          </a:p>
          <a:p>
            <a:pPr marL="342900" indent="-342900">
              <a:spcBef>
                <a:spcPts val="600"/>
              </a:spcBef>
              <a:spcAft>
                <a:spcPts val="600"/>
              </a:spcAft>
              <a:buFont typeface="Arial" panose="020B0604020202020204" pitchFamily="34" charset="0"/>
              <a:buChar char="•"/>
            </a:pPr>
            <a:r>
              <a:rPr lang="en-GB" sz="2600" dirty="0"/>
              <a:t>Essentially, they argued that the owners of the means of production not only dictated what </a:t>
            </a:r>
            <a:r>
              <a:rPr lang="en-GB" sz="2600" b="1" dirty="0"/>
              <a:t>goods and products </a:t>
            </a:r>
            <a:r>
              <a:rPr lang="en-GB" sz="2600" dirty="0"/>
              <a:t>people would be able to consume (i.e. what they produced in their factories)</a:t>
            </a:r>
          </a:p>
          <a:p>
            <a:pPr marL="342900" indent="-342900">
              <a:spcBef>
                <a:spcPts val="600"/>
              </a:spcBef>
              <a:spcAft>
                <a:spcPts val="600"/>
              </a:spcAft>
              <a:buFont typeface="Arial" panose="020B0604020202020204" pitchFamily="34" charset="0"/>
              <a:buChar char="•"/>
            </a:pPr>
            <a:r>
              <a:rPr lang="en-GB" sz="2600" dirty="0"/>
              <a:t>But that they also dictated what ideas and values the workers should have – this is known as </a:t>
            </a:r>
            <a:r>
              <a:rPr lang="en-GB" sz="2600" b="1" dirty="0"/>
              <a:t>commodity fetishism</a:t>
            </a:r>
            <a:r>
              <a:rPr lang="en-GB" sz="2600" dirty="0"/>
              <a:t> </a:t>
            </a:r>
          </a:p>
        </p:txBody>
      </p:sp>
      <p:sp>
        <p:nvSpPr>
          <p:cNvPr id="3" name="TextBox 2"/>
          <p:cNvSpPr txBox="1"/>
          <p:nvPr/>
        </p:nvSpPr>
        <p:spPr>
          <a:xfrm>
            <a:off x="335360" y="757494"/>
            <a:ext cx="4896544" cy="461665"/>
          </a:xfrm>
          <a:prstGeom prst="rect">
            <a:avLst/>
          </a:prstGeom>
          <a:noFill/>
        </p:spPr>
        <p:txBody>
          <a:bodyPr wrap="square" rtlCol="0">
            <a:spAutoFit/>
          </a:bodyPr>
          <a:lstStyle/>
          <a:p>
            <a:r>
              <a:rPr lang="en-GB" sz="2400" b="1" dirty="0"/>
              <a:t>False consciousness</a:t>
            </a:r>
          </a:p>
        </p:txBody>
      </p:sp>
      <p:sp>
        <p:nvSpPr>
          <p:cNvPr id="4" name="TextBox 3"/>
          <p:cNvSpPr txBox="1"/>
          <p:nvPr/>
        </p:nvSpPr>
        <p:spPr>
          <a:xfrm>
            <a:off x="4655840" y="6309320"/>
            <a:ext cx="5256584" cy="369332"/>
          </a:xfrm>
          <a:prstGeom prst="rect">
            <a:avLst/>
          </a:prstGeom>
          <a:noFill/>
        </p:spPr>
        <p:txBody>
          <a:bodyPr wrap="square" rtlCol="0">
            <a:spAutoFit/>
          </a:bodyPr>
          <a:lstStyle/>
          <a:p>
            <a:pPr algn="r"/>
            <a:r>
              <a:rPr lang="en-GB" dirty="0"/>
              <a:t>(See for example Harvey &amp; Marx, 2010) </a:t>
            </a:r>
          </a:p>
        </p:txBody>
      </p:sp>
    </p:spTree>
    <p:extLst>
      <p:ext uri="{BB962C8B-B14F-4D97-AF65-F5344CB8AC3E}">
        <p14:creationId xmlns:p14="http://schemas.microsoft.com/office/powerpoint/2010/main" val="10307663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544" y="106284"/>
            <a:ext cx="8229600" cy="706090"/>
          </a:xfrm>
        </p:spPr>
        <p:txBody>
          <a:bodyPr>
            <a:normAutofit fontScale="90000"/>
          </a:bodyPr>
          <a:lstStyle/>
          <a:p>
            <a:r>
              <a:rPr lang="en-GB" b="1" dirty="0"/>
              <a:t>Marxist Theory and Labour</a:t>
            </a:r>
          </a:p>
        </p:txBody>
      </p:sp>
      <p:sp>
        <p:nvSpPr>
          <p:cNvPr id="8" name="TextBox 7"/>
          <p:cNvSpPr txBox="1"/>
          <p:nvPr/>
        </p:nvSpPr>
        <p:spPr>
          <a:xfrm>
            <a:off x="191344" y="1583139"/>
            <a:ext cx="11654952" cy="2831544"/>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b="1" dirty="0"/>
              <a:t>Commodity fetishism</a:t>
            </a:r>
            <a:r>
              <a:rPr lang="en-GB" sz="2400" dirty="0"/>
              <a:t> refers to the fact that ideas, values and thought are treated just like any other commodity that can be ‘sold’ to the workers (i.e. a commodity) and that the workers will accept that these things have power because they are told that they have (i.e. as some societies believe that objects can have spiritual power)</a:t>
            </a:r>
          </a:p>
          <a:p>
            <a:pPr marL="342900" indent="-342900">
              <a:spcBef>
                <a:spcPts val="600"/>
              </a:spcBef>
              <a:spcAft>
                <a:spcPts val="600"/>
              </a:spcAft>
              <a:buFont typeface="Arial" panose="020B0604020202020204" pitchFamily="34" charset="0"/>
              <a:buChar char="•"/>
            </a:pPr>
            <a:r>
              <a:rPr lang="en-GB" sz="2400" dirty="0"/>
              <a:t>For Marx and Engels this could happen because the </a:t>
            </a:r>
            <a:r>
              <a:rPr lang="en-GB" sz="2400" b="1" dirty="0"/>
              <a:t>capitalists</a:t>
            </a:r>
            <a:r>
              <a:rPr lang="en-GB" sz="2400" dirty="0"/>
              <a:t> did not just control the </a:t>
            </a:r>
            <a:r>
              <a:rPr lang="en-GB" sz="2400" b="1" dirty="0"/>
              <a:t>means of production </a:t>
            </a:r>
            <a:r>
              <a:rPr lang="en-GB" sz="2400" dirty="0"/>
              <a:t>but also the means of socialisation (i.e. education, religion, the media, advertising etc.)</a:t>
            </a:r>
            <a:endParaRPr lang="en-GB" sz="2400" b="1" dirty="0"/>
          </a:p>
        </p:txBody>
      </p:sp>
      <p:sp>
        <p:nvSpPr>
          <p:cNvPr id="3" name="TextBox 2"/>
          <p:cNvSpPr txBox="1"/>
          <p:nvPr/>
        </p:nvSpPr>
        <p:spPr>
          <a:xfrm>
            <a:off x="263352" y="865090"/>
            <a:ext cx="4896544" cy="461665"/>
          </a:xfrm>
          <a:prstGeom prst="rect">
            <a:avLst/>
          </a:prstGeom>
          <a:noFill/>
        </p:spPr>
        <p:txBody>
          <a:bodyPr wrap="square" rtlCol="0">
            <a:spAutoFit/>
          </a:bodyPr>
          <a:lstStyle/>
          <a:p>
            <a:r>
              <a:rPr lang="en-GB" sz="2400" b="1" dirty="0"/>
              <a:t>Commodity Fetishism</a:t>
            </a:r>
          </a:p>
        </p:txBody>
      </p:sp>
      <p:sp>
        <p:nvSpPr>
          <p:cNvPr id="4" name="TextBox 3"/>
          <p:cNvSpPr txBox="1"/>
          <p:nvPr/>
        </p:nvSpPr>
        <p:spPr>
          <a:xfrm>
            <a:off x="5447928" y="4423871"/>
            <a:ext cx="5256584" cy="369332"/>
          </a:xfrm>
          <a:prstGeom prst="rect">
            <a:avLst/>
          </a:prstGeom>
          <a:noFill/>
        </p:spPr>
        <p:txBody>
          <a:bodyPr wrap="square" rtlCol="0">
            <a:spAutoFit/>
          </a:bodyPr>
          <a:lstStyle/>
          <a:p>
            <a:pPr algn="r"/>
            <a:r>
              <a:rPr lang="en-GB" dirty="0"/>
              <a:t>(See for example Harvey &amp; Marx, 2010) </a:t>
            </a:r>
          </a:p>
        </p:txBody>
      </p:sp>
      <p:sp>
        <p:nvSpPr>
          <p:cNvPr id="6" name="TextBox 5"/>
          <p:cNvSpPr txBox="1"/>
          <p:nvPr/>
        </p:nvSpPr>
        <p:spPr>
          <a:xfrm>
            <a:off x="1991544" y="5686063"/>
            <a:ext cx="7488832" cy="430887"/>
          </a:xfrm>
          <a:prstGeom prst="rect">
            <a:avLst/>
          </a:prstGeom>
          <a:noFill/>
        </p:spPr>
        <p:txBody>
          <a:bodyPr wrap="square" rtlCol="0">
            <a:spAutoFit/>
          </a:bodyPr>
          <a:lstStyle/>
          <a:p>
            <a:pPr algn="ctr"/>
            <a:r>
              <a:rPr lang="en-GB" sz="2200" i="1" dirty="0"/>
              <a:t>What are your thoughts on this?</a:t>
            </a:r>
          </a:p>
        </p:txBody>
      </p:sp>
      <p:pic>
        <p:nvPicPr>
          <p:cNvPr id="10" name="Picture 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896200" y="5655640"/>
            <a:ext cx="552023" cy="552023"/>
          </a:xfrm>
          <a:prstGeom prst="rect">
            <a:avLst/>
          </a:prstGeom>
        </p:spPr>
      </p:pic>
    </p:spTree>
    <p:extLst>
      <p:ext uri="{BB962C8B-B14F-4D97-AF65-F5344CB8AC3E}">
        <p14:creationId xmlns:p14="http://schemas.microsoft.com/office/powerpoint/2010/main" val="17245510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P spid="4" grpId="0"/>
      <p:bldP spid="6"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839416" y="2203030"/>
            <a:ext cx="10245824" cy="1107996"/>
          </a:xfrm>
          <a:prstGeom prst="rect">
            <a:avLst/>
          </a:prstGeom>
          <a:noFill/>
        </p:spPr>
        <p:txBody>
          <a:bodyPr wrap="square" rtlCol="0">
            <a:spAutoFit/>
          </a:bodyPr>
          <a:lstStyle/>
          <a:p>
            <a:r>
              <a:rPr lang="en-GB" sz="6600" b="1" dirty="0"/>
              <a:t>Gemeinschaft–</a:t>
            </a:r>
            <a:r>
              <a:rPr lang="en-GB" sz="6600" b="1" dirty="0" err="1"/>
              <a:t>Gesellschaft</a:t>
            </a:r>
            <a:endParaRPr lang="en-GB" sz="6600" b="1" dirty="0"/>
          </a:p>
        </p:txBody>
      </p:sp>
    </p:spTree>
    <p:extLst>
      <p:ext uri="{BB962C8B-B14F-4D97-AF65-F5344CB8AC3E}">
        <p14:creationId xmlns:p14="http://schemas.microsoft.com/office/powerpoint/2010/main" val="863563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371364" y="1305341"/>
            <a:ext cx="11449272" cy="4247317"/>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Ferdinand </a:t>
            </a:r>
            <a:r>
              <a:rPr lang="en-GB" sz="2400" dirty="0">
                <a:hlinkClick r:id="rId2"/>
              </a:rPr>
              <a:t>Tönnies</a:t>
            </a:r>
            <a:r>
              <a:rPr lang="en-GB" sz="2400" dirty="0"/>
              <a:t> (1855-1936) saw society as having two central organising principles which he called Gemeinschaft and Gesellschaft</a:t>
            </a:r>
          </a:p>
          <a:p>
            <a:pPr marL="342900" indent="-342900">
              <a:spcBef>
                <a:spcPts val="600"/>
              </a:spcBef>
              <a:spcAft>
                <a:spcPts val="600"/>
              </a:spcAft>
              <a:buFont typeface="Arial" panose="020B0604020202020204" pitchFamily="34" charset="0"/>
              <a:buChar char="•"/>
            </a:pPr>
            <a:r>
              <a:rPr lang="en-GB" sz="2400" dirty="0"/>
              <a:t>Effectively these two concepts describe the way in which changes in working practices can change the way in which society is organised</a:t>
            </a:r>
          </a:p>
          <a:p>
            <a:pPr marL="342900" indent="-342900">
              <a:spcBef>
                <a:spcPts val="600"/>
              </a:spcBef>
              <a:spcAft>
                <a:spcPts val="600"/>
              </a:spcAft>
              <a:buFont typeface="Arial" panose="020B0604020202020204" pitchFamily="34" charset="0"/>
              <a:buChar char="•"/>
            </a:pPr>
            <a:r>
              <a:rPr lang="en-GB" sz="2400" dirty="0"/>
              <a:t>Gemeinschaft can be thought of to mean ‘community’ and includes the idea of the family and neighbourhood as being important sources of support and relates to the more rural and traditional forms of society</a:t>
            </a:r>
          </a:p>
          <a:p>
            <a:pPr marL="342900" indent="-342900">
              <a:spcBef>
                <a:spcPts val="600"/>
              </a:spcBef>
              <a:spcAft>
                <a:spcPts val="600"/>
              </a:spcAft>
              <a:buFont typeface="Arial" panose="020B0604020202020204" pitchFamily="34" charset="0"/>
              <a:buChar char="•"/>
            </a:pPr>
            <a:r>
              <a:rPr lang="en-GB" sz="2400" dirty="0"/>
              <a:t>Gesellschaft can be thought of to mean ‘society’ and includes the way in which companies and society as a whole have more influence over people and is often seen as being more superficial and exploitative.</a:t>
            </a:r>
          </a:p>
        </p:txBody>
      </p:sp>
      <p:sp>
        <p:nvSpPr>
          <p:cNvPr id="3" name="TextBox 2"/>
          <p:cNvSpPr txBox="1"/>
          <p:nvPr/>
        </p:nvSpPr>
        <p:spPr>
          <a:xfrm>
            <a:off x="1271464" y="260648"/>
            <a:ext cx="9505056" cy="769441"/>
          </a:xfrm>
          <a:prstGeom prst="rect">
            <a:avLst/>
          </a:prstGeom>
          <a:noFill/>
        </p:spPr>
        <p:txBody>
          <a:bodyPr wrap="square" rtlCol="0">
            <a:spAutoFit/>
          </a:bodyPr>
          <a:lstStyle/>
          <a:p>
            <a:pPr algn="ctr"/>
            <a:r>
              <a:rPr lang="en-GB" sz="4400" b="1" dirty="0"/>
              <a:t>Gemeinschaft–Gesellschaft</a:t>
            </a:r>
            <a:endParaRPr lang="en-GB" sz="4400" b="1" dirty="0">
              <a:solidFill>
                <a:srgbClr val="FF0000"/>
              </a:solidFill>
            </a:endParaRPr>
          </a:p>
        </p:txBody>
      </p:sp>
      <p:sp>
        <p:nvSpPr>
          <p:cNvPr id="6" name="TextBox 5">
            <a:extLst>
              <a:ext uri="{FF2B5EF4-FFF2-40B4-BE49-F238E27FC236}">
                <a16:creationId xmlns:a16="http://schemas.microsoft.com/office/drawing/2014/main" id="{493346A8-1131-7133-A245-D1012B8053C4}"/>
              </a:ext>
            </a:extLst>
          </p:cNvPr>
          <p:cNvSpPr txBox="1"/>
          <p:nvPr/>
        </p:nvSpPr>
        <p:spPr>
          <a:xfrm>
            <a:off x="5663952" y="6228020"/>
            <a:ext cx="5256584" cy="369332"/>
          </a:xfrm>
          <a:prstGeom prst="rect">
            <a:avLst/>
          </a:prstGeom>
          <a:noFill/>
        </p:spPr>
        <p:txBody>
          <a:bodyPr wrap="square" rtlCol="0">
            <a:spAutoFit/>
          </a:bodyPr>
          <a:lstStyle/>
          <a:p>
            <a:pPr algn="r"/>
            <a:r>
              <a:rPr lang="en-GB" dirty="0"/>
              <a:t>(See for example Scott, 2014) </a:t>
            </a:r>
          </a:p>
        </p:txBody>
      </p:sp>
    </p:spTree>
    <p:extLst>
      <p:ext uri="{BB962C8B-B14F-4D97-AF65-F5344CB8AC3E}">
        <p14:creationId xmlns:p14="http://schemas.microsoft.com/office/powerpoint/2010/main" val="1572949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P spid="6"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FA0AEE-462E-6BC1-DCC4-257EACB7D8D0}"/>
            </a:ext>
          </a:extLst>
        </p:cNvPr>
        <p:cNvGrpSpPr/>
        <p:nvPr/>
      </p:nvGrpSpPr>
      <p:grpSpPr>
        <a:xfrm>
          <a:off x="0" y="0"/>
          <a:ext cx="0" cy="0"/>
          <a:chOff x="0" y="0"/>
          <a:chExt cx="0" cy="0"/>
        </a:xfrm>
      </p:grpSpPr>
      <p:sp>
        <p:nvSpPr>
          <p:cNvPr id="8" name="TextBox 7">
            <a:extLst>
              <a:ext uri="{FF2B5EF4-FFF2-40B4-BE49-F238E27FC236}">
                <a16:creationId xmlns:a16="http://schemas.microsoft.com/office/drawing/2014/main" id="{8E039981-AE5B-48D3-566E-86C4E5D2BB17}"/>
              </a:ext>
            </a:extLst>
          </p:cNvPr>
          <p:cNvSpPr txBox="1"/>
          <p:nvPr/>
        </p:nvSpPr>
        <p:spPr>
          <a:xfrm>
            <a:off x="371364" y="1305341"/>
            <a:ext cx="11449272" cy="4770537"/>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Thus, Gemeinschaft describes a society where families live and work alongside each other in  close communities with intimate personal connections and an agreed set of social norms.</a:t>
            </a:r>
          </a:p>
          <a:p>
            <a:pPr marL="342900" indent="-342900">
              <a:spcBef>
                <a:spcPts val="600"/>
              </a:spcBef>
              <a:spcAft>
                <a:spcPts val="600"/>
              </a:spcAft>
              <a:buFont typeface="Arial" panose="020B0604020202020204" pitchFamily="34" charset="0"/>
              <a:buChar char="•"/>
            </a:pPr>
            <a:r>
              <a:rPr lang="en-GB" sz="2400" dirty="0"/>
              <a:t>For Tönnies, the rural village was the classic example of a gemeinschaft society – </a:t>
            </a:r>
            <a:r>
              <a:rPr lang="en-GB" sz="2400" b="1" i="1" dirty="0"/>
              <a:t>can you think of any other examples?</a:t>
            </a:r>
            <a:r>
              <a:rPr lang="en-GB" sz="2400" dirty="0"/>
              <a:t> </a:t>
            </a:r>
          </a:p>
          <a:p>
            <a:pPr marL="342900" indent="-342900">
              <a:spcBef>
                <a:spcPts val="600"/>
              </a:spcBef>
              <a:spcAft>
                <a:spcPts val="600"/>
              </a:spcAft>
              <a:buFont typeface="Arial" panose="020B0604020202020204" pitchFamily="34" charset="0"/>
              <a:buChar char="•"/>
            </a:pPr>
            <a:r>
              <a:rPr lang="en-GB" sz="2400" dirty="0"/>
              <a:t>Conversely, gesellschaft society is dominated by large government bureaucracies and industrial production</a:t>
            </a:r>
          </a:p>
          <a:p>
            <a:pPr marL="342900" indent="-342900">
              <a:spcBef>
                <a:spcPts val="600"/>
              </a:spcBef>
              <a:spcAft>
                <a:spcPts val="600"/>
              </a:spcAft>
              <a:buFont typeface="Arial" panose="020B0604020202020204" pitchFamily="34" charset="0"/>
              <a:buChar char="•"/>
            </a:pPr>
            <a:r>
              <a:rPr lang="en-GB" sz="2400" dirty="0"/>
              <a:t>Traditional social bonds are broken down as families move apart because of work and the social norms are imposed by the system rather than developed by the community</a:t>
            </a:r>
          </a:p>
          <a:p>
            <a:pPr marL="342900" indent="-342900">
              <a:spcBef>
                <a:spcPts val="600"/>
              </a:spcBef>
              <a:spcAft>
                <a:spcPts val="600"/>
              </a:spcAft>
              <a:buFont typeface="Arial" panose="020B0604020202020204" pitchFamily="34" charset="0"/>
              <a:buChar char="•"/>
            </a:pPr>
            <a:r>
              <a:rPr lang="en-GB" sz="2400" dirty="0"/>
              <a:t>In using these concepts, Tönnies was seeking to describe and understand the changes rather than to promote an alternative system</a:t>
            </a:r>
          </a:p>
        </p:txBody>
      </p:sp>
      <p:sp>
        <p:nvSpPr>
          <p:cNvPr id="3" name="TextBox 2">
            <a:extLst>
              <a:ext uri="{FF2B5EF4-FFF2-40B4-BE49-F238E27FC236}">
                <a16:creationId xmlns:a16="http://schemas.microsoft.com/office/drawing/2014/main" id="{1A23B20C-7A91-A169-494F-D80E19DFEEAB}"/>
              </a:ext>
            </a:extLst>
          </p:cNvPr>
          <p:cNvSpPr txBox="1"/>
          <p:nvPr/>
        </p:nvSpPr>
        <p:spPr>
          <a:xfrm>
            <a:off x="1271464" y="260648"/>
            <a:ext cx="9505056" cy="769441"/>
          </a:xfrm>
          <a:prstGeom prst="rect">
            <a:avLst/>
          </a:prstGeom>
          <a:noFill/>
        </p:spPr>
        <p:txBody>
          <a:bodyPr wrap="square" rtlCol="0">
            <a:spAutoFit/>
          </a:bodyPr>
          <a:lstStyle/>
          <a:p>
            <a:pPr algn="ctr"/>
            <a:r>
              <a:rPr lang="en-GB" sz="4400" b="1" dirty="0"/>
              <a:t>Gemeinschaft–Gesellschaft</a:t>
            </a:r>
            <a:endParaRPr lang="en-GB" sz="4400" b="1" dirty="0">
              <a:solidFill>
                <a:srgbClr val="FF0000"/>
              </a:solidFill>
            </a:endParaRPr>
          </a:p>
        </p:txBody>
      </p:sp>
    </p:spTree>
    <p:extLst>
      <p:ext uri="{BB962C8B-B14F-4D97-AF65-F5344CB8AC3E}">
        <p14:creationId xmlns:p14="http://schemas.microsoft.com/office/powerpoint/2010/main" val="1407767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DC763A-4626-459C-9AC0-3D4DBCC1762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A2F64BE-3BD8-7961-5E33-05DB50010488}"/>
              </a:ext>
            </a:extLst>
          </p:cNvPr>
          <p:cNvSpPr>
            <a:spLocks noGrp="1"/>
          </p:cNvSpPr>
          <p:nvPr>
            <p:ph type="title"/>
          </p:nvPr>
        </p:nvSpPr>
        <p:spPr>
          <a:xfrm>
            <a:off x="609600" y="2348880"/>
            <a:ext cx="10972800" cy="1143000"/>
          </a:xfrm>
        </p:spPr>
        <p:txBody>
          <a:bodyPr>
            <a:noAutofit/>
          </a:bodyPr>
          <a:lstStyle/>
          <a:p>
            <a:r>
              <a:rPr lang="en-GB" sz="7200" b="1" dirty="0"/>
              <a:t>Symbolic Interactionism</a:t>
            </a:r>
          </a:p>
        </p:txBody>
      </p:sp>
    </p:spTree>
    <p:extLst>
      <p:ext uri="{BB962C8B-B14F-4D97-AF65-F5344CB8AC3E}">
        <p14:creationId xmlns:p14="http://schemas.microsoft.com/office/powerpoint/2010/main" val="21080912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119336" y="1461238"/>
            <a:ext cx="11449272" cy="4308872"/>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600" dirty="0"/>
              <a:t>We first looked at this theoretical approach in terms of identity in ECSO4002</a:t>
            </a:r>
          </a:p>
          <a:p>
            <a:pPr marL="342900" indent="-342900">
              <a:spcBef>
                <a:spcPts val="600"/>
              </a:spcBef>
              <a:spcAft>
                <a:spcPts val="600"/>
              </a:spcAft>
              <a:buFont typeface="Arial" panose="020B0604020202020204" pitchFamily="34" charset="0"/>
              <a:buChar char="•"/>
            </a:pPr>
            <a:r>
              <a:rPr lang="en-GB" sz="2600" dirty="0"/>
              <a:t>However, the Chicago School has also contributed to the sociology of work in a number of ways</a:t>
            </a:r>
          </a:p>
          <a:p>
            <a:pPr marL="342900" indent="-342900">
              <a:spcBef>
                <a:spcPts val="600"/>
              </a:spcBef>
              <a:spcAft>
                <a:spcPts val="600"/>
              </a:spcAft>
              <a:buFont typeface="Arial" panose="020B0604020202020204" pitchFamily="34" charset="0"/>
              <a:buChar char="•"/>
            </a:pPr>
            <a:r>
              <a:rPr lang="en-GB" sz="2600" dirty="0"/>
              <a:t>One of these is the </a:t>
            </a:r>
            <a:r>
              <a:rPr lang="en-GB" sz="2600" b="1" dirty="0"/>
              <a:t>negotiated orders</a:t>
            </a:r>
            <a:r>
              <a:rPr lang="en-GB" sz="2600" dirty="0"/>
              <a:t> theory of organisations</a:t>
            </a:r>
          </a:p>
          <a:p>
            <a:pPr marL="342900" indent="-342900">
              <a:spcBef>
                <a:spcPts val="600"/>
              </a:spcBef>
              <a:spcAft>
                <a:spcPts val="600"/>
              </a:spcAft>
              <a:buFont typeface="Arial" panose="020B0604020202020204" pitchFamily="34" charset="0"/>
              <a:buChar char="•"/>
            </a:pPr>
            <a:r>
              <a:rPr lang="en-GB" sz="2600" dirty="0"/>
              <a:t>As one would expect from this school of thought the theory is not based on a study of hierarchies and bureaucracy (e.g. Durkheim) or the conflict between competing groups (e.g. Marx)</a:t>
            </a:r>
          </a:p>
          <a:p>
            <a:pPr marL="342900" indent="-342900">
              <a:spcBef>
                <a:spcPts val="600"/>
              </a:spcBef>
              <a:spcAft>
                <a:spcPts val="600"/>
              </a:spcAft>
              <a:buFont typeface="Arial" panose="020B0604020202020204" pitchFamily="34" charset="0"/>
              <a:buChar char="•"/>
            </a:pPr>
            <a:r>
              <a:rPr lang="en-GB" sz="2600" dirty="0"/>
              <a:t>Instead, it focuses on the complex interaction between individuals in an organisation and therefore has more in common with Weber</a:t>
            </a:r>
          </a:p>
        </p:txBody>
      </p:sp>
      <p:sp>
        <p:nvSpPr>
          <p:cNvPr id="3" name="TextBox 2"/>
          <p:cNvSpPr txBox="1"/>
          <p:nvPr/>
        </p:nvSpPr>
        <p:spPr>
          <a:xfrm>
            <a:off x="2063552" y="190291"/>
            <a:ext cx="8208912" cy="707886"/>
          </a:xfrm>
          <a:prstGeom prst="rect">
            <a:avLst/>
          </a:prstGeom>
          <a:noFill/>
        </p:spPr>
        <p:txBody>
          <a:bodyPr wrap="square" rtlCol="0">
            <a:spAutoFit/>
          </a:bodyPr>
          <a:lstStyle/>
          <a:p>
            <a:pPr algn="ctr"/>
            <a:r>
              <a:rPr lang="en-GB" sz="4000" b="1" dirty="0"/>
              <a:t>Symbolic Interactionism and Work</a:t>
            </a:r>
          </a:p>
        </p:txBody>
      </p:sp>
      <p:sp>
        <p:nvSpPr>
          <p:cNvPr id="5" name="TextBox 4"/>
          <p:cNvSpPr txBox="1"/>
          <p:nvPr/>
        </p:nvSpPr>
        <p:spPr>
          <a:xfrm>
            <a:off x="4676554" y="6298377"/>
            <a:ext cx="5256584" cy="369332"/>
          </a:xfrm>
          <a:prstGeom prst="rect">
            <a:avLst/>
          </a:prstGeom>
          <a:noFill/>
        </p:spPr>
        <p:txBody>
          <a:bodyPr wrap="square" rtlCol="0">
            <a:spAutoFit/>
          </a:bodyPr>
          <a:lstStyle/>
          <a:p>
            <a:pPr algn="r"/>
            <a:r>
              <a:rPr lang="en-GB" dirty="0"/>
              <a:t>(See for example </a:t>
            </a:r>
            <a:r>
              <a:rPr lang="en-GB" dirty="0">
                <a:hlinkClick r:id="rId2"/>
              </a:rPr>
              <a:t>Watson</a:t>
            </a:r>
            <a:r>
              <a:rPr lang="en-GB" dirty="0"/>
              <a:t>, 2001) </a:t>
            </a:r>
          </a:p>
        </p:txBody>
      </p:sp>
    </p:spTree>
    <p:extLst>
      <p:ext uri="{BB962C8B-B14F-4D97-AF65-F5344CB8AC3E}">
        <p14:creationId xmlns:p14="http://schemas.microsoft.com/office/powerpoint/2010/main" val="1758341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P spid="5" grpId="0"/>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263352" y="1124744"/>
            <a:ext cx="11665295" cy="4401205"/>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600" dirty="0"/>
              <a:t>‘The </a:t>
            </a:r>
            <a:r>
              <a:rPr lang="en-GB" sz="2600" b="1" dirty="0"/>
              <a:t>negotiated order </a:t>
            </a:r>
            <a:r>
              <a:rPr lang="en-GB" sz="2600" dirty="0"/>
              <a:t>of an organization is the pattern of activities which has emerged over time as an outcome of the interplay of the variety of interests, understandings, reactions, and initiatives of the individuals and groups involved in the organization’. </a:t>
            </a:r>
          </a:p>
          <a:p>
            <a:pPr marL="342900" indent="-342900">
              <a:spcBef>
                <a:spcPts val="600"/>
              </a:spcBef>
              <a:spcAft>
                <a:spcPts val="600"/>
              </a:spcAft>
              <a:buFont typeface="Arial" panose="020B0604020202020204" pitchFamily="34" charset="0"/>
              <a:buChar char="•"/>
            </a:pPr>
            <a:r>
              <a:rPr lang="en-GB" sz="2600" dirty="0"/>
              <a:t>‘It is recognized that the influence and power of some individuals or groups will be greater than that of others, but the ordering of activities which arises in practice is always seen as resulting from the contributions of the plurality of parties to the organization as a whole’.</a:t>
            </a:r>
          </a:p>
          <a:p>
            <a:pPr marL="342900" indent="-342900">
              <a:spcBef>
                <a:spcPts val="600"/>
              </a:spcBef>
              <a:spcAft>
                <a:spcPts val="600"/>
              </a:spcAft>
              <a:buFont typeface="Arial" panose="020B0604020202020204" pitchFamily="34" charset="0"/>
              <a:buChar char="•"/>
            </a:pPr>
            <a:r>
              <a:rPr lang="en-GB" sz="2600" dirty="0"/>
              <a:t>This theory has influenced the working practice of companies such as </a:t>
            </a:r>
            <a:r>
              <a:rPr lang="en-GB" sz="2600" dirty="0">
                <a:hlinkClick r:id="rId2"/>
              </a:rPr>
              <a:t>3M</a:t>
            </a:r>
            <a:r>
              <a:rPr lang="en-GB" sz="2600" dirty="0"/>
              <a:t> and Google where individuals are given more freedom</a:t>
            </a:r>
          </a:p>
        </p:txBody>
      </p:sp>
      <p:sp>
        <p:nvSpPr>
          <p:cNvPr id="5" name="TextBox 4"/>
          <p:cNvSpPr txBox="1"/>
          <p:nvPr/>
        </p:nvSpPr>
        <p:spPr>
          <a:xfrm>
            <a:off x="4676554" y="6298377"/>
            <a:ext cx="5256584" cy="369332"/>
          </a:xfrm>
          <a:prstGeom prst="rect">
            <a:avLst/>
          </a:prstGeom>
          <a:noFill/>
        </p:spPr>
        <p:txBody>
          <a:bodyPr wrap="square" rtlCol="0">
            <a:spAutoFit/>
          </a:bodyPr>
          <a:lstStyle/>
          <a:p>
            <a:pPr algn="r"/>
            <a:r>
              <a:rPr lang="en-GB" dirty="0"/>
              <a:t>(Watson, 2001) </a:t>
            </a:r>
          </a:p>
        </p:txBody>
      </p:sp>
      <p:sp>
        <p:nvSpPr>
          <p:cNvPr id="7" name="TextBox 6">
            <a:extLst>
              <a:ext uri="{FF2B5EF4-FFF2-40B4-BE49-F238E27FC236}">
                <a16:creationId xmlns:a16="http://schemas.microsoft.com/office/drawing/2014/main" id="{4495355A-D1CE-D5B2-A740-FEEF22018CB7}"/>
              </a:ext>
            </a:extLst>
          </p:cNvPr>
          <p:cNvSpPr txBox="1"/>
          <p:nvPr/>
        </p:nvSpPr>
        <p:spPr>
          <a:xfrm>
            <a:off x="2063552" y="190291"/>
            <a:ext cx="8208912" cy="707886"/>
          </a:xfrm>
          <a:prstGeom prst="rect">
            <a:avLst/>
          </a:prstGeom>
          <a:noFill/>
        </p:spPr>
        <p:txBody>
          <a:bodyPr wrap="square" rtlCol="0">
            <a:spAutoFit/>
          </a:bodyPr>
          <a:lstStyle/>
          <a:p>
            <a:pPr algn="ctr"/>
            <a:r>
              <a:rPr lang="en-GB" sz="4000" b="1" dirty="0"/>
              <a:t>Symbolic Interactionism and Work</a:t>
            </a:r>
          </a:p>
        </p:txBody>
      </p:sp>
    </p:spTree>
    <p:extLst>
      <p:ext uri="{BB962C8B-B14F-4D97-AF65-F5344CB8AC3E}">
        <p14:creationId xmlns:p14="http://schemas.microsoft.com/office/powerpoint/2010/main" val="3394271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263352" y="949552"/>
            <a:ext cx="11665296" cy="5663089"/>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600" dirty="0"/>
              <a:t>Symbolic interactionist have also contributed to the sociology of work by undertaking field research and detailed analyses of individuals’ experience of work (See for example Davis, 1984) </a:t>
            </a:r>
          </a:p>
          <a:p>
            <a:pPr marL="342900" indent="-342900">
              <a:spcBef>
                <a:spcPts val="600"/>
              </a:spcBef>
              <a:spcAft>
                <a:spcPts val="600"/>
              </a:spcAft>
              <a:buFont typeface="Arial" panose="020B0604020202020204" pitchFamily="34" charset="0"/>
              <a:buChar char="•"/>
            </a:pPr>
            <a:r>
              <a:rPr lang="en-GB" sz="2600" dirty="0"/>
              <a:t>One such area is the study of what is termed </a:t>
            </a:r>
            <a:r>
              <a:rPr lang="en-GB" sz="2600" b="1" dirty="0">
                <a:hlinkClick r:id="rId2"/>
              </a:rPr>
              <a:t>dirty work</a:t>
            </a:r>
            <a:endParaRPr lang="en-GB" sz="2600" b="1" dirty="0"/>
          </a:p>
          <a:p>
            <a:pPr marL="342900" indent="-342900">
              <a:spcBef>
                <a:spcPts val="600"/>
              </a:spcBef>
              <a:spcAft>
                <a:spcPts val="600"/>
              </a:spcAft>
              <a:buFont typeface="Arial" panose="020B0604020202020204" pitchFamily="34" charset="0"/>
              <a:buChar char="•"/>
            </a:pPr>
            <a:r>
              <a:rPr lang="en-GB" sz="2600" dirty="0"/>
              <a:t>‘generally defined as tasks, occupations and roles that are likely to be perceived as disgusting or degrading’ (</a:t>
            </a:r>
            <a:r>
              <a:rPr lang="en-GB" sz="2600" dirty="0" err="1"/>
              <a:t>Ashforth</a:t>
            </a:r>
            <a:r>
              <a:rPr lang="en-GB" sz="2600" dirty="0"/>
              <a:t> and </a:t>
            </a:r>
            <a:r>
              <a:rPr lang="en-GB" sz="2600" dirty="0" err="1"/>
              <a:t>Kreiner</a:t>
            </a:r>
            <a:r>
              <a:rPr lang="en-GB" sz="2600" dirty="0"/>
              <a:t>, 1999 </a:t>
            </a:r>
            <a:r>
              <a:rPr lang="en-GB" sz="2600" i="1" dirty="0"/>
              <a:t>cited in </a:t>
            </a:r>
            <a:r>
              <a:rPr lang="en-GB" sz="2600" dirty="0"/>
              <a:t>Simpson </a:t>
            </a:r>
            <a:r>
              <a:rPr lang="en-GB" sz="2600" i="1" dirty="0"/>
              <a:t>et al , </a:t>
            </a:r>
            <a:r>
              <a:rPr lang="en-GB" sz="2600" dirty="0"/>
              <a:t>2012)</a:t>
            </a:r>
          </a:p>
          <a:p>
            <a:pPr marL="342900" indent="-342900">
              <a:spcBef>
                <a:spcPts val="600"/>
              </a:spcBef>
              <a:spcAft>
                <a:spcPts val="600"/>
              </a:spcAft>
              <a:buFont typeface="Arial" panose="020B0604020202020204" pitchFamily="34" charset="0"/>
              <a:buChar char="•"/>
            </a:pPr>
            <a:r>
              <a:rPr lang="en-GB" sz="2600" dirty="0"/>
              <a:t>It also includes paid caring, domestic work and low-level service and night-time work etc.</a:t>
            </a:r>
          </a:p>
          <a:p>
            <a:pPr marL="342900" indent="-342900">
              <a:spcBef>
                <a:spcPts val="600"/>
              </a:spcBef>
              <a:spcAft>
                <a:spcPts val="600"/>
              </a:spcAft>
              <a:buFont typeface="Arial" panose="020B0604020202020204" pitchFamily="34" charset="0"/>
              <a:buChar char="•"/>
            </a:pPr>
            <a:r>
              <a:rPr lang="en-GB" sz="2600" dirty="0"/>
              <a:t>The studies are interested in the way that ‘dirty workers’ perceive themselves, how they are perceived by others and the way that they are treated by others because of the work they do</a:t>
            </a:r>
          </a:p>
          <a:p>
            <a:pPr marL="342900" indent="-342900">
              <a:spcBef>
                <a:spcPts val="600"/>
              </a:spcBef>
              <a:spcAft>
                <a:spcPts val="600"/>
              </a:spcAft>
              <a:buFont typeface="Arial" panose="020B0604020202020204" pitchFamily="34" charset="0"/>
              <a:buChar char="•"/>
            </a:pPr>
            <a:endParaRPr lang="en-GB" sz="2600" dirty="0"/>
          </a:p>
        </p:txBody>
      </p:sp>
      <p:sp>
        <p:nvSpPr>
          <p:cNvPr id="6" name="TextBox 5">
            <a:extLst>
              <a:ext uri="{FF2B5EF4-FFF2-40B4-BE49-F238E27FC236}">
                <a16:creationId xmlns:a16="http://schemas.microsoft.com/office/drawing/2014/main" id="{6FDD7923-E230-912A-F93F-F63B7E113E9A}"/>
              </a:ext>
            </a:extLst>
          </p:cNvPr>
          <p:cNvSpPr txBox="1"/>
          <p:nvPr/>
        </p:nvSpPr>
        <p:spPr>
          <a:xfrm>
            <a:off x="2063552" y="190291"/>
            <a:ext cx="8208912" cy="707886"/>
          </a:xfrm>
          <a:prstGeom prst="rect">
            <a:avLst/>
          </a:prstGeom>
          <a:noFill/>
        </p:spPr>
        <p:txBody>
          <a:bodyPr wrap="square" rtlCol="0">
            <a:spAutoFit/>
          </a:bodyPr>
          <a:lstStyle/>
          <a:p>
            <a:pPr algn="ctr"/>
            <a:r>
              <a:rPr lang="en-GB" sz="4000" b="1" dirty="0"/>
              <a:t>Symbolic Interactionism and Work</a:t>
            </a:r>
          </a:p>
        </p:txBody>
      </p:sp>
      <p:sp>
        <p:nvSpPr>
          <p:cNvPr id="2" name="TextBox 1">
            <a:extLst>
              <a:ext uri="{FF2B5EF4-FFF2-40B4-BE49-F238E27FC236}">
                <a16:creationId xmlns:a16="http://schemas.microsoft.com/office/drawing/2014/main" id="{53756E21-C182-8746-B4BC-54F0F7C0A68A}"/>
              </a:ext>
            </a:extLst>
          </p:cNvPr>
          <p:cNvSpPr txBox="1"/>
          <p:nvPr/>
        </p:nvSpPr>
        <p:spPr>
          <a:xfrm>
            <a:off x="2495600" y="6121697"/>
            <a:ext cx="7488832" cy="461665"/>
          </a:xfrm>
          <a:prstGeom prst="rect">
            <a:avLst/>
          </a:prstGeom>
          <a:noFill/>
        </p:spPr>
        <p:txBody>
          <a:bodyPr wrap="square" rtlCol="0">
            <a:spAutoFit/>
          </a:bodyPr>
          <a:lstStyle/>
          <a:p>
            <a:pPr algn="ctr"/>
            <a:r>
              <a:rPr lang="en-GB" sz="2400" i="1" dirty="0"/>
              <a:t>Can you think of examples of this?</a:t>
            </a:r>
          </a:p>
        </p:txBody>
      </p:sp>
      <p:pic>
        <p:nvPicPr>
          <p:cNvPr id="3" name="Picture 2">
            <a:extLst>
              <a:ext uri="{FF2B5EF4-FFF2-40B4-BE49-F238E27FC236}">
                <a16:creationId xmlns:a16="http://schemas.microsoft.com/office/drawing/2014/main" id="{6841C5C9-DC3B-19F7-F729-EB94F3BF29C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264352" y="6114107"/>
            <a:ext cx="552023" cy="552023"/>
          </a:xfrm>
          <a:prstGeom prst="rect">
            <a:avLst/>
          </a:prstGeom>
        </p:spPr>
      </p:pic>
    </p:spTree>
    <p:extLst>
      <p:ext uri="{BB962C8B-B14F-4D97-AF65-F5344CB8AC3E}">
        <p14:creationId xmlns:p14="http://schemas.microsoft.com/office/powerpoint/2010/main" val="2720492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P spid="2" grpId="0"/>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6AEE6E-3E3A-E207-A94F-87324F09D9D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9B2127D-BE31-05FC-6F93-6BDA8A1984F1}"/>
              </a:ext>
            </a:extLst>
          </p:cNvPr>
          <p:cNvSpPr>
            <a:spLocks noGrp="1"/>
          </p:cNvSpPr>
          <p:nvPr>
            <p:ph type="title"/>
          </p:nvPr>
        </p:nvSpPr>
        <p:spPr>
          <a:xfrm>
            <a:off x="609600" y="2348880"/>
            <a:ext cx="10972800" cy="1143000"/>
          </a:xfrm>
        </p:spPr>
        <p:txBody>
          <a:bodyPr>
            <a:noAutofit/>
          </a:bodyPr>
          <a:lstStyle/>
          <a:p>
            <a:r>
              <a:rPr lang="en-GB" sz="7200" b="1" dirty="0"/>
              <a:t>Post-Modernism</a:t>
            </a:r>
          </a:p>
        </p:txBody>
      </p:sp>
    </p:spTree>
    <p:extLst>
      <p:ext uri="{BB962C8B-B14F-4D97-AF65-F5344CB8AC3E}">
        <p14:creationId xmlns:p14="http://schemas.microsoft.com/office/powerpoint/2010/main" val="221954626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544" y="106284"/>
            <a:ext cx="8229600" cy="706090"/>
          </a:xfrm>
        </p:spPr>
        <p:txBody>
          <a:bodyPr>
            <a:normAutofit fontScale="90000"/>
          </a:bodyPr>
          <a:lstStyle/>
          <a:p>
            <a:r>
              <a:rPr lang="en-GB" b="1" dirty="0"/>
              <a:t>Post-Modern Approaches to Work</a:t>
            </a:r>
          </a:p>
        </p:txBody>
      </p:sp>
      <p:sp>
        <p:nvSpPr>
          <p:cNvPr id="8" name="TextBox 7"/>
          <p:cNvSpPr txBox="1"/>
          <p:nvPr/>
        </p:nvSpPr>
        <p:spPr>
          <a:xfrm>
            <a:off x="335360" y="908720"/>
            <a:ext cx="11089232" cy="4770537"/>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Post-modernist sociologists are interested in the increasing complexity and fluidity of the nature of work</a:t>
            </a:r>
          </a:p>
          <a:p>
            <a:pPr marL="342900" indent="-342900">
              <a:spcBef>
                <a:spcPts val="600"/>
              </a:spcBef>
              <a:spcAft>
                <a:spcPts val="600"/>
              </a:spcAft>
              <a:buFont typeface="Arial" panose="020B0604020202020204" pitchFamily="34" charset="0"/>
              <a:buChar char="•"/>
            </a:pPr>
            <a:r>
              <a:rPr lang="en-GB" sz="2400" dirty="0"/>
              <a:t>The plurality of the types of work available and individual’s attitudes to work are often the subject of post-modernist theorists</a:t>
            </a:r>
          </a:p>
          <a:p>
            <a:pPr marL="342900" indent="-342900">
              <a:spcBef>
                <a:spcPts val="600"/>
              </a:spcBef>
              <a:spcAft>
                <a:spcPts val="600"/>
              </a:spcAft>
              <a:buFont typeface="Arial" panose="020B0604020202020204" pitchFamily="34" charset="0"/>
              <a:buChar char="•"/>
            </a:pPr>
            <a:r>
              <a:rPr lang="en-GB" sz="2400" dirty="0"/>
              <a:t>Post-modernists are also interested in exploring whether the out-dated views of work that we will look at in Theme 4 are of any use in the 21</a:t>
            </a:r>
            <a:r>
              <a:rPr lang="en-GB" sz="2400" baseline="30000" dirty="0"/>
              <a:t>st</a:t>
            </a:r>
            <a:r>
              <a:rPr lang="en-GB" sz="2400" dirty="0"/>
              <a:t> century</a:t>
            </a:r>
          </a:p>
          <a:p>
            <a:pPr marL="342900" indent="-342900">
              <a:spcBef>
                <a:spcPts val="600"/>
              </a:spcBef>
              <a:spcAft>
                <a:spcPts val="600"/>
              </a:spcAft>
              <a:buFont typeface="Arial" panose="020B0604020202020204" pitchFamily="34" charset="0"/>
              <a:buChar char="•"/>
            </a:pPr>
            <a:r>
              <a:rPr lang="en-GB" sz="2400" dirty="0"/>
              <a:t>Subjects of exploration include the move away from defining oneself by a job title to describing the ‘things that one does to earn a living’, the redefinition of what a ‘work-space’ is, zero hours working and the gig’ economy.</a:t>
            </a:r>
          </a:p>
          <a:p>
            <a:pPr marL="342900" indent="-342900">
              <a:spcBef>
                <a:spcPts val="600"/>
              </a:spcBef>
              <a:spcAft>
                <a:spcPts val="600"/>
              </a:spcAft>
              <a:buFont typeface="Arial" panose="020B0604020202020204" pitchFamily="34" charset="0"/>
              <a:buChar char="•"/>
            </a:pPr>
            <a:r>
              <a:rPr lang="en-GB" sz="2400" dirty="0"/>
              <a:t>They both seek to understanding the changing nature of work in the 21</a:t>
            </a:r>
            <a:r>
              <a:rPr lang="en-GB" sz="2400" baseline="30000" dirty="0"/>
              <a:t>st</a:t>
            </a:r>
            <a:r>
              <a:rPr lang="en-GB" sz="2400" dirty="0"/>
              <a:t> century and to explore innovative ways of working</a:t>
            </a:r>
          </a:p>
        </p:txBody>
      </p:sp>
      <p:sp>
        <p:nvSpPr>
          <p:cNvPr id="5" name="TextBox 4"/>
          <p:cNvSpPr txBox="1"/>
          <p:nvPr/>
        </p:nvSpPr>
        <p:spPr>
          <a:xfrm>
            <a:off x="4676554" y="6298377"/>
            <a:ext cx="5256584" cy="369332"/>
          </a:xfrm>
          <a:prstGeom prst="rect">
            <a:avLst/>
          </a:prstGeom>
          <a:noFill/>
        </p:spPr>
        <p:txBody>
          <a:bodyPr wrap="square" rtlCol="0">
            <a:spAutoFit/>
          </a:bodyPr>
          <a:lstStyle/>
          <a:p>
            <a:pPr algn="r"/>
            <a:r>
              <a:rPr lang="en-GB" dirty="0"/>
              <a:t>(See for example Bowden, 2018) </a:t>
            </a:r>
          </a:p>
        </p:txBody>
      </p:sp>
    </p:spTree>
    <p:extLst>
      <p:ext uri="{BB962C8B-B14F-4D97-AF65-F5344CB8AC3E}">
        <p14:creationId xmlns:p14="http://schemas.microsoft.com/office/powerpoint/2010/main" val="2315258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P spid="5" grpId="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DA5974-8403-163C-9000-1D2409AD7EA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B95654C-70BF-C1BC-00BD-C8C6B9DB0816}"/>
              </a:ext>
            </a:extLst>
          </p:cNvPr>
          <p:cNvSpPr>
            <a:spLocks noGrp="1"/>
          </p:cNvSpPr>
          <p:nvPr>
            <p:ph type="title"/>
          </p:nvPr>
        </p:nvSpPr>
        <p:spPr>
          <a:xfrm>
            <a:off x="1991544" y="106284"/>
            <a:ext cx="8229600" cy="706090"/>
          </a:xfrm>
        </p:spPr>
        <p:txBody>
          <a:bodyPr>
            <a:normAutofit fontScale="90000"/>
          </a:bodyPr>
          <a:lstStyle/>
          <a:p>
            <a:r>
              <a:rPr lang="en-GB" b="1" dirty="0"/>
              <a:t>Post-Modern Approaches to Work</a:t>
            </a:r>
          </a:p>
        </p:txBody>
      </p:sp>
      <p:sp>
        <p:nvSpPr>
          <p:cNvPr id="8" name="TextBox 7">
            <a:extLst>
              <a:ext uri="{FF2B5EF4-FFF2-40B4-BE49-F238E27FC236}">
                <a16:creationId xmlns:a16="http://schemas.microsoft.com/office/drawing/2014/main" id="{E2A2B1D7-0C2A-C4F4-9B17-4F124D8E6D6D}"/>
              </a:ext>
            </a:extLst>
          </p:cNvPr>
          <p:cNvSpPr txBox="1"/>
          <p:nvPr/>
        </p:nvSpPr>
        <p:spPr>
          <a:xfrm>
            <a:off x="29983" y="936010"/>
            <a:ext cx="11881320" cy="4985980"/>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For example, in his paper </a:t>
            </a:r>
            <a:r>
              <a:rPr lang="en-GB" sz="2400" i="1" dirty="0"/>
              <a:t>Brief Overview of the Advancement of Postmodern Approaches to Career </a:t>
            </a:r>
            <a:r>
              <a:rPr lang="en-GB" sz="2400" i="1" dirty="0" err="1"/>
              <a:t>Counseling</a:t>
            </a:r>
            <a:r>
              <a:rPr lang="en-GB" sz="2400" i="1" dirty="0"/>
              <a:t> </a:t>
            </a:r>
            <a:r>
              <a:rPr lang="en-GB" sz="2400" dirty="0"/>
              <a:t>(sic) Maree (2010, p.361) states that the ‘stable’ post-industrial world of work no longer exists, and security and stability in the workplace are no longer guaranteed’</a:t>
            </a:r>
          </a:p>
          <a:p>
            <a:pPr marL="342900" indent="-342900">
              <a:spcBef>
                <a:spcPts val="600"/>
              </a:spcBef>
              <a:spcAft>
                <a:spcPts val="600"/>
              </a:spcAft>
              <a:buFont typeface="Arial" panose="020B0604020202020204" pitchFamily="34" charset="0"/>
              <a:buChar char="•"/>
            </a:pPr>
            <a:r>
              <a:rPr lang="en-GB" sz="2400" dirty="0"/>
              <a:t>Post modernists suggest that concepts such as ‘transferable skills’, creative thinking and the idea of ‘</a:t>
            </a:r>
            <a:r>
              <a:rPr lang="en-GB" sz="2400" b="1" dirty="0"/>
              <a:t>planned happenstance</a:t>
            </a:r>
            <a:r>
              <a:rPr lang="en-GB" sz="2400" dirty="0"/>
              <a:t>’ become increasingly important in the contemporary world of work</a:t>
            </a:r>
          </a:p>
          <a:p>
            <a:pPr marL="342900" indent="-342900">
              <a:spcBef>
                <a:spcPts val="600"/>
              </a:spcBef>
              <a:spcAft>
                <a:spcPts val="600"/>
              </a:spcAft>
              <a:buFont typeface="Arial" panose="020B0604020202020204" pitchFamily="34" charset="0"/>
              <a:buChar char="•"/>
            </a:pPr>
            <a:r>
              <a:rPr lang="en-GB" sz="2400" dirty="0"/>
              <a:t>A leading career development theorist, John </a:t>
            </a:r>
            <a:r>
              <a:rPr lang="en-GB" sz="2400" dirty="0" err="1"/>
              <a:t>Krumboltz</a:t>
            </a:r>
            <a:r>
              <a:rPr lang="en-GB" sz="2400" dirty="0"/>
              <a:t>, has led this form of thinking about work and developed the Happenstance Learning Theory as ‘an action-oriented approach to helping clients to both create and benefit from unplanned events’ (</a:t>
            </a:r>
            <a:r>
              <a:rPr lang="en-GB" sz="2400" dirty="0" err="1"/>
              <a:t>Krumboltz,J</a:t>
            </a:r>
            <a:r>
              <a:rPr lang="en-GB" sz="2400" dirty="0"/>
              <a:t>. </a:t>
            </a:r>
            <a:r>
              <a:rPr lang="en-GB" sz="2400" i="1" dirty="0"/>
              <a:t>et al </a:t>
            </a:r>
            <a:r>
              <a:rPr lang="en-GB" sz="2400" dirty="0"/>
              <a:t>(2013, p.15)</a:t>
            </a:r>
          </a:p>
          <a:p>
            <a:pPr marL="342900" indent="-342900">
              <a:spcBef>
                <a:spcPts val="600"/>
              </a:spcBef>
              <a:spcAft>
                <a:spcPts val="600"/>
              </a:spcAft>
              <a:buFont typeface="Arial" panose="020B0604020202020204" pitchFamily="34" charset="0"/>
              <a:buChar char="•"/>
            </a:pPr>
            <a:r>
              <a:rPr lang="en-GB" sz="2400" dirty="0"/>
              <a:t>Many post-modern approaches such as this are similarly focused on practical responses to accelerating changes in working practices</a:t>
            </a:r>
          </a:p>
        </p:txBody>
      </p:sp>
    </p:spTree>
    <p:extLst>
      <p:ext uri="{BB962C8B-B14F-4D97-AF65-F5344CB8AC3E}">
        <p14:creationId xmlns:p14="http://schemas.microsoft.com/office/powerpoint/2010/main" val="3596393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79BE52-F237-89BF-BF8F-BA69C94233F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6A3525C-7AF5-669B-D0EF-4CFD25345B0B}"/>
              </a:ext>
            </a:extLst>
          </p:cNvPr>
          <p:cNvSpPr>
            <a:spLocks noGrp="1"/>
          </p:cNvSpPr>
          <p:nvPr>
            <p:ph type="title"/>
          </p:nvPr>
        </p:nvSpPr>
        <p:spPr>
          <a:xfrm>
            <a:off x="1981200" y="44624"/>
            <a:ext cx="8229600" cy="706090"/>
          </a:xfrm>
        </p:spPr>
        <p:txBody>
          <a:bodyPr>
            <a:normAutofit fontScale="90000"/>
          </a:bodyPr>
          <a:lstStyle/>
          <a:p>
            <a:r>
              <a:rPr lang="en-GB" b="1" dirty="0"/>
              <a:t>Post-Modern Approaches to Work</a:t>
            </a:r>
          </a:p>
        </p:txBody>
      </p:sp>
      <p:sp>
        <p:nvSpPr>
          <p:cNvPr id="8" name="TextBox 7">
            <a:extLst>
              <a:ext uri="{FF2B5EF4-FFF2-40B4-BE49-F238E27FC236}">
                <a16:creationId xmlns:a16="http://schemas.microsoft.com/office/drawing/2014/main" id="{8C5087FF-AE17-222F-1879-0707428946C9}"/>
              </a:ext>
            </a:extLst>
          </p:cNvPr>
          <p:cNvSpPr txBox="1"/>
          <p:nvPr/>
        </p:nvSpPr>
        <p:spPr>
          <a:xfrm>
            <a:off x="0" y="781883"/>
            <a:ext cx="11881320" cy="4985980"/>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One area where this is increasingly important is the field of Human Resource Management (HRM)</a:t>
            </a:r>
          </a:p>
          <a:p>
            <a:pPr marL="342900" indent="-342900">
              <a:spcBef>
                <a:spcPts val="600"/>
              </a:spcBef>
              <a:spcAft>
                <a:spcPts val="600"/>
              </a:spcAft>
              <a:buFont typeface="Arial" panose="020B0604020202020204" pitchFamily="34" charset="0"/>
              <a:buChar char="•"/>
            </a:pPr>
            <a:r>
              <a:rPr lang="en-GB" sz="2400" dirty="0"/>
              <a:t>For example, </a:t>
            </a:r>
            <a:r>
              <a:rPr lang="en-GB" sz="2400" dirty="0" err="1"/>
              <a:t>Rapuano</a:t>
            </a:r>
            <a:r>
              <a:rPr lang="en-GB" sz="2400" dirty="0"/>
              <a:t> and </a:t>
            </a:r>
            <a:r>
              <a:rPr lang="en-GB" sz="2400" dirty="0" err="1"/>
              <a:t>Valickas</a:t>
            </a:r>
            <a:r>
              <a:rPr lang="en-GB" sz="2400" dirty="0"/>
              <a:t> (2021, p.54) argue that we have moved away from a world where ‘Employees moved up the career ladder through a sequence of well-defined positions in the organization’s hierarchy while the organization supported career progress providing training and other career development possibilities’</a:t>
            </a:r>
          </a:p>
          <a:p>
            <a:pPr marL="342900" indent="-342900">
              <a:spcBef>
                <a:spcPts val="600"/>
              </a:spcBef>
              <a:spcAft>
                <a:spcPts val="600"/>
              </a:spcAft>
              <a:buFont typeface="Arial" panose="020B0604020202020204" pitchFamily="34" charset="0"/>
              <a:buChar char="•"/>
            </a:pPr>
            <a:r>
              <a:rPr lang="en-GB" sz="2400" dirty="0"/>
              <a:t>Instead, they continue, we are faced with a situation where ‘new forms of employment, such as self-employed individuals, one-person employers and free agents’ (ibid.) and ‘new non-standard work arrangements such as teleworking, part-time, fixed, or temporary employment have emerged in contemporary organizations’ (ibid.)</a:t>
            </a:r>
          </a:p>
          <a:p>
            <a:pPr marL="342900" indent="-342900">
              <a:spcBef>
                <a:spcPts val="600"/>
              </a:spcBef>
              <a:spcAft>
                <a:spcPts val="600"/>
              </a:spcAft>
              <a:buFont typeface="Arial" panose="020B0604020202020204" pitchFamily="34" charset="0"/>
              <a:buChar char="•"/>
            </a:pPr>
            <a:r>
              <a:rPr lang="en-GB" sz="2400" dirty="0"/>
              <a:t>‘As well as increased mobility, uncertainty and reduced loyalty in employment relationships’ (ibid.)</a:t>
            </a:r>
          </a:p>
        </p:txBody>
      </p:sp>
    </p:spTree>
    <p:extLst>
      <p:ext uri="{BB962C8B-B14F-4D97-AF65-F5344CB8AC3E}">
        <p14:creationId xmlns:p14="http://schemas.microsoft.com/office/powerpoint/2010/main" val="3285534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4B2927-1077-27DF-E8D1-F809CF77460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6561DC7-E2B3-61F4-1338-5EF6C97749AA}"/>
              </a:ext>
            </a:extLst>
          </p:cNvPr>
          <p:cNvSpPr>
            <a:spLocks noGrp="1"/>
          </p:cNvSpPr>
          <p:nvPr>
            <p:ph type="title"/>
          </p:nvPr>
        </p:nvSpPr>
        <p:spPr>
          <a:xfrm>
            <a:off x="1981200" y="44624"/>
            <a:ext cx="8229600" cy="706090"/>
          </a:xfrm>
        </p:spPr>
        <p:txBody>
          <a:bodyPr>
            <a:normAutofit fontScale="90000"/>
          </a:bodyPr>
          <a:lstStyle/>
          <a:p>
            <a:r>
              <a:rPr lang="en-GB" b="1" dirty="0"/>
              <a:t>Post-Modern Approaches to Work</a:t>
            </a:r>
          </a:p>
        </p:txBody>
      </p:sp>
      <p:sp>
        <p:nvSpPr>
          <p:cNvPr id="8" name="TextBox 7">
            <a:extLst>
              <a:ext uri="{FF2B5EF4-FFF2-40B4-BE49-F238E27FC236}">
                <a16:creationId xmlns:a16="http://schemas.microsoft.com/office/drawing/2014/main" id="{619C6E23-749A-5373-4DDB-0D3180601FBF}"/>
              </a:ext>
            </a:extLst>
          </p:cNvPr>
          <p:cNvSpPr txBox="1"/>
          <p:nvPr/>
        </p:nvSpPr>
        <p:spPr>
          <a:xfrm>
            <a:off x="0" y="781883"/>
            <a:ext cx="12144672" cy="5663089"/>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They argue that, in order to adapt to these changes, organisations need to take a more ‘individual’ approach to continuous professional development (CPD) based on Complexity theory.</a:t>
            </a:r>
          </a:p>
          <a:p>
            <a:pPr marL="342900" indent="-342900">
              <a:spcBef>
                <a:spcPts val="600"/>
              </a:spcBef>
              <a:spcAft>
                <a:spcPts val="600"/>
              </a:spcAft>
              <a:buFont typeface="Arial" panose="020B0604020202020204" pitchFamily="34" charset="0"/>
              <a:buChar char="•"/>
            </a:pPr>
            <a:r>
              <a:rPr lang="en-GB" sz="2400" dirty="0"/>
              <a:t>They argue that a ‘one size fits all’ (</a:t>
            </a:r>
            <a:r>
              <a:rPr lang="en-GB" sz="2400" dirty="0" err="1"/>
              <a:t>Rapuano</a:t>
            </a:r>
            <a:r>
              <a:rPr lang="en-GB" sz="2400" dirty="0"/>
              <a:t> &amp; </a:t>
            </a:r>
            <a:r>
              <a:rPr lang="en-GB" sz="2400" dirty="0" err="1"/>
              <a:t>Valickas</a:t>
            </a:r>
            <a:r>
              <a:rPr lang="en-GB" sz="2400" dirty="0"/>
              <a:t>, 2021, p.56) approach will lead to staff dissatisfaction and high staff turnover</a:t>
            </a:r>
          </a:p>
          <a:p>
            <a:pPr marL="342900" indent="-342900">
              <a:spcBef>
                <a:spcPts val="600"/>
              </a:spcBef>
              <a:spcAft>
                <a:spcPts val="600"/>
              </a:spcAft>
              <a:buFont typeface="Arial" panose="020B0604020202020204" pitchFamily="34" charset="0"/>
              <a:buChar char="•"/>
            </a:pPr>
            <a:r>
              <a:rPr lang="en-GB" sz="2400" dirty="0"/>
              <a:t>In arguing this they make the case for companies to see </a:t>
            </a:r>
            <a:r>
              <a:rPr lang="en-GB" sz="2400" dirty="0" err="1"/>
              <a:t>thmeselves</a:t>
            </a:r>
            <a:r>
              <a:rPr lang="en-GB" sz="2400" dirty="0"/>
              <a:t> as ‘complex systems’ rather than the logical, structured bureaucracies as envisaged by Durkheim, Weber and Marx.</a:t>
            </a:r>
          </a:p>
          <a:p>
            <a:pPr marL="342900" indent="-342900">
              <a:spcBef>
                <a:spcPts val="600"/>
              </a:spcBef>
              <a:spcAft>
                <a:spcPts val="600"/>
              </a:spcAft>
              <a:buFont typeface="Arial" panose="020B0604020202020204" pitchFamily="34" charset="0"/>
              <a:buChar char="•"/>
            </a:pPr>
            <a:r>
              <a:rPr lang="en-GB" sz="2400" dirty="0"/>
              <a:t>In doing this they would adopt the central principles of Complexity theory which include unpredictability, in terms of what jobs will be needed in the near future and the types of skills needed (ibid. p.52)</a:t>
            </a:r>
          </a:p>
          <a:p>
            <a:pPr marL="342900" indent="-342900">
              <a:spcBef>
                <a:spcPts val="600"/>
              </a:spcBef>
              <a:spcAft>
                <a:spcPts val="600"/>
              </a:spcAft>
              <a:buFont typeface="Arial" panose="020B0604020202020204" pitchFamily="34" charset="0"/>
              <a:buChar char="•"/>
            </a:pPr>
            <a:r>
              <a:rPr lang="en-GB" sz="2400" dirty="0"/>
              <a:t>They argue that the ‘qualities that companies need to develop in their workforce are ‘adaptability, flexibility, risk-taking, resilience’ (ibid. p59)</a:t>
            </a:r>
          </a:p>
          <a:p>
            <a:pPr marL="342900" indent="-342900">
              <a:spcBef>
                <a:spcPts val="600"/>
              </a:spcBef>
              <a:spcAft>
                <a:spcPts val="600"/>
              </a:spcAft>
              <a:buFont typeface="Arial" panose="020B0604020202020204" pitchFamily="34" charset="0"/>
              <a:buChar char="•"/>
            </a:pPr>
            <a:endParaRPr lang="en-GB" sz="2400" dirty="0"/>
          </a:p>
        </p:txBody>
      </p:sp>
    </p:spTree>
    <p:extLst>
      <p:ext uri="{BB962C8B-B14F-4D97-AF65-F5344CB8AC3E}">
        <p14:creationId xmlns:p14="http://schemas.microsoft.com/office/powerpoint/2010/main" val="2405018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8E9834-078A-18F4-2BBB-EF803719E2F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B816F7B-B028-06D0-74A8-C8959521C898}"/>
              </a:ext>
            </a:extLst>
          </p:cNvPr>
          <p:cNvSpPr>
            <a:spLocks noGrp="1"/>
          </p:cNvSpPr>
          <p:nvPr>
            <p:ph type="title"/>
          </p:nvPr>
        </p:nvSpPr>
        <p:spPr>
          <a:xfrm>
            <a:off x="1981200" y="44624"/>
            <a:ext cx="8229600" cy="706090"/>
          </a:xfrm>
        </p:spPr>
        <p:txBody>
          <a:bodyPr>
            <a:normAutofit fontScale="90000"/>
          </a:bodyPr>
          <a:lstStyle/>
          <a:p>
            <a:r>
              <a:rPr lang="en-GB" b="1" dirty="0"/>
              <a:t>Post-Modern Approaches to Work</a:t>
            </a:r>
          </a:p>
        </p:txBody>
      </p:sp>
      <p:sp>
        <p:nvSpPr>
          <p:cNvPr id="8" name="TextBox 7">
            <a:extLst>
              <a:ext uri="{FF2B5EF4-FFF2-40B4-BE49-F238E27FC236}">
                <a16:creationId xmlns:a16="http://schemas.microsoft.com/office/drawing/2014/main" id="{B86B33CE-67C0-C5CF-73C7-3922AAE2C48C}"/>
              </a:ext>
            </a:extLst>
          </p:cNvPr>
          <p:cNvSpPr txBox="1"/>
          <p:nvPr/>
        </p:nvSpPr>
        <p:spPr>
          <a:xfrm>
            <a:off x="0" y="908720"/>
            <a:ext cx="12144672" cy="6555641"/>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Lemon and Macklin (2021, no page) make many of the same points arguing that complexity theory can be used to study employers in that any organisation can be seen as ‘an adaptive system, where patterns by individual actors lead to the process of organizing that is unpredictable, yet still has an influence on society’.</a:t>
            </a:r>
          </a:p>
          <a:p>
            <a:pPr marL="342900" indent="-342900">
              <a:spcBef>
                <a:spcPts val="600"/>
              </a:spcBef>
              <a:spcAft>
                <a:spcPts val="600"/>
              </a:spcAft>
              <a:buFont typeface="Arial" panose="020B0604020202020204" pitchFamily="34" charset="0"/>
              <a:buChar char="•"/>
            </a:pPr>
            <a:r>
              <a:rPr lang="en-GB" sz="2400" dirty="0"/>
              <a:t>They argue that what they call effective ‘employee engagement’ relies on the principles of complexity as outlined by Gilpin and Murphy (2010), in that;</a:t>
            </a:r>
          </a:p>
          <a:p>
            <a:pPr marL="342900" indent="-342900">
              <a:spcBef>
                <a:spcPts val="600"/>
              </a:spcBef>
              <a:spcAft>
                <a:spcPts val="600"/>
              </a:spcAft>
              <a:buFont typeface="Arial" panose="020B0604020202020204" pitchFamily="34" charset="0"/>
              <a:buChar char="•"/>
            </a:pPr>
            <a:r>
              <a:rPr lang="en-GB" sz="2400" dirty="0"/>
              <a:t>‘employee engagement is a process embedded within an organization, where employees make up the system of engagement, and through the co-creation among employees, not processes developed and implemented by management’ (Lemon &amp; Macklin, 2021, no page)</a:t>
            </a:r>
          </a:p>
          <a:p>
            <a:pPr marL="342900" indent="-342900">
              <a:spcBef>
                <a:spcPts val="600"/>
              </a:spcBef>
              <a:spcAft>
                <a:spcPts val="600"/>
              </a:spcAft>
              <a:buFont typeface="Arial" panose="020B0604020202020204" pitchFamily="34" charset="0"/>
              <a:buChar char="•"/>
            </a:pPr>
            <a:r>
              <a:rPr lang="en-GB" sz="2400" dirty="0"/>
              <a:t>‘employee engagement is about the individual employee’s experience and personal agency, it creates a dynamic system that is unpredictable; human </a:t>
            </a:r>
            <a:r>
              <a:rPr lang="en-GB" sz="2400" dirty="0" err="1"/>
              <a:t>behavior</a:t>
            </a:r>
            <a:r>
              <a:rPr lang="en-GB" sz="2400" dirty="0"/>
              <a:t> cannot always be predicted’ (Lemon &amp; Macklin, 2021, no page)</a:t>
            </a:r>
          </a:p>
          <a:p>
            <a:pPr>
              <a:spcBef>
                <a:spcPts val="600"/>
              </a:spcBef>
              <a:spcAft>
                <a:spcPts val="600"/>
              </a:spcAft>
            </a:pPr>
            <a:endParaRPr lang="en-GB" sz="2400" dirty="0"/>
          </a:p>
          <a:p>
            <a:pPr marL="342900" indent="-342900">
              <a:spcBef>
                <a:spcPts val="600"/>
              </a:spcBef>
              <a:spcAft>
                <a:spcPts val="600"/>
              </a:spcAft>
              <a:buFont typeface="Arial" panose="020B0604020202020204" pitchFamily="34" charset="0"/>
              <a:buChar char="•"/>
            </a:pPr>
            <a:endParaRPr lang="en-GB" sz="2400" dirty="0"/>
          </a:p>
          <a:p>
            <a:pPr marL="342900" indent="-342900">
              <a:spcBef>
                <a:spcPts val="600"/>
              </a:spcBef>
              <a:spcAft>
                <a:spcPts val="600"/>
              </a:spcAft>
              <a:buFont typeface="Arial" panose="020B0604020202020204" pitchFamily="34" charset="0"/>
              <a:buChar char="•"/>
            </a:pPr>
            <a:endParaRPr lang="en-GB" sz="2400" dirty="0"/>
          </a:p>
        </p:txBody>
      </p:sp>
    </p:spTree>
    <p:extLst>
      <p:ext uri="{BB962C8B-B14F-4D97-AF65-F5344CB8AC3E}">
        <p14:creationId xmlns:p14="http://schemas.microsoft.com/office/powerpoint/2010/main" val="33978146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9D4DE1-0CF4-7D9C-EDA8-8D08A3D491A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F6E8677-EA9A-FCFB-D29A-D4F3A907B4A5}"/>
              </a:ext>
            </a:extLst>
          </p:cNvPr>
          <p:cNvSpPr>
            <a:spLocks noGrp="1"/>
          </p:cNvSpPr>
          <p:nvPr>
            <p:ph type="title"/>
          </p:nvPr>
        </p:nvSpPr>
        <p:spPr>
          <a:xfrm>
            <a:off x="1991544" y="106284"/>
            <a:ext cx="8229600" cy="706090"/>
          </a:xfrm>
        </p:spPr>
        <p:txBody>
          <a:bodyPr>
            <a:normAutofit fontScale="90000"/>
          </a:bodyPr>
          <a:lstStyle/>
          <a:p>
            <a:r>
              <a:rPr lang="en-GB" b="1" dirty="0"/>
              <a:t>Post-Modern Approaches to Work</a:t>
            </a:r>
          </a:p>
        </p:txBody>
      </p:sp>
      <p:sp>
        <p:nvSpPr>
          <p:cNvPr id="8" name="TextBox 7">
            <a:extLst>
              <a:ext uri="{FF2B5EF4-FFF2-40B4-BE49-F238E27FC236}">
                <a16:creationId xmlns:a16="http://schemas.microsoft.com/office/drawing/2014/main" id="{393CA6CA-61C3-208A-8A11-4CAE3F7CCB11}"/>
              </a:ext>
            </a:extLst>
          </p:cNvPr>
          <p:cNvSpPr txBox="1"/>
          <p:nvPr/>
        </p:nvSpPr>
        <p:spPr>
          <a:xfrm>
            <a:off x="119336" y="1052736"/>
            <a:ext cx="11881320" cy="4585871"/>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800" dirty="0"/>
              <a:t>Other studies have focused on defining the challenges of the postmodern world, e.g.</a:t>
            </a:r>
          </a:p>
          <a:p>
            <a:pPr marL="342900" indent="-342900">
              <a:spcBef>
                <a:spcPts val="600"/>
              </a:spcBef>
              <a:spcAft>
                <a:spcPts val="600"/>
              </a:spcAft>
              <a:buFont typeface="Arial" panose="020B0604020202020204" pitchFamily="34" charset="0"/>
              <a:buChar char="•"/>
            </a:pPr>
            <a:r>
              <a:rPr lang="en-GB" sz="2800" dirty="0"/>
              <a:t>In a recent study of postmodern approaches to the understanding of working practices Martino, </a:t>
            </a:r>
            <a:r>
              <a:rPr lang="en-GB" sz="2800" dirty="0" err="1"/>
              <a:t>Alonzi</a:t>
            </a:r>
            <a:r>
              <a:rPr lang="en-GB" sz="2800" dirty="0"/>
              <a:t> and </a:t>
            </a:r>
            <a:r>
              <a:rPr lang="en-GB" sz="2800" dirty="0" err="1"/>
              <a:t>Isidori</a:t>
            </a:r>
            <a:r>
              <a:rPr lang="en-GB" sz="2800" dirty="0"/>
              <a:t> (2023, p.94) argue that postmodernist theorists such as Zygmunt Bauman, Jeremy Rifkin, and Dominique </a:t>
            </a:r>
            <a:r>
              <a:rPr lang="en-GB" sz="2800" dirty="0" err="1"/>
              <a:t>Méda</a:t>
            </a:r>
            <a:r>
              <a:rPr lang="en-GB" sz="2800" dirty="0"/>
              <a:t> have identified the following aspects;</a:t>
            </a:r>
          </a:p>
          <a:p>
            <a:pPr marL="457200" indent="-457200">
              <a:spcBef>
                <a:spcPts val="600"/>
              </a:spcBef>
              <a:spcAft>
                <a:spcPts val="600"/>
              </a:spcAft>
              <a:buAutoNum type="arabicPeriod"/>
            </a:pPr>
            <a:r>
              <a:rPr lang="en-GB" sz="2800" dirty="0"/>
              <a:t>‘transformations due to globalization’</a:t>
            </a:r>
          </a:p>
          <a:p>
            <a:pPr marL="457200" indent="-457200">
              <a:spcBef>
                <a:spcPts val="600"/>
              </a:spcBef>
              <a:spcAft>
                <a:spcPts val="600"/>
              </a:spcAft>
              <a:buAutoNum type="arabicPeriod"/>
            </a:pPr>
            <a:r>
              <a:rPr lang="en-GB" sz="2800" dirty="0"/>
              <a:t>‘the advent of new communication technologies’, and</a:t>
            </a:r>
          </a:p>
          <a:p>
            <a:pPr marL="457200" indent="-457200">
              <a:spcBef>
                <a:spcPts val="600"/>
              </a:spcBef>
              <a:spcAft>
                <a:spcPts val="600"/>
              </a:spcAft>
              <a:buAutoNum type="arabicPeriod"/>
            </a:pPr>
            <a:r>
              <a:rPr lang="en-GB" sz="2800" dirty="0"/>
              <a:t>The development of ‘digital work’ (also known as virtual workspaces)</a:t>
            </a:r>
          </a:p>
        </p:txBody>
      </p:sp>
    </p:spTree>
    <p:extLst>
      <p:ext uri="{BB962C8B-B14F-4D97-AF65-F5344CB8AC3E}">
        <p14:creationId xmlns:p14="http://schemas.microsoft.com/office/powerpoint/2010/main" val="4184802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2BFC75-C7D8-AAFC-D283-C88A83C52FA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82BD7F8-3970-2AE9-B81C-A7228C59443E}"/>
              </a:ext>
            </a:extLst>
          </p:cNvPr>
          <p:cNvSpPr>
            <a:spLocks noGrp="1"/>
          </p:cNvSpPr>
          <p:nvPr>
            <p:ph type="title"/>
          </p:nvPr>
        </p:nvSpPr>
        <p:spPr>
          <a:xfrm>
            <a:off x="1991544" y="106284"/>
            <a:ext cx="8229600" cy="706090"/>
          </a:xfrm>
        </p:spPr>
        <p:txBody>
          <a:bodyPr>
            <a:normAutofit fontScale="90000"/>
          </a:bodyPr>
          <a:lstStyle/>
          <a:p>
            <a:r>
              <a:rPr lang="en-GB" b="1" dirty="0"/>
              <a:t>Post-Modern Approaches to Work</a:t>
            </a:r>
          </a:p>
        </p:txBody>
      </p:sp>
      <p:sp>
        <p:nvSpPr>
          <p:cNvPr id="3" name="TextBox 2">
            <a:extLst>
              <a:ext uri="{FF2B5EF4-FFF2-40B4-BE49-F238E27FC236}">
                <a16:creationId xmlns:a16="http://schemas.microsoft.com/office/drawing/2014/main" id="{A26AB70D-0F56-71B9-2988-EB3EEF2855A4}"/>
              </a:ext>
            </a:extLst>
          </p:cNvPr>
          <p:cNvSpPr txBox="1"/>
          <p:nvPr/>
        </p:nvSpPr>
        <p:spPr>
          <a:xfrm>
            <a:off x="695400" y="980728"/>
            <a:ext cx="10657184" cy="461665"/>
          </a:xfrm>
          <a:prstGeom prst="rect">
            <a:avLst/>
          </a:prstGeom>
          <a:noFill/>
        </p:spPr>
        <p:txBody>
          <a:bodyPr wrap="square" rtlCol="0">
            <a:spAutoFit/>
          </a:bodyPr>
          <a:lstStyle/>
          <a:p>
            <a:pPr algn="ctr"/>
            <a:r>
              <a:rPr lang="en-GB" sz="2400" b="1" i="1" dirty="0"/>
              <a:t>Critical Thinking Exercise</a:t>
            </a:r>
          </a:p>
        </p:txBody>
      </p:sp>
      <p:pic>
        <p:nvPicPr>
          <p:cNvPr id="5" name="Picture 4" descr="A green and white circle with a white bubble in the middle&#10;&#10;Description automatically generated">
            <a:extLst>
              <a:ext uri="{FF2B5EF4-FFF2-40B4-BE49-F238E27FC236}">
                <a16:creationId xmlns:a16="http://schemas.microsoft.com/office/drawing/2014/main" id="{8BA83155-BA7E-9CF0-4680-3CD3ED7E7672}"/>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388732" y="1314715"/>
            <a:ext cx="1003176" cy="1003176"/>
          </a:xfrm>
          <a:prstGeom prst="rect">
            <a:avLst/>
          </a:prstGeom>
        </p:spPr>
      </p:pic>
      <p:sp>
        <p:nvSpPr>
          <p:cNvPr id="6" name="TextBox 5">
            <a:extLst>
              <a:ext uri="{FF2B5EF4-FFF2-40B4-BE49-F238E27FC236}">
                <a16:creationId xmlns:a16="http://schemas.microsoft.com/office/drawing/2014/main" id="{1253FC44-F2C6-C316-3554-C28F2236EE9D}"/>
              </a:ext>
            </a:extLst>
          </p:cNvPr>
          <p:cNvSpPr txBox="1"/>
          <p:nvPr/>
        </p:nvSpPr>
        <p:spPr>
          <a:xfrm>
            <a:off x="515380" y="2651878"/>
            <a:ext cx="11161240" cy="2893100"/>
          </a:xfrm>
          <a:prstGeom prst="rect">
            <a:avLst/>
          </a:prstGeom>
          <a:noFill/>
        </p:spPr>
        <p:txBody>
          <a:bodyPr wrap="square" rtlCol="0">
            <a:spAutoFit/>
          </a:bodyPr>
          <a:lstStyle/>
          <a:p>
            <a:pPr marL="457200" indent="-457200" algn="ctr">
              <a:buAutoNum type="alphaLcParenR"/>
            </a:pPr>
            <a:r>
              <a:rPr lang="en-GB" sz="2600" i="1" dirty="0"/>
              <a:t>What do you understand the term ‘globalization’ to mean?</a:t>
            </a:r>
          </a:p>
          <a:p>
            <a:pPr marL="457200" indent="-457200" algn="ctr">
              <a:buAutoNum type="alphaLcParenR"/>
            </a:pPr>
            <a:endParaRPr lang="en-GB" sz="2600" i="1" dirty="0"/>
          </a:p>
          <a:p>
            <a:pPr marL="457200" indent="-457200" algn="ctr">
              <a:buAutoNum type="alphaLcParenR"/>
            </a:pPr>
            <a:r>
              <a:rPr lang="en-GB" sz="2600" i="1" dirty="0"/>
              <a:t>How has ‘globalization’ changed working practices?</a:t>
            </a:r>
          </a:p>
          <a:p>
            <a:pPr marL="457200" indent="-457200" algn="ctr">
              <a:buAutoNum type="alphaLcParenR"/>
            </a:pPr>
            <a:endParaRPr lang="en-GB" sz="2600" i="1" dirty="0"/>
          </a:p>
          <a:p>
            <a:pPr marL="457200" indent="-457200" algn="ctr">
              <a:buAutoNum type="alphaLcParenR"/>
            </a:pPr>
            <a:r>
              <a:rPr lang="en-GB" sz="2600" i="1" dirty="0"/>
              <a:t>How have new communication technologies changed working practices</a:t>
            </a:r>
          </a:p>
          <a:p>
            <a:pPr marL="457200" indent="-457200" algn="ctr">
              <a:buAutoNum type="alphaLcParenR"/>
            </a:pPr>
            <a:endParaRPr lang="en-GB" sz="2600" i="1" dirty="0"/>
          </a:p>
          <a:p>
            <a:pPr marL="457200" indent="-457200" algn="ctr">
              <a:buAutoNum type="alphaLcParenR"/>
            </a:pPr>
            <a:r>
              <a:rPr lang="en-GB" sz="2600" i="1" dirty="0"/>
              <a:t>How has ‘digital work’ changed working practices</a:t>
            </a:r>
          </a:p>
        </p:txBody>
      </p:sp>
    </p:spTree>
    <p:extLst>
      <p:ext uri="{BB962C8B-B14F-4D97-AF65-F5344CB8AC3E}">
        <p14:creationId xmlns:p14="http://schemas.microsoft.com/office/powerpoint/2010/main" val="17056872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build="p"/>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564A96-9FE4-9829-1D5C-344A64E4A3C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D868C14-959C-6B65-E1AD-0B1805F4D126}"/>
              </a:ext>
            </a:extLst>
          </p:cNvPr>
          <p:cNvSpPr>
            <a:spLocks noGrp="1"/>
          </p:cNvSpPr>
          <p:nvPr>
            <p:ph type="title"/>
          </p:nvPr>
        </p:nvSpPr>
        <p:spPr>
          <a:xfrm>
            <a:off x="1991544" y="106284"/>
            <a:ext cx="8229600" cy="706090"/>
          </a:xfrm>
        </p:spPr>
        <p:txBody>
          <a:bodyPr>
            <a:normAutofit fontScale="90000"/>
          </a:bodyPr>
          <a:lstStyle/>
          <a:p>
            <a:r>
              <a:rPr lang="en-GB" b="1" dirty="0"/>
              <a:t>Post-Modern Approaches to Work</a:t>
            </a:r>
          </a:p>
        </p:txBody>
      </p:sp>
      <p:sp>
        <p:nvSpPr>
          <p:cNvPr id="8" name="TextBox 7">
            <a:extLst>
              <a:ext uri="{FF2B5EF4-FFF2-40B4-BE49-F238E27FC236}">
                <a16:creationId xmlns:a16="http://schemas.microsoft.com/office/drawing/2014/main" id="{EC33AD33-1196-99AD-5AFA-253965B409AC}"/>
              </a:ext>
            </a:extLst>
          </p:cNvPr>
          <p:cNvSpPr txBox="1"/>
          <p:nvPr/>
        </p:nvSpPr>
        <p:spPr>
          <a:xfrm>
            <a:off x="29983" y="936010"/>
            <a:ext cx="11881320" cy="6217087"/>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600" dirty="0"/>
              <a:t>We have discussed Zygmunt Bauman’s work in ECSO4002 Who Are We?:  Culture &amp; Identity</a:t>
            </a:r>
          </a:p>
          <a:p>
            <a:pPr marL="342900" indent="-342900">
              <a:spcBef>
                <a:spcPts val="600"/>
              </a:spcBef>
              <a:spcAft>
                <a:spcPts val="600"/>
              </a:spcAft>
              <a:buFont typeface="Arial" panose="020B0604020202020204" pitchFamily="34" charset="0"/>
              <a:buChar char="•"/>
            </a:pPr>
            <a:r>
              <a:rPr lang="en-GB" sz="2600" i="1" dirty="0"/>
              <a:t>Can you recall the name of Bauman’s theory of identity in a postmodern world?</a:t>
            </a:r>
          </a:p>
          <a:p>
            <a:pPr marL="342900" indent="-342900">
              <a:spcBef>
                <a:spcPts val="600"/>
              </a:spcBef>
              <a:spcAft>
                <a:spcPts val="600"/>
              </a:spcAft>
              <a:buFont typeface="Arial" panose="020B0604020202020204" pitchFamily="34" charset="0"/>
              <a:buChar char="•"/>
            </a:pPr>
            <a:r>
              <a:rPr lang="en-GB" sz="2600" dirty="0"/>
              <a:t>In his Chapter on ‘Work’ in </a:t>
            </a:r>
            <a:r>
              <a:rPr lang="en-GB" sz="2600" i="1" dirty="0"/>
              <a:t>Liquid Modernity </a:t>
            </a:r>
            <a:r>
              <a:rPr lang="en-GB" sz="2600" dirty="0"/>
              <a:t>(2000, pp. 130-167) he quotes Pierre Bourdieu as saying ‘ to master the future, one needs a hold on the present’ (Ibid p.131)</a:t>
            </a:r>
          </a:p>
          <a:p>
            <a:pPr marL="342900" indent="-342900">
              <a:spcBef>
                <a:spcPts val="600"/>
              </a:spcBef>
              <a:spcAft>
                <a:spcPts val="600"/>
              </a:spcAft>
              <a:buFont typeface="Arial" panose="020B0604020202020204" pitchFamily="34" charset="0"/>
              <a:buChar char="•"/>
            </a:pPr>
            <a:r>
              <a:rPr lang="en-GB" sz="2600" dirty="0"/>
              <a:t>He goes on to argue that, in terms of work, ‘The deepest, perhaps the sole meaning of progress is made up of two closely interrelated beliefs – that “time is on our side”, and that we are the ones who make things happen” (Ibid p. 132)</a:t>
            </a:r>
          </a:p>
          <a:p>
            <a:pPr marL="342900" indent="-342900">
              <a:spcBef>
                <a:spcPts val="600"/>
              </a:spcBef>
              <a:spcAft>
                <a:spcPts val="600"/>
              </a:spcAft>
              <a:buFont typeface="Arial" panose="020B0604020202020204" pitchFamily="34" charset="0"/>
              <a:buChar char="•"/>
            </a:pPr>
            <a:r>
              <a:rPr lang="en-GB" sz="2600" dirty="0"/>
              <a:t>By this he means that postmodern society does not seek to identify trends in work practices  from history but instead seeks to shape the future in creative ways</a:t>
            </a:r>
          </a:p>
          <a:p>
            <a:pPr marL="342900" indent="-342900">
              <a:spcBef>
                <a:spcPts val="600"/>
              </a:spcBef>
              <a:spcAft>
                <a:spcPts val="600"/>
              </a:spcAft>
              <a:buFont typeface="Arial" panose="020B0604020202020204" pitchFamily="34" charset="0"/>
              <a:buChar char="•"/>
            </a:pPr>
            <a:endParaRPr lang="en-GB" sz="2600" dirty="0"/>
          </a:p>
          <a:p>
            <a:pPr marL="342900" indent="-342900">
              <a:spcBef>
                <a:spcPts val="600"/>
              </a:spcBef>
              <a:spcAft>
                <a:spcPts val="600"/>
              </a:spcAft>
              <a:buFont typeface="Arial" panose="020B0604020202020204" pitchFamily="34" charset="0"/>
              <a:buChar char="•"/>
            </a:pPr>
            <a:endParaRPr lang="en-GB" sz="2600" dirty="0"/>
          </a:p>
        </p:txBody>
      </p:sp>
    </p:spTree>
    <p:extLst>
      <p:ext uri="{BB962C8B-B14F-4D97-AF65-F5344CB8AC3E}">
        <p14:creationId xmlns:p14="http://schemas.microsoft.com/office/powerpoint/2010/main" val="198287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F36143-9E6E-7970-96D2-8BA05BD17E4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8B5880D-4012-394F-C50D-5822B48488BF}"/>
              </a:ext>
            </a:extLst>
          </p:cNvPr>
          <p:cNvSpPr>
            <a:spLocks noGrp="1"/>
          </p:cNvSpPr>
          <p:nvPr>
            <p:ph type="title"/>
          </p:nvPr>
        </p:nvSpPr>
        <p:spPr>
          <a:xfrm>
            <a:off x="1991544" y="106284"/>
            <a:ext cx="8229600" cy="706090"/>
          </a:xfrm>
        </p:spPr>
        <p:txBody>
          <a:bodyPr>
            <a:normAutofit fontScale="90000"/>
          </a:bodyPr>
          <a:lstStyle/>
          <a:p>
            <a:r>
              <a:rPr lang="en-GB" b="1" dirty="0"/>
              <a:t>Post-Modern Approaches to Work</a:t>
            </a:r>
          </a:p>
        </p:txBody>
      </p:sp>
      <p:sp>
        <p:nvSpPr>
          <p:cNvPr id="8" name="TextBox 7">
            <a:extLst>
              <a:ext uri="{FF2B5EF4-FFF2-40B4-BE49-F238E27FC236}">
                <a16:creationId xmlns:a16="http://schemas.microsoft.com/office/drawing/2014/main" id="{662F00EE-7CE7-A927-645A-724CD9E75962}"/>
              </a:ext>
            </a:extLst>
          </p:cNvPr>
          <p:cNvSpPr txBox="1"/>
          <p:nvPr/>
        </p:nvSpPr>
        <p:spPr>
          <a:xfrm>
            <a:off x="29983" y="936010"/>
            <a:ext cx="11881320" cy="6063198"/>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600" dirty="0"/>
              <a:t>However, he argues that the fracturing of responsibility from sovereign states to massive multi-national corporations means that individuals are now uncertain as to who to put their trust in.</a:t>
            </a:r>
          </a:p>
          <a:p>
            <a:pPr marL="342900" indent="-342900">
              <a:spcBef>
                <a:spcPts val="600"/>
              </a:spcBef>
              <a:spcAft>
                <a:spcPts val="600"/>
              </a:spcAft>
              <a:buFont typeface="Arial" panose="020B0604020202020204" pitchFamily="34" charset="0"/>
              <a:buChar char="•"/>
            </a:pPr>
            <a:r>
              <a:rPr lang="en-GB" sz="2600" dirty="0"/>
              <a:t>He says that ‘The most poignant yet the least answerable question of our times of liquid modernity is not “What is to be done?” (in order to make the world better or happier), but “Who is going to do it? (Bauman, 2000, p. 133)</a:t>
            </a:r>
          </a:p>
          <a:p>
            <a:pPr marL="342900" indent="-342900">
              <a:spcBef>
                <a:spcPts val="600"/>
              </a:spcBef>
              <a:spcAft>
                <a:spcPts val="600"/>
              </a:spcAft>
              <a:buFont typeface="Arial" panose="020B0604020202020204" pitchFamily="34" charset="0"/>
              <a:buChar char="•"/>
            </a:pPr>
            <a:r>
              <a:rPr lang="en-GB" sz="2600" dirty="0"/>
              <a:t>For example, Governments no longer control their own economies and decisions are taken on the other side of the world which affect jobs in the UK.</a:t>
            </a:r>
          </a:p>
          <a:p>
            <a:pPr marL="342900" indent="-342900">
              <a:spcBef>
                <a:spcPts val="600"/>
              </a:spcBef>
              <a:spcAft>
                <a:spcPts val="600"/>
              </a:spcAft>
              <a:buFont typeface="Arial" panose="020B0604020202020204" pitchFamily="34" charset="0"/>
              <a:buChar char="•"/>
            </a:pPr>
            <a:r>
              <a:rPr lang="en-GB" sz="2600" dirty="0"/>
              <a:t>He argues that this uncertainty as to who is in control is ‘an experience akin to that of the airline passengers who discover, high in the sky, that the pilot’s cabin is empty’ (Ibid.)</a:t>
            </a:r>
          </a:p>
          <a:p>
            <a:pPr marL="342900" indent="-342900">
              <a:spcBef>
                <a:spcPts val="600"/>
              </a:spcBef>
              <a:spcAft>
                <a:spcPts val="600"/>
              </a:spcAft>
              <a:buFont typeface="Arial" panose="020B0604020202020204" pitchFamily="34" charset="0"/>
              <a:buChar char="•"/>
            </a:pPr>
            <a:endParaRPr lang="en-GB" sz="2600" dirty="0"/>
          </a:p>
          <a:p>
            <a:pPr marL="342900" indent="-342900">
              <a:spcBef>
                <a:spcPts val="600"/>
              </a:spcBef>
              <a:spcAft>
                <a:spcPts val="600"/>
              </a:spcAft>
              <a:buFont typeface="Arial" panose="020B0604020202020204" pitchFamily="34" charset="0"/>
              <a:buChar char="•"/>
            </a:pPr>
            <a:endParaRPr lang="en-GB" sz="2600" dirty="0"/>
          </a:p>
        </p:txBody>
      </p:sp>
    </p:spTree>
    <p:extLst>
      <p:ext uri="{BB962C8B-B14F-4D97-AF65-F5344CB8AC3E}">
        <p14:creationId xmlns:p14="http://schemas.microsoft.com/office/powerpoint/2010/main" val="3649906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A87CD2-3011-92F5-7535-7FC77E0DE53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180248F-4B05-ACE0-1F4D-77ACD41CBB7F}"/>
              </a:ext>
            </a:extLst>
          </p:cNvPr>
          <p:cNvSpPr>
            <a:spLocks noGrp="1"/>
          </p:cNvSpPr>
          <p:nvPr>
            <p:ph type="title"/>
          </p:nvPr>
        </p:nvSpPr>
        <p:spPr>
          <a:xfrm>
            <a:off x="1991544" y="106284"/>
            <a:ext cx="8229600" cy="706090"/>
          </a:xfrm>
        </p:spPr>
        <p:txBody>
          <a:bodyPr>
            <a:normAutofit fontScale="90000"/>
          </a:bodyPr>
          <a:lstStyle/>
          <a:p>
            <a:r>
              <a:rPr lang="en-GB" b="1" dirty="0"/>
              <a:t>Post-Modern Approaches to Work</a:t>
            </a:r>
          </a:p>
        </p:txBody>
      </p:sp>
      <p:sp>
        <p:nvSpPr>
          <p:cNvPr id="8" name="TextBox 7">
            <a:extLst>
              <a:ext uri="{FF2B5EF4-FFF2-40B4-BE49-F238E27FC236}">
                <a16:creationId xmlns:a16="http://schemas.microsoft.com/office/drawing/2014/main" id="{5897596F-659E-E5A6-775C-73BBA2B83F57}"/>
              </a:ext>
            </a:extLst>
          </p:cNvPr>
          <p:cNvSpPr txBox="1"/>
          <p:nvPr/>
        </p:nvSpPr>
        <p:spPr>
          <a:xfrm>
            <a:off x="0" y="1068000"/>
            <a:ext cx="12114689" cy="5816977"/>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He argues that progress has become a goal in itself rather than a means to an end</a:t>
            </a:r>
          </a:p>
          <a:p>
            <a:pPr marL="342900" indent="-342900">
              <a:spcBef>
                <a:spcPts val="600"/>
              </a:spcBef>
              <a:spcAft>
                <a:spcPts val="600"/>
              </a:spcAft>
              <a:buFont typeface="Arial" panose="020B0604020202020204" pitchFamily="34" charset="0"/>
              <a:buChar char="•"/>
            </a:pPr>
            <a:r>
              <a:rPr lang="en-GB" sz="2400" dirty="0"/>
              <a:t>‘Progress is no longer a temporary measure […] leading eventually (and soon) to a state of perfection’ (Bauman, 2000, p. 134) (e.g. the maintenance of the status quo of functionalism or the communist utopia of Marxism)</a:t>
            </a:r>
          </a:p>
          <a:p>
            <a:pPr marL="342900" indent="-342900">
              <a:spcBef>
                <a:spcPts val="600"/>
              </a:spcBef>
              <a:spcAft>
                <a:spcPts val="600"/>
              </a:spcAft>
              <a:buFont typeface="Arial" panose="020B0604020202020204" pitchFamily="34" charset="0"/>
              <a:buChar char="•"/>
            </a:pPr>
            <a:r>
              <a:rPr lang="en-GB" sz="2400" dirty="0"/>
              <a:t>Instead it has become a ‘perpetual and perhaps never-ending challenge and necessity’ (Ibid)</a:t>
            </a:r>
          </a:p>
          <a:p>
            <a:pPr marL="342900" indent="-342900">
              <a:spcBef>
                <a:spcPts val="600"/>
              </a:spcBef>
              <a:spcAft>
                <a:spcPts val="600"/>
              </a:spcAft>
              <a:buFont typeface="Arial" panose="020B0604020202020204" pitchFamily="34" charset="0"/>
              <a:buChar char="•"/>
            </a:pPr>
            <a:r>
              <a:rPr lang="en-GB" sz="2400" dirty="0"/>
              <a:t>For Bauman, what makes this even more confusing for individuals is that the ideas of what progress is are ‘</a:t>
            </a:r>
            <a:r>
              <a:rPr lang="en-GB" sz="2400" i="1" dirty="0"/>
              <a:t>deregulated</a:t>
            </a:r>
            <a:r>
              <a:rPr lang="en-GB" sz="2400" dirty="0"/>
              <a:t>’ in that the ‘offers to “upgrade” present realities are many and diverse.</a:t>
            </a:r>
          </a:p>
          <a:p>
            <a:pPr marL="342900" indent="-342900">
              <a:spcBef>
                <a:spcPts val="600"/>
              </a:spcBef>
              <a:spcAft>
                <a:spcPts val="600"/>
              </a:spcAft>
              <a:buFont typeface="Arial" panose="020B0604020202020204" pitchFamily="34" charset="0"/>
              <a:buChar char="•"/>
            </a:pPr>
            <a:r>
              <a:rPr lang="en-GB" sz="2400" dirty="0"/>
              <a:t>He also argues that progress has become ‘</a:t>
            </a:r>
            <a:r>
              <a:rPr lang="en-GB" sz="2400" i="1" dirty="0"/>
              <a:t>privatised</a:t>
            </a:r>
            <a:r>
              <a:rPr lang="en-GB" sz="2400" dirty="0"/>
              <a:t>’ in that each individual now has to decide what the best way to progress is or ‘improvement is no longer collective but an individual enterprise’</a:t>
            </a:r>
          </a:p>
          <a:p>
            <a:pPr marL="342900" indent="-342900">
              <a:spcBef>
                <a:spcPts val="600"/>
              </a:spcBef>
              <a:spcAft>
                <a:spcPts val="600"/>
              </a:spcAft>
              <a:buFont typeface="Arial" panose="020B0604020202020204" pitchFamily="34" charset="0"/>
              <a:buChar char="•"/>
            </a:pPr>
            <a:endParaRPr lang="en-GB" sz="2400" dirty="0"/>
          </a:p>
          <a:p>
            <a:pPr marL="342900" indent="-342900">
              <a:spcBef>
                <a:spcPts val="600"/>
              </a:spcBef>
              <a:spcAft>
                <a:spcPts val="600"/>
              </a:spcAft>
              <a:buFont typeface="Arial" panose="020B0604020202020204" pitchFamily="34" charset="0"/>
              <a:buChar char="•"/>
            </a:pPr>
            <a:endParaRPr lang="en-GB" sz="2400" dirty="0"/>
          </a:p>
        </p:txBody>
      </p:sp>
      <p:sp>
        <p:nvSpPr>
          <p:cNvPr id="3" name="TextBox 2">
            <a:extLst>
              <a:ext uri="{FF2B5EF4-FFF2-40B4-BE49-F238E27FC236}">
                <a16:creationId xmlns:a16="http://schemas.microsoft.com/office/drawing/2014/main" id="{BFF9C277-2D9F-48D3-B366-FDED5434F13E}"/>
              </a:ext>
            </a:extLst>
          </p:cNvPr>
          <p:cNvSpPr txBox="1"/>
          <p:nvPr/>
        </p:nvSpPr>
        <p:spPr>
          <a:xfrm>
            <a:off x="2495600" y="6121697"/>
            <a:ext cx="7488832" cy="461665"/>
          </a:xfrm>
          <a:prstGeom prst="rect">
            <a:avLst/>
          </a:prstGeom>
          <a:noFill/>
        </p:spPr>
        <p:txBody>
          <a:bodyPr wrap="square" rtlCol="0">
            <a:spAutoFit/>
          </a:bodyPr>
          <a:lstStyle/>
          <a:p>
            <a:pPr algn="ctr"/>
            <a:r>
              <a:rPr lang="en-GB" sz="2400" i="1" dirty="0"/>
              <a:t>Any thoughts or questions?</a:t>
            </a:r>
          </a:p>
        </p:txBody>
      </p:sp>
      <p:pic>
        <p:nvPicPr>
          <p:cNvPr id="4" name="Picture 3">
            <a:extLst>
              <a:ext uri="{FF2B5EF4-FFF2-40B4-BE49-F238E27FC236}">
                <a16:creationId xmlns:a16="http://schemas.microsoft.com/office/drawing/2014/main" id="{55F5912F-37E7-E675-A758-D1C725B9B5F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264352" y="6114107"/>
            <a:ext cx="552023" cy="552023"/>
          </a:xfrm>
          <a:prstGeom prst="rect">
            <a:avLst/>
          </a:prstGeom>
        </p:spPr>
      </p:pic>
    </p:spTree>
    <p:extLst>
      <p:ext uri="{BB962C8B-B14F-4D97-AF65-F5344CB8AC3E}">
        <p14:creationId xmlns:p14="http://schemas.microsoft.com/office/powerpoint/2010/main" val="2867487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P spid="3" grpId="0"/>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5EEE59-BEDA-8290-5E6A-21504FBD0B7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632145E-042B-765B-6CE3-E70DB8732583}"/>
              </a:ext>
            </a:extLst>
          </p:cNvPr>
          <p:cNvSpPr>
            <a:spLocks noGrp="1"/>
          </p:cNvSpPr>
          <p:nvPr>
            <p:ph type="title"/>
          </p:nvPr>
        </p:nvSpPr>
        <p:spPr>
          <a:xfrm>
            <a:off x="1991544" y="106284"/>
            <a:ext cx="8229600" cy="706090"/>
          </a:xfrm>
        </p:spPr>
        <p:txBody>
          <a:bodyPr>
            <a:normAutofit fontScale="90000"/>
          </a:bodyPr>
          <a:lstStyle/>
          <a:p>
            <a:r>
              <a:rPr lang="en-GB" b="1" dirty="0"/>
              <a:t>Post-Modern Approaches to Work</a:t>
            </a:r>
          </a:p>
        </p:txBody>
      </p:sp>
      <p:sp>
        <p:nvSpPr>
          <p:cNvPr id="8" name="TextBox 7">
            <a:extLst>
              <a:ext uri="{FF2B5EF4-FFF2-40B4-BE49-F238E27FC236}">
                <a16:creationId xmlns:a16="http://schemas.microsoft.com/office/drawing/2014/main" id="{0BC445DA-9073-D8C8-3F80-1DF529096553}"/>
              </a:ext>
            </a:extLst>
          </p:cNvPr>
          <p:cNvSpPr txBox="1"/>
          <p:nvPr/>
        </p:nvSpPr>
        <p:spPr>
          <a:xfrm>
            <a:off x="29983" y="936010"/>
            <a:ext cx="11881320" cy="4001095"/>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800" dirty="0"/>
              <a:t>Other areas of interest for post-modern theorists  include ‘</a:t>
            </a:r>
            <a:r>
              <a:rPr lang="en-GB" sz="2800" b="1" dirty="0"/>
              <a:t>robotisation</a:t>
            </a:r>
            <a:r>
              <a:rPr lang="en-GB" sz="2800" dirty="0"/>
              <a:t>’.</a:t>
            </a:r>
          </a:p>
          <a:p>
            <a:pPr marL="342900" indent="-342900">
              <a:spcBef>
                <a:spcPts val="600"/>
              </a:spcBef>
              <a:spcAft>
                <a:spcPts val="600"/>
              </a:spcAft>
              <a:buFont typeface="Arial" panose="020B0604020202020204" pitchFamily="34" charset="0"/>
              <a:buChar char="•"/>
            </a:pPr>
            <a:r>
              <a:rPr lang="en-GB" sz="2800" i="1" dirty="0"/>
              <a:t>What do you understand this term to mean?</a:t>
            </a:r>
          </a:p>
          <a:p>
            <a:pPr marL="342900" indent="-342900">
              <a:spcBef>
                <a:spcPts val="600"/>
              </a:spcBef>
              <a:spcAft>
                <a:spcPts val="600"/>
              </a:spcAft>
              <a:buFont typeface="Arial" panose="020B0604020202020204" pitchFamily="34" charset="0"/>
              <a:buChar char="•"/>
            </a:pPr>
            <a:r>
              <a:rPr lang="en-GB" sz="2800" dirty="0"/>
              <a:t>Theorists are not only interested in the way that robotisation has removed many skilled and semi-skilled manual jobs (e.g. car production) but also how they are changing other working practices</a:t>
            </a:r>
          </a:p>
          <a:p>
            <a:pPr marL="342900" indent="-342900">
              <a:spcBef>
                <a:spcPts val="600"/>
              </a:spcBef>
              <a:spcAft>
                <a:spcPts val="600"/>
              </a:spcAft>
              <a:buFont typeface="Arial" panose="020B0604020202020204" pitchFamily="34" charset="0"/>
              <a:buChar char="•"/>
            </a:pPr>
            <a:r>
              <a:rPr lang="en-GB" sz="2800" dirty="0"/>
              <a:t>For example, </a:t>
            </a:r>
            <a:r>
              <a:rPr lang="en-GB" sz="2800" dirty="0" err="1"/>
              <a:t>Turja</a:t>
            </a:r>
            <a:r>
              <a:rPr lang="en-GB" sz="2800" dirty="0"/>
              <a:t> (2023) has explored the way that different workers in the care sector have engaged or not engaged with </a:t>
            </a:r>
            <a:r>
              <a:rPr lang="en-GB" sz="2800" dirty="0">
                <a:hlinkClick r:id="rId2"/>
              </a:rPr>
              <a:t>care robots </a:t>
            </a:r>
            <a:r>
              <a:rPr lang="en-GB" sz="2800" dirty="0"/>
              <a:t>as part of their work, depending on their own interest in, or comfort with, technology</a:t>
            </a:r>
          </a:p>
        </p:txBody>
      </p:sp>
    </p:spTree>
    <p:extLst>
      <p:ext uri="{BB962C8B-B14F-4D97-AF65-F5344CB8AC3E}">
        <p14:creationId xmlns:p14="http://schemas.microsoft.com/office/powerpoint/2010/main" val="568592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C8B043-62B7-D5C5-0A10-BDF1F3BD430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003C99-2ADA-3047-8722-E41E4ABB1350}"/>
              </a:ext>
            </a:extLst>
          </p:cNvPr>
          <p:cNvSpPr>
            <a:spLocks noGrp="1"/>
          </p:cNvSpPr>
          <p:nvPr>
            <p:ph type="title"/>
          </p:nvPr>
        </p:nvSpPr>
        <p:spPr>
          <a:xfrm>
            <a:off x="1991544" y="106284"/>
            <a:ext cx="8229600" cy="706090"/>
          </a:xfrm>
        </p:spPr>
        <p:txBody>
          <a:bodyPr>
            <a:normAutofit fontScale="90000"/>
          </a:bodyPr>
          <a:lstStyle/>
          <a:p>
            <a:r>
              <a:rPr lang="en-GB" b="1" dirty="0"/>
              <a:t>Post-Modern Approaches to Work</a:t>
            </a:r>
          </a:p>
        </p:txBody>
      </p:sp>
      <p:sp>
        <p:nvSpPr>
          <p:cNvPr id="8" name="TextBox 7">
            <a:extLst>
              <a:ext uri="{FF2B5EF4-FFF2-40B4-BE49-F238E27FC236}">
                <a16:creationId xmlns:a16="http://schemas.microsoft.com/office/drawing/2014/main" id="{4B8DC9BB-3475-4EBA-8738-1B6BD647C0D6}"/>
              </a:ext>
            </a:extLst>
          </p:cNvPr>
          <p:cNvSpPr txBox="1"/>
          <p:nvPr/>
        </p:nvSpPr>
        <p:spPr>
          <a:xfrm>
            <a:off x="-32994" y="812374"/>
            <a:ext cx="12072664" cy="5863144"/>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500" dirty="0"/>
              <a:t>Blackman (2000, p.149) argues that Complexity theory ‘expects change rather than stability’</a:t>
            </a:r>
          </a:p>
          <a:p>
            <a:pPr marL="342900" indent="-342900">
              <a:spcBef>
                <a:spcPts val="600"/>
              </a:spcBef>
              <a:spcAft>
                <a:spcPts val="600"/>
              </a:spcAft>
              <a:buFont typeface="Arial" panose="020B0604020202020204" pitchFamily="34" charset="0"/>
              <a:buChar char="•"/>
            </a:pPr>
            <a:r>
              <a:rPr lang="en-GB" sz="2500" dirty="0"/>
              <a:t>As we will see in the next Theme, the nature of work is changing more quickly and to a greater extent than at any time before.</a:t>
            </a:r>
          </a:p>
          <a:p>
            <a:pPr marL="342900" indent="-342900">
              <a:spcBef>
                <a:spcPts val="600"/>
              </a:spcBef>
              <a:spcAft>
                <a:spcPts val="600"/>
              </a:spcAft>
              <a:buFont typeface="Arial" panose="020B0604020202020204" pitchFamily="34" charset="0"/>
              <a:buChar char="•"/>
            </a:pPr>
            <a:r>
              <a:rPr lang="en-GB" sz="2500" dirty="0"/>
              <a:t>Although, not strictly speaking a complexity theorist Rebecca Taylor has explored this issue </a:t>
            </a:r>
          </a:p>
          <a:p>
            <a:pPr marL="342900" indent="-342900">
              <a:spcBef>
                <a:spcPts val="600"/>
              </a:spcBef>
              <a:spcAft>
                <a:spcPts val="600"/>
              </a:spcAft>
              <a:buFont typeface="Arial" panose="020B0604020202020204" pitchFamily="34" charset="0"/>
              <a:buChar char="•"/>
            </a:pPr>
            <a:r>
              <a:rPr lang="en-GB" sz="2500" dirty="0"/>
              <a:t>In her own, qualitative, research Taylor interviewed five individuals whose lives ‘involved  managing  a  complex arrangement of paid work, voluntary work, domestic labour and informal economic activity’ </a:t>
            </a:r>
            <a:r>
              <a:rPr lang="en-GB" sz="2500"/>
              <a:t>(Taylor</a:t>
            </a:r>
            <a:r>
              <a:rPr lang="en-GB" sz="2500" dirty="0"/>
              <a:t>, 2004, p. 36)</a:t>
            </a:r>
          </a:p>
          <a:p>
            <a:pPr marL="342900" indent="-342900">
              <a:spcBef>
                <a:spcPts val="600"/>
              </a:spcBef>
              <a:spcAft>
                <a:spcPts val="600"/>
              </a:spcAft>
              <a:buFont typeface="Arial" panose="020B0604020202020204" pitchFamily="34" charset="0"/>
              <a:buChar char="•"/>
            </a:pPr>
            <a:r>
              <a:rPr lang="en-GB" sz="2500" dirty="0"/>
              <a:t>She has created a ‘framework’ in order to explore the way in which people negotiate these ‘complex arrangements’ which goes beyond the simplistic paid/unpaid dichotomy and acknowledges the importance of </a:t>
            </a:r>
            <a:r>
              <a:rPr lang="en-GB" sz="2500" b="1" dirty="0"/>
              <a:t>all</a:t>
            </a:r>
            <a:r>
              <a:rPr lang="en-GB" sz="2500" dirty="0"/>
              <a:t> work</a:t>
            </a:r>
          </a:p>
          <a:p>
            <a:pPr marL="342900" indent="-342900">
              <a:spcBef>
                <a:spcPts val="600"/>
              </a:spcBef>
              <a:spcAft>
                <a:spcPts val="600"/>
              </a:spcAft>
              <a:buFont typeface="Arial" panose="020B0604020202020204" pitchFamily="34" charset="0"/>
              <a:buChar char="•"/>
            </a:pPr>
            <a:endParaRPr lang="en-GB" sz="2500" dirty="0"/>
          </a:p>
        </p:txBody>
      </p:sp>
    </p:spTree>
    <p:extLst>
      <p:ext uri="{BB962C8B-B14F-4D97-AF65-F5344CB8AC3E}">
        <p14:creationId xmlns:p14="http://schemas.microsoft.com/office/powerpoint/2010/main" val="989511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B1DF6F-CEE6-8385-1B6C-C8EDD6EB1C66}"/>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38026893-97BD-B0C5-6B76-A22A86663F68}"/>
              </a:ext>
            </a:extLst>
          </p:cNvPr>
          <p:cNvSpPr txBox="1"/>
          <p:nvPr/>
        </p:nvSpPr>
        <p:spPr>
          <a:xfrm>
            <a:off x="2300543" y="6882"/>
            <a:ext cx="6840760" cy="769441"/>
          </a:xfrm>
          <a:prstGeom prst="rect">
            <a:avLst/>
          </a:prstGeom>
          <a:noFill/>
        </p:spPr>
        <p:txBody>
          <a:bodyPr wrap="square" rtlCol="0">
            <a:spAutoFit/>
          </a:bodyPr>
          <a:lstStyle/>
          <a:p>
            <a:pPr algn="ctr"/>
            <a:r>
              <a:rPr lang="en-GB" sz="4400" b="1" dirty="0"/>
              <a:t>Taylor’s Framework</a:t>
            </a:r>
          </a:p>
        </p:txBody>
      </p:sp>
      <p:sp>
        <p:nvSpPr>
          <p:cNvPr id="3" name="TextBox 2">
            <a:extLst>
              <a:ext uri="{FF2B5EF4-FFF2-40B4-BE49-F238E27FC236}">
                <a16:creationId xmlns:a16="http://schemas.microsoft.com/office/drawing/2014/main" id="{BE597DFC-D2EE-5D5B-9A06-8F1511B6EFA5}"/>
              </a:ext>
            </a:extLst>
          </p:cNvPr>
          <p:cNvSpPr txBox="1"/>
          <p:nvPr/>
        </p:nvSpPr>
        <p:spPr>
          <a:xfrm>
            <a:off x="4183678" y="764704"/>
            <a:ext cx="2880320" cy="584775"/>
          </a:xfrm>
          <a:prstGeom prst="rect">
            <a:avLst/>
          </a:prstGeom>
          <a:noFill/>
        </p:spPr>
        <p:txBody>
          <a:bodyPr wrap="square" rtlCol="0">
            <a:spAutoFit/>
          </a:bodyPr>
          <a:lstStyle/>
          <a:p>
            <a:pPr algn="ctr"/>
            <a:r>
              <a:rPr lang="en-GB" sz="3200" b="1" dirty="0"/>
              <a:t>Paid Work</a:t>
            </a:r>
          </a:p>
        </p:txBody>
      </p:sp>
      <p:sp>
        <p:nvSpPr>
          <p:cNvPr id="4" name="TextBox 3">
            <a:extLst>
              <a:ext uri="{FF2B5EF4-FFF2-40B4-BE49-F238E27FC236}">
                <a16:creationId xmlns:a16="http://schemas.microsoft.com/office/drawing/2014/main" id="{6466F1F9-221C-1E77-6AB9-FCA28C9F0C16}"/>
              </a:ext>
            </a:extLst>
          </p:cNvPr>
          <p:cNvSpPr txBox="1"/>
          <p:nvPr/>
        </p:nvSpPr>
        <p:spPr>
          <a:xfrm>
            <a:off x="4210859" y="5768174"/>
            <a:ext cx="2880320" cy="584775"/>
          </a:xfrm>
          <a:prstGeom prst="rect">
            <a:avLst/>
          </a:prstGeom>
          <a:noFill/>
        </p:spPr>
        <p:txBody>
          <a:bodyPr wrap="square" rtlCol="0">
            <a:spAutoFit/>
          </a:bodyPr>
          <a:lstStyle/>
          <a:p>
            <a:pPr algn="ctr"/>
            <a:r>
              <a:rPr lang="en-GB" sz="3200" b="1" dirty="0"/>
              <a:t>Unpaid Work</a:t>
            </a:r>
          </a:p>
        </p:txBody>
      </p:sp>
      <p:cxnSp>
        <p:nvCxnSpPr>
          <p:cNvPr id="7" name="Straight Connector 6">
            <a:extLst>
              <a:ext uri="{FF2B5EF4-FFF2-40B4-BE49-F238E27FC236}">
                <a16:creationId xmlns:a16="http://schemas.microsoft.com/office/drawing/2014/main" id="{4222D6AA-CD22-727C-3C9F-9A89CF900721}"/>
              </a:ext>
            </a:extLst>
          </p:cNvPr>
          <p:cNvCxnSpPr/>
          <p:nvPr/>
        </p:nvCxnSpPr>
        <p:spPr>
          <a:xfrm>
            <a:off x="335360" y="3429000"/>
            <a:ext cx="11305256" cy="0"/>
          </a:xfrm>
          <a:prstGeom prst="line">
            <a:avLst/>
          </a:prstGeom>
          <a:ln w="76200">
            <a:prstDash val="sysDash"/>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DD685195-2B91-A0CC-0633-14B8BE31A7BD}"/>
              </a:ext>
            </a:extLst>
          </p:cNvPr>
          <p:cNvSpPr txBox="1"/>
          <p:nvPr/>
        </p:nvSpPr>
        <p:spPr>
          <a:xfrm>
            <a:off x="688747" y="2890391"/>
            <a:ext cx="2592288" cy="1077218"/>
          </a:xfrm>
          <a:prstGeom prst="rect">
            <a:avLst/>
          </a:prstGeom>
          <a:noFill/>
        </p:spPr>
        <p:txBody>
          <a:bodyPr wrap="square" rtlCol="0">
            <a:spAutoFit/>
          </a:bodyPr>
          <a:lstStyle/>
          <a:p>
            <a:pPr algn="ctr"/>
            <a:r>
              <a:rPr lang="en-GB" sz="3200" b="1" dirty="0"/>
              <a:t>Public / Formal</a:t>
            </a:r>
          </a:p>
        </p:txBody>
      </p:sp>
      <p:sp>
        <p:nvSpPr>
          <p:cNvPr id="10" name="TextBox 9">
            <a:extLst>
              <a:ext uri="{FF2B5EF4-FFF2-40B4-BE49-F238E27FC236}">
                <a16:creationId xmlns:a16="http://schemas.microsoft.com/office/drawing/2014/main" id="{A1C95615-5F72-F415-C0BC-34423D6E54F4}"/>
              </a:ext>
            </a:extLst>
          </p:cNvPr>
          <p:cNvSpPr txBox="1"/>
          <p:nvPr/>
        </p:nvSpPr>
        <p:spPr>
          <a:xfrm>
            <a:off x="4367808" y="2852721"/>
            <a:ext cx="2706231" cy="1077218"/>
          </a:xfrm>
          <a:prstGeom prst="rect">
            <a:avLst/>
          </a:prstGeom>
          <a:noFill/>
        </p:spPr>
        <p:txBody>
          <a:bodyPr wrap="square" rtlCol="0">
            <a:spAutoFit/>
          </a:bodyPr>
          <a:lstStyle/>
          <a:p>
            <a:pPr algn="ctr"/>
            <a:r>
              <a:rPr lang="en-GB" sz="3200" b="1" dirty="0"/>
              <a:t>Public / Informal</a:t>
            </a:r>
          </a:p>
        </p:txBody>
      </p:sp>
      <p:sp>
        <p:nvSpPr>
          <p:cNvPr id="11" name="TextBox 10">
            <a:extLst>
              <a:ext uri="{FF2B5EF4-FFF2-40B4-BE49-F238E27FC236}">
                <a16:creationId xmlns:a16="http://schemas.microsoft.com/office/drawing/2014/main" id="{BFA7744B-4C36-C272-B701-E2754F7838D3}"/>
              </a:ext>
            </a:extLst>
          </p:cNvPr>
          <p:cNvSpPr txBox="1"/>
          <p:nvPr/>
        </p:nvSpPr>
        <p:spPr>
          <a:xfrm>
            <a:off x="7824192" y="2871766"/>
            <a:ext cx="2880320" cy="1077218"/>
          </a:xfrm>
          <a:prstGeom prst="rect">
            <a:avLst/>
          </a:prstGeom>
          <a:noFill/>
        </p:spPr>
        <p:txBody>
          <a:bodyPr wrap="square" rtlCol="0">
            <a:spAutoFit/>
          </a:bodyPr>
          <a:lstStyle/>
          <a:p>
            <a:pPr algn="ctr"/>
            <a:r>
              <a:rPr lang="en-GB" sz="3200" b="1" dirty="0"/>
              <a:t>Private / Informal</a:t>
            </a:r>
          </a:p>
        </p:txBody>
      </p:sp>
      <p:sp>
        <p:nvSpPr>
          <p:cNvPr id="12" name="TextBox 11">
            <a:extLst>
              <a:ext uri="{FF2B5EF4-FFF2-40B4-BE49-F238E27FC236}">
                <a16:creationId xmlns:a16="http://schemas.microsoft.com/office/drawing/2014/main" id="{11329C08-8573-8411-6A53-69C5D504C56A}"/>
              </a:ext>
            </a:extLst>
          </p:cNvPr>
          <p:cNvSpPr txBox="1"/>
          <p:nvPr/>
        </p:nvSpPr>
        <p:spPr>
          <a:xfrm>
            <a:off x="631775" y="1211080"/>
            <a:ext cx="2706231" cy="1754326"/>
          </a:xfrm>
          <a:prstGeom prst="rect">
            <a:avLst/>
          </a:prstGeom>
          <a:noFill/>
        </p:spPr>
        <p:txBody>
          <a:bodyPr wrap="square" rtlCol="0">
            <a:spAutoFit/>
          </a:bodyPr>
          <a:lstStyle/>
          <a:p>
            <a:pPr algn="ctr"/>
            <a:r>
              <a:rPr lang="en-GB" b="1" dirty="0"/>
              <a:t>Formal paid employment in public, private and voluntary sector</a:t>
            </a:r>
          </a:p>
          <a:p>
            <a:pPr algn="ctr"/>
            <a:endParaRPr lang="en-GB" b="1" dirty="0"/>
          </a:p>
          <a:p>
            <a:pPr algn="ctr"/>
            <a:r>
              <a:rPr lang="en-GB" dirty="0"/>
              <a:t>e.g. paid accountant or care assistant</a:t>
            </a:r>
          </a:p>
        </p:txBody>
      </p:sp>
      <p:sp>
        <p:nvSpPr>
          <p:cNvPr id="13" name="TextBox 12">
            <a:extLst>
              <a:ext uri="{FF2B5EF4-FFF2-40B4-BE49-F238E27FC236}">
                <a16:creationId xmlns:a16="http://schemas.microsoft.com/office/drawing/2014/main" id="{AE110B68-97F6-BBA5-A87B-EB47BAFD9148}"/>
              </a:ext>
            </a:extLst>
          </p:cNvPr>
          <p:cNvSpPr txBox="1"/>
          <p:nvPr/>
        </p:nvSpPr>
        <p:spPr>
          <a:xfrm>
            <a:off x="479376" y="4005280"/>
            <a:ext cx="2706231" cy="2031325"/>
          </a:xfrm>
          <a:prstGeom prst="rect">
            <a:avLst/>
          </a:prstGeom>
          <a:noFill/>
        </p:spPr>
        <p:txBody>
          <a:bodyPr wrap="square" rtlCol="0">
            <a:spAutoFit/>
          </a:bodyPr>
          <a:lstStyle/>
          <a:p>
            <a:pPr algn="ctr"/>
            <a:r>
              <a:rPr lang="en-GB" dirty="0"/>
              <a:t> e.g. unpaid accountant or organiser for a community group</a:t>
            </a:r>
          </a:p>
          <a:p>
            <a:pPr algn="ctr"/>
            <a:endParaRPr lang="en-GB" dirty="0"/>
          </a:p>
          <a:p>
            <a:pPr algn="ctr"/>
            <a:r>
              <a:rPr lang="en-GB" b="1" dirty="0"/>
              <a:t>Formal unpaid work in public, private and voluntary sector</a:t>
            </a:r>
            <a:endParaRPr lang="en-GB" dirty="0"/>
          </a:p>
        </p:txBody>
      </p:sp>
      <p:sp>
        <p:nvSpPr>
          <p:cNvPr id="14" name="TextBox 13">
            <a:extLst>
              <a:ext uri="{FF2B5EF4-FFF2-40B4-BE49-F238E27FC236}">
                <a16:creationId xmlns:a16="http://schemas.microsoft.com/office/drawing/2014/main" id="{BF2E19D8-4E45-D1E1-4017-EFF965E2F568}"/>
              </a:ext>
            </a:extLst>
          </p:cNvPr>
          <p:cNvSpPr txBox="1"/>
          <p:nvPr/>
        </p:nvSpPr>
        <p:spPr>
          <a:xfrm>
            <a:off x="4244158" y="1409194"/>
            <a:ext cx="2706231" cy="1200329"/>
          </a:xfrm>
          <a:prstGeom prst="rect">
            <a:avLst/>
          </a:prstGeom>
          <a:noFill/>
        </p:spPr>
        <p:txBody>
          <a:bodyPr wrap="square" rtlCol="0">
            <a:spAutoFit/>
          </a:bodyPr>
          <a:lstStyle/>
          <a:p>
            <a:pPr algn="ctr"/>
            <a:r>
              <a:rPr lang="en-GB" b="1" dirty="0"/>
              <a:t>Informal economic activity</a:t>
            </a:r>
          </a:p>
          <a:p>
            <a:pPr algn="ctr"/>
            <a:endParaRPr lang="en-GB" b="1" dirty="0"/>
          </a:p>
          <a:p>
            <a:pPr algn="ctr"/>
            <a:r>
              <a:rPr lang="en-GB" dirty="0"/>
              <a:t>e.g. paid baby sitting for friends or neighbours</a:t>
            </a:r>
          </a:p>
        </p:txBody>
      </p:sp>
      <p:sp>
        <p:nvSpPr>
          <p:cNvPr id="15" name="TextBox 14">
            <a:extLst>
              <a:ext uri="{FF2B5EF4-FFF2-40B4-BE49-F238E27FC236}">
                <a16:creationId xmlns:a16="http://schemas.microsoft.com/office/drawing/2014/main" id="{9B94F036-CD17-27D6-4D6B-1770AA09F9DC}"/>
              </a:ext>
            </a:extLst>
          </p:cNvPr>
          <p:cNvSpPr txBox="1"/>
          <p:nvPr/>
        </p:nvSpPr>
        <p:spPr>
          <a:xfrm>
            <a:off x="4297903" y="4013848"/>
            <a:ext cx="2706231" cy="1200329"/>
          </a:xfrm>
          <a:prstGeom prst="rect">
            <a:avLst/>
          </a:prstGeom>
          <a:noFill/>
        </p:spPr>
        <p:txBody>
          <a:bodyPr wrap="square" rtlCol="0">
            <a:spAutoFit/>
          </a:bodyPr>
          <a:lstStyle/>
          <a:p>
            <a:pPr algn="ctr"/>
            <a:r>
              <a:rPr lang="en-GB" dirty="0"/>
              <a:t> e.g. unpaid care for sick or elderly neighbour</a:t>
            </a:r>
          </a:p>
          <a:p>
            <a:pPr algn="ctr"/>
            <a:endParaRPr lang="en-GB" dirty="0"/>
          </a:p>
          <a:p>
            <a:pPr algn="ctr"/>
            <a:r>
              <a:rPr lang="en-GB" b="1" dirty="0"/>
              <a:t>Informal unpaid work</a:t>
            </a:r>
            <a:endParaRPr lang="en-GB" dirty="0"/>
          </a:p>
        </p:txBody>
      </p:sp>
      <p:sp>
        <p:nvSpPr>
          <p:cNvPr id="18" name="TextBox 17">
            <a:extLst>
              <a:ext uri="{FF2B5EF4-FFF2-40B4-BE49-F238E27FC236}">
                <a16:creationId xmlns:a16="http://schemas.microsoft.com/office/drawing/2014/main" id="{CF2B4273-83B6-494E-D183-5588EC92AFBB}"/>
              </a:ext>
            </a:extLst>
          </p:cNvPr>
          <p:cNvSpPr txBox="1"/>
          <p:nvPr/>
        </p:nvSpPr>
        <p:spPr>
          <a:xfrm>
            <a:off x="7824192" y="1333185"/>
            <a:ext cx="2706231" cy="1200329"/>
          </a:xfrm>
          <a:prstGeom prst="rect">
            <a:avLst/>
          </a:prstGeom>
          <a:noFill/>
        </p:spPr>
        <p:txBody>
          <a:bodyPr wrap="square" rtlCol="0">
            <a:spAutoFit/>
          </a:bodyPr>
          <a:lstStyle/>
          <a:p>
            <a:pPr algn="ctr"/>
            <a:r>
              <a:rPr lang="en-GB" b="1" dirty="0"/>
              <a:t>Household / family work</a:t>
            </a:r>
          </a:p>
          <a:p>
            <a:pPr algn="ctr"/>
            <a:endParaRPr lang="en-GB" b="1" dirty="0"/>
          </a:p>
          <a:p>
            <a:pPr algn="ctr"/>
            <a:r>
              <a:rPr lang="en-GB" dirty="0"/>
              <a:t>e.g. paid baby sitting within the family</a:t>
            </a:r>
          </a:p>
        </p:txBody>
      </p:sp>
      <p:sp>
        <p:nvSpPr>
          <p:cNvPr id="19" name="TextBox 18">
            <a:extLst>
              <a:ext uri="{FF2B5EF4-FFF2-40B4-BE49-F238E27FC236}">
                <a16:creationId xmlns:a16="http://schemas.microsoft.com/office/drawing/2014/main" id="{A0C8E3B2-E95A-A374-5419-93951977D418}"/>
              </a:ext>
            </a:extLst>
          </p:cNvPr>
          <p:cNvSpPr txBox="1"/>
          <p:nvPr/>
        </p:nvSpPr>
        <p:spPr>
          <a:xfrm>
            <a:off x="7911236" y="4022725"/>
            <a:ext cx="2706231" cy="1200329"/>
          </a:xfrm>
          <a:prstGeom prst="rect">
            <a:avLst/>
          </a:prstGeom>
          <a:noFill/>
        </p:spPr>
        <p:txBody>
          <a:bodyPr wrap="square" rtlCol="0">
            <a:spAutoFit/>
          </a:bodyPr>
          <a:lstStyle/>
          <a:p>
            <a:pPr algn="ctr"/>
            <a:r>
              <a:rPr lang="en-GB" dirty="0"/>
              <a:t> e.g. unpaid care for sick or elderly relative</a:t>
            </a:r>
          </a:p>
          <a:p>
            <a:pPr algn="ctr"/>
            <a:endParaRPr lang="en-GB" dirty="0"/>
          </a:p>
          <a:p>
            <a:pPr algn="ctr"/>
            <a:r>
              <a:rPr lang="en-GB" b="1" dirty="0"/>
              <a:t>Private domestic labour</a:t>
            </a:r>
            <a:endParaRPr lang="en-GB" dirty="0"/>
          </a:p>
        </p:txBody>
      </p:sp>
      <p:sp>
        <p:nvSpPr>
          <p:cNvPr id="20" name="TextBox 19">
            <a:extLst>
              <a:ext uri="{FF2B5EF4-FFF2-40B4-BE49-F238E27FC236}">
                <a16:creationId xmlns:a16="http://schemas.microsoft.com/office/drawing/2014/main" id="{6C3609BC-14BC-9C8B-E03B-74E401C62419}"/>
              </a:ext>
            </a:extLst>
          </p:cNvPr>
          <p:cNvSpPr txBox="1"/>
          <p:nvPr/>
        </p:nvSpPr>
        <p:spPr>
          <a:xfrm>
            <a:off x="8040216" y="6352949"/>
            <a:ext cx="3600400" cy="369332"/>
          </a:xfrm>
          <a:prstGeom prst="rect">
            <a:avLst/>
          </a:prstGeom>
          <a:noFill/>
        </p:spPr>
        <p:txBody>
          <a:bodyPr wrap="square" rtlCol="0">
            <a:spAutoFit/>
          </a:bodyPr>
          <a:lstStyle/>
          <a:p>
            <a:pPr algn="r"/>
            <a:r>
              <a:rPr lang="en-GB" dirty="0"/>
              <a:t>Based on Taylor (2004, p.39)</a:t>
            </a:r>
          </a:p>
        </p:txBody>
      </p:sp>
    </p:spTree>
    <p:extLst>
      <p:ext uri="{BB962C8B-B14F-4D97-AF65-F5344CB8AC3E}">
        <p14:creationId xmlns:p14="http://schemas.microsoft.com/office/powerpoint/2010/main" val="8378274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4"/>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5"/>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1"/>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8"/>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9"/>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9" grpId="0"/>
      <p:bldP spid="10" grpId="0"/>
      <p:bldP spid="11" grpId="0"/>
      <p:bldP spid="12" grpId="0"/>
      <p:bldP spid="13" grpId="0"/>
      <p:bldP spid="14" grpId="0"/>
      <p:bldP spid="15" grpId="0"/>
      <p:bldP spid="18" grpId="0"/>
      <p:bldP spid="19" grpId="0"/>
      <p:bldP spid="20" grpId="0"/>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82A247-12D5-F9B8-5F72-CA67745FA64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81D880C-8E01-1D08-D002-8B7978F7D212}"/>
              </a:ext>
            </a:extLst>
          </p:cNvPr>
          <p:cNvSpPr>
            <a:spLocks noGrp="1"/>
          </p:cNvSpPr>
          <p:nvPr>
            <p:ph type="title"/>
          </p:nvPr>
        </p:nvSpPr>
        <p:spPr>
          <a:xfrm>
            <a:off x="609600" y="2348880"/>
            <a:ext cx="10972800" cy="1143000"/>
          </a:xfrm>
        </p:spPr>
        <p:txBody>
          <a:bodyPr>
            <a:noAutofit/>
          </a:bodyPr>
          <a:lstStyle/>
          <a:p>
            <a:r>
              <a:rPr lang="en-GB" sz="7200" b="1" dirty="0"/>
              <a:t>Feminism</a:t>
            </a:r>
          </a:p>
        </p:txBody>
      </p:sp>
    </p:spTree>
    <p:extLst>
      <p:ext uri="{BB962C8B-B14F-4D97-AF65-F5344CB8AC3E}">
        <p14:creationId xmlns:p14="http://schemas.microsoft.com/office/powerpoint/2010/main" val="78377168"/>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544" y="106284"/>
            <a:ext cx="8229600" cy="706090"/>
          </a:xfrm>
        </p:spPr>
        <p:txBody>
          <a:bodyPr>
            <a:normAutofit fontScale="90000"/>
          </a:bodyPr>
          <a:lstStyle/>
          <a:p>
            <a:r>
              <a:rPr lang="en-GB" b="1" dirty="0"/>
              <a:t>Feminist Approaches to Work</a:t>
            </a:r>
          </a:p>
        </p:txBody>
      </p:sp>
      <p:sp>
        <p:nvSpPr>
          <p:cNvPr id="8" name="TextBox 7"/>
          <p:cNvSpPr txBox="1"/>
          <p:nvPr/>
        </p:nvSpPr>
        <p:spPr>
          <a:xfrm>
            <a:off x="301449" y="1184483"/>
            <a:ext cx="11377264" cy="2985433"/>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800" dirty="0"/>
              <a:t>One aspect of feminist sociological approaches to work is the theory of </a:t>
            </a:r>
            <a:r>
              <a:rPr lang="en-GB" sz="2800" b="1" dirty="0"/>
              <a:t>gender segregation</a:t>
            </a:r>
            <a:endParaRPr lang="en-GB" sz="2800" dirty="0"/>
          </a:p>
          <a:p>
            <a:pPr marL="342900" indent="-342900">
              <a:spcBef>
                <a:spcPts val="600"/>
              </a:spcBef>
              <a:spcAft>
                <a:spcPts val="600"/>
              </a:spcAft>
              <a:buFont typeface="Arial" panose="020B0604020202020204" pitchFamily="34" charset="0"/>
              <a:buChar char="•"/>
            </a:pPr>
            <a:r>
              <a:rPr lang="en-GB" sz="2800" dirty="0"/>
              <a:t>This explores the way in which gender can be seen to influence employment opportunities</a:t>
            </a:r>
          </a:p>
          <a:p>
            <a:pPr marL="342900" indent="-342900">
              <a:spcBef>
                <a:spcPts val="600"/>
              </a:spcBef>
              <a:spcAft>
                <a:spcPts val="600"/>
              </a:spcAft>
              <a:buFont typeface="Arial" panose="020B0604020202020204" pitchFamily="34" charset="0"/>
              <a:buChar char="•"/>
            </a:pPr>
            <a:r>
              <a:rPr lang="en-GB" sz="2800" b="1" dirty="0"/>
              <a:t>Horizontal gender segregation </a:t>
            </a:r>
            <a:r>
              <a:rPr lang="en-GB" sz="2800" dirty="0"/>
              <a:t>occurs when jobs with an industry are traditionally seen as being the domain of one gender in particular.</a:t>
            </a:r>
          </a:p>
        </p:txBody>
      </p:sp>
      <p:sp>
        <p:nvSpPr>
          <p:cNvPr id="5" name="TextBox 4"/>
          <p:cNvSpPr txBox="1"/>
          <p:nvPr/>
        </p:nvSpPr>
        <p:spPr>
          <a:xfrm>
            <a:off x="4079776" y="5607335"/>
            <a:ext cx="6480720" cy="369332"/>
          </a:xfrm>
          <a:prstGeom prst="rect">
            <a:avLst/>
          </a:prstGeom>
          <a:noFill/>
        </p:spPr>
        <p:txBody>
          <a:bodyPr wrap="square" rtlCol="0">
            <a:spAutoFit/>
          </a:bodyPr>
          <a:lstStyle/>
          <a:p>
            <a:pPr algn="r"/>
            <a:r>
              <a:rPr lang="en-GB" dirty="0"/>
              <a:t>(See for example </a:t>
            </a:r>
            <a:r>
              <a:rPr lang="en-GB" dirty="0">
                <a:hlinkClick r:id="rId2"/>
              </a:rPr>
              <a:t>European Institute for Gender Equality, 2021</a:t>
            </a:r>
            <a:r>
              <a:rPr lang="en-GB" dirty="0"/>
              <a:t>) </a:t>
            </a:r>
          </a:p>
        </p:txBody>
      </p:sp>
      <p:sp>
        <p:nvSpPr>
          <p:cNvPr id="6" name="TextBox 5"/>
          <p:cNvSpPr txBox="1"/>
          <p:nvPr/>
        </p:nvSpPr>
        <p:spPr>
          <a:xfrm>
            <a:off x="2245665" y="4750126"/>
            <a:ext cx="7488832" cy="461665"/>
          </a:xfrm>
          <a:prstGeom prst="rect">
            <a:avLst/>
          </a:prstGeom>
          <a:noFill/>
        </p:spPr>
        <p:txBody>
          <a:bodyPr wrap="square" rtlCol="0">
            <a:spAutoFit/>
          </a:bodyPr>
          <a:lstStyle/>
          <a:p>
            <a:pPr algn="ctr"/>
            <a:r>
              <a:rPr lang="en-GB" sz="2400" i="1" dirty="0"/>
              <a:t>Can you think of any examples?</a:t>
            </a:r>
          </a:p>
        </p:txBody>
      </p:sp>
      <p:pic>
        <p:nvPicPr>
          <p:cNvPr id="10" name="Picture 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774359" y="4713209"/>
            <a:ext cx="552023" cy="552023"/>
          </a:xfrm>
          <a:prstGeom prst="rect">
            <a:avLst/>
          </a:prstGeom>
        </p:spPr>
      </p:pic>
      <p:sp>
        <p:nvSpPr>
          <p:cNvPr id="3" name="TextBox 2">
            <a:extLst>
              <a:ext uri="{FF2B5EF4-FFF2-40B4-BE49-F238E27FC236}">
                <a16:creationId xmlns:a16="http://schemas.microsoft.com/office/drawing/2014/main" id="{1AF9F94B-A75A-086D-C999-A6261CDC2B37}"/>
              </a:ext>
            </a:extLst>
          </p:cNvPr>
          <p:cNvSpPr txBox="1">
            <a:spLocks noGrp="1" noRot="1" noMove="1" noResize="1" noEditPoints="1" noAdjustHandles="1" noChangeArrowheads="1" noChangeShapeType="1"/>
          </p:cNvSpPr>
          <p:nvPr/>
        </p:nvSpPr>
        <p:spPr>
          <a:xfrm>
            <a:off x="4103238" y="5976667"/>
            <a:ext cx="7537378" cy="369332"/>
          </a:xfrm>
          <a:prstGeom prst="rect">
            <a:avLst/>
          </a:prstGeom>
          <a:noFill/>
        </p:spPr>
        <p:txBody>
          <a:bodyPr wrap="square" rtlCol="0">
            <a:spAutoFit/>
          </a:bodyPr>
          <a:lstStyle/>
          <a:p>
            <a:pPr algn="r"/>
            <a:r>
              <a:rPr lang="en-GB" dirty="0"/>
              <a:t>(See for example </a:t>
            </a:r>
            <a:r>
              <a:rPr lang="en-GB" dirty="0">
                <a:hlinkClick r:id="rId4"/>
              </a:rPr>
              <a:t>House of Commons Trade &amp; Industry Committee</a:t>
            </a:r>
            <a:r>
              <a:rPr lang="en-GB" dirty="0"/>
              <a:t>, 2005) </a:t>
            </a:r>
          </a:p>
        </p:txBody>
      </p:sp>
    </p:spTree>
    <p:extLst>
      <p:ext uri="{BB962C8B-B14F-4D97-AF65-F5344CB8AC3E}">
        <p14:creationId xmlns:p14="http://schemas.microsoft.com/office/powerpoint/2010/main" val="3362949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P spid="5" grpId="0"/>
      <p:bldP spid="6" grpId="0"/>
      <p:bldP spid="3" grpId="0"/>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839416" y="1450172"/>
            <a:ext cx="10513168" cy="2062103"/>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3200" dirty="0"/>
              <a:t>In contrast </a:t>
            </a:r>
            <a:r>
              <a:rPr lang="en-GB" sz="3200" b="1" dirty="0"/>
              <a:t>vertical gender segregation</a:t>
            </a:r>
            <a:r>
              <a:rPr lang="en-GB" sz="3200" dirty="0"/>
              <a:t> describes a situation where senior positions in an organisation are commonly held by one gender (usually men) and the junior positions by the other (usually women)</a:t>
            </a:r>
          </a:p>
        </p:txBody>
      </p:sp>
      <p:sp>
        <p:nvSpPr>
          <p:cNvPr id="5" name="TextBox 4"/>
          <p:cNvSpPr txBox="1"/>
          <p:nvPr/>
        </p:nvSpPr>
        <p:spPr>
          <a:xfrm>
            <a:off x="852621" y="4647388"/>
            <a:ext cx="6480720" cy="369332"/>
          </a:xfrm>
          <a:prstGeom prst="rect">
            <a:avLst/>
          </a:prstGeom>
          <a:noFill/>
        </p:spPr>
        <p:txBody>
          <a:bodyPr wrap="square" rtlCol="0">
            <a:spAutoFit/>
          </a:bodyPr>
          <a:lstStyle/>
          <a:p>
            <a:pPr algn="r"/>
            <a:r>
              <a:rPr lang="en-GB" dirty="0"/>
              <a:t>(See for example </a:t>
            </a:r>
            <a:r>
              <a:rPr lang="en-GB" dirty="0">
                <a:hlinkClick r:id="rId2"/>
              </a:rPr>
              <a:t>European Institute for Gender Equality, 2021</a:t>
            </a:r>
            <a:r>
              <a:rPr lang="en-GB" dirty="0"/>
              <a:t>) </a:t>
            </a:r>
          </a:p>
        </p:txBody>
      </p:sp>
      <p:sp>
        <p:nvSpPr>
          <p:cNvPr id="6" name="TextBox 5"/>
          <p:cNvSpPr txBox="1"/>
          <p:nvPr/>
        </p:nvSpPr>
        <p:spPr>
          <a:xfrm>
            <a:off x="1703512" y="3813080"/>
            <a:ext cx="7488832" cy="461665"/>
          </a:xfrm>
          <a:prstGeom prst="rect">
            <a:avLst/>
          </a:prstGeom>
          <a:noFill/>
        </p:spPr>
        <p:txBody>
          <a:bodyPr wrap="square" rtlCol="0">
            <a:spAutoFit/>
          </a:bodyPr>
          <a:lstStyle/>
          <a:p>
            <a:pPr algn="ctr"/>
            <a:r>
              <a:rPr lang="en-GB" sz="2400" i="1" dirty="0"/>
              <a:t>Can you think of any examples?</a:t>
            </a:r>
          </a:p>
        </p:txBody>
      </p:sp>
      <p:pic>
        <p:nvPicPr>
          <p:cNvPr id="10" name="Picture 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184232" y="3767900"/>
            <a:ext cx="552023" cy="552023"/>
          </a:xfrm>
          <a:prstGeom prst="rect">
            <a:avLst/>
          </a:prstGeom>
        </p:spPr>
      </p:pic>
      <p:sp>
        <p:nvSpPr>
          <p:cNvPr id="12" name="Title 1">
            <a:extLst>
              <a:ext uri="{FF2B5EF4-FFF2-40B4-BE49-F238E27FC236}">
                <a16:creationId xmlns:a16="http://schemas.microsoft.com/office/drawing/2014/main" id="{98E6977B-0D67-CE4C-9EA6-68D7A358EBA6}"/>
              </a:ext>
            </a:extLst>
          </p:cNvPr>
          <p:cNvSpPr>
            <a:spLocks noGrp="1"/>
          </p:cNvSpPr>
          <p:nvPr>
            <p:ph type="title"/>
          </p:nvPr>
        </p:nvSpPr>
        <p:spPr>
          <a:xfrm>
            <a:off x="1991544" y="106284"/>
            <a:ext cx="8229600" cy="706090"/>
          </a:xfrm>
        </p:spPr>
        <p:txBody>
          <a:bodyPr>
            <a:normAutofit fontScale="90000"/>
          </a:bodyPr>
          <a:lstStyle/>
          <a:p>
            <a:r>
              <a:rPr lang="en-GB" b="1" dirty="0"/>
              <a:t>Feminist Approaches to Work</a:t>
            </a:r>
          </a:p>
        </p:txBody>
      </p:sp>
      <p:pic>
        <p:nvPicPr>
          <p:cNvPr id="3" name="Picture 2" descr="A blue puzzle pieces in a circle&#10;&#10;Description automatically generated">
            <a:hlinkClick r:id="rId4"/>
            <a:extLst>
              <a:ext uri="{FF2B5EF4-FFF2-40B4-BE49-F238E27FC236}">
                <a16:creationId xmlns:a16="http://schemas.microsoft.com/office/drawing/2014/main" id="{58A05934-C3AE-8032-55C3-7D7CDF84F87A}"/>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856648" y="5842620"/>
            <a:ext cx="1015380" cy="1015380"/>
          </a:xfrm>
          <a:prstGeom prst="rect">
            <a:avLst/>
          </a:prstGeom>
        </p:spPr>
      </p:pic>
      <p:sp>
        <p:nvSpPr>
          <p:cNvPr id="4" name="TextBox 3">
            <a:extLst>
              <a:ext uri="{FF2B5EF4-FFF2-40B4-BE49-F238E27FC236}">
                <a16:creationId xmlns:a16="http://schemas.microsoft.com/office/drawing/2014/main" id="{A04C6832-D811-B0AA-E4BA-B20F6BCEFFFC}"/>
              </a:ext>
            </a:extLst>
          </p:cNvPr>
          <p:cNvSpPr txBox="1"/>
          <p:nvPr/>
        </p:nvSpPr>
        <p:spPr>
          <a:xfrm>
            <a:off x="3287688" y="6021288"/>
            <a:ext cx="4564681" cy="369332"/>
          </a:xfrm>
          <a:prstGeom prst="rect">
            <a:avLst/>
          </a:prstGeom>
          <a:noFill/>
        </p:spPr>
        <p:txBody>
          <a:bodyPr wrap="square" rtlCol="0">
            <a:spAutoFit/>
          </a:bodyPr>
          <a:lstStyle/>
          <a:p>
            <a:r>
              <a:rPr lang="en-GB" dirty="0"/>
              <a:t>A real example of vertical gender segregation?</a:t>
            </a:r>
          </a:p>
        </p:txBody>
      </p:sp>
      <p:sp>
        <p:nvSpPr>
          <p:cNvPr id="2" name="TextBox 1">
            <a:extLst>
              <a:ext uri="{FF2B5EF4-FFF2-40B4-BE49-F238E27FC236}">
                <a16:creationId xmlns:a16="http://schemas.microsoft.com/office/drawing/2014/main" id="{ED52AFB9-F4FB-496E-B79E-66DEA2AE820D}"/>
              </a:ext>
            </a:extLst>
          </p:cNvPr>
          <p:cNvSpPr txBox="1"/>
          <p:nvPr/>
        </p:nvSpPr>
        <p:spPr>
          <a:xfrm>
            <a:off x="1559496" y="5235468"/>
            <a:ext cx="10081120" cy="369332"/>
          </a:xfrm>
          <a:prstGeom prst="rect">
            <a:avLst/>
          </a:prstGeom>
          <a:noFill/>
        </p:spPr>
        <p:txBody>
          <a:bodyPr wrap="square" rtlCol="0">
            <a:spAutoFit/>
          </a:bodyPr>
          <a:lstStyle/>
          <a:p>
            <a:pPr algn="r"/>
            <a:r>
              <a:rPr lang="en-GB" dirty="0"/>
              <a:t>(See for example </a:t>
            </a:r>
            <a:r>
              <a:rPr lang="en-GB" dirty="0">
                <a:hlinkClick r:id="rId6"/>
              </a:rPr>
              <a:t>European Foundation for the Improvement of Living and Working Conditions, 2017</a:t>
            </a:r>
            <a:r>
              <a:rPr lang="en-GB" dirty="0"/>
              <a:t>) </a:t>
            </a:r>
          </a:p>
        </p:txBody>
      </p:sp>
    </p:spTree>
    <p:extLst>
      <p:ext uri="{BB962C8B-B14F-4D97-AF65-F5344CB8AC3E}">
        <p14:creationId xmlns:p14="http://schemas.microsoft.com/office/powerpoint/2010/main" val="1447223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2"/>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4"/>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P spid="5" grpId="0"/>
      <p:bldP spid="6" grpId="0"/>
      <p:bldP spid="4" grpId="0"/>
      <p:bldP spid="2" grpId="0"/>
    </p:bld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373457" y="1016745"/>
            <a:ext cx="11233248" cy="2554545"/>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800" dirty="0"/>
              <a:t>Another factor  which feminist theorists have identified is the gender split in employment in the public and private sectors</a:t>
            </a:r>
          </a:p>
          <a:p>
            <a:pPr marL="342900" indent="-342900">
              <a:spcBef>
                <a:spcPts val="600"/>
              </a:spcBef>
              <a:spcAft>
                <a:spcPts val="600"/>
              </a:spcAft>
              <a:buFont typeface="Arial" panose="020B0604020202020204" pitchFamily="34" charset="0"/>
              <a:buChar char="•"/>
            </a:pPr>
            <a:r>
              <a:rPr lang="en-GB" sz="2800" i="1" dirty="0"/>
              <a:t>We have discussed this earlier in this Module. What do these phrases mean?</a:t>
            </a:r>
          </a:p>
          <a:p>
            <a:pPr marL="342900" indent="-342900">
              <a:spcBef>
                <a:spcPts val="600"/>
              </a:spcBef>
              <a:spcAft>
                <a:spcPts val="600"/>
              </a:spcAft>
              <a:buFont typeface="Arial" panose="020B0604020202020204" pitchFamily="34" charset="0"/>
              <a:buChar char="•"/>
            </a:pPr>
            <a:r>
              <a:rPr lang="en-GB" sz="2800" dirty="0"/>
              <a:t>The Office for National Statistics illustrates this issue in its datasets</a:t>
            </a:r>
          </a:p>
        </p:txBody>
      </p:sp>
      <p:sp>
        <p:nvSpPr>
          <p:cNvPr id="6" name="TextBox 5"/>
          <p:cNvSpPr txBox="1"/>
          <p:nvPr/>
        </p:nvSpPr>
        <p:spPr>
          <a:xfrm>
            <a:off x="2245665" y="5326149"/>
            <a:ext cx="7488832" cy="461665"/>
          </a:xfrm>
          <a:prstGeom prst="rect">
            <a:avLst/>
          </a:prstGeom>
          <a:noFill/>
        </p:spPr>
        <p:txBody>
          <a:bodyPr wrap="square" rtlCol="0">
            <a:spAutoFit/>
          </a:bodyPr>
          <a:lstStyle/>
          <a:p>
            <a:pPr algn="ctr"/>
            <a:r>
              <a:rPr lang="en-GB" sz="2400" i="1" dirty="0"/>
              <a:t>What are your thoughts on this data?</a:t>
            </a:r>
          </a:p>
        </p:txBody>
      </p:sp>
      <p:pic>
        <p:nvPicPr>
          <p:cNvPr id="10" name="Picture 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774359" y="5289232"/>
            <a:ext cx="552023" cy="552023"/>
          </a:xfrm>
          <a:prstGeom prst="rect">
            <a:avLst/>
          </a:prstGeom>
        </p:spPr>
      </p:pic>
      <p:pic>
        <p:nvPicPr>
          <p:cNvPr id="4" name="Picture 3">
            <a:hlinkClick r:id="rId3"/>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462908" y="3925225"/>
            <a:ext cx="1286873" cy="1286873"/>
          </a:xfrm>
          <a:prstGeom prst="rect">
            <a:avLst/>
          </a:prstGeom>
        </p:spPr>
      </p:pic>
      <p:sp>
        <p:nvSpPr>
          <p:cNvPr id="12" name="Title 1">
            <a:extLst>
              <a:ext uri="{FF2B5EF4-FFF2-40B4-BE49-F238E27FC236}">
                <a16:creationId xmlns:a16="http://schemas.microsoft.com/office/drawing/2014/main" id="{FA6EF7EB-C8E3-4AFF-9DF3-464C96BA064A}"/>
              </a:ext>
            </a:extLst>
          </p:cNvPr>
          <p:cNvSpPr>
            <a:spLocks noGrp="1"/>
          </p:cNvSpPr>
          <p:nvPr>
            <p:ph type="title"/>
          </p:nvPr>
        </p:nvSpPr>
        <p:spPr>
          <a:xfrm>
            <a:off x="1991544" y="106284"/>
            <a:ext cx="8229600" cy="706090"/>
          </a:xfrm>
        </p:spPr>
        <p:txBody>
          <a:bodyPr>
            <a:normAutofit fontScale="90000"/>
          </a:bodyPr>
          <a:lstStyle/>
          <a:p>
            <a:r>
              <a:rPr lang="en-GB" b="1" dirty="0"/>
              <a:t>Feminist Approaches to Work</a:t>
            </a:r>
          </a:p>
        </p:txBody>
      </p:sp>
    </p:spTree>
    <p:extLst>
      <p:ext uri="{BB962C8B-B14F-4D97-AF65-F5344CB8AC3E}">
        <p14:creationId xmlns:p14="http://schemas.microsoft.com/office/powerpoint/2010/main" val="85163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P spid="6" grpId="0"/>
    </p:bld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335360" y="1268760"/>
            <a:ext cx="11234162" cy="4278094"/>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800" dirty="0"/>
              <a:t>In </a:t>
            </a:r>
            <a:r>
              <a:rPr lang="en-GB" sz="2800" b="1" dirty="0"/>
              <a:t>first wave feminism</a:t>
            </a:r>
            <a:r>
              <a:rPr lang="en-GB" sz="2800" dirty="0"/>
              <a:t>, located as it was in the Victorian period where the dominant ideology for middle and upper class women was purity, piety and domesticity (also called the “cult of true womanhood”), the debate </a:t>
            </a:r>
            <a:r>
              <a:rPr lang="en-GB" sz="2800" dirty="0" err="1"/>
              <a:t>centered</a:t>
            </a:r>
            <a:r>
              <a:rPr lang="en-GB" sz="2800" dirty="0"/>
              <a:t> on whether to keep housework in the private sphere yet make it more scientific and efficient  (Richards 1915 ), </a:t>
            </a:r>
          </a:p>
          <a:p>
            <a:pPr marL="342900" indent="-342900">
              <a:spcBef>
                <a:spcPts val="600"/>
              </a:spcBef>
              <a:spcAft>
                <a:spcPts val="600"/>
              </a:spcAft>
              <a:buFont typeface="Arial" panose="020B0604020202020204" pitchFamily="34" charset="0"/>
              <a:buChar char="•"/>
            </a:pPr>
            <a:r>
              <a:rPr lang="en-GB" sz="2800" dirty="0"/>
              <a:t>Or, whether to “socialize” it by bringing it into the public sphere, as socialist Charlotte Perkins Gilman advocated (1898).</a:t>
            </a:r>
          </a:p>
          <a:p>
            <a:pPr marL="342900" indent="-342900">
              <a:spcBef>
                <a:spcPts val="600"/>
              </a:spcBef>
              <a:spcAft>
                <a:spcPts val="600"/>
              </a:spcAft>
              <a:buFont typeface="Arial" panose="020B0604020202020204" pitchFamily="34" charset="0"/>
              <a:buChar char="•"/>
            </a:pPr>
            <a:r>
              <a:rPr lang="en-GB" sz="2800" dirty="0"/>
              <a:t>Gilman argued that housework should be paid for (by the husband) in order to bring it into the same sphere as other paid work</a:t>
            </a:r>
          </a:p>
        </p:txBody>
      </p:sp>
      <p:sp>
        <p:nvSpPr>
          <p:cNvPr id="6" name="Title 1">
            <a:extLst>
              <a:ext uri="{FF2B5EF4-FFF2-40B4-BE49-F238E27FC236}">
                <a16:creationId xmlns:a16="http://schemas.microsoft.com/office/drawing/2014/main" id="{63120A28-EA08-6C67-0548-4AFE0AE6EA57}"/>
              </a:ext>
            </a:extLst>
          </p:cNvPr>
          <p:cNvSpPr>
            <a:spLocks noGrp="1"/>
          </p:cNvSpPr>
          <p:nvPr>
            <p:ph type="title"/>
          </p:nvPr>
        </p:nvSpPr>
        <p:spPr>
          <a:xfrm>
            <a:off x="1991544" y="106284"/>
            <a:ext cx="8229600" cy="706090"/>
          </a:xfrm>
        </p:spPr>
        <p:txBody>
          <a:bodyPr>
            <a:normAutofit fontScale="90000"/>
          </a:bodyPr>
          <a:lstStyle/>
          <a:p>
            <a:r>
              <a:rPr lang="en-GB" b="1" dirty="0"/>
              <a:t>Feminist Approaches to Work</a:t>
            </a:r>
          </a:p>
        </p:txBody>
      </p:sp>
    </p:spTree>
    <p:extLst>
      <p:ext uri="{BB962C8B-B14F-4D97-AF65-F5344CB8AC3E}">
        <p14:creationId xmlns:p14="http://schemas.microsoft.com/office/powerpoint/2010/main" val="1992095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47328" y="1196752"/>
            <a:ext cx="11978922" cy="4278094"/>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800" dirty="0"/>
              <a:t>In the </a:t>
            </a:r>
            <a:r>
              <a:rPr lang="en-GB" sz="2800" b="1" dirty="0"/>
              <a:t>second wave </a:t>
            </a:r>
            <a:r>
              <a:rPr lang="en-GB" sz="2800" dirty="0"/>
              <a:t>movement, theorists can be grouped by their theory of how housework oppresses women. </a:t>
            </a:r>
          </a:p>
          <a:p>
            <a:pPr marL="342900" indent="-342900">
              <a:spcBef>
                <a:spcPts val="600"/>
              </a:spcBef>
              <a:spcAft>
                <a:spcPts val="600"/>
              </a:spcAft>
              <a:buFont typeface="Arial" panose="020B0604020202020204" pitchFamily="34" charset="0"/>
              <a:buChar char="•"/>
            </a:pPr>
            <a:r>
              <a:rPr lang="en-GB" sz="2800" dirty="0"/>
              <a:t>Typically, liberal feminists critiqued housework because it is unpaid. This makes women dependent on men and devalued, since their work is outside the meaningful sphere of public economic production (see Friedan 1963). </a:t>
            </a:r>
          </a:p>
          <a:p>
            <a:pPr marL="342900" indent="-342900">
              <a:spcBef>
                <a:spcPts val="600"/>
              </a:spcBef>
              <a:spcAft>
                <a:spcPts val="600"/>
              </a:spcAft>
              <a:buFont typeface="Arial" panose="020B0604020202020204" pitchFamily="34" charset="0"/>
              <a:buChar char="•"/>
            </a:pPr>
            <a:r>
              <a:rPr lang="en-GB" sz="2800" dirty="0"/>
              <a:t>Marxist feminist theorists saw this as part of the problem, but some went further to maintain that housework is part of a household feudal mode of production of goods for use that persists under capitalism and gives men feudal powers over women’s work  (see Fox 1980).</a:t>
            </a:r>
          </a:p>
        </p:txBody>
      </p:sp>
      <p:sp>
        <p:nvSpPr>
          <p:cNvPr id="6" name="Title 1">
            <a:extLst>
              <a:ext uri="{FF2B5EF4-FFF2-40B4-BE49-F238E27FC236}">
                <a16:creationId xmlns:a16="http://schemas.microsoft.com/office/drawing/2014/main" id="{FBB42505-CC7F-27D6-FD97-67D7D41835C6}"/>
              </a:ext>
            </a:extLst>
          </p:cNvPr>
          <p:cNvSpPr>
            <a:spLocks noGrp="1"/>
          </p:cNvSpPr>
          <p:nvPr>
            <p:ph type="title"/>
          </p:nvPr>
        </p:nvSpPr>
        <p:spPr>
          <a:xfrm>
            <a:off x="1991544" y="106284"/>
            <a:ext cx="8229600" cy="706090"/>
          </a:xfrm>
        </p:spPr>
        <p:txBody>
          <a:bodyPr>
            <a:normAutofit fontScale="90000"/>
          </a:bodyPr>
          <a:lstStyle/>
          <a:p>
            <a:r>
              <a:rPr lang="en-GB" b="1" dirty="0"/>
              <a:t>Feminist Approaches to Work</a:t>
            </a:r>
          </a:p>
        </p:txBody>
      </p:sp>
    </p:spTree>
    <p:extLst>
      <p:ext uri="{BB962C8B-B14F-4D97-AF65-F5344CB8AC3E}">
        <p14:creationId xmlns:p14="http://schemas.microsoft.com/office/powerpoint/2010/main" val="2918002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BCBE9E-EF58-2468-88E7-067E0BA2FFF4}"/>
            </a:ext>
          </a:extLst>
        </p:cNvPr>
        <p:cNvGrpSpPr/>
        <p:nvPr/>
      </p:nvGrpSpPr>
      <p:grpSpPr>
        <a:xfrm>
          <a:off x="0" y="0"/>
          <a:ext cx="0" cy="0"/>
          <a:chOff x="0" y="0"/>
          <a:chExt cx="0" cy="0"/>
        </a:xfrm>
      </p:grpSpPr>
      <p:sp>
        <p:nvSpPr>
          <p:cNvPr id="8" name="TextBox 7">
            <a:extLst>
              <a:ext uri="{FF2B5EF4-FFF2-40B4-BE49-F238E27FC236}">
                <a16:creationId xmlns:a16="http://schemas.microsoft.com/office/drawing/2014/main" id="{937DAE70-371E-7C9B-34E5-EA49A9A9B433}"/>
              </a:ext>
            </a:extLst>
          </p:cNvPr>
          <p:cNvSpPr txBox="1"/>
          <p:nvPr/>
        </p:nvSpPr>
        <p:spPr>
          <a:xfrm>
            <a:off x="119336" y="1052736"/>
            <a:ext cx="11449271" cy="4955203"/>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600" dirty="0"/>
              <a:t>Contemporary feminist perspectives continue to include unpaid domestic work in the definition of work as (as we saw in our initial definition of work)</a:t>
            </a:r>
          </a:p>
          <a:p>
            <a:pPr marL="342900" indent="-342900">
              <a:spcBef>
                <a:spcPts val="600"/>
              </a:spcBef>
              <a:spcAft>
                <a:spcPts val="600"/>
              </a:spcAft>
              <a:buFont typeface="Arial" panose="020B0604020202020204" pitchFamily="34" charset="0"/>
              <a:buChar char="•"/>
            </a:pPr>
            <a:r>
              <a:rPr lang="en-GB" sz="2600" dirty="0"/>
              <a:t> The debate about the economic and social function of housework and its relation to women’s oppression is an old one that has been a feature of both the </a:t>
            </a:r>
            <a:r>
              <a:rPr lang="en-GB" sz="2600" b="1" dirty="0"/>
              <a:t>first and second wave </a:t>
            </a:r>
            <a:r>
              <a:rPr lang="en-GB" sz="2600" dirty="0"/>
              <a:t>women’s movements in the US, Britain and Europe. </a:t>
            </a:r>
          </a:p>
          <a:p>
            <a:pPr marL="342900" indent="-342900">
              <a:spcBef>
                <a:spcPts val="600"/>
              </a:spcBef>
              <a:spcAft>
                <a:spcPts val="600"/>
              </a:spcAft>
              <a:buFont typeface="Arial" panose="020B0604020202020204" pitchFamily="34" charset="0"/>
              <a:buChar char="•"/>
            </a:pPr>
            <a:r>
              <a:rPr lang="en-GB" sz="2600" dirty="0"/>
              <a:t>In both eras, the underlying issue is how to handle the public/private split of capitalist societies in which women’s reproductive functions have either limited their work to the home or created a “</a:t>
            </a:r>
            <a:r>
              <a:rPr lang="en-GB" sz="2600" dirty="0">
                <a:solidFill>
                  <a:srgbClr val="FF0000"/>
                </a:solidFill>
                <a:hlinkClick r:id="rId2"/>
              </a:rPr>
              <a:t>second shift</a:t>
            </a:r>
            <a:r>
              <a:rPr lang="en-GB" sz="2600" dirty="0"/>
              <a:t>” problem of unpaid housework and childcare as well as waged work. </a:t>
            </a:r>
          </a:p>
          <a:p>
            <a:pPr marL="342900" indent="-342900">
              <a:spcBef>
                <a:spcPts val="600"/>
              </a:spcBef>
              <a:spcAft>
                <a:spcPts val="600"/>
              </a:spcAft>
              <a:buFont typeface="Arial" panose="020B0604020202020204" pitchFamily="34" charset="0"/>
              <a:buChar char="•"/>
            </a:pPr>
            <a:r>
              <a:rPr lang="en-GB" sz="2600" dirty="0"/>
              <a:t>The second shift concept describes women who have a paid job outside of the home but who are also expected to undertake the ‘house-work’</a:t>
            </a:r>
          </a:p>
        </p:txBody>
      </p:sp>
      <p:sp>
        <p:nvSpPr>
          <p:cNvPr id="6" name="Title 1">
            <a:extLst>
              <a:ext uri="{FF2B5EF4-FFF2-40B4-BE49-F238E27FC236}">
                <a16:creationId xmlns:a16="http://schemas.microsoft.com/office/drawing/2014/main" id="{93753C5B-7449-959D-C93D-05295BB2D19E}"/>
              </a:ext>
            </a:extLst>
          </p:cNvPr>
          <p:cNvSpPr>
            <a:spLocks noGrp="1"/>
          </p:cNvSpPr>
          <p:nvPr>
            <p:ph type="title"/>
          </p:nvPr>
        </p:nvSpPr>
        <p:spPr>
          <a:xfrm>
            <a:off x="1991544" y="106284"/>
            <a:ext cx="8229600" cy="706090"/>
          </a:xfrm>
        </p:spPr>
        <p:txBody>
          <a:bodyPr>
            <a:normAutofit fontScale="90000"/>
          </a:bodyPr>
          <a:lstStyle/>
          <a:p>
            <a:r>
              <a:rPr lang="en-GB" b="1" dirty="0"/>
              <a:t>Feminist Approaches to Work</a:t>
            </a:r>
          </a:p>
        </p:txBody>
      </p:sp>
    </p:spTree>
    <p:extLst>
      <p:ext uri="{BB962C8B-B14F-4D97-AF65-F5344CB8AC3E}">
        <p14:creationId xmlns:p14="http://schemas.microsoft.com/office/powerpoint/2010/main" val="23563465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26A35D-6F38-39FA-F348-4657FC3D6A24}"/>
            </a:ext>
          </a:extLst>
        </p:cNvPr>
        <p:cNvGrpSpPr/>
        <p:nvPr/>
      </p:nvGrpSpPr>
      <p:grpSpPr>
        <a:xfrm>
          <a:off x="0" y="0"/>
          <a:ext cx="0" cy="0"/>
          <a:chOff x="0" y="0"/>
          <a:chExt cx="0" cy="0"/>
        </a:xfrm>
      </p:grpSpPr>
      <p:sp>
        <p:nvSpPr>
          <p:cNvPr id="8" name="TextBox 7">
            <a:extLst>
              <a:ext uri="{FF2B5EF4-FFF2-40B4-BE49-F238E27FC236}">
                <a16:creationId xmlns:a16="http://schemas.microsoft.com/office/drawing/2014/main" id="{ADD1BFB3-3132-83F1-BB20-D56021D49BAA}"/>
              </a:ext>
            </a:extLst>
          </p:cNvPr>
          <p:cNvSpPr txBox="1"/>
          <p:nvPr/>
        </p:nvSpPr>
        <p:spPr>
          <a:xfrm>
            <a:off x="263352" y="980728"/>
            <a:ext cx="11521280" cy="5139869"/>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This concept of a “second shift” of unpaid work has been extended by writers such as Veronica </a:t>
            </a:r>
            <a:r>
              <a:rPr lang="en-GB" sz="2400" dirty="0" err="1"/>
              <a:t>Beechey</a:t>
            </a:r>
            <a:r>
              <a:rPr lang="en-GB" sz="2400" dirty="0"/>
              <a:t> (1987 p.1)  to include unpaid female labour in voluntary work as well as domestic work</a:t>
            </a:r>
          </a:p>
          <a:p>
            <a:pPr marL="342900" indent="-342900">
              <a:spcBef>
                <a:spcPts val="600"/>
              </a:spcBef>
              <a:spcAft>
                <a:spcPts val="600"/>
              </a:spcAft>
              <a:buFont typeface="Arial" panose="020B0604020202020204" pitchFamily="34" charset="0"/>
              <a:buChar char="•"/>
            </a:pPr>
            <a:r>
              <a:rPr lang="en-GB" sz="2400" dirty="0"/>
              <a:t>However, a constant theme in the Module is the way in which things are changing and this is also true in the area of voluntary work</a:t>
            </a:r>
          </a:p>
          <a:p>
            <a:pPr marL="342900" indent="-342900">
              <a:spcBef>
                <a:spcPts val="600"/>
              </a:spcBef>
              <a:spcAft>
                <a:spcPts val="600"/>
              </a:spcAft>
              <a:buFont typeface="Arial" panose="020B0604020202020204" pitchFamily="34" charset="0"/>
              <a:buChar char="•"/>
            </a:pPr>
            <a:r>
              <a:rPr lang="en-GB" sz="2400" dirty="0"/>
              <a:t>For example, Rebecca Taylor (2004 p. 34) argues that research has shown that ‘For the last 20 years at least, men and women have participated in voluntary work more or less equally’.</a:t>
            </a:r>
          </a:p>
          <a:p>
            <a:pPr marL="342900" indent="-342900">
              <a:spcBef>
                <a:spcPts val="600"/>
              </a:spcBef>
              <a:spcAft>
                <a:spcPts val="600"/>
              </a:spcAft>
              <a:buFont typeface="Arial" panose="020B0604020202020204" pitchFamily="34" charset="0"/>
              <a:buChar char="•"/>
            </a:pPr>
            <a:r>
              <a:rPr lang="en-GB" sz="2400" dirty="0"/>
              <a:t>However, in terms of domestic work, in 2016 the Office for National Statistics (ONS) stated that ‘Women carry out an overall average of 60% more unpaid work than men’</a:t>
            </a:r>
          </a:p>
          <a:p>
            <a:pPr marL="342900" indent="-342900">
              <a:spcBef>
                <a:spcPts val="600"/>
              </a:spcBef>
              <a:spcAft>
                <a:spcPts val="600"/>
              </a:spcAft>
              <a:buFont typeface="Arial" panose="020B0604020202020204" pitchFamily="34" charset="0"/>
              <a:buChar char="•"/>
            </a:pPr>
            <a:r>
              <a:rPr lang="en-GB" sz="2400" dirty="0"/>
              <a:t>And ‘that women put in more than double the proportion of unpaid work when it comes to cooking, childcare and housework’.</a:t>
            </a:r>
          </a:p>
        </p:txBody>
      </p:sp>
      <p:sp>
        <p:nvSpPr>
          <p:cNvPr id="6" name="Title 1">
            <a:extLst>
              <a:ext uri="{FF2B5EF4-FFF2-40B4-BE49-F238E27FC236}">
                <a16:creationId xmlns:a16="http://schemas.microsoft.com/office/drawing/2014/main" id="{236060F3-250E-BBC0-5A68-0AFD7CD42D3A}"/>
              </a:ext>
            </a:extLst>
          </p:cNvPr>
          <p:cNvSpPr>
            <a:spLocks noGrp="1"/>
          </p:cNvSpPr>
          <p:nvPr>
            <p:ph type="title"/>
          </p:nvPr>
        </p:nvSpPr>
        <p:spPr>
          <a:xfrm>
            <a:off x="1991544" y="106284"/>
            <a:ext cx="8229600" cy="706090"/>
          </a:xfrm>
        </p:spPr>
        <p:txBody>
          <a:bodyPr>
            <a:normAutofit fontScale="90000"/>
          </a:bodyPr>
          <a:lstStyle/>
          <a:p>
            <a:r>
              <a:rPr lang="en-GB" b="1" dirty="0"/>
              <a:t>Feminist Approaches to Work</a:t>
            </a:r>
          </a:p>
        </p:txBody>
      </p:sp>
    </p:spTree>
    <p:extLst>
      <p:ext uri="{BB962C8B-B14F-4D97-AF65-F5344CB8AC3E}">
        <p14:creationId xmlns:p14="http://schemas.microsoft.com/office/powerpoint/2010/main" val="4016133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0A3578-B077-0738-D6C2-F38DD770D454}"/>
            </a:ext>
          </a:extLst>
        </p:cNvPr>
        <p:cNvGrpSpPr/>
        <p:nvPr/>
      </p:nvGrpSpPr>
      <p:grpSpPr>
        <a:xfrm>
          <a:off x="0" y="0"/>
          <a:ext cx="0" cy="0"/>
          <a:chOff x="0" y="0"/>
          <a:chExt cx="0" cy="0"/>
        </a:xfrm>
      </p:grpSpPr>
      <p:sp>
        <p:nvSpPr>
          <p:cNvPr id="8" name="TextBox 7">
            <a:extLst>
              <a:ext uri="{FF2B5EF4-FFF2-40B4-BE49-F238E27FC236}">
                <a16:creationId xmlns:a16="http://schemas.microsoft.com/office/drawing/2014/main" id="{D6942E9E-A7EF-EB75-AE0D-8E3101F1181B}"/>
              </a:ext>
            </a:extLst>
          </p:cNvPr>
          <p:cNvSpPr txBox="1"/>
          <p:nvPr/>
        </p:nvSpPr>
        <p:spPr>
          <a:xfrm>
            <a:off x="263352" y="980728"/>
            <a:ext cx="11521280" cy="3416320"/>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800" dirty="0"/>
              <a:t>More recently, the ONS </a:t>
            </a:r>
            <a:r>
              <a:rPr lang="en-GB" sz="2800" b="1" dirty="0"/>
              <a:t>Census</a:t>
            </a:r>
            <a:r>
              <a:rPr lang="en-GB" sz="2800" dirty="0"/>
              <a:t> report has shown that; </a:t>
            </a:r>
          </a:p>
          <a:p>
            <a:pPr marL="342900" indent="-342900">
              <a:spcBef>
                <a:spcPts val="600"/>
              </a:spcBef>
              <a:spcAft>
                <a:spcPts val="600"/>
              </a:spcAft>
              <a:buFont typeface="Arial" panose="020B0604020202020204" pitchFamily="34" charset="0"/>
              <a:buChar char="•"/>
            </a:pPr>
            <a:r>
              <a:rPr lang="en-GB" sz="2800" dirty="0"/>
              <a:t>In March 2022, employed women living with dependent children spent more time on unpaid childcare (an average of 84 minutes per day) and household work (an average of 169 minutes per day) than employed men living with dependent children (55 and 106 minutes per day, respectively).</a:t>
            </a:r>
          </a:p>
          <a:p>
            <a:pPr marL="342900" indent="-342900">
              <a:spcBef>
                <a:spcPts val="600"/>
              </a:spcBef>
              <a:spcAft>
                <a:spcPts val="600"/>
              </a:spcAft>
              <a:buFont typeface="Arial" panose="020B0604020202020204" pitchFamily="34" charset="0"/>
              <a:buChar char="•"/>
            </a:pPr>
            <a:r>
              <a:rPr lang="en-GB" sz="2800" dirty="0"/>
              <a:t>This data would seem to indicate that the concept of the ‘second shift’ is still credible in contemporary society</a:t>
            </a:r>
          </a:p>
        </p:txBody>
      </p:sp>
      <p:sp>
        <p:nvSpPr>
          <p:cNvPr id="6" name="Title 1">
            <a:extLst>
              <a:ext uri="{FF2B5EF4-FFF2-40B4-BE49-F238E27FC236}">
                <a16:creationId xmlns:a16="http://schemas.microsoft.com/office/drawing/2014/main" id="{33F8F6FE-F28D-C4B0-7249-DF7E8A675C66}"/>
              </a:ext>
            </a:extLst>
          </p:cNvPr>
          <p:cNvSpPr>
            <a:spLocks noGrp="1"/>
          </p:cNvSpPr>
          <p:nvPr>
            <p:ph type="title"/>
          </p:nvPr>
        </p:nvSpPr>
        <p:spPr>
          <a:xfrm>
            <a:off x="1991544" y="106284"/>
            <a:ext cx="8229600" cy="706090"/>
          </a:xfrm>
        </p:spPr>
        <p:txBody>
          <a:bodyPr>
            <a:normAutofit fontScale="90000"/>
          </a:bodyPr>
          <a:lstStyle/>
          <a:p>
            <a:r>
              <a:rPr lang="en-GB" b="1" dirty="0"/>
              <a:t>Feminist Approaches to Work</a:t>
            </a:r>
          </a:p>
        </p:txBody>
      </p:sp>
      <p:sp>
        <p:nvSpPr>
          <p:cNvPr id="2" name="TextBox 1">
            <a:extLst>
              <a:ext uri="{FF2B5EF4-FFF2-40B4-BE49-F238E27FC236}">
                <a16:creationId xmlns:a16="http://schemas.microsoft.com/office/drawing/2014/main" id="{E6EC7B2F-06EB-9377-567B-1D7C9AD343BE}"/>
              </a:ext>
            </a:extLst>
          </p:cNvPr>
          <p:cNvSpPr txBox="1"/>
          <p:nvPr/>
        </p:nvSpPr>
        <p:spPr>
          <a:xfrm>
            <a:off x="5735960" y="5013176"/>
            <a:ext cx="5760640" cy="369332"/>
          </a:xfrm>
          <a:prstGeom prst="rect">
            <a:avLst/>
          </a:prstGeom>
          <a:noFill/>
        </p:spPr>
        <p:txBody>
          <a:bodyPr wrap="square" rtlCol="0">
            <a:spAutoFit/>
          </a:bodyPr>
          <a:lstStyle/>
          <a:p>
            <a:r>
              <a:rPr lang="en-GB" dirty="0">
                <a:hlinkClick r:id="rId2"/>
              </a:rPr>
              <a:t>ONS (2022) </a:t>
            </a:r>
            <a:r>
              <a:rPr lang="en-GB" i="1" dirty="0">
                <a:hlinkClick r:id="rId2"/>
              </a:rPr>
              <a:t>Families and the labour market, UK: 2021</a:t>
            </a:r>
            <a:endParaRPr lang="en-GB" i="1" dirty="0"/>
          </a:p>
        </p:txBody>
      </p:sp>
    </p:spTree>
    <p:extLst>
      <p:ext uri="{BB962C8B-B14F-4D97-AF65-F5344CB8AC3E}">
        <p14:creationId xmlns:p14="http://schemas.microsoft.com/office/powerpoint/2010/main" val="3351521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191344" y="1340768"/>
            <a:ext cx="11666210" cy="3847207"/>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800" dirty="0"/>
              <a:t>One of the philosophical problems raised by the housework debate is how to draw the line between work and play or leisure activity when the activity is not paid</a:t>
            </a:r>
          </a:p>
          <a:p>
            <a:pPr marL="342900" indent="-342900">
              <a:spcBef>
                <a:spcPts val="600"/>
              </a:spcBef>
              <a:spcAft>
                <a:spcPts val="600"/>
              </a:spcAft>
              <a:buFont typeface="Arial" panose="020B0604020202020204" pitchFamily="34" charset="0"/>
              <a:buChar char="•"/>
            </a:pPr>
            <a:r>
              <a:rPr lang="en-GB" sz="2800" dirty="0"/>
              <a:t>For example, is a mother playing with her baby working or engaged in play? </a:t>
            </a:r>
          </a:p>
          <a:p>
            <a:pPr marL="342900" indent="-342900">
              <a:spcBef>
                <a:spcPts val="600"/>
              </a:spcBef>
              <a:spcAft>
                <a:spcPts val="600"/>
              </a:spcAft>
              <a:buFont typeface="Arial" panose="020B0604020202020204" pitchFamily="34" charset="0"/>
              <a:buChar char="•"/>
            </a:pPr>
            <a:r>
              <a:rPr lang="en-GB" sz="2800" dirty="0"/>
              <a:t>If the former, then her hours in such activity may be compared with those of her husband or partner to see if there is an exploitation relation present, for example, if his total hours of productive and reproductive work for the family are less than hers </a:t>
            </a:r>
          </a:p>
        </p:txBody>
      </p:sp>
      <p:sp>
        <p:nvSpPr>
          <p:cNvPr id="6" name="Title 1">
            <a:extLst>
              <a:ext uri="{FF2B5EF4-FFF2-40B4-BE49-F238E27FC236}">
                <a16:creationId xmlns:a16="http://schemas.microsoft.com/office/drawing/2014/main" id="{16538C26-456B-7452-DF8F-979A9E7026D1}"/>
              </a:ext>
            </a:extLst>
          </p:cNvPr>
          <p:cNvSpPr txBox="1">
            <a:spLocks/>
          </p:cNvSpPr>
          <p:nvPr/>
        </p:nvSpPr>
        <p:spPr>
          <a:xfrm>
            <a:off x="1991544" y="106284"/>
            <a:ext cx="8229600" cy="706090"/>
          </a:xfrm>
          <a:prstGeom prst="rect">
            <a:avLst/>
          </a:prstGeom>
        </p:spPr>
        <p:txBody>
          <a:bodyPr vert="horz" lIns="91440" tIns="45720" rIns="91440" bIns="45720" rtlCol="0" anchor="ctr">
            <a:normAutofit fontScale="975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a:t>Feminist Approaches to Work</a:t>
            </a:r>
            <a:endParaRPr lang="en-GB" b="1" dirty="0"/>
          </a:p>
        </p:txBody>
      </p:sp>
    </p:spTree>
    <p:extLst>
      <p:ext uri="{BB962C8B-B14F-4D97-AF65-F5344CB8AC3E}">
        <p14:creationId xmlns:p14="http://schemas.microsoft.com/office/powerpoint/2010/main" val="617248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4DE594BE-1260-B23C-551D-FF8EC11D7F69}"/>
              </a:ext>
            </a:extLst>
          </p:cNvPr>
          <p:cNvSpPr>
            <a:spLocks noGrp="1"/>
          </p:cNvSpPr>
          <p:nvPr>
            <p:ph type="title"/>
          </p:nvPr>
        </p:nvSpPr>
        <p:spPr>
          <a:xfrm>
            <a:off x="1991544" y="106284"/>
            <a:ext cx="8229600" cy="706090"/>
          </a:xfrm>
        </p:spPr>
        <p:txBody>
          <a:bodyPr>
            <a:normAutofit fontScale="90000"/>
          </a:bodyPr>
          <a:lstStyle/>
          <a:p>
            <a:r>
              <a:rPr lang="en-GB" b="1" dirty="0"/>
              <a:t>Feminist Approaches to Work</a:t>
            </a:r>
          </a:p>
        </p:txBody>
      </p:sp>
      <p:sp>
        <p:nvSpPr>
          <p:cNvPr id="3" name="TextBox 2">
            <a:extLst>
              <a:ext uri="{FF2B5EF4-FFF2-40B4-BE49-F238E27FC236}">
                <a16:creationId xmlns:a16="http://schemas.microsoft.com/office/drawing/2014/main" id="{D7DE5403-D2AF-6012-3B1F-6CD00D0FF6E8}"/>
              </a:ext>
            </a:extLst>
          </p:cNvPr>
          <p:cNvSpPr txBox="1"/>
          <p:nvPr/>
        </p:nvSpPr>
        <p:spPr>
          <a:xfrm>
            <a:off x="119336" y="844459"/>
            <a:ext cx="11666210" cy="4862870"/>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800" dirty="0"/>
              <a:t>Divisions between postmodern and feminist critiques of employment practices are beginning to be blurred</a:t>
            </a:r>
          </a:p>
          <a:p>
            <a:pPr marL="342900" indent="-342900">
              <a:spcBef>
                <a:spcPts val="600"/>
              </a:spcBef>
              <a:spcAft>
                <a:spcPts val="600"/>
              </a:spcAft>
              <a:buFont typeface="Arial" panose="020B0604020202020204" pitchFamily="34" charset="0"/>
              <a:buChar char="•"/>
            </a:pPr>
            <a:r>
              <a:rPr lang="en-GB" sz="2800" dirty="0"/>
              <a:t>For example, like postmodernists, </a:t>
            </a:r>
            <a:r>
              <a:rPr lang="en-GB" sz="2800" b="1" dirty="0"/>
              <a:t>third wave</a:t>
            </a:r>
            <a:r>
              <a:rPr lang="en-GB" sz="2800" dirty="0"/>
              <a:t> theorists such as Kaplan </a:t>
            </a:r>
            <a:r>
              <a:rPr lang="en-GB" sz="2800" i="1" dirty="0"/>
              <a:t>et al</a:t>
            </a:r>
            <a:r>
              <a:rPr lang="en-GB" sz="2800" dirty="0"/>
              <a:t>, (1999) have critiqued the ‘reductionism’ and over-simplification that they identified as representing many examples of </a:t>
            </a:r>
            <a:r>
              <a:rPr lang="en-GB" sz="2800" b="1" dirty="0"/>
              <a:t>second wave</a:t>
            </a:r>
            <a:r>
              <a:rPr lang="en-GB" sz="2800" dirty="0"/>
              <a:t> feminism</a:t>
            </a:r>
          </a:p>
          <a:p>
            <a:pPr marL="342900" indent="-342900">
              <a:spcBef>
                <a:spcPts val="600"/>
              </a:spcBef>
              <a:spcAft>
                <a:spcPts val="600"/>
              </a:spcAft>
              <a:buFont typeface="Arial" panose="020B0604020202020204" pitchFamily="34" charset="0"/>
              <a:buChar char="•"/>
            </a:pPr>
            <a:r>
              <a:rPr lang="en-GB" sz="2800" dirty="0"/>
              <a:t>Also, theories of ‘intersectionality’ propounded by </a:t>
            </a:r>
            <a:r>
              <a:rPr lang="en-GB" sz="2800" dirty="0" err="1"/>
              <a:t>Kimberle</a:t>
            </a:r>
            <a:r>
              <a:rPr lang="en-GB" sz="2800" dirty="0"/>
              <a:t> Crenshaw (1997) and Hooks (2000) have explored the implications of biological sex, race and social class mean that every woman have an individual lived experience</a:t>
            </a:r>
          </a:p>
          <a:p>
            <a:pPr>
              <a:spcBef>
                <a:spcPts val="600"/>
              </a:spcBef>
              <a:spcAft>
                <a:spcPts val="600"/>
              </a:spcAft>
            </a:pPr>
            <a:endParaRPr lang="en-GB" sz="2800" b="1" dirty="0"/>
          </a:p>
        </p:txBody>
      </p:sp>
    </p:spTree>
    <p:extLst>
      <p:ext uri="{BB962C8B-B14F-4D97-AF65-F5344CB8AC3E}">
        <p14:creationId xmlns:p14="http://schemas.microsoft.com/office/powerpoint/2010/main" val="30321152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6840" y="119651"/>
            <a:ext cx="8229600" cy="584776"/>
          </a:xfrm>
        </p:spPr>
        <p:txBody>
          <a:bodyPr>
            <a:normAutofit fontScale="90000"/>
          </a:bodyPr>
          <a:lstStyle/>
          <a:p>
            <a:r>
              <a:rPr lang="en-GB" b="1" dirty="0"/>
              <a:t>References</a:t>
            </a:r>
          </a:p>
        </p:txBody>
      </p:sp>
      <p:sp>
        <p:nvSpPr>
          <p:cNvPr id="5" name="TextBox 4"/>
          <p:cNvSpPr txBox="1"/>
          <p:nvPr/>
        </p:nvSpPr>
        <p:spPr>
          <a:xfrm>
            <a:off x="309652" y="3715454"/>
            <a:ext cx="9809806" cy="584775"/>
          </a:xfrm>
          <a:prstGeom prst="rect">
            <a:avLst/>
          </a:prstGeom>
          <a:noFill/>
        </p:spPr>
        <p:txBody>
          <a:bodyPr wrap="square" rtlCol="0">
            <a:spAutoFit/>
          </a:bodyPr>
          <a:lstStyle/>
          <a:p>
            <a:r>
              <a:rPr lang="en-GB" sz="1600" dirty="0" err="1"/>
              <a:t>Dingley</a:t>
            </a:r>
            <a:r>
              <a:rPr lang="en-GB" sz="1600" dirty="0"/>
              <a:t>, J.C. (1997) ‘Durkheim, Mayo, Morality and Management’. </a:t>
            </a:r>
            <a:r>
              <a:rPr lang="en-GB" sz="1600" i="1" dirty="0"/>
              <a:t>Journal of Business Ethics</a:t>
            </a:r>
            <a:r>
              <a:rPr lang="en-GB" sz="1600" dirty="0"/>
              <a:t> Vol. 16,  pp.1117–1129 Available at: </a:t>
            </a:r>
            <a:r>
              <a:rPr lang="en-GB" sz="1600" dirty="0">
                <a:hlinkClick r:id="rId2"/>
              </a:rPr>
              <a:t>https://doi.org/10.1023/A:1005728102482</a:t>
            </a:r>
            <a:r>
              <a:rPr lang="en-GB" sz="1600" dirty="0"/>
              <a:t> [Accessed 27/02/2024]</a:t>
            </a:r>
          </a:p>
        </p:txBody>
      </p:sp>
      <p:sp>
        <p:nvSpPr>
          <p:cNvPr id="9" name="TextBox 8"/>
          <p:cNvSpPr txBox="1"/>
          <p:nvPr/>
        </p:nvSpPr>
        <p:spPr>
          <a:xfrm>
            <a:off x="335360" y="3083269"/>
            <a:ext cx="10809342" cy="584775"/>
          </a:xfrm>
          <a:prstGeom prst="rect">
            <a:avLst/>
          </a:prstGeom>
          <a:noFill/>
        </p:spPr>
        <p:txBody>
          <a:bodyPr wrap="square" rtlCol="0">
            <a:spAutoFit/>
          </a:bodyPr>
          <a:lstStyle/>
          <a:p>
            <a:r>
              <a:rPr lang="en-GB" sz="1600" dirty="0"/>
              <a:t>Davis, D. S. (1984) ‘Good people doing dirty work: a study of social isolation’ in </a:t>
            </a:r>
            <a:r>
              <a:rPr lang="en-GB" sz="1600" i="1" dirty="0"/>
              <a:t>Symbolic Interaction</a:t>
            </a:r>
            <a:r>
              <a:rPr lang="en-GB" sz="1600" dirty="0"/>
              <a:t> Vol. 7 Issue 2. pp. 233-247 Available at: </a:t>
            </a:r>
            <a:r>
              <a:rPr lang="en-GB" sz="1600" dirty="0">
                <a:hlinkClick r:id="rId3"/>
              </a:rPr>
              <a:t>https://doi.org/10.1525/si.1984.7.2.233</a:t>
            </a:r>
            <a:r>
              <a:rPr lang="en-GB" sz="1600" dirty="0"/>
              <a:t> [Accessed 27/02/2024]</a:t>
            </a:r>
            <a:endParaRPr lang="en-GB" sz="1600" i="1" dirty="0"/>
          </a:p>
        </p:txBody>
      </p:sp>
      <p:sp>
        <p:nvSpPr>
          <p:cNvPr id="10" name="TextBox 9"/>
          <p:cNvSpPr txBox="1"/>
          <p:nvPr/>
        </p:nvSpPr>
        <p:spPr>
          <a:xfrm>
            <a:off x="335360" y="2395171"/>
            <a:ext cx="11280880" cy="584775"/>
          </a:xfrm>
          <a:prstGeom prst="rect">
            <a:avLst/>
          </a:prstGeom>
          <a:noFill/>
        </p:spPr>
        <p:txBody>
          <a:bodyPr wrap="square" rtlCol="0">
            <a:spAutoFit/>
          </a:bodyPr>
          <a:lstStyle/>
          <a:p>
            <a:r>
              <a:rPr lang="en-GB" sz="1600" dirty="0"/>
              <a:t>Bowden B. (2018) ‘Work, Wealth, and the Sociology of Postmodernism’. In: </a:t>
            </a:r>
            <a:r>
              <a:rPr lang="en-GB" sz="1600" i="1" dirty="0"/>
              <a:t>Work, Wealth, and Postmodernism</a:t>
            </a:r>
            <a:r>
              <a:rPr lang="en-GB" sz="1600" dirty="0"/>
              <a:t>. Palgrave Macmillan, </a:t>
            </a:r>
            <a:r>
              <a:rPr lang="en-GB" sz="1600" dirty="0" err="1"/>
              <a:t>Cham.Available</a:t>
            </a:r>
            <a:r>
              <a:rPr lang="en-GB" sz="1600" dirty="0"/>
              <a:t> at: </a:t>
            </a:r>
            <a:r>
              <a:rPr lang="en-GB" sz="1600" dirty="0">
                <a:hlinkClick r:id="rId4"/>
              </a:rPr>
              <a:t>https://doi.org/10.1007/978-3-319-76180-0_8</a:t>
            </a:r>
            <a:r>
              <a:rPr lang="en-GB" sz="1600" dirty="0"/>
              <a:t> [Accessed 27/02/2024]</a:t>
            </a:r>
          </a:p>
        </p:txBody>
      </p:sp>
      <p:sp>
        <p:nvSpPr>
          <p:cNvPr id="8" name="TextBox 7">
            <a:extLst>
              <a:ext uri="{FF2B5EF4-FFF2-40B4-BE49-F238E27FC236}">
                <a16:creationId xmlns:a16="http://schemas.microsoft.com/office/drawing/2014/main" id="{E35ADF1E-8A37-1E66-F5C5-DCBBC3A00E53}"/>
              </a:ext>
            </a:extLst>
          </p:cNvPr>
          <p:cNvSpPr txBox="1"/>
          <p:nvPr/>
        </p:nvSpPr>
        <p:spPr>
          <a:xfrm>
            <a:off x="335360" y="4387677"/>
            <a:ext cx="11089232" cy="1077218"/>
          </a:xfrm>
          <a:prstGeom prst="rect">
            <a:avLst/>
          </a:prstGeom>
          <a:noFill/>
        </p:spPr>
        <p:txBody>
          <a:bodyPr wrap="square" rtlCol="0">
            <a:spAutoFit/>
          </a:bodyPr>
          <a:lstStyle/>
          <a:p>
            <a:r>
              <a:rPr lang="en-GB" sz="1600" dirty="0"/>
              <a:t>De Martino, M., </a:t>
            </a:r>
            <a:r>
              <a:rPr lang="en-GB" sz="1600" dirty="0" err="1"/>
              <a:t>Alonzi</a:t>
            </a:r>
            <a:r>
              <a:rPr lang="en-GB" sz="1600" dirty="0"/>
              <a:t>, R and </a:t>
            </a:r>
            <a:r>
              <a:rPr lang="en-GB" sz="1600" dirty="0" err="1"/>
              <a:t>Isidori</a:t>
            </a:r>
            <a:r>
              <a:rPr lang="en-GB" sz="1600" dirty="0"/>
              <a:t>, E. (2023) “Pedagogy of Work in Postmodern Society: Between Job Insecurity and Digital Revolution,” </a:t>
            </a:r>
            <a:r>
              <a:rPr lang="en-GB" sz="1600" i="1" dirty="0" err="1"/>
              <a:t>Vestnik</a:t>
            </a:r>
            <a:r>
              <a:rPr lang="en-GB" sz="1600" i="1" dirty="0"/>
              <a:t> </a:t>
            </a:r>
            <a:r>
              <a:rPr lang="en-GB" sz="1600" i="1" dirty="0" err="1"/>
              <a:t>Rossiĭskogo</a:t>
            </a:r>
            <a:r>
              <a:rPr lang="en-GB" sz="1600" i="1" dirty="0"/>
              <a:t> </a:t>
            </a:r>
            <a:r>
              <a:rPr lang="en-GB" sz="1600" i="1" dirty="0" err="1"/>
              <a:t>universiteta</a:t>
            </a:r>
            <a:r>
              <a:rPr lang="en-GB" sz="1600" i="1" dirty="0"/>
              <a:t> </a:t>
            </a:r>
            <a:r>
              <a:rPr lang="en-GB" sz="1600" i="1" dirty="0" err="1"/>
              <a:t>druzhby</a:t>
            </a:r>
            <a:r>
              <a:rPr lang="en-GB" sz="1600" i="1" dirty="0"/>
              <a:t> </a:t>
            </a:r>
            <a:r>
              <a:rPr lang="en-GB" sz="1600" i="1" dirty="0" err="1"/>
              <a:t>narodov</a:t>
            </a:r>
            <a:r>
              <a:rPr lang="en-GB" sz="1600" i="1" dirty="0"/>
              <a:t>. </a:t>
            </a:r>
            <a:r>
              <a:rPr lang="en-GB" sz="1600" i="1" dirty="0" err="1"/>
              <a:t>Serii͡a</a:t>
            </a:r>
            <a:r>
              <a:rPr lang="en-GB" sz="1600" i="1" dirty="0"/>
              <a:t>︡ </a:t>
            </a:r>
            <a:r>
              <a:rPr lang="en-GB" sz="1600" i="1" dirty="0" err="1"/>
              <a:t>Filosofii͡a</a:t>
            </a:r>
            <a:r>
              <a:rPr lang="en-GB" sz="1600" dirty="0"/>
              <a:t>, 27(1), pp. 94–107. Available at: </a:t>
            </a:r>
            <a:r>
              <a:rPr lang="en-GB" sz="1600" dirty="0">
                <a:hlinkClick r:id="rId5"/>
              </a:rPr>
              <a:t>https://doi.org/10.22363/2313-2302-2023-27-1-94-107</a:t>
            </a:r>
            <a:r>
              <a:rPr lang="en-GB" sz="1600" dirty="0"/>
              <a:t> [Accessed 21/02/2024]</a:t>
            </a:r>
          </a:p>
          <a:p>
            <a:endParaRPr lang="en-GB" sz="1600" dirty="0"/>
          </a:p>
        </p:txBody>
      </p:sp>
      <p:sp>
        <p:nvSpPr>
          <p:cNvPr id="13" name="TextBox 12">
            <a:extLst>
              <a:ext uri="{FF2B5EF4-FFF2-40B4-BE49-F238E27FC236}">
                <a16:creationId xmlns:a16="http://schemas.microsoft.com/office/drawing/2014/main" id="{6A4BB2F1-5F1B-7CF8-E527-12E5CB9653E6}"/>
              </a:ext>
            </a:extLst>
          </p:cNvPr>
          <p:cNvSpPr txBox="1"/>
          <p:nvPr/>
        </p:nvSpPr>
        <p:spPr>
          <a:xfrm>
            <a:off x="309652" y="695790"/>
            <a:ext cx="11114940" cy="584775"/>
          </a:xfrm>
          <a:prstGeom prst="rect">
            <a:avLst/>
          </a:prstGeom>
          <a:noFill/>
        </p:spPr>
        <p:txBody>
          <a:bodyPr wrap="square" rtlCol="0">
            <a:spAutoFit/>
          </a:bodyPr>
          <a:lstStyle/>
          <a:p>
            <a:r>
              <a:rPr lang="en-GB" sz="1600" dirty="0"/>
              <a:t>Bauman, Z, (2000) </a:t>
            </a:r>
            <a:r>
              <a:rPr lang="en-GB" sz="1600" i="1" dirty="0"/>
              <a:t>Liquid Modernity </a:t>
            </a:r>
            <a:r>
              <a:rPr lang="en-GB" sz="1600" dirty="0"/>
              <a:t>Cambridge: Polity Press Available at: </a:t>
            </a:r>
            <a:r>
              <a:rPr lang="en-GB" sz="1600" dirty="0">
                <a:hlinkClick r:id="rId6"/>
              </a:rPr>
              <a:t>https://giuseppecapograssi.files.wordpress.com/2014/01/bauman-liquid-modernity.pdf</a:t>
            </a:r>
            <a:r>
              <a:rPr lang="en-GB" sz="1600" dirty="0"/>
              <a:t> [Accessed 21/02/2024] </a:t>
            </a:r>
          </a:p>
        </p:txBody>
      </p:sp>
      <p:sp>
        <p:nvSpPr>
          <p:cNvPr id="3" name="TextBox 2">
            <a:extLst>
              <a:ext uri="{FF2B5EF4-FFF2-40B4-BE49-F238E27FC236}">
                <a16:creationId xmlns:a16="http://schemas.microsoft.com/office/drawing/2014/main" id="{7E651C34-6859-8F38-2005-C7C84C7DC90E}"/>
              </a:ext>
            </a:extLst>
          </p:cNvPr>
          <p:cNvSpPr txBox="1"/>
          <p:nvPr/>
        </p:nvSpPr>
        <p:spPr>
          <a:xfrm>
            <a:off x="335360" y="1772816"/>
            <a:ext cx="10009112" cy="584775"/>
          </a:xfrm>
          <a:prstGeom prst="rect">
            <a:avLst/>
          </a:prstGeom>
          <a:noFill/>
        </p:spPr>
        <p:txBody>
          <a:bodyPr wrap="square" rtlCol="0">
            <a:spAutoFit/>
          </a:bodyPr>
          <a:lstStyle/>
          <a:p>
            <a:r>
              <a:rPr lang="en-GB" sz="1600" dirty="0"/>
              <a:t>Blackman, T. (2000) ‘Complexity Theory’ in Browning, G. </a:t>
            </a:r>
            <a:r>
              <a:rPr lang="en-GB" sz="1600" dirty="0" err="1"/>
              <a:t>Halcli</a:t>
            </a:r>
            <a:r>
              <a:rPr lang="en-GB" sz="1600" dirty="0"/>
              <a:t>, A. &amp; Webster, F (eds) </a:t>
            </a:r>
            <a:r>
              <a:rPr lang="en-GB" sz="1600" i="1" dirty="0"/>
              <a:t>Understanding Contemporary Society </a:t>
            </a:r>
            <a:r>
              <a:rPr lang="en-GB" sz="1600" dirty="0"/>
              <a:t>London: Sage </a:t>
            </a:r>
          </a:p>
        </p:txBody>
      </p:sp>
      <p:sp>
        <p:nvSpPr>
          <p:cNvPr id="4" name="TextBox 3">
            <a:extLst>
              <a:ext uri="{FF2B5EF4-FFF2-40B4-BE49-F238E27FC236}">
                <a16:creationId xmlns:a16="http://schemas.microsoft.com/office/drawing/2014/main" id="{6BEA2EFC-3D4F-8D70-1A94-7B9D52504A65}"/>
              </a:ext>
            </a:extLst>
          </p:cNvPr>
          <p:cNvSpPr txBox="1"/>
          <p:nvPr/>
        </p:nvSpPr>
        <p:spPr>
          <a:xfrm>
            <a:off x="309652" y="1340768"/>
            <a:ext cx="11017224" cy="338554"/>
          </a:xfrm>
          <a:prstGeom prst="rect">
            <a:avLst/>
          </a:prstGeom>
          <a:noFill/>
        </p:spPr>
        <p:txBody>
          <a:bodyPr wrap="square" rtlCol="0">
            <a:spAutoFit/>
          </a:bodyPr>
          <a:lstStyle/>
          <a:p>
            <a:r>
              <a:rPr lang="en-GB" sz="1600" dirty="0" err="1"/>
              <a:t>Beechey</a:t>
            </a:r>
            <a:r>
              <a:rPr lang="en-GB" sz="1600" dirty="0"/>
              <a:t>, V. (1987) </a:t>
            </a:r>
            <a:r>
              <a:rPr lang="en-GB" sz="1600" i="1" dirty="0"/>
              <a:t>Unequal Work</a:t>
            </a:r>
            <a:r>
              <a:rPr lang="en-GB" sz="1600" dirty="0"/>
              <a:t> London: Verso</a:t>
            </a:r>
          </a:p>
        </p:txBody>
      </p:sp>
      <p:sp>
        <p:nvSpPr>
          <p:cNvPr id="6" name="TextBox 5">
            <a:extLst>
              <a:ext uri="{FF2B5EF4-FFF2-40B4-BE49-F238E27FC236}">
                <a16:creationId xmlns:a16="http://schemas.microsoft.com/office/drawing/2014/main" id="{44C663DF-9A22-DF6D-2B44-366C9E12C830}"/>
              </a:ext>
            </a:extLst>
          </p:cNvPr>
          <p:cNvSpPr txBox="1"/>
          <p:nvPr/>
        </p:nvSpPr>
        <p:spPr>
          <a:xfrm>
            <a:off x="335360" y="5259955"/>
            <a:ext cx="11559886" cy="584775"/>
          </a:xfrm>
          <a:prstGeom prst="rect">
            <a:avLst/>
          </a:prstGeom>
          <a:noFill/>
        </p:spPr>
        <p:txBody>
          <a:bodyPr wrap="square" rtlCol="0">
            <a:spAutoFit/>
          </a:bodyPr>
          <a:lstStyle/>
          <a:p>
            <a:r>
              <a:rPr lang="en-GB" sz="1600" dirty="0"/>
              <a:t>Dudley, C. (1978). ‘The Division of </a:t>
            </a:r>
            <a:r>
              <a:rPr lang="en-GB" sz="1600" dirty="0" err="1"/>
              <a:t>Labor</a:t>
            </a:r>
            <a:r>
              <a:rPr lang="en-GB" sz="1600" dirty="0"/>
              <a:t>, Alienation, and Anomie: A Reformulation.’ </a:t>
            </a:r>
            <a:r>
              <a:rPr lang="en-GB" sz="1600" i="1" dirty="0"/>
              <a:t>Sociological Focus</a:t>
            </a:r>
            <a:r>
              <a:rPr lang="en-GB" sz="1600" dirty="0"/>
              <a:t> Vol. 11 Issue (2), pp. 97-109. Available at: </a:t>
            </a:r>
            <a:r>
              <a:rPr lang="en-GB" sz="1600" dirty="0">
                <a:hlinkClick r:id="rId7"/>
              </a:rPr>
              <a:t>http://www.jstor.org/stable/20831075</a:t>
            </a:r>
            <a:r>
              <a:rPr lang="en-GB" sz="1600" dirty="0"/>
              <a:t> [[Accessed 27/02/2024]</a:t>
            </a:r>
          </a:p>
        </p:txBody>
      </p:sp>
    </p:spTree>
    <p:extLst>
      <p:ext uri="{BB962C8B-B14F-4D97-AF65-F5344CB8AC3E}">
        <p14:creationId xmlns:p14="http://schemas.microsoft.com/office/powerpoint/2010/main" val="2136111519"/>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F93622-F227-27D7-BFA9-FB4CBC7979B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B75169B-B3DD-625E-8234-7161D286787D}"/>
              </a:ext>
            </a:extLst>
          </p:cNvPr>
          <p:cNvSpPr>
            <a:spLocks noGrp="1"/>
          </p:cNvSpPr>
          <p:nvPr>
            <p:ph type="title"/>
          </p:nvPr>
        </p:nvSpPr>
        <p:spPr>
          <a:xfrm>
            <a:off x="1826840" y="119651"/>
            <a:ext cx="8229600" cy="584776"/>
          </a:xfrm>
        </p:spPr>
        <p:txBody>
          <a:bodyPr>
            <a:normAutofit fontScale="90000"/>
          </a:bodyPr>
          <a:lstStyle/>
          <a:p>
            <a:r>
              <a:rPr lang="en-GB" b="1" dirty="0"/>
              <a:t>References</a:t>
            </a:r>
          </a:p>
        </p:txBody>
      </p:sp>
      <p:sp>
        <p:nvSpPr>
          <p:cNvPr id="3" name="TextBox 2">
            <a:extLst>
              <a:ext uri="{FF2B5EF4-FFF2-40B4-BE49-F238E27FC236}">
                <a16:creationId xmlns:a16="http://schemas.microsoft.com/office/drawing/2014/main" id="{40AA9B09-6441-DD41-3F64-D5727864A922}"/>
              </a:ext>
            </a:extLst>
          </p:cNvPr>
          <p:cNvSpPr txBox="1"/>
          <p:nvPr/>
        </p:nvSpPr>
        <p:spPr>
          <a:xfrm>
            <a:off x="324156" y="1006675"/>
            <a:ext cx="11394705" cy="338554"/>
          </a:xfrm>
          <a:prstGeom prst="rect">
            <a:avLst/>
          </a:prstGeom>
          <a:noFill/>
        </p:spPr>
        <p:txBody>
          <a:bodyPr wrap="square" rtlCol="0">
            <a:spAutoFit/>
          </a:bodyPr>
          <a:lstStyle/>
          <a:p>
            <a:r>
              <a:rPr lang="en-GB" sz="1600" dirty="0"/>
              <a:t>Durkheim, E., (1984). </a:t>
            </a:r>
            <a:r>
              <a:rPr lang="en-GB" sz="1600" i="1" dirty="0"/>
              <a:t>The division of labour in society </a:t>
            </a:r>
            <a:r>
              <a:rPr lang="en-GB" sz="1600" dirty="0"/>
              <a:t>Basingstoke: Macmillan.</a:t>
            </a:r>
          </a:p>
        </p:txBody>
      </p:sp>
      <p:sp>
        <p:nvSpPr>
          <p:cNvPr id="11" name="TextBox 10">
            <a:extLst>
              <a:ext uri="{FF2B5EF4-FFF2-40B4-BE49-F238E27FC236}">
                <a16:creationId xmlns:a16="http://schemas.microsoft.com/office/drawing/2014/main" id="{334A0628-3D6E-AA5D-63AF-643E0F73433D}"/>
              </a:ext>
            </a:extLst>
          </p:cNvPr>
          <p:cNvSpPr txBox="1"/>
          <p:nvPr/>
        </p:nvSpPr>
        <p:spPr>
          <a:xfrm>
            <a:off x="355366" y="1954551"/>
            <a:ext cx="11294751" cy="338554"/>
          </a:xfrm>
          <a:prstGeom prst="rect">
            <a:avLst/>
          </a:prstGeom>
          <a:noFill/>
        </p:spPr>
        <p:txBody>
          <a:bodyPr wrap="square" rtlCol="0">
            <a:spAutoFit/>
          </a:bodyPr>
          <a:lstStyle/>
          <a:p>
            <a:r>
              <a:rPr lang="en-GB" sz="1600" dirty="0"/>
              <a:t>Friedan, Betty, (1963) </a:t>
            </a:r>
            <a:r>
              <a:rPr lang="en-GB" sz="1600" i="1" dirty="0"/>
              <a:t>The Feminine Mystique</a:t>
            </a:r>
            <a:r>
              <a:rPr lang="en-GB" sz="1600" dirty="0"/>
              <a:t>, New York: Norton.</a:t>
            </a:r>
          </a:p>
        </p:txBody>
      </p:sp>
      <p:sp>
        <p:nvSpPr>
          <p:cNvPr id="12" name="TextBox 11">
            <a:extLst>
              <a:ext uri="{FF2B5EF4-FFF2-40B4-BE49-F238E27FC236}">
                <a16:creationId xmlns:a16="http://schemas.microsoft.com/office/drawing/2014/main" id="{93D3EC84-F36A-F715-1DE5-4B856EAAB0A9}"/>
              </a:ext>
            </a:extLst>
          </p:cNvPr>
          <p:cNvSpPr txBox="1"/>
          <p:nvPr/>
        </p:nvSpPr>
        <p:spPr>
          <a:xfrm>
            <a:off x="333597" y="1481821"/>
            <a:ext cx="11714739" cy="338554"/>
          </a:xfrm>
          <a:prstGeom prst="rect">
            <a:avLst/>
          </a:prstGeom>
          <a:noFill/>
        </p:spPr>
        <p:txBody>
          <a:bodyPr wrap="square" rtlCol="0">
            <a:spAutoFit/>
          </a:bodyPr>
          <a:lstStyle/>
          <a:p>
            <a:r>
              <a:rPr lang="en-GB" sz="1600" dirty="0"/>
              <a:t>Fox, Bonnie (ed.), (1980) Hidden in the Household: Women’s Domestic Labour under Capitalism, Toronto: The Women’s Press.</a:t>
            </a:r>
          </a:p>
        </p:txBody>
      </p:sp>
      <p:sp>
        <p:nvSpPr>
          <p:cNvPr id="7" name="TextBox 6">
            <a:extLst>
              <a:ext uri="{FF2B5EF4-FFF2-40B4-BE49-F238E27FC236}">
                <a16:creationId xmlns:a16="http://schemas.microsoft.com/office/drawing/2014/main" id="{579E32B0-0B8B-3799-39C2-FEF936C564C6}"/>
              </a:ext>
            </a:extLst>
          </p:cNvPr>
          <p:cNvSpPr txBox="1"/>
          <p:nvPr/>
        </p:nvSpPr>
        <p:spPr>
          <a:xfrm>
            <a:off x="324156" y="2900011"/>
            <a:ext cx="10573114" cy="584775"/>
          </a:xfrm>
          <a:prstGeom prst="rect">
            <a:avLst/>
          </a:prstGeom>
          <a:noFill/>
        </p:spPr>
        <p:txBody>
          <a:bodyPr wrap="square" rtlCol="0">
            <a:spAutoFit/>
          </a:bodyPr>
          <a:lstStyle/>
          <a:p>
            <a:r>
              <a:rPr lang="en-GB" sz="1600" dirty="0"/>
              <a:t>Gilman, Charlotte Perkins, (1898), </a:t>
            </a:r>
            <a:r>
              <a:rPr lang="en-GB" sz="1600" i="1" dirty="0"/>
              <a:t>Women and Economics: A Study of the Economic Relation between Men and Women as a Factor in Social Evolution</a:t>
            </a:r>
            <a:r>
              <a:rPr lang="en-GB" sz="1600" dirty="0"/>
              <a:t>, Boston: Small, </a:t>
            </a:r>
            <a:r>
              <a:rPr lang="en-GB" sz="1600" dirty="0" err="1"/>
              <a:t>Mayard</a:t>
            </a:r>
            <a:r>
              <a:rPr lang="en-GB" sz="1600" dirty="0"/>
              <a:t> and Co.</a:t>
            </a:r>
          </a:p>
        </p:txBody>
      </p:sp>
      <p:sp>
        <p:nvSpPr>
          <p:cNvPr id="4" name="TextBox 3">
            <a:extLst>
              <a:ext uri="{FF2B5EF4-FFF2-40B4-BE49-F238E27FC236}">
                <a16:creationId xmlns:a16="http://schemas.microsoft.com/office/drawing/2014/main" id="{0C350D1B-BA98-1FC5-12C7-DB7F90673857}"/>
              </a:ext>
            </a:extLst>
          </p:cNvPr>
          <p:cNvSpPr txBox="1"/>
          <p:nvPr/>
        </p:nvSpPr>
        <p:spPr>
          <a:xfrm>
            <a:off x="333597" y="2427281"/>
            <a:ext cx="10835400" cy="338554"/>
          </a:xfrm>
          <a:prstGeom prst="rect">
            <a:avLst/>
          </a:prstGeom>
          <a:noFill/>
        </p:spPr>
        <p:txBody>
          <a:bodyPr wrap="square" rtlCol="0">
            <a:spAutoFit/>
          </a:bodyPr>
          <a:lstStyle/>
          <a:p>
            <a:r>
              <a:rPr lang="en-GB" sz="1600" dirty="0"/>
              <a:t>Giddens, A. &amp; Sutton, P.W.(2010) (2013) Sociology (7</a:t>
            </a:r>
            <a:r>
              <a:rPr lang="en-GB" sz="1600" baseline="30000" dirty="0"/>
              <a:t>th</a:t>
            </a:r>
            <a:r>
              <a:rPr lang="en-GB" sz="1600" dirty="0"/>
              <a:t> Ed)</a:t>
            </a:r>
            <a:r>
              <a:rPr lang="en-GB" sz="1600" i="1" dirty="0"/>
              <a:t> </a:t>
            </a:r>
            <a:r>
              <a:rPr lang="en-GB" sz="1600" dirty="0"/>
              <a:t>Cambridge: Polity Press</a:t>
            </a:r>
          </a:p>
        </p:txBody>
      </p:sp>
      <p:sp>
        <p:nvSpPr>
          <p:cNvPr id="5" name="TextBox 4">
            <a:extLst>
              <a:ext uri="{FF2B5EF4-FFF2-40B4-BE49-F238E27FC236}">
                <a16:creationId xmlns:a16="http://schemas.microsoft.com/office/drawing/2014/main" id="{33F32B2E-5741-3E9D-827D-2705CBAC427C}"/>
              </a:ext>
            </a:extLst>
          </p:cNvPr>
          <p:cNvSpPr txBox="1"/>
          <p:nvPr/>
        </p:nvSpPr>
        <p:spPr>
          <a:xfrm>
            <a:off x="308701" y="3618962"/>
            <a:ext cx="11361295" cy="584775"/>
          </a:xfrm>
          <a:prstGeom prst="rect">
            <a:avLst/>
          </a:prstGeom>
          <a:noFill/>
        </p:spPr>
        <p:txBody>
          <a:bodyPr wrap="square" rtlCol="0">
            <a:spAutoFit/>
          </a:bodyPr>
          <a:lstStyle/>
          <a:p>
            <a:r>
              <a:rPr lang="en-GB" sz="1600" dirty="0"/>
              <a:t>Gilpin DR, Murphy P (2010) Complexity and crises: A new paradigm. In: Coombs WT, Holladay SJ (eds) </a:t>
            </a:r>
            <a:r>
              <a:rPr lang="en-GB" sz="1600" i="1" dirty="0"/>
              <a:t>The Handbook of Crisis Communication</a:t>
            </a:r>
            <a:r>
              <a:rPr lang="en-GB" sz="1600" dirty="0"/>
              <a:t>. Oxford: Blackwell Publishing Ltd, pp.683–690</a:t>
            </a:r>
          </a:p>
        </p:txBody>
      </p:sp>
      <p:sp>
        <p:nvSpPr>
          <p:cNvPr id="8" name="TextBox 7">
            <a:extLst>
              <a:ext uri="{FF2B5EF4-FFF2-40B4-BE49-F238E27FC236}">
                <a16:creationId xmlns:a16="http://schemas.microsoft.com/office/drawing/2014/main" id="{90D9422F-7A50-7264-CA72-32A0D041C94B}"/>
              </a:ext>
            </a:extLst>
          </p:cNvPr>
          <p:cNvSpPr txBox="1"/>
          <p:nvPr/>
        </p:nvSpPr>
        <p:spPr>
          <a:xfrm>
            <a:off x="322713" y="4944819"/>
            <a:ext cx="10835400" cy="584775"/>
          </a:xfrm>
          <a:prstGeom prst="rect">
            <a:avLst/>
          </a:prstGeom>
          <a:noFill/>
        </p:spPr>
        <p:txBody>
          <a:bodyPr wrap="square" rtlCol="0">
            <a:spAutoFit/>
          </a:bodyPr>
          <a:lstStyle/>
          <a:p>
            <a:r>
              <a:rPr lang="en-GB" sz="1600" dirty="0"/>
              <a:t>Harvey, D &amp; Marx, K. (2010) </a:t>
            </a:r>
            <a:r>
              <a:rPr lang="en-GB" sz="1600" i="1" dirty="0"/>
              <a:t>A Companion to Marx’s Capital </a:t>
            </a:r>
            <a:r>
              <a:rPr lang="en-GB" sz="1600" dirty="0"/>
              <a:t>Verso: London  Available at: </a:t>
            </a:r>
            <a:r>
              <a:rPr lang="en-GB" sz="1600" dirty="0">
                <a:hlinkClick r:id="rId2"/>
              </a:rPr>
              <a:t>https://hdl-handle-net.ezproxy.uwtsd.ac.uk/2027/heb.32146</a:t>
            </a:r>
            <a:r>
              <a:rPr lang="en-GB" sz="1600" dirty="0"/>
              <a:t> [Accessed 27/02/2024]</a:t>
            </a:r>
          </a:p>
        </p:txBody>
      </p:sp>
      <p:sp>
        <p:nvSpPr>
          <p:cNvPr id="9" name="TextBox 8">
            <a:extLst>
              <a:ext uri="{FF2B5EF4-FFF2-40B4-BE49-F238E27FC236}">
                <a16:creationId xmlns:a16="http://schemas.microsoft.com/office/drawing/2014/main" id="{1151A52F-B19A-E58F-474A-806F49250EC0}"/>
              </a:ext>
            </a:extLst>
          </p:cNvPr>
          <p:cNvSpPr txBox="1"/>
          <p:nvPr/>
        </p:nvSpPr>
        <p:spPr>
          <a:xfrm>
            <a:off x="322713" y="4270905"/>
            <a:ext cx="10501106" cy="584775"/>
          </a:xfrm>
          <a:prstGeom prst="rect">
            <a:avLst/>
          </a:prstGeom>
          <a:noFill/>
        </p:spPr>
        <p:txBody>
          <a:bodyPr wrap="square" rtlCol="0">
            <a:spAutoFit/>
          </a:bodyPr>
          <a:lstStyle/>
          <a:p>
            <a:r>
              <a:rPr lang="en-GB" sz="1600" dirty="0"/>
              <a:t>Gunderson, R. (2021). Things Are the Way They Are: A Typology of Reification. </a:t>
            </a:r>
            <a:r>
              <a:rPr lang="en-GB" sz="1600" i="1" dirty="0"/>
              <a:t>Sociological Perspectives</a:t>
            </a:r>
            <a:r>
              <a:rPr lang="en-GB" sz="1600" dirty="0"/>
              <a:t>, 64(1), pp. 127-150. </a:t>
            </a:r>
            <a:r>
              <a:rPr lang="en-GB" sz="1600" dirty="0">
                <a:hlinkClick r:id="rId3"/>
              </a:rPr>
              <a:t>https://doi.org/10.1177/0731121420921891</a:t>
            </a:r>
            <a:r>
              <a:rPr lang="en-GB" sz="1600" dirty="0"/>
              <a:t> [Accessed 20/02/2024]</a:t>
            </a:r>
          </a:p>
        </p:txBody>
      </p:sp>
    </p:spTree>
    <p:extLst>
      <p:ext uri="{BB962C8B-B14F-4D97-AF65-F5344CB8AC3E}">
        <p14:creationId xmlns:p14="http://schemas.microsoft.com/office/powerpoint/2010/main" val="741780357"/>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14801"/>
          </a:xfrm>
        </p:spPr>
        <p:txBody>
          <a:bodyPr>
            <a:normAutofit fontScale="90000"/>
          </a:bodyPr>
          <a:lstStyle/>
          <a:p>
            <a:r>
              <a:rPr lang="en-GB" b="1" dirty="0"/>
              <a:t>References</a:t>
            </a:r>
          </a:p>
        </p:txBody>
      </p:sp>
      <p:sp>
        <p:nvSpPr>
          <p:cNvPr id="8" name="TextBox 7"/>
          <p:cNvSpPr txBox="1"/>
          <p:nvPr/>
        </p:nvSpPr>
        <p:spPr>
          <a:xfrm>
            <a:off x="359306" y="1140423"/>
            <a:ext cx="11425326" cy="584775"/>
          </a:xfrm>
          <a:prstGeom prst="rect">
            <a:avLst/>
          </a:prstGeom>
          <a:noFill/>
        </p:spPr>
        <p:txBody>
          <a:bodyPr wrap="square" rtlCol="0">
            <a:spAutoFit/>
          </a:bodyPr>
          <a:lstStyle/>
          <a:p>
            <a:r>
              <a:rPr lang="en-GB" sz="1600" dirty="0" err="1"/>
              <a:t>Hegney</a:t>
            </a:r>
            <a:r>
              <a:rPr lang="en-GB" sz="1600" dirty="0"/>
              <a:t>, D., </a:t>
            </a:r>
            <a:r>
              <a:rPr lang="en-GB" sz="1600" i="1" dirty="0"/>
              <a:t>et al</a:t>
            </a:r>
            <a:r>
              <a:rPr lang="en-GB" sz="1600" dirty="0"/>
              <a:t> (2006) “Extrinsic and intrinsic work values: their impact on job satisfaction in nursing,” </a:t>
            </a:r>
            <a:r>
              <a:rPr lang="en-GB" sz="1600" i="1" dirty="0"/>
              <a:t>Journal of nursing management</a:t>
            </a:r>
            <a:r>
              <a:rPr lang="en-GB" sz="1600" dirty="0"/>
              <a:t>, 14(4), pp. 271–281. Available at: </a:t>
            </a:r>
            <a:r>
              <a:rPr lang="en-GB" sz="1600" dirty="0">
                <a:hlinkClick r:id="rId2"/>
              </a:rPr>
              <a:t>https://doi.org/10.1111/j.1365-2934.2006.00618.x</a:t>
            </a:r>
            <a:r>
              <a:rPr lang="en-GB" sz="1600" dirty="0"/>
              <a:t> [Accessed 16/02/2024]</a:t>
            </a:r>
          </a:p>
        </p:txBody>
      </p:sp>
      <p:sp>
        <p:nvSpPr>
          <p:cNvPr id="6" name="TextBox 5">
            <a:extLst>
              <a:ext uri="{FF2B5EF4-FFF2-40B4-BE49-F238E27FC236}">
                <a16:creationId xmlns:a16="http://schemas.microsoft.com/office/drawing/2014/main" id="{1AF65769-0D99-7643-7F64-CCB680C66145}"/>
              </a:ext>
            </a:extLst>
          </p:cNvPr>
          <p:cNvSpPr txBox="1"/>
          <p:nvPr/>
        </p:nvSpPr>
        <p:spPr>
          <a:xfrm>
            <a:off x="359306" y="1854731"/>
            <a:ext cx="11377264" cy="584775"/>
          </a:xfrm>
          <a:prstGeom prst="rect">
            <a:avLst/>
          </a:prstGeom>
          <a:noFill/>
        </p:spPr>
        <p:txBody>
          <a:bodyPr wrap="square" rtlCol="0">
            <a:spAutoFit/>
          </a:bodyPr>
          <a:lstStyle/>
          <a:p>
            <a:r>
              <a:rPr lang="en-GB" sz="1600" dirty="0"/>
              <a:t>Hirschi, A. (2010) “Positive Adolescent Career Development: The Role of Intrinsic and Extrinsic Work Values,” </a:t>
            </a:r>
            <a:r>
              <a:rPr lang="en-GB" sz="1600" i="1" dirty="0"/>
              <a:t>The Career development quarterly</a:t>
            </a:r>
            <a:r>
              <a:rPr lang="en-GB" sz="1600" dirty="0"/>
              <a:t>, 58(3), pp. 276–287. Available at: </a:t>
            </a:r>
            <a:r>
              <a:rPr lang="en-GB" sz="1600" dirty="0">
                <a:hlinkClick r:id="rId3"/>
              </a:rPr>
              <a:t>https://doi.org/10.1002/j.2161-0045.2010.tb00193.x</a:t>
            </a:r>
            <a:r>
              <a:rPr lang="en-GB" sz="1600" dirty="0"/>
              <a:t> [Accessed 16/04/2024]</a:t>
            </a:r>
          </a:p>
        </p:txBody>
      </p:sp>
      <p:sp>
        <p:nvSpPr>
          <p:cNvPr id="5" name="TextBox 4">
            <a:extLst>
              <a:ext uri="{FF2B5EF4-FFF2-40B4-BE49-F238E27FC236}">
                <a16:creationId xmlns:a16="http://schemas.microsoft.com/office/drawing/2014/main" id="{4D3AFF26-8E4D-A2AA-4673-17A19EFD9F41}"/>
              </a:ext>
            </a:extLst>
          </p:cNvPr>
          <p:cNvSpPr txBox="1"/>
          <p:nvPr/>
        </p:nvSpPr>
        <p:spPr>
          <a:xfrm>
            <a:off x="359306" y="3194102"/>
            <a:ext cx="11731347" cy="584775"/>
          </a:xfrm>
          <a:prstGeom prst="rect">
            <a:avLst/>
          </a:prstGeom>
          <a:noFill/>
        </p:spPr>
        <p:txBody>
          <a:bodyPr wrap="square" rtlCol="0">
            <a:spAutoFit/>
          </a:bodyPr>
          <a:lstStyle/>
          <a:p>
            <a:r>
              <a:rPr lang="en-GB" sz="1600" dirty="0" err="1"/>
              <a:t>Jahanshahi</a:t>
            </a:r>
            <a:r>
              <a:rPr lang="en-GB" sz="1600" dirty="0"/>
              <a:t>, A.A. and </a:t>
            </a:r>
            <a:r>
              <a:rPr lang="en-GB" sz="1600" dirty="0" err="1"/>
              <a:t>Dehghani</a:t>
            </a:r>
            <a:r>
              <a:rPr lang="en-GB" sz="1600" dirty="0"/>
              <a:t>, A. (2020) “Anomie at public organizations: How can the quality of work life help?,” Journal of public affairs, 20(2). Available at: </a:t>
            </a:r>
            <a:r>
              <a:rPr lang="en-GB" sz="1600" dirty="0">
                <a:hlinkClick r:id="rId4"/>
              </a:rPr>
              <a:t>https://doi.org/10.1002/pa.1995</a:t>
            </a:r>
            <a:r>
              <a:rPr lang="en-GB" sz="1600" dirty="0"/>
              <a:t> [Accessed 16/02/2024]</a:t>
            </a:r>
          </a:p>
        </p:txBody>
      </p:sp>
      <p:sp>
        <p:nvSpPr>
          <p:cNvPr id="7" name="TextBox 6">
            <a:extLst>
              <a:ext uri="{FF2B5EF4-FFF2-40B4-BE49-F238E27FC236}">
                <a16:creationId xmlns:a16="http://schemas.microsoft.com/office/drawing/2014/main" id="{9F24296E-4B4E-B887-AA14-8B24BFB92D52}"/>
              </a:ext>
            </a:extLst>
          </p:cNvPr>
          <p:cNvSpPr txBox="1"/>
          <p:nvPr/>
        </p:nvSpPr>
        <p:spPr>
          <a:xfrm>
            <a:off x="335360" y="3882534"/>
            <a:ext cx="10835400" cy="338554"/>
          </a:xfrm>
          <a:prstGeom prst="rect">
            <a:avLst/>
          </a:prstGeom>
          <a:noFill/>
        </p:spPr>
        <p:txBody>
          <a:bodyPr wrap="square" rtlCol="0">
            <a:spAutoFit/>
          </a:bodyPr>
          <a:lstStyle/>
          <a:p>
            <a:r>
              <a:rPr lang="en-GB" sz="1600" dirty="0"/>
              <a:t>Jones, R. A. (1986) </a:t>
            </a:r>
            <a:r>
              <a:rPr lang="en-GB" sz="1600" i="1" dirty="0"/>
              <a:t>Emile Durkheim: An Introduction to Four Major Works</a:t>
            </a:r>
            <a:r>
              <a:rPr lang="en-GB" sz="1600" dirty="0"/>
              <a:t>. Beverly Hills, CA: Sage Publications, Inc</a:t>
            </a:r>
          </a:p>
        </p:txBody>
      </p:sp>
      <p:sp>
        <p:nvSpPr>
          <p:cNvPr id="10" name="TextBox 9">
            <a:extLst>
              <a:ext uri="{FF2B5EF4-FFF2-40B4-BE49-F238E27FC236}">
                <a16:creationId xmlns:a16="http://schemas.microsoft.com/office/drawing/2014/main" id="{606BCF15-CDE2-0FC7-A3E3-0802F19A00A7}"/>
              </a:ext>
            </a:extLst>
          </p:cNvPr>
          <p:cNvSpPr txBox="1"/>
          <p:nvPr/>
        </p:nvSpPr>
        <p:spPr>
          <a:xfrm>
            <a:off x="359643" y="2515881"/>
            <a:ext cx="11449272" cy="584775"/>
          </a:xfrm>
          <a:prstGeom prst="rect">
            <a:avLst/>
          </a:prstGeom>
          <a:noFill/>
        </p:spPr>
        <p:txBody>
          <a:bodyPr wrap="square" rtlCol="0">
            <a:spAutoFit/>
          </a:bodyPr>
          <a:lstStyle/>
          <a:p>
            <a:r>
              <a:rPr lang="en-GB" sz="1600" dirty="0"/>
              <a:t>House of Commons Trade and Industry Committee (2025) </a:t>
            </a:r>
            <a:r>
              <a:rPr lang="en-GB" sz="1600" i="1" dirty="0"/>
              <a:t>Jobs for the </a:t>
            </a:r>
            <a:r>
              <a:rPr lang="en-GB" sz="1600" i="1" dirty="0" err="1"/>
              <a:t>Grils</a:t>
            </a:r>
            <a:r>
              <a:rPr lang="en-GB" sz="1600" i="1" dirty="0"/>
              <a:t>: The effect of occupational segregation on the gender pay gap.</a:t>
            </a:r>
            <a:r>
              <a:rPr lang="en-GB" sz="1600" dirty="0"/>
              <a:t> Available at: </a:t>
            </a:r>
            <a:r>
              <a:rPr lang="en-GB" sz="1600" dirty="0">
                <a:hlinkClick r:id="rId5"/>
              </a:rPr>
              <a:t>https://publications.parliament.uk/pa/cm200405/cmselect/cmtrdind/300/300.pdf</a:t>
            </a:r>
            <a:r>
              <a:rPr lang="en-GB" sz="1600" dirty="0"/>
              <a:t>  [Accessed 20/02/2024]</a:t>
            </a:r>
          </a:p>
        </p:txBody>
      </p:sp>
      <p:sp>
        <p:nvSpPr>
          <p:cNvPr id="11" name="TextBox 10">
            <a:extLst>
              <a:ext uri="{FF2B5EF4-FFF2-40B4-BE49-F238E27FC236}">
                <a16:creationId xmlns:a16="http://schemas.microsoft.com/office/drawing/2014/main" id="{423C207C-9F8E-C4C6-BEA7-5D7F1BF94EC3}"/>
              </a:ext>
            </a:extLst>
          </p:cNvPr>
          <p:cNvSpPr txBox="1"/>
          <p:nvPr/>
        </p:nvSpPr>
        <p:spPr>
          <a:xfrm>
            <a:off x="331071" y="5002966"/>
            <a:ext cx="11193553" cy="830997"/>
          </a:xfrm>
          <a:prstGeom prst="rect">
            <a:avLst/>
          </a:prstGeom>
          <a:noFill/>
        </p:spPr>
        <p:txBody>
          <a:bodyPr wrap="square" rtlCol="0">
            <a:spAutoFit/>
          </a:bodyPr>
          <a:lstStyle/>
          <a:p>
            <a:r>
              <a:rPr lang="en-GB" sz="1600" b="0" i="0" dirty="0" err="1">
                <a:solidFill>
                  <a:srgbClr val="3A3A3A"/>
                </a:solidFill>
                <a:effectLst/>
                <a:latin typeface="Source Sans Pro" panose="020B0503030403020204" pitchFamily="34" charset="0"/>
              </a:rPr>
              <a:t>Krumboltz</a:t>
            </a:r>
            <a:r>
              <a:rPr lang="en-GB" sz="1600" b="0" i="0" dirty="0">
                <a:solidFill>
                  <a:srgbClr val="3A3A3A"/>
                </a:solidFill>
                <a:effectLst/>
                <a:latin typeface="Source Sans Pro" panose="020B0503030403020204" pitchFamily="34" charset="0"/>
              </a:rPr>
              <a:t>, J.D., Foley, P.F. and Cotter, E.W. (2013) “Applying the happenstance learning theory to involuntary career transitions,” </a:t>
            </a:r>
            <a:r>
              <a:rPr lang="en-GB" sz="1600" b="0" i="1" dirty="0">
                <a:solidFill>
                  <a:srgbClr val="3A3A3A"/>
                </a:solidFill>
                <a:effectLst/>
                <a:latin typeface="Source Sans Pro" panose="020B0503030403020204" pitchFamily="34" charset="0"/>
              </a:rPr>
              <a:t>The Career development quarterly</a:t>
            </a:r>
            <a:r>
              <a:rPr lang="en-GB" sz="1600" b="0" i="0" dirty="0">
                <a:solidFill>
                  <a:srgbClr val="3A3A3A"/>
                </a:solidFill>
                <a:effectLst/>
                <a:latin typeface="Source Sans Pro" panose="020B0503030403020204" pitchFamily="34" charset="0"/>
              </a:rPr>
              <a:t>, 61(1), pp. 15–26. Available at: </a:t>
            </a:r>
            <a:r>
              <a:rPr lang="en-GB" sz="1600" b="0" i="0" dirty="0">
                <a:solidFill>
                  <a:srgbClr val="3A3A3A"/>
                </a:solidFill>
                <a:effectLst/>
                <a:latin typeface="Source Sans Pro" panose="020B0503030403020204" pitchFamily="34" charset="0"/>
                <a:hlinkClick r:id="rId6"/>
              </a:rPr>
              <a:t>https://doi.org/10.1002/j.2161-0045.2013.00032.x</a:t>
            </a:r>
            <a:r>
              <a:rPr lang="en-GB" sz="1600" b="0" i="0" dirty="0">
                <a:solidFill>
                  <a:srgbClr val="3A3A3A"/>
                </a:solidFill>
                <a:effectLst/>
                <a:latin typeface="Source Sans Pro" panose="020B0503030403020204" pitchFamily="34" charset="0"/>
              </a:rPr>
              <a:t> [Accessed 20/02/2024]</a:t>
            </a:r>
            <a:endParaRPr lang="en-GB" sz="1600" dirty="0"/>
          </a:p>
        </p:txBody>
      </p:sp>
      <p:sp>
        <p:nvSpPr>
          <p:cNvPr id="12" name="TextBox 11">
            <a:extLst>
              <a:ext uri="{FF2B5EF4-FFF2-40B4-BE49-F238E27FC236}">
                <a16:creationId xmlns:a16="http://schemas.microsoft.com/office/drawing/2014/main" id="{F98DCEEE-D5F9-EF1C-4D6D-D41329D00074}"/>
              </a:ext>
            </a:extLst>
          </p:cNvPr>
          <p:cNvSpPr txBox="1"/>
          <p:nvPr/>
        </p:nvSpPr>
        <p:spPr>
          <a:xfrm>
            <a:off x="363385" y="4360426"/>
            <a:ext cx="10729192" cy="584775"/>
          </a:xfrm>
          <a:prstGeom prst="rect">
            <a:avLst/>
          </a:prstGeom>
          <a:noFill/>
        </p:spPr>
        <p:txBody>
          <a:bodyPr wrap="square" rtlCol="0">
            <a:spAutoFit/>
          </a:bodyPr>
          <a:lstStyle/>
          <a:p>
            <a:r>
              <a:rPr lang="en-GB" sz="1600" dirty="0"/>
              <a:t>Kaplan, Caren, Norma </a:t>
            </a:r>
            <a:r>
              <a:rPr lang="en-GB" sz="1600" dirty="0" err="1"/>
              <a:t>Alarcón</a:t>
            </a:r>
            <a:r>
              <a:rPr lang="en-GB" sz="1600" dirty="0"/>
              <a:t> and Minoo </a:t>
            </a:r>
            <a:r>
              <a:rPr lang="en-GB" sz="1600" dirty="0" err="1"/>
              <a:t>Moallen</a:t>
            </a:r>
            <a:r>
              <a:rPr lang="en-GB" sz="1600" dirty="0"/>
              <a:t>, 1999, </a:t>
            </a:r>
            <a:r>
              <a:rPr lang="en-GB" sz="1600" i="1" dirty="0"/>
              <a:t>Between Woman and Nation: Nationalisms, Transnational Feminisms, and the State</a:t>
            </a:r>
            <a:r>
              <a:rPr lang="en-GB" sz="1600" dirty="0"/>
              <a:t>, Durham, NC: Duke University Press</a:t>
            </a:r>
          </a:p>
        </p:txBody>
      </p:sp>
    </p:spTree>
    <p:extLst>
      <p:ext uri="{BB962C8B-B14F-4D97-AF65-F5344CB8AC3E}">
        <p14:creationId xmlns:p14="http://schemas.microsoft.com/office/powerpoint/2010/main" val="1079971247"/>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118AF4-D4E6-8C10-DACB-C13351E735D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D29B09E-E08F-5D2D-0534-106ED32A39F1}"/>
              </a:ext>
            </a:extLst>
          </p:cNvPr>
          <p:cNvSpPr>
            <a:spLocks noGrp="1"/>
          </p:cNvSpPr>
          <p:nvPr>
            <p:ph type="title"/>
          </p:nvPr>
        </p:nvSpPr>
        <p:spPr>
          <a:xfrm>
            <a:off x="1981200" y="274638"/>
            <a:ext cx="8229600" cy="714801"/>
          </a:xfrm>
        </p:spPr>
        <p:txBody>
          <a:bodyPr>
            <a:normAutofit fontScale="90000"/>
          </a:bodyPr>
          <a:lstStyle/>
          <a:p>
            <a:r>
              <a:rPr lang="en-GB" b="1" dirty="0"/>
              <a:t>References</a:t>
            </a:r>
          </a:p>
        </p:txBody>
      </p:sp>
      <p:sp>
        <p:nvSpPr>
          <p:cNvPr id="6" name="TextBox 5">
            <a:extLst>
              <a:ext uri="{FF2B5EF4-FFF2-40B4-BE49-F238E27FC236}">
                <a16:creationId xmlns:a16="http://schemas.microsoft.com/office/drawing/2014/main" id="{9068E022-894D-F012-E453-69D25108FD0E}"/>
              </a:ext>
            </a:extLst>
          </p:cNvPr>
          <p:cNvSpPr txBox="1"/>
          <p:nvPr/>
        </p:nvSpPr>
        <p:spPr>
          <a:xfrm>
            <a:off x="375054" y="1052736"/>
            <a:ext cx="10441160" cy="830997"/>
          </a:xfrm>
          <a:prstGeom prst="rect">
            <a:avLst/>
          </a:prstGeom>
          <a:noFill/>
        </p:spPr>
        <p:txBody>
          <a:bodyPr wrap="square" rtlCol="0">
            <a:spAutoFit/>
          </a:bodyPr>
          <a:lstStyle/>
          <a:p>
            <a:r>
              <a:rPr lang="en-GB" sz="1600" dirty="0"/>
              <a:t>Maree, J.G. (2010) “Brief Overview of the Advancement of Postmodern Approaches to Career </a:t>
            </a:r>
            <a:r>
              <a:rPr lang="en-GB" sz="1600" dirty="0" err="1"/>
              <a:t>Counseling</a:t>
            </a:r>
            <a:r>
              <a:rPr lang="en-GB" sz="1600" dirty="0"/>
              <a:t>,” </a:t>
            </a:r>
            <a:r>
              <a:rPr lang="en-GB" sz="1600" i="1" dirty="0"/>
              <a:t>Journal of psychology in Africa</a:t>
            </a:r>
            <a:r>
              <a:rPr lang="en-GB" sz="1600" dirty="0"/>
              <a:t>, 20(3), pp. 361–367. Available at: </a:t>
            </a:r>
            <a:r>
              <a:rPr lang="en-GB" sz="1600" dirty="0">
                <a:hlinkClick r:id="rId2"/>
              </a:rPr>
              <a:t>https://doi.org/10.1080/14330237.2010.1082038</a:t>
            </a:r>
            <a:r>
              <a:rPr lang="en-GB" sz="1600" dirty="0"/>
              <a:t> [Accessed 20/02/2024]</a:t>
            </a:r>
          </a:p>
        </p:txBody>
      </p:sp>
      <p:sp>
        <p:nvSpPr>
          <p:cNvPr id="3" name="TextBox 2">
            <a:extLst>
              <a:ext uri="{FF2B5EF4-FFF2-40B4-BE49-F238E27FC236}">
                <a16:creationId xmlns:a16="http://schemas.microsoft.com/office/drawing/2014/main" id="{27E67F03-22F0-8109-AB79-021B1C4C743F}"/>
              </a:ext>
            </a:extLst>
          </p:cNvPr>
          <p:cNvSpPr txBox="1"/>
          <p:nvPr/>
        </p:nvSpPr>
        <p:spPr>
          <a:xfrm>
            <a:off x="351918" y="1941498"/>
            <a:ext cx="10585176" cy="830997"/>
          </a:xfrm>
          <a:prstGeom prst="rect">
            <a:avLst/>
          </a:prstGeom>
          <a:noFill/>
        </p:spPr>
        <p:txBody>
          <a:bodyPr wrap="square" rtlCol="0">
            <a:spAutoFit/>
          </a:bodyPr>
          <a:lstStyle/>
          <a:p>
            <a:r>
              <a:rPr lang="en-GB" sz="1600" dirty="0"/>
              <a:t>Milkie, M.A., Raley, S.B. and Bianchi, S.M. (2009) “Taking on the Second Shift: Time Allocations and Time Pressures of U.S. Parents with Preschoolers,” </a:t>
            </a:r>
            <a:r>
              <a:rPr lang="en-GB" sz="1600" i="1" dirty="0"/>
              <a:t>Social forces</a:t>
            </a:r>
            <a:r>
              <a:rPr lang="en-GB" sz="1600" dirty="0"/>
              <a:t>, 88(2), pp. 487–517. Available at: </a:t>
            </a:r>
            <a:r>
              <a:rPr lang="en-GB" sz="1600" dirty="0">
                <a:hlinkClick r:id="rId3"/>
              </a:rPr>
              <a:t>https://doi.org/10.1353/sof.0.0268</a:t>
            </a:r>
            <a:r>
              <a:rPr lang="en-GB" sz="1600" dirty="0"/>
              <a:t> [Accessed 21/02/2024]</a:t>
            </a:r>
          </a:p>
        </p:txBody>
      </p:sp>
      <p:sp>
        <p:nvSpPr>
          <p:cNvPr id="9" name="TextBox 8">
            <a:extLst>
              <a:ext uri="{FF2B5EF4-FFF2-40B4-BE49-F238E27FC236}">
                <a16:creationId xmlns:a16="http://schemas.microsoft.com/office/drawing/2014/main" id="{8864AA53-EA67-A920-32FD-69638D8B3335}"/>
              </a:ext>
            </a:extLst>
          </p:cNvPr>
          <p:cNvSpPr txBox="1"/>
          <p:nvPr/>
        </p:nvSpPr>
        <p:spPr>
          <a:xfrm>
            <a:off x="351918" y="2776010"/>
            <a:ext cx="11665296" cy="584775"/>
          </a:xfrm>
          <a:prstGeom prst="rect">
            <a:avLst/>
          </a:prstGeom>
          <a:noFill/>
        </p:spPr>
        <p:txBody>
          <a:bodyPr wrap="square" rtlCol="0">
            <a:spAutoFit/>
          </a:bodyPr>
          <a:lstStyle/>
          <a:p>
            <a:r>
              <a:rPr lang="en-GB" sz="1600" dirty="0"/>
              <a:t>Nolan, P. (2003) ‘Adam Smith and the Contradictions of the Free Market’ </a:t>
            </a:r>
            <a:r>
              <a:rPr lang="en-GB" sz="1600" i="1" dirty="0"/>
              <a:t>Challenge</a:t>
            </a:r>
            <a:r>
              <a:rPr lang="en-GB" sz="1600" dirty="0"/>
              <a:t> Vol. 46, No. 3 pp. 112-123. Available at: </a:t>
            </a:r>
            <a:r>
              <a:rPr lang="en-GB" sz="1600" dirty="0">
                <a:hlinkClick r:id="rId4"/>
              </a:rPr>
              <a:t>https://www.jstor.org/stable/40722206</a:t>
            </a:r>
            <a:r>
              <a:rPr lang="en-GB" sz="1600" dirty="0"/>
              <a:t> [Accessed 26/02/2024]</a:t>
            </a:r>
          </a:p>
        </p:txBody>
      </p:sp>
      <p:sp>
        <p:nvSpPr>
          <p:cNvPr id="11" name="TextBox 10">
            <a:extLst>
              <a:ext uri="{FF2B5EF4-FFF2-40B4-BE49-F238E27FC236}">
                <a16:creationId xmlns:a16="http://schemas.microsoft.com/office/drawing/2014/main" id="{FB4C5C83-552D-2B07-BB45-92E983544C0C}"/>
              </a:ext>
            </a:extLst>
          </p:cNvPr>
          <p:cNvSpPr txBox="1"/>
          <p:nvPr/>
        </p:nvSpPr>
        <p:spPr>
          <a:xfrm>
            <a:off x="351918" y="4784241"/>
            <a:ext cx="10449358" cy="923330"/>
          </a:xfrm>
          <a:prstGeom prst="rect">
            <a:avLst/>
          </a:prstGeom>
          <a:noFill/>
        </p:spPr>
        <p:txBody>
          <a:bodyPr wrap="square" rtlCol="0">
            <a:spAutoFit/>
          </a:bodyPr>
          <a:lstStyle/>
          <a:p>
            <a:r>
              <a:rPr lang="en-GB" sz="1600" dirty="0"/>
              <a:t>Office for National Statistics (2019) </a:t>
            </a:r>
            <a:r>
              <a:rPr lang="en-GB" i="1" dirty="0"/>
              <a:t>Who works in the public sector? </a:t>
            </a:r>
            <a:r>
              <a:rPr lang="en-GB" dirty="0"/>
              <a:t>Available at: </a:t>
            </a:r>
            <a:r>
              <a:rPr lang="en-GB" dirty="0">
                <a:hlinkClick r:id="rId5"/>
              </a:rPr>
              <a:t>https://www.ons.gov.uk/economy/governmentpublicsectorandtaxes/publicspending/articles/whoworksinthepublicsector/2019-06-04#workers-in-the-public-sector-are-more-likely-to-be-women</a:t>
            </a:r>
            <a:r>
              <a:rPr lang="en-GB" dirty="0"/>
              <a:t> [Accessed 26/02/2024]</a:t>
            </a:r>
            <a:endParaRPr lang="en-GB" i="1" dirty="0"/>
          </a:p>
        </p:txBody>
      </p:sp>
      <p:sp>
        <p:nvSpPr>
          <p:cNvPr id="12" name="TextBox 11">
            <a:extLst>
              <a:ext uri="{FF2B5EF4-FFF2-40B4-BE49-F238E27FC236}">
                <a16:creationId xmlns:a16="http://schemas.microsoft.com/office/drawing/2014/main" id="{7B58A81E-6DD9-1B6F-7B96-5120BB0A1F78}"/>
              </a:ext>
            </a:extLst>
          </p:cNvPr>
          <p:cNvSpPr txBox="1"/>
          <p:nvPr/>
        </p:nvSpPr>
        <p:spPr>
          <a:xfrm>
            <a:off x="351918" y="3460802"/>
            <a:ext cx="10449358" cy="1323439"/>
          </a:xfrm>
          <a:prstGeom prst="rect">
            <a:avLst/>
          </a:prstGeom>
          <a:noFill/>
        </p:spPr>
        <p:txBody>
          <a:bodyPr wrap="square" rtlCol="0">
            <a:spAutoFit/>
          </a:bodyPr>
          <a:lstStyle/>
          <a:p>
            <a:r>
              <a:rPr lang="en-GB" sz="1600" dirty="0"/>
              <a:t>Office for National Statistics (2016) </a:t>
            </a:r>
            <a:r>
              <a:rPr lang="en-GB" sz="1600" i="1" dirty="0"/>
              <a:t>Women shoulder the responsibility of 'unpaid work’ </a:t>
            </a:r>
            <a:r>
              <a:rPr lang="en-GB" sz="1600" dirty="0"/>
              <a:t>Available at: </a:t>
            </a:r>
            <a:r>
              <a:rPr lang="en-GB" sz="1600" dirty="0">
                <a:hlinkClick r:id="rId6"/>
              </a:rPr>
              <a:t>https://www.ons.gov.uk/employmentandlabourmarket/peopleinwork/earningsandworkinghours/articles/womenshouldertheresponsibilityofunpaidwork/2016-11-10#:~:text=Women%20carry%20out%20an%20overall,to%20cooking%2C%20childcare%20and%20housework</a:t>
            </a:r>
            <a:r>
              <a:rPr lang="en-GB" sz="1600" dirty="0"/>
              <a:t>. [Accessed 26/02/2024]</a:t>
            </a:r>
            <a:endParaRPr lang="en-GB" sz="1600" i="1" dirty="0"/>
          </a:p>
        </p:txBody>
      </p:sp>
    </p:spTree>
    <p:extLst>
      <p:ext uri="{BB962C8B-B14F-4D97-AF65-F5344CB8AC3E}">
        <p14:creationId xmlns:p14="http://schemas.microsoft.com/office/powerpoint/2010/main" val="1112412063"/>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424FA2-0AAF-8785-0EA4-7BD352D9F33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D0E2AAB-EAA7-F1C8-F3BA-618CF953E8A3}"/>
              </a:ext>
            </a:extLst>
          </p:cNvPr>
          <p:cNvSpPr>
            <a:spLocks noGrp="1"/>
          </p:cNvSpPr>
          <p:nvPr>
            <p:ph type="title"/>
          </p:nvPr>
        </p:nvSpPr>
        <p:spPr>
          <a:xfrm>
            <a:off x="1847528" y="81683"/>
            <a:ext cx="8229600" cy="714801"/>
          </a:xfrm>
        </p:spPr>
        <p:txBody>
          <a:bodyPr>
            <a:normAutofit fontScale="90000"/>
          </a:bodyPr>
          <a:lstStyle/>
          <a:p>
            <a:r>
              <a:rPr lang="en-GB" b="1" dirty="0"/>
              <a:t>References</a:t>
            </a:r>
          </a:p>
        </p:txBody>
      </p:sp>
      <p:sp>
        <p:nvSpPr>
          <p:cNvPr id="4" name="TextBox 3">
            <a:extLst>
              <a:ext uri="{FF2B5EF4-FFF2-40B4-BE49-F238E27FC236}">
                <a16:creationId xmlns:a16="http://schemas.microsoft.com/office/drawing/2014/main" id="{16A40613-2E11-FE06-7B86-0DFCA747C85F}"/>
              </a:ext>
            </a:extLst>
          </p:cNvPr>
          <p:cNvSpPr txBox="1"/>
          <p:nvPr/>
        </p:nvSpPr>
        <p:spPr>
          <a:xfrm>
            <a:off x="260048" y="767219"/>
            <a:ext cx="11161240" cy="830997"/>
          </a:xfrm>
          <a:prstGeom prst="rect">
            <a:avLst/>
          </a:prstGeom>
          <a:noFill/>
        </p:spPr>
        <p:txBody>
          <a:bodyPr wrap="square" rtlCol="0">
            <a:spAutoFit/>
          </a:bodyPr>
          <a:lstStyle/>
          <a:p>
            <a:r>
              <a:rPr lang="en-GB" sz="1600" dirty="0"/>
              <a:t>ONS(2022). </a:t>
            </a:r>
            <a:r>
              <a:rPr lang="en-GB" sz="1600" i="1" dirty="0"/>
              <a:t>Families and the labour market, UK: 2021</a:t>
            </a:r>
            <a:r>
              <a:rPr lang="en-GB" sz="1600" dirty="0"/>
              <a:t>. Available at: </a:t>
            </a:r>
            <a:r>
              <a:rPr lang="en-GB" sz="1600" dirty="0">
                <a:hlinkClick r:id="rId2"/>
              </a:rPr>
              <a:t>https://www.ons.gov.uk/employmentandlabourmarket/peopleinwork/employmentandemployeetypes/articles/familiesandthelabourmarketengland/2021</a:t>
            </a:r>
            <a:r>
              <a:rPr lang="en-GB" sz="1600" dirty="0"/>
              <a:t> [Accessed 14/05/2024]</a:t>
            </a:r>
          </a:p>
        </p:txBody>
      </p:sp>
      <p:sp>
        <p:nvSpPr>
          <p:cNvPr id="11" name="TextBox 10">
            <a:extLst>
              <a:ext uri="{FF2B5EF4-FFF2-40B4-BE49-F238E27FC236}">
                <a16:creationId xmlns:a16="http://schemas.microsoft.com/office/drawing/2014/main" id="{E5E4DC3A-372A-166F-4933-25BF6EA60F01}"/>
              </a:ext>
            </a:extLst>
          </p:cNvPr>
          <p:cNvSpPr txBox="1"/>
          <p:nvPr/>
        </p:nvSpPr>
        <p:spPr>
          <a:xfrm>
            <a:off x="214590" y="2916788"/>
            <a:ext cx="10657184" cy="1077218"/>
          </a:xfrm>
          <a:prstGeom prst="rect">
            <a:avLst/>
          </a:prstGeom>
          <a:noFill/>
        </p:spPr>
        <p:txBody>
          <a:bodyPr wrap="square" rtlCol="0">
            <a:spAutoFit/>
          </a:bodyPr>
          <a:lstStyle/>
          <a:p>
            <a:r>
              <a:rPr lang="en-GB" sz="1600" dirty="0"/>
              <a:t>Reed, K. (1997) ‘Orientations to work: the cultural conditioning of motivation’, </a:t>
            </a:r>
            <a:r>
              <a:rPr lang="en-GB" sz="1600" i="1" dirty="0"/>
              <a:t>The Australian and New Zealand Journal of Sociology</a:t>
            </a:r>
            <a:r>
              <a:rPr lang="en-GB" sz="1600" dirty="0"/>
              <a:t>, Vol. 33 Issue (3), pp. 364–386. Available at: </a:t>
            </a:r>
            <a:r>
              <a:rPr lang="en-GB" sz="1600" dirty="0">
                <a:hlinkClick r:id="rId3"/>
              </a:rPr>
              <a:t>https://journals.sagepub.com/doi/abs/10.1177/144078339703300306?journalCode=josa#articleCitationDownloadContainer</a:t>
            </a:r>
            <a:r>
              <a:rPr lang="en-GB" sz="1600" dirty="0"/>
              <a:t> [Accessed 27/02/2024]</a:t>
            </a:r>
          </a:p>
        </p:txBody>
      </p:sp>
      <p:sp>
        <p:nvSpPr>
          <p:cNvPr id="12" name="TextBox 11">
            <a:extLst>
              <a:ext uri="{FF2B5EF4-FFF2-40B4-BE49-F238E27FC236}">
                <a16:creationId xmlns:a16="http://schemas.microsoft.com/office/drawing/2014/main" id="{52CBCB67-DC64-DE2D-9768-B6926D2F8B6B}"/>
              </a:ext>
            </a:extLst>
          </p:cNvPr>
          <p:cNvSpPr txBox="1"/>
          <p:nvPr/>
        </p:nvSpPr>
        <p:spPr>
          <a:xfrm>
            <a:off x="214590" y="5118283"/>
            <a:ext cx="10513834" cy="830997"/>
          </a:xfrm>
          <a:prstGeom prst="rect">
            <a:avLst/>
          </a:prstGeom>
          <a:noFill/>
        </p:spPr>
        <p:txBody>
          <a:bodyPr wrap="square" rtlCol="0">
            <a:spAutoFit/>
          </a:bodyPr>
          <a:lstStyle/>
          <a:p>
            <a:r>
              <a:rPr lang="en-GB" sz="1600" dirty="0"/>
              <a:t>Simpson R., </a:t>
            </a:r>
            <a:r>
              <a:rPr lang="en-GB" sz="1600" dirty="0" err="1"/>
              <a:t>Slutskaya</a:t>
            </a:r>
            <a:r>
              <a:rPr lang="en-GB" sz="1600" dirty="0"/>
              <a:t> N., Lewis P., </a:t>
            </a:r>
            <a:r>
              <a:rPr lang="en-GB" sz="1600" dirty="0" err="1"/>
              <a:t>Höpfl</a:t>
            </a:r>
            <a:r>
              <a:rPr lang="en-GB" sz="1600" dirty="0"/>
              <a:t> H. (2012) ‘Introducing Dirty Work, Concepts and Identities’. In: Simpson R., </a:t>
            </a:r>
            <a:r>
              <a:rPr lang="en-GB" sz="1600" dirty="0" err="1"/>
              <a:t>Slutskaya</a:t>
            </a:r>
            <a:r>
              <a:rPr lang="en-GB" sz="1600" dirty="0"/>
              <a:t> N., Lewis P., </a:t>
            </a:r>
            <a:r>
              <a:rPr lang="en-GB" sz="1600" dirty="0" err="1"/>
              <a:t>Höpfl</a:t>
            </a:r>
            <a:r>
              <a:rPr lang="en-GB" sz="1600" dirty="0"/>
              <a:t> H. (</a:t>
            </a:r>
            <a:r>
              <a:rPr lang="en-GB" sz="1600" dirty="0" err="1"/>
              <a:t>eds</a:t>
            </a:r>
            <a:r>
              <a:rPr lang="en-GB" sz="1600" dirty="0"/>
              <a:t>) </a:t>
            </a:r>
            <a:r>
              <a:rPr lang="en-GB" sz="1600" i="1" dirty="0"/>
              <a:t>Dirty Work. Identity Studies in the Social Sciences</a:t>
            </a:r>
            <a:r>
              <a:rPr lang="en-GB" sz="1600" dirty="0"/>
              <a:t>. Palgrave Macmillan, London. Available at: </a:t>
            </a:r>
            <a:r>
              <a:rPr lang="en-GB" sz="1600" dirty="0">
                <a:hlinkClick r:id="rId4"/>
              </a:rPr>
              <a:t>https://doi.org/10.1057/9780230393530_1</a:t>
            </a:r>
            <a:r>
              <a:rPr lang="en-GB" sz="1600" dirty="0"/>
              <a:t> [Accessed 27/02/2024]</a:t>
            </a:r>
          </a:p>
        </p:txBody>
      </p:sp>
      <p:sp>
        <p:nvSpPr>
          <p:cNvPr id="14" name="TextBox 13">
            <a:extLst>
              <a:ext uri="{FF2B5EF4-FFF2-40B4-BE49-F238E27FC236}">
                <a16:creationId xmlns:a16="http://schemas.microsoft.com/office/drawing/2014/main" id="{C54362E6-6EFA-06CC-D42F-170ED3ACA91A}"/>
              </a:ext>
            </a:extLst>
          </p:cNvPr>
          <p:cNvSpPr txBox="1"/>
          <p:nvPr/>
        </p:nvSpPr>
        <p:spPr>
          <a:xfrm>
            <a:off x="214590" y="4064959"/>
            <a:ext cx="11062318" cy="338554"/>
          </a:xfrm>
          <a:prstGeom prst="rect">
            <a:avLst/>
          </a:prstGeom>
          <a:noFill/>
        </p:spPr>
        <p:txBody>
          <a:bodyPr wrap="square" rtlCol="0">
            <a:spAutoFit/>
          </a:bodyPr>
          <a:lstStyle/>
          <a:p>
            <a:r>
              <a:rPr lang="en-GB" sz="1600" dirty="0"/>
              <a:t>Richards, Ellen, (1915), The Art of Right Living, Boston: Whitcomb and Barrow.</a:t>
            </a:r>
          </a:p>
        </p:txBody>
      </p:sp>
      <p:sp>
        <p:nvSpPr>
          <p:cNvPr id="15" name="TextBox 14">
            <a:extLst>
              <a:ext uri="{FF2B5EF4-FFF2-40B4-BE49-F238E27FC236}">
                <a16:creationId xmlns:a16="http://schemas.microsoft.com/office/drawing/2014/main" id="{CD563AE5-E3FE-86EA-597C-A8205EB40C61}"/>
              </a:ext>
            </a:extLst>
          </p:cNvPr>
          <p:cNvSpPr txBox="1"/>
          <p:nvPr/>
        </p:nvSpPr>
        <p:spPr>
          <a:xfrm>
            <a:off x="214590" y="4484251"/>
            <a:ext cx="11062318" cy="584775"/>
          </a:xfrm>
          <a:prstGeom prst="rect">
            <a:avLst/>
          </a:prstGeom>
          <a:noFill/>
        </p:spPr>
        <p:txBody>
          <a:bodyPr wrap="square" rtlCol="0">
            <a:spAutoFit/>
          </a:bodyPr>
          <a:lstStyle/>
          <a:p>
            <a:r>
              <a:rPr lang="en-GB" sz="1600" dirty="0"/>
              <a:t>Scott, J, (2014) </a:t>
            </a:r>
            <a:r>
              <a:rPr lang="en-GB" sz="1600" i="1" dirty="0"/>
              <a:t>The Oxford Dictionary of Sociology</a:t>
            </a:r>
            <a:r>
              <a:rPr lang="en-GB" sz="1600" dirty="0"/>
              <a:t> Available at: </a:t>
            </a:r>
            <a:r>
              <a:rPr lang="en-GB" sz="1600" dirty="0">
                <a:hlinkClick r:id="rId5"/>
              </a:rPr>
              <a:t>https://www-oxfordreference-com.ezproxy.uwtsd.ac.uk/display/10.1093/acref/9780199683581.001.0001/acref-9780199683581</a:t>
            </a:r>
            <a:r>
              <a:rPr lang="en-GB" sz="1600" dirty="0"/>
              <a:t>   [Accessed 16/02/2024]</a:t>
            </a:r>
          </a:p>
        </p:txBody>
      </p:sp>
      <p:sp>
        <p:nvSpPr>
          <p:cNvPr id="16" name="TextBox 15">
            <a:extLst>
              <a:ext uri="{FF2B5EF4-FFF2-40B4-BE49-F238E27FC236}">
                <a16:creationId xmlns:a16="http://schemas.microsoft.com/office/drawing/2014/main" id="{1DD1AD44-ED73-5542-2EBF-C73AFD93CA4F}"/>
              </a:ext>
            </a:extLst>
          </p:cNvPr>
          <p:cNvSpPr txBox="1"/>
          <p:nvPr/>
        </p:nvSpPr>
        <p:spPr>
          <a:xfrm>
            <a:off x="249490" y="2296011"/>
            <a:ext cx="11570065" cy="584775"/>
          </a:xfrm>
          <a:prstGeom prst="rect">
            <a:avLst/>
          </a:prstGeom>
          <a:noFill/>
        </p:spPr>
        <p:txBody>
          <a:bodyPr wrap="square" rtlCol="0">
            <a:spAutoFit/>
          </a:bodyPr>
          <a:lstStyle/>
          <a:p>
            <a:r>
              <a:rPr lang="en-GB" sz="1600" dirty="0" err="1"/>
              <a:t>Rapuano</a:t>
            </a:r>
            <a:r>
              <a:rPr lang="en-GB" sz="1600" dirty="0"/>
              <a:t>, V. and </a:t>
            </a:r>
            <a:r>
              <a:rPr lang="en-GB" sz="1600" dirty="0" err="1"/>
              <a:t>Valickas</a:t>
            </a:r>
            <a:r>
              <a:rPr lang="en-GB" sz="1600" dirty="0"/>
              <a:t>, A. (2021) “Application of Complexity Theory to Organizational Career Management System’s Development,” </a:t>
            </a:r>
            <a:r>
              <a:rPr lang="en-GB" sz="1600" i="1" dirty="0" err="1"/>
              <a:t>Organizacijų</a:t>
            </a:r>
            <a:r>
              <a:rPr lang="en-GB" sz="1600" i="1" dirty="0"/>
              <a:t> </a:t>
            </a:r>
            <a:r>
              <a:rPr lang="en-GB" sz="1600" i="1" dirty="0" err="1"/>
              <a:t>vadyba</a:t>
            </a:r>
            <a:r>
              <a:rPr lang="en-GB" sz="1600" dirty="0"/>
              <a:t>, 85(85), pp. 47–64. Available at: </a:t>
            </a:r>
            <a:r>
              <a:rPr lang="en-GB" sz="1600" dirty="0">
                <a:hlinkClick r:id="rId6"/>
              </a:rPr>
              <a:t>https://doi.org/10.1515/mosr-2021-0004</a:t>
            </a:r>
            <a:r>
              <a:rPr lang="en-GB" sz="1600" dirty="0"/>
              <a:t> [Accessed 26/02/2024]</a:t>
            </a:r>
          </a:p>
        </p:txBody>
      </p:sp>
      <p:sp>
        <p:nvSpPr>
          <p:cNvPr id="3" name="TextBox 2">
            <a:extLst>
              <a:ext uri="{FF2B5EF4-FFF2-40B4-BE49-F238E27FC236}">
                <a16:creationId xmlns:a16="http://schemas.microsoft.com/office/drawing/2014/main" id="{91413D8B-20E0-09F0-DDF6-28F5F025B7EF}"/>
              </a:ext>
            </a:extLst>
          </p:cNvPr>
          <p:cNvSpPr txBox="1"/>
          <p:nvPr/>
        </p:nvSpPr>
        <p:spPr>
          <a:xfrm>
            <a:off x="260048" y="1704728"/>
            <a:ext cx="11161240" cy="584775"/>
          </a:xfrm>
          <a:prstGeom prst="rect">
            <a:avLst/>
          </a:prstGeom>
          <a:noFill/>
        </p:spPr>
        <p:txBody>
          <a:bodyPr wrap="square" rtlCol="0">
            <a:spAutoFit/>
          </a:bodyPr>
          <a:lstStyle/>
          <a:p>
            <a:r>
              <a:rPr lang="en-GB" sz="1600" dirty="0" err="1"/>
              <a:t>Petrović</a:t>
            </a:r>
            <a:r>
              <a:rPr lang="en-GB" sz="1600" dirty="0"/>
              <a:t>, G. (2005 [1983]). "Reification." Marxists Internet Archive, transcribed by R. </a:t>
            </a:r>
            <a:r>
              <a:rPr lang="en-GB" sz="1600" dirty="0" err="1"/>
              <a:t>Dumain</a:t>
            </a:r>
            <a:r>
              <a:rPr lang="en-GB" sz="1600" dirty="0"/>
              <a:t> from T. </a:t>
            </a:r>
            <a:r>
              <a:rPr lang="en-GB" sz="1600" dirty="0" err="1"/>
              <a:t>Bottomore</a:t>
            </a:r>
            <a:r>
              <a:rPr lang="en-GB" sz="1600" dirty="0"/>
              <a:t>, L. Harris, V. G. Kiernan, and R. Miliband (eds.). 1983. </a:t>
            </a:r>
            <a:r>
              <a:rPr lang="en-GB" sz="1600" i="1" dirty="0"/>
              <a:t>A Dictionary of Marxist Thought</a:t>
            </a:r>
            <a:r>
              <a:rPr lang="en-GB" sz="1600" dirty="0"/>
              <a:t>. Cambridge, MA: Harvard University Press. Pp. 411–413.</a:t>
            </a:r>
          </a:p>
        </p:txBody>
      </p:sp>
    </p:spTree>
    <p:extLst>
      <p:ext uri="{BB962C8B-B14F-4D97-AF65-F5344CB8AC3E}">
        <p14:creationId xmlns:p14="http://schemas.microsoft.com/office/powerpoint/2010/main" val="247074928"/>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981200" y="274638"/>
            <a:ext cx="8229600" cy="714801"/>
          </a:xfrm>
          <a:prstGeom prst="rect">
            <a:avLst/>
          </a:prstGeom>
        </p:spPr>
        <p:txBody>
          <a:bodyPr>
            <a:normAutofit fontScale="975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a:t>References</a:t>
            </a:r>
            <a:endParaRPr lang="en-GB" b="1" dirty="0"/>
          </a:p>
        </p:txBody>
      </p:sp>
      <p:sp>
        <p:nvSpPr>
          <p:cNvPr id="2" name="TextBox 1"/>
          <p:cNvSpPr txBox="1"/>
          <p:nvPr/>
        </p:nvSpPr>
        <p:spPr>
          <a:xfrm>
            <a:off x="250644" y="3754175"/>
            <a:ext cx="11449272" cy="830997"/>
          </a:xfrm>
          <a:prstGeom prst="rect">
            <a:avLst/>
          </a:prstGeom>
          <a:noFill/>
        </p:spPr>
        <p:txBody>
          <a:bodyPr wrap="square" rtlCol="0">
            <a:spAutoFit/>
          </a:bodyPr>
          <a:lstStyle/>
          <a:p>
            <a:r>
              <a:rPr lang="en-GB" sz="1600" dirty="0"/>
              <a:t>United Nations Industrial Development Organization (2021) </a:t>
            </a:r>
            <a:r>
              <a:rPr lang="en-GB" sz="1600" i="1" dirty="0"/>
              <a:t>What is CSR? </a:t>
            </a:r>
            <a:r>
              <a:rPr lang="en-GB" sz="1600" dirty="0"/>
              <a:t>Available at: </a:t>
            </a:r>
            <a:r>
              <a:rPr lang="en-GB" sz="1600" dirty="0">
                <a:hlinkClick r:id="rId2"/>
              </a:rPr>
              <a:t>https://www.unido.org/our-focus/advancing-economic-competitiveness/competitive-trade-capacities-and-corporate-responsibility/corporate-social-responsibility-market-integration/what-csr</a:t>
            </a:r>
            <a:r>
              <a:rPr lang="en-GB" sz="1600" dirty="0"/>
              <a:t> [Accessed 27/02/2024]</a:t>
            </a:r>
          </a:p>
        </p:txBody>
      </p:sp>
      <p:sp>
        <p:nvSpPr>
          <p:cNvPr id="6" name="TextBox 5"/>
          <p:cNvSpPr txBox="1"/>
          <p:nvPr/>
        </p:nvSpPr>
        <p:spPr>
          <a:xfrm>
            <a:off x="263352" y="5436513"/>
            <a:ext cx="11449272" cy="584775"/>
          </a:xfrm>
          <a:prstGeom prst="rect">
            <a:avLst/>
          </a:prstGeom>
          <a:noFill/>
        </p:spPr>
        <p:txBody>
          <a:bodyPr wrap="square" rtlCol="0">
            <a:spAutoFit/>
          </a:bodyPr>
          <a:lstStyle/>
          <a:p>
            <a:r>
              <a:rPr lang="en-GB" sz="1600" dirty="0"/>
              <a:t>Weber (1921), as translated in: Waters, Tony, and Dagmar Waters, trans. (2015). </a:t>
            </a:r>
            <a:r>
              <a:rPr lang="en-GB" sz="1600" i="1" dirty="0"/>
              <a:t>Weber's Rationalism and Modern Society: New Translations for the 21st Century</a:t>
            </a:r>
            <a:r>
              <a:rPr lang="en-GB" sz="1600" dirty="0"/>
              <a:t>, edited by T. Waters and D. Waters. New York: Palgrave-Macmillan</a:t>
            </a:r>
          </a:p>
        </p:txBody>
      </p:sp>
      <p:sp>
        <p:nvSpPr>
          <p:cNvPr id="7" name="TextBox 6"/>
          <p:cNvSpPr txBox="1"/>
          <p:nvPr/>
        </p:nvSpPr>
        <p:spPr>
          <a:xfrm>
            <a:off x="253450" y="4701651"/>
            <a:ext cx="10202322" cy="584775"/>
          </a:xfrm>
          <a:prstGeom prst="rect">
            <a:avLst/>
          </a:prstGeom>
          <a:noFill/>
        </p:spPr>
        <p:txBody>
          <a:bodyPr wrap="square" rtlCol="0">
            <a:spAutoFit/>
          </a:bodyPr>
          <a:lstStyle/>
          <a:p>
            <a:r>
              <a:rPr lang="en-GB" sz="1600" dirty="0"/>
              <a:t>Watson, T. J. (2001) ‘Organizations: Negotiated Orders’ in </a:t>
            </a:r>
            <a:r>
              <a:rPr lang="en-GB" sz="1600" i="1" dirty="0"/>
              <a:t>International Encyclopedia of the Social &amp; </a:t>
            </a:r>
            <a:r>
              <a:rPr lang="en-GB" sz="1600" i="1" dirty="0" err="1"/>
              <a:t>Behavioral</a:t>
            </a:r>
            <a:r>
              <a:rPr lang="en-GB" sz="1600" i="1" dirty="0"/>
              <a:t> Sciences</a:t>
            </a:r>
            <a:r>
              <a:rPr lang="en-GB" sz="1600" dirty="0"/>
              <a:t> Available at </a:t>
            </a:r>
            <a:r>
              <a:rPr lang="en-GB" sz="1600" dirty="0">
                <a:hlinkClick r:id="rId3"/>
              </a:rPr>
              <a:t>https://www.sciencedirect.com/science/article/abs/pii/</a:t>
            </a:r>
            <a:r>
              <a:rPr lang="en-GB" sz="1600">
                <a:hlinkClick r:id="rId3"/>
              </a:rPr>
              <a:t>B0080430767042108</a:t>
            </a:r>
            <a:r>
              <a:rPr lang="en-GB" sz="1600"/>
              <a:t> [Accessed 27/02/2024]</a:t>
            </a:r>
            <a:endParaRPr lang="en-GB" sz="1600" dirty="0"/>
          </a:p>
        </p:txBody>
      </p:sp>
      <p:sp>
        <p:nvSpPr>
          <p:cNvPr id="4" name="TextBox 3">
            <a:extLst>
              <a:ext uri="{FF2B5EF4-FFF2-40B4-BE49-F238E27FC236}">
                <a16:creationId xmlns:a16="http://schemas.microsoft.com/office/drawing/2014/main" id="{FB89A2E2-C0A1-FE0A-D7EA-0B9BC4697E07}"/>
              </a:ext>
            </a:extLst>
          </p:cNvPr>
          <p:cNvSpPr txBox="1"/>
          <p:nvPr/>
        </p:nvSpPr>
        <p:spPr>
          <a:xfrm>
            <a:off x="263352" y="3017034"/>
            <a:ext cx="10513168" cy="830997"/>
          </a:xfrm>
          <a:prstGeom prst="rect">
            <a:avLst/>
          </a:prstGeom>
          <a:noFill/>
        </p:spPr>
        <p:txBody>
          <a:bodyPr wrap="square" rtlCol="0">
            <a:spAutoFit/>
          </a:bodyPr>
          <a:lstStyle/>
          <a:p>
            <a:r>
              <a:rPr lang="en-GB" sz="1600" dirty="0" err="1"/>
              <a:t>Turja</a:t>
            </a:r>
            <a:r>
              <a:rPr lang="en-GB" sz="1600" dirty="0"/>
              <a:t>, T. (2023) “The equity of opportunities in emerging service work robotisation,” </a:t>
            </a:r>
            <a:r>
              <a:rPr lang="en-GB" sz="1600" i="1" dirty="0"/>
              <a:t>The journal of workplace learning</a:t>
            </a:r>
            <a:r>
              <a:rPr lang="en-GB" sz="1600" dirty="0"/>
              <a:t>, 35(9), pp. 38–49. Available at: </a:t>
            </a:r>
            <a:r>
              <a:rPr lang="en-GB" sz="1600" dirty="0">
                <a:hlinkClick r:id="rId4"/>
              </a:rPr>
              <a:t>https://doi.org/10.1108/JWL-11-2021-0153</a:t>
            </a:r>
            <a:r>
              <a:rPr lang="en-GB" sz="1600" dirty="0"/>
              <a:t> [Accessed 21/02/2024]</a:t>
            </a:r>
            <a:endParaRPr lang="en-GB" sz="2000" dirty="0"/>
          </a:p>
          <a:p>
            <a:endParaRPr lang="en-GB" sz="1600" dirty="0"/>
          </a:p>
        </p:txBody>
      </p:sp>
      <p:sp>
        <p:nvSpPr>
          <p:cNvPr id="5" name="TextBox 4">
            <a:extLst>
              <a:ext uri="{FF2B5EF4-FFF2-40B4-BE49-F238E27FC236}">
                <a16:creationId xmlns:a16="http://schemas.microsoft.com/office/drawing/2014/main" id="{DDF2D512-F395-A49B-6137-009D1CFF41CA}"/>
              </a:ext>
            </a:extLst>
          </p:cNvPr>
          <p:cNvSpPr txBox="1"/>
          <p:nvPr/>
        </p:nvSpPr>
        <p:spPr>
          <a:xfrm>
            <a:off x="263352" y="2198165"/>
            <a:ext cx="11089232" cy="584775"/>
          </a:xfrm>
          <a:prstGeom prst="rect">
            <a:avLst/>
          </a:prstGeom>
          <a:noFill/>
        </p:spPr>
        <p:txBody>
          <a:bodyPr wrap="square" rtlCol="0">
            <a:spAutoFit/>
          </a:bodyPr>
          <a:lstStyle/>
          <a:p>
            <a:r>
              <a:rPr lang="en-GB" sz="1600" dirty="0"/>
              <a:t>Taylor, R.F. (2004) “Extending conceptual boundaries: Work, voluntary work and employment,” </a:t>
            </a:r>
            <a:r>
              <a:rPr lang="en-GB" sz="1600" i="1" dirty="0"/>
              <a:t>Work, employment and society</a:t>
            </a:r>
            <a:r>
              <a:rPr lang="en-GB" sz="1600" dirty="0"/>
              <a:t>, 18(1), pp. 29–49. Available at: </a:t>
            </a:r>
            <a:r>
              <a:rPr lang="en-GB" sz="1600" dirty="0">
                <a:hlinkClick r:id="rId5"/>
              </a:rPr>
              <a:t>https://doi.org/10.1177/0950017004040761</a:t>
            </a:r>
            <a:r>
              <a:rPr lang="en-GB" sz="1600" dirty="0"/>
              <a:t> [Accessed 26/02/2024]</a:t>
            </a:r>
          </a:p>
        </p:txBody>
      </p:sp>
      <p:sp>
        <p:nvSpPr>
          <p:cNvPr id="8" name="TextBox 7">
            <a:extLst>
              <a:ext uri="{FF2B5EF4-FFF2-40B4-BE49-F238E27FC236}">
                <a16:creationId xmlns:a16="http://schemas.microsoft.com/office/drawing/2014/main" id="{DBDA3FDC-65E5-E151-5F4C-43A46EAC7C37}"/>
              </a:ext>
            </a:extLst>
          </p:cNvPr>
          <p:cNvSpPr txBox="1"/>
          <p:nvPr/>
        </p:nvSpPr>
        <p:spPr>
          <a:xfrm>
            <a:off x="251097" y="1164089"/>
            <a:ext cx="11537135" cy="338554"/>
          </a:xfrm>
          <a:prstGeom prst="rect">
            <a:avLst/>
          </a:prstGeom>
          <a:noFill/>
        </p:spPr>
        <p:txBody>
          <a:bodyPr wrap="square" rtlCol="0">
            <a:spAutoFit/>
          </a:bodyPr>
          <a:lstStyle/>
          <a:p>
            <a:r>
              <a:rPr lang="en-GB" sz="1600" dirty="0"/>
              <a:t>Smith, A., &amp; Spencer, M. G. (2012). An inquiry into the nature and causes of the wealth of nations. Wordsworth Editions.</a:t>
            </a:r>
          </a:p>
        </p:txBody>
      </p:sp>
      <p:sp>
        <p:nvSpPr>
          <p:cNvPr id="9" name="TextBox 8">
            <a:extLst>
              <a:ext uri="{FF2B5EF4-FFF2-40B4-BE49-F238E27FC236}">
                <a16:creationId xmlns:a16="http://schemas.microsoft.com/office/drawing/2014/main" id="{1A5345D7-AED8-3369-47D0-B24836E43934}"/>
              </a:ext>
            </a:extLst>
          </p:cNvPr>
          <p:cNvSpPr txBox="1"/>
          <p:nvPr/>
        </p:nvSpPr>
        <p:spPr>
          <a:xfrm>
            <a:off x="290266" y="1615669"/>
            <a:ext cx="11062318" cy="338554"/>
          </a:xfrm>
          <a:prstGeom prst="rect">
            <a:avLst/>
          </a:prstGeom>
          <a:noFill/>
        </p:spPr>
        <p:txBody>
          <a:bodyPr wrap="square" rtlCol="0">
            <a:spAutoFit/>
          </a:bodyPr>
          <a:lstStyle/>
          <a:p>
            <a:r>
              <a:rPr lang="en-GB" sz="1600" dirty="0"/>
              <a:t>Smith, Dorothy E., 1989, </a:t>
            </a:r>
            <a:r>
              <a:rPr lang="en-GB" sz="1600" i="1" dirty="0"/>
              <a:t>The Everyday World as Problematic: A Feminist Sociology</a:t>
            </a:r>
            <a:r>
              <a:rPr lang="en-GB" sz="1600" dirty="0"/>
              <a:t>, Boston: </a:t>
            </a:r>
            <a:r>
              <a:rPr lang="en-GB" sz="1600" dirty="0" err="1"/>
              <a:t>Northeastern</a:t>
            </a:r>
            <a:r>
              <a:rPr lang="en-GB" sz="1600" dirty="0"/>
              <a:t> University Press.</a:t>
            </a:r>
          </a:p>
        </p:txBody>
      </p:sp>
    </p:spTree>
    <p:extLst>
      <p:ext uri="{BB962C8B-B14F-4D97-AF65-F5344CB8AC3E}">
        <p14:creationId xmlns:p14="http://schemas.microsoft.com/office/powerpoint/2010/main" val="3085588611"/>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346050"/>
          </a:xfrm>
        </p:spPr>
        <p:txBody>
          <a:bodyPr>
            <a:normAutofit fontScale="90000"/>
          </a:bodyPr>
          <a:lstStyle/>
          <a:p>
            <a:r>
              <a:rPr lang="en-GB" b="1" dirty="0"/>
              <a:t>Video References</a:t>
            </a:r>
          </a:p>
        </p:txBody>
      </p:sp>
      <p:sp>
        <p:nvSpPr>
          <p:cNvPr id="3" name="TextBox 2"/>
          <p:cNvSpPr txBox="1"/>
          <p:nvPr/>
        </p:nvSpPr>
        <p:spPr>
          <a:xfrm>
            <a:off x="263352" y="1052737"/>
            <a:ext cx="11233248" cy="584775"/>
          </a:xfrm>
          <a:prstGeom prst="rect">
            <a:avLst/>
          </a:prstGeom>
          <a:noFill/>
        </p:spPr>
        <p:txBody>
          <a:bodyPr wrap="square" rtlCol="0">
            <a:spAutoFit/>
          </a:bodyPr>
          <a:lstStyle/>
          <a:p>
            <a:pPr marL="342900" indent="-342900">
              <a:buFont typeface="+mj-lt"/>
              <a:buAutoNum type="arabicPeriod"/>
            </a:pPr>
            <a:r>
              <a:rPr lang="en-GB" sz="1600" dirty="0"/>
              <a:t>Frasier Institute (2019) </a:t>
            </a:r>
            <a:r>
              <a:rPr lang="en-GB" sz="1600" i="1" dirty="0"/>
              <a:t>The Essential Adam Smith: Labour Markets </a:t>
            </a:r>
            <a:r>
              <a:rPr lang="en-GB" sz="1600" dirty="0"/>
              <a:t>Available at: </a:t>
            </a:r>
            <a:r>
              <a:rPr lang="en-GB" sz="1600" dirty="0">
                <a:hlinkClick r:id="rId2"/>
              </a:rPr>
              <a:t>https://www.youtube.com/watch?v=JhhS5jF3Ugg</a:t>
            </a:r>
            <a:r>
              <a:rPr lang="en-GB" sz="1600" dirty="0"/>
              <a:t> [Accessed 08/09/2021)</a:t>
            </a:r>
          </a:p>
        </p:txBody>
      </p:sp>
    </p:spTree>
    <p:extLst>
      <p:ext uri="{BB962C8B-B14F-4D97-AF65-F5344CB8AC3E}">
        <p14:creationId xmlns:p14="http://schemas.microsoft.com/office/powerpoint/2010/main" val="3033899702"/>
      </p:ext>
    </p:extLst>
  </p:cSld>
  <p:clrMapOvr>
    <a:masterClrMapping/>
  </p:clrMapOvr>
</p:sld>
</file>

<file path=ppt/theme/theme1.xml><?xml version="1.0" encoding="utf-8"?>
<a:theme xmlns:a="http://schemas.openxmlformats.org/drawingml/2006/main" name="UWTSD blue backgroun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 Template (lectures)</Template>
  <TotalTime>2957</TotalTime>
  <Words>9245</Words>
  <Application>Microsoft Office PowerPoint</Application>
  <PresentationFormat>Widescreen</PresentationFormat>
  <Paragraphs>456</Paragraphs>
  <Slides>83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83</vt:i4>
      </vt:variant>
    </vt:vector>
  </HeadingPairs>
  <TitlesOfParts>
    <vt:vector size="87" baseType="lpstr">
      <vt:lpstr>Arial</vt:lpstr>
      <vt:lpstr>Calibri</vt:lpstr>
      <vt:lpstr>Source Sans Pro</vt:lpstr>
      <vt:lpstr>UWTSD blue background</vt:lpstr>
      <vt:lpstr>PowerPoint Presentation</vt:lpstr>
      <vt:lpstr>PowerPoint Presentation</vt:lpstr>
      <vt:lpstr>PowerPoint Presentation</vt:lpstr>
      <vt:lpstr>What is work?</vt:lpstr>
      <vt:lpstr>PowerPoint Presentation</vt:lpstr>
      <vt:lpstr>PowerPoint Presentation</vt:lpstr>
      <vt:lpstr>PowerPoint Presentation</vt:lpstr>
      <vt:lpstr>Critical Thinking Exercise</vt:lpstr>
      <vt:lpstr>PowerPoint Presentation</vt:lpstr>
      <vt:lpstr>PowerPoint Presentation</vt:lpstr>
      <vt:lpstr>‘Classical’ Sociological Theories of Work</vt:lpstr>
      <vt:lpstr>Teleology as a basis for sociological thought</vt:lpstr>
      <vt:lpstr>Durkheim</vt:lpstr>
      <vt:lpstr>Durkheim and Work</vt:lpstr>
      <vt:lpstr>Durkheim and Work</vt:lpstr>
      <vt:lpstr>Durkheim and Work</vt:lpstr>
      <vt:lpstr>Durkheim and Work</vt:lpstr>
      <vt:lpstr>Durkheim and Work</vt:lpstr>
      <vt:lpstr>Durkheim and Work</vt:lpstr>
      <vt:lpstr>Durkheim and Work</vt:lpstr>
      <vt:lpstr>Weber</vt:lpstr>
      <vt:lpstr>Weber and Work</vt:lpstr>
      <vt:lpstr>Weber and Work</vt:lpstr>
      <vt:lpstr>Weber and Work</vt:lpstr>
      <vt:lpstr>Intrinsic and Extrinsic work values </vt:lpstr>
      <vt:lpstr>PowerPoint Presentation</vt:lpstr>
      <vt:lpstr>Weber and Work</vt:lpstr>
      <vt:lpstr>Weber and Work</vt:lpstr>
      <vt:lpstr>Weber and Work</vt:lpstr>
      <vt:lpstr>Weber and Work</vt:lpstr>
      <vt:lpstr>Weber and Work</vt:lpstr>
      <vt:lpstr>Weber and Work</vt:lpstr>
      <vt:lpstr>Weber and Work</vt:lpstr>
      <vt:lpstr>Weber and Work</vt:lpstr>
      <vt:lpstr>Weber and Work</vt:lpstr>
      <vt:lpstr>Weber and Work</vt:lpstr>
      <vt:lpstr>Marx &amp; Engels</vt:lpstr>
      <vt:lpstr>Marxist Theory and Work</vt:lpstr>
      <vt:lpstr>Marxist Theory and Work</vt:lpstr>
      <vt:lpstr>Marxist Theory and Work</vt:lpstr>
      <vt:lpstr>Marxist Theory and Work</vt:lpstr>
      <vt:lpstr>Marxist Theory and Work</vt:lpstr>
      <vt:lpstr>Marxist Theory and Work</vt:lpstr>
      <vt:lpstr>Marxist Theory and Labour</vt:lpstr>
      <vt:lpstr>PowerPoint Presentation</vt:lpstr>
      <vt:lpstr>PowerPoint Presentation</vt:lpstr>
      <vt:lpstr>PowerPoint Presentation</vt:lpstr>
      <vt:lpstr>Symbolic Interactionism</vt:lpstr>
      <vt:lpstr>PowerPoint Presentation</vt:lpstr>
      <vt:lpstr>PowerPoint Presentation</vt:lpstr>
      <vt:lpstr>PowerPoint Presentation</vt:lpstr>
      <vt:lpstr>Post-Modernism</vt:lpstr>
      <vt:lpstr>Post-Modern Approaches to Work</vt:lpstr>
      <vt:lpstr>Post-Modern Approaches to Work</vt:lpstr>
      <vt:lpstr>Post-Modern Approaches to Work</vt:lpstr>
      <vt:lpstr>Post-Modern Approaches to Work</vt:lpstr>
      <vt:lpstr>Post-Modern Approaches to Work</vt:lpstr>
      <vt:lpstr>Post-Modern Approaches to Work</vt:lpstr>
      <vt:lpstr>Post-Modern Approaches to Work</vt:lpstr>
      <vt:lpstr>Post-Modern Approaches to Work</vt:lpstr>
      <vt:lpstr>Post-Modern Approaches to Work</vt:lpstr>
      <vt:lpstr>Post-Modern Approaches to Work</vt:lpstr>
      <vt:lpstr>Post-Modern Approaches to Work</vt:lpstr>
      <vt:lpstr>Post-Modern Approaches to Work</vt:lpstr>
      <vt:lpstr>PowerPoint Presentation</vt:lpstr>
      <vt:lpstr>Feminism</vt:lpstr>
      <vt:lpstr>Feminist Approaches to Work</vt:lpstr>
      <vt:lpstr>Feminist Approaches to Work</vt:lpstr>
      <vt:lpstr>Feminist Approaches to Work</vt:lpstr>
      <vt:lpstr>Feminist Approaches to Work</vt:lpstr>
      <vt:lpstr>Feminist Approaches to Work</vt:lpstr>
      <vt:lpstr>Feminist Approaches to Work</vt:lpstr>
      <vt:lpstr>Feminist Approaches to Work</vt:lpstr>
      <vt:lpstr>Feminist Approaches to Work</vt:lpstr>
      <vt:lpstr>PowerPoint Presentation</vt:lpstr>
      <vt:lpstr>Feminist Approaches to Work</vt:lpstr>
      <vt:lpstr>References</vt:lpstr>
      <vt:lpstr>References</vt:lpstr>
      <vt:lpstr>References</vt:lpstr>
      <vt:lpstr>References</vt:lpstr>
      <vt:lpstr>References</vt:lpstr>
      <vt:lpstr>PowerPoint Presentation</vt:lpstr>
      <vt:lpstr>Video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Ken Dicks</dc:creator>
  <cp:lastModifiedBy>Ken Dicks</cp:lastModifiedBy>
  <cp:revision>194</cp:revision>
  <dcterms:created xsi:type="dcterms:W3CDTF">2018-09-30T11:39:06Z</dcterms:created>
  <dcterms:modified xsi:type="dcterms:W3CDTF">2024-05-14T11:04:26Z</dcterms:modified>
</cp:coreProperties>
</file>