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66" r:id="rId5"/>
    <p:sldId id="258" r:id="rId6"/>
    <p:sldId id="259" r:id="rId7"/>
    <p:sldId id="260" r:id="rId8"/>
    <p:sldId id="261" r:id="rId9"/>
    <p:sldId id="262" r:id="rId10"/>
    <p:sldId id="263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6" autoAdjust="0"/>
    <p:restoredTop sz="94660"/>
  </p:normalViewPr>
  <p:slideViewPr>
    <p:cSldViewPr snapToGrid="0">
      <p:cViewPr varScale="1">
        <p:scale>
          <a:sx n="36" d="100"/>
          <a:sy n="36" d="100"/>
        </p:scale>
        <p:origin x="48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22BCB7-C8B3-4DAD-9FD9-37BEBE2C389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018CA9D1-28FB-44EC-A219-09FF2E3B6D20}">
      <dgm:prSet/>
      <dgm:spPr/>
      <dgm:t>
        <a:bodyPr/>
        <a:lstStyle/>
        <a:p>
          <a:r>
            <a:rPr lang="en-US" b="1" i="0"/>
            <a:t>co-design</a:t>
          </a:r>
          <a:r>
            <a:rPr lang="en-US" b="0" i="0"/>
            <a:t>, including planning of services</a:t>
          </a:r>
          <a:endParaRPr lang="en-US"/>
        </a:p>
      </dgm:t>
    </dgm:pt>
    <dgm:pt modelId="{7A1B9EFA-049F-45DE-80DD-8C5CF3FD8769}" type="parTrans" cxnId="{21187336-0CDB-41BE-A071-DA9FA25E9CD1}">
      <dgm:prSet/>
      <dgm:spPr/>
      <dgm:t>
        <a:bodyPr/>
        <a:lstStyle/>
        <a:p>
          <a:endParaRPr lang="en-US"/>
        </a:p>
      </dgm:t>
    </dgm:pt>
    <dgm:pt modelId="{875E0D51-3F01-4DDF-8629-EB9BC8A97CEE}" type="sibTrans" cxnId="{21187336-0CDB-41BE-A071-DA9FA25E9CD1}">
      <dgm:prSet/>
      <dgm:spPr/>
      <dgm:t>
        <a:bodyPr/>
        <a:lstStyle/>
        <a:p>
          <a:endParaRPr lang="en-US"/>
        </a:p>
      </dgm:t>
    </dgm:pt>
    <dgm:pt modelId="{4A554366-6D87-426F-96D8-7AE0D3A31DB6}">
      <dgm:prSet/>
      <dgm:spPr/>
      <dgm:t>
        <a:bodyPr/>
        <a:lstStyle/>
        <a:p>
          <a:r>
            <a:rPr lang="en-US" b="1" i="0"/>
            <a:t>co-decision making</a:t>
          </a:r>
          <a:r>
            <a:rPr lang="en-US" b="0" i="0"/>
            <a:t> in the allocation of resources</a:t>
          </a:r>
          <a:endParaRPr lang="en-US"/>
        </a:p>
      </dgm:t>
    </dgm:pt>
    <dgm:pt modelId="{052E960E-E0D6-4C8E-9CC6-42C3A666E937}" type="parTrans" cxnId="{74BC6044-F532-4698-8D94-898B3E0BA229}">
      <dgm:prSet/>
      <dgm:spPr/>
      <dgm:t>
        <a:bodyPr/>
        <a:lstStyle/>
        <a:p>
          <a:endParaRPr lang="en-US"/>
        </a:p>
      </dgm:t>
    </dgm:pt>
    <dgm:pt modelId="{DB203F22-BEC5-4F31-BC09-02CECEF40519}" type="sibTrans" cxnId="{74BC6044-F532-4698-8D94-898B3E0BA229}">
      <dgm:prSet/>
      <dgm:spPr/>
      <dgm:t>
        <a:bodyPr/>
        <a:lstStyle/>
        <a:p>
          <a:endParaRPr lang="en-US"/>
        </a:p>
      </dgm:t>
    </dgm:pt>
    <dgm:pt modelId="{A0652554-DAC9-458B-86E7-4CD2AC47E4E5}">
      <dgm:prSet/>
      <dgm:spPr/>
      <dgm:t>
        <a:bodyPr/>
        <a:lstStyle/>
        <a:p>
          <a:r>
            <a:rPr lang="en-US" b="1" i="0"/>
            <a:t>co-delivery of services</a:t>
          </a:r>
          <a:r>
            <a:rPr lang="en-US" b="0" i="0"/>
            <a:t>, including the role of volunteers in providing the service</a:t>
          </a:r>
          <a:endParaRPr lang="en-US"/>
        </a:p>
      </dgm:t>
    </dgm:pt>
    <dgm:pt modelId="{9A040DF4-7F33-4138-80FF-462C9E8826EF}" type="parTrans" cxnId="{E9DF6A64-08CA-421E-8C22-8F8F7EE735FD}">
      <dgm:prSet/>
      <dgm:spPr/>
      <dgm:t>
        <a:bodyPr/>
        <a:lstStyle/>
        <a:p>
          <a:endParaRPr lang="en-US"/>
        </a:p>
      </dgm:t>
    </dgm:pt>
    <dgm:pt modelId="{8BB3EF13-6D5C-43D8-9EF8-1103E192693A}" type="sibTrans" cxnId="{E9DF6A64-08CA-421E-8C22-8F8F7EE735FD}">
      <dgm:prSet/>
      <dgm:spPr/>
      <dgm:t>
        <a:bodyPr/>
        <a:lstStyle/>
        <a:p>
          <a:endParaRPr lang="en-US"/>
        </a:p>
      </dgm:t>
    </dgm:pt>
    <dgm:pt modelId="{FED83D28-61F1-4797-88E2-FC5A96BA18B1}">
      <dgm:prSet/>
      <dgm:spPr/>
      <dgm:t>
        <a:bodyPr/>
        <a:lstStyle/>
        <a:p>
          <a:r>
            <a:rPr lang="en-US" b="1" i="0"/>
            <a:t>co-evaluation</a:t>
          </a:r>
          <a:r>
            <a:rPr lang="en-US" b="0" i="0"/>
            <a:t> of the service.</a:t>
          </a:r>
          <a:endParaRPr lang="en-US"/>
        </a:p>
      </dgm:t>
    </dgm:pt>
    <dgm:pt modelId="{807AA1A4-ABB1-42AF-9217-44961AB201AA}" type="parTrans" cxnId="{6999CD4C-9BED-40BB-B880-A2ED31FD39DF}">
      <dgm:prSet/>
      <dgm:spPr/>
      <dgm:t>
        <a:bodyPr/>
        <a:lstStyle/>
        <a:p>
          <a:endParaRPr lang="en-US"/>
        </a:p>
      </dgm:t>
    </dgm:pt>
    <dgm:pt modelId="{E220C9E2-225C-4D6B-88DB-B787729C0288}" type="sibTrans" cxnId="{6999CD4C-9BED-40BB-B880-A2ED31FD39DF}">
      <dgm:prSet/>
      <dgm:spPr/>
      <dgm:t>
        <a:bodyPr/>
        <a:lstStyle/>
        <a:p>
          <a:endParaRPr lang="en-US"/>
        </a:p>
      </dgm:t>
    </dgm:pt>
    <dgm:pt modelId="{7F63597B-8922-4F78-8D48-E655FEA29182}" type="pres">
      <dgm:prSet presAssocID="{7522BCB7-C8B3-4DAD-9FD9-37BEBE2C3895}" presName="root" presStyleCnt="0">
        <dgm:presLayoutVars>
          <dgm:dir/>
          <dgm:resizeHandles val="exact"/>
        </dgm:presLayoutVars>
      </dgm:prSet>
      <dgm:spPr/>
    </dgm:pt>
    <dgm:pt modelId="{7671AC3F-3341-4E9F-AAC8-A95C046136E1}" type="pres">
      <dgm:prSet presAssocID="{7522BCB7-C8B3-4DAD-9FD9-37BEBE2C3895}" presName="container" presStyleCnt="0">
        <dgm:presLayoutVars>
          <dgm:dir/>
          <dgm:resizeHandles val="exact"/>
        </dgm:presLayoutVars>
      </dgm:prSet>
      <dgm:spPr/>
    </dgm:pt>
    <dgm:pt modelId="{DDF54504-9B09-4EA6-B768-1128112FC9CF}" type="pres">
      <dgm:prSet presAssocID="{018CA9D1-28FB-44EC-A219-09FF2E3B6D20}" presName="compNode" presStyleCnt="0"/>
      <dgm:spPr/>
    </dgm:pt>
    <dgm:pt modelId="{460BF21D-DAF6-499E-9E1A-5E49B0796B13}" type="pres">
      <dgm:prSet presAssocID="{018CA9D1-28FB-44EC-A219-09FF2E3B6D20}" presName="iconBgRect" presStyleLbl="bgShp" presStyleIdx="0" presStyleCnt="4"/>
      <dgm:spPr/>
    </dgm:pt>
    <dgm:pt modelId="{F55C2162-6630-4C9C-B751-C5809B4A6CAC}" type="pres">
      <dgm:prSet presAssocID="{018CA9D1-28FB-44EC-A219-09FF2E3B6D20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3BCEEDBA-7FC2-4152-B99B-ACAF817E6B9C}" type="pres">
      <dgm:prSet presAssocID="{018CA9D1-28FB-44EC-A219-09FF2E3B6D20}" presName="spaceRect" presStyleCnt="0"/>
      <dgm:spPr/>
    </dgm:pt>
    <dgm:pt modelId="{4A74B84A-8493-4F45-ACBE-34709CD02822}" type="pres">
      <dgm:prSet presAssocID="{018CA9D1-28FB-44EC-A219-09FF2E3B6D20}" presName="textRect" presStyleLbl="revTx" presStyleIdx="0" presStyleCnt="4">
        <dgm:presLayoutVars>
          <dgm:chMax val="1"/>
          <dgm:chPref val="1"/>
        </dgm:presLayoutVars>
      </dgm:prSet>
      <dgm:spPr/>
    </dgm:pt>
    <dgm:pt modelId="{A813CF96-CA7F-4C46-B257-26A67D505280}" type="pres">
      <dgm:prSet presAssocID="{875E0D51-3F01-4DDF-8629-EB9BC8A97CEE}" presName="sibTrans" presStyleLbl="sibTrans2D1" presStyleIdx="0" presStyleCnt="0"/>
      <dgm:spPr/>
    </dgm:pt>
    <dgm:pt modelId="{2BC33956-4D79-48A9-845A-5DED6F9343B6}" type="pres">
      <dgm:prSet presAssocID="{4A554366-6D87-426F-96D8-7AE0D3A31DB6}" presName="compNode" presStyleCnt="0"/>
      <dgm:spPr/>
    </dgm:pt>
    <dgm:pt modelId="{00964B23-E9B3-45CD-9097-386EADA3D0F0}" type="pres">
      <dgm:prSet presAssocID="{4A554366-6D87-426F-96D8-7AE0D3A31DB6}" presName="iconBgRect" presStyleLbl="bgShp" presStyleIdx="1" presStyleCnt="4"/>
      <dgm:spPr/>
    </dgm:pt>
    <dgm:pt modelId="{8AF6EB61-18C3-4190-8DD3-D759B39C28A6}" type="pres">
      <dgm:prSet presAssocID="{4A554366-6D87-426F-96D8-7AE0D3A31DB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850938CC-E30A-4393-B9DC-A1DE88F53CD3}" type="pres">
      <dgm:prSet presAssocID="{4A554366-6D87-426F-96D8-7AE0D3A31DB6}" presName="spaceRect" presStyleCnt="0"/>
      <dgm:spPr/>
    </dgm:pt>
    <dgm:pt modelId="{B5E20EB5-0D0C-42F1-8F64-D0F3EA62E6C9}" type="pres">
      <dgm:prSet presAssocID="{4A554366-6D87-426F-96D8-7AE0D3A31DB6}" presName="textRect" presStyleLbl="revTx" presStyleIdx="1" presStyleCnt="4">
        <dgm:presLayoutVars>
          <dgm:chMax val="1"/>
          <dgm:chPref val="1"/>
        </dgm:presLayoutVars>
      </dgm:prSet>
      <dgm:spPr/>
    </dgm:pt>
    <dgm:pt modelId="{231A5F52-7FD1-48BA-89A4-B6835DB700E5}" type="pres">
      <dgm:prSet presAssocID="{DB203F22-BEC5-4F31-BC09-02CECEF40519}" presName="sibTrans" presStyleLbl="sibTrans2D1" presStyleIdx="0" presStyleCnt="0"/>
      <dgm:spPr/>
    </dgm:pt>
    <dgm:pt modelId="{52FFD6C1-7E59-45C3-BDFE-DAD4F4E6A645}" type="pres">
      <dgm:prSet presAssocID="{A0652554-DAC9-458B-86E7-4CD2AC47E4E5}" presName="compNode" presStyleCnt="0"/>
      <dgm:spPr/>
    </dgm:pt>
    <dgm:pt modelId="{A8057853-858B-47FF-972D-99C7E2FB5E84}" type="pres">
      <dgm:prSet presAssocID="{A0652554-DAC9-458B-86E7-4CD2AC47E4E5}" presName="iconBgRect" presStyleLbl="bgShp" presStyleIdx="2" presStyleCnt="4"/>
      <dgm:spPr/>
    </dgm:pt>
    <dgm:pt modelId="{186B2C63-AB7D-46B5-9569-ECFBC922EE60}" type="pres">
      <dgm:prSet presAssocID="{A0652554-DAC9-458B-86E7-4CD2AC47E4E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are With Person"/>
        </a:ext>
      </dgm:extLst>
    </dgm:pt>
    <dgm:pt modelId="{448883A1-7D91-4F78-8A9B-C17D27A26992}" type="pres">
      <dgm:prSet presAssocID="{A0652554-DAC9-458B-86E7-4CD2AC47E4E5}" presName="spaceRect" presStyleCnt="0"/>
      <dgm:spPr/>
    </dgm:pt>
    <dgm:pt modelId="{E497D67C-EAD7-4DFF-AE52-0911406C4E95}" type="pres">
      <dgm:prSet presAssocID="{A0652554-DAC9-458B-86E7-4CD2AC47E4E5}" presName="textRect" presStyleLbl="revTx" presStyleIdx="2" presStyleCnt="4">
        <dgm:presLayoutVars>
          <dgm:chMax val="1"/>
          <dgm:chPref val="1"/>
        </dgm:presLayoutVars>
      </dgm:prSet>
      <dgm:spPr/>
    </dgm:pt>
    <dgm:pt modelId="{B8F816BD-7B61-4061-A727-CD2E64C7ADEB}" type="pres">
      <dgm:prSet presAssocID="{8BB3EF13-6D5C-43D8-9EF8-1103E192693A}" presName="sibTrans" presStyleLbl="sibTrans2D1" presStyleIdx="0" presStyleCnt="0"/>
      <dgm:spPr/>
    </dgm:pt>
    <dgm:pt modelId="{886EBE0A-1D83-4E1B-B7DA-06D5E981D8C7}" type="pres">
      <dgm:prSet presAssocID="{FED83D28-61F1-4797-88E2-FC5A96BA18B1}" presName="compNode" presStyleCnt="0"/>
      <dgm:spPr/>
    </dgm:pt>
    <dgm:pt modelId="{C28EAC0B-65CC-4414-AE36-0498DF6C02AE}" type="pres">
      <dgm:prSet presAssocID="{FED83D28-61F1-4797-88E2-FC5A96BA18B1}" presName="iconBgRect" presStyleLbl="bgShp" presStyleIdx="3" presStyleCnt="4"/>
      <dgm:spPr/>
    </dgm:pt>
    <dgm:pt modelId="{FF487B32-3327-4AD7-8DAF-8C9EE552EA15}" type="pres">
      <dgm:prSet presAssocID="{FED83D28-61F1-4797-88E2-FC5A96BA18B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9833D1C8-4CF8-43D7-9553-E7528D85B918}" type="pres">
      <dgm:prSet presAssocID="{FED83D28-61F1-4797-88E2-FC5A96BA18B1}" presName="spaceRect" presStyleCnt="0"/>
      <dgm:spPr/>
    </dgm:pt>
    <dgm:pt modelId="{5359C852-0066-4EA4-A19A-09260A6A1308}" type="pres">
      <dgm:prSet presAssocID="{FED83D28-61F1-4797-88E2-FC5A96BA18B1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F60B9E11-9EC8-4196-90C0-B5DBF897E3C5}" type="presOf" srcId="{DB203F22-BEC5-4F31-BC09-02CECEF40519}" destId="{231A5F52-7FD1-48BA-89A4-B6835DB700E5}" srcOrd="0" destOrd="0" presId="urn:microsoft.com/office/officeart/2018/2/layout/IconCircleList"/>
    <dgm:cxn modelId="{8BB1C721-F5CC-4F61-A5B1-55AD95FF0E3E}" type="presOf" srcId="{4A554366-6D87-426F-96D8-7AE0D3A31DB6}" destId="{B5E20EB5-0D0C-42F1-8F64-D0F3EA62E6C9}" srcOrd="0" destOrd="0" presId="urn:microsoft.com/office/officeart/2018/2/layout/IconCircleList"/>
    <dgm:cxn modelId="{15A00133-AFBA-4CE4-92AA-5C83AF8A3955}" type="presOf" srcId="{7522BCB7-C8B3-4DAD-9FD9-37BEBE2C3895}" destId="{7F63597B-8922-4F78-8D48-E655FEA29182}" srcOrd="0" destOrd="0" presId="urn:microsoft.com/office/officeart/2018/2/layout/IconCircleList"/>
    <dgm:cxn modelId="{21187336-0CDB-41BE-A071-DA9FA25E9CD1}" srcId="{7522BCB7-C8B3-4DAD-9FD9-37BEBE2C3895}" destId="{018CA9D1-28FB-44EC-A219-09FF2E3B6D20}" srcOrd="0" destOrd="0" parTransId="{7A1B9EFA-049F-45DE-80DD-8C5CF3FD8769}" sibTransId="{875E0D51-3F01-4DDF-8629-EB9BC8A97CEE}"/>
    <dgm:cxn modelId="{74BC6044-F532-4698-8D94-898B3E0BA229}" srcId="{7522BCB7-C8B3-4DAD-9FD9-37BEBE2C3895}" destId="{4A554366-6D87-426F-96D8-7AE0D3A31DB6}" srcOrd="1" destOrd="0" parTransId="{052E960E-E0D6-4C8E-9CC6-42C3A666E937}" sibTransId="{DB203F22-BEC5-4F31-BC09-02CECEF40519}"/>
    <dgm:cxn modelId="{E9DF6A64-08CA-421E-8C22-8F8F7EE735FD}" srcId="{7522BCB7-C8B3-4DAD-9FD9-37BEBE2C3895}" destId="{A0652554-DAC9-458B-86E7-4CD2AC47E4E5}" srcOrd="2" destOrd="0" parTransId="{9A040DF4-7F33-4138-80FF-462C9E8826EF}" sibTransId="{8BB3EF13-6D5C-43D8-9EF8-1103E192693A}"/>
    <dgm:cxn modelId="{6999CD4C-9BED-40BB-B880-A2ED31FD39DF}" srcId="{7522BCB7-C8B3-4DAD-9FD9-37BEBE2C3895}" destId="{FED83D28-61F1-4797-88E2-FC5A96BA18B1}" srcOrd="3" destOrd="0" parTransId="{807AA1A4-ABB1-42AF-9217-44961AB201AA}" sibTransId="{E220C9E2-225C-4D6B-88DB-B787729C0288}"/>
    <dgm:cxn modelId="{69A0C07A-F730-479D-A280-6E2DC691325B}" type="presOf" srcId="{A0652554-DAC9-458B-86E7-4CD2AC47E4E5}" destId="{E497D67C-EAD7-4DFF-AE52-0911406C4E95}" srcOrd="0" destOrd="0" presId="urn:microsoft.com/office/officeart/2018/2/layout/IconCircleList"/>
    <dgm:cxn modelId="{DAD3637F-C425-4D8B-B96D-AAA0FA711AB3}" type="presOf" srcId="{8BB3EF13-6D5C-43D8-9EF8-1103E192693A}" destId="{B8F816BD-7B61-4061-A727-CD2E64C7ADEB}" srcOrd="0" destOrd="0" presId="urn:microsoft.com/office/officeart/2018/2/layout/IconCircleList"/>
    <dgm:cxn modelId="{21CBFD96-F162-4186-9233-86125AF09A75}" type="presOf" srcId="{FED83D28-61F1-4797-88E2-FC5A96BA18B1}" destId="{5359C852-0066-4EA4-A19A-09260A6A1308}" srcOrd="0" destOrd="0" presId="urn:microsoft.com/office/officeart/2018/2/layout/IconCircleList"/>
    <dgm:cxn modelId="{DCDDFFC2-E7AC-4B00-9B02-1FB46CF54F4F}" type="presOf" srcId="{018CA9D1-28FB-44EC-A219-09FF2E3B6D20}" destId="{4A74B84A-8493-4F45-ACBE-34709CD02822}" srcOrd="0" destOrd="0" presId="urn:microsoft.com/office/officeart/2018/2/layout/IconCircleList"/>
    <dgm:cxn modelId="{1991DFD4-6EAC-4DC4-B6C4-289976FBFC42}" type="presOf" srcId="{875E0D51-3F01-4DDF-8629-EB9BC8A97CEE}" destId="{A813CF96-CA7F-4C46-B257-26A67D505280}" srcOrd="0" destOrd="0" presId="urn:microsoft.com/office/officeart/2018/2/layout/IconCircleList"/>
    <dgm:cxn modelId="{7F549D24-78E6-4C97-96AE-AEC42F107032}" type="presParOf" srcId="{7F63597B-8922-4F78-8D48-E655FEA29182}" destId="{7671AC3F-3341-4E9F-AAC8-A95C046136E1}" srcOrd="0" destOrd="0" presId="urn:microsoft.com/office/officeart/2018/2/layout/IconCircleList"/>
    <dgm:cxn modelId="{06F8E729-BEF5-4EAB-8832-8CD99CE3F8EF}" type="presParOf" srcId="{7671AC3F-3341-4E9F-AAC8-A95C046136E1}" destId="{DDF54504-9B09-4EA6-B768-1128112FC9CF}" srcOrd="0" destOrd="0" presId="urn:microsoft.com/office/officeart/2018/2/layout/IconCircleList"/>
    <dgm:cxn modelId="{B6BA5298-1F99-4ED3-A784-A61B4B32798B}" type="presParOf" srcId="{DDF54504-9B09-4EA6-B768-1128112FC9CF}" destId="{460BF21D-DAF6-499E-9E1A-5E49B0796B13}" srcOrd="0" destOrd="0" presId="urn:microsoft.com/office/officeart/2018/2/layout/IconCircleList"/>
    <dgm:cxn modelId="{1C6664F6-5782-46D5-A7ED-9AF151BB0DA7}" type="presParOf" srcId="{DDF54504-9B09-4EA6-B768-1128112FC9CF}" destId="{F55C2162-6630-4C9C-B751-C5809B4A6CAC}" srcOrd="1" destOrd="0" presId="urn:microsoft.com/office/officeart/2018/2/layout/IconCircleList"/>
    <dgm:cxn modelId="{F2327E47-412A-4A4E-915C-4E38EFF7E941}" type="presParOf" srcId="{DDF54504-9B09-4EA6-B768-1128112FC9CF}" destId="{3BCEEDBA-7FC2-4152-B99B-ACAF817E6B9C}" srcOrd="2" destOrd="0" presId="urn:microsoft.com/office/officeart/2018/2/layout/IconCircleList"/>
    <dgm:cxn modelId="{B3E421D8-76D7-4937-AAC9-7E17C9B1D0A5}" type="presParOf" srcId="{DDF54504-9B09-4EA6-B768-1128112FC9CF}" destId="{4A74B84A-8493-4F45-ACBE-34709CD02822}" srcOrd="3" destOrd="0" presId="urn:microsoft.com/office/officeart/2018/2/layout/IconCircleList"/>
    <dgm:cxn modelId="{609BABDE-E03B-4928-B763-E57EC50136D4}" type="presParOf" srcId="{7671AC3F-3341-4E9F-AAC8-A95C046136E1}" destId="{A813CF96-CA7F-4C46-B257-26A67D505280}" srcOrd="1" destOrd="0" presId="urn:microsoft.com/office/officeart/2018/2/layout/IconCircleList"/>
    <dgm:cxn modelId="{1918B8A2-F633-423E-AA78-E8F749E6D78B}" type="presParOf" srcId="{7671AC3F-3341-4E9F-AAC8-A95C046136E1}" destId="{2BC33956-4D79-48A9-845A-5DED6F9343B6}" srcOrd="2" destOrd="0" presId="urn:microsoft.com/office/officeart/2018/2/layout/IconCircleList"/>
    <dgm:cxn modelId="{F7FA87F9-CC29-4BCD-A0F2-64502483EA9D}" type="presParOf" srcId="{2BC33956-4D79-48A9-845A-5DED6F9343B6}" destId="{00964B23-E9B3-45CD-9097-386EADA3D0F0}" srcOrd="0" destOrd="0" presId="urn:microsoft.com/office/officeart/2018/2/layout/IconCircleList"/>
    <dgm:cxn modelId="{C047FC25-D559-4071-979B-1EB639145ADB}" type="presParOf" srcId="{2BC33956-4D79-48A9-845A-5DED6F9343B6}" destId="{8AF6EB61-18C3-4190-8DD3-D759B39C28A6}" srcOrd="1" destOrd="0" presId="urn:microsoft.com/office/officeart/2018/2/layout/IconCircleList"/>
    <dgm:cxn modelId="{BD96B861-03A8-4F7F-A8F2-B2507D7D47AF}" type="presParOf" srcId="{2BC33956-4D79-48A9-845A-5DED6F9343B6}" destId="{850938CC-E30A-4393-B9DC-A1DE88F53CD3}" srcOrd="2" destOrd="0" presId="urn:microsoft.com/office/officeart/2018/2/layout/IconCircleList"/>
    <dgm:cxn modelId="{1EA00F78-78F0-402C-89F0-A8003CC8C2A4}" type="presParOf" srcId="{2BC33956-4D79-48A9-845A-5DED6F9343B6}" destId="{B5E20EB5-0D0C-42F1-8F64-D0F3EA62E6C9}" srcOrd="3" destOrd="0" presId="urn:microsoft.com/office/officeart/2018/2/layout/IconCircleList"/>
    <dgm:cxn modelId="{2D1D7BB9-F30C-4230-B187-D5062747A44A}" type="presParOf" srcId="{7671AC3F-3341-4E9F-AAC8-A95C046136E1}" destId="{231A5F52-7FD1-48BA-89A4-B6835DB700E5}" srcOrd="3" destOrd="0" presId="urn:microsoft.com/office/officeart/2018/2/layout/IconCircleList"/>
    <dgm:cxn modelId="{4F1F5FBF-1F27-402A-9EDB-CD897E243112}" type="presParOf" srcId="{7671AC3F-3341-4E9F-AAC8-A95C046136E1}" destId="{52FFD6C1-7E59-45C3-BDFE-DAD4F4E6A645}" srcOrd="4" destOrd="0" presId="urn:microsoft.com/office/officeart/2018/2/layout/IconCircleList"/>
    <dgm:cxn modelId="{D98D9CBA-D1EE-4A9D-9540-ACFEEFC1B6E4}" type="presParOf" srcId="{52FFD6C1-7E59-45C3-BDFE-DAD4F4E6A645}" destId="{A8057853-858B-47FF-972D-99C7E2FB5E84}" srcOrd="0" destOrd="0" presId="urn:microsoft.com/office/officeart/2018/2/layout/IconCircleList"/>
    <dgm:cxn modelId="{EC7A4DBC-6678-43E6-8010-26AC23B3577A}" type="presParOf" srcId="{52FFD6C1-7E59-45C3-BDFE-DAD4F4E6A645}" destId="{186B2C63-AB7D-46B5-9569-ECFBC922EE60}" srcOrd="1" destOrd="0" presId="urn:microsoft.com/office/officeart/2018/2/layout/IconCircleList"/>
    <dgm:cxn modelId="{8F054F46-1F60-4C39-A966-321AA36E333F}" type="presParOf" srcId="{52FFD6C1-7E59-45C3-BDFE-DAD4F4E6A645}" destId="{448883A1-7D91-4F78-8A9B-C17D27A26992}" srcOrd="2" destOrd="0" presId="urn:microsoft.com/office/officeart/2018/2/layout/IconCircleList"/>
    <dgm:cxn modelId="{AFFBA4B8-6B6B-4191-80FE-70B97EA4D1A8}" type="presParOf" srcId="{52FFD6C1-7E59-45C3-BDFE-DAD4F4E6A645}" destId="{E497D67C-EAD7-4DFF-AE52-0911406C4E95}" srcOrd="3" destOrd="0" presId="urn:microsoft.com/office/officeart/2018/2/layout/IconCircleList"/>
    <dgm:cxn modelId="{6ABCE7A0-5333-402C-95AE-63170CD00F76}" type="presParOf" srcId="{7671AC3F-3341-4E9F-AAC8-A95C046136E1}" destId="{B8F816BD-7B61-4061-A727-CD2E64C7ADEB}" srcOrd="5" destOrd="0" presId="urn:microsoft.com/office/officeart/2018/2/layout/IconCircleList"/>
    <dgm:cxn modelId="{C7DAF35B-2F26-4DF1-86C4-81A74D81DEAB}" type="presParOf" srcId="{7671AC3F-3341-4E9F-AAC8-A95C046136E1}" destId="{886EBE0A-1D83-4E1B-B7DA-06D5E981D8C7}" srcOrd="6" destOrd="0" presId="urn:microsoft.com/office/officeart/2018/2/layout/IconCircleList"/>
    <dgm:cxn modelId="{A6D0CA93-D0A7-49A9-A190-969D9FE16C1B}" type="presParOf" srcId="{886EBE0A-1D83-4E1B-B7DA-06D5E981D8C7}" destId="{C28EAC0B-65CC-4414-AE36-0498DF6C02AE}" srcOrd="0" destOrd="0" presId="urn:microsoft.com/office/officeart/2018/2/layout/IconCircleList"/>
    <dgm:cxn modelId="{E6D1D400-2EB8-4C79-A51F-0842D80A3004}" type="presParOf" srcId="{886EBE0A-1D83-4E1B-B7DA-06D5E981D8C7}" destId="{FF487B32-3327-4AD7-8DAF-8C9EE552EA15}" srcOrd="1" destOrd="0" presId="urn:microsoft.com/office/officeart/2018/2/layout/IconCircleList"/>
    <dgm:cxn modelId="{0DBEF30D-AE8F-49BD-B8CB-AF394C0AB1CA}" type="presParOf" srcId="{886EBE0A-1D83-4E1B-B7DA-06D5E981D8C7}" destId="{9833D1C8-4CF8-43D7-9553-E7528D85B918}" srcOrd="2" destOrd="0" presId="urn:microsoft.com/office/officeart/2018/2/layout/IconCircleList"/>
    <dgm:cxn modelId="{CF0E9B5B-FC21-4615-8130-7165AC2FCB84}" type="presParOf" srcId="{886EBE0A-1D83-4E1B-B7DA-06D5E981D8C7}" destId="{5359C852-0066-4EA4-A19A-09260A6A1308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0BF21D-DAF6-499E-9E1A-5E49B0796B13}">
      <dsp:nvSpPr>
        <dsp:cNvPr id="0" name=""/>
        <dsp:cNvSpPr/>
      </dsp:nvSpPr>
      <dsp:spPr>
        <a:xfrm>
          <a:off x="282221" y="368029"/>
          <a:ext cx="1371985" cy="13719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5C2162-6630-4C9C-B751-C5809B4A6CAC}">
      <dsp:nvSpPr>
        <dsp:cNvPr id="0" name=""/>
        <dsp:cNvSpPr/>
      </dsp:nvSpPr>
      <dsp:spPr>
        <a:xfrm>
          <a:off x="570337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74B84A-8493-4F45-ACBE-34709CD02822}">
      <dsp:nvSpPr>
        <dsp:cNvPr id="0" name=""/>
        <dsp:cNvSpPr/>
      </dsp:nvSpPr>
      <dsp:spPr>
        <a:xfrm>
          <a:off x="1948202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/>
            <a:t>co-design</a:t>
          </a:r>
          <a:r>
            <a:rPr lang="en-US" sz="2400" b="0" i="0" kern="1200"/>
            <a:t>, including planning of services</a:t>
          </a:r>
          <a:endParaRPr lang="en-US" sz="2400" kern="1200"/>
        </a:p>
      </dsp:txBody>
      <dsp:txXfrm>
        <a:off x="1948202" y="368029"/>
        <a:ext cx="3233964" cy="1371985"/>
      </dsp:txXfrm>
    </dsp:sp>
    <dsp:sp modelId="{00964B23-E9B3-45CD-9097-386EADA3D0F0}">
      <dsp:nvSpPr>
        <dsp:cNvPr id="0" name=""/>
        <dsp:cNvSpPr/>
      </dsp:nvSpPr>
      <dsp:spPr>
        <a:xfrm>
          <a:off x="5745661" y="368029"/>
          <a:ext cx="1371985" cy="13719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F6EB61-18C3-4190-8DD3-D759B39C28A6}">
      <dsp:nvSpPr>
        <dsp:cNvPr id="0" name=""/>
        <dsp:cNvSpPr/>
      </dsp:nvSpPr>
      <dsp:spPr>
        <a:xfrm>
          <a:off x="6033778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E20EB5-0D0C-42F1-8F64-D0F3EA62E6C9}">
      <dsp:nvSpPr>
        <dsp:cNvPr id="0" name=""/>
        <dsp:cNvSpPr/>
      </dsp:nvSpPr>
      <dsp:spPr>
        <a:xfrm>
          <a:off x="7411643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/>
            <a:t>co-decision making</a:t>
          </a:r>
          <a:r>
            <a:rPr lang="en-US" sz="2400" b="0" i="0" kern="1200"/>
            <a:t> in the allocation of resources</a:t>
          </a:r>
          <a:endParaRPr lang="en-US" sz="2400" kern="1200"/>
        </a:p>
      </dsp:txBody>
      <dsp:txXfrm>
        <a:off x="7411643" y="368029"/>
        <a:ext cx="3233964" cy="1371985"/>
      </dsp:txXfrm>
    </dsp:sp>
    <dsp:sp modelId="{A8057853-858B-47FF-972D-99C7E2FB5E84}">
      <dsp:nvSpPr>
        <dsp:cNvPr id="0" name=""/>
        <dsp:cNvSpPr/>
      </dsp:nvSpPr>
      <dsp:spPr>
        <a:xfrm>
          <a:off x="282221" y="2452790"/>
          <a:ext cx="1371985" cy="13719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6B2C63-AB7D-46B5-9569-ECFBC922EE60}">
      <dsp:nvSpPr>
        <dsp:cNvPr id="0" name=""/>
        <dsp:cNvSpPr/>
      </dsp:nvSpPr>
      <dsp:spPr>
        <a:xfrm>
          <a:off x="570337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97D67C-EAD7-4DFF-AE52-0911406C4E95}">
      <dsp:nvSpPr>
        <dsp:cNvPr id="0" name=""/>
        <dsp:cNvSpPr/>
      </dsp:nvSpPr>
      <dsp:spPr>
        <a:xfrm>
          <a:off x="1948202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/>
            <a:t>co-delivery of services</a:t>
          </a:r>
          <a:r>
            <a:rPr lang="en-US" sz="2400" b="0" i="0" kern="1200"/>
            <a:t>, including the role of volunteers in providing the service</a:t>
          </a:r>
          <a:endParaRPr lang="en-US" sz="2400" kern="1200"/>
        </a:p>
      </dsp:txBody>
      <dsp:txXfrm>
        <a:off x="1948202" y="2452790"/>
        <a:ext cx="3233964" cy="1371985"/>
      </dsp:txXfrm>
    </dsp:sp>
    <dsp:sp modelId="{C28EAC0B-65CC-4414-AE36-0498DF6C02AE}">
      <dsp:nvSpPr>
        <dsp:cNvPr id="0" name=""/>
        <dsp:cNvSpPr/>
      </dsp:nvSpPr>
      <dsp:spPr>
        <a:xfrm>
          <a:off x="5745661" y="2452790"/>
          <a:ext cx="1371985" cy="13719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487B32-3327-4AD7-8DAF-8C9EE552EA15}">
      <dsp:nvSpPr>
        <dsp:cNvPr id="0" name=""/>
        <dsp:cNvSpPr/>
      </dsp:nvSpPr>
      <dsp:spPr>
        <a:xfrm>
          <a:off x="6033778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359C852-0066-4EA4-A19A-09260A6A1308}">
      <dsp:nvSpPr>
        <dsp:cNvPr id="0" name=""/>
        <dsp:cNvSpPr/>
      </dsp:nvSpPr>
      <dsp:spPr>
        <a:xfrm>
          <a:off x="7411643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/>
            <a:t>co-evaluation</a:t>
          </a:r>
          <a:r>
            <a:rPr lang="en-US" sz="2400" b="0" i="0" kern="1200"/>
            <a:t> of the service.</a:t>
          </a:r>
          <a:endParaRPr lang="en-US" sz="2400" kern="1200"/>
        </a:p>
      </dsp:txBody>
      <dsp:txXfrm>
        <a:off x="7411643" y="2452790"/>
        <a:ext cx="3233964" cy="1371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8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65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051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543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321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361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600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220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109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27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959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549BAF5-7B33-4731-8DB4-8BBB84CD6DB7}" type="datetimeFigureOut">
              <a:rPr lang="en-GB" smtClean="0"/>
              <a:t>03/02/2026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94EA3D3F-AA25-48D3-B90F-6589221EB1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945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cie.org.uk/co-production/what-how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scie.org.uk/co-production/what-how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creativecommons.org/licenses/by/3.0/" TargetMode="External"/><Relationship Id="rId3" Type="http://schemas.openxmlformats.org/officeDocument/2006/relationships/hyperlink" Target="https://digitaldoorway.blogspot.com/2017/12/overcoming-objections-during-job.html" TargetMode="External"/><Relationship Id="rId7" Type="http://schemas.openxmlformats.org/officeDocument/2006/relationships/hyperlink" Target="https://culturacientifica.com/2015/06/15/los-fundamentos-del-altruismo-humano/sharing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s://openoregon.pressbooks.pub/families/chapter/looking-ahead-2/" TargetMode="External"/><Relationship Id="rId4" Type="http://schemas.openxmlformats.org/officeDocument/2006/relationships/image" Target="../media/image14.jpg"/><Relationship Id="rId9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B6208-351E-D2F0-0E0F-7DF5D01B75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Co-production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5B0E76-C2EE-B200-0B3E-7E39BECABFD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Week Two</a:t>
            </a:r>
          </a:p>
        </p:txBody>
      </p:sp>
    </p:spTree>
    <p:extLst>
      <p:ext uri="{BB962C8B-B14F-4D97-AF65-F5344CB8AC3E}">
        <p14:creationId xmlns:p14="http://schemas.microsoft.com/office/powerpoint/2010/main" val="3703886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ED5523-57D2-9E9B-3B0C-EEA547D1A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0" i="0">
                <a:effectLst/>
                <a:latin typeface="-apple-system"/>
              </a:rPr>
              <a:t>What is co-production?</a:t>
            </a:r>
            <a:endParaRPr lang="en-GB" sz="5400"/>
          </a:p>
        </p:txBody>
      </p:sp>
      <p:sp>
        <p:nvSpPr>
          <p:cNvPr id="6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E602A-B14C-BF7C-0378-EC4956A67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0" i="0" dirty="0">
                <a:effectLst/>
                <a:latin typeface="Inter"/>
              </a:rPr>
              <a:t>“The term ‘co-production’ describes working in partnership by sharing power between people who draw on care and support, carers, families and citizens.” </a:t>
            </a:r>
            <a:r>
              <a:rPr lang="en-US" sz="2200" b="0" i="0" dirty="0">
                <a:effectLst/>
                <a:latin typeface="Inter"/>
                <a:hlinkClick r:id="rId2"/>
              </a:rPr>
              <a:t>Social Care Institute for Excellence (2022)</a:t>
            </a:r>
            <a:endParaRPr lang="en-US" sz="2200" b="0" i="0" dirty="0">
              <a:effectLst/>
              <a:latin typeface="Inter"/>
            </a:endParaRPr>
          </a:p>
          <a:p>
            <a:pPr marL="0" indent="0">
              <a:buNone/>
            </a:pPr>
            <a:endParaRPr lang="en-US" sz="2200" dirty="0">
              <a:latin typeface="Inter"/>
            </a:endParaRPr>
          </a:p>
          <a:p>
            <a:pPr marL="0" indent="0">
              <a:buNone/>
            </a:pPr>
            <a:r>
              <a:rPr lang="en-US" sz="2400" dirty="0"/>
              <a:t>“The Act aims for people to be more involved in the design and provision of their care and support. It means </a:t>
            </a:r>
            <a:r>
              <a:rPr lang="en-US" sz="2400" dirty="0" err="1"/>
              <a:t>organisations</a:t>
            </a:r>
            <a:r>
              <a:rPr lang="en-US" sz="2400" dirty="0"/>
              <a:t> and professionals working with them and their family, friends and carers so their care and support is the best it can be.” Services and Well-being (Wales) Act 2014</a:t>
            </a:r>
            <a:endParaRPr lang="en-US" sz="2200" dirty="0">
              <a:latin typeface="Inter"/>
            </a:endParaRP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536638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5AABA6-418C-B988-AACA-B82E17CFA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200"/>
              <a:t>Principles of co-production: </a:t>
            </a:r>
            <a:br>
              <a:rPr lang="en-US" sz="4200"/>
            </a:br>
            <a:endParaRPr lang="en-GB" sz="42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21095E-AE69-EC9C-9835-D78FDF2796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200" dirty="0"/>
              <a:t>Empowering individuals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dirty="0"/>
              <a:t>Collaborating with professionals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dirty="0"/>
              <a:t>Community involvement </a:t>
            </a:r>
          </a:p>
          <a:p>
            <a:pPr marL="0" indent="0">
              <a:buNone/>
            </a:pPr>
            <a:r>
              <a:rPr lang="en-US" sz="2200" dirty="0"/>
              <a:t>				</a:t>
            </a:r>
            <a:r>
              <a:rPr lang="en-GB" sz="2200" dirty="0"/>
              <a:t>Social Services Wellbeing Act (2014)</a:t>
            </a: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868074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F4E7C5-C9AA-CCA9-1FB7-865B1D7F53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  <a:latin typeface="Inter"/>
              </a:rPr>
              <a:t>Co-production has been broken down into the following activities:</a:t>
            </a:r>
            <a:br>
              <a:rPr lang="en-US" sz="2800">
                <a:solidFill>
                  <a:srgbClr val="FFFFFF"/>
                </a:solidFill>
                <a:latin typeface="Inter"/>
              </a:rPr>
            </a:br>
            <a:endParaRPr lang="en-GB" sz="28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E5CD143-A02B-CC06-8514-4ADF04A66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726476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6570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6D59D-11C9-1E5E-A1FD-12DB36FCA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0" i="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principles are expected within co-production</a:t>
            </a:r>
            <a:endParaRPr lang="en-US" sz="32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4" descr="A cartoon of a plant&#10;&#10;Description automatically generated">
            <a:extLst>
              <a:ext uri="{FF2B5EF4-FFF2-40B4-BE49-F238E27FC236}">
                <a16:creationId xmlns:a16="http://schemas.microsoft.com/office/drawing/2014/main" id="{9D7D2ED2-4835-C7FB-00DE-970E98B1B8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659" y="1531294"/>
            <a:ext cx="9986816" cy="439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784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EA88F5-B466-0E18-C2EB-E68C39AFC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</a:t>
            </a:r>
            <a:r>
              <a:rPr lang="en-US" sz="5600" b="0" i="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xamples of co-production</a:t>
            </a:r>
            <a:endParaRPr lang="en-US" sz="5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1EE33B7-2298-4A59-14B6-BEA8A79AAC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48687" y="640080"/>
            <a:ext cx="7025833" cy="5550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591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8AE47C-BBB8-A383-6DB2-349F2947E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 dirty="0"/>
              <a:t>B</a:t>
            </a:r>
            <a:r>
              <a:rPr lang="en-US" sz="5600" b="0" i="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arriers to co-production</a:t>
            </a:r>
            <a:endParaRPr lang="en-US" sz="5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7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company sustainability achievement ...">
            <a:extLst>
              <a:ext uri="{FF2B5EF4-FFF2-40B4-BE49-F238E27FC236}">
                <a16:creationId xmlns:a16="http://schemas.microsoft.com/office/drawing/2014/main" id="{E8D25C26-CEDF-5AFC-1CCB-AEAEA17618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296" y="1014784"/>
            <a:ext cx="7214616" cy="480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967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270954-0AC4-2B54-31EE-1AA3FAE29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Benefits of coproduction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15516-8205-5EE8-E57A-7DB30F6FE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882" y="4631161"/>
            <a:ext cx="3571810" cy="1559327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https://www.scie.org.uk/co-production/what-how/</a:t>
            </a: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477E11-E9E3-DE58-C0E5-9F0F0FBC73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4296" y="1043479"/>
            <a:ext cx="7214616" cy="4743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179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F8CBAF-4896-8A31-2DA7-4A6939F64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0" i="0">
                <a:effectLst/>
                <a:latin typeface="-apple-system"/>
              </a:rPr>
              <a:t>Care Act 2014 </a:t>
            </a:r>
            <a:endParaRPr lang="en-GB" sz="540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3425B8-06FD-2D69-AA15-349D956CE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0" i="0">
                <a:effectLst/>
                <a:latin typeface="Inter"/>
              </a:rPr>
              <a:t>“Local authorities should, where possible, actively promote participation in providing interventions that are co-produced with individuals, families, friends, carers and the community.</a:t>
            </a:r>
          </a:p>
          <a:p>
            <a:pPr marL="0" indent="0">
              <a:buNone/>
            </a:pPr>
            <a:endParaRPr lang="en-US" sz="2200" b="0" i="0">
              <a:effectLst/>
              <a:latin typeface="Inter"/>
            </a:endParaRPr>
          </a:p>
          <a:p>
            <a:pPr marL="0" indent="0">
              <a:buNone/>
            </a:pPr>
            <a:r>
              <a:rPr lang="en-US" sz="2200" b="0" i="0">
                <a:effectLst/>
                <a:latin typeface="Inter"/>
              </a:rPr>
              <a:t>“Co-production” is when an individual influences the support and services received, or when groups of people get together to influence the way that services are designed, commissioned and delivered.”</a:t>
            </a:r>
          </a:p>
          <a:p>
            <a:endParaRPr lang="en-GB" sz="2200"/>
          </a:p>
        </p:txBody>
      </p:sp>
    </p:spTree>
    <p:extLst>
      <p:ext uri="{BB962C8B-B14F-4D97-AF65-F5344CB8AC3E}">
        <p14:creationId xmlns:p14="http://schemas.microsoft.com/office/powerpoint/2010/main" val="42670029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48729A-9B52-4A43-C8A5-158652E9B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600" dirty="0">
                <a:latin typeface="-apple-system"/>
              </a:rPr>
              <a:t>S</a:t>
            </a:r>
            <a:r>
              <a:rPr lang="en-US" sz="4600" b="0" i="0" dirty="0">
                <a:effectLst/>
                <a:latin typeface="-apple-system"/>
              </a:rPr>
              <a:t>ocial </a:t>
            </a:r>
            <a:r>
              <a:rPr lang="en-US" sz="4600" dirty="0">
                <a:latin typeface="-apple-system"/>
              </a:rPr>
              <a:t>C</a:t>
            </a:r>
            <a:r>
              <a:rPr lang="en-US" sz="4600" b="0" i="0" dirty="0">
                <a:effectLst/>
                <a:latin typeface="-apple-system"/>
              </a:rPr>
              <a:t>are </a:t>
            </a:r>
            <a:r>
              <a:rPr lang="en-US" sz="4600" dirty="0">
                <a:latin typeface="-apple-system"/>
              </a:rPr>
              <a:t>I</a:t>
            </a:r>
            <a:r>
              <a:rPr lang="en-US" sz="4600" b="0" i="0" dirty="0">
                <a:effectLst/>
                <a:latin typeface="-apple-system"/>
              </a:rPr>
              <a:t>nstitute for Excellence (2022) </a:t>
            </a:r>
            <a:endParaRPr lang="en-GB" sz="4600" dirty="0"/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sX0" fmla="*/ 0 w 10853928"/>
              <a:gd name="csY0" fmla="*/ 0 h 18288"/>
              <a:gd name="csX1" fmla="*/ 461292 w 10853928"/>
              <a:gd name="csY1" fmla="*/ 0 h 18288"/>
              <a:gd name="csX2" fmla="*/ 1139662 w 10853928"/>
              <a:gd name="csY2" fmla="*/ 0 h 18288"/>
              <a:gd name="csX3" fmla="*/ 1926572 w 10853928"/>
              <a:gd name="csY3" fmla="*/ 0 h 18288"/>
              <a:gd name="csX4" fmla="*/ 2279325 w 10853928"/>
              <a:gd name="csY4" fmla="*/ 0 h 18288"/>
              <a:gd name="csX5" fmla="*/ 2632078 w 10853928"/>
              <a:gd name="csY5" fmla="*/ 0 h 18288"/>
              <a:gd name="csX6" fmla="*/ 3527527 w 10853928"/>
              <a:gd name="csY6" fmla="*/ 0 h 18288"/>
              <a:gd name="csX7" fmla="*/ 4205897 w 10853928"/>
              <a:gd name="csY7" fmla="*/ 0 h 18288"/>
              <a:gd name="csX8" fmla="*/ 4558650 w 10853928"/>
              <a:gd name="csY8" fmla="*/ 0 h 18288"/>
              <a:gd name="csX9" fmla="*/ 5237020 w 10853928"/>
              <a:gd name="csY9" fmla="*/ 0 h 18288"/>
              <a:gd name="csX10" fmla="*/ 6132469 w 10853928"/>
              <a:gd name="csY10" fmla="*/ 0 h 18288"/>
              <a:gd name="csX11" fmla="*/ 6702301 w 10853928"/>
              <a:gd name="csY11" fmla="*/ 0 h 18288"/>
              <a:gd name="csX12" fmla="*/ 7272132 w 10853928"/>
              <a:gd name="csY12" fmla="*/ 0 h 18288"/>
              <a:gd name="csX13" fmla="*/ 7950502 w 10853928"/>
              <a:gd name="csY13" fmla="*/ 0 h 18288"/>
              <a:gd name="csX14" fmla="*/ 8737412 w 10853928"/>
              <a:gd name="csY14" fmla="*/ 0 h 18288"/>
              <a:gd name="csX15" fmla="*/ 9524322 w 10853928"/>
              <a:gd name="csY15" fmla="*/ 0 h 18288"/>
              <a:gd name="csX16" fmla="*/ 10853928 w 10853928"/>
              <a:gd name="csY16" fmla="*/ 0 h 18288"/>
              <a:gd name="csX17" fmla="*/ 10853928 w 10853928"/>
              <a:gd name="csY17" fmla="*/ 18288 h 18288"/>
              <a:gd name="csX18" fmla="*/ 10392636 w 10853928"/>
              <a:gd name="csY18" fmla="*/ 18288 h 18288"/>
              <a:gd name="csX19" fmla="*/ 9497187 w 10853928"/>
              <a:gd name="csY19" fmla="*/ 18288 h 18288"/>
              <a:gd name="csX20" fmla="*/ 8818817 w 10853928"/>
              <a:gd name="csY20" fmla="*/ 18288 h 18288"/>
              <a:gd name="csX21" fmla="*/ 8466064 w 10853928"/>
              <a:gd name="csY21" fmla="*/ 18288 h 18288"/>
              <a:gd name="csX22" fmla="*/ 7787693 w 10853928"/>
              <a:gd name="csY22" fmla="*/ 18288 h 18288"/>
              <a:gd name="csX23" fmla="*/ 7217862 w 10853928"/>
              <a:gd name="csY23" fmla="*/ 18288 h 18288"/>
              <a:gd name="csX24" fmla="*/ 6648031 w 10853928"/>
              <a:gd name="csY24" fmla="*/ 18288 h 18288"/>
              <a:gd name="csX25" fmla="*/ 6078200 w 10853928"/>
              <a:gd name="csY25" fmla="*/ 18288 h 18288"/>
              <a:gd name="csX26" fmla="*/ 5508368 w 10853928"/>
              <a:gd name="csY26" fmla="*/ 18288 h 18288"/>
              <a:gd name="csX27" fmla="*/ 4721459 w 10853928"/>
              <a:gd name="csY27" fmla="*/ 18288 h 18288"/>
              <a:gd name="csX28" fmla="*/ 4043088 w 10853928"/>
              <a:gd name="csY28" fmla="*/ 18288 h 18288"/>
              <a:gd name="csX29" fmla="*/ 3690336 w 10853928"/>
              <a:gd name="csY29" fmla="*/ 18288 h 18288"/>
              <a:gd name="csX30" fmla="*/ 3120504 w 10853928"/>
              <a:gd name="csY30" fmla="*/ 18288 h 18288"/>
              <a:gd name="csX31" fmla="*/ 2333595 w 10853928"/>
              <a:gd name="csY31" fmla="*/ 18288 h 18288"/>
              <a:gd name="csX32" fmla="*/ 1872303 w 10853928"/>
              <a:gd name="csY32" fmla="*/ 18288 h 18288"/>
              <a:gd name="csX33" fmla="*/ 976854 w 10853928"/>
              <a:gd name="csY33" fmla="*/ 18288 h 18288"/>
              <a:gd name="csX34" fmla="*/ 0 w 10853928"/>
              <a:gd name="csY34" fmla="*/ 18288 h 18288"/>
              <a:gd name="csX35" fmla="*/ 0 w 10853928"/>
              <a:gd name="csY35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D4A41-A434-C838-CAE7-A6D966D472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 numCol="2">
            <a:normAutofit lnSpcReduction="10000"/>
          </a:bodyPr>
          <a:lstStyle/>
          <a:p>
            <a:pPr marL="0" indent="0">
              <a:buNone/>
            </a:pPr>
            <a:r>
              <a:rPr lang="en-US" sz="2200" b="1" i="0" dirty="0">
                <a:effectLst/>
                <a:latin typeface="Urbanist"/>
              </a:rPr>
              <a:t>Culture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b="0" i="0" dirty="0">
                <a:effectLst/>
                <a:latin typeface="Inter"/>
              </a:rPr>
              <a:t>Ensure that co-production runs through the culture of an </a:t>
            </a:r>
            <a:r>
              <a:rPr lang="en-US" sz="2200" b="0" i="0" dirty="0" err="1">
                <a:effectLst/>
                <a:latin typeface="Inter"/>
              </a:rPr>
              <a:t>organisation</a:t>
            </a:r>
            <a:r>
              <a:rPr lang="en-US" sz="2200" b="0" i="0" dirty="0">
                <a:effectLst/>
                <a:latin typeface="Inter"/>
              </a:rPr>
              <a:t>.</a:t>
            </a:r>
          </a:p>
          <a:p>
            <a:pPr marL="0" indent="0">
              <a:buNone/>
            </a:pPr>
            <a:endParaRPr lang="en-US" sz="2200" b="0" i="0" dirty="0">
              <a:effectLst/>
              <a:latin typeface="Inter"/>
            </a:endParaRPr>
          </a:p>
          <a:p>
            <a:pPr marL="0" indent="0">
              <a:buNone/>
            </a:pPr>
            <a:r>
              <a:rPr lang="en-US" sz="2200" b="1" dirty="0">
                <a:latin typeface="Urbanist"/>
              </a:rPr>
              <a:t>S</a:t>
            </a:r>
            <a:r>
              <a:rPr lang="en-US" sz="2200" b="1" i="0" dirty="0">
                <a:effectLst/>
                <a:latin typeface="Urbanist"/>
              </a:rPr>
              <a:t>tructure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b="0" i="0" dirty="0">
                <a:effectLst/>
                <a:latin typeface="Inter"/>
              </a:rPr>
              <a:t>Involve everyone who will be taking part in co-production from the start.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b="0" i="0" dirty="0">
                <a:effectLst/>
                <a:latin typeface="Inter"/>
              </a:rPr>
              <a:t>Build on existing structures and resources.</a:t>
            </a:r>
          </a:p>
          <a:p>
            <a:endParaRPr lang="en-US" sz="2200" b="1" i="0" dirty="0">
              <a:effectLst/>
              <a:latin typeface="Urbanist"/>
            </a:endParaRPr>
          </a:p>
          <a:p>
            <a:endParaRPr lang="en-US" sz="2200" b="1" dirty="0">
              <a:latin typeface="Urbanist"/>
            </a:endParaRPr>
          </a:p>
          <a:p>
            <a:endParaRPr lang="en-US" sz="2200" b="1" i="0" dirty="0">
              <a:effectLst/>
              <a:latin typeface="Urbanist"/>
            </a:endParaRPr>
          </a:p>
          <a:p>
            <a:pPr marL="0" indent="0">
              <a:buNone/>
            </a:pPr>
            <a:r>
              <a:rPr lang="en-US" sz="2200" b="1" i="0" dirty="0">
                <a:effectLst/>
                <a:latin typeface="Urbanist"/>
              </a:rPr>
              <a:t>Practice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b="0" i="0" dirty="0">
                <a:effectLst/>
                <a:latin typeface="Inter"/>
              </a:rPr>
              <a:t>Ensure that everything in the co-production process is accessible to everyone taking part and nobody is excluded.</a:t>
            </a:r>
          </a:p>
          <a:p>
            <a:pPr marL="0" indent="0">
              <a:buNone/>
            </a:pPr>
            <a:r>
              <a:rPr lang="en-US" sz="2200" b="1" i="0" dirty="0">
                <a:effectLst/>
                <a:latin typeface="Urbanist"/>
              </a:rPr>
              <a:t>Review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b="0" i="0" dirty="0">
                <a:effectLst/>
                <a:latin typeface="Inter"/>
              </a:rPr>
              <a:t>Conduct regular reviews to ensure that co-production is making a real difference and that the process is following the agreed principles.</a:t>
            </a:r>
          </a:p>
          <a:p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816156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6ECEE03-918F-43ED-A7B3-F1BDE3FCEC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E32D33-B365-30B7-25C9-E5042539C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0051"/>
            <a:ext cx="10515600" cy="12702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‘Doing to’, ‘Doing for’, or ‘Doing with'</a:t>
            </a:r>
          </a:p>
        </p:txBody>
      </p:sp>
      <p:sp>
        <p:nvSpPr>
          <p:cNvPr id="28" name="sketch line">
            <a:extLst>
              <a:ext uri="{FF2B5EF4-FFF2-40B4-BE49-F238E27FC236}">
                <a16:creationId xmlns:a16="http://schemas.microsoft.com/office/drawing/2014/main" id="{010B55F0-C448-403A-8231-AD42A7BA27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2682" y="1661139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erson holding her hands up&#10;&#10;Description automatically generated">
            <a:extLst>
              <a:ext uri="{FF2B5EF4-FFF2-40B4-BE49-F238E27FC236}">
                <a16:creationId xmlns:a16="http://schemas.microsoft.com/office/drawing/2014/main" id="{771CDC65-C9DF-568A-1208-76BB0AA5B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115" r="16786" b="1"/>
          <a:stretch/>
        </p:blipFill>
        <p:spPr>
          <a:xfrm>
            <a:off x="183333" y="2200266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1" y="60"/>
                </a:moveTo>
                <a:cubicBezTo>
                  <a:pt x="945946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6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7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6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40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1" y="60"/>
                </a:cubicBezTo>
                <a:close/>
              </a:path>
            </a:pathLst>
          </a:custGeom>
        </p:spPr>
      </p:pic>
      <p:pic>
        <p:nvPicPr>
          <p:cNvPr id="5" name="Content Placeholder 4" descr="A group of people jumping in the air&#10;&#10;Description automatically generated">
            <a:extLst>
              <a:ext uri="{FF2B5EF4-FFF2-40B4-BE49-F238E27FC236}">
                <a16:creationId xmlns:a16="http://schemas.microsoft.com/office/drawing/2014/main" id="{CD2AD358-F233-A8F5-5280-F553B47B50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l="2742" r="17045"/>
          <a:stretch/>
        </p:blipFill>
        <p:spPr>
          <a:xfrm>
            <a:off x="7536049" y="2200266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1" y="60"/>
                </a:moveTo>
                <a:cubicBezTo>
                  <a:pt x="945947" y="-443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9" y="18018"/>
                  <a:pt x="2192264" y="13196"/>
                </a:cubicBezTo>
                <a:cubicBezTo>
                  <a:pt x="2323253" y="7660"/>
                  <a:pt x="2454242" y="2928"/>
                  <a:pt x="2585114" y="13911"/>
                </a:cubicBezTo>
                <a:cubicBezTo>
                  <a:pt x="2699008" y="24482"/>
                  <a:pt x="2813669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5" y="161085"/>
                  <a:pt x="3501169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4" y="516245"/>
                  <a:pt x="3512114" y="559861"/>
                </a:cubicBezTo>
                <a:cubicBezTo>
                  <a:pt x="3491119" y="656469"/>
                  <a:pt x="3485618" y="754605"/>
                  <a:pt x="3495724" y="852186"/>
                </a:cubicBezTo>
                <a:cubicBezTo>
                  <a:pt x="3504578" y="948437"/>
                  <a:pt x="3505176" y="1044867"/>
                  <a:pt x="3502664" y="1141386"/>
                </a:cubicBezTo>
                <a:cubicBezTo>
                  <a:pt x="3500391" y="1228440"/>
                  <a:pt x="3500750" y="1315584"/>
                  <a:pt x="3507210" y="1402639"/>
                </a:cubicBezTo>
                <a:cubicBezTo>
                  <a:pt x="3514626" y="1500407"/>
                  <a:pt x="3520966" y="1598176"/>
                  <a:pt x="3506252" y="1695857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6" y="2178986"/>
                  <a:pt x="3505415" y="2292381"/>
                </a:cubicBezTo>
                <a:cubicBezTo>
                  <a:pt x="3514746" y="2447918"/>
                  <a:pt x="3522761" y="2603544"/>
                  <a:pt x="3508406" y="2759171"/>
                </a:cubicBezTo>
                <a:cubicBezTo>
                  <a:pt x="3497997" y="2866762"/>
                  <a:pt x="3488428" y="2974352"/>
                  <a:pt x="3496442" y="3082389"/>
                </a:cubicBezTo>
                <a:cubicBezTo>
                  <a:pt x="3502066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8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8" y="3642229"/>
                  <a:pt x="1771055" y="3636431"/>
                </a:cubicBezTo>
                <a:cubicBezTo>
                  <a:pt x="1659183" y="3633576"/>
                  <a:pt x="1547429" y="3634736"/>
                  <a:pt x="1435676" y="3638305"/>
                </a:cubicBezTo>
                <a:cubicBezTo>
                  <a:pt x="1179420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4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40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2" y="9535"/>
                </a:cubicBezTo>
                <a:cubicBezTo>
                  <a:pt x="769619" y="4223"/>
                  <a:pt x="828415" y="562"/>
                  <a:pt x="887181" y="60"/>
                </a:cubicBezTo>
                <a:close/>
              </a:path>
            </a:pathLst>
          </a:custGeom>
        </p:spPr>
      </p:pic>
      <p:pic>
        <p:nvPicPr>
          <p:cNvPr id="12" name="Picture 11" descr="A young child and child eating ice cream&#10;&#10;Description automatically generated">
            <a:extLst>
              <a:ext uri="{FF2B5EF4-FFF2-40B4-BE49-F238E27FC236}">
                <a16:creationId xmlns:a16="http://schemas.microsoft.com/office/drawing/2014/main" id="{436804AC-B4BA-22AD-7EFD-0439BD505E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20511" r="14978" b="-3"/>
          <a:stretch/>
        </p:blipFill>
        <p:spPr>
          <a:xfrm>
            <a:off x="3892756" y="2172102"/>
            <a:ext cx="3524888" cy="3647338"/>
          </a:xfrm>
          <a:custGeom>
            <a:avLst/>
            <a:gdLst/>
            <a:ahLst/>
            <a:cxnLst/>
            <a:rect l="l" t="t" r="r" b="b"/>
            <a:pathLst>
              <a:path w="3524888" h="3647338">
                <a:moveTo>
                  <a:pt x="887180" y="60"/>
                </a:moveTo>
                <a:cubicBezTo>
                  <a:pt x="945946" y="-442"/>
                  <a:pt x="1004683" y="2214"/>
                  <a:pt x="1063120" y="9535"/>
                </a:cubicBezTo>
                <a:cubicBezTo>
                  <a:pt x="1192553" y="25206"/>
                  <a:pt x="1324035" y="29312"/>
                  <a:pt x="1454772" y="21769"/>
                </a:cubicBezTo>
                <a:cubicBezTo>
                  <a:pt x="1583729" y="15160"/>
                  <a:pt x="1712924" y="14714"/>
                  <a:pt x="1842239" y="16589"/>
                </a:cubicBezTo>
                <a:cubicBezTo>
                  <a:pt x="1958874" y="18285"/>
                  <a:pt x="2075628" y="18018"/>
                  <a:pt x="2192263" y="13196"/>
                </a:cubicBezTo>
                <a:cubicBezTo>
                  <a:pt x="2323253" y="7660"/>
                  <a:pt x="2454242" y="2928"/>
                  <a:pt x="2585113" y="13911"/>
                </a:cubicBezTo>
                <a:cubicBezTo>
                  <a:pt x="2699008" y="24482"/>
                  <a:pt x="2813668" y="29758"/>
                  <a:pt x="2928437" y="29714"/>
                </a:cubicBezTo>
                <a:cubicBezTo>
                  <a:pt x="3080601" y="28464"/>
                  <a:pt x="3232406" y="19625"/>
                  <a:pt x="3384330" y="14536"/>
                </a:cubicBezTo>
                <a:lnTo>
                  <a:pt x="3481468" y="12130"/>
                </a:lnTo>
                <a:lnTo>
                  <a:pt x="3481325" y="16098"/>
                </a:lnTo>
                <a:lnTo>
                  <a:pt x="3493308" y="84630"/>
                </a:lnTo>
                <a:lnTo>
                  <a:pt x="3493318" y="92959"/>
                </a:lnTo>
                <a:cubicBezTo>
                  <a:pt x="3495694" y="161085"/>
                  <a:pt x="3501168" y="229143"/>
                  <a:pt x="3512114" y="297090"/>
                </a:cubicBezTo>
                <a:cubicBezTo>
                  <a:pt x="3519231" y="340796"/>
                  <a:pt x="3524136" y="384681"/>
                  <a:pt x="3524809" y="428543"/>
                </a:cubicBezTo>
                <a:cubicBezTo>
                  <a:pt x="3525482" y="472405"/>
                  <a:pt x="3521923" y="516245"/>
                  <a:pt x="3512114" y="559861"/>
                </a:cubicBezTo>
                <a:cubicBezTo>
                  <a:pt x="3491119" y="656469"/>
                  <a:pt x="3485617" y="754605"/>
                  <a:pt x="3495724" y="852186"/>
                </a:cubicBezTo>
                <a:cubicBezTo>
                  <a:pt x="3504577" y="948437"/>
                  <a:pt x="3505176" y="1044867"/>
                  <a:pt x="3502664" y="1141386"/>
                </a:cubicBezTo>
                <a:cubicBezTo>
                  <a:pt x="3500391" y="1228440"/>
                  <a:pt x="3500749" y="1315584"/>
                  <a:pt x="3507210" y="1402639"/>
                </a:cubicBezTo>
                <a:cubicBezTo>
                  <a:pt x="3514626" y="1500407"/>
                  <a:pt x="3520966" y="1598176"/>
                  <a:pt x="3506251" y="1695857"/>
                </a:cubicBezTo>
                <a:cubicBezTo>
                  <a:pt x="3492089" y="1780866"/>
                  <a:pt x="3485019" y="1866447"/>
                  <a:pt x="3485079" y="1952109"/>
                </a:cubicBezTo>
                <a:cubicBezTo>
                  <a:pt x="3486753" y="2065682"/>
                  <a:pt x="3498595" y="2178986"/>
                  <a:pt x="3505414" y="2292381"/>
                </a:cubicBezTo>
                <a:cubicBezTo>
                  <a:pt x="3514746" y="2447918"/>
                  <a:pt x="3522760" y="2603544"/>
                  <a:pt x="3508405" y="2759171"/>
                </a:cubicBezTo>
                <a:cubicBezTo>
                  <a:pt x="3497997" y="2866762"/>
                  <a:pt x="3488427" y="2974352"/>
                  <a:pt x="3496442" y="3082389"/>
                </a:cubicBezTo>
                <a:cubicBezTo>
                  <a:pt x="3502065" y="3158639"/>
                  <a:pt x="3510200" y="3234980"/>
                  <a:pt x="3504816" y="3311409"/>
                </a:cubicBezTo>
                <a:lnTo>
                  <a:pt x="3500655" y="3407763"/>
                </a:lnTo>
                <a:lnTo>
                  <a:pt x="3500528" y="3407763"/>
                </a:lnTo>
                <a:lnTo>
                  <a:pt x="3500186" y="3418624"/>
                </a:lnTo>
                <a:lnTo>
                  <a:pt x="3498431" y="3459279"/>
                </a:lnTo>
                <a:lnTo>
                  <a:pt x="3498786" y="3476530"/>
                </a:lnTo>
                <a:lnTo>
                  <a:pt x="3500070" y="3476530"/>
                </a:lnTo>
                <a:lnTo>
                  <a:pt x="3504922" y="3592711"/>
                </a:lnTo>
                <a:lnTo>
                  <a:pt x="3504733" y="3642505"/>
                </a:lnTo>
                <a:lnTo>
                  <a:pt x="3344090" y="3645620"/>
                </a:lnTo>
                <a:cubicBezTo>
                  <a:pt x="3179267" y="3652578"/>
                  <a:pt x="3015642" y="3636699"/>
                  <a:pt x="2851776" y="3628492"/>
                </a:cubicBezTo>
                <a:cubicBezTo>
                  <a:pt x="2716167" y="3622675"/>
                  <a:pt x="2580186" y="3623335"/>
                  <a:pt x="2444683" y="3630454"/>
                </a:cubicBezTo>
                <a:cubicBezTo>
                  <a:pt x="2220221" y="3640802"/>
                  <a:pt x="1995757" y="3642229"/>
                  <a:pt x="1771055" y="3636431"/>
                </a:cubicBezTo>
                <a:cubicBezTo>
                  <a:pt x="1659183" y="3633576"/>
                  <a:pt x="1547429" y="3634736"/>
                  <a:pt x="1435675" y="3638305"/>
                </a:cubicBezTo>
                <a:cubicBezTo>
                  <a:pt x="1179419" y="3646601"/>
                  <a:pt x="923403" y="3637323"/>
                  <a:pt x="667265" y="3634558"/>
                </a:cubicBezTo>
                <a:cubicBezTo>
                  <a:pt x="569736" y="3633488"/>
                  <a:pt x="472205" y="3633665"/>
                  <a:pt x="374793" y="3637679"/>
                </a:cubicBezTo>
                <a:cubicBezTo>
                  <a:pt x="264415" y="3642140"/>
                  <a:pt x="154036" y="3643412"/>
                  <a:pt x="43657" y="3642932"/>
                </a:cubicBezTo>
                <a:lnTo>
                  <a:pt x="11965" y="3642429"/>
                </a:lnTo>
                <a:lnTo>
                  <a:pt x="24360" y="3479541"/>
                </a:lnTo>
                <a:cubicBezTo>
                  <a:pt x="26194" y="3423392"/>
                  <a:pt x="25594" y="3367189"/>
                  <a:pt x="22559" y="3311038"/>
                </a:cubicBezTo>
                <a:cubicBezTo>
                  <a:pt x="16343" y="3197955"/>
                  <a:pt x="-628" y="3084971"/>
                  <a:pt x="13594" y="2971689"/>
                </a:cubicBezTo>
                <a:cubicBezTo>
                  <a:pt x="38335" y="2776712"/>
                  <a:pt x="12519" y="2582431"/>
                  <a:pt x="4272" y="2387950"/>
                </a:cubicBezTo>
                <a:cubicBezTo>
                  <a:pt x="-3262" y="2237604"/>
                  <a:pt x="2250" y="2086990"/>
                  <a:pt x="20765" y="1937298"/>
                </a:cubicBezTo>
                <a:cubicBezTo>
                  <a:pt x="38958" y="1790576"/>
                  <a:pt x="37113" y="1642627"/>
                  <a:pt x="15268" y="1496252"/>
                </a:cubicBezTo>
                <a:cubicBezTo>
                  <a:pt x="7718" y="1430798"/>
                  <a:pt x="7400" y="1364898"/>
                  <a:pt x="14311" y="1299395"/>
                </a:cubicBezTo>
                <a:cubicBezTo>
                  <a:pt x="22640" y="1195064"/>
                  <a:pt x="20682" y="1090348"/>
                  <a:pt x="8455" y="986285"/>
                </a:cubicBezTo>
                <a:cubicBezTo>
                  <a:pt x="-8159" y="849535"/>
                  <a:pt x="3794" y="712390"/>
                  <a:pt x="9890" y="575540"/>
                </a:cubicBezTo>
                <a:cubicBezTo>
                  <a:pt x="14432" y="472556"/>
                  <a:pt x="17180" y="369671"/>
                  <a:pt x="12878" y="266688"/>
                </a:cubicBezTo>
                <a:lnTo>
                  <a:pt x="14418" y="21931"/>
                </a:lnTo>
                <a:lnTo>
                  <a:pt x="163536" y="23733"/>
                </a:lnTo>
                <a:cubicBezTo>
                  <a:pt x="346324" y="25875"/>
                  <a:pt x="528992" y="25875"/>
                  <a:pt x="711061" y="9535"/>
                </a:cubicBezTo>
                <a:cubicBezTo>
                  <a:pt x="769618" y="4223"/>
                  <a:pt x="828414" y="562"/>
                  <a:pt x="887180" y="60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082BE72-9C33-466A-4163-C3B5EFF5C960}"/>
              </a:ext>
            </a:extLst>
          </p:cNvPr>
          <p:cNvSpPr txBox="1"/>
          <p:nvPr/>
        </p:nvSpPr>
        <p:spPr>
          <a:xfrm>
            <a:off x="7271867" y="6870700"/>
            <a:ext cx="2297424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5" tooltip="https://openoregon.pressbooks.pub/families/chapter/looking-ahead-2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8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AFD81E9-52FF-702E-ABEA-242F5E14B99E}"/>
              </a:ext>
            </a:extLst>
          </p:cNvPr>
          <p:cNvSpPr txBox="1"/>
          <p:nvPr/>
        </p:nvSpPr>
        <p:spPr>
          <a:xfrm>
            <a:off x="9581991" y="6870700"/>
            <a:ext cx="261000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digitaldoorway.blogspot.com/2017/12/overcoming-objections-during-job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B31BE95-68F1-717A-8C5C-680EF9663062}"/>
              </a:ext>
            </a:extLst>
          </p:cNvPr>
          <p:cNvSpPr txBox="1"/>
          <p:nvPr/>
        </p:nvSpPr>
        <p:spPr>
          <a:xfrm>
            <a:off x="4649158" y="6870700"/>
            <a:ext cx="261000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7" tooltip="https://culturacientifica.com/2015/06/15/los-fundamentos-del-altruismo-humano/sharing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9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1518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384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-apple-system</vt:lpstr>
      <vt:lpstr>Aptos</vt:lpstr>
      <vt:lpstr>Aptos Display</vt:lpstr>
      <vt:lpstr>Arial</vt:lpstr>
      <vt:lpstr>Inter</vt:lpstr>
      <vt:lpstr>Urbanist</vt:lpstr>
      <vt:lpstr>Office Theme</vt:lpstr>
      <vt:lpstr>Co-production</vt:lpstr>
      <vt:lpstr>What is co-production?</vt:lpstr>
      <vt:lpstr>Principles of co-production:  </vt:lpstr>
      <vt:lpstr>Co-production has been broken down into the following activities: </vt:lpstr>
      <vt:lpstr>principles are expected within co-production</vt:lpstr>
      <vt:lpstr>Examples of co-production</vt:lpstr>
      <vt:lpstr>Barriers to co-production</vt:lpstr>
      <vt:lpstr>Benefits of coproduction</vt:lpstr>
      <vt:lpstr>Care Act 2014 </vt:lpstr>
      <vt:lpstr>Social Care Institute for Excellence (2022) </vt:lpstr>
      <vt:lpstr>‘Doing to’, ‘Doing for’, or ‘Doing with'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sarah collins</dc:creator>
  <cp:lastModifiedBy>sarah collins</cp:lastModifiedBy>
  <cp:revision>2</cp:revision>
  <dcterms:created xsi:type="dcterms:W3CDTF">2025-01-29T22:23:56Z</dcterms:created>
  <dcterms:modified xsi:type="dcterms:W3CDTF">2026-02-03T10:49:06Z</dcterms:modified>
</cp:coreProperties>
</file>