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9" r:id="rId3"/>
    <p:sldId id="284" r:id="rId4"/>
    <p:sldId id="357" r:id="rId5"/>
    <p:sldId id="359" r:id="rId6"/>
    <p:sldId id="361" r:id="rId7"/>
    <p:sldId id="360" r:id="rId8"/>
    <p:sldId id="358" r:id="rId9"/>
    <p:sldId id="362" r:id="rId10"/>
    <p:sldId id="363" r:id="rId11"/>
    <p:sldId id="364" r:id="rId12"/>
    <p:sldId id="365" r:id="rId13"/>
    <p:sldId id="367" r:id="rId14"/>
    <p:sldId id="366" r:id="rId15"/>
    <p:sldId id="368" r:id="rId16"/>
    <p:sldId id="298" r:id="rId17"/>
    <p:sldId id="29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uno" initials="M" lastIdx="1" clrIdx="0">
    <p:extLst>
      <p:ext uri="{19B8F6BF-5375-455C-9EA6-DF929625EA0E}">
        <p15:presenceInfo xmlns:p15="http://schemas.microsoft.com/office/powerpoint/2012/main" userId="d204c6bcbc896501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45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5DEFCA-3EDA-4F49-96AC-5D584144F69E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B4BA5C3-C50E-4C6B-8E1D-088D6FF533B8}">
      <dgm:prSet phldrT="[Text]"/>
      <dgm:spPr>
        <a:solidFill>
          <a:srgbClr val="FFC000"/>
        </a:solidFill>
      </dgm:spPr>
      <dgm:t>
        <a:bodyPr/>
        <a:lstStyle/>
        <a:p>
          <a:r>
            <a:rPr lang="en-GB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Cost</a:t>
          </a:r>
          <a:r>
            <a:rPr lang="en-GB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– the amount of expenditure </a:t>
          </a:r>
          <a:r>
            <a:rPr lang="en-GB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(actual/ notional) incurred or attributable </a:t>
          </a:r>
          <a:r>
            <a:rPr lang="en-GB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to a specified activity or thing/ item</a:t>
          </a:r>
        </a:p>
      </dgm:t>
    </dgm:pt>
    <dgm:pt modelId="{5590CF96-46EE-455C-873A-64F0D920E309}" type="parTrans" cxnId="{11903D3A-BAAC-408E-8076-127C9D7E7B9C}">
      <dgm:prSet/>
      <dgm:spPr/>
      <dgm:t>
        <a:bodyPr/>
        <a:lstStyle/>
        <a:p>
          <a:endParaRPr lang="en-GB"/>
        </a:p>
      </dgm:t>
    </dgm:pt>
    <dgm:pt modelId="{F36046C2-1747-4569-B833-87207BE5C399}" type="sibTrans" cxnId="{11903D3A-BAAC-408E-8076-127C9D7E7B9C}">
      <dgm:prSet/>
      <dgm:spPr/>
      <dgm:t>
        <a:bodyPr/>
        <a:lstStyle/>
        <a:p>
          <a:endParaRPr lang="en-GB"/>
        </a:p>
      </dgm:t>
    </dgm:pt>
    <dgm:pt modelId="{295F083F-545A-42B0-9F45-358626AD2C53}">
      <dgm:prSet phldrT="[Text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Cost Unit – a unit of an thing or activity to which costs can be calculated </a:t>
          </a:r>
          <a:r>
            <a:rPr lang="en-GB" sz="2800" b="1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e.g</a:t>
          </a:r>
          <a:r>
            <a:rPr lang="en-GB" sz="2800" b="1" kern="120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kg/ tonne</a:t>
          </a:r>
        </a:p>
      </dgm:t>
    </dgm:pt>
    <dgm:pt modelId="{81826765-B235-4C2B-8B62-2134211B5439}" type="parTrans" cxnId="{F8BEC0C4-BC13-4261-9EF7-C1E9A9688300}">
      <dgm:prSet/>
      <dgm:spPr/>
      <dgm:t>
        <a:bodyPr/>
        <a:lstStyle/>
        <a:p>
          <a:endParaRPr lang="en-GB"/>
        </a:p>
      </dgm:t>
    </dgm:pt>
    <dgm:pt modelId="{3228C9A6-B57C-4F3E-95B8-CA78CDE6D15E}" type="sibTrans" cxnId="{F8BEC0C4-BC13-4261-9EF7-C1E9A9688300}">
      <dgm:prSet/>
      <dgm:spPr/>
      <dgm:t>
        <a:bodyPr/>
        <a:lstStyle/>
        <a:p>
          <a:endParaRPr lang="en-GB"/>
        </a:p>
      </dgm:t>
    </dgm:pt>
    <dgm:pt modelId="{75A8E380-7B2C-408D-B76C-7770752A66DF}">
      <dgm:prSet phldrT="[Text]" custT="1"/>
      <dgm:spPr>
        <a:solidFill>
          <a:srgbClr val="92D050"/>
        </a:solidFill>
      </dgm:spPr>
      <dgm:t>
        <a:bodyPr/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Cost Object – anything that stakeholders/ users of accounting information want to know the cost of </a:t>
          </a:r>
          <a:r>
            <a:rPr lang="en-GB" sz="2800" b="1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e.g</a:t>
          </a:r>
          <a:r>
            <a:rPr lang="en-GB" sz="2800" b="1" kern="120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product, sales area, SBU</a:t>
          </a:r>
        </a:p>
      </dgm:t>
    </dgm:pt>
    <dgm:pt modelId="{4D3C6426-B990-442F-9C29-758FC3FAC023}" type="parTrans" cxnId="{CC696076-9D52-4163-96FB-45C77D85915B}">
      <dgm:prSet/>
      <dgm:spPr/>
      <dgm:t>
        <a:bodyPr/>
        <a:lstStyle/>
        <a:p>
          <a:endParaRPr lang="en-GB"/>
        </a:p>
      </dgm:t>
    </dgm:pt>
    <dgm:pt modelId="{46CD7864-1F80-4066-9013-5C529794B586}" type="sibTrans" cxnId="{CC696076-9D52-4163-96FB-45C77D85915B}">
      <dgm:prSet/>
      <dgm:spPr/>
      <dgm:t>
        <a:bodyPr/>
        <a:lstStyle/>
        <a:p>
          <a:endParaRPr lang="en-GB"/>
        </a:p>
      </dgm:t>
    </dgm:pt>
    <dgm:pt modelId="{7639A6AE-2B31-4D58-B242-7B215F4A04F0}">
      <dgm:prSet phldrT="[Text]"/>
      <dgm:spPr>
        <a:solidFill>
          <a:srgbClr val="0070C0"/>
        </a:solidFill>
      </dgm:spPr>
      <dgm:t>
        <a:bodyPr/>
        <a:lstStyle/>
        <a:p>
          <a:pPr>
            <a:buNone/>
          </a:pPr>
          <a:r>
            <a:rPr lang="en-GB" b="1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Cost Centre – department, machine, project</a:t>
          </a:r>
        </a:p>
      </dgm:t>
    </dgm:pt>
    <dgm:pt modelId="{73CE7071-1091-4CC0-8678-BABE01A4B46D}" type="parTrans" cxnId="{AC24BEF1-8A2C-48E1-8AAF-35C8CC619986}">
      <dgm:prSet/>
      <dgm:spPr/>
      <dgm:t>
        <a:bodyPr/>
        <a:lstStyle/>
        <a:p>
          <a:endParaRPr lang="en-GB"/>
        </a:p>
      </dgm:t>
    </dgm:pt>
    <dgm:pt modelId="{36B33848-6176-43E8-8686-F9CBCA84EE4F}" type="sibTrans" cxnId="{AC24BEF1-8A2C-48E1-8AAF-35C8CC619986}">
      <dgm:prSet/>
      <dgm:spPr/>
      <dgm:t>
        <a:bodyPr/>
        <a:lstStyle/>
        <a:p>
          <a:endParaRPr lang="en-GB"/>
        </a:p>
      </dgm:t>
    </dgm:pt>
    <dgm:pt modelId="{7852D987-EE0D-49A3-A0B5-D58A69275D04}" type="pres">
      <dgm:prSet presAssocID="{645DEFCA-3EDA-4F49-96AC-5D584144F69E}" presName="diagram" presStyleCnt="0">
        <dgm:presLayoutVars>
          <dgm:dir/>
          <dgm:resizeHandles val="exact"/>
        </dgm:presLayoutVars>
      </dgm:prSet>
      <dgm:spPr/>
    </dgm:pt>
    <dgm:pt modelId="{AC1E2EEB-01CA-414A-A02E-4E6A054B2981}" type="pres">
      <dgm:prSet presAssocID="{DB4BA5C3-C50E-4C6B-8E1D-088D6FF533B8}" presName="node" presStyleLbl="node1" presStyleIdx="0" presStyleCnt="4" custLinFactNeighborX="-1490" custLinFactNeighborY="4263">
        <dgm:presLayoutVars>
          <dgm:bulletEnabled val="1"/>
        </dgm:presLayoutVars>
      </dgm:prSet>
      <dgm:spPr/>
    </dgm:pt>
    <dgm:pt modelId="{75FC7A2C-17E9-4A70-9687-8DB52FBA8AEB}" type="pres">
      <dgm:prSet presAssocID="{F36046C2-1747-4569-B833-87207BE5C399}" presName="sibTrans" presStyleCnt="0"/>
      <dgm:spPr/>
    </dgm:pt>
    <dgm:pt modelId="{63FBFE77-01F6-4152-B88E-618321BAD41A}" type="pres">
      <dgm:prSet presAssocID="{295F083F-545A-42B0-9F45-358626AD2C53}" presName="node" presStyleLbl="node1" presStyleIdx="1" presStyleCnt="4" custLinFactNeighborX="-7098" custLinFactNeighborY="5067">
        <dgm:presLayoutVars>
          <dgm:bulletEnabled val="1"/>
        </dgm:presLayoutVars>
      </dgm:prSet>
      <dgm:spPr/>
    </dgm:pt>
    <dgm:pt modelId="{66E8DB8B-9775-439E-9740-B944A7523411}" type="pres">
      <dgm:prSet presAssocID="{3228C9A6-B57C-4F3E-95B8-CA78CDE6D15E}" presName="sibTrans" presStyleCnt="0"/>
      <dgm:spPr/>
    </dgm:pt>
    <dgm:pt modelId="{4DE86F86-14AF-4CBB-966F-4F344153CFA2}" type="pres">
      <dgm:prSet presAssocID="{75A8E380-7B2C-408D-B76C-7770752A66DF}" presName="node" presStyleLbl="node1" presStyleIdx="2" presStyleCnt="4" custLinFactNeighborX="-1638" custLinFactNeighborY="-129">
        <dgm:presLayoutVars>
          <dgm:bulletEnabled val="1"/>
        </dgm:presLayoutVars>
      </dgm:prSet>
      <dgm:spPr/>
    </dgm:pt>
    <dgm:pt modelId="{BD3F98AC-AC12-437B-AB42-B512496A4BB1}" type="pres">
      <dgm:prSet presAssocID="{46CD7864-1F80-4066-9013-5C529794B586}" presName="sibTrans" presStyleCnt="0"/>
      <dgm:spPr/>
    </dgm:pt>
    <dgm:pt modelId="{7693E697-2C02-41A0-B3B1-5D33BE3FA643}" type="pres">
      <dgm:prSet presAssocID="{7639A6AE-2B31-4D58-B242-7B215F4A04F0}" presName="node" presStyleLbl="node1" presStyleIdx="3" presStyleCnt="4" custLinFactNeighborX="-6235" custLinFactNeighborY="-3426">
        <dgm:presLayoutVars>
          <dgm:bulletEnabled val="1"/>
        </dgm:presLayoutVars>
      </dgm:prSet>
      <dgm:spPr/>
    </dgm:pt>
  </dgm:ptLst>
  <dgm:cxnLst>
    <dgm:cxn modelId="{D0632724-74B1-4A01-834F-E7782E76630C}" type="presOf" srcId="{DB4BA5C3-C50E-4C6B-8E1D-088D6FF533B8}" destId="{AC1E2EEB-01CA-414A-A02E-4E6A054B2981}" srcOrd="0" destOrd="0" presId="urn:microsoft.com/office/officeart/2005/8/layout/default"/>
    <dgm:cxn modelId="{11903D3A-BAAC-408E-8076-127C9D7E7B9C}" srcId="{645DEFCA-3EDA-4F49-96AC-5D584144F69E}" destId="{DB4BA5C3-C50E-4C6B-8E1D-088D6FF533B8}" srcOrd="0" destOrd="0" parTransId="{5590CF96-46EE-455C-873A-64F0D920E309}" sibTransId="{F36046C2-1747-4569-B833-87207BE5C399}"/>
    <dgm:cxn modelId="{A412EF42-8A66-4E04-95BA-0D814197F074}" type="presOf" srcId="{75A8E380-7B2C-408D-B76C-7770752A66DF}" destId="{4DE86F86-14AF-4CBB-966F-4F344153CFA2}" srcOrd="0" destOrd="0" presId="urn:microsoft.com/office/officeart/2005/8/layout/default"/>
    <dgm:cxn modelId="{CC696076-9D52-4163-96FB-45C77D85915B}" srcId="{645DEFCA-3EDA-4F49-96AC-5D584144F69E}" destId="{75A8E380-7B2C-408D-B76C-7770752A66DF}" srcOrd="2" destOrd="0" parTransId="{4D3C6426-B990-442F-9C29-758FC3FAC023}" sibTransId="{46CD7864-1F80-4066-9013-5C529794B586}"/>
    <dgm:cxn modelId="{81313A7F-F46A-498E-A2C8-8F1511E8CC4F}" type="presOf" srcId="{645DEFCA-3EDA-4F49-96AC-5D584144F69E}" destId="{7852D987-EE0D-49A3-A0B5-D58A69275D04}" srcOrd="0" destOrd="0" presId="urn:microsoft.com/office/officeart/2005/8/layout/default"/>
    <dgm:cxn modelId="{4E4885A9-28BC-4EFE-A130-7CCBF927EBA3}" type="presOf" srcId="{7639A6AE-2B31-4D58-B242-7B215F4A04F0}" destId="{7693E697-2C02-41A0-B3B1-5D33BE3FA643}" srcOrd="0" destOrd="0" presId="urn:microsoft.com/office/officeart/2005/8/layout/default"/>
    <dgm:cxn modelId="{165458C1-3AC8-4266-A468-E29BFF52EE43}" type="presOf" srcId="{295F083F-545A-42B0-9F45-358626AD2C53}" destId="{63FBFE77-01F6-4152-B88E-618321BAD41A}" srcOrd="0" destOrd="0" presId="urn:microsoft.com/office/officeart/2005/8/layout/default"/>
    <dgm:cxn modelId="{F8BEC0C4-BC13-4261-9EF7-C1E9A9688300}" srcId="{645DEFCA-3EDA-4F49-96AC-5D584144F69E}" destId="{295F083F-545A-42B0-9F45-358626AD2C53}" srcOrd="1" destOrd="0" parTransId="{81826765-B235-4C2B-8B62-2134211B5439}" sibTransId="{3228C9A6-B57C-4F3E-95B8-CA78CDE6D15E}"/>
    <dgm:cxn modelId="{AC24BEF1-8A2C-48E1-8AAF-35C8CC619986}" srcId="{645DEFCA-3EDA-4F49-96AC-5D584144F69E}" destId="{7639A6AE-2B31-4D58-B242-7B215F4A04F0}" srcOrd="3" destOrd="0" parTransId="{73CE7071-1091-4CC0-8678-BABE01A4B46D}" sibTransId="{36B33848-6176-43E8-8686-F9CBCA84EE4F}"/>
    <dgm:cxn modelId="{494E2AD0-6CBC-4972-A71D-48F02142E2DE}" type="presParOf" srcId="{7852D987-EE0D-49A3-A0B5-D58A69275D04}" destId="{AC1E2EEB-01CA-414A-A02E-4E6A054B2981}" srcOrd="0" destOrd="0" presId="urn:microsoft.com/office/officeart/2005/8/layout/default"/>
    <dgm:cxn modelId="{9816ACC9-7BF3-4AC6-8ADB-B22775BD7E33}" type="presParOf" srcId="{7852D987-EE0D-49A3-A0B5-D58A69275D04}" destId="{75FC7A2C-17E9-4A70-9687-8DB52FBA8AEB}" srcOrd="1" destOrd="0" presId="urn:microsoft.com/office/officeart/2005/8/layout/default"/>
    <dgm:cxn modelId="{32E178DD-B333-491F-9A84-6D86898C6B54}" type="presParOf" srcId="{7852D987-EE0D-49A3-A0B5-D58A69275D04}" destId="{63FBFE77-01F6-4152-B88E-618321BAD41A}" srcOrd="2" destOrd="0" presId="urn:microsoft.com/office/officeart/2005/8/layout/default"/>
    <dgm:cxn modelId="{52C22999-C9C2-4E72-8677-D1C696B360A3}" type="presParOf" srcId="{7852D987-EE0D-49A3-A0B5-D58A69275D04}" destId="{66E8DB8B-9775-439E-9740-B944A7523411}" srcOrd="3" destOrd="0" presId="urn:microsoft.com/office/officeart/2005/8/layout/default"/>
    <dgm:cxn modelId="{E9ABB4DF-1A44-4A82-AAA7-D53FC4477EB5}" type="presParOf" srcId="{7852D987-EE0D-49A3-A0B5-D58A69275D04}" destId="{4DE86F86-14AF-4CBB-966F-4F344153CFA2}" srcOrd="4" destOrd="0" presId="urn:microsoft.com/office/officeart/2005/8/layout/default"/>
    <dgm:cxn modelId="{0A5453E6-82A5-4215-87D6-250AACA8FC0D}" type="presParOf" srcId="{7852D987-EE0D-49A3-A0B5-D58A69275D04}" destId="{BD3F98AC-AC12-437B-AB42-B512496A4BB1}" srcOrd="5" destOrd="0" presId="urn:microsoft.com/office/officeart/2005/8/layout/default"/>
    <dgm:cxn modelId="{F117A096-42D8-4347-B1E2-71765F4CEF6F}" type="presParOf" srcId="{7852D987-EE0D-49A3-A0B5-D58A69275D04}" destId="{7693E697-2C02-41A0-B3B1-5D33BE3FA643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1DB63DE-63E7-4042-94A9-258289C81EC4}" type="doc">
      <dgm:prSet loTypeId="urn:microsoft.com/office/officeart/2011/layout/Tab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96F4D761-5229-4EFE-9272-A7F8BFEE9E3F}">
      <dgm:prSet phldrT="[Text]"/>
      <dgm:spPr/>
      <dgm:t>
        <a:bodyPr/>
        <a:lstStyle/>
        <a:p>
          <a:r>
            <a:rPr lang="en-GB" b="1" dirty="0"/>
            <a:t>Cost Centre</a:t>
          </a:r>
        </a:p>
      </dgm:t>
    </dgm:pt>
    <dgm:pt modelId="{A31A1BB5-2708-4310-A54F-C1800E921553}" type="parTrans" cxnId="{77F7C2D7-5336-4B83-B073-7314F2727AD2}">
      <dgm:prSet/>
      <dgm:spPr/>
      <dgm:t>
        <a:bodyPr/>
        <a:lstStyle/>
        <a:p>
          <a:endParaRPr lang="en-GB"/>
        </a:p>
      </dgm:t>
    </dgm:pt>
    <dgm:pt modelId="{2B557B45-C484-4893-96E9-85F208AE696B}" type="sibTrans" cxnId="{77F7C2D7-5336-4B83-B073-7314F2727AD2}">
      <dgm:prSet/>
      <dgm:spPr/>
      <dgm:t>
        <a:bodyPr/>
        <a:lstStyle/>
        <a:p>
          <a:endParaRPr lang="en-GB"/>
        </a:p>
      </dgm:t>
    </dgm:pt>
    <dgm:pt modelId="{2B8BC0EE-17E3-41AE-9534-C288CA39B2BF}">
      <dgm:prSet phldrT="[Text]"/>
      <dgm:spPr/>
      <dgm:t>
        <a:bodyPr/>
        <a:lstStyle/>
        <a:p>
          <a:r>
            <a:rPr lang="en-GB" b="1" dirty="0">
              <a:solidFill>
                <a:srgbClr val="002060"/>
              </a:solidFill>
            </a:rPr>
            <a:t>a production or service location, activity or item where costs are accumulated.</a:t>
          </a:r>
        </a:p>
      </dgm:t>
    </dgm:pt>
    <dgm:pt modelId="{77A64102-CBE0-46FF-BF4E-0B30A6A6CE48}" type="parTrans" cxnId="{31088A14-5A17-486A-82F5-F8445F34E4D6}">
      <dgm:prSet/>
      <dgm:spPr/>
      <dgm:t>
        <a:bodyPr/>
        <a:lstStyle/>
        <a:p>
          <a:endParaRPr lang="en-GB"/>
        </a:p>
      </dgm:t>
    </dgm:pt>
    <dgm:pt modelId="{8A50A583-7A9A-47B5-AABD-82AA860700CA}" type="sibTrans" cxnId="{31088A14-5A17-486A-82F5-F8445F34E4D6}">
      <dgm:prSet/>
      <dgm:spPr/>
      <dgm:t>
        <a:bodyPr/>
        <a:lstStyle/>
        <a:p>
          <a:endParaRPr lang="en-GB"/>
        </a:p>
      </dgm:t>
    </dgm:pt>
    <dgm:pt modelId="{FFF55FC3-F243-45EF-A50D-94995FE2E471}">
      <dgm:prSet phldrT="[Text]"/>
      <dgm:spPr/>
      <dgm:t>
        <a:bodyPr/>
        <a:lstStyle/>
        <a:p>
          <a:r>
            <a:rPr lang="en-GB" dirty="0"/>
            <a:t>Mine</a:t>
          </a:r>
        </a:p>
      </dgm:t>
    </dgm:pt>
    <dgm:pt modelId="{F8AAA57C-7934-4CF1-A71E-A2F8E30C7A85}" type="parTrans" cxnId="{0285C2EB-A57B-4C33-A679-CCCCA6C47597}">
      <dgm:prSet/>
      <dgm:spPr/>
      <dgm:t>
        <a:bodyPr/>
        <a:lstStyle/>
        <a:p>
          <a:endParaRPr lang="en-GB"/>
        </a:p>
      </dgm:t>
    </dgm:pt>
    <dgm:pt modelId="{B0304343-7D5F-47C0-982E-C98004D320B5}" type="sibTrans" cxnId="{0285C2EB-A57B-4C33-A679-CCCCA6C47597}">
      <dgm:prSet/>
      <dgm:spPr/>
      <dgm:t>
        <a:bodyPr/>
        <a:lstStyle/>
        <a:p>
          <a:endParaRPr lang="en-GB"/>
        </a:p>
      </dgm:t>
    </dgm:pt>
    <dgm:pt modelId="{F8DF6E32-244A-446C-8FE0-C8153F3D456E}">
      <dgm:prSet phldrT="[Text]"/>
      <dgm:spPr/>
      <dgm:t>
        <a:bodyPr/>
        <a:lstStyle/>
        <a:p>
          <a:r>
            <a:rPr lang="en-GB" b="1" dirty="0"/>
            <a:t>Revenue Centre </a:t>
          </a:r>
          <a:endParaRPr lang="en-GB" dirty="0"/>
        </a:p>
      </dgm:t>
    </dgm:pt>
    <dgm:pt modelId="{118DA653-AD23-4364-805C-D5EBC178C8CA}" type="parTrans" cxnId="{788D7565-E59F-4ED0-93F1-268F750DF415}">
      <dgm:prSet/>
      <dgm:spPr/>
      <dgm:t>
        <a:bodyPr/>
        <a:lstStyle/>
        <a:p>
          <a:endParaRPr lang="en-GB"/>
        </a:p>
      </dgm:t>
    </dgm:pt>
    <dgm:pt modelId="{63E0D54A-A22A-497A-9F38-A1AB2E02F47F}" type="sibTrans" cxnId="{788D7565-E59F-4ED0-93F1-268F750DF415}">
      <dgm:prSet/>
      <dgm:spPr/>
      <dgm:t>
        <a:bodyPr/>
        <a:lstStyle/>
        <a:p>
          <a:endParaRPr lang="en-GB"/>
        </a:p>
      </dgm:t>
    </dgm:pt>
    <dgm:pt modelId="{89EBD666-6602-40DA-9B14-9D028BC46956}">
      <dgm:prSet phldrT="[Text]" custT="1"/>
      <dgm:spPr/>
      <dgm:t>
        <a:bodyPr/>
        <a:lstStyle/>
        <a:p>
          <a:r>
            <a:rPr lang="en-GB" sz="18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a department or operations area with a revenue maximisation responsibility</a:t>
          </a:r>
        </a:p>
      </dgm:t>
    </dgm:pt>
    <dgm:pt modelId="{C0FF055B-92CB-4956-92C4-05160DB48303}" type="parTrans" cxnId="{1CA47000-800C-4BE2-9920-BE8AEF57B54E}">
      <dgm:prSet/>
      <dgm:spPr/>
      <dgm:t>
        <a:bodyPr/>
        <a:lstStyle/>
        <a:p>
          <a:endParaRPr lang="en-GB"/>
        </a:p>
      </dgm:t>
    </dgm:pt>
    <dgm:pt modelId="{5B154718-9165-4D09-9121-2A76AF03C767}" type="sibTrans" cxnId="{1CA47000-800C-4BE2-9920-BE8AEF57B54E}">
      <dgm:prSet/>
      <dgm:spPr/>
      <dgm:t>
        <a:bodyPr/>
        <a:lstStyle/>
        <a:p>
          <a:endParaRPr lang="en-GB"/>
        </a:p>
      </dgm:t>
    </dgm:pt>
    <dgm:pt modelId="{15B42FCE-83BD-4F0F-9FBE-CF017CD623DA}">
      <dgm:prSet phldrT="[Text]"/>
      <dgm:spPr/>
      <dgm:t>
        <a:bodyPr/>
        <a:lstStyle/>
        <a:p>
          <a:r>
            <a:rPr lang="en-GB" dirty="0"/>
            <a:t>Sales department</a:t>
          </a:r>
        </a:p>
      </dgm:t>
    </dgm:pt>
    <dgm:pt modelId="{E25CAFDB-FCCB-485D-A92B-955BD8215921}" type="parTrans" cxnId="{83B5B19B-5853-4AE0-8422-53681D54AFC2}">
      <dgm:prSet/>
      <dgm:spPr/>
      <dgm:t>
        <a:bodyPr/>
        <a:lstStyle/>
        <a:p>
          <a:endParaRPr lang="en-GB"/>
        </a:p>
      </dgm:t>
    </dgm:pt>
    <dgm:pt modelId="{42340B83-12D2-49DD-A5E1-ED887D106D7B}" type="sibTrans" cxnId="{83B5B19B-5853-4AE0-8422-53681D54AFC2}">
      <dgm:prSet/>
      <dgm:spPr/>
      <dgm:t>
        <a:bodyPr/>
        <a:lstStyle/>
        <a:p>
          <a:endParaRPr lang="en-GB"/>
        </a:p>
      </dgm:t>
    </dgm:pt>
    <dgm:pt modelId="{889A6FBD-7AFA-48DB-92D5-8F0DDA6A68DB}">
      <dgm:prSet phldrT="[Text]"/>
      <dgm:spPr/>
      <dgm:t>
        <a:bodyPr/>
        <a:lstStyle/>
        <a:p>
          <a:r>
            <a:rPr lang="en-GB" b="1" dirty="0"/>
            <a:t>Profit Centre </a:t>
          </a:r>
          <a:endParaRPr lang="en-GB" dirty="0"/>
        </a:p>
      </dgm:t>
    </dgm:pt>
    <dgm:pt modelId="{FA276742-5A63-4D1A-978E-436892032BC9}" type="parTrans" cxnId="{94B5F3C4-42D7-4D33-9C75-2C9C172FD242}">
      <dgm:prSet/>
      <dgm:spPr/>
      <dgm:t>
        <a:bodyPr/>
        <a:lstStyle/>
        <a:p>
          <a:endParaRPr lang="en-GB"/>
        </a:p>
      </dgm:t>
    </dgm:pt>
    <dgm:pt modelId="{EB4C6677-9BB8-42B3-9994-9E15BC51DDDD}" type="sibTrans" cxnId="{94B5F3C4-42D7-4D33-9C75-2C9C172FD242}">
      <dgm:prSet/>
      <dgm:spPr/>
      <dgm:t>
        <a:bodyPr/>
        <a:lstStyle/>
        <a:p>
          <a:endParaRPr lang="en-GB"/>
        </a:p>
      </dgm:t>
    </dgm:pt>
    <dgm:pt modelId="{E7E1E1AA-D40D-4F13-85CB-F6A02EAE68A2}">
      <dgm:prSet phldrT="[Text]" custT="1"/>
      <dgm:spPr/>
      <dgm:t>
        <a:bodyPr/>
        <a:lstStyle/>
        <a:p>
          <a:r>
            <a:rPr lang="en-GB" sz="18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a section of a business that contributes to overall company profits</a:t>
          </a:r>
        </a:p>
      </dgm:t>
    </dgm:pt>
    <dgm:pt modelId="{DF695699-DED3-4060-BF9A-1242B2642A5F}" type="parTrans" cxnId="{47DE508F-859E-4990-A8C3-8B56A060A2CC}">
      <dgm:prSet/>
      <dgm:spPr/>
      <dgm:t>
        <a:bodyPr/>
        <a:lstStyle/>
        <a:p>
          <a:endParaRPr lang="en-GB"/>
        </a:p>
      </dgm:t>
    </dgm:pt>
    <dgm:pt modelId="{41B1C45E-0E5F-4DE6-9084-48A7EF8D6985}" type="sibTrans" cxnId="{47DE508F-859E-4990-A8C3-8B56A060A2CC}">
      <dgm:prSet/>
      <dgm:spPr/>
      <dgm:t>
        <a:bodyPr/>
        <a:lstStyle/>
        <a:p>
          <a:endParaRPr lang="en-GB"/>
        </a:p>
      </dgm:t>
    </dgm:pt>
    <dgm:pt modelId="{480F9EB5-52D3-4C9E-8449-A15A429994D7}">
      <dgm:prSet phldrT="[Text]"/>
      <dgm:spPr/>
      <dgm:t>
        <a:bodyPr/>
        <a:lstStyle/>
        <a:p>
          <a:r>
            <a:rPr lang="en-GB" b="1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(Strategic Business Unit – SBU)</a:t>
          </a:r>
          <a:endParaRPr lang="en-GB" dirty="0"/>
        </a:p>
      </dgm:t>
    </dgm:pt>
    <dgm:pt modelId="{7EF43DA5-FEF5-4430-82EE-AE315DFA7402}" type="parTrans" cxnId="{1B4CF5B4-B411-4536-B8B3-8C6D91C646FD}">
      <dgm:prSet/>
      <dgm:spPr/>
      <dgm:t>
        <a:bodyPr/>
        <a:lstStyle/>
        <a:p>
          <a:endParaRPr lang="en-GB"/>
        </a:p>
      </dgm:t>
    </dgm:pt>
    <dgm:pt modelId="{7BC8A66D-6DB0-4275-93C2-B89C2BA2F257}" type="sibTrans" cxnId="{1B4CF5B4-B411-4536-B8B3-8C6D91C646FD}">
      <dgm:prSet/>
      <dgm:spPr/>
      <dgm:t>
        <a:bodyPr/>
        <a:lstStyle/>
        <a:p>
          <a:endParaRPr lang="en-GB"/>
        </a:p>
      </dgm:t>
    </dgm:pt>
    <dgm:pt modelId="{8F770639-9111-4318-899A-73135CB214F3}">
      <dgm:prSet phldrT="[Text]"/>
      <dgm:spPr/>
      <dgm:t>
        <a:bodyPr/>
        <a:lstStyle/>
        <a:p>
          <a:r>
            <a:rPr lang="en-GB" dirty="0"/>
            <a:t>Factory</a:t>
          </a:r>
        </a:p>
      </dgm:t>
    </dgm:pt>
    <dgm:pt modelId="{CEEDA6ED-6E40-4A61-8A5E-6549130823D2}" type="parTrans" cxnId="{3EAC0F4A-DB2D-434A-80AD-899D155D0084}">
      <dgm:prSet/>
      <dgm:spPr/>
      <dgm:t>
        <a:bodyPr/>
        <a:lstStyle/>
        <a:p>
          <a:endParaRPr lang="en-GB"/>
        </a:p>
      </dgm:t>
    </dgm:pt>
    <dgm:pt modelId="{5A813FB8-46EA-4BF5-A3F3-E925FCE7DB2D}" type="sibTrans" cxnId="{3EAC0F4A-DB2D-434A-80AD-899D155D0084}">
      <dgm:prSet/>
      <dgm:spPr/>
      <dgm:t>
        <a:bodyPr/>
        <a:lstStyle/>
        <a:p>
          <a:endParaRPr lang="en-GB"/>
        </a:p>
      </dgm:t>
    </dgm:pt>
    <dgm:pt modelId="{98DCD0F2-EA21-4D56-A63A-71AA9978A400}">
      <dgm:prSet phldrT="[Text]"/>
      <dgm:spPr/>
      <dgm:t>
        <a:bodyPr/>
        <a:lstStyle/>
        <a:p>
          <a:r>
            <a:rPr lang="en-GB" dirty="0"/>
            <a:t>Organisation function </a:t>
          </a:r>
          <a:r>
            <a:rPr lang="en-GB" dirty="0" err="1"/>
            <a:t>e.g</a:t>
          </a:r>
          <a:r>
            <a:rPr lang="en-GB" dirty="0"/>
            <a:t> finance, IT, HR</a:t>
          </a:r>
        </a:p>
      </dgm:t>
    </dgm:pt>
    <dgm:pt modelId="{0CB06A01-6D3D-4399-9A40-4F06E158B1B7}" type="parTrans" cxnId="{2118CBE1-01B5-41F4-8256-AE7E34134C1B}">
      <dgm:prSet/>
      <dgm:spPr/>
      <dgm:t>
        <a:bodyPr/>
        <a:lstStyle/>
        <a:p>
          <a:endParaRPr lang="en-GB"/>
        </a:p>
      </dgm:t>
    </dgm:pt>
    <dgm:pt modelId="{ABEFC75A-3070-4E3F-BCEE-EE7D6BE98569}" type="sibTrans" cxnId="{2118CBE1-01B5-41F4-8256-AE7E34134C1B}">
      <dgm:prSet/>
      <dgm:spPr/>
      <dgm:t>
        <a:bodyPr/>
        <a:lstStyle/>
        <a:p>
          <a:endParaRPr lang="en-GB"/>
        </a:p>
      </dgm:t>
    </dgm:pt>
    <dgm:pt modelId="{4E6CA39D-18F8-433E-B50D-40F040E54B49}">
      <dgm:prSet phldrT="[Text]"/>
      <dgm:spPr/>
      <dgm:t>
        <a:bodyPr/>
        <a:lstStyle/>
        <a:p>
          <a:r>
            <a:rPr lang="en-GB" dirty="0"/>
            <a:t>Sales centre</a:t>
          </a:r>
        </a:p>
      </dgm:t>
    </dgm:pt>
    <dgm:pt modelId="{C9E51991-0961-4744-A13A-301782792562}" type="parTrans" cxnId="{F2339176-5CBF-43EC-B290-60C74DA0B47D}">
      <dgm:prSet/>
      <dgm:spPr/>
      <dgm:t>
        <a:bodyPr/>
        <a:lstStyle/>
        <a:p>
          <a:endParaRPr lang="en-GB"/>
        </a:p>
      </dgm:t>
    </dgm:pt>
    <dgm:pt modelId="{BCE4D2BD-D502-4406-A0C5-B3D769F62281}" type="sibTrans" cxnId="{F2339176-5CBF-43EC-B290-60C74DA0B47D}">
      <dgm:prSet/>
      <dgm:spPr/>
      <dgm:t>
        <a:bodyPr/>
        <a:lstStyle/>
        <a:p>
          <a:endParaRPr lang="en-GB"/>
        </a:p>
      </dgm:t>
    </dgm:pt>
    <dgm:pt modelId="{70191D33-989A-410F-9E9A-9A01A1374690}" type="pres">
      <dgm:prSet presAssocID="{61DB63DE-63E7-4042-94A9-258289C81EC4}" presName="Name0" presStyleCnt="0">
        <dgm:presLayoutVars>
          <dgm:chMax/>
          <dgm:chPref val="3"/>
          <dgm:dir/>
          <dgm:animOne val="branch"/>
          <dgm:animLvl val="lvl"/>
        </dgm:presLayoutVars>
      </dgm:prSet>
      <dgm:spPr/>
    </dgm:pt>
    <dgm:pt modelId="{19A484FF-9D65-4628-9171-D9F197F414C6}" type="pres">
      <dgm:prSet presAssocID="{96F4D761-5229-4EFE-9272-A7F8BFEE9E3F}" presName="composite" presStyleCnt="0"/>
      <dgm:spPr/>
    </dgm:pt>
    <dgm:pt modelId="{332600C2-A822-4FF1-9A97-31A649E87335}" type="pres">
      <dgm:prSet presAssocID="{96F4D761-5229-4EFE-9272-A7F8BFEE9E3F}" presName="FirstChild" presStyleLbl="revTx" presStyleIdx="0" presStyleCnt="6">
        <dgm:presLayoutVars>
          <dgm:chMax val="0"/>
          <dgm:chPref val="0"/>
          <dgm:bulletEnabled val="1"/>
        </dgm:presLayoutVars>
      </dgm:prSet>
      <dgm:spPr/>
    </dgm:pt>
    <dgm:pt modelId="{AB3C89B2-C49E-4EF8-9339-0F545829A064}" type="pres">
      <dgm:prSet presAssocID="{96F4D761-5229-4EFE-9272-A7F8BFEE9E3F}" presName="Parent" presStyleLbl="alignNode1" presStyleIdx="0" presStyleCnt="3">
        <dgm:presLayoutVars>
          <dgm:chMax val="3"/>
          <dgm:chPref val="3"/>
          <dgm:bulletEnabled val="1"/>
        </dgm:presLayoutVars>
      </dgm:prSet>
      <dgm:spPr/>
    </dgm:pt>
    <dgm:pt modelId="{2852EA05-DB87-4A9B-ABB8-4AE295765260}" type="pres">
      <dgm:prSet presAssocID="{96F4D761-5229-4EFE-9272-A7F8BFEE9E3F}" presName="Accent" presStyleLbl="parChTrans1D1" presStyleIdx="0" presStyleCnt="3"/>
      <dgm:spPr/>
    </dgm:pt>
    <dgm:pt modelId="{81877A10-B85A-4D52-BBB2-825E085F4A54}" type="pres">
      <dgm:prSet presAssocID="{96F4D761-5229-4EFE-9272-A7F8BFEE9E3F}" presName="Child" presStyleLbl="revTx" presStyleIdx="1" presStyleCnt="6">
        <dgm:presLayoutVars>
          <dgm:chMax val="0"/>
          <dgm:chPref val="0"/>
          <dgm:bulletEnabled val="1"/>
        </dgm:presLayoutVars>
      </dgm:prSet>
      <dgm:spPr/>
    </dgm:pt>
    <dgm:pt modelId="{361D8AFE-A52E-4044-94D4-D2AE1502FDC4}" type="pres">
      <dgm:prSet presAssocID="{2B557B45-C484-4893-96E9-85F208AE696B}" presName="sibTrans" presStyleCnt="0"/>
      <dgm:spPr/>
    </dgm:pt>
    <dgm:pt modelId="{F0B4CC85-1B02-41D1-9014-54222FB1F63C}" type="pres">
      <dgm:prSet presAssocID="{F8DF6E32-244A-446C-8FE0-C8153F3D456E}" presName="composite" presStyleCnt="0"/>
      <dgm:spPr/>
    </dgm:pt>
    <dgm:pt modelId="{EB76ACCD-D7F0-448D-B5BD-9C30A0512432}" type="pres">
      <dgm:prSet presAssocID="{F8DF6E32-244A-446C-8FE0-C8153F3D456E}" presName="FirstChild" presStyleLbl="revTx" presStyleIdx="2" presStyleCnt="6">
        <dgm:presLayoutVars>
          <dgm:chMax val="0"/>
          <dgm:chPref val="0"/>
          <dgm:bulletEnabled val="1"/>
        </dgm:presLayoutVars>
      </dgm:prSet>
      <dgm:spPr/>
    </dgm:pt>
    <dgm:pt modelId="{20C86B26-E07F-44CA-88DC-65778ED99FC0}" type="pres">
      <dgm:prSet presAssocID="{F8DF6E32-244A-446C-8FE0-C8153F3D456E}" presName="Parent" presStyleLbl="alignNode1" presStyleIdx="1" presStyleCnt="3">
        <dgm:presLayoutVars>
          <dgm:chMax val="3"/>
          <dgm:chPref val="3"/>
          <dgm:bulletEnabled val="1"/>
        </dgm:presLayoutVars>
      </dgm:prSet>
      <dgm:spPr/>
    </dgm:pt>
    <dgm:pt modelId="{A5E3E2DB-1788-4232-8215-104E493DE3C8}" type="pres">
      <dgm:prSet presAssocID="{F8DF6E32-244A-446C-8FE0-C8153F3D456E}" presName="Accent" presStyleLbl="parChTrans1D1" presStyleIdx="1" presStyleCnt="3"/>
      <dgm:spPr/>
    </dgm:pt>
    <dgm:pt modelId="{48655918-3688-4112-8F35-5B32A7A9ABCE}" type="pres">
      <dgm:prSet presAssocID="{F8DF6E32-244A-446C-8FE0-C8153F3D456E}" presName="Child" presStyleLbl="revTx" presStyleIdx="3" presStyleCnt="6">
        <dgm:presLayoutVars>
          <dgm:chMax val="0"/>
          <dgm:chPref val="0"/>
          <dgm:bulletEnabled val="1"/>
        </dgm:presLayoutVars>
      </dgm:prSet>
      <dgm:spPr/>
    </dgm:pt>
    <dgm:pt modelId="{A4B462C4-01FB-4549-BD8D-80B5A88509C9}" type="pres">
      <dgm:prSet presAssocID="{63E0D54A-A22A-497A-9F38-A1AB2E02F47F}" presName="sibTrans" presStyleCnt="0"/>
      <dgm:spPr/>
    </dgm:pt>
    <dgm:pt modelId="{BB69EBF9-2141-4D7F-8224-86B68735175D}" type="pres">
      <dgm:prSet presAssocID="{889A6FBD-7AFA-48DB-92D5-8F0DDA6A68DB}" presName="composite" presStyleCnt="0"/>
      <dgm:spPr/>
    </dgm:pt>
    <dgm:pt modelId="{039455F5-28C3-451E-96AB-8AB7FC1D1F71}" type="pres">
      <dgm:prSet presAssocID="{889A6FBD-7AFA-48DB-92D5-8F0DDA6A68DB}" presName="FirstChild" presStyleLbl="revTx" presStyleIdx="4" presStyleCnt="6">
        <dgm:presLayoutVars>
          <dgm:chMax val="0"/>
          <dgm:chPref val="0"/>
          <dgm:bulletEnabled val="1"/>
        </dgm:presLayoutVars>
      </dgm:prSet>
      <dgm:spPr/>
    </dgm:pt>
    <dgm:pt modelId="{6E05E5C5-B968-46CB-9767-E1502EDC89AB}" type="pres">
      <dgm:prSet presAssocID="{889A6FBD-7AFA-48DB-92D5-8F0DDA6A68DB}" presName="Parent" presStyleLbl="alignNode1" presStyleIdx="2" presStyleCnt="3">
        <dgm:presLayoutVars>
          <dgm:chMax val="3"/>
          <dgm:chPref val="3"/>
          <dgm:bulletEnabled val="1"/>
        </dgm:presLayoutVars>
      </dgm:prSet>
      <dgm:spPr/>
    </dgm:pt>
    <dgm:pt modelId="{F8948700-93CC-44E7-94D2-9785E740DF1D}" type="pres">
      <dgm:prSet presAssocID="{889A6FBD-7AFA-48DB-92D5-8F0DDA6A68DB}" presName="Accent" presStyleLbl="parChTrans1D1" presStyleIdx="2" presStyleCnt="3"/>
      <dgm:spPr/>
    </dgm:pt>
    <dgm:pt modelId="{8D5245E5-A9E9-49BC-8187-F853D5C42BF3}" type="pres">
      <dgm:prSet presAssocID="{889A6FBD-7AFA-48DB-92D5-8F0DDA6A68DB}" presName="Child" presStyleLbl="revTx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1CA47000-800C-4BE2-9920-BE8AEF57B54E}" srcId="{F8DF6E32-244A-446C-8FE0-C8153F3D456E}" destId="{89EBD666-6602-40DA-9B14-9D028BC46956}" srcOrd="0" destOrd="0" parTransId="{C0FF055B-92CB-4956-92C4-05160DB48303}" sibTransId="{5B154718-9165-4D09-9121-2A76AF03C767}"/>
    <dgm:cxn modelId="{31088A14-5A17-486A-82F5-F8445F34E4D6}" srcId="{96F4D761-5229-4EFE-9272-A7F8BFEE9E3F}" destId="{2B8BC0EE-17E3-41AE-9534-C288CA39B2BF}" srcOrd="0" destOrd="0" parTransId="{77A64102-CBE0-46FF-BF4E-0B30A6A6CE48}" sibTransId="{8A50A583-7A9A-47B5-AABD-82AA860700CA}"/>
    <dgm:cxn modelId="{C076B626-17B9-4F4D-9A1F-2A1CB7A71E72}" type="presOf" srcId="{61DB63DE-63E7-4042-94A9-258289C81EC4}" destId="{70191D33-989A-410F-9E9A-9A01A1374690}" srcOrd="0" destOrd="0" presId="urn:microsoft.com/office/officeart/2011/layout/TabList"/>
    <dgm:cxn modelId="{6CBB5131-6F97-4A78-80E5-C3D174C96C2E}" type="presOf" srcId="{89EBD666-6602-40DA-9B14-9D028BC46956}" destId="{EB76ACCD-D7F0-448D-B5BD-9C30A0512432}" srcOrd="0" destOrd="0" presId="urn:microsoft.com/office/officeart/2011/layout/TabList"/>
    <dgm:cxn modelId="{788D7565-E59F-4ED0-93F1-268F750DF415}" srcId="{61DB63DE-63E7-4042-94A9-258289C81EC4}" destId="{F8DF6E32-244A-446C-8FE0-C8153F3D456E}" srcOrd="1" destOrd="0" parTransId="{118DA653-AD23-4364-805C-D5EBC178C8CA}" sibTransId="{63E0D54A-A22A-497A-9F38-A1AB2E02F47F}"/>
    <dgm:cxn modelId="{C87F7F67-08E5-43FC-B8C4-A61041F3D278}" type="presOf" srcId="{15B42FCE-83BD-4F0F-9FBE-CF017CD623DA}" destId="{48655918-3688-4112-8F35-5B32A7A9ABCE}" srcOrd="0" destOrd="0" presId="urn:microsoft.com/office/officeart/2011/layout/TabList"/>
    <dgm:cxn modelId="{3EAC0F4A-DB2D-434A-80AD-899D155D0084}" srcId="{96F4D761-5229-4EFE-9272-A7F8BFEE9E3F}" destId="{8F770639-9111-4318-899A-73135CB214F3}" srcOrd="2" destOrd="0" parTransId="{CEEDA6ED-6E40-4A61-8A5E-6549130823D2}" sibTransId="{5A813FB8-46EA-4BF5-A3F3-E925FCE7DB2D}"/>
    <dgm:cxn modelId="{45397A4C-4515-483A-AFF9-4CCAADCFF91E}" type="presOf" srcId="{96F4D761-5229-4EFE-9272-A7F8BFEE9E3F}" destId="{AB3C89B2-C49E-4EF8-9339-0F545829A064}" srcOrd="0" destOrd="0" presId="urn:microsoft.com/office/officeart/2011/layout/TabList"/>
    <dgm:cxn modelId="{CA137671-2792-46D8-94BC-5F7A743ED4E4}" type="presOf" srcId="{98DCD0F2-EA21-4D56-A63A-71AA9978A400}" destId="{81877A10-B85A-4D52-BBB2-825E085F4A54}" srcOrd="0" destOrd="2" presId="urn:microsoft.com/office/officeart/2011/layout/TabList"/>
    <dgm:cxn modelId="{F2339176-5CBF-43EC-B290-60C74DA0B47D}" srcId="{F8DF6E32-244A-446C-8FE0-C8153F3D456E}" destId="{4E6CA39D-18F8-433E-B50D-40F040E54B49}" srcOrd="2" destOrd="0" parTransId="{C9E51991-0961-4744-A13A-301782792562}" sibTransId="{BCE4D2BD-D502-4406-A0C5-B3D769F62281}"/>
    <dgm:cxn modelId="{662FD78A-14D6-453A-B48A-E840F2BF3167}" type="presOf" srcId="{8F770639-9111-4318-899A-73135CB214F3}" destId="{81877A10-B85A-4D52-BBB2-825E085F4A54}" srcOrd="0" destOrd="1" presId="urn:microsoft.com/office/officeart/2011/layout/TabList"/>
    <dgm:cxn modelId="{9D70868B-E2C2-47E8-A556-5D37AA0CF868}" type="presOf" srcId="{889A6FBD-7AFA-48DB-92D5-8F0DDA6A68DB}" destId="{6E05E5C5-B968-46CB-9767-E1502EDC89AB}" srcOrd="0" destOrd="0" presId="urn:microsoft.com/office/officeart/2011/layout/TabList"/>
    <dgm:cxn modelId="{47DE508F-859E-4990-A8C3-8B56A060A2CC}" srcId="{889A6FBD-7AFA-48DB-92D5-8F0DDA6A68DB}" destId="{E7E1E1AA-D40D-4F13-85CB-F6A02EAE68A2}" srcOrd="0" destOrd="0" parTransId="{DF695699-DED3-4060-BF9A-1242B2642A5F}" sibTransId="{41B1C45E-0E5F-4DE6-9084-48A7EF8D6985}"/>
    <dgm:cxn modelId="{83B5B19B-5853-4AE0-8422-53681D54AFC2}" srcId="{F8DF6E32-244A-446C-8FE0-C8153F3D456E}" destId="{15B42FCE-83BD-4F0F-9FBE-CF017CD623DA}" srcOrd="1" destOrd="0" parTransId="{E25CAFDB-FCCB-485D-A92B-955BD8215921}" sibTransId="{42340B83-12D2-49DD-A5E1-ED887D106D7B}"/>
    <dgm:cxn modelId="{4D31DF9B-BF52-4A16-B48C-5BFA329BD156}" type="presOf" srcId="{F8DF6E32-244A-446C-8FE0-C8153F3D456E}" destId="{20C86B26-E07F-44CA-88DC-65778ED99FC0}" srcOrd="0" destOrd="0" presId="urn:microsoft.com/office/officeart/2011/layout/TabList"/>
    <dgm:cxn modelId="{B527D4A5-50D9-4484-8F24-4D79D9F86A42}" type="presOf" srcId="{FFF55FC3-F243-45EF-A50D-94995FE2E471}" destId="{81877A10-B85A-4D52-BBB2-825E085F4A54}" srcOrd="0" destOrd="0" presId="urn:microsoft.com/office/officeart/2011/layout/TabList"/>
    <dgm:cxn modelId="{1B4CF5B4-B411-4536-B8B3-8C6D91C646FD}" srcId="{889A6FBD-7AFA-48DB-92D5-8F0DDA6A68DB}" destId="{480F9EB5-52D3-4C9E-8449-A15A429994D7}" srcOrd="1" destOrd="0" parTransId="{7EF43DA5-FEF5-4430-82EE-AE315DFA7402}" sibTransId="{7BC8A66D-6DB0-4275-93C2-B89C2BA2F257}"/>
    <dgm:cxn modelId="{94B5F3C4-42D7-4D33-9C75-2C9C172FD242}" srcId="{61DB63DE-63E7-4042-94A9-258289C81EC4}" destId="{889A6FBD-7AFA-48DB-92D5-8F0DDA6A68DB}" srcOrd="2" destOrd="0" parTransId="{FA276742-5A63-4D1A-978E-436892032BC9}" sibTransId="{EB4C6677-9BB8-42B3-9994-9E15BC51DDDD}"/>
    <dgm:cxn modelId="{A26D21D4-2EFA-4A28-905D-99A80826A91F}" type="presOf" srcId="{480F9EB5-52D3-4C9E-8449-A15A429994D7}" destId="{8D5245E5-A9E9-49BC-8187-F853D5C42BF3}" srcOrd="0" destOrd="0" presId="urn:microsoft.com/office/officeart/2011/layout/TabList"/>
    <dgm:cxn modelId="{77F7C2D7-5336-4B83-B073-7314F2727AD2}" srcId="{61DB63DE-63E7-4042-94A9-258289C81EC4}" destId="{96F4D761-5229-4EFE-9272-A7F8BFEE9E3F}" srcOrd="0" destOrd="0" parTransId="{A31A1BB5-2708-4310-A54F-C1800E921553}" sibTransId="{2B557B45-C484-4893-96E9-85F208AE696B}"/>
    <dgm:cxn modelId="{CB6C3BD9-9513-4BAB-845C-01781DC06053}" type="presOf" srcId="{4E6CA39D-18F8-433E-B50D-40F040E54B49}" destId="{48655918-3688-4112-8F35-5B32A7A9ABCE}" srcOrd="0" destOrd="1" presId="urn:microsoft.com/office/officeart/2011/layout/TabList"/>
    <dgm:cxn modelId="{2118CBE1-01B5-41F4-8256-AE7E34134C1B}" srcId="{96F4D761-5229-4EFE-9272-A7F8BFEE9E3F}" destId="{98DCD0F2-EA21-4D56-A63A-71AA9978A400}" srcOrd="3" destOrd="0" parTransId="{0CB06A01-6D3D-4399-9A40-4F06E158B1B7}" sibTransId="{ABEFC75A-3070-4E3F-BCEE-EE7D6BE98569}"/>
    <dgm:cxn modelId="{0285C2EB-A57B-4C33-A679-CCCCA6C47597}" srcId="{96F4D761-5229-4EFE-9272-A7F8BFEE9E3F}" destId="{FFF55FC3-F243-45EF-A50D-94995FE2E471}" srcOrd="1" destOrd="0" parTransId="{F8AAA57C-7934-4CF1-A71E-A2F8E30C7A85}" sibTransId="{B0304343-7D5F-47C0-982E-C98004D320B5}"/>
    <dgm:cxn modelId="{5D0487EC-8E9B-4298-802D-43BA52BBA600}" type="presOf" srcId="{2B8BC0EE-17E3-41AE-9534-C288CA39B2BF}" destId="{332600C2-A822-4FF1-9A97-31A649E87335}" srcOrd="0" destOrd="0" presId="urn:microsoft.com/office/officeart/2011/layout/TabList"/>
    <dgm:cxn modelId="{C7BAD7F9-1D72-4D39-AFD4-804349D1D500}" type="presOf" srcId="{E7E1E1AA-D40D-4F13-85CB-F6A02EAE68A2}" destId="{039455F5-28C3-451E-96AB-8AB7FC1D1F71}" srcOrd="0" destOrd="0" presId="urn:microsoft.com/office/officeart/2011/layout/TabList"/>
    <dgm:cxn modelId="{BB526046-266C-476D-9FB1-B4B6B1914ABC}" type="presParOf" srcId="{70191D33-989A-410F-9E9A-9A01A1374690}" destId="{19A484FF-9D65-4628-9171-D9F197F414C6}" srcOrd="0" destOrd="0" presId="urn:microsoft.com/office/officeart/2011/layout/TabList"/>
    <dgm:cxn modelId="{E43CA258-C7DE-449B-B103-7192F5C89324}" type="presParOf" srcId="{19A484FF-9D65-4628-9171-D9F197F414C6}" destId="{332600C2-A822-4FF1-9A97-31A649E87335}" srcOrd="0" destOrd="0" presId="urn:microsoft.com/office/officeart/2011/layout/TabList"/>
    <dgm:cxn modelId="{A0DC9FF9-D3FE-48DD-AFA5-D848F251DA3B}" type="presParOf" srcId="{19A484FF-9D65-4628-9171-D9F197F414C6}" destId="{AB3C89B2-C49E-4EF8-9339-0F545829A064}" srcOrd="1" destOrd="0" presId="urn:microsoft.com/office/officeart/2011/layout/TabList"/>
    <dgm:cxn modelId="{47130E20-B53C-4CE2-AF32-3CE6BC74AB5C}" type="presParOf" srcId="{19A484FF-9D65-4628-9171-D9F197F414C6}" destId="{2852EA05-DB87-4A9B-ABB8-4AE295765260}" srcOrd="2" destOrd="0" presId="urn:microsoft.com/office/officeart/2011/layout/TabList"/>
    <dgm:cxn modelId="{074E2E8E-34C5-4F21-837B-F67C827415EE}" type="presParOf" srcId="{70191D33-989A-410F-9E9A-9A01A1374690}" destId="{81877A10-B85A-4D52-BBB2-825E085F4A54}" srcOrd="1" destOrd="0" presId="urn:microsoft.com/office/officeart/2011/layout/TabList"/>
    <dgm:cxn modelId="{05DA29DB-7DA8-4630-8E43-2DF8186D0175}" type="presParOf" srcId="{70191D33-989A-410F-9E9A-9A01A1374690}" destId="{361D8AFE-A52E-4044-94D4-D2AE1502FDC4}" srcOrd="2" destOrd="0" presId="urn:microsoft.com/office/officeart/2011/layout/TabList"/>
    <dgm:cxn modelId="{1B0851B8-6648-49CF-B63D-C280086FBD23}" type="presParOf" srcId="{70191D33-989A-410F-9E9A-9A01A1374690}" destId="{F0B4CC85-1B02-41D1-9014-54222FB1F63C}" srcOrd="3" destOrd="0" presId="urn:microsoft.com/office/officeart/2011/layout/TabList"/>
    <dgm:cxn modelId="{C9290E81-A31E-4F44-BB94-37D6588877A1}" type="presParOf" srcId="{F0B4CC85-1B02-41D1-9014-54222FB1F63C}" destId="{EB76ACCD-D7F0-448D-B5BD-9C30A0512432}" srcOrd="0" destOrd="0" presId="urn:microsoft.com/office/officeart/2011/layout/TabList"/>
    <dgm:cxn modelId="{A561EB7D-96A7-457F-AB48-3413675F870E}" type="presParOf" srcId="{F0B4CC85-1B02-41D1-9014-54222FB1F63C}" destId="{20C86B26-E07F-44CA-88DC-65778ED99FC0}" srcOrd="1" destOrd="0" presId="urn:microsoft.com/office/officeart/2011/layout/TabList"/>
    <dgm:cxn modelId="{8E72FE5B-469E-46FC-8C44-9F2106D0D1A3}" type="presParOf" srcId="{F0B4CC85-1B02-41D1-9014-54222FB1F63C}" destId="{A5E3E2DB-1788-4232-8215-104E493DE3C8}" srcOrd="2" destOrd="0" presId="urn:microsoft.com/office/officeart/2011/layout/TabList"/>
    <dgm:cxn modelId="{B16A2E8F-FF4E-4C2D-AAD1-333ED43F8048}" type="presParOf" srcId="{70191D33-989A-410F-9E9A-9A01A1374690}" destId="{48655918-3688-4112-8F35-5B32A7A9ABCE}" srcOrd="4" destOrd="0" presId="urn:microsoft.com/office/officeart/2011/layout/TabList"/>
    <dgm:cxn modelId="{F48AEAA2-2E8C-434E-BB25-F2A6A5BC427F}" type="presParOf" srcId="{70191D33-989A-410F-9E9A-9A01A1374690}" destId="{A4B462C4-01FB-4549-BD8D-80B5A88509C9}" srcOrd="5" destOrd="0" presId="urn:microsoft.com/office/officeart/2011/layout/TabList"/>
    <dgm:cxn modelId="{F0B57D8B-2BF7-43CB-AA1D-4FD79E525728}" type="presParOf" srcId="{70191D33-989A-410F-9E9A-9A01A1374690}" destId="{BB69EBF9-2141-4D7F-8224-86B68735175D}" srcOrd="6" destOrd="0" presId="urn:microsoft.com/office/officeart/2011/layout/TabList"/>
    <dgm:cxn modelId="{37F832C5-00FD-4EE8-A1C5-A68E772A1047}" type="presParOf" srcId="{BB69EBF9-2141-4D7F-8224-86B68735175D}" destId="{039455F5-28C3-451E-96AB-8AB7FC1D1F71}" srcOrd="0" destOrd="0" presId="urn:microsoft.com/office/officeart/2011/layout/TabList"/>
    <dgm:cxn modelId="{FAC5057F-2758-4443-8B4A-9A66339F886E}" type="presParOf" srcId="{BB69EBF9-2141-4D7F-8224-86B68735175D}" destId="{6E05E5C5-B968-46CB-9767-E1502EDC89AB}" srcOrd="1" destOrd="0" presId="urn:microsoft.com/office/officeart/2011/layout/TabList"/>
    <dgm:cxn modelId="{7A378DA8-9495-44B7-BFC4-F10D474B7960}" type="presParOf" srcId="{BB69EBF9-2141-4D7F-8224-86B68735175D}" destId="{F8948700-93CC-44E7-94D2-9785E740DF1D}" srcOrd="2" destOrd="0" presId="urn:microsoft.com/office/officeart/2011/layout/TabList"/>
    <dgm:cxn modelId="{CBCEFC5F-407E-4BBD-B479-1A0FC71228A6}" type="presParOf" srcId="{70191D33-989A-410F-9E9A-9A01A1374690}" destId="{8D5245E5-A9E9-49BC-8187-F853D5C42BF3}" srcOrd="7" destOrd="0" presId="urn:microsoft.com/office/officeart/2011/layout/Tab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1E2EEB-01CA-414A-A02E-4E6A054B2981}">
      <dsp:nvSpPr>
        <dsp:cNvPr id="0" name=""/>
        <dsp:cNvSpPr/>
      </dsp:nvSpPr>
      <dsp:spPr>
        <a:xfrm>
          <a:off x="89567" y="110169"/>
          <a:ext cx="4265900" cy="2559540"/>
        </a:xfrm>
        <a:prstGeom prst="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Cost</a:t>
          </a:r>
          <a:r>
            <a:rPr lang="en-GB" sz="29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– the amount of expenditure </a:t>
          </a:r>
          <a:r>
            <a:rPr lang="en-GB" sz="29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(actual/ notional) incurred or attributable </a:t>
          </a:r>
          <a:r>
            <a:rPr lang="en-GB" sz="29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to a specified activity or thing/ item</a:t>
          </a:r>
        </a:p>
      </dsp:txBody>
      <dsp:txXfrm>
        <a:off x="89567" y="110169"/>
        <a:ext cx="4265900" cy="2559540"/>
      </dsp:txXfrm>
    </dsp:sp>
    <dsp:sp modelId="{63FBFE77-01F6-4152-B88E-618321BAD41A}">
      <dsp:nvSpPr>
        <dsp:cNvPr id="0" name=""/>
        <dsp:cNvSpPr/>
      </dsp:nvSpPr>
      <dsp:spPr>
        <a:xfrm>
          <a:off x="4542826" y="130747"/>
          <a:ext cx="4265900" cy="2559540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Cost Unit – a unit of an thing or activity to which costs can be calculated </a:t>
          </a:r>
          <a:r>
            <a:rPr lang="en-GB" sz="2800" b="1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e.g</a:t>
          </a:r>
          <a:r>
            <a:rPr lang="en-GB" sz="2800" b="1" kern="120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kg/ tonne</a:t>
          </a:r>
        </a:p>
      </dsp:txBody>
      <dsp:txXfrm>
        <a:off x="4542826" y="130747"/>
        <a:ext cx="4265900" cy="2559540"/>
      </dsp:txXfrm>
    </dsp:sp>
    <dsp:sp modelId="{4DE86F86-14AF-4CBB-966F-4F344153CFA2}">
      <dsp:nvSpPr>
        <dsp:cNvPr id="0" name=""/>
        <dsp:cNvSpPr/>
      </dsp:nvSpPr>
      <dsp:spPr>
        <a:xfrm>
          <a:off x="83253" y="2983884"/>
          <a:ext cx="4265900" cy="2559540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Cost Object – anything that stakeholders/ users of accounting information want to know the cost of </a:t>
          </a:r>
          <a:r>
            <a:rPr lang="en-GB" sz="2800" b="1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e.g</a:t>
          </a:r>
          <a:r>
            <a:rPr lang="en-GB" sz="2800" b="1" kern="120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product, sales area, SBU</a:t>
          </a:r>
        </a:p>
      </dsp:txBody>
      <dsp:txXfrm>
        <a:off x="83253" y="2983884"/>
        <a:ext cx="4265900" cy="2559540"/>
      </dsp:txXfrm>
    </dsp:sp>
    <dsp:sp modelId="{7693E697-2C02-41A0-B3B1-5D33BE3FA643}">
      <dsp:nvSpPr>
        <dsp:cNvPr id="0" name=""/>
        <dsp:cNvSpPr/>
      </dsp:nvSpPr>
      <dsp:spPr>
        <a:xfrm>
          <a:off x="4579641" y="2899496"/>
          <a:ext cx="4265900" cy="2559540"/>
        </a:xfrm>
        <a:prstGeom prst="rec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b="1" kern="120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Cost Centre – department, machine, project</a:t>
          </a:r>
        </a:p>
      </dsp:txBody>
      <dsp:txXfrm>
        <a:off x="4579641" y="2899496"/>
        <a:ext cx="4265900" cy="25595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948700-93CC-44E7-94D2-9785E740DF1D}">
      <dsp:nvSpPr>
        <dsp:cNvPr id="0" name=""/>
        <dsp:cNvSpPr/>
      </dsp:nvSpPr>
      <dsp:spPr>
        <a:xfrm>
          <a:off x="0" y="4164568"/>
          <a:ext cx="8426450" cy="0"/>
        </a:xfrm>
        <a:prstGeom prst="line">
          <a:avLst/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E3E2DB-1788-4232-8215-104E493DE3C8}">
      <dsp:nvSpPr>
        <dsp:cNvPr id="0" name=""/>
        <dsp:cNvSpPr/>
      </dsp:nvSpPr>
      <dsp:spPr>
        <a:xfrm>
          <a:off x="0" y="2375819"/>
          <a:ext cx="8426450" cy="0"/>
        </a:xfrm>
        <a:prstGeom prst="line">
          <a:avLst/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52EA05-DB87-4A9B-ABB8-4AE295765260}">
      <dsp:nvSpPr>
        <dsp:cNvPr id="0" name=""/>
        <dsp:cNvSpPr/>
      </dsp:nvSpPr>
      <dsp:spPr>
        <a:xfrm>
          <a:off x="0" y="587071"/>
          <a:ext cx="8426450" cy="0"/>
        </a:xfrm>
        <a:prstGeom prst="line">
          <a:avLst/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2600C2-A822-4FF1-9A97-31A649E87335}">
      <dsp:nvSpPr>
        <dsp:cNvPr id="0" name=""/>
        <dsp:cNvSpPr/>
      </dsp:nvSpPr>
      <dsp:spPr>
        <a:xfrm>
          <a:off x="2190876" y="654"/>
          <a:ext cx="6235573" cy="5864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b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rgbClr val="002060"/>
              </a:solidFill>
            </a:rPr>
            <a:t>a production or service location, activity or item where costs are accumulated.</a:t>
          </a:r>
        </a:p>
      </dsp:txBody>
      <dsp:txXfrm>
        <a:off x="2190876" y="654"/>
        <a:ext cx="6235573" cy="586417"/>
      </dsp:txXfrm>
    </dsp:sp>
    <dsp:sp modelId="{AB3C89B2-C49E-4EF8-9339-0F545829A064}">
      <dsp:nvSpPr>
        <dsp:cNvPr id="0" name=""/>
        <dsp:cNvSpPr/>
      </dsp:nvSpPr>
      <dsp:spPr>
        <a:xfrm>
          <a:off x="0" y="654"/>
          <a:ext cx="2190877" cy="586417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Cost Centre</a:t>
          </a:r>
        </a:p>
      </dsp:txBody>
      <dsp:txXfrm>
        <a:off x="28632" y="29286"/>
        <a:ext cx="2133613" cy="557785"/>
      </dsp:txXfrm>
    </dsp:sp>
    <dsp:sp modelId="{81877A10-B85A-4D52-BBB2-825E085F4A54}">
      <dsp:nvSpPr>
        <dsp:cNvPr id="0" name=""/>
        <dsp:cNvSpPr/>
      </dsp:nvSpPr>
      <dsp:spPr>
        <a:xfrm>
          <a:off x="0" y="587071"/>
          <a:ext cx="8426450" cy="11730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/>
            <a:t>Mine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/>
            <a:t>Factory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/>
            <a:t>Organisation function </a:t>
          </a:r>
          <a:r>
            <a:rPr lang="en-GB" sz="1400" kern="1200" dirty="0" err="1"/>
            <a:t>e.g</a:t>
          </a:r>
          <a:r>
            <a:rPr lang="en-GB" sz="1400" kern="1200" dirty="0"/>
            <a:t> finance, IT, HR</a:t>
          </a:r>
        </a:p>
      </dsp:txBody>
      <dsp:txXfrm>
        <a:off x="0" y="587071"/>
        <a:ext cx="8426450" cy="1173010"/>
      </dsp:txXfrm>
    </dsp:sp>
    <dsp:sp modelId="{EB76ACCD-D7F0-448D-B5BD-9C30A0512432}">
      <dsp:nvSpPr>
        <dsp:cNvPr id="0" name=""/>
        <dsp:cNvSpPr/>
      </dsp:nvSpPr>
      <dsp:spPr>
        <a:xfrm>
          <a:off x="2190876" y="1789402"/>
          <a:ext cx="6235573" cy="5864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b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a department or operations area with a revenue maximisation responsibility</a:t>
          </a:r>
        </a:p>
      </dsp:txBody>
      <dsp:txXfrm>
        <a:off x="2190876" y="1789402"/>
        <a:ext cx="6235573" cy="586417"/>
      </dsp:txXfrm>
    </dsp:sp>
    <dsp:sp modelId="{20C86B26-E07F-44CA-88DC-65778ED99FC0}">
      <dsp:nvSpPr>
        <dsp:cNvPr id="0" name=""/>
        <dsp:cNvSpPr/>
      </dsp:nvSpPr>
      <dsp:spPr>
        <a:xfrm>
          <a:off x="0" y="1789402"/>
          <a:ext cx="2190877" cy="586417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Revenue Centre </a:t>
          </a:r>
          <a:endParaRPr lang="en-GB" sz="2400" kern="1200" dirty="0"/>
        </a:p>
      </dsp:txBody>
      <dsp:txXfrm>
        <a:off x="28632" y="1818034"/>
        <a:ext cx="2133613" cy="557785"/>
      </dsp:txXfrm>
    </dsp:sp>
    <dsp:sp modelId="{48655918-3688-4112-8F35-5B32A7A9ABCE}">
      <dsp:nvSpPr>
        <dsp:cNvPr id="0" name=""/>
        <dsp:cNvSpPr/>
      </dsp:nvSpPr>
      <dsp:spPr>
        <a:xfrm>
          <a:off x="0" y="2375819"/>
          <a:ext cx="8426450" cy="11730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/>
            <a:t>Sales department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/>
            <a:t>Sales centre</a:t>
          </a:r>
        </a:p>
      </dsp:txBody>
      <dsp:txXfrm>
        <a:off x="0" y="2375819"/>
        <a:ext cx="8426450" cy="1173010"/>
      </dsp:txXfrm>
    </dsp:sp>
    <dsp:sp modelId="{039455F5-28C3-451E-96AB-8AB7FC1D1F71}">
      <dsp:nvSpPr>
        <dsp:cNvPr id="0" name=""/>
        <dsp:cNvSpPr/>
      </dsp:nvSpPr>
      <dsp:spPr>
        <a:xfrm>
          <a:off x="2190876" y="3578151"/>
          <a:ext cx="6235573" cy="5864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b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a section of a business that contributes to overall company profits</a:t>
          </a:r>
        </a:p>
      </dsp:txBody>
      <dsp:txXfrm>
        <a:off x="2190876" y="3578151"/>
        <a:ext cx="6235573" cy="586417"/>
      </dsp:txXfrm>
    </dsp:sp>
    <dsp:sp modelId="{6E05E5C5-B968-46CB-9767-E1502EDC89AB}">
      <dsp:nvSpPr>
        <dsp:cNvPr id="0" name=""/>
        <dsp:cNvSpPr/>
      </dsp:nvSpPr>
      <dsp:spPr>
        <a:xfrm>
          <a:off x="0" y="3578151"/>
          <a:ext cx="2190877" cy="586417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Profit Centre </a:t>
          </a:r>
          <a:endParaRPr lang="en-GB" sz="2400" kern="1200" dirty="0"/>
        </a:p>
      </dsp:txBody>
      <dsp:txXfrm>
        <a:off x="28632" y="3606783"/>
        <a:ext cx="2133613" cy="557785"/>
      </dsp:txXfrm>
    </dsp:sp>
    <dsp:sp modelId="{8D5245E5-A9E9-49BC-8187-F853D5C42BF3}">
      <dsp:nvSpPr>
        <dsp:cNvPr id="0" name=""/>
        <dsp:cNvSpPr/>
      </dsp:nvSpPr>
      <dsp:spPr>
        <a:xfrm>
          <a:off x="0" y="4164568"/>
          <a:ext cx="8426450" cy="11730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(Strategic Business Unit – SBU)</a:t>
          </a:r>
          <a:endParaRPr lang="en-GB" sz="1400" kern="1200" dirty="0"/>
        </a:p>
      </dsp:txBody>
      <dsp:txXfrm>
        <a:off x="0" y="4164568"/>
        <a:ext cx="8426450" cy="11730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TabList">
  <dgm:title val="Tab List"/>
  <dgm:desc val="Use to show non-sequential or grouped blocks of information. Works well for lists with a small amount of Level 1 text. The first Level 2 displays next to the Level 1 text  and the remaining Level 2 text appears beneath the Level 1 text."/>
  <dgm:catLst>
    <dgm:cat type="list" pri="4500"/>
    <dgm:cat type="officeonline" pri="11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0" srcId="0" destId="10" srcOrd="0" destOrd="0"/>
        <dgm:cxn modelId="41" srcId="10" destId="11" srcOrd="0" destOrd="0"/>
        <dgm:cxn modelId="42" srcId="10" destId="12" srcOrd="0" destOrd="0"/>
        <dgm:cxn modelId="50" srcId="0" destId="20" srcOrd="1" destOrd="0"/>
        <dgm:cxn modelId="51" srcId="20" destId="21" srcOrd="1" destOrd="0"/>
        <dgm:cxn modelId="52" srcId="20" destId="22" srcOrd="1" destOrd="0"/>
        <dgm:cxn modelId="60" srcId="0" destId="30" srcOrd="2" destOrd="0"/>
        <dgm:cxn modelId="61" srcId="30" destId="31" srcOrd="2" destOrd="0"/>
        <dgm:cxn modelId="62" srcId="30" destId="32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/>
      <dgm:chPref val="3"/>
      <dgm:dir/>
      <dgm:animOne val="branch"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w" for="ch" forName="Child" refType="w"/>
      <dgm:constr type="h" for="ch" forName="Child" refType="h" fact="0.6667"/>
      <dgm:constr type="primFontSz" for="des" forName="Parent" op="equ" val="65"/>
      <dgm:constr type="primFontSz" for="des" forName="Child" op="equ" val="65"/>
      <dgm:constr type="primFontSz" for="des" forName="FirstChild" op="equ" val="65"/>
      <dgm:constr type="primFontSz" for="des" forName="Child" refType="primFontSz" refFor="des" refForName="Parent" op="lte"/>
      <dgm:constr type="primFontSz" for="des" forName="FirstChild" refType="primFontSz" refFor="des" refForName="Parent" op="lte"/>
      <dgm:constr type="primFontSz" for="des" forName="Child" refType="primFontSz" refFor="des" refForName="FirstChild" op="lte"/>
      <dgm:constr type="w" for="ch" forName="composite" refType="w"/>
      <dgm:constr type="h" for="ch" forName="composite" refType="h" fact="0.3333"/>
      <dgm:constr type="sp" refType="h" refFor="ch" refForName="composite" op="equ" fact="0.05"/>
      <dgm:constr type="h" for="ch" forName="sibTrans" refType="h" refFor="ch" refForName="composite" op="equ" fact="0.05"/>
      <dgm:constr type="w" for="ch" forName="sibTrans" refType="h" refFor="ch" refForName="sibTrans" op="equ"/>
    </dgm:constrLst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l" for="ch" forName="FirstChild" refType="w" fact="0.26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l" for="ch" forName="Parent" refType="w" fact="0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if>
          <dgm:else name="Name3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r" for="ch" forName="FirstChild" refType="w" fact="0.74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r" for="ch" forName="Parent" refType="w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else>
        </dgm:choose>
        <dgm:layoutNode name="FirstChild" styleLbl="revTx">
          <dgm:varLst>
            <dgm:chMax val="0"/>
            <dgm:chPref val="0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  <dgm:param type="txAnchorVertCh" val="b"/>
                <dgm:param type="parTxRTLAlign" val="l"/>
              </dgm:alg>
            </dgm:if>
            <dgm:else name="Name6">
              <dgm:alg type="tx">
                <dgm:param type="parTxLTRAlign" val="r"/>
                <dgm:param type="shpTxLTRAlignCh" val="r"/>
                <dgm:param type="txAnchorVert" val="b"/>
                <dgm:param type="txAnchorVertCh" val="b"/>
                <dgm:param type="parTxRTLAlign" val="r"/>
              </dgm:alg>
            </dgm:else>
          </dgm:choose>
          <dgm:shape xmlns:r="http://schemas.openxmlformats.org/officeDocument/2006/relationships" type="rect" r:blip="">
            <dgm:adjLst/>
          </dgm:shape>
          <dgm:choose name="Name7">
            <dgm:if name="Name8" axis="ch" ptType="node" func="cnt" op="gte" val="1">
              <dgm:presOf axis="ch desOrSelf" ptType="node node" st="1 1" cnt="1 0"/>
            </dgm:if>
            <dgm:else name="Name9">
              <dgm:presOf/>
            </dgm:else>
          </dgm:choose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Parent" styleLbl="alignNode1">
          <dgm:varLst>
            <dgm:chMax val="3"/>
            <dgm:chPref val="3"/>
            <dgm:bulletEnabled val="1"/>
          </dgm:varLst>
          <dgm:alg type="tx">
            <dgm:param type="shpTxLTRAlignCh" val="ctr"/>
            <dgm:param type="txAnchorVertCh" val="mid"/>
          </dgm:alg>
          <dgm:shape xmlns:r="http://schemas.openxmlformats.org/officeDocument/2006/relationships" type="round2SameRect" r:blip="">
            <dgm:adjLst>
              <dgm:adj idx="1" val="0.1667"/>
              <dgm:adj idx="2" val="0"/>
            </dgm:adjLst>
          </dgm:shape>
          <dgm:presOf axis="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Accent" styleLbl="parChTrans1D1">
          <dgm:alg type="sp"/>
          <dgm:shape xmlns:r="http://schemas.openxmlformats.org/officeDocument/2006/relationships" type="line" r:blip="" zOrderOff="-99999">
            <dgm:adjLst/>
          </dgm:shape>
          <dgm:presOf/>
        </dgm:layoutNode>
      </dgm:layoutNode>
      <dgm:choose name="Name10">
        <dgm:if name="Name11" axis="ch" ptType="node" st="2" cnt="1" func="cnt" op="gte" val="1">
          <dgm:layoutNode name="Child" styleLbl="revTx">
            <dgm:varLst>
              <dgm:chMax val="0"/>
              <dgm:chPref val="0"/>
              <dgm:bulletEnabled val="1"/>
            </dgm:varLst>
            <dgm:choose name="Name12">
              <dgm:if name="Name13" func="var" arg="dir" op="equ" val="norm">
                <dgm:alg type="tx">
                  <dgm:param type="stBulletLvl" val="1"/>
                  <dgm:param type="parTxLTRAlign" val="l"/>
                  <dgm:param type="parTxRTLAlign" val="l"/>
                  <dgm:param type="txAnchorVert" val="t"/>
                </dgm:alg>
              </dgm:if>
              <dgm:else name="Name14">
                <dgm:alg type="tx">
                  <dgm:param type="stBulletLvl" val="1"/>
                  <dgm:param type="parTxLTRAlign" val="r"/>
                  <dgm:param type="shpTxLTRAlignCh" val="r"/>
                  <dgm:param type="txAnchorVert" val="t"/>
                  <dgm:param type="parTxRTLAlign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ch desOrSelf" ptType="node node" st="2 1" cnt="0 0"/>
            <dgm:constrLst>
              <dgm:constr type="lMarg" refType="primFontSz" fact="0.15"/>
              <dgm:constr type="rMarg" refType="primFontSz" fact="0.15"/>
              <dgm:constr type="tMarg" refType="primFontSz" fact="0.15"/>
              <dgm:constr type="bMarg" refType="primFontSz" fact="0.15"/>
            </dgm:constrLst>
            <dgm:ruleLst>
              <dgm:rule type="primFontSz" val="5" fact="NaN" max="NaN"/>
            </dgm:ruleLst>
          </dgm:layoutNode>
        </dgm:if>
        <dgm:else name="Name15"/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1D092D-FE72-4522-9BB7-D52A972D0B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2BD3111-DACE-47C8-B579-84FF10E261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49F424-21AB-4181-97A5-A7B48C508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EB576-7AA4-47EC-AF8B-4F62EF473663}" type="datetimeFigureOut">
              <a:rPr lang="en-GB" smtClean="0"/>
              <a:t>17/09/2022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350757-B595-4262-88E4-0AB683702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83589-533A-48AB-AAE8-18EC0E0CE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F772-B7C6-4C16-8340-307070D68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558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ED73AB-D42F-4E02-B8B5-2569CCE7B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4383C8-39D6-4D44-A063-C09EDD5E30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F0D164-CB8C-4E45-ACB5-2B8ACDA76F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EB576-7AA4-47EC-AF8B-4F62EF473663}" type="datetimeFigureOut">
              <a:rPr lang="en-GB" smtClean="0"/>
              <a:t>17/09/2022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B601A0-86B1-4E23-BD0B-4D8F755E7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FA1603-9BDE-4E0C-9980-442E1C65CD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F772-B7C6-4C16-8340-307070D68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9732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40941E-C56A-410A-B43C-1A0315EE0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8B667A-80DB-4D3C-9879-C426A136D2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D3B723-D641-43E8-BE72-CFF5B4F59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EB576-7AA4-47EC-AF8B-4F62EF473663}" type="datetimeFigureOut">
              <a:rPr lang="en-GB" smtClean="0"/>
              <a:t>17/09/2022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2B6780-8E0E-449D-B34A-54D7F9BED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085354-7F28-481C-A84D-29980BA83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F772-B7C6-4C16-8340-307070D68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63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0D12B-9951-407F-B4FE-8A4619FFE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26A13-854E-459B-B963-4178AB018B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DC89A2-F9CE-450A-90B5-E44F1733EC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FE443E-EDBE-479E-81C1-D6DF1E26A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EB576-7AA4-47EC-AF8B-4F62EF473663}" type="datetimeFigureOut">
              <a:rPr lang="en-GB" smtClean="0"/>
              <a:t>17/09/2022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A885AC-C44B-4725-BA69-F12C06A54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AAEF5F-060A-4969-B860-10365F3B3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F772-B7C6-4C16-8340-307070D68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715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EB53C9-05A9-4BEA-B80A-E8A58A324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195F33-050D-4595-B434-CC3A1B439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D22232-7AAE-4B04-A78C-078CEB0B85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D5ECA6-8E00-42A2-BF59-58E2FE9C26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87B33-CAAC-4958-8690-E704161CB9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FC13B1-A6D2-4221-98B0-2D7C86F81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EB576-7AA4-47EC-AF8B-4F62EF473663}" type="datetimeFigureOut">
              <a:rPr lang="en-GB" smtClean="0"/>
              <a:t>17/09/2022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9723C9-3BA7-46CB-AC70-FBCEF9B8F4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DFD232-6F27-4753-A6AB-26B5E4D6E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F772-B7C6-4C16-8340-307070D68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35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14016A-48FC-4D2E-89B0-E738E8B31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2D6823-C92F-4A24-B0DE-141C6DD11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EB576-7AA4-47EC-AF8B-4F62EF473663}" type="datetimeFigureOut">
              <a:rPr lang="en-GB" smtClean="0"/>
              <a:t>17/09/2022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58DA77-6734-4EBD-A818-DF4812FEF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A4D706-3112-410B-91EC-C844A4CD7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F772-B7C6-4C16-8340-307070D68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215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BDFAEB-C952-4569-89EB-4B3AECCF4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EB576-7AA4-47EC-AF8B-4F62EF473663}" type="datetimeFigureOut">
              <a:rPr lang="en-GB" smtClean="0"/>
              <a:t>17/09/2022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FFEE5D-037A-4CDB-BE8D-6F2E83B96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F79F8B-9EB4-4593-B783-9C53EA16E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F772-B7C6-4C16-8340-307070D68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863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F71062-E3CC-42ED-B496-3E07BB35A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EFB990-5E94-47DF-9014-80A8F04F8B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B19BE6-6724-48B1-92F3-7337632550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C859D1-5C7C-41F9-9F02-332177446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EB576-7AA4-47EC-AF8B-4F62EF473663}" type="datetimeFigureOut">
              <a:rPr lang="en-GB" smtClean="0"/>
              <a:t>17/09/2022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6F95A5-9808-418F-A9BC-52B7B6F79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488DDC-5EC5-4C47-9438-307260714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F772-B7C6-4C16-8340-307070D68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507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883A3-67A0-4FC9-A364-67F0517E5A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DF0F7D-6597-4364-AD87-8520DFC70B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4C43CB-32C9-4746-8AE5-3229234A9B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EF82EB-9E13-4D20-8F16-E54C7D9E0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EB576-7AA4-47EC-AF8B-4F62EF473663}" type="datetimeFigureOut">
              <a:rPr lang="en-GB" smtClean="0"/>
              <a:t>17/09/2022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9B96DB-9961-4BA6-A98E-FA7961AD0F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E9AACF-4BB2-4C3E-8284-2060B9F82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F772-B7C6-4C16-8340-307070D68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728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854FF9-0F7A-4127-96C4-A0C26310E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3E32D6-D8BF-4BE8-875D-C725694A74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38ADDF-C385-4685-8334-3C74F8865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EB576-7AA4-47EC-AF8B-4F62EF473663}" type="datetimeFigureOut">
              <a:rPr lang="en-GB" smtClean="0"/>
              <a:t>17/09/2022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7C99BA-7D98-4990-BFA6-19F677F01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BA480A-DF86-4A5A-A908-2D0D478CF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F772-B7C6-4C16-8340-307070D68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919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34C3A8-363F-4FF1-BB70-C7C49FB824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0A7BFF-58AC-419C-8F04-D7BB25843D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EAE4-BF0E-47B6-939A-7D8BA085B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EB576-7AA4-47EC-AF8B-4F62EF473663}" type="datetimeFigureOut">
              <a:rPr lang="en-GB" smtClean="0"/>
              <a:t>17/09/2022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30BB70-8C0B-4510-8619-52F06D187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19FB91-5E03-49BE-950E-4EB0C8B52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F772-B7C6-4C16-8340-307070D68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6888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17/09/2022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677904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17/09/2022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7" name="Text Box 11"/>
          <p:cNvSpPr txBox="1">
            <a:spLocks noChangeArrowheads="1"/>
          </p:cNvSpPr>
          <p:nvPr userDrawn="1"/>
        </p:nvSpPr>
        <p:spPr bwMode="auto">
          <a:xfrm>
            <a:off x="2" y="1"/>
            <a:ext cx="5999989" cy="3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IN" altLang="en-US" sz="800" dirty="0"/>
              <a:t>Glen Arnold, </a:t>
            </a:r>
            <a:r>
              <a:rPr lang="en-US" altLang="en-US" sz="800" i="1" dirty="0"/>
              <a:t>Corporate Financial Management</a:t>
            </a:r>
            <a:r>
              <a:rPr lang="en-US" altLang="en-US" sz="800" dirty="0"/>
              <a:t>, 5</a:t>
            </a:r>
            <a:r>
              <a:rPr lang="en-US" altLang="en-US" sz="800" baseline="30000" dirty="0"/>
              <a:t>th</a:t>
            </a:r>
            <a:r>
              <a:rPr lang="en-US" altLang="en-US" sz="800" dirty="0"/>
              <a:t>  Edition © Pearson Education Limited 2013</a:t>
            </a:r>
            <a:endParaRPr lang="en-GB" altLang="en-US" sz="800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 txBox="1">
            <a:spLocks/>
          </p:cNvSpPr>
          <p:nvPr userDrawn="1"/>
        </p:nvSpPr>
        <p:spPr>
          <a:xfrm>
            <a:off x="11472597" y="1"/>
            <a:ext cx="973667" cy="339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6550E941-99E4-4403-A917-B30FF69A9617}" type="slidenum">
              <a:rPr lang="en-GB" altLang="en-US" sz="800" smtClean="0"/>
              <a:pPr>
                <a:defRPr/>
              </a:pPr>
              <a:t>‹#›</a:t>
            </a:fld>
            <a:endParaRPr lang="en-GB" altLang="en-US" sz="800"/>
          </a:p>
        </p:txBody>
      </p:sp>
    </p:spTree>
    <p:extLst>
      <p:ext uri="{BB962C8B-B14F-4D97-AF65-F5344CB8AC3E}">
        <p14:creationId xmlns:p14="http://schemas.microsoft.com/office/powerpoint/2010/main" val="6867528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17/09/2022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6" name="Text Box 11"/>
          <p:cNvSpPr txBox="1">
            <a:spLocks noChangeArrowheads="1"/>
          </p:cNvSpPr>
          <p:nvPr userDrawn="1"/>
        </p:nvSpPr>
        <p:spPr bwMode="auto">
          <a:xfrm>
            <a:off x="2" y="1"/>
            <a:ext cx="5999989" cy="3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IN" altLang="en-US" sz="800" dirty="0"/>
              <a:t>Glen Arnold, </a:t>
            </a:r>
            <a:r>
              <a:rPr lang="en-US" altLang="en-US" sz="800" i="1" dirty="0"/>
              <a:t>Corporate Financial Management</a:t>
            </a:r>
            <a:r>
              <a:rPr lang="en-US" altLang="en-US" sz="800" dirty="0"/>
              <a:t>, 5</a:t>
            </a:r>
            <a:r>
              <a:rPr lang="en-US" altLang="en-US" sz="800" baseline="30000" dirty="0"/>
              <a:t>th</a:t>
            </a:r>
            <a:r>
              <a:rPr lang="en-US" altLang="en-US" sz="800" dirty="0"/>
              <a:t>  Edition © Pearson Education Limited 2013</a:t>
            </a:r>
            <a:endParaRPr lang="en-GB" altLang="en-US" sz="800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 txBox="1">
            <a:spLocks/>
          </p:cNvSpPr>
          <p:nvPr userDrawn="1"/>
        </p:nvSpPr>
        <p:spPr>
          <a:xfrm>
            <a:off x="11472597" y="1"/>
            <a:ext cx="973667" cy="339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6550E941-99E4-4403-A917-B30FF69A9617}" type="slidenum">
              <a:rPr lang="en-GB" altLang="en-US" sz="800" smtClean="0"/>
              <a:pPr>
                <a:defRPr/>
              </a:pPr>
              <a:t>‹#›</a:t>
            </a:fld>
            <a:endParaRPr lang="en-GB" altLang="en-US" sz="800"/>
          </a:p>
        </p:txBody>
      </p:sp>
    </p:spTree>
    <p:extLst>
      <p:ext uri="{BB962C8B-B14F-4D97-AF65-F5344CB8AC3E}">
        <p14:creationId xmlns:p14="http://schemas.microsoft.com/office/powerpoint/2010/main" val="19276643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17/09/2022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7" name="Text Box 11"/>
          <p:cNvSpPr txBox="1">
            <a:spLocks noChangeArrowheads="1"/>
          </p:cNvSpPr>
          <p:nvPr userDrawn="1"/>
        </p:nvSpPr>
        <p:spPr bwMode="auto">
          <a:xfrm>
            <a:off x="2" y="1"/>
            <a:ext cx="5999989" cy="3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IN" altLang="en-US" sz="800" dirty="0"/>
              <a:t>Glen Arnold, </a:t>
            </a:r>
            <a:r>
              <a:rPr lang="en-US" altLang="en-US" sz="800" i="1" dirty="0"/>
              <a:t>Corporate Financial Management</a:t>
            </a:r>
            <a:r>
              <a:rPr lang="en-US" altLang="en-US" sz="800" dirty="0"/>
              <a:t>, 5</a:t>
            </a:r>
            <a:r>
              <a:rPr lang="en-US" altLang="en-US" sz="800" baseline="30000" dirty="0"/>
              <a:t>th</a:t>
            </a:r>
            <a:r>
              <a:rPr lang="en-US" altLang="en-US" sz="800" dirty="0"/>
              <a:t>  Edition © Pearson Education Limited 2013</a:t>
            </a:r>
            <a:endParaRPr lang="en-GB" altLang="en-US" sz="800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 txBox="1">
            <a:spLocks/>
          </p:cNvSpPr>
          <p:nvPr userDrawn="1"/>
        </p:nvSpPr>
        <p:spPr>
          <a:xfrm>
            <a:off x="11472597" y="1"/>
            <a:ext cx="973667" cy="339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6550E941-99E4-4403-A917-B30FF69A9617}" type="slidenum">
              <a:rPr lang="en-GB" altLang="en-US" sz="800" smtClean="0"/>
              <a:pPr>
                <a:defRPr/>
              </a:pPr>
              <a:t>‹#›</a:t>
            </a:fld>
            <a:endParaRPr lang="en-GB" altLang="en-US" sz="800"/>
          </a:p>
        </p:txBody>
      </p:sp>
    </p:spTree>
    <p:extLst>
      <p:ext uri="{BB962C8B-B14F-4D97-AF65-F5344CB8AC3E}">
        <p14:creationId xmlns:p14="http://schemas.microsoft.com/office/powerpoint/2010/main" val="33783524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17/09/2022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9" name="Text Box 11"/>
          <p:cNvSpPr txBox="1">
            <a:spLocks noChangeArrowheads="1"/>
          </p:cNvSpPr>
          <p:nvPr userDrawn="1"/>
        </p:nvSpPr>
        <p:spPr bwMode="auto">
          <a:xfrm>
            <a:off x="2" y="1"/>
            <a:ext cx="5999989" cy="3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IN" altLang="en-US" sz="800" dirty="0"/>
              <a:t>Glen Arnold, </a:t>
            </a:r>
            <a:r>
              <a:rPr lang="en-US" altLang="en-US" sz="800" i="1" dirty="0"/>
              <a:t>Corporate Financial Management</a:t>
            </a:r>
            <a:r>
              <a:rPr lang="en-US" altLang="en-US" sz="800" dirty="0"/>
              <a:t>, 5</a:t>
            </a:r>
            <a:r>
              <a:rPr lang="en-US" altLang="en-US" sz="800" baseline="30000" dirty="0"/>
              <a:t>th</a:t>
            </a:r>
            <a:r>
              <a:rPr lang="en-US" altLang="en-US" sz="800" dirty="0"/>
              <a:t>  Edition © Pearson Education Limited 2013</a:t>
            </a:r>
            <a:endParaRPr lang="en-GB" altLang="en-US" sz="800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 txBox="1">
            <a:spLocks/>
          </p:cNvSpPr>
          <p:nvPr userDrawn="1"/>
        </p:nvSpPr>
        <p:spPr>
          <a:xfrm>
            <a:off x="11472597" y="1"/>
            <a:ext cx="973667" cy="339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6550E941-99E4-4403-A917-B30FF69A9617}" type="slidenum">
              <a:rPr lang="en-GB" altLang="en-US" sz="800" smtClean="0"/>
              <a:pPr>
                <a:defRPr/>
              </a:pPr>
              <a:t>‹#›</a:t>
            </a:fld>
            <a:endParaRPr lang="en-GB" altLang="en-US" sz="800"/>
          </a:p>
        </p:txBody>
      </p:sp>
    </p:spTree>
    <p:extLst>
      <p:ext uri="{BB962C8B-B14F-4D97-AF65-F5344CB8AC3E}">
        <p14:creationId xmlns:p14="http://schemas.microsoft.com/office/powerpoint/2010/main" val="34204558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17/09/2022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5" name="Text Box 11"/>
          <p:cNvSpPr txBox="1">
            <a:spLocks noChangeArrowheads="1"/>
          </p:cNvSpPr>
          <p:nvPr userDrawn="1"/>
        </p:nvSpPr>
        <p:spPr bwMode="auto">
          <a:xfrm>
            <a:off x="2" y="1"/>
            <a:ext cx="5999989" cy="3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IN" altLang="en-US" sz="800" dirty="0"/>
              <a:t>Glen Arnold, </a:t>
            </a:r>
            <a:r>
              <a:rPr lang="en-US" altLang="en-US" sz="800" i="1" dirty="0"/>
              <a:t>Corporate Financial Management</a:t>
            </a:r>
            <a:r>
              <a:rPr lang="en-US" altLang="en-US" sz="800" dirty="0"/>
              <a:t>, 5</a:t>
            </a:r>
            <a:r>
              <a:rPr lang="en-US" altLang="en-US" sz="800" baseline="30000" dirty="0"/>
              <a:t>th</a:t>
            </a:r>
            <a:r>
              <a:rPr lang="en-US" altLang="en-US" sz="800" dirty="0"/>
              <a:t>  Edition © Pearson Education Limited 2013</a:t>
            </a:r>
            <a:endParaRPr lang="en-GB" altLang="en-US" sz="8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 txBox="1">
            <a:spLocks/>
          </p:cNvSpPr>
          <p:nvPr userDrawn="1"/>
        </p:nvSpPr>
        <p:spPr>
          <a:xfrm>
            <a:off x="11472597" y="1"/>
            <a:ext cx="973667" cy="339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6550E941-99E4-4403-A917-B30FF69A9617}" type="slidenum">
              <a:rPr lang="en-GB" altLang="en-US" sz="800" smtClean="0"/>
              <a:pPr>
                <a:defRPr/>
              </a:pPr>
              <a:t>‹#›</a:t>
            </a:fld>
            <a:endParaRPr lang="en-GB" altLang="en-US" sz="800"/>
          </a:p>
        </p:txBody>
      </p:sp>
    </p:spTree>
    <p:extLst>
      <p:ext uri="{BB962C8B-B14F-4D97-AF65-F5344CB8AC3E}">
        <p14:creationId xmlns:p14="http://schemas.microsoft.com/office/powerpoint/2010/main" val="18156841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17/09/2022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4" name="Text Box 11"/>
          <p:cNvSpPr txBox="1">
            <a:spLocks noChangeArrowheads="1"/>
          </p:cNvSpPr>
          <p:nvPr userDrawn="1"/>
        </p:nvSpPr>
        <p:spPr bwMode="auto">
          <a:xfrm>
            <a:off x="2" y="1"/>
            <a:ext cx="5999989" cy="3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IN" altLang="en-US" sz="800" dirty="0"/>
              <a:t>Glen Arnold, </a:t>
            </a:r>
            <a:r>
              <a:rPr lang="en-US" altLang="en-US" sz="800" i="1" dirty="0"/>
              <a:t>Corporate Financial Management</a:t>
            </a:r>
            <a:r>
              <a:rPr lang="en-US" altLang="en-US" sz="800" dirty="0"/>
              <a:t>, 5</a:t>
            </a:r>
            <a:r>
              <a:rPr lang="en-US" altLang="en-US" sz="800" baseline="30000" dirty="0"/>
              <a:t>th</a:t>
            </a:r>
            <a:r>
              <a:rPr lang="en-US" altLang="en-US" sz="800" dirty="0"/>
              <a:t>  Edition © Pearson Education Limited 2013</a:t>
            </a:r>
            <a:endParaRPr lang="en-GB" altLang="en-US" sz="800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 txBox="1">
            <a:spLocks/>
          </p:cNvSpPr>
          <p:nvPr userDrawn="1"/>
        </p:nvSpPr>
        <p:spPr>
          <a:xfrm>
            <a:off x="11472597" y="1"/>
            <a:ext cx="973667" cy="339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6550E941-99E4-4403-A917-B30FF69A9617}" type="slidenum">
              <a:rPr lang="en-GB" altLang="en-US" sz="800" smtClean="0"/>
              <a:pPr>
                <a:defRPr/>
              </a:pPr>
              <a:t>‹#›</a:t>
            </a:fld>
            <a:endParaRPr lang="en-GB" altLang="en-US" sz="800"/>
          </a:p>
        </p:txBody>
      </p:sp>
    </p:spTree>
    <p:extLst>
      <p:ext uri="{BB962C8B-B14F-4D97-AF65-F5344CB8AC3E}">
        <p14:creationId xmlns:p14="http://schemas.microsoft.com/office/powerpoint/2010/main" val="41172942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17/09/2022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7" name="Text Box 11"/>
          <p:cNvSpPr txBox="1">
            <a:spLocks noChangeArrowheads="1"/>
          </p:cNvSpPr>
          <p:nvPr userDrawn="1"/>
        </p:nvSpPr>
        <p:spPr bwMode="auto">
          <a:xfrm>
            <a:off x="2" y="1"/>
            <a:ext cx="5999989" cy="3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IN" altLang="en-US" sz="800" dirty="0"/>
              <a:t>Glen Arnold, </a:t>
            </a:r>
            <a:r>
              <a:rPr lang="en-US" altLang="en-US" sz="800" i="1" dirty="0"/>
              <a:t>Corporate Financial Management</a:t>
            </a:r>
            <a:r>
              <a:rPr lang="en-US" altLang="en-US" sz="800" dirty="0"/>
              <a:t>, 5</a:t>
            </a:r>
            <a:r>
              <a:rPr lang="en-US" altLang="en-US" sz="800" baseline="30000" dirty="0"/>
              <a:t>th</a:t>
            </a:r>
            <a:r>
              <a:rPr lang="en-US" altLang="en-US" sz="800" dirty="0"/>
              <a:t>  Edition © Pearson Education Limited 2013</a:t>
            </a:r>
            <a:endParaRPr lang="en-GB" altLang="en-US" sz="800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 txBox="1">
            <a:spLocks/>
          </p:cNvSpPr>
          <p:nvPr userDrawn="1"/>
        </p:nvSpPr>
        <p:spPr>
          <a:xfrm>
            <a:off x="11472597" y="1"/>
            <a:ext cx="973667" cy="339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6550E941-99E4-4403-A917-B30FF69A9617}" type="slidenum">
              <a:rPr lang="en-GB" altLang="en-US" sz="800" smtClean="0"/>
              <a:pPr>
                <a:defRPr/>
              </a:pPr>
              <a:t>‹#›</a:t>
            </a:fld>
            <a:endParaRPr lang="en-GB" altLang="en-US" sz="800"/>
          </a:p>
        </p:txBody>
      </p:sp>
    </p:spTree>
    <p:extLst>
      <p:ext uri="{BB962C8B-B14F-4D97-AF65-F5344CB8AC3E}">
        <p14:creationId xmlns:p14="http://schemas.microsoft.com/office/powerpoint/2010/main" val="36464479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17/09/2022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7" name="Text Box 11"/>
          <p:cNvSpPr txBox="1">
            <a:spLocks noChangeArrowheads="1"/>
          </p:cNvSpPr>
          <p:nvPr userDrawn="1"/>
        </p:nvSpPr>
        <p:spPr bwMode="auto">
          <a:xfrm>
            <a:off x="2" y="1"/>
            <a:ext cx="5999989" cy="3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IN" altLang="en-US" sz="800" dirty="0"/>
              <a:t>Glen Arnold, </a:t>
            </a:r>
            <a:r>
              <a:rPr lang="en-US" altLang="en-US" sz="800" i="1" dirty="0"/>
              <a:t>Corporate Financial Management</a:t>
            </a:r>
            <a:r>
              <a:rPr lang="en-US" altLang="en-US" sz="800" dirty="0"/>
              <a:t>, 5</a:t>
            </a:r>
            <a:r>
              <a:rPr lang="en-US" altLang="en-US" sz="800" baseline="30000" dirty="0"/>
              <a:t>th</a:t>
            </a:r>
            <a:r>
              <a:rPr lang="en-US" altLang="en-US" sz="800" dirty="0"/>
              <a:t>  Edition © Pearson Education Limited 2013</a:t>
            </a:r>
            <a:endParaRPr lang="en-GB" altLang="en-US" sz="800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 txBox="1">
            <a:spLocks/>
          </p:cNvSpPr>
          <p:nvPr userDrawn="1"/>
        </p:nvSpPr>
        <p:spPr>
          <a:xfrm>
            <a:off x="11472597" y="1"/>
            <a:ext cx="973667" cy="339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6550E941-99E4-4403-A917-B30FF69A9617}" type="slidenum">
              <a:rPr lang="en-GB" altLang="en-US" sz="800" smtClean="0"/>
              <a:pPr>
                <a:defRPr/>
              </a:pPr>
              <a:t>‹#›</a:t>
            </a:fld>
            <a:endParaRPr lang="en-GB" altLang="en-US" sz="800"/>
          </a:p>
        </p:txBody>
      </p:sp>
    </p:spTree>
    <p:extLst>
      <p:ext uri="{BB962C8B-B14F-4D97-AF65-F5344CB8AC3E}">
        <p14:creationId xmlns:p14="http://schemas.microsoft.com/office/powerpoint/2010/main" val="31255844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39163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17/09/2022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6" name="Text Box 11"/>
          <p:cNvSpPr txBox="1">
            <a:spLocks noChangeArrowheads="1"/>
          </p:cNvSpPr>
          <p:nvPr userDrawn="1"/>
        </p:nvSpPr>
        <p:spPr bwMode="auto">
          <a:xfrm>
            <a:off x="2" y="1"/>
            <a:ext cx="5999989" cy="3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IN" altLang="en-US" sz="800" dirty="0"/>
              <a:t>Glen Arnold, </a:t>
            </a:r>
            <a:r>
              <a:rPr lang="en-US" altLang="en-US" sz="800" i="1" dirty="0"/>
              <a:t>Corporate Financial Management</a:t>
            </a:r>
            <a:r>
              <a:rPr lang="en-US" altLang="en-US" sz="800" dirty="0"/>
              <a:t>, 5</a:t>
            </a:r>
            <a:r>
              <a:rPr lang="en-US" altLang="en-US" sz="800" baseline="30000" dirty="0"/>
              <a:t>th</a:t>
            </a:r>
            <a:r>
              <a:rPr lang="en-US" altLang="en-US" sz="800" dirty="0"/>
              <a:t>  Edition © Pearson Education Limited 2013</a:t>
            </a:r>
            <a:endParaRPr lang="en-GB" altLang="en-US" sz="800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 txBox="1">
            <a:spLocks/>
          </p:cNvSpPr>
          <p:nvPr userDrawn="1"/>
        </p:nvSpPr>
        <p:spPr>
          <a:xfrm>
            <a:off x="11472597" y="1"/>
            <a:ext cx="973667" cy="339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6550E941-99E4-4403-A917-B30FF69A9617}" type="slidenum">
              <a:rPr lang="en-GB" altLang="en-US" sz="800" smtClean="0"/>
              <a:pPr>
                <a:defRPr/>
              </a:pPr>
              <a:t>‹#›</a:t>
            </a:fld>
            <a:endParaRPr lang="en-GB" altLang="en-US" sz="800"/>
          </a:p>
        </p:txBody>
      </p:sp>
    </p:spTree>
    <p:extLst>
      <p:ext uri="{BB962C8B-B14F-4D97-AF65-F5344CB8AC3E}">
        <p14:creationId xmlns:p14="http://schemas.microsoft.com/office/powerpoint/2010/main" val="31149749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17/09/2022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6" name="Text Box 11"/>
          <p:cNvSpPr txBox="1">
            <a:spLocks noChangeArrowheads="1"/>
          </p:cNvSpPr>
          <p:nvPr userDrawn="1"/>
        </p:nvSpPr>
        <p:spPr bwMode="auto">
          <a:xfrm>
            <a:off x="2" y="1"/>
            <a:ext cx="5999989" cy="3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IN" altLang="en-US" sz="800" dirty="0"/>
              <a:t>Glen Arnold, </a:t>
            </a:r>
            <a:r>
              <a:rPr lang="en-US" altLang="en-US" sz="800" i="1" dirty="0"/>
              <a:t>Corporate Financial Management</a:t>
            </a:r>
            <a:r>
              <a:rPr lang="en-US" altLang="en-US" sz="800" dirty="0"/>
              <a:t>, 5</a:t>
            </a:r>
            <a:r>
              <a:rPr lang="en-US" altLang="en-US" sz="800" baseline="30000" dirty="0"/>
              <a:t>th</a:t>
            </a:r>
            <a:r>
              <a:rPr lang="en-US" altLang="en-US" sz="800" dirty="0"/>
              <a:t>  Edition © Pearson Education Limited 2013</a:t>
            </a:r>
            <a:endParaRPr lang="en-GB" altLang="en-US" sz="800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 txBox="1">
            <a:spLocks/>
          </p:cNvSpPr>
          <p:nvPr userDrawn="1"/>
        </p:nvSpPr>
        <p:spPr>
          <a:xfrm>
            <a:off x="11472597" y="1"/>
            <a:ext cx="973667" cy="339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6550E941-99E4-4403-A917-B30FF69A9617}" type="slidenum">
              <a:rPr lang="en-GB" altLang="en-US" sz="800" smtClean="0"/>
              <a:pPr>
                <a:defRPr/>
              </a:pPr>
              <a:t>‹#›</a:t>
            </a:fld>
            <a:endParaRPr lang="en-GB" altLang="en-US" sz="800"/>
          </a:p>
        </p:txBody>
      </p:sp>
    </p:spTree>
    <p:extLst>
      <p:ext uri="{BB962C8B-B14F-4D97-AF65-F5344CB8AC3E}">
        <p14:creationId xmlns:p14="http://schemas.microsoft.com/office/powerpoint/2010/main" val="98999356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107EFD-A413-40D9-8B6D-6CF5024404BB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7" name="Text Box 11"/>
          <p:cNvSpPr txBox="1">
            <a:spLocks noChangeArrowheads="1"/>
          </p:cNvSpPr>
          <p:nvPr userDrawn="1"/>
        </p:nvSpPr>
        <p:spPr bwMode="auto">
          <a:xfrm>
            <a:off x="2" y="1"/>
            <a:ext cx="5999989" cy="3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IN" altLang="en-US" sz="800" dirty="0"/>
              <a:t>Glen Arnold, </a:t>
            </a:r>
            <a:r>
              <a:rPr lang="en-US" altLang="en-US" sz="800" i="1" dirty="0"/>
              <a:t>Corporate Financial Management</a:t>
            </a:r>
            <a:r>
              <a:rPr lang="en-US" altLang="en-US" sz="800" dirty="0"/>
              <a:t>, 5</a:t>
            </a:r>
            <a:r>
              <a:rPr lang="en-US" altLang="en-US" sz="800" baseline="30000" dirty="0"/>
              <a:t>th</a:t>
            </a:r>
            <a:r>
              <a:rPr lang="en-US" altLang="en-US" sz="800" dirty="0"/>
              <a:t>  Edition © Pearson Education Limited 2013</a:t>
            </a:r>
            <a:endParaRPr lang="en-GB" altLang="en-US" sz="800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 txBox="1">
            <a:spLocks/>
          </p:cNvSpPr>
          <p:nvPr userDrawn="1"/>
        </p:nvSpPr>
        <p:spPr>
          <a:xfrm>
            <a:off x="11472597" y="1"/>
            <a:ext cx="973667" cy="339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6550E941-99E4-4403-A917-B30FF69A9617}" type="slidenum">
              <a:rPr lang="en-GB" altLang="en-US" sz="800" smtClean="0"/>
              <a:pPr>
                <a:defRPr/>
              </a:pPr>
              <a:t>‹#›</a:t>
            </a:fld>
            <a:endParaRPr lang="en-GB" altLang="en-US" sz="800"/>
          </a:p>
        </p:txBody>
      </p:sp>
    </p:spTree>
    <p:extLst>
      <p:ext uri="{BB962C8B-B14F-4D97-AF65-F5344CB8AC3E}">
        <p14:creationId xmlns:p14="http://schemas.microsoft.com/office/powerpoint/2010/main" val="17432980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AF844A-97AA-4F97-815A-EBFC2DB0CED3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8" name="Text Box 11"/>
          <p:cNvSpPr txBox="1">
            <a:spLocks noChangeArrowheads="1"/>
          </p:cNvSpPr>
          <p:nvPr userDrawn="1"/>
        </p:nvSpPr>
        <p:spPr bwMode="auto">
          <a:xfrm>
            <a:off x="2" y="1"/>
            <a:ext cx="5999989" cy="3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IN" altLang="en-US" sz="800" dirty="0"/>
              <a:t>Glen Arnold, </a:t>
            </a:r>
            <a:r>
              <a:rPr lang="en-US" altLang="en-US" sz="800" i="1" dirty="0"/>
              <a:t>Corporate Financial Management</a:t>
            </a:r>
            <a:r>
              <a:rPr lang="en-US" altLang="en-US" sz="800" dirty="0"/>
              <a:t>, 5</a:t>
            </a:r>
            <a:r>
              <a:rPr lang="en-US" altLang="en-US" sz="800" baseline="30000" dirty="0"/>
              <a:t>th</a:t>
            </a:r>
            <a:r>
              <a:rPr lang="en-US" altLang="en-US" sz="800" dirty="0"/>
              <a:t>  Edition © Pearson Education Limited 2013</a:t>
            </a:r>
            <a:endParaRPr lang="en-GB" altLang="en-US" sz="800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 txBox="1">
            <a:spLocks/>
          </p:cNvSpPr>
          <p:nvPr userDrawn="1"/>
        </p:nvSpPr>
        <p:spPr>
          <a:xfrm>
            <a:off x="11472597" y="1"/>
            <a:ext cx="973667" cy="3397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fld id="{6550E941-99E4-4403-A917-B30FF69A9617}" type="slidenum">
              <a:rPr lang="en-GB" altLang="en-US" sz="800" smtClean="0"/>
              <a:pPr>
                <a:defRPr/>
              </a:pPr>
              <a:t>‹#›</a:t>
            </a:fld>
            <a:endParaRPr lang="en-GB" altLang="en-US" sz="800"/>
          </a:p>
        </p:txBody>
      </p:sp>
    </p:spTree>
    <p:extLst>
      <p:ext uri="{BB962C8B-B14F-4D97-AF65-F5344CB8AC3E}">
        <p14:creationId xmlns:p14="http://schemas.microsoft.com/office/powerpoint/2010/main" val="1171758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C2E0CE-4010-4D19-A805-059E3FE39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A3EE43-27F0-41CE-86A9-8C765F615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6DD289-C8EB-4A35-97F1-65D86595F3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1EB576-7AA4-47EC-AF8B-4F62EF473663}" type="datetimeFigureOut">
              <a:rPr lang="en-GB" smtClean="0"/>
              <a:t>17/09/2022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F696F1-2AD4-4DD5-8D78-CBE9A93A63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94CDD2-509B-4211-AAA7-D4F00A052B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49F772-B7C6-4C16-8340-307070D681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339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2238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2208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</a:rPr>
              <a:t>BA Business Management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2095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Management Accounting	 LCBB5002</a:t>
            </a:r>
          </a:p>
          <a:p>
            <a:pPr eaLnBrk="1" hangingPunct="1"/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r>
              <a:rPr lang="en-GB" altLang="en-US" b="1" dirty="0">
                <a:solidFill>
                  <a:schemeClr val="accent2"/>
                </a:solidFill>
              </a:rPr>
              <a:t>Week 1 Lesson 2</a:t>
            </a:r>
          </a:p>
          <a:p>
            <a:pPr eaLnBrk="1" hangingPunct="1"/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r>
              <a:rPr lang="en-GB" altLang="en-US" sz="4800" b="1" dirty="0">
                <a:solidFill>
                  <a:schemeClr val="accent2"/>
                </a:solidFill>
              </a:rPr>
              <a:t>Costs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768408" y="6453337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fld id="{B6282CF4-F11D-4118-ADBB-5F84001E3BD5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0467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F33731D-774F-49CF-9333-8E4FF0B9C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8521"/>
            <a:ext cx="12192000" cy="680127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6911DD9F-0F18-4EAD-92B6-6C5BCC9C32AD}"/>
              </a:ext>
            </a:extLst>
          </p:cNvPr>
          <p:cNvSpPr txBox="1">
            <a:spLocks/>
          </p:cNvSpPr>
          <p:nvPr/>
        </p:nvSpPr>
        <p:spPr>
          <a:xfrm>
            <a:off x="0" y="1881385"/>
            <a:ext cx="11077575" cy="231913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en-GB" sz="3600" b="1" dirty="0"/>
            </a:br>
            <a:br>
              <a:rPr lang="en-GB" sz="12800" b="1" dirty="0"/>
            </a:br>
            <a:r>
              <a:rPr lang="en-US" sz="19200" b="1" dirty="0">
                <a:solidFill>
                  <a:srgbClr val="002060"/>
                </a:solidFill>
                <a:latin typeface="+mn-lt"/>
              </a:rPr>
              <a:t>By the end of this session you should be able to understand:</a:t>
            </a:r>
          </a:p>
          <a:p>
            <a:pPr algn="l"/>
            <a:endParaRPr lang="en-US" sz="9600" b="1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9600" dirty="0">
                <a:solidFill>
                  <a:srgbClr val="002060"/>
                </a:solidFill>
                <a:latin typeface="+mn-lt"/>
              </a:rPr>
              <a:t>What a cost is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9600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9600" dirty="0">
                <a:solidFill>
                  <a:srgbClr val="002060"/>
                </a:solidFill>
                <a:latin typeface="+mn-lt"/>
              </a:rPr>
              <a:t>Cost classification</a:t>
            </a: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3341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F33731D-774F-49CF-9333-8E4FF0B9C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8521"/>
            <a:ext cx="12192000" cy="680127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8142D1FB-B49C-4A27-8E15-9B3CF3BA49D7}"/>
              </a:ext>
            </a:extLst>
          </p:cNvPr>
          <p:cNvSpPr txBox="1">
            <a:spLocks/>
          </p:cNvSpPr>
          <p:nvPr/>
        </p:nvSpPr>
        <p:spPr>
          <a:xfrm>
            <a:off x="2162175" y="-23812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GB" sz="3600" b="1" dirty="0"/>
            </a:br>
            <a:br>
              <a:rPr lang="en-GB" sz="12800" b="1" dirty="0"/>
            </a:br>
            <a:r>
              <a:rPr lang="en-GB" sz="21600" b="1" dirty="0">
                <a:solidFill>
                  <a:srgbClr val="002060"/>
                </a:solidFill>
              </a:rPr>
              <a:t>Definitions…</a:t>
            </a:r>
            <a:br>
              <a:rPr lang="en-GB" sz="3200" dirty="0"/>
            </a:br>
            <a:br>
              <a:rPr lang="en-US" sz="3600" dirty="0"/>
            </a:br>
            <a:endParaRPr lang="en-US" sz="3300" b="1" dirty="0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7310B9B-9FF8-4338-8530-82ADDE68E0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75428847"/>
              </p:ext>
            </p:extLst>
          </p:nvPr>
        </p:nvGraphicFramePr>
        <p:xfrm>
          <a:off x="1327150" y="655108"/>
          <a:ext cx="9264650" cy="55477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09445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F33731D-774F-49CF-9333-8E4FF0B9C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8521"/>
            <a:ext cx="12192000" cy="680127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6911DD9F-0F18-4EAD-92B6-6C5BCC9C32AD}"/>
              </a:ext>
            </a:extLst>
          </p:cNvPr>
          <p:cNvSpPr txBox="1">
            <a:spLocks/>
          </p:cNvSpPr>
          <p:nvPr/>
        </p:nvSpPr>
        <p:spPr>
          <a:xfrm>
            <a:off x="409575" y="4538861"/>
            <a:ext cx="11077575" cy="231913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en-GB" sz="3600" b="1" dirty="0"/>
            </a:br>
            <a:br>
              <a:rPr lang="en-GB" sz="12800" b="1" dirty="0"/>
            </a:br>
            <a:r>
              <a:rPr lang="en-US" sz="19200" b="1" dirty="0">
                <a:solidFill>
                  <a:srgbClr val="002060"/>
                </a:solidFill>
                <a:latin typeface="+mn-lt"/>
              </a:rPr>
              <a:t>Let’s model cost units in groups</a:t>
            </a:r>
          </a:p>
          <a:p>
            <a:pPr algn="l"/>
            <a:r>
              <a:rPr lang="en-US" sz="19200" b="1" dirty="0">
                <a:solidFill>
                  <a:srgbClr val="002060"/>
                </a:solidFill>
                <a:latin typeface="+mn-lt"/>
              </a:rPr>
              <a:t>Write down the appropriate cost units you would use for the following:</a:t>
            </a:r>
          </a:p>
          <a:p>
            <a:pPr algn="l"/>
            <a:endParaRPr lang="en-US" sz="9600" b="1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9600" b="1" dirty="0">
                <a:solidFill>
                  <a:srgbClr val="002060"/>
                </a:solidFill>
                <a:latin typeface="+mn-lt"/>
              </a:rPr>
              <a:t>Road transport truck/ Cargo haulage</a:t>
            </a:r>
            <a:endParaRPr lang="en-US" sz="9600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9600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9600" b="1" dirty="0">
                <a:solidFill>
                  <a:srgbClr val="002060"/>
                </a:solidFill>
                <a:latin typeface="+mn-lt"/>
              </a:rPr>
              <a:t>Maize/ Wheat grain production</a:t>
            </a:r>
            <a:endParaRPr lang="en-US" sz="9600" dirty="0">
              <a:solidFill>
                <a:srgbClr val="002060"/>
              </a:solidFill>
              <a:latin typeface="+mn-lt"/>
            </a:endParaRPr>
          </a:p>
          <a:p>
            <a:pPr algn="l"/>
            <a:endParaRPr lang="en-US" sz="9600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9600" b="1" dirty="0">
                <a:solidFill>
                  <a:srgbClr val="002060"/>
                </a:solidFill>
                <a:latin typeface="+mn-lt"/>
              </a:rPr>
              <a:t>Minerals extraction</a:t>
            </a:r>
            <a:endParaRPr lang="en-US" sz="9600" dirty="0">
              <a:solidFill>
                <a:srgbClr val="002060"/>
              </a:solidFill>
              <a:latin typeface="+mn-lt"/>
            </a:endParaRPr>
          </a:p>
          <a:p>
            <a:pPr algn="l"/>
            <a:endParaRPr lang="en-US" sz="9600" b="1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9600" b="1" dirty="0">
                <a:solidFill>
                  <a:srgbClr val="002060"/>
                </a:solidFill>
                <a:latin typeface="+mn-lt"/>
              </a:rPr>
              <a:t>Beer Brewing business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9600" b="1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9600" b="1" dirty="0">
                <a:solidFill>
                  <a:srgbClr val="002060"/>
                </a:solidFill>
                <a:latin typeface="+mn-lt"/>
              </a:rPr>
              <a:t>Electricity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9600" b="1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9600" b="1" dirty="0">
                <a:solidFill>
                  <a:srgbClr val="002060"/>
                </a:solidFill>
                <a:latin typeface="+mn-lt"/>
              </a:rPr>
              <a:t>Water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9600" b="1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9600" b="1" dirty="0">
                <a:solidFill>
                  <a:srgbClr val="002060"/>
                </a:solidFill>
                <a:latin typeface="+mn-lt"/>
              </a:rPr>
              <a:t>Healthcare/ Care Home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9600" b="1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9600" b="1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9600" b="1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9600" b="1" dirty="0">
              <a:solidFill>
                <a:srgbClr val="002060"/>
              </a:solidFill>
              <a:latin typeface="+mn-lt"/>
            </a:endParaRPr>
          </a:p>
          <a:p>
            <a:pPr algn="l"/>
            <a:endParaRPr lang="en-US" sz="9600" dirty="0">
              <a:solidFill>
                <a:srgbClr val="002060"/>
              </a:solidFill>
              <a:latin typeface="+mn-lt"/>
            </a:endParaRP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5358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F33731D-774F-49CF-9333-8E4FF0B9C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8521"/>
            <a:ext cx="12192000" cy="680127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6911DD9F-0F18-4EAD-92B6-6C5BCC9C32AD}"/>
              </a:ext>
            </a:extLst>
          </p:cNvPr>
          <p:cNvSpPr txBox="1">
            <a:spLocks/>
          </p:cNvSpPr>
          <p:nvPr/>
        </p:nvSpPr>
        <p:spPr>
          <a:xfrm>
            <a:off x="409575" y="4538861"/>
            <a:ext cx="11077575" cy="231913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en-GB" sz="3600" b="1" dirty="0"/>
            </a:br>
            <a:br>
              <a:rPr lang="en-GB" sz="12800" b="1" dirty="0"/>
            </a:br>
            <a:r>
              <a:rPr lang="en-US" sz="19200" b="1" dirty="0">
                <a:solidFill>
                  <a:srgbClr val="002060"/>
                </a:solidFill>
                <a:latin typeface="+mn-lt"/>
              </a:rPr>
              <a:t>Let’s model cost units in groups</a:t>
            </a:r>
          </a:p>
          <a:p>
            <a:pPr algn="l"/>
            <a:r>
              <a:rPr lang="en-US" sz="19200" b="1" dirty="0">
                <a:solidFill>
                  <a:srgbClr val="002060"/>
                </a:solidFill>
                <a:latin typeface="+mn-lt"/>
              </a:rPr>
              <a:t>Write down the appropriate cost units you would use for the following:</a:t>
            </a:r>
          </a:p>
          <a:p>
            <a:pPr algn="l"/>
            <a:endParaRPr lang="en-US" sz="9600" b="1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9600" b="1" dirty="0">
                <a:solidFill>
                  <a:srgbClr val="002060"/>
                </a:solidFill>
                <a:latin typeface="+mn-lt"/>
              </a:rPr>
              <a:t>Road transport truck/ Cargo haulage   </a:t>
            </a:r>
            <a:r>
              <a:rPr lang="en-US" sz="9600" b="1" dirty="0">
                <a:solidFill>
                  <a:srgbClr val="FF0000"/>
                </a:solidFill>
                <a:latin typeface="+mn-lt"/>
              </a:rPr>
              <a:t>- </a:t>
            </a:r>
            <a:r>
              <a:rPr lang="en-US" sz="9600" b="1" dirty="0" err="1">
                <a:solidFill>
                  <a:srgbClr val="FF0000"/>
                </a:solidFill>
                <a:latin typeface="+mn-lt"/>
              </a:rPr>
              <a:t>tonne</a:t>
            </a:r>
            <a:r>
              <a:rPr lang="en-US" sz="9600" b="1" dirty="0">
                <a:solidFill>
                  <a:srgbClr val="FF0000"/>
                </a:solidFill>
                <a:latin typeface="+mn-lt"/>
              </a:rPr>
              <a:t> mile/ </a:t>
            </a:r>
            <a:r>
              <a:rPr lang="en-US" sz="9600" b="1" dirty="0" err="1">
                <a:solidFill>
                  <a:srgbClr val="FF0000"/>
                </a:solidFill>
                <a:latin typeface="+mn-lt"/>
              </a:rPr>
              <a:t>tonne</a:t>
            </a:r>
            <a:r>
              <a:rPr lang="en-US" sz="9600" b="1" dirty="0">
                <a:solidFill>
                  <a:srgbClr val="FF0000"/>
                </a:solidFill>
                <a:latin typeface="+mn-lt"/>
              </a:rPr>
              <a:t> per mile</a:t>
            </a:r>
            <a:endParaRPr lang="en-US" sz="9600" dirty="0">
              <a:solidFill>
                <a:srgbClr val="FF000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9600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9600" b="1" dirty="0">
                <a:solidFill>
                  <a:srgbClr val="002060"/>
                </a:solidFill>
                <a:latin typeface="+mn-lt"/>
              </a:rPr>
              <a:t>Maize/ Wheat grain production – </a:t>
            </a:r>
            <a:r>
              <a:rPr lang="en-US" sz="9600" b="1" dirty="0">
                <a:solidFill>
                  <a:srgbClr val="FF0000"/>
                </a:solidFill>
                <a:latin typeface="+mn-lt"/>
              </a:rPr>
              <a:t>kg, </a:t>
            </a:r>
            <a:r>
              <a:rPr lang="en-US" sz="9600" b="1" dirty="0" err="1">
                <a:solidFill>
                  <a:srgbClr val="FF0000"/>
                </a:solidFill>
                <a:latin typeface="+mn-lt"/>
              </a:rPr>
              <a:t>tonne</a:t>
            </a:r>
            <a:r>
              <a:rPr lang="en-US" sz="9600" b="1" dirty="0">
                <a:solidFill>
                  <a:srgbClr val="FF0000"/>
                </a:solidFill>
                <a:latin typeface="+mn-lt"/>
              </a:rPr>
              <a:t>, metric </a:t>
            </a:r>
            <a:r>
              <a:rPr lang="en-US" sz="9600" b="1" dirty="0" err="1">
                <a:solidFill>
                  <a:srgbClr val="FF0000"/>
                </a:solidFill>
                <a:latin typeface="+mn-lt"/>
              </a:rPr>
              <a:t>tonne</a:t>
            </a:r>
            <a:endParaRPr lang="en-US" sz="9600" dirty="0">
              <a:solidFill>
                <a:srgbClr val="FF0000"/>
              </a:solidFill>
              <a:latin typeface="+mn-lt"/>
            </a:endParaRPr>
          </a:p>
          <a:p>
            <a:pPr algn="l"/>
            <a:endParaRPr lang="en-US" sz="9600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9600" b="1" dirty="0">
                <a:solidFill>
                  <a:srgbClr val="002060"/>
                </a:solidFill>
                <a:latin typeface="+mn-lt"/>
              </a:rPr>
              <a:t>Minerals extraction - </a:t>
            </a:r>
            <a:r>
              <a:rPr lang="en-US" sz="9600" b="1" dirty="0">
                <a:solidFill>
                  <a:srgbClr val="FF0000"/>
                </a:solidFill>
                <a:latin typeface="+mn-lt"/>
              </a:rPr>
              <a:t>kg, </a:t>
            </a:r>
            <a:r>
              <a:rPr lang="en-US" sz="9600" b="1" dirty="0" err="1">
                <a:solidFill>
                  <a:srgbClr val="FF0000"/>
                </a:solidFill>
                <a:latin typeface="+mn-lt"/>
              </a:rPr>
              <a:t>tonne</a:t>
            </a:r>
            <a:r>
              <a:rPr lang="en-US" sz="9600" b="1" dirty="0">
                <a:solidFill>
                  <a:srgbClr val="FF0000"/>
                </a:solidFill>
                <a:latin typeface="+mn-lt"/>
              </a:rPr>
              <a:t>, metric </a:t>
            </a:r>
            <a:r>
              <a:rPr lang="en-US" sz="9600" b="1" dirty="0" err="1">
                <a:solidFill>
                  <a:srgbClr val="FF0000"/>
                </a:solidFill>
                <a:latin typeface="+mn-lt"/>
              </a:rPr>
              <a:t>tonne</a:t>
            </a:r>
            <a:r>
              <a:rPr lang="en-US" sz="9600" b="1" dirty="0">
                <a:solidFill>
                  <a:srgbClr val="FF0000"/>
                </a:solidFill>
                <a:latin typeface="+mn-lt"/>
              </a:rPr>
              <a:t>, load</a:t>
            </a:r>
            <a:endParaRPr lang="en-US" sz="9600" dirty="0">
              <a:solidFill>
                <a:srgbClr val="002060"/>
              </a:solidFill>
              <a:latin typeface="+mn-lt"/>
            </a:endParaRPr>
          </a:p>
          <a:p>
            <a:pPr algn="l"/>
            <a:endParaRPr lang="en-US" sz="9600" b="1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9600" b="1" dirty="0">
                <a:solidFill>
                  <a:srgbClr val="002060"/>
                </a:solidFill>
                <a:latin typeface="+mn-lt"/>
              </a:rPr>
              <a:t>Beer Brewing business – </a:t>
            </a:r>
            <a:r>
              <a:rPr lang="en-US" sz="9600" b="1" dirty="0">
                <a:solidFill>
                  <a:srgbClr val="FF0000"/>
                </a:solidFill>
                <a:latin typeface="+mn-lt"/>
              </a:rPr>
              <a:t>Barrel, Gallon, </a:t>
            </a:r>
            <a:r>
              <a:rPr lang="en-US" sz="9600" b="1" dirty="0" err="1">
                <a:solidFill>
                  <a:srgbClr val="FF0000"/>
                </a:solidFill>
                <a:latin typeface="+mn-lt"/>
              </a:rPr>
              <a:t>Litres</a:t>
            </a:r>
            <a:endParaRPr lang="en-US" sz="9600" b="1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9600" b="1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9600" b="1" dirty="0">
                <a:solidFill>
                  <a:srgbClr val="002060"/>
                </a:solidFill>
                <a:latin typeface="+mn-lt"/>
              </a:rPr>
              <a:t>Electricity </a:t>
            </a:r>
            <a:r>
              <a:rPr lang="en-US" sz="9600" b="1" dirty="0">
                <a:solidFill>
                  <a:srgbClr val="FF0000"/>
                </a:solidFill>
                <a:latin typeface="+mn-lt"/>
              </a:rPr>
              <a:t>- KWH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9600" b="1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9600" b="1" dirty="0">
                <a:solidFill>
                  <a:srgbClr val="002060"/>
                </a:solidFill>
                <a:latin typeface="+mn-lt"/>
              </a:rPr>
              <a:t>Water </a:t>
            </a:r>
            <a:r>
              <a:rPr lang="en-US" sz="9600" b="1" dirty="0">
                <a:solidFill>
                  <a:srgbClr val="FF0000"/>
                </a:solidFill>
                <a:latin typeface="+mn-lt"/>
              </a:rPr>
              <a:t>– </a:t>
            </a:r>
            <a:r>
              <a:rPr lang="en-US" sz="9600" b="1" dirty="0" err="1">
                <a:solidFill>
                  <a:srgbClr val="FF0000"/>
                </a:solidFill>
                <a:latin typeface="+mn-lt"/>
              </a:rPr>
              <a:t>Litres</a:t>
            </a:r>
            <a:r>
              <a:rPr lang="en-US" sz="9600" b="1" dirty="0">
                <a:solidFill>
                  <a:srgbClr val="FF0000"/>
                </a:solidFill>
                <a:latin typeface="+mn-lt"/>
              </a:rPr>
              <a:t>, Cubic </a:t>
            </a:r>
            <a:r>
              <a:rPr lang="en-US" sz="9600" b="1" dirty="0" err="1">
                <a:solidFill>
                  <a:srgbClr val="FF0000"/>
                </a:solidFill>
                <a:latin typeface="+mn-lt"/>
              </a:rPr>
              <a:t>litres</a:t>
            </a:r>
            <a:endParaRPr lang="en-US" sz="9600" b="1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9600" b="1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9600" b="1" dirty="0">
                <a:solidFill>
                  <a:srgbClr val="002060"/>
                </a:solidFill>
                <a:latin typeface="+mn-lt"/>
              </a:rPr>
              <a:t>Healthcare/ Care Home  </a:t>
            </a:r>
            <a:r>
              <a:rPr lang="en-US" sz="9600" b="1" dirty="0">
                <a:solidFill>
                  <a:srgbClr val="FF0000"/>
                </a:solidFill>
                <a:latin typeface="+mn-lt"/>
              </a:rPr>
              <a:t>- Bed night, procedure, bed night</a:t>
            </a:r>
            <a:endParaRPr lang="en-US" sz="9600" b="1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9600" b="1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9600" b="1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9600" b="1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9600" b="1" dirty="0">
              <a:solidFill>
                <a:srgbClr val="002060"/>
              </a:solidFill>
              <a:latin typeface="+mn-lt"/>
            </a:endParaRPr>
          </a:p>
          <a:p>
            <a:pPr algn="l"/>
            <a:endParaRPr lang="en-US" sz="9600" dirty="0">
              <a:solidFill>
                <a:srgbClr val="002060"/>
              </a:solidFill>
              <a:latin typeface="+mn-lt"/>
            </a:endParaRP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7007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F33731D-774F-49CF-9333-8E4FF0B9C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8521"/>
            <a:ext cx="12192000" cy="680127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6911DD9F-0F18-4EAD-92B6-6C5BCC9C32AD}"/>
              </a:ext>
            </a:extLst>
          </p:cNvPr>
          <p:cNvSpPr txBox="1">
            <a:spLocks/>
          </p:cNvSpPr>
          <p:nvPr/>
        </p:nvSpPr>
        <p:spPr>
          <a:xfrm>
            <a:off x="0" y="1881385"/>
            <a:ext cx="11077575" cy="231913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en-GB" sz="3600" b="1" dirty="0"/>
            </a:br>
            <a:br>
              <a:rPr lang="en-GB" sz="12800" b="1" dirty="0"/>
            </a:br>
            <a:r>
              <a:rPr lang="en-US" sz="19200" b="1" dirty="0">
                <a:solidFill>
                  <a:srgbClr val="002060"/>
                </a:solidFill>
                <a:latin typeface="+mn-lt"/>
              </a:rPr>
              <a:t>Ways of measuring costs:</a:t>
            </a:r>
          </a:p>
          <a:p>
            <a:pPr algn="l"/>
            <a:endParaRPr lang="en-US" sz="9600" b="1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9600" b="1" dirty="0">
                <a:solidFill>
                  <a:srgbClr val="002060"/>
                </a:solidFill>
                <a:latin typeface="+mn-lt"/>
              </a:rPr>
              <a:t>Historical cost </a:t>
            </a:r>
            <a:r>
              <a:rPr lang="en-US" sz="9600" dirty="0">
                <a:solidFill>
                  <a:srgbClr val="002060"/>
                </a:solidFill>
                <a:latin typeface="+mn-lt"/>
              </a:rPr>
              <a:t>(most popular) </a:t>
            </a:r>
            <a:r>
              <a:rPr lang="en-US" sz="9600" dirty="0" err="1">
                <a:solidFill>
                  <a:srgbClr val="002060"/>
                </a:solidFill>
                <a:latin typeface="+mn-lt"/>
              </a:rPr>
              <a:t>i.e</a:t>
            </a:r>
            <a:r>
              <a:rPr lang="en-US" sz="9600" dirty="0">
                <a:solidFill>
                  <a:srgbClr val="002060"/>
                </a:solidFill>
                <a:latin typeface="+mn-lt"/>
              </a:rPr>
              <a:t> how much did you buy an item for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9600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9600" b="1" dirty="0">
                <a:solidFill>
                  <a:srgbClr val="002060"/>
                </a:solidFill>
                <a:latin typeface="+mn-lt"/>
              </a:rPr>
              <a:t>Economic value </a:t>
            </a:r>
            <a:r>
              <a:rPr lang="en-US" sz="9600" dirty="0">
                <a:solidFill>
                  <a:srgbClr val="002060"/>
                </a:solidFill>
                <a:latin typeface="+mn-lt"/>
              </a:rPr>
              <a:t>– value that can be obtaining from the asset </a:t>
            </a:r>
            <a:r>
              <a:rPr lang="en-US" sz="9600" dirty="0" err="1">
                <a:solidFill>
                  <a:srgbClr val="002060"/>
                </a:solidFill>
                <a:latin typeface="+mn-lt"/>
              </a:rPr>
              <a:t>e.g</a:t>
            </a:r>
            <a:r>
              <a:rPr lang="en-US" sz="9600" dirty="0">
                <a:solidFill>
                  <a:srgbClr val="002060"/>
                </a:solidFill>
                <a:latin typeface="+mn-lt"/>
              </a:rPr>
              <a:t> rental income and property value appreciation/ capital gained</a:t>
            </a:r>
          </a:p>
          <a:p>
            <a:pPr algn="l"/>
            <a:endParaRPr lang="en-US" sz="9600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9600" b="1" dirty="0">
                <a:solidFill>
                  <a:srgbClr val="002060"/>
                </a:solidFill>
                <a:latin typeface="+mn-lt"/>
              </a:rPr>
              <a:t>Net </a:t>
            </a:r>
            <a:r>
              <a:rPr lang="en-US" sz="9600" b="1" dirty="0" err="1">
                <a:solidFill>
                  <a:srgbClr val="002060"/>
                </a:solidFill>
                <a:latin typeface="+mn-lt"/>
              </a:rPr>
              <a:t>realisable</a:t>
            </a:r>
            <a:r>
              <a:rPr lang="en-US" sz="9600" b="1" dirty="0">
                <a:solidFill>
                  <a:srgbClr val="002060"/>
                </a:solidFill>
                <a:latin typeface="+mn-lt"/>
              </a:rPr>
              <a:t> value </a:t>
            </a:r>
            <a:r>
              <a:rPr lang="en-US" sz="9600" dirty="0">
                <a:solidFill>
                  <a:srgbClr val="002060"/>
                </a:solidFill>
                <a:latin typeface="+mn-lt"/>
              </a:rPr>
              <a:t>– value that can be obtained from selling the item</a:t>
            </a:r>
          </a:p>
          <a:p>
            <a:pPr algn="l"/>
            <a:endParaRPr lang="en-US" sz="9600" b="1" dirty="0">
              <a:solidFill>
                <a:srgbClr val="002060"/>
              </a:solidFill>
              <a:latin typeface="+mn-lt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9600" b="1" dirty="0">
                <a:solidFill>
                  <a:srgbClr val="002060"/>
                </a:solidFill>
                <a:latin typeface="+mn-lt"/>
              </a:rPr>
              <a:t>Replacement value </a:t>
            </a:r>
            <a:r>
              <a:rPr lang="en-US" sz="9600" dirty="0">
                <a:solidFill>
                  <a:srgbClr val="002060"/>
                </a:solidFill>
                <a:latin typeface="+mn-lt"/>
              </a:rPr>
              <a:t>– cost to replace the item</a:t>
            </a: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7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F33731D-774F-49CF-9333-8E4FF0B9C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8521"/>
            <a:ext cx="12192000" cy="680127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8142D1FB-B49C-4A27-8E15-9B3CF3BA49D7}"/>
              </a:ext>
            </a:extLst>
          </p:cNvPr>
          <p:cNvSpPr txBox="1">
            <a:spLocks/>
          </p:cNvSpPr>
          <p:nvPr/>
        </p:nvSpPr>
        <p:spPr>
          <a:xfrm>
            <a:off x="2162175" y="-23812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GB" sz="3600" b="1" dirty="0"/>
            </a:br>
            <a:br>
              <a:rPr lang="en-GB" sz="12800" b="1" dirty="0"/>
            </a:br>
            <a:r>
              <a:rPr lang="en-GB" sz="21600" b="1" dirty="0">
                <a:solidFill>
                  <a:srgbClr val="002060"/>
                </a:solidFill>
              </a:rPr>
              <a:t>Definitions…</a:t>
            </a:r>
            <a:br>
              <a:rPr lang="en-GB" sz="3200" dirty="0"/>
            </a:br>
            <a:br>
              <a:rPr lang="en-US" sz="3600" dirty="0"/>
            </a:br>
            <a:endParaRPr lang="en-US" sz="3300" b="1"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BD58F569-8EBD-4608-8030-03ABC4B52F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57601208"/>
              </p:ext>
            </p:extLst>
          </p:nvPr>
        </p:nvGraphicFramePr>
        <p:xfrm>
          <a:off x="1733550" y="800100"/>
          <a:ext cx="8426450" cy="53382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26694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F33731D-774F-49CF-9333-8E4FF0B9C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8521"/>
            <a:ext cx="12192000" cy="68012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1792D46-1A28-4EB2-B559-03FFFCED665A}"/>
              </a:ext>
            </a:extLst>
          </p:cNvPr>
          <p:cNvSpPr txBox="1"/>
          <p:nvPr/>
        </p:nvSpPr>
        <p:spPr>
          <a:xfrm>
            <a:off x="1705794" y="806202"/>
            <a:ext cx="8208912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002060"/>
                </a:solidFill>
              </a:rPr>
              <a:t>Why is there need to ascertain costs/ revenues/ profits </a:t>
            </a:r>
          </a:p>
          <a:p>
            <a:pPr algn="ctr"/>
            <a:endParaRPr lang="en-GB" sz="2800" b="1" dirty="0">
              <a:solidFill>
                <a:srgbClr val="002060"/>
              </a:solidFill>
            </a:endParaRP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Refer definition of management accounting (objectives)</a:t>
            </a:r>
          </a:p>
          <a:p>
            <a:pPr algn="ctr"/>
            <a:endParaRPr lang="en-GB" sz="2800" b="1" dirty="0">
              <a:solidFill>
                <a:srgbClr val="002060"/>
              </a:solidFill>
            </a:endParaRPr>
          </a:p>
          <a:p>
            <a:pPr algn="ctr"/>
            <a:endParaRPr lang="en-GB" sz="2800" dirty="0">
              <a:solidFill>
                <a:srgbClr val="002060"/>
              </a:solidFill>
            </a:endParaRPr>
          </a:p>
          <a:p>
            <a:pPr algn="ctr"/>
            <a:r>
              <a:rPr lang="en-GB" sz="2800" dirty="0">
                <a:solidFill>
                  <a:srgbClr val="002060"/>
                </a:solidFill>
              </a:rPr>
              <a:t>Control</a:t>
            </a:r>
          </a:p>
          <a:p>
            <a:pPr algn="ctr"/>
            <a:r>
              <a:rPr lang="en-GB" sz="2800" dirty="0">
                <a:solidFill>
                  <a:srgbClr val="002060"/>
                </a:solidFill>
              </a:rPr>
              <a:t>Decision making </a:t>
            </a:r>
          </a:p>
          <a:p>
            <a:pPr algn="ctr"/>
            <a:r>
              <a:rPr lang="en-GB" sz="2800" dirty="0">
                <a:solidFill>
                  <a:srgbClr val="002060"/>
                </a:solidFill>
              </a:rPr>
              <a:t>Planning</a:t>
            </a:r>
          </a:p>
          <a:p>
            <a:pPr algn="ctr"/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72290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F33731D-774F-49CF-9333-8E4FF0B9C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8521"/>
            <a:ext cx="12192000" cy="68012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1792D46-1A28-4EB2-B559-03FFFCED665A}"/>
              </a:ext>
            </a:extLst>
          </p:cNvPr>
          <p:cNvSpPr txBox="1"/>
          <p:nvPr/>
        </p:nvSpPr>
        <p:spPr>
          <a:xfrm>
            <a:off x="1305744" y="244227"/>
            <a:ext cx="8208912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002060"/>
                </a:solidFill>
              </a:rPr>
              <a:t>Why is there need to ascertain costs/ revenues/ profits </a:t>
            </a:r>
          </a:p>
          <a:p>
            <a:pPr algn="ctr"/>
            <a:endParaRPr lang="en-GB" sz="2800" b="1" dirty="0">
              <a:solidFill>
                <a:srgbClr val="002060"/>
              </a:solidFill>
            </a:endParaRP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Refer definition of management accounting (objectives)</a:t>
            </a:r>
          </a:p>
          <a:p>
            <a:pPr algn="ctr"/>
            <a:endParaRPr lang="en-GB" sz="2800" b="1" dirty="0">
              <a:solidFill>
                <a:srgbClr val="002060"/>
              </a:solidFill>
            </a:endParaRPr>
          </a:p>
          <a:p>
            <a:pPr algn="ctr"/>
            <a:endParaRPr lang="en-GB" sz="2800" dirty="0">
              <a:solidFill>
                <a:srgbClr val="002060"/>
              </a:solidFill>
            </a:endParaRP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Control</a:t>
            </a:r>
            <a:r>
              <a:rPr lang="en-GB" sz="2800" dirty="0">
                <a:solidFill>
                  <a:srgbClr val="002060"/>
                </a:solidFill>
              </a:rPr>
              <a:t> – control costs so they do not spiral out of control</a:t>
            </a: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Decision making </a:t>
            </a:r>
            <a:r>
              <a:rPr lang="en-GB" sz="2800" dirty="0">
                <a:solidFill>
                  <a:srgbClr val="002060"/>
                </a:solidFill>
              </a:rPr>
              <a:t>– pricing and contract negotiation, product production stoppage, </a:t>
            </a:r>
          </a:p>
          <a:p>
            <a:pPr algn="ctr"/>
            <a:r>
              <a:rPr lang="en-GB" sz="2800" b="1" dirty="0">
                <a:solidFill>
                  <a:srgbClr val="002060"/>
                </a:solidFill>
              </a:rPr>
              <a:t>Planning</a:t>
            </a:r>
            <a:r>
              <a:rPr lang="en-GB" sz="2800" dirty="0">
                <a:solidFill>
                  <a:srgbClr val="002060"/>
                </a:solidFill>
              </a:rPr>
              <a:t> – strategy and competitive planning</a:t>
            </a:r>
          </a:p>
          <a:p>
            <a:pPr algn="ctr"/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647078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F33731D-774F-49CF-9333-8E4FF0B9C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8521"/>
            <a:ext cx="12192000" cy="68012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1B960B-C15D-4E62-BA72-F34F69E69D3B}"/>
              </a:ext>
            </a:extLst>
          </p:cNvPr>
          <p:cNvSpPr txBox="1"/>
          <p:nvPr/>
        </p:nvSpPr>
        <p:spPr>
          <a:xfrm>
            <a:off x="2201094" y="-138045"/>
            <a:ext cx="8208912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srgbClr val="002060"/>
                </a:solidFill>
              </a:rPr>
              <a:t>Cost classification </a:t>
            </a:r>
          </a:p>
          <a:p>
            <a:r>
              <a:rPr lang="en-GB" sz="3000" dirty="0">
                <a:solidFill>
                  <a:srgbClr val="002060"/>
                </a:solidFill>
              </a:rPr>
              <a:t>Typically we can classify our costs by:</a:t>
            </a:r>
          </a:p>
          <a:p>
            <a:pPr lvl="0"/>
            <a:r>
              <a:rPr lang="en-GB" sz="3000" b="1" dirty="0">
                <a:solidFill>
                  <a:srgbClr val="C00000"/>
                </a:solidFill>
              </a:rPr>
              <a:t>Nature</a:t>
            </a:r>
            <a:r>
              <a:rPr lang="en-GB" sz="3000" dirty="0">
                <a:solidFill>
                  <a:srgbClr val="002060"/>
                </a:solidFill>
              </a:rPr>
              <a:t> – materials, labour, expenses </a:t>
            </a:r>
            <a:br>
              <a:rPr lang="en-GB" sz="3000" dirty="0">
                <a:solidFill>
                  <a:srgbClr val="002060"/>
                </a:solidFill>
              </a:rPr>
            </a:br>
            <a:endParaRPr lang="en-GB" sz="3000" dirty="0">
              <a:solidFill>
                <a:srgbClr val="002060"/>
              </a:solidFill>
            </a:endParaRPr>
          </a:p>
          <a:p>
            <a:pPr lvl="0"/>
            <a:r>
              <a:rPr lang="en-GB" sz="3000" b="1" dirty="0">
                <a:solidFill>
                  <a:srgbClr val="C00000"/>
                </a:solidFill>
              </a:rPr>
              <a:t>Function</a:t>
            </a:r>
            <a:r>
              <a:rPr lang="en-GB" sz="3000" dirty="0">
                <a:solidFill>
                  <a:srgbClr val="002060"/>
                </a:solidFill>
              </a:rPr>
              <a:t> – departments </a:t>
            </a:r>
            <a:r>
              <a:rPr lang="en-GB" sz="3000" dirty="0" err="1">
                <a:solidFill>
                  <a:srgbClr val="002060"/>
                </a:solidFill>
              </a:rPr>
              <a:t>etc</a:t>
            </a:r>
            <a:r>
              <a:rPr lang="en-GB" sz="3000" dirty="0">
                <a:solidFill>
                  <a:srgbClr val="002060"/>
                </a:solidFill>
              </a:rPr>
              <a:t> HR, Finance…</a:t>
            </a:r>
            <a:br>
              <a:rPr lang="en-GB" sz="3000" dirty="0">
                <a:solidFill>
                  <a:srgbClr val="002060"/>
                </a:solidFill>
              </a:rPr>
            </a:br>
            <a:endParaRPr lang="en-GB" sz="3000" dirty="0">
              <a:solidFill>
                <a:srgbClr val="002060"/>
              </a:solidFill>
            </a:endParaRPr>
          </a:p>
          <a:p>
            <a:pPr lvl="0"/>
            <a:r>
              <a:rPr lang="en-GB" sz="3000" b="1" dirty="0">
                <a:solidFill>
                  <a:srgbClr val="C00000"/>
                </a:solidFill>
              </a:rPr>
              <a:t>Direct or indirect </a:t>
            </a:r>
            <a:r>
              <a:rPr lang="en-GB" sz="3000" dirty="0">
                <a:solidFill>
                  <a:srgbClr val="C00000"/>
                </a:solidFill>
              </a:rPr>
              <a:t>– </a:t>
            </a:r>
            <a:r>
              <a:rPr lang="en-GB" sz="3000" b="1" dirty="0">
                <a:solidFill>
                  <a:srgbClr val="C00000"/>
                </a:solidFill>
              </a:rPr>
              <a:t>Direct Costs  </a:t>
            </a:r>
            <a:r>
              <a:rPr lang="en-GB" sz="3000" dirty="0">
                <a:solidFill>
                  <a:srgbClr val="002060"/>
                </a:solidFill>
              </a:rPr>
              <a:t>(identifiable and increases as volume increases) – direct material, labour </a:t>
            </a:r>
            <a:r>
              <a:rPr lang="en-GB" sz="3000" dirty="0" err="1">
                <a:solidFill>
                  <a:srgbClr val="002060"/>
                </a:solidFill>
              </a:rPr>
              <a:t>etc</a:t>
            </a:r>
            <a:r>
              <a:rPr lang="en-GB" sz="3000" dirty="0">
                <a:solidFill>
                  <a:srgbClr val="002060"/>
                </a:solidFill>
              </a:rPr>
              <a:t> and the sum of all direct costs is</a:t>
            </a:r>
            <a:r>
              <a:rPr lang="en-GB" sz="3000" dirty="0">
                <a:solidFill>
                  <a:srgbClr val="C00000"/>
                </a:solidFill>
              </a:rPr>
              <a:t> </a:t>
            </a:r>
            <a:r>
              <a:rPr lang="en-GB" sz="3000" b="1" dirty="0">
                <a:solidFill>
                  <a:srgbClr val="002060"/>
                </a:solidFill>
              </a:rPr>
              <a:t>Prime Costs. </a:t>
            </a:r>
          </a:p>
          <a:p>
            <a:pPr lvl="0"/>
            <a:r>
              <a:rPr lang="en-GB" sz="3000" b="1" dirty="0">
                <a:solidFill>
                  <a:srgbClr val="C00000"/>
                </a:solidFill>
              </a:rPr>
              <a:t>Indirect costs </a:t>
            </a:r>
            <a:r>
              <a:rPr lang="en-GB" sz="3000" b="1" dirty="0">
                <a:solidFill>
                  <a:srgbClr val="002060"/>
                </a:solidFill>
              </a:rPr>
              <a:t>– </a:t>
            </a:r>
            <a:r>
              <a:rPr lang="en-GB" sz="3000" dirty="0">
                <a:solidFill>
                  <a:srgbClr val="002060"/>
                </a:solidFill>
              </a:rPr>
              <a:t>not identifiable but increases with volume </a:t>
            </a:r>
            <a:r>
              <a:rPr lang="en-GB" sz="3000" b="1" dirty="0">
                <a:solidFill>
                  <a:srgbClr val="002060"/>
                </a:solidFill>
              </a:rPr>
              <a:t>(overheads) </a:t>
            </a:r>
            <a:r>
              <a:rPr lang="en-GB" sz="3000" dirty="0" err="1">
                <a:solidFill>
                  <a:srgbClr val="002060"/>
                </a:solidFill>
              </a:rPr>
              <a:t>e.g</a:t>
            </a:r>
            <a:r>
              <a:rPr lang="en-GB" sz="3000" dirty="0">
                <a:solidFill>
                  <a:srgbClr val="002060"/>
                </a:solidFill>
              </a:rPr>
              <a:t> electricity. </a:t>
            </a:r>
            <a:r>
              <a:rPr lang="en-GB" sz="3000" b="1" dirty="0">
                <a:solidFill>
                  <a:srgbClr val="002060"/>
                </a:solidFill>
              </a:rPr>
              <a:t>Production or non-production overheads</a:t>
            </a:r>
            <a:endParaRPr lang="en-GB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092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F33731D-774F-49CF-9333-8E4FF0B9C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8521"/>
            <a:ext cx="12192000" cy="68012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1B960B-C15D-4E62-BA72-F34F69E69D3B}"/>
              </a:ext>
            </a:extLst>
          </p:cNvPr>
          <p:cNvSpPr txBox="1"/>
          <p:nvPr/>
        </p:nvSpPr>
        <p:spPr>
          <a:xfrm>
            <a:off x="1991544" y="233430"/>
            <a:ext cx="82089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srgbClr val="002060"/>
                </a:solidFill>
              </a:rPr>
              <a:t>Calculating costs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03C3A2-97EA-4978-8352-052203B686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784" y="715081"/>
            <a:ext cx="8808536" cy="5208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871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F33731D-774F-49CF-9333-8E4FF0B9C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8521"/>
            <a:ext cx="12192000" cy="68012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1B960B-C15D-4E62-BA72-F34F69E69D3B}"/>
              </a:ext>
            </a:extLst>
          </p:cNvPr>
          <p:cNvSpPr txBox="1"/>
          <p:nvPr/>
        </p:nvSpPr>
        <p:spPr>
          <a:xfrm>
            <a:off x="91440" y="-157095"/>
            <a:ext cx="1210056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002060"/>
                </a:solidFill>
              </a:rPr>
              <a:t>Calculating costs</a:t>
            </a:r>
          </a:p>
          <a:p>
            <a:r>
              <a:rPr lang="en-GB" sz="3000" b="1" dirty="0">
                <a:solidFill>
                  <a:srgbClr val="002060"/>
                </a:solidFill>
              </a:rPr>
              <a:t>York Engineering operates in central Birmingham producing Metal Clothes Frames. Prepare a cost summary using data below: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5FDC7F2-AD50-4F37-97FC-E60DBC7B6A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7780" y="1433461"/>
            <a:ext cx="8001000" cy="4765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216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F33731D-774F-49CF-9333-8E4FF0B9C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8521"/>
            <a:ext cx="12192000" cy="68012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154D27F-6EFB-4967-8E58-EFDB69AC72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4528" y="355600"/>
            <a:ext cx="9180512" cy="565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184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F33731D-774F-49CF-9333-8E4FF0B9C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8521"/>
            <a:ext cx="12192000" cy="68012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4C1FBF-607C-44FD-9D32-8BF7B1D32CC1}"/>
              </a:ext>
            </a:extLst>
          </p:cNvPr>
          <p:cNvSpPr txBox="1"/>
          <p:nvPr/>
        </p:nvSpPr>
        <p:spPr>
          <a:xfrm>
            <a:off x="91440" y="-157095"/>
            <a:ext cx="12100560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002060"/>
                </a:solidFill>
              </a:rPr>
              <a:t>Pricing</a:t>
            </a:r>
          </a:p>
          <a:p>
            <a:r>
              <a:rPr lang="en-GB" sz="3000" b="1" dirty="0">
                <a:solidFill>
                  <a:srgbClr val="002060"/>
                </a:solidFill>
              </a:rPr>
              <a:t>After calculating total costs, companies can then set appropriate prices considering various factors including: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b="1" dirty="0">
                <a:solidFill>
                  <a:srgbClr val="002060"/>
                </a:solidFill>
              </a:rPr>
              <a:t>Cost, Volume, Government controls, Perceived value, Trade requirements, Competition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000" b="1" dirty="0">
              <a:solidFill>
                <a:srgbClr val="002060"/>
              </a:solidFill>
            </a:endParaRPr>
          </a:p>
          <a:p>
            <a:r>
              <a:rPr lang="en-GB" sz="3600" b="1" dirty="0">
                <a:solidFill>
                  <a:srgbClr val="002060"/>
                </a:solidFill>
              </a:rPr>
              <a:t>Pricing strategies</a:t>
            </a:r>
          </a:p>
          <a:p>
            <a:pPr marL="457200" indent="-457200">
              <a:buFontTx/>
              <a:buChar char="-"/>
            </a:pPr>
            <a:r>
              <a:rPr lang="en-GB" sz="3000" b="1" dirty="0">
                <a:solidFill>
                  <a:srgbClr val="002060"/>
                </a:solidFill>
              </a:rPr>
              <a:t>Penetration </a:t>
            </a:r>
            <a:r>
              <a:rPr lang="en-GB" sz="3000" dirty="0">
                <a:solidFill>
                  <a:srgbClr val="002060"/>
                </a:solidFill>
              </a:rPr>
              <a:t>– low first then increase</a:t>
            </a:r>
          </a:p>
          <a:p>
            <a:pPr marL="457200" indent="-457200">
              <a:buFontTx/>
              <a:buChar char="-"/>
            </a:pPr>
            <a:r>
              <a:rPr lang="en-GB" sz="3000" b="1" dirty="0">
                <a:solidFill>
                  <a:srgbClr val="002060"/>
                </a:solidFill>
              </a:rPr>
              <a:t>Discount</a:t>
            </a:r>
            <a:r>
              <a:rPr lang="en-GB" sz="3000" dirty="0">
                <a:solidFill>
                  <a:srgbClr val="002060"/>
                </a:solidFill>
              </a:rPr>
              <a:t>  - tactically reducing prices to stimulate demand</a:t>
            </a:r>
          </a:p>
          <a:p>
            <a:pPr marL="457200" indent="-457200">
              <a:buFontTx/>
              <a:buChar char="-"/>
            </a:pPr>
            <a:r>
              <a:rPr lang="en-GB" sz="3000" b="1" dirty="0">
                <a:solidFill>
                  <a:srgbClr val="002060"/>
                </a:solidFill>
              </a:rPr>
              <a:t>Premium</a:t>
            </a:r>
            <a:r>
              <a:rPr lang="en-GB" sz="3000" dirty="0">
                <a:solidFill>
                  <a:srgbClr val="002060"/>
                </a:solidFill>
              </a:rPr>
              <a:t> – high quality products </a:t>
            </a:r>
            <a:r>
              <a:rPr lang="en-GB" sz="3000" dirty="0" err="1">
                <a:solidFill>
                  <a:srgbClr val="002060"/>
                </a:solidFill>
              </a:rPr>
              <a:t>e.g</a:t>
            </a:r>
            <a:r>
              <a:rPr lang="en-GB" sz="3000" dirty="0">
                <a:solidFill>
                  <a:srgbClr val="002060"/>
                </a:solidFill>
              </a:rPr>
              <a:t> sport cars, etc </a:t>
            </a:r>
          </a:p>
          <a:p>
            <a:pPr marL="457200" indent="-457200">
              <a:buFontTx/>
              <a:buChar char="-"/>
            </a:pPr>
            <a:r>
              <a:rPr lang="en-GB" sz="3000" b="1" dirty="0">
                <a:solidFill>
                  <a:srgbClr val="002060"/>
                </a:solidFill>
              </a:rPr>
              <a:t>Price Skimming </a:t>
            </a:r>
            <a:r>
              <a:rPr lang="en-GB" sz="3000" dirty="0">
                <a:solidFill>
                  <a:srgbClr val="002060"/>
                </a:solidFill>
              </a:rPr>
              <a:t>– high first then low</a:t>
            </a:r>
          </a:p>
          <a:p>
            <a:pPr marL="457200" indent="-457200">
              <a:buFontTx/>
              <a:buChar char="-"/>
            </a:pPr>
            <a:r>
              <a:rPr lang="en-GB" sz="3000" b="1" dirty="0">
                <a:solidFill>
                  <a:srgbClr val="002060"/>
                </a:solidFill>
              </a:rPr>
              <a:t>Odd number pricing </a:t>
            </a:r>
            <a:r>
              <a:rPr lang="en-GB" sz="3000" dirty="0">
                <a:solidFill>
                  <a:srgbClr val="002060"/>
                </a:solidFill>
              </a:rPr>
              <a:t>– £0.99, £4.99</a:t>
            </a:r>
          </a:p>
          <a:p>
            <a:pPr marL="457200" indent="-457200">
              <a:buFontTx/>
              <a:buChar char="-"/>
            </a:pPr>
            <a:r>
              <a:rPr lang="en-GB" sz="3000" b="1" dirty="0">
                <a:solidFill>
                  <a:srgbClr val="002060"/>
                </a:solidFill>
              </a:rPr>
              <a:t>Price discrimination </a:t>
            </a:r>
            <a:r>
              <a:rPr lang="en-GB" sz="3000" dirty="0">
                <a:solidFill>
                  <a:srgbClr val="002060"/>
                </a:solidFill>
              </a:rPr>
              <a:t>– different prices, different markets</a:t>
            </a:r>
          </a:p>
        </p:txBody>
      </p:sp>
    </p:spTree>
    <p:extLst>
      <p:ext uri="{BB962C8B-B14F-4D97-AF65-F5344CB8AC3E}">
        <p14:creationId xmlns:p14="http://schemas.microsoft.com/office/powerpoint/2010/main" val="2081015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F33731D-774F-49CF-9333-8E4FF0B9C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8521"/>
            <a:ext cx="12192000" cy="680127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8142D1FB-B49C-4A27-8E15-9B3CF3BA49D7}"/>
              </a:ext>
            </a:extLst>
          </p:cNvPr>
          <p:cNvSpPr txBox="1">
            <a:spLocks/>
          </p:cNvSpPr>
          <p:nvPr/>
        </p:nvSpPr>
        <p:spPr>
          <a:xfrm>
            <a:off x="1605280" y="738683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indent="0"/>
            <a:br>
              <a:rPr lang="en-GB" sz="11200" b="1" dirty="0">
                <a:solidFill>
                  <a:srgbClr val="002060"/>
                </a:solidFill>
              </a:rPr>
            </a:br>
            <a:br>
              <a:rPr lang="en-GB" sz="11200" b="1" dirty="0">
                <a:solidFill>
                  <a:srgbClr val="002060"/>
                </a:solidFill>
              </a:rPr>
            </a:br>
            <a:r>
              <a:rPr lang="en-GB" sz="21600" b="1" dirty="0">
                <a:solidFill>
                  <a:srgbClr val="002060"/>
                </a:solidFill>
              </a:rPr>
              <a:t>Reading list</a:t>
            </a:r>
          </a:p>
          <a:p>
            <a:pPr indent="0"/>
            <a:endParaRPr lang="en-GB" sz="11200" b="1" dirty="0">
              <a:solidFill>
                <a:srgbClr val="002060"/>
              </a:solidFill>
            </a:endParaRPr>
          </a:p>
          <a:p>
            <a:pPr indent="0"/>
            <a:r>
              <a:rPr lang="en-GB" sz="16000" b="1" dirty="0">
                <a:solidFill>
                  <a:srgbClr val="002060"/>
                </a:solidFill>
                <a:highlight>
                  <a:srgbClr val="FFFF00"/>
                </a:highlight>
              </a:rPr>
              <a:t>Essential reading</a:t>
            </a:r>
          </a:p>
          <a:p>
            <a:r>
              <a:rPr lang="en-GB" sz="11200" b="1" dirty="0">
                <a:solidFill>
                  <a:srgbClr val="002060"/>
                </a:solidFill>
              </a:rPr>
              <a:t>Drury, C., (2012) Management and Cost Accounting (8th edition) London: Thomson Business Press</a:t>
            </a:r>
          </a:p>
          <a:p>
            <a:r>
              <a:rPr lang="en-GB" sz="11200" b="1" dirty="0" err="1">
                <a:solidFill>
                  <a:srgbClr val="002060"/>
                </a:solidFill>
              </a:rPr>
              <a:t>Atrill</a:t>
            </a:r>
            <a:r>
              <a:rPr lang="en-GB" sz="11200" b="1" dirty="0">
                <a:solidFill>
                  <a:srgbClr val="002060"/>
                </a:solidFill>
              </a:rPr>
              <a:t>, P., McLaney E., (2012) Management Accounting for Decision Makers, FT Prentice Hall</a:t>
            </a:r>
          </a:p>
          <a:p>
            <a:r>
              <a:rPr lang="en-GB" sz="11200" b="1" dirty="0">
                <a:solidFill>
                  <a:srgbClr val="002060"/>
                </a:solidFill>
              </a:rPr>
              <a:t>Seal W, Garrison R, Noreen, E., Rohde, C., (2014) Management Accounting. McGraw Hill Education </a:t>
            </a:r>
          </a:p>
          <a:p>
            <a:endParaRPr lang="en-GB" sz="11200" b="1" dirty="0">
              <a:solidFill>
                <a:srgbClr val="002060"/>
              </a:solidFill>
            </a:endParaRPr>
          </a:p>
          <a:p>
            <a:pPr indent="0"/>
            <a:r>
              <a:rPr lang="en-GB" sz="16000" b="1" dirty="0">
                <a:solidFill>
                  <a:srgbClr val="002060"/>
                </a:solidFill>
                <a:highlight>
                  <a:srgbClr val="FFFF00"/>
                </a:highlight>
              </a:rPr>
              <a:t>Further reading</a:t>
            </a:r>
          </a:p>
          <a:p>
            <a:r>
              <a:rPr lang="en-GB" sz="11200" b="1" dirty="0">
                <a:solidFill>
                  <a:srgbClr val="002060"/>
                </a:solidFill>
              </a:rPr>
              <a:t>Horngren, T., Forster, G., (2003) (11th edition) Cost Accounting, A Managerial Emphasis, London: Prentice Hall International</a:t>
            </a:r>
          </a:p>
          <a:p>
            <a:r>
              <a:rPr lang="en-GB" sz="11200" b="1" dirty="0">
                <a:solidFill>
                  <a:srgbClr val="002060"/>
                </a:solidFill>
              </a:rPr>
              <a:t>Noreen, E., (2011) Management Accounting, McGraw Hill</a:t>
            </a:r>
          </a:p>
          <a:p>
            <a:endParaRPr lang="en-GB" sz="24000" b="1" dirty="0">
              <a:solidFill>
                <a:srgbClr val="002060"/>
              </a:solidFill>
            </a:endParaRPr>
          </a:p>
          <a:p>
            <a:endParaRPr lang="en-US" sz="21600" b="1" dirty="0">
              <a:solidFill>
                <a:srgbClr val="002060"/>
              </a:solidFill>
            </a:endParaRPr>
          </a:p>
          <a:p>
            <a:br>
              <a:rPr lang="en-GB" sz="21600" b="1" dirty="0">
                <a:solidFill>
                  <a:srgbClr val="002060"/>
                </a:solidFill>
              </a:rPr>
            </a:br>
            <a:br>
              <a:rPr lang="en-US" sz="21600" b="1" dirty="0">
                <a:solidFill>
                  <a:srgbClr val="002060"/>
                </a:solidFill>
              </a:rPr>
            </a:br>
            <a:endParaRPr lang="en-US" sz="21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4063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F33731D-774F-49CF-9333-8E4FF0B9C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8521"/>
            <a:ext cx="12192000" cy="680127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78B4B58E-2533-4C47-8C14-92850D2CAD5E}"/>
              </a:ext>
            </a:extLst>
          </p:cNvPr>
          <p:cNvSpPr txBox="1">
            <a:spLocks/>
          </p:cNvSpPr>
          <p:nvPr/>
        </p:nvSpPr>
        <p:spPr>
          <a:xfrm>
            <a:off x="1638299" y="1581150"/>
            <a:ext cx="9124951" cy="22692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 b="1" dirty="0">
              <a:solidFill>
                <a:srgbClr val="002060"/>
              </a:solidFill>
            </a:endParaRPr>
          </a:p>
          <a:p>
            <a:pPr algn="l"/>
            <a:endParaRPr lang="en-US" sz="4000" b="1" dirty="0">
              <a:solidFill>
                <a:srgbClr val="002060"/>
              </a:solidFill>
            </a:endParaRPr>
          </a:p>
          <a:p>
            <a:pPr algn="l"/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D0CFBE0-1A0B-4D8C-B11B-2411F148F951}"/>
              </a:ext>
            </a:extLst>
          </p:cNvPr>
          <p:cNvSpPr txBox="1">
            <a:spLocks/>
          </p:cNvSpPr>
          <p:nvPr/>
        </p:nvSpPr>
        <p:spPr>
          <a:xfrm>
            <a:off x="-66676" y="320002"/>
            <a:ext cx="9782175" cy="680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>
                <a:solidFill>
                  <a:srgbClr val="002060"/>
                </a:solidFill>
              </a:rPr>
              <a:t>	</a:t>
            </a:r>
            <a:br>
              <a:rPr lang="en-US" sz="3600" b="1" dirty="0">
                <a:solidFill>
                  <a:srgbClr val="002060"/>
                </a:solidFill>
              </a:rPr>
            </a:br>
            <a:endParaRPr lang="en-GB" sz="3600" b="1" dirty="0">
              <a:solidFill>
                <a:srgbClr val="002060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493E332-FC98-4D44-BA2B-D4FBADEFD80B}"/>
              </a:ext>
            </a:extLst>
          </p:cNvPr>
          <p:cNvSpPr txBox="1">
            <a:spLocks/>
          </p:cNvSpPr>
          <p:nvPr/>
        </p:nvSpPr>
        <p:spPr>
          <a:xfrm>
            <a:off x="0" y="320002"/>
            <a:ext cx="9782175" cy="680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>
                <a:solidFill>
                  <a:srgbClr val="002060"/>
                </a:solidFill>
              </a:rPr>
              <a:t>Next session:</a:t>
            </a:r>
            <a:endParaRPr lang="en-GB" sz="3600" b="1" i="1" dirty="0">
              <a:solidFill>
                <a:srgbClr val="002060"/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2E47D6B-5519-4BF5-A965-6AD189410E14}"/>
              </a:ext>
            </a:extLst>
          </p:cNvPr>
          <p:cNvSpPr txBox="1">
            <a:spLocks/>
          </p:cNvSpPr>
          <p:nvPr/>
        </p:nvSpPr>
        <p:spPr>
          <a:xfrm>
            <a:off x="123826" y="3170263"/>
            <a:ext cx="12068174" cy="6801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>
                <a:solidFill>
                  <a:srgbClr val="002060"/>
                </a:solidFill>
              </a:rPr>
              <a:t>Cost </a:t>
            </a:r>
            <a:r>
              <a:rPr lang="en-US" sz="3200" b="1" dirty="0" err="1">
                <a:solidFill>
                  <a:srgbClr val="002060"/>
                </a:solidFill>
              </a:rPr>
              <a:t>behaviour</a:t>
            </a:r>
            <a:r>
              <a:rPr lang="en-US" sz="3200" b="1" dirty="0">
                <a:solidFill>
                  <a:srgbClr val="002060"/>
                </a:solidFill>
              </a:rPr>
              <a:t>: fixed, variable, mixed, splitting mixed costs (graphical, High-Low Method) </a:t>
            </a:r>
            <a:r>
              <a:rPr lang="en-US" sz="8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Arial MT"/>
                <a:cs typeface="Arial MT"/>
              </a:rPr>
              <a:t> </a:t>
            </a:r>
            <a:endParaRPr lang="en-US" sz="8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516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420</TotalTime>
  <Words>778</Words>
  <Application>Microsoft Office PowerPoint</Application>
  <PresentationFormat>Widescreen</PresentationFormat>
  <Paragraphs>132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Myriad Pro</vt:lpstr>
      <vt:lpstr>Arial</vt:lpstr>
      <vt:lpstr>Calibri</vt:lpstr>
      <vt:lpstr>Calibri Light</vt:lpstr>
      <vt:lpstr>Office Theme</vt:lpstr>
      <vt:lpstr>20140311PresentationUWTSDTemplate</vt:lpstr>
      <vt:lpstr>BA Business Management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MBA</dc:title>
  <dc:creator>Muno</dc:creator>
  <cp:lastModifiedBy>Munodzinesa Zuwirai</cp:lastModifiedBy>
  <cp:revision>61</cp:revision>
  <dcterms:created xsi:type="dcterms:W3CDTF">2022-01-21T02:44:46Z</dcterms:created>
  <dcterms:modified xsi:type="dcterms:W3CDTF">2022-09-17T12:02:06Z</dcterms:modified>
</cp:coreProperties>
</file>