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9" r:id="rId4"/>
  </p:sldMasterIdLst>
  <p:notesMasterIdLst>
    <p:notesMasterId r:id="rId55"/>
  </p:notesMasterIdLst>
  <p:sldIdLst>
    <p:sldId id="257" r:id="rId5"/>
    <p:sldId id="256" r:id="rId6"/>
    <p:sldId id="260" r:id="rId7"/>
    <p:sldId id="330" r:id="rId8"/>
    <p:sldId id="304" r:id="rId9"/>
    <p:sldId id="307" r:id="rId10"/>
    <p:sldId id="331" r:id="rId11"/>
    <p:sldId id="332" r:id="rId12"/>
    <p:sldId id="303" r:id="rId13"/>
    <p:sldId id="310" r:id="rId14"/>
    <p:sldId id="316" r:id="rId15"/>
    <p:sldId id="335" r:id="rId16"/>
    <p:sldId id="337" r:id="rId17"/>
    <p:sldId id="348" r:id="rId18"/>
    <p:sldId id="338" r:id="rId19"/>
    <p:sldId id="349" r:id="rId20"/>
    <p:sldId id="339" r:id="rId21"/>
    <p:sldId id="350" r:id="rId22"/>
    <p:sldId id="336" r:id="rId23"/>
    <p:sldId id="333" r:id="rId24"/>
    <p:sldId id="340" r:id="rId25"/>
    <p:sldId id="341" r:id="rId26"/>
    <p:sldId id="342" r:id="rId27"/>
    <p:sldId id="343" r:id="rId28"/>
    <p:sldId id="351" r:id="rId29"/>
    <p:sldId id="312" r:id="rId30"/>
    <p:sldId id="317" r:id="rId31"/>
    <p:sldId id="321" r:id="rId32"/>
    <p:sldId id="322" r:id="rId33"/>
    <p:sldId id="323" r:id="rId34"/>
    <p:sldId id="262" r:id="rId35"/>
    <p:sldId id="344" r:id="rId36"/>
    <p:sldId id="258" r:id="rId37"/>
    <p:sldId id="281" r:id="rId38"/>
    <p:sldId id="352" r:id="rId39"/>
    <p:sldId id="284" r:id="rId40"/>
    <p:sldId id="353" r:id="rId41"/>
    <p:sldId id="286" r:id="rId42"/>
    <p:sldId id="354" r:id="rId43"/>
    <p:sldId id="324" r:id="rId44"/>
    <p:sldId id="355" r:id="rId45"/>
    <p:sldId id="345" r:id="rId46"/>
    <p:sldId id="291" r:id="rId47"/>
    <p:sldId id="356" r:id="rId48"/>
    <p:sldId id="325" r:id="rId49"/>
    <p:sldId id="357" r:id="rId50"/>
    <p:sldId id="334" r:id="rId51"/>
    <p:sldId id="347" r:id="rId52"/>
    <p:sldId id="346" r:id="rId53"/>
    <p:sldId id="276" r:id="rId54"/>
  </p:sldIdLst>
  <p:sldSz cx="12192000" cy="6858000"/>
  <p:notesSz cx="6669088"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2E92014-80E5-47E3-A902-F72883CCA18A}">
  <a:tblStyle styleId="{02E92014-80E5-47E3-A902-F72883CCA18A}"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53" autoAdjust="0"/>
    <p:restoredTop sz="95833" autoAdjust="0"/>
  </p:normalViewPr>
  <p:slideViewPr>
    <p:cSldViewPr snapToGrid="0">
      <p:cViewPr varScale="1">
        <p:scale>
          <a:sx n="101" d="100"/>
          <a:sy n="101" d="100"/>
        </p:scale>
        <p:origin x="656" y="32"/>
      </p:cViewPr>
      <p:guideLst>
        <p:guide orient="horz" pos="2160"/>
        <p:guide pos="3840"/>
      </p:guideLst>
    </p:cSldViewPr>
  </p:slideViewPr>
  <p:outlineViewPr>
    <p:cViewPr>
      <p:scale>
        <a:sx n="33" d="100"/>
        <a:sy n="33" d="100"/>
      </p:scale>
      <p:origin x="0" y="-7890"/>
    </p:cViewPr>
  </p:outlineViewPr>
  <p:notesTextViewPr>
    <p:cViewPr>
      <p:scale>
        <a:sx n="1" d="1"/>
        <a:sy n="1" d="1"/>
      </p:scale>
      <p:origin x="0" y="0"/>
    </p:cViewPr>
  </p:notesTextViewPr>
  <p:notesViewPr>
    <p:cSldViewPr snapToGrid="0">
      <p:cViewPr varScale="1">
        <p:scale>
          <a:sx n="65" d="100"/>
          <a:sy n="65" d="100"/>
        </p:scale>
        <p:origin x="2697"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69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66909" y="4715153"/>
            <a:ext cx="533527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a073618e60_0_2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a073618e60_0_2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a073618e60_0_16: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a073618e60_0_16: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Example </a:t>
            </a:r>
            <a:r>
              <a:rPr lang="en-GB"/>
              <a:t>1 o</a:t>
            </a: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Key point- pick your fights as a teacher because some we have control over, some so don’t.  If you want QTS in Wales, this is the route.</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Key point- pick your fights as a teacher because some we have control over, some so don’t.  If you want QTS in Wales, this is the route.</a:t>
            </a:r>
            <a:endParaRPr dirty="0"/>
          </a:p>
        </p:txBody>
      </p:sp>
    </p:spTree>
    <p:extLst>
      <p:ext uri="{BB962C8B-B14F-4D97-AF65-F5344CB8AC3E}">
        <p14:creationId xmlns:p14="http://schemas.microsoft.com/office/powerpoint/2010/main" val="8863581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Key point- pick your fights as a teacher because some we have control over, some so don’t.  If you want QTS in Wales, this is the route.</a:t>
            </a:r>
            <a:endParaRPr dirty="0"/>
          </a:p>
        </p:txBody>
      </p:sp>
    </p:spTree>
    <p:extLst>
      <p:ext uri="{BB962C8B-B14F-4D97-AF65-F5344CB8AC3E}">
        <p14:creationId xmlns:p14="http://schemas.microsoft.com/office/powerpoint/2010/main" val="893600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Key point- pick your fights as a teacher because some we have control over, some so don’t.  If you want QTS in Wales, this is the route.</a:t>
            </a:r>
            <a:endParaRPr dirty="0"/>
          </a:p>
        </p:txBody>
      </p:sp>
    </p:spTree>
    <p:extLst>
      <p:ext uri="{BB962C8B-B14F-4D97-AF65-F5344CB8AC3E}">
        <p14:creationId xmlns:p14="http://schemas.microsoft.com/office/powerpoint/2010/main" val="15458663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Key point- pick your fights as a teacher because some we have control over, some so don’t.  If you want QTS in Wales, this is the route.</a:t>
            </a:r>
            <a:endParaRPr dirty="0"/>
          </a:p>
        </p:txBody>
      </p:sp>
    </p:spTree>
    <p:extLst>
      <p:ext uri="{BB962C8B-B14F-4D97-AF65-F5344CB8AC3E}">
        <p14:creationId xmlns:p14="http://schemas.microsoft.com/office/powerpoint/2010/main" val="3396420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Key point- pick your fights as a teacher because some we have control over, some so don’t.  If you want QTS in Wales, this is the route.</a:t>
            </a:r>
            <a:endParaRPr dirty="0"/>
          </a:p>
        </p:txBody>
      </p:sp>
    </p:spTree>
    <p:extLst>
      <p:ext uri="{BB962C8B-B14F-4D97-AF65-F5344CB8AC3E}">
        <p14:creationId xmlns:p14="http://schemas.microsoft.com/office/powerpoint/2010/main" val="23608777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58240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47709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164523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3429946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013621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83356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9922706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6906526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58817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5438971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158027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328987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9362685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5097570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359079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2524936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073618e60_0_6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073618e60_0_6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835519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a073618e60_0_80: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a073618e60_0_80: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1 hour in all before you see them back in your channel. Put the interview questions in the Teams channel files.</a:t>
            </a:r>
          </a:p>
          <a:p>
            <a:pPr marL="0" lvl="0" indent="0" algn="l" rtl="0">
              <a:spcBef>
                <a:spcPts val="0"/>
              </a:spcBef>
              <a:spcAft>
                <a:spcPts val="0"/>
              </a:spcAft>
              <a:buNone/>
            </a:pPr>
            <a:r>
              <a:rPr lang="en-GB" dirty="0"/>
              <a:t>Check against PLP for examples.</a:t>
            </a:r>
          </a:p>
          <a:p>
            <a:pPr marL="0" lvl="0" indent="0" algn="l" rtl="0">
              <a:spcBef>
                <a:spcPts val="0"/>
              </a:spcBef>
              <a:spcAft>
                <a:spcPts val="0"/>
              </a:spcAft>
              <a:buNone/>
            </a:pPr>
            <a:r>
              <a:rPr lang="en-GB" dirty="0"/>
              <a:t>You will need to close this meeting and restart a new for their return- this is so that they can break into pairs next time.</a:t>
            </a: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a073618e60_0_26: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a073618e60_0_26: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073618e60_0_3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073618e60_0_3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10-15 mins discussing this. APK – Use Chat/ Hands up/ </a:t>
            </a:r>
            <a:r>
              <a:rPr lang="en-GB" dirty="0" err="1"/>
              <a:t>Mentimeter</a:t>
            </a:r>
            <a:r>
              <a:rPr lang="en-GB" dirty="0"/>
              <a:t>/ </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err="1"/>
              <a:t>Eg</a:t>
            </a:r>
            <a:r>
              <a:rPr lang="en-GB" dirty="0"/>
              <a:t>: clunky</a:t>
            </a:r>
          </a:p>
          <a:p>
            <a:pPr marL="0" lvl="0" indent="0" algn="l" rtl="0">
              <a:spcBef>
                <a:spcPts val="0"/>
              </a:spcBef>
              <a:spcAft>
                <a:spcPts val="0"/>
              </a:spcAft>
              <a:buNone/>
            </a:pPr>
            <a:r>
              <a:rPr lang="en-GB" dirty="0"/>
              <a:t>Difficult to organise and see what you have done</a:t>
            </a:r>
          </a:p>
          <a:p>
            <a:pPr marL="0" lvl="0" indent="0" algn="l" rtl="0">
              <a:spcBef>
                <a:spcPts val="0"/>
              </a:spcBef>
              <a:spcAft>
                <a:spcPts val="0"/>
              </a:spcAft>
              <a:buNone/>
            </a:pPr>
            <a:r>
              <a:rPr lang="en-GB" dirty="0"/>
              <a:t>Need more support</a:t>
            </a:r>
          </a:p>
          <a:p>
            <a:pPr marL="0" lvl="0" indent="0" algn="l" rtl="0">
              <a:spcBef>
                <a:spcPts val="0"/>
              </a:spcBef>
              <a:spcAft>
                <a:spcPts val="0"/>
              </a:spcAft>
              <a:buNone/>
            </a:pPr>
            <a:r>
              <a:rPr lang="en-GB" dirty="0"/>
              <a:t>Engagement problems.</a:t>
            </a:r>
          </a:p>
          <a:p>
            <a:pPr marL="0" lvl="0" indent="0" algn="l" rtl="0">
              <a:spcBef>
                <a:spcPts val="0"/>
              </a:spcBef>
              <a:spcAft>
                <a:spcPts val="0"/>
              </a:spcAft>
              <a:buNone/>
            </a:pPr>
            <a:r>
              <a:rPr lang="en-GB" dirty="0"/>
              <a:t>Linking to what they have done – not familiar with standards</a:t>
            </a:r>
          </a:p>
          <a:p>
            <a:pPr marL="0" lvl="0" indent="0" algn="l" rtl="0">
              <a:spcBef>
                <a:spcPts val="0"/>
              </a:spcBef>
              <a:spcAft>
                <a:spcPts val="0"/>
              </a:spcAft>
              <a:buNone/>
            </a:pPr>
            <a:endParaRPr lang="en-GB"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15895323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073618e60_0_3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073618e60_0_3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10-15 mins discussing this. APK – Use Chat/ Hands up/ </a:t>
            </a:r>
            <a:r>
              <a:rPr lang="en-GB" dirty="0" err="1"/>
              <a:t>Mentimeter</a:t>
            </a:r>
            <a:r>
              <a:rPr lang="en-GB" dirty="0"/>
              <a:t>/ </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err="1"/>
              <a:t>Eg</a:t>
            </a:r>
            <a:r>
              <a:rPr lang="en-GB" dirty="0"/>
              <a:t>: clunky</a:t>
            </a:r>
          </a:p>
          <a:p>
            <a:pPr marL="0" lvl="0" indent="0" algn="l" rtl="0">
              <a:spcBef>
                <a:spcPts val="0"/>
              </a:spcBef>
              <a:spcAft>
                <a:spcPts val="0"/>
              </a:spcAft>
              <a:buNone/>
            </a:pPr>
            <a:r>
              <a:rPr lang="en-GB" dirty="0"/>
              <a:t>Difficult to organise and see what you have done</a:t>
            </a:r>
          </a:p>
          <a:p>
            <a:pPr marL="0" lvl="0" indent="0" algn="l" rtl="0">
              <a:spcBef>
                <a:spcPts val="0"/>
              </a:spcBef>
              <a:spcAft>
                <a:spcPts val="0"/>
              </a:spcAft>
              <a:buNone/>
            </a:pPr>
            <a:r>
              <a:rPr lang="en-GB" dirty="0"/>
              <a:t>Need more support</a:t>
            </a:r>
          </a:p>
          <a:p>
            <a:pPr marL="0" lvl="0" indent="0" algn="l" rtl="0">
              <a:spcBef>
                <a:spcPts val="0"/>
              </a:spcBef>
              <a:spcAft>
                <a:spcPts val="0"/>
              </a:spcAft>
              <a:buNone/>
            </a:pPr>
            <a:r>
              <a:rPr lang="en-GB" dirty="0"/>
              <a:t>Engagement problems.</a:t>
            </a:r>
          </a:p>
          <a:p>
            <a:pPr marL="0" lvl="0" indent="0" algn="l" rtl="0">
              <a:spcBef>
                <a:spcPts val="0"/>
              </a:spcBef>
              <a:spcAft>
                <a:spcPts val="0"/>
              </a:spcAft>
              <a:buNone/>
            </a:pPr>
            <a:r>
              <a:rPr lang="en-GB" dirty="0"/>
              <a:t>Linking to what they have done – not familiar with standards</a:t>
            </a:r>
          </a:p>
          <a:p>
            <a:pPr marL="0" lvl="0" indent="0" algn="l" rtl="0">
              <a:spcBef>
                <a:spcPts val="0"/>
              </a:spcBef>
              <a:spcAft>
                <a:spcPts val="0"/>
              </a:spcAft>
              <a:buNone/>
            </a:pPr>
            <a:endParaRPr lang="en-GB"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26475794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073618e60_0_3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073618e60_0_3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Break out rooms. Interview Q&amp;A.</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Go into a few breakout rooms.</a:t>
            </a:r>
          </a:p>
          <a:p>
            <a:pPr marL="0" lvl="0" indent="0" algn="l" rtl="0">
              <a:spcBef>
                <a:spcPts val="0"/>
              </a:spcBef>
              <a:spcAft>
                <a:spcPts val="0"/>
              </a:spcAft>
              <a:buNone/>
            </a:pPr>
            <a:r>
              <a:rPr lang="en-GB" dirty="0"/>
              <a:t>Select a few to try it at the end to the class if you are happy with that and/or what I need to improve on for interviews.</a:t>
            </a:r>
          </a:p>
          <a:p>
            <a:pPr marL="0" lvl="0" indent="0" algn="l" rtl="0">
              <a:spcBef>
                <a:spcPts val="0"/>
              </a:spcBef>
              <a:spcAft>
                <a:spcPts val="0"/>
              </a:spcAft>
              <a:buNone/>
            </a:pPr>
            <a:r>
              <a:rPr lang="en-GB" dirty="0"/>
              <a:t>30 mins in breakout rooms.</a:t>
            </a:r>
          </a:p>
          <a:p>
            <a:pPr marL="0" lvl="0" indent="0" algn="l" rtl="0">
              <a:spcBef>
                <a:spcPts val="0"/>
              </a:spcBef>
              <a:spcAft>
                <a:spcPts val="0"/>
              </a:spcAft>
              <a:buNone/>
            </a:pPr>
            <a:endParaRPr lang="en-GB"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12350185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073618e60_0_3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073618e60_0_3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Break out rooms. Interview Q&amp;A.</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Go into a few breakout rooms.</a:t>
            </a:r>
          </a:p>
          <a:p>
            <a:pPr marL="0" lvl="0" indent="0" algn="l" rtl="0">
              <a:spcBef>
                <a:spcPts val="0"/>
              </a:spcBef>
              <a:spcAft>
                <a:spcPts val="0"/>
              </a:spcAft>
              <a:buNone/>
            </a:pPr>
            <a:r>
              <a:rPr lang="en-GB" dirty="0"/>
              <a:t>Select a few to try it at the end to the class if you are happy with that and/or what I need to improve on for interviews.</a:t>
            </a:r>
          </a:p>
          <a:p>
            <a:pPr marL="0" lvl="0" indent="0" algn="l" rtl="0">
              <a:spcBef>
                <a:spcPts val="0"/>
              </a:spcBef>
              <a:spcAft>
                <a:spcPts val="0"/>
              </a:spcAft>
              <a:buNone/>
            </a:pPr>
            <a:r>
              <a:rPr lang="en-GB" dirty="0"/>
              <a:t>30 mins in breakout rooms.</a:t>
            </a:r>
          </a:p>
          <a:p>
            <a:pPr marL="0" lvl="0" indent="0" algn="l" rtl="0">
              <a:spcBef>
                <a:spcPts val="0"/>
              </a:spcBef>
              <a:spcAft>
                <a:spcPts val="0"/>
              </a:spcAft>
              <a:buNone/>
            </a:pPr>
            <a:endParaRPr lang="en-GB" dirty="0"/>
          </a:p>
          <a:p>
            <a:pPr marL="0" lvl="0" indent="0" algn="l" rtl="0">
              <a:spcBef>
                <a:spcPts val="0"/>
              </a:spcBef>
              <a:spcAft>
                <a:spcPts val="0"/>
              </a:spcAft>
              <a:buNone/>
            </a:pPr>
            <a:endParaRPr dirty="0"/>
          </a:p>
        </p:txBody>
      </p:sp>
    </p:spTree>
    <p:extLst>
      <p:ext uri="{BB962C8B-B14F-4D97-AF65-F5344CB8AC3E}">
        <p14:creationId xmlns:p14="http://schemas.microsoft.com/office/powerpoint/2010/main" val="27981940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073618e60_0_3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073618e60_0_3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Talk to the group about these issues.</a:t>
            </a:r>
          </a:p>
          <a:p>
            <a:pPr marL="0" lvl="0" indent="0" algn="l" rtl="0">
              <a:spcBef>
                <a:spcPts val="0"/>
              </a:spcBef>
              <a:spcAft>
                <a:spcPts val="0"/>
              </a:spcAft>
              <a:buNone/>
            </a:pPr>
            <a:r>
              <a:rPr lang="en-GB" dirty="0"/>
              <a:t>Don’t forget your hard work and notes from lectures. Don’t need to reinvent the wheel each time. Start building up a catalogue of resources and file them clearly to be used later. </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4740449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073618e60_0_3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073618e60_0_3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Talk to the group about these issues.</a:t>
            </a:r>
          </a:p>
          <a:p>
            <a:pPr marL="0" lvl="0" indent="0" algn="l" rtl="0">
              <a:spcBef>
                <a:spcPts val="0"/>
              </a:spcBef>
              <a:spcAft>
                <a:spcPts val="0"/>
              </a:spcAft>
              <a:buNone/>
            </a:pPr>
            <a:r>
              <a:rPr lang="en-GB" dirty="0"/>
              <a:t>Don’t forget your hard work and notes from lectures. Don’t need to reinvent the wheel each time. Start building up a catalogue of resources and file them clearly to be used later. </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1259869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073618e60_0_3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073618e60_0_3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Talk to the group about these issues.</a:t>
            </a:r>
          </a:p>
          <a:p>
            <a:pPr marL="0" lvl="0" indent="0" algn="l" rtl="0">
              <a:spcBef>
                <a:spcPts val="0"/>
              </a:spcBef>
              <a:spcAft>
                <a:spcPts val="0"/>
              </a:spcAft>
              <a:buNone/>
            </a:pPr>
            <a:r>
              <a:rPr lang="en-GB" dirty="0"/>
              <a:t>Don’t forget your hard work and notes from lectures. Don’t need to reinvent the wheel each time. Start building up a catalogue of resources and file them clearly to be used later. </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1165047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073618e60_0_3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073618e60_0_3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Talk to the group about these issues.</a:t>
            </a:r>
          </a:p>
          <a:p>
            <a:pPr marL="0" lvl="0" indent="0" algn="l" rtl="0">
              <a:spcBef>
                <a:spcPts val="0"/>
              </a:spcBef>
              <a:spcAft>
                <a:spcPts val="0"/>
              </a:spcAft>
              <a:buNone/>
            </a:pPr>
            <a:r>
              <a:rPr lang="en-GB" dirty="0"/>
              <a:t>Don’t forget your hard work and notes from lectures. Don’t need to reinvent the wheel each time. Start building up a catalogue of resources and file them clearly to be used later. </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8690381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073618e60_0_3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073618e60_0_3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Talk to the group about these issues.</a:t>
            </a:r>
          </a:p>
          <a:p>
            <a:pPr marL="0" lvl="0" indent="0" algn="l" rtl="0">
              <a:spcBef>
                <a:spcPts val="0"/>
              </a:spcBef>
              <a:spcAft>
                <a:spcPts val="0"/>
              </a:spcAft>
              <a:buNone/>
            </a:pPr>
            <a:r>
              <a:rPr lang="en-GB" dirty="0"/>
              <a:t>Don’t forget your hard work and notes from lectures. Don’t need to reinvent the wheel each time. Start building up a catalogue of resources and file them clearly to be used later. </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9880719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073618e60_0_3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073618e60_0_3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Self</a:t>
            </a:r>
          </a:p>
          <a:p>
            <a:pPr marL="0" lvl="0" indent="0" algn="l" rtl="0">
              <a:spcBef>
                <a:spcPts val="0"/>
              </a:spcBef>
              <a:spcAft>
                <a:spcPts val="0"/>
              </a:spcAft>
              <a:buNone/>
            </a:pPr>
            <a:r>
              <a:rPr lang="en-GB" dirty="0"/>
              <a:t>Classroom environment</a:t>
            </a:r>
          </a:p>
          <a:p>
            <a:pPr marL="0" lvl="0" indent="0" algn="l" rtl="0">
              <a:spcBef>
                <a:spcPts val="0"/>
              </a:spcBef>
              <a:spcAft>
                <a:spcPts val="0"/>
              </a:spcAft>
              <a:buNone/>
            </a:pPr>
            <a:r>
              <a:rPr lang="en-GB" dirty="0"/>
              <a:t>Subject knowledge</a:t>
            </a:r>
          </a:p>
          <a:p>
            <a:pPr marL="0" lvl="0" indent="0" algn="l" rtl="0">
              <a:spcBef>
                <a:spcPts val="0"/>
              </a:spcBef>
              <a:spcAft>
                <a:spcPts val="0"/>
              </a:spcAft>
              <a:buNone/>
            </a:pPr>
            <a:r>
              <a:rPr lang="en-GB" dirty="0"/>
              <a:t>PLP</a:t>
            </a:r>
          </a:p>
          <a:p>
            <a:pPr marL="0" lvl="0" indent="0" algn="l" rtl="0">
              <a:spcBef>
                <a:spcPts val="0"/>
              </a:spcBef>
              <a:spcAft>
                <a:spcPts val="0"/>
              </a:spcAft>
              <a:buNone/>
            </a:pPr>
            <a:r>
              <a:rPr lang="en-GB" dirty="0"/>
              <a:t>Marry up with personal tutor task.</a:t>
            </a:r>
            <a:endParaRPr dirty="0"/>
          </a:p>
        </p:txBody>
      </p:sp>
    </p:spTree>
    <p:extLst>
      <p:ext uri="{BB962C8B-B14F-4D97-AF65-F5344CB8AC3E}">
        <p14:creationId xmlns:p14="http://schemas.microsoft.com/office/powerpoint/2010/main" val="9883332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073618e60_0_3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073618e60_0_3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Self</a:t>
            </a:r>
          </a:p>
          <a:p>
            <a:pPr marL="0" lvl="0" indent="0" algn="l" rtl="0">
              <a:spcBef>
                <a:spcPts val="0"/>
              </a:spcBef>
              <a:spcAft>
                <a:spcPts val="0"/>
              </a:spcAft>
              <a:buNone/>
            </a:pPr>
            <a:r>
              <a:rPr lang="en-GB" dirty="0"/>
              <a:t>Classroom environment</a:t>
            </a:r>
          </a:p>
          <a:p>
            <a:pPr marL="0" lvl="0" indent="0" algn="l" rtl="0">
              <a:spcBef>
                <a:spcPts val="0"/>
              </a:spcBef>
              <a:spcAft>
                <a:spcPts val="0"/>
              </a:spcAft>
              <a:buNone/>
            </a:pPr>
            <a:r>
              <a:rPr lang="en-GB" dirty="0"/>
              <a:t>Subject knowledge</a:t>
            </a:r>
          </a:p>
          <a:p>
            <a:pPr marL="0" lvl="0" indent="0" algn="l" rtl="0">
              <a:spcBef>
                <a:spcPts val="0"/>
              </a:spcBef>
              <a:spcAft>
                <a:spcPts val="0"/>
              </a:spcAft>
              <a:buNone/>
            </a:pPr>
            <a:r>
              <a:rPr lang="en-GB" dirty="0"/>
              <a:t>PLP</a:t>
            </a:r>
          </a:p>
          <a:p>
            <a:pPr marL="0" lvl="0" indent="0" algn="l" rtl="0">
              <a:spcBef>
                <a:spcPts val="0"/>
              </a:spcBef>
              <a:spcAft>
                <a:spcPts val="0"/>
              </a:spcAft>
              <a:buNone/>
            </a:pPr>
            <a:r>
              <a:rPr lang="en-GB" dirty="0"/>
              <a:t>Marry up with personal tutor task.</a:t>
            </a:r>
            <a:endParaRPr dirty="0"/>
          </a:p>
        </p:txBody>
      </p:sp>
    </p:spTree>
    <p:extLst>
      <p:ext uri="{BB962C8B-B14F-4D97-AF65-F5344CB8AC3E}">
        <p14:creationId xmlns:p14="http://schemas.microsoft.com/office/powerpoint/2010/main" val="25877544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073618e60_0_3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073618e60_0_3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Self</a:t>
            </a:r>
          </a:p>
          <a:p>
            <a:pPr marL="0" lvl="0" indent="0" algn="l" rtl="0">
              <a:spcBef>
                <a:spcPts val="0"/>
              </a:spcBef>
              <a:spcAft>
                <a:spcPts val="0"/>
              </a:spcAft>
              <a:buNone/>
            </a:pPr>
            <a:r>
              <a:rPr lang="en-GB" dirty="0"/>
              <a:t>Classroom environment</a:t>
            </a:r>
          </a:p>
          <a:p>
            <a:pPr marL="0" lvl="0" indent="0" algn="l" rtl="0">
              <a:spcBef>
                <a:spcPts val="0"/>
              </a:spcBef>
              <a:spcAft>
                <a:spcPts val="0"/>
              </a:spcAft>
              <a:buNone/>
            </a:pPr>
            <a:r>
              <a:rPr lang="en-GB" dirty="0"/>
              <a:t>Subject knowledge</a:t>
            </a:r>
          </a:p>
          <a:p>
            <a:pPr marL="0" lvl="0" indent="0" algn="l" rtl="0">
              <a:spcBef>
                <a:spcPts val="0"/>
              </a:spcBef>
              <a:spcAft>
                <a:spcPts val="0"/>
              </a:spcAft>
              <a:buNone/>
            </a:pPr>
            <a:r>
              <a:rPr lang="en-GB" dirty="0"/>
              <a:t>PLP</a:t>
            </a:r>
          </a:p>
          <a:p>
            <a:pPr marL="0" lvl="0" indent="0" algn="l" rtl="0">
              <a:spcBef>
                <a:spcPts val="0"/>
              </a:spcBef>
              <a:spcAft>
                <a:spcPts val="0"/>
              </a:spcAft>
              <a:buNone/>
            </a:pPr>
            <a:r>
              <a:rPr lang="en-GB" dirty="0"/>
              <a:t>Marry up with personal tutor task.</a:t>
            </a:r>
            <a:endParaRPr dirty="0"/>
          </a:p>
        </p:txBody>
      </p:sp>
    </p:spTree>
    <p:extLst>
      <p:ext uri="{BB962C8B-B14F-4D97-AF65-F5344CB8AC3E}">
        <p14:creationId xmlns:p14="http://schemas.microsoft.com/office/powerpoint/2010/main" val="182596773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a073618e60_0_31: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a073618e60_0_31: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Self</a:t>
            </a:r>
          </a:p>
          <a:p>
            <a:pPr marL="0" lvl="0" indent="0" algn="l" rtl="0">
              <a:spcBef>
                <a:spcPts val="0"/>
              </a:spcBef>
              <a:spcAft>
                <a:spcPts val="0"/>
              </a:spcAft>
              <a:buNone/>
            </a:pPr>
            <a:r>
              <a:rPr lang="en-GB" dirty="0"/>
              <a:t>Classroom environment</a:t>
            </a:r>
          </a:p>
          <a:p>
            <a:pPr marL="0" lvl="0" indent="0" algn="l" rtl="0">
              <a:spcBef>
                <a:spcPts val="0"/>
              </a:spcBef>
              <a:spcAft>
                <a:spcPts val="0"/>
              </a:spcAft>
              <a:buNone/>
            </a:pPr>
            <a:r>
              <a:rPr lang="en-GB" dirty="0"/>
              <a:t>Subject knowledge</a:t>
            </a:r>
          </a:p>
          <a:p>
            <a:pPr marL="0" lvl="0" indent="0" algn="l" rtl="0">
              <a:spcBef>
                <a:spcPts val="0"/>
              </a:spcBef>
              <a:spcAft>
                <a:spcPts val="0"/>
              </a:spcAft>
              <a:buNone/>
            </a:pPr>
            <a:r>
              <a:rPr lang="en-GB" dirty="0"/>
              <a:t>PLP</a:t>
            </a:r>
          </a:p>
          <a:p>
            <a:pPr marL="0" lvl="0" indent="0" algn="l" rtl="0">
              <a:spcBef>
                <a:spcPts val="0"/>
              </a:spcBef>
              <a:spcAft>
                <a:spcPts val="0"/>
              </a:spcAft>
              <a:buNone/>
            </a:pPr>
            <a:r>
              <a:rPr lang="en-GB" dirty="0"/>
              <a:t>Marry up with personal tutor task.</a:t>
            </a:r>
            <a:endParaRPr dirty="0"/>
          </a:p>
        </p:txBody>
      </p:sp>
    </p:spTree>
    <p:extLst>
      <p:ext uri="{BB962C8B-B14F-4D97-AF65-F5344CB8AC3E}">
        <p14:creationId xmlns:p14="http://schemas.microsoft.com/office/powerpoint/2010/main" val="315208560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3"/>
        <p:cNvGrpSpPr/>
        <p:nvPr/>
      </p:nvGrpSpPr>
      <p:grpSpPr>
        <a:xfrm>
          <a:off x="0" y="0"/>
          <a:ext cx="0" cy="0"/>
          <a:chOff x="0" y="0"/>
          <a:chExt cx="0" cy="0"/>
        </a:xfrm>
      </p:grpSpPr>
      <p:sp>
        <p:nvSpPr>
          <p:cNvPr id="944" name="Google Shape;944;ga073618e60_0_75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5" name="Google Shape;945;ga073618e60_0_75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Marks will be returned for ECAD6008 after Easter.</a:t>
            </a:r>
            <a:endParaRPr dirty="0"/>
          </a:p>
        </p:txBody>
      </p:sp>
    </p:spTree>
    <p:extLst>
      <p:ext uri="{BB962C8B-B14F-4D97-AF65-F5344CB8AC3E}">
        <p14:creationId xmlns:p14="http://schemas.microsoft.com/office/powerpoint/2010/main" val="166648576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3"/>
        <p:cNvGrpSpPr/>
        <p:nvPr/>
      </p:nvGrpSpPr>
      <p:grpSpPr>
        <a:xfrm>
          <a:off x="0" y="0"/>
          <a:ext cx="0" cy="0"/>
          <a:chOff x="0" y="0"/>
          <a:chExt cx="0" cy="0"/>
        </a:xfrm>
      </p:grpSpPr>
      <p:sp>
        <p:nvSpPr>
          <p:cNvPr id="944" name="Google Shape;944;ga073618e60_0_75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5" name="Google Shape;945;ga073618e60_0_75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Marks will be returned for ECAD6008 after Easter.</a:t>
            </a:r>
            <a:endParaRPr dirty="0"/>
          </a:p>
        </p:txBody>
      </p:sp>
    </p:spTree>
    <p:extLst>
      <p:ext uri="{BB962C8B-B14F-4D97-AF65-F5344CB8AC3E}">
        <p14:creationId xmlns:p14="http://schemas.microsoft.com/office/powerpoint/2010/main" val="288607618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3"/>
        <p:cNvGrpSpPr/>
        <p:nvPr/>
      </p:nvGrpSpPr>
      <p:grpSpPr>
        <a:xfrm>
          <a:off x="0" y="0"/>
          <a:ext cx="0" cy="0"/>
          <a:chOff x="0" y="0"/>
          <a:chExt cx="0" cy="0"/>
        </a:xfrm>
      </p:grpSpPr>
      <p:sp>
        <p:nvSpPr>
          <p:cNvPr id="944" name="Google Shape;944;ga073618e60_0_75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5" name="Google Shape;945;ga073618e60_0_75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Marks will be returned for ECAD6008 after Easter.</a:t>
            </a:r>
            <a:endParaRPr dirty="0"/>
          </a:p>
        </p:txBody>
      </p:sp>
    </p:spTree>
    <p:extLst>
      <p:ext uri="{BB962C8B-B14F-4D97-AF65-F5344CB8AC3E}">
        <p14:creationId xmlns:p14="http://schemas.microsoft.com/office/powerpoint/2010/main" val="80421099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3"/>
        <p:cNvGrpSpPr/>
        <p:nvPr/>
      </p:nvGrpSpPr>
      <p:grpSpPr>
        <a:xfrm>
          <a:off x="0" y="0"/>
          <a:ext cx="0" cy="0"/>
          <a:chOff x="0" y="0"/>
          <a:chExt cx="0" cy="0"/>
        </a:xfrm>
      </p:grpSpPr>
      <p:sp>
        <p:nvSpPr>
          <p:cNvPr id="944" name="Google Shape;944;ga073618e60_0_753:notes"/>
          <p:cNvSpPr>
            <a:spLocks noGrp="1" noRot="1" noChangeAspect="1"/>
          </p:cNvSpPr>
          <p:nvPr>
            <p:ph type="sldImg" idx="2"/>
          </p:nvPr>
        </p:nvSpPr>
        <p:spPr>
          <a:xfrm>
            <a:off x="26988" y="744538"/>
            <a:ext cx="6615112"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5" name="Google Shape;945;ga073618e60_0_753:notes"/>
          <p:cNvSpPr txBox="1">
            <a:spLocks noGrp="1"/>
          </p:cNvSpPr>
          <p:nvPr>
            <p:ph type="body" idx="1"/>
          </p:nvPr>
        </p:nvSpPr>
        <p:spPr>
          <a:xfrm>
            <a:off x="666909" y="4715153"/>
            <a:ext cx="533527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Marks will be returned for ECAD6008 after Easter.</a:t>
            </a: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001 Title">
  <p:cSld name="CUSTOM">
    <p:spTree>
      <p:nvGrpSpPr>
        <p:cNvPr id="1" name="Shape 12"/>
        <p:cNvGrpSpPr/>
        <p:nvPr/>
      </p:nvGrpSpPr>
      <p:grpSpPr>
        <a:xfrm>
          <a:off x="0" y="0"/>
          <a:ext cx="0" cy="0"/>
          <a:chOff x="0" y="0"/>
          <a:chExt cx="0" cy="0"/>
        </a:xfrm>
      </p:grpSpPr>
      <p:sp>
        <p:nvSpPr>
          <p:cNvPr id="13" name="Google Shape;13;p2"/>
          <p:cNvSpPr txBox="1">
            <a:spLocks noGrp="1"/>
          </p:cNvSpPr>
          <p:nvPr>
            <p:ph type="title"/>
          </p:nvPr>
        </p:nvSpPr>
        <p:spPr>
          <a:xfrm>
            <a:off x="7281351" y="1908325"/>
            <a:ext cx="4578900" cy="2272800"/>
          </a:xfrm>
          <a:prstGeom prst="rect">
            <a:avLst/>
          </a:prstGeom>
        </p:spPr>
        <p:txBody>
          <a:bodyPr spcFirstLastPara="1" wrap="square" lIns="121900" tIns="121900" rIns="121900" bIns="121900" anchor="t" anchorCtr="0">
            <a:noAutofit/>
          </a:bodyPr>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a:endParaRPr/>
          </a:p>
        </p:txBody>
      </p:sp>
      <p:sp>
        <p:nvSpPr>
          <p:cNvPr id="14" name="Google Shape;14;p2"/>
          <p:cNvSpPr txBox="1">
            <a:spLocks noGrp="1"/>
          </p:cNvSpPr>
          <p:nvPr>
            <p:ph type="subTitle" idx="1"/>
          </p:nvPr>
        </p:nvSpPr>
        <p:spPr>
          <a:xfrm>
            <a:off x="7277650" y="4772900"/>
            <a:ext cx="4586400" cy="717900"/>
          </a:xfrm>
          <a:prstGeom prst="rect">
            <a:avLst/>
          </a:prstGeom>
        </p:spPr>
        <p:txBody>
          <a:bodyPr spcFirstLastPara="1" wrap="square" lIns="121900" tIns="121900" rIns="121900" bIns="121900" anchor="t" anchorCtr="0">
            <a:noAutofit/>
          </a:bodyPr>
          <a:lstStyle>
            <a:lvl1pPr lvl="0">
              <a:spcBef>
                <a:spcPts val="0"/>
              </a:spcBef>
              <a:spcAft>
                <a:spcPts val="0"/>
              </a:spcAft>
              <a:buSzPts val="1900"/>
              <a:buNone/>
              <a:defRPr/>
            </a:lvl1pPr>
            <a:lvl2pPr lvl="1">
              <a:spcBef>
                <a:spcPts val="2100"/>
              </a:spcBef>
              <a:spcAft>
                <a:spcPts val="0"/>
              </a:spcAft>
              <a:buSzPts val="1900"/>
              <a:buNone/>
              <a:defRPr/>
            </a:lvl2pPr>
            <a:lvl3pPr lvl="2">
              <a:spcBef>
                <a:spcPts val="2100"/>
              </a:spcBef>
              <a:spcAft>
                <a:spcPts val="0"/>
              </a:spcAft>
              <a:buSzPts val="1900"/>
              <a:buNone/>
              <a:defRPr/>
            </a:lvl3pPr>
            <a:lvl4pPr lvl="3">
              <a:spcBef>
                <a:spcPts val="2100"/>
              </a:spcBef>
              <a:spcAft>
                <a:spcPts val="0"/>
              </a:spcAft>
              <a:buSzPts val="1900"/>
              <a:buNone/>
              <a:defRPr/>
            </a:lvl4pPr>
            <a:lvl5pPr lvl="4">
              <a:spcBef>
                <a:spcPts val="2100"/>
              </a:spcBef>
              <a:spcAft>
                <a:spcPts val="0"/>
              </a:spcAft>
              <a:buSzPts val="1900"/>
              <a:buNone/>
              <a:defRPr/>
            </a:lvl5pPr>
            <a:lvl6pPr lvl="5">
              <a:spcBef>
                <a:spcPts val="2100"/>
              </a:spcBef>
              <a:spcAft>
                <a:spcPts val="0"/>
              </a:spcAft>
              <a:buSzPts val="1900"/>
              <a:buNone/>
              <a:defRPr/>
            </a:lvl6pPr>
            <a:lvl7pPr lvl="6">
              <a:spcBef>
                <a:spcPts val="2100"/>
              </a:spcBef>
              <a:spcAft>
                <a:spcPts val="0"/>
              </a:spcAft>
              <a:buSzPts val="1900"/>
              <a:buNone/>
              <a:defRPr/>
            </a:lvl7pPr>
            <a:lvl8pPr lvl="7">
              <a:spcBef>
                <a:spcPts val="2100"/>
              </a:spcBef>
              <a:spcAft>
                <a:spcPts val="0"/>
              </a:spcAft>
              <a:buSzPts val="1900"/>
              <a:buNone/>
              <a:defRPr/>
            </a:lvl8pPr>
            <a:lvl9pPr lvl="8">
              <a:spcBef>
                <a:spcPts val="2100"/>
              </a:spcBef>
              <a:spcAft>
                <a:spcPts val="2100"/>
              </a:spcAft>
              <a:buSzPts val="1900"/>
              <a:buNone/>
              <a:defRPr/>
            </a:lvl9pPr>
          </a:lstStyle>
          <a:p>
            <a:endParaRPr/>
          </a:p>
        </p:txBody>
      </p:sp>
      <p:sp>
        <p:nvSpPr>
          <p:cNvPr id="15" name="Google Shape;15;p2"/>
          <p:cNvSpPr/>
          <p:nvPr/>
        </p:nvSpPr>
        <p:spPr>
          <a:xfrm>
            <a:off x="955602" y="6185591"/>
            <a:ext cx="4877943" cy="243896"/>
          </a:xfrm>
          <a:custGeom>
            <a:avLst/>
            <a:gdLst/>
            <a:ahLst/>
            <a:cxn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6" name="Google Shape;16;p2"/>
          <p:cNvSpPr/>
          <p:nvPr/>
        </p:nvSpPr>
        <p:spPr>
          <a:xfrm rot="-2700000">
            <a:off x="955912" y="1142746"/>
            <a:ext cx="4877309" cy="4877309"/>
          </a:xfrm>
          <a:custGeom>
            <a:avLst/>
            <a:gdLst/>
            <a:ahLst/>
            <a:cxnLst/>
            <a:rect l="l" t="t" r="r" b="b"/>
            <a:pathLst>
              <a:path w="4724354" h="4724354" extrusionOk="0">
                <a:moveTo>
                  <a:pt x="4724355" y="2362177"/>
                </a:moveTo>
                <a:cubicBezTo>
                  <a:pt x="4724355" y="3666772"/>
                  <a:pt x="3666772" y="4724355"/>
                  <a:pt x="2362177" y="4724355"/>
                </a:cubicBezTo>
                <a:cubicBezTo>
                  <a:pt x="1057583" y="4724355"/>
                  <a:pt x="0" y="3666772"/>
                  <a:pt x="0" y="2362177"/>
                </a:cubicBezTo>
                <a:cubicBezTo>
                  <a:pt x="0" y="1057583"/>
                  <a:pt x="1057583" y="0"/>
                  <a:pt x="2362177" y="0"/>
                </a:cubicBezTo>
                <a:cubicBezTo>
                  <a:pt x="3666772" y="0"/>
                  <a:pt x="4724355" y="1057583"/>
                  <a:pt x="4724355" y="236217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17" name="Google Shape;17;p2"/>
          <p:cNvGrpSpPr/>
          <p:nvPr/>
        </p:nvGrpSpPr>
        <p:grpSpPr>
          <a:xfrm>
            <a:off x="1944105" y="4604275"/>
            <a:ext cx="2896971" cy="1702034"/>
            <a:chOff x="4692026" y="4370063"/>
            <a:chExt cx="2807959" cy="1649737"/>
          </a:xfrm>
        </p:grpSpPr>
        <p:sp>
          <p:nvSpPr>
            <p:cNvPr id="18" name="Google Shape;18;p2"/>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9" name="Google Shape;19;p2"/>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20" name="Google Shape;20;p2"/>
          <p:cNvSpPr/>
          <p:nvPr/>
        </p:nvSpPr>
        <p:spPr>
          <a:xfrm>
            <a:off x="1389964" y="4604396"/>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1" name="Google Shape;21;p2"/>
          <p:cNvSpPr/>
          <p:nvPr/>
        </p:nvSpPr>
        <p:spPr>
          <a:xfrm>
            <a:off x="3683632" y="4604396"/>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22" name="Google Shape;22;p2"/>
          <p:cNvGrpSpPr/>
          <p:nvPr/>
        </p:nvGrpSpPr>
        <p:grpSpPr>
          <a:xfrm>
            <a:off x="2606322" y="1783563"/>
            <a:ext cx="1560259" cy="2624294"/>
            <a:chOff x="3083744" y="1423529"/>
            <a:chExt cx="913447" cy="1536382"/>
          </a:xfrm>
        </p:grpSpPr>
        <p:sp>
          <p:nvSpPr>
            <p:cNvPr id="23" name="Google Shape;23;p2"/>
            <p:cNvSpPr/>
            <p:nvPr/>
          </p:nvSpPr>
          <p:spPr>
            <a:xfrm>
              <a:off x="3375209" y="2458896"/>
              <a:ext cx="330517" cy="439102"/>
            </a:xfrm>
            <a:custGeom>
              <a:avLst/>
              <a:gdLst/>
              <a:ahLst/>
              <a:cxn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4" name="Google Shape;24;p2"/>
            <p:cNvSpPr/>
            <p:nvPr/>
          </p:nvSpPr>
          <p:spPr>
            <a:xfrm>
              <a:off x="3375209" y="2502711"/>
              <a:ext cx="330517" cy="108584"/>
            </a:xfrm>
            <a:custGeom>
              <a:avLst/>
              <a:gdLst/>
              <a:ahLst/>
              <a:cxn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5" name="Google Shape;25;p2"/>
            <p:cNvSpPr/>
            <p:nvPr/>
          </p:nvSpPr>
          <p:spPr>
            <a:xfrm>
              <a:off x="3375209" y="2625583"/>
              <a:ext cx="330517" cy="108585"/>
            </a:xfrm>
            <a:custGeom>
              <a:avLst/>
              <a:gdLst/>
              <a:ahLst/>
              <a:cxn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6" name="Google Shape;26;p2"/>
            <p:cNvSpPr/>
            <p:nvPr/>
          </p:nvSpPr>
          <p:spPr>
            <a:xfrm>
              <a:off x="3375209" y="2748456"/>
              <a:ext cx="330517" cy="109537"/>
            </a:xfrm>
            <a:custGeom>
              <a:avLst/>
              <a:gdLst/>
              <a:ahLst/>
              <a:cxn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7" name="Google Shape;27;p2"/>
            <p:cNvSpPr/>
            <p:nvPr/>
          </p:nvSpPr>
          <p:spPr>
            <a:xfrm>
              <a:off x="3375209" y="2897999"/>
              <a:ext cx="330517" cy="61912"/>
            </a:xfrm>
            <a:custGeom>
              <a:avLst/>
              <a:gdLst/>
              <a:ahLst/>
              <a:cxn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 name="Google Shape;28;p2"/>
            <p:cNvSpPr/>
            <p:nvPr/>
          </p:nvSpPr>
          <p:spPr>
            <a:xfrm>
              <a:off x="3083744" y="1423529"/>
              <a:ext cx="913447" cy="1036320"/>
            </a:xfrm>
            <a:custGeom>
              <a:avLst/>
              <a:gdLst/>
              <a:ahLst/>
              <a:cxn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 name="Google Shape;29;p2"/>
            <p:cNvSpPr/>
            <p:nvPr/>
          </p:nvSpPr>
          <p:spPr>
            <a:xfrm>
              <a:off x="3274244" y="1789289"/>
              <a:ext cx="532447" cy="669607"/>
            </a:xfrm>
            <a:custGeom>
              <a:avLst/>
              <a:gdLst/>
              <a:ahLst/>
              <a:cxn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30" name="Google Shape;30;p2"/>
          <p:cNvGrpSpPr/>
          <p:nvPr/>
        </p:nvGrpSpPr>
        <p:grpSpPr>
          <a:xfrm rot="2048666">
            <a:off x="9804388" y="1060673"/>
            <a:ext cx="2242516" cy="1205679"/>
            <a:chOff x="3448893" y="949065"/>
            <a:chExt cx="2173513" cy="1168580"/>
          </a:xfrm>
        </p:grpSpPr>
        <p:sp>
          <p:nvSpPr>
            <p:cNvPr id="31" name="Google Shape;31;p2"/>
            <p:cNvSpPr/>
            <p:nvPr/>
          </p:nvSpPr>
          <p:spPr>
            <a:xfrm>
              <a:off x="4498069" y="1640485"/>
              <a:ext cx="1124337" cy="477160"/>
            </a:xfrm>
            <a:custGeom>
              <a:avLst/>
              <a:gdLst/>
              <a:ahLst/>
              <a:cxn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32" name="Google Shape;32;p2"/>
            <p:cNvSpPr/>
            <p:nvPr/>
          </p:nvSpPr>
          <p:spPr>
            <a:xfrm>
              <a:off x="3963048" y="949065"/>
              <a:ext cx="553783" cy="1135180"/>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33" name="Google Shape;33;p2"/>
            <p:cNvSpPr/>
            <p:nvPr/>
          </p:nvSpPr>
          <p:spPr>
            <a:xfrm>
              <a:off x="3448893" y="1450622"/>
              <a:ext cx="807082" cy="435409"/>
            </a:xfrm>
            <a:custGeom>
              <a:avLst/>
              <a:gdLst/>
              <a:ahLst/>
              <a:cxn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grpSp>
      <p:sp>
        <p:nvSpPr>
          <p:cNvPr id="34" name="Google Shape;34;p2"/>
          <p:cNvSpPr/>
          <p:nvPr/>
        </p:nvSpPr>
        <p:spPr>
          <a:xfrm rot="-7451544">
            <a:off x="572724" y="5006105"/>
            <a:ext cx="571261" cy="1171007"/>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35" name="Google Shape;35;p2"/>
          <p:cNvSpPr/>
          <p:nvPr/>
        </p:nvSpPr>
        <p:spPr>
          <a:xfrm rot="-7451544">
            <a:off x="796177" y="5610134"/>
            <a:ext cx="832554" cy="449151"/>
          </a:xfrm>
          <a:custGeom>
            <a:avLst/>
            <a:gdLst/>
            <a:ahLst/>
            <a:cxn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grpSp>
        <p:nvGrpSpPr>
          <p:cNvPr id="36" name="Google Shape;36;p2"/>
          <p:cNvGrpSpPr/>
          <p:nvPr/>
        </p:nvGrpSpPr>
        <p:grpSpPr>
          <a:xfrm rot="-1838053">
            <a:off x="553605" y="90788"/>
            <a:ext cx="2242379" cy="1205605"/>
            <a:chOff x="3448893" y="949065"/>
            <a:chExt cx="2173513" cy="1168580"/>
          </a:xfrm>
        </p:grpSpPr>
        <p:sp>
          <p:nvSpPr>
            <p:cNvPr id="37" name="Google Shape;37;p2"/>
            <p:cNvSpPr/>
            <p:nvPr/>
          </p:nvSpPr>
          <p:spPr>
            <a:xfrm>
              <a:off x="4498069" y="1640485"/>
              <a:ext cx="1124337" cy="477160"/>
            </a:xfrm>
            <a:custGeom>
              <a:avLst/>
              <a:gdLst/>
              <a:ahLst/>
              <a:cxn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38" name="Google Shape;38;p2"/>
            <p:cNvSpPr/>
            <p:nvPr/>
          </p:nvSpPr>
          <p:spPr>
            <a:xfrm>
              <a:off x="3963048" y="949065"/>
              <a:ext cx="553783" cy="1135180"/>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39" name="Google Shape;39;p2"/>
            <p:cNvSpPr/>
            <p:nvPr/>
          </p:nvSpPr>
          <p:spPr>
            <a:xfrm>
              <a:off x="3448893" y="1450622"/>
              <a:ext cx="807082" cy="435409"/>
            </a:xfrm>
            <a:custGeom>
              <a:avLst/>
              <a:gdLst/>
              <a:ahLst/>
              <a:cxn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grpSp>
      <p:sp>
        <p:nvSpPr>
          <p:cNvPr id="40" name="Google Shape;40;p2"/>
          <p:cNvSpPr/>
          <p:nvPr/>
        </p:nvSpPr>
        <p:spPr>
          <a:xfrm>
            <a:off x="1389964" y="4604396"/>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1" name="Google Shape;41;p2"/>
          <p:cNvSpPr/>
          <p:nvPr/>
        </p:nvSpPr>
        <p:spPr>
          <a:xfrm>
            <a:off x="3683632" y="4604396"/>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002 Intro">
  <p:cSld name="CUSTOM_1">
    <p:spTree>
      <p:nvGrpSpPr>
        <p:cNvPr id="1" name="Shape 91"/>
        <p:cNvGrpSpPr/>
        <p:nvPr/>
      </p:nvGrpSpPr>
      <p:grpSpPr>
        <a:xfrm>
          <a:off x="0" y="0"/>
          <a:ext cx="0" cy="0"/>
          <a:chOff x="0" y="0"/>
          <a:chExt cx="0" cy="0"/>
        </a:xfrm>
      </p:grpSpPr>
      <p:sp>
        <p:nvSpPr>
          <p:cNvPr id="92" name="Google Shape;92;p6"/>
          <p:cNvSpPr txBox="1">
            <a:spLocks noGrp="1"/>
          </p:cNvSpPr>
          <p:nvPr>
            <p:ph type="title"/>
          </p:nvPr>
        </p:nvSpPr>
        <p:spPr>
          <a:xfrm>
            <a:off x="694600" y="1608900"/>
            <a:ext cx="5322600" cy="13248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7000"/>
              <a:buFont typeface="Aldrich"/>
              <a:buNone/>
              <a:defRPr sz="7000"/>
            </a:lvl1pPr>
            <a:lvl2pPr lvl="1"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9pPr>
          </a:lstStyle>
          <a:p>
            <a:endParaRPr/>
          </a:p>
        </p:txBody>
      </p:sp>
      <p:sp>
        <p:nvSpPr>
          <p:cNvPr id="93" name="Google Shape;93;p6"/>
          <p:cNvSpPr txBox="1">
            <a:spLocks noGrp="1"/>
          </p:cNvSpPr>
          <p:nvPr>
            <p:ph type="body" idx="1"/>
          </p:nvPr>
        </p:nvSpPr>
        <p:spPr>
          <a:xfrm>
            <a:off x="694575" y="3013200"/>
            <a:ext cx="5322600" cy="22359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sp>
        <p:nvSpPr>
          <p:cNvPr id="94" name="Google Shape;94;p6"/>
          <p:cNvSpPr/>
          <p:nvPr/>
        </p:nvSpPr>
        <p:spPr>
          <a:xfrm rot="-2700000">
            <a:off x="6536437" y="784971"/>
            <a:ext cx="4877309" cy="4877309"/>
          </a:xfrm>
          <a:custGeom>
            <a:avLst/>
            <a:gdLst/>
            <a:ahLst/>
            <a:cxnLst/>
            <a:rect l="l" t="t" r="r" b="b"/>
            <a:pathLst>
              <a:path w="4724354" h="4724354" extrusionOk="0">
                <a:moveTo>
                  <a:pt x="4724355" y="2362177"/>
                </a:moveTo>
                <a:cubicBezTo>
                  <a:pt x="4724355" y="3666772"/>
                  <a:pt x="3666772" y="4724355"/>
                  <a:pt x="2362177" y="4724355"/>
                </a:cubicBezTo>
                <a:cubicBezTo>
                  <a:pt x="1057583" y="4724355"/>
                  <a:pt x="0" y="3666772"/>
                  <a:pt x="0" y="2362177"/>
                </a:cubicBezTo>
                <a:cubicBezTo>
                  <a:pt x="0" y="1057583"/>
                  <a:pt x="1057583" y="0"/>
                  <a:pt x="2362177" y="0"/>
                </a:cubicBezTo>
                <a:cubicBezTo>
                  <a:pt x="3666772" y="0"/>
                  <a:pt x="4724355" y="1057583"/>
                  <a:pt x="4724355" y="236217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95" name="Google Shape;95;p6"/>
          <p:cNvGrpSpPr/>
          <p:nvPr/>
        </p:nvGrpSpPr>
        <p:grpSpPr>
          <a:xfrm rot="3456507">
            <a:off x="10560490" y="1024313"/>
            <a:ext cx="2242479" cy="1205659"/>
            <a:chOff x="3448893" y="949065"/>
            <a:chExt cx="2173513" cy="1168580"/>
          </a:xfrm>
        </p:grpSpPr>
        <p:sp>
          <p:nvSpPr>
            <p:cNvPr id="96" name="Google Shape;96;p6"/>
            <p:cNvSpPr/>
            <p:nvPr/>
          </p:nvSpPr>
          <p:spPr>
            <a:xfrm>
              <a:off x="4498069" y="1640485"/>
              <a:ext cx="1124337" cy="477160"/>
            </a:xfrm>
            <a:custGeom>
              <a:avLst/>
              <a:gdLst/>
              <a:ahLst/>
              <a:cxn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97" name="Google Shape;97;p6"/>
            <p:cNvSpPr/>
            <p:nvPr/>
          </p:nvSpPr>
          <p:spPr>
            <a:xfrm>
              <a:off x="3963048" y="949065"/>
              <a:ext cx="553783" cy="1135180"/>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98" name="Google Shape;98;p6"/>
            <p:cNvSpPr/>
            <p:nvPr/>
          </p:nvSpPr>
          <p:spPr>
            <a:xfrm>
              <a:off x="3448893" y="1450622"/>
              <a:ext cx="807082" cy="435409"/>
            </a:xfrm>
            <a:custGeom>
              <a:avLst/>
              <a:gdLst/>
              <a:ahLst/>
              <a:cxn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grpSp>
      <p:sp>
        <p:nvSpPr>
          <p:cNvPr id="99" name="Google Shape;99;p6"/>
          <p:cNvSpPr/>
          <p:nvPr/>
        </p:nvSpPr>
        <p:spPr>
          <a:xfrm rot="-7451544">
            <a:off x="6153249" y="4648330"/>
            <a:ext cx="571261" cy="1171007"/>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100" name="Google Shape;100;p6"/>
          <p:cNvSpPr/>
          <p:nvPr/>
        </p:nvSpPr>
        <p:spPr>
          <a:xfrm rot="-7451544">
            <a:off x="6376702" y="5252359"/>
            <a:ext cx="832554" cy="449151"/>
          </a:xfrm>
          <a:custGeom>
            <a:avLst/>
            <a:gdLst/>
            <a:ahLst/>
            <a:cxn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grpSp>
        <p:nvGrpSpPr>
          <p:cNvPr id="101" name="Google Shape;101;p6"/>
          <p:cNvGrpSpPr/>
          <p:nvPr/>
        </p:nvGrpSpPr>
        <p:grpSpPr>
          <a:xfrm rot="-3566290">
            <a:off x="5467527" y="559169"/>
            <a:ext cx="2242471" cy="1205655"/>
            <a:chOff x="3448893" y="949065"/>
            <a:chExt cx="2173513" cy="1168580"/>
          </a:xfrm>
        </p:grpSpPr>
        <p:sp>
          <p:nvSpPr>
            <p:cNvPr id="102" name="Google Shape;102;p6"/>
            <p:cNvSpPr/>
            <p:nvPr/>
          </p:nvSpPr>
          <p:spPr>
            <a:xfrm>
              <a:off x="4498069" y="1640485"/>
              <a:ext cx="1124337" cy="477160"/>
            </a:xfrm>
            <a:custGeom>
              <a:avLst/>
              <a:gdLst/>
              <a:ahLst/>
              <a:cxn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103" name="Google Shape;103;p6"/>
            <p:cNvSpPr/>
            <p:nvPr/>
          </p:nvSpPr>
          <p:spPr>
            <a:xfrm>
              <a:off x="3963048" y="949065"/>
              <a:ext cx="553783" cy="1135180"/>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104" name="Google Shape;104;p6"/>
            <p:cNvSpPr/>
            <p:nvPr/>
          </p:nvSpPr>
          <p:spPr>
            <a:xfrm>
              <a:off x="3448893" y="1450622"/>
              <a:ext cx="807082" cy="435409"/>
            </a:xfrm>
            <a:custGeom>
              <a:avLst/>
              <a:gdLst/>
              <a:ahLst/>
              <a:cxn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grpSp>
      <p:sp>
        <p:nvSpPr>
          <p:cNvPr id="105" name="Google Shape;105;p6"/>
          <p:cNvSpPr/>
          <p:nvPr/>
        </p:nvSpPr>
        <p:spPr>
          <a:xfrm>
            <a:off x="6373127" y="6226691"/>
            <a:ext cx="4877943" cy="243896"/>
          </a:xfrm>
          <a:custGeom>
            <a:avLst/>
            <a:gdLst/>
            <a:ahLst/>
            <a:cxn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003 Talking Points">
  <p:cSld name="CUSTOM_2">
    <p:spTree>
      <p:nvGrpSpPr>
        <p:cNvPr id="1" name="Shape 106"/>
        <p:cNvGrpSpPr/>
        <p:nvPr/>
      </p:nvGrpSpPr>
      <p:grpSpPr>
        <a:xfrm>
          <a:off x="0" y="0"/>
          <a:ext cx="0" cy="0"/>
          <a:chOff x="0" y="0"/>
          <a:chExt cx="0" cy="0"/>
        </a:xfrm>
      </p:grpSpPr>
      <p:sp>
        <p:nvSpPr>
          <p:cNvPr id="107" name="Google Shape;107;p7"/>
          <p:cNvSpPr txBox="1">
            <a:spLocks noGrp="1"/>
          </p:cNvSpPr>
          <p:nvPr>
            <p:ph type="title"/>
          </p:nvPr>
        </p:nvSpPr>
        <p:spPr>
          <a:xfrm>
            <a:off x="415600" y="440967"/>
            <a:ext cx="113607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108" name="Google Shape;108;p7"/>
          <p:cNvSpPr txBox="1">
            <a:spLocks noGrp="1"/>
          </p:cNvSpPr>
          <p:nvPr>
            <p:ph type="body" idx="1"/>
          </p:nvPr>
        </p:nvSpPr>
        <p:spPr>
          <a:xfrm>
            <a:off x="2731600" y="2342250"/>
            <a:ext cx="3334200" cy="16830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
        <p:nvSpPr>
          <p:cNvPr id="109" name="Google Shape;109;p7"/>
          <p:cNvSpPr txBox="1">
            <a:spLocks noGrp="1"/>
          </p:cNvSpPr>
          <p:nvPr>
            <p:ph type="body" idx="2"/>
          </p:nvPr>
        </p:nvSpPr>
        <p:spPr>
          <a:xfrm>
            <a:off x="2731600" y="4432775"/>
            <a:ext cx="3334200" cy="16830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
        <p:nvSpPr>
          <p:cNvPr id="110" name="Google Shape;110;p7"/>
          <p:cNvSpPr txBox="1">
            <a:spLocks noGrp="1"/>
          </p:cNvSpPr>
          <p:nvPr>
            <p:ph type="body" idx="3"/>
          </p:nvPr>
        </p:nvSpPr>
        <p:spPr>
          <a:xfrm>
            <a:off x="8072289" y="2342250"/>
            <a:ext cx="3334200" cy="16830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
        <p:nvSpPr>
          <p:cNvPr id="111" name="Google Shape;111;p7"/>
          <p:cNvSpPr txBox="1">
            <a:spLocks noGrp="1"/>
          </p:cNvSpPr>
          <p:nvPr>
            <p:ph type="body" idx="4"/>
          </p:nvPr>
        </p:nvSpPr>
        <p:spPr>
          <a:xfrm>
            <a:off x="8072289" y="4432775"/>
            <a:ext cx="3334200" cy="16830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004 Section Title">
  <p:cSld name="CUSTOM_3">
    <p:spTree>
      <p:nvGrpSpPr>
        <p:cNvPr id="1" name="Shape 112"/>
        <p:cNvGrpSpPr/>
        <p:nvPr/>
      </p:nvGrpSpPr>
      <p:grpSpPr>
        <a:xfrm>
          <a:off x="0" y="0"/>
          <a:ext cx="0" cy="0"/>
          <a:chOff x="0" y="0"/>
          <a:chExt cx="0" cy="0"/>
        </a:xfrm>
      </p:grpSpPr>
      <p:sp>
        <p:nvSpPr>
          <p:cNvPr id="113" name="Google Shape;113;p8"/>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lvl1pPr lvl="0" algn="ctr" rtl="0">
              <a:spcBef>
                <a:spcPts val="0"/>
              </a:spcBef>
              <a:spcAft>
                <a:spcPts val="0"/>
              </a:spcAft>
              <a:buSzPts val="15000"/>
              <a:buNone/>
              <a:defRPr sz="15000"/>
            </a:lvl1pPr>
            <a:lvl2pPr lvl="1" algn="r" rtl="0">
              <a:spcBef>
                <a:spcPts val="0"/>
              </a:spcBef>
              <a:spcAft>
                <a:spcPts val="0"/>
              </a:spcAft>
              <a:buSzPts val="15000"/>
              <a:buNone/>
              <a:defRPr sz="15000"/>
            </a:lvl2pPr>
            <a:lvl3pPr lvl="2" algn="r" rtl="0">
              <a:spcBef>
                <a:spcPts val="0"/>
              </a:spcBef>
              <a:spcAft>
                <a:spcPts val="0"/>
              </a:spcAft>
              <a:buSzPts val="15000"/>
              <a:buNone/>
              <a:defRPr sz="15000"/>
            </a:lvl3pPr>
            <a:lvl4pPr lvl="3" algn="r" rtl="0">
              <a:spcBef>
                <a:spcPts val="0"/>
              </a:spcBef>
              <a:spcAft>
                <a:spcPts val="0"/>
              </a:spcAft>
              <a:buSzPts val="15000"/>
              <a:buNone/>
              <a:defRPr sz="15000"/>
            </a:lvl4pPr>
            <a:lvl5pPr lvl="4" algn="r" rtl="0">
              <a:spcBef>
                <a:spcPts val="0"/>
              </a:spcBef>
              <a:spcAft>
                <a:spcPts val="0"/>
              </a:spcAft>
              <a:buSzPts val="15000"/>
              <a:buNone/>
              <a:defRPr sz="15000"/>
            </a:lvl5pPr>
            <a:lvl6pPr lvl="5" algn="r" rtl="0">
              <a:spcBef>
                <a:spcPts val="0"/>
              </a:spcBef>
              <a:spcAft>
                <a:spcPts val="0"/>
              </a:spcAft>
              <a:buSzPts val="15000"/>
              <a:buNone/>
              <a:defRPr sz="15000"/>
            </a:lvl6pPr>
            <a:lvl7pPr lvl="6" algn="r" rtl="0">
              <a:spcBef>
                <a:spcPts val="0"/>
              </a:spcBef>
              <a:spcAft>
                <a:spcPts val="0"/>
              </a:spcAft>
              <a:buSzPts val="15000"/>
              <a:buNone/>
              <a:defRPr sz="15000"/>
            </a:lvl7pPr>
            <a:lvl8pPr lvl="7" algn="r" rtl="0">
              <a:spcBef>
                <a:spcPts val="0"/>
              </a:spcBef>
              <a:spcAft>
                <a:spcPts val="0"/>
              </a:spcAft>
              <a:buSzPts val="15000"/>
              <a:buNone/>
              <a:defRPr sz="15000"/>
            </a:lvl8pPr>
            <a:lvl9pPr lvl="8" algn="r" rtl="0">
              <a:spcBef>
                <a:spcPts val="0"/>
              </a:spcBef>
              <a:spcAft>
                <a:spcPts val="0"/>
              </a:spcAft>
              <a:buSzPts val="15000"/>
              <a:buNone/>
              <a:defRPr sz="15000"/>
            </a:lvl9pPr>
          </a:lstStyle>
          <a:p>
            <a:endParaRPr/>
          </a:p>
        </p:txBody>
      </p:sp>
      <p:sp>
        <p:nvSpPr>
          <p:cNvPr id="114" name="Google Shape;114;p8"/>
          <p:cNvSpPr txBox="1">
            <a:spLocks noGrp="1"/>
          </p:cNvSpPr>
          <p:nvPr>
            <p:ph type="subTitle" idx="1"/>
          </p:nvPr>
        </p:nvSpPr>
        <p:spPr>
          <a:xfrm>
            <a:off x="4406700" y="2031800"/>
            <a:ext cx="6831900" cy="717900"/>
          </a:xfrm>
          <a:prstGeom prst="rect">
            <a:avLst/>
          </a:prstGeom>
        </p:spPr>
        <p:txBody>
          <a:bodyPr spcFirstLastPara="1" wrap="square" lIns="121900" tIns="121900" rIns="121900" bIns="121900" anchor="t" anchorCtr="0">
            <a:noAutofit/>
          </a:bodyPr>
          <a:lstStyle>
            <a:lvl1pPr lvl="0" rtl="0">
              <a:spcBef>
                <a:spcPts val="0"/>
              </a:spcBef>
              <a:spcAft>
                <a:spcPts val="0"/>
              </a:spcAft>
              <a:buSzPts val="3600"/>
              <a:buFont typeface="Patrick Hand"/>
              <a:buNone/>
              <a:defRPr sz="3600" b="1">
                <a:latin typeface="Patrick Hand"/>
                <a:ea typeface="Patrick Hand"/>
                <a:cs typeface="Patrick Hand"/>
                <a:sym typeface="Patrick Hand"/>
              </a:defRPr>
            </a:lvl1pPr>
            <a:lvl2pPr lvl="1" rtl="0">
              <a:spcBef>
                <a:spcPts val="2100"/>
              </a:spcBef>
              <a:spcAft>
                <a:spcPts val="0"/>
              </a:spcAft>
              <a:buSzPts val="3600"/>
              <a:buNone/>
              <a:defRPr sz="3600" b="1"/>
            </a:lvl2pPr>
            <a:lvl3pPr lvl="2" rtl="0">
              <a:spcBef>
                <a:spcPts val="2100"/>
              </a:spcBef>
              <a:spcAft>
                <a:spcPts val="0"/>
              </a:spcAft>
              <a:buSzPts val="3600"/>
              <a:buNone/>
              <a:defRPr sz="3600" b="1"/>
            </a:lvl3pPr>
            <a:lvl4pPr lvl="3" rtl="0">
              <a:spcBef>
                <a:spcPts val="2100"/>
              </a:spcBef>
              <a:spcAft>
                <a:spcPts val="0"/>
              </a:spcAft>
              <a:buSzPts val="3600"/>
              <a:buNone/>
              <a:defRPr sz="3600" b="1"/>
            </a:lvl4pPr>
            <a:lvl5pPr lvl="4" rtl="0">
              <a:spcBef>
                <a:spcPts val="2100"/>
              </a:spcBef>
              <a:spcAft>
                <a:spcPts val="0"/>
              </a:spcAft>
              <a:buSzPts val="3600"/>
              <a:buNone/>
              <a:defRPr sz="3600" b="1"/>
            </a:lvl5pPr>
            <a:lvl6pPr lvl="5" rtl="0">
              <a:spcBef>
                <a:spcPts val="2100"/>
              </a:spcBef>
              <a:spcAft>
                <a:spcPts val="0"/>
              </a:spcAft>
              <a:buSzPts val="3600"/>
              <a:buNone/>
              <a:defRPr sz="3600" b="1"/>
            </a:lvl6pPr>
            <a:lvl7pPr lvl="6" rtl="0">
              <a:spcBef>
                <a:spcPts val="2100"/>
              </a:spcBef>
              <a:spcAft>
                <a:spcPts val="0"/>
              </a:spcAft>
              <a:buSzPts val="3600"/>
              <a:buNone/>
              <a:defRPr sz="3600" b="1"/>
            </a:lvl7pPr>
            <a:lvl8pPr lvl="7" rtl="0">
              <a:spcBef>
                <a:spcPts val="2100"/>
              </a:spcBef>
              <a:spcAft>
                <a:spcPts val="0"/>
              </a:spcAft>
              <a:buSzPts val="3600"/>
              <a:buNone/>
              <a:defRPr sz="3600" b="1"/>
            </a:lvl8pPr>
            <a:lvl9pPr lvl="8" rtl="0">
              <a:spcBef>
                <a:spcPts val="2100"/>
              </a:spcBef>
              <a:spcAft>
                <a:spcPts val="2100"/>
              </a:spcAft>
              <a:buSzPts val="3600"/>
              <a:buNone/>
              <a:defRPr sz="3600" b="1"/>
            </a:lvl9pPr>
          </a:lstStyle>
          <a:p>
            <a:endParaRPr/>
          </a:p>
        </p:txBody>
      </p:sp>
      <p:sp>
        <p:nvSpPr>
          <p:cNvPr id="115" name="Google Shape;115;p8"/>
          <p:cNvSpPr txBox="1">
            <a:spLocks noGrp="1"/>
          </p:cNvSpPr>
          <p:nvPr>
            <p:ph type="body" idx="2"/>
          </p:nvPr>
        </p:nvSpPr>
        <p:spPr>
          <a:xfrm>
            <a:off x="4386975" y="2965625"/>
            <a:ext cx="6820500" cy="2075100"/>
          </a:xfrm>
          <a:prstGeom prst="rect">
            <a:avLst/>
          </a:prstGeom>
        </p:spPr>
        <p:txBody>
          <a:bodyPr spcFirstLastPara="1" wrap="square" lIns="121900" tIns="121900" rIns="121900" bIns="121900" anchor="ctr" anchorCtr="0">
            <a:noAutofit/>
          </a:bodyPr>
          <a:lstStyle>
            <a:lvl1pPr marL="457200" lvl="0" indent="-349250">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sp>
        <p:nvSpPr>
          <p:cNvPr id="116" name="Google Shape;116;p8"/>
          <p:cNvSpPr/>
          <p:nvPr/>
        </p:nvSpPr>
        <p:spPr>
          <a:xfrm rot="-2956710">
            <a:off x="766221" y="1905573"/>
            <a:ext cx="570521" cy="1169491"/>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117" name="Google Shape;117;p8"/>
          <p:cNvSpPr/>
          <p:nvPr/>
        </p:nvSpPr>
        <p:spPr>
          <a:xfrm rot="-2956710">
            <a:off x="494028" y="2671597"/>
            <a:ext cx="831476" cy="448570"/>
          </a:xfrm>
          <a:custGeom>
            <a:avLst/>
            <a:gdLst/>
            <a:ahLst/>
            <a:cxn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grpSp>
        <p:nvGrpSpPr>
          <p:cNvPr id="118" name="Google Shape;118;p8"/>
          <p:cNvGrpSpPr/>
          <p:nvPr/>
        </p:nvGrpSpPr>
        <p:grpSpPr>
          <a:xfrm rot="2700000">
            <a:off x="10266435" y="196328"/>
            <a:ext cx="2020292" cy="1442535"/>
            <a:chOff x="3509104" y="949065"/>
            <a:chExt cx="1958007" cy="1398062"/>
          </a:xfrm>
        </p:grpSpPr>
        <p:sp>
          <p:nvSpPr>
            <p:cNvPr id="119" name="Google Shape;119;p8"/>
            <p:cNvSpPr/>
            <p:nvPr/>
          </p:nvSpPr>
          <p:spPr>
            <a:xfrm rot="-1931549">
              <a:off x="4302435" y="1607360"/>
              <a:ext cx="1124007" cy="477020"/>
            </a:xfrm>
            <a:custGeom>
              <a:avLst/>
              <a:gdLst/>
              <a:ahLst/>
              <a:cxn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120" name="Google Shape;120;p8"/>
            <p:cNvSpPr/>
            <p:nvPr/>
          </p:nvSpPr>
          <p:spPr>
            <a:xfrm>
              <a:off x="3963048" y="949065"/>
              <a:ext cx="553783" cy="1135180"/>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121" name="Google Shape;121;p8"/>
            <p:cNvSpPr/>
            <p:nvPr/>
          </p:nvSpPr>
          <p:spPr>
            <a:xfrm rot="972124">
              <a:off x="3553815" y="1552776"/>
              <a:ext cx="806965" cy="435346"/>
            </a:xfrm>
            <a:custGeom>
              <a:avLst/>
              <a:gdLst/>
              <a:ahLst/>
              <a:cxn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grpSp>
      <p:sp>
        <p:nvSpPr>
          <p:cNvPr id="122" name="Google Shape;122;p8"/>
          <p:cNvSpPr/>
          <p:nvPr/>
        </p:nvSpPr>
        <p:spPr>
          <a:xfrm>
            <a:off x="422200" y="5499800"/>
            <a:ext cx="4110228" cy="243896"/>
          </a:xfrm>
          <a:custGeom>
            <a:avLst/>
            <a:gdLst/>
            <a:ahLst/>
            <a:cxn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005 One column">
  <p:cSld name="CUSTOM_5">
    <p:spTree>
      <p:nvGrpSpPr>
        <p:cNvPr id="1" name="Shape 133"/>
        <p:cNvGrpSpPr/>
        <p:nvPr/>
      </p:nvGrpSpPr>
      <p:grpSpPr>
        <a:xfrm>
          <a:off x="0" y="0"/>
          <a:ext cx="0" cy="0"/>
          <a:chOff x="0" y="0"/>
          <a:chExt cx="0" cy="0"/>
        </a:xfrm>
      </p:grpSpPr>
      <p:sp>
        <p:nvSpPr>
          <p:cNvPr id="134" name="Google Shape;134;p10"/>
          <p:cNvSpPr txBox="1">
            <a:spLocks noGrp="1"/>
          </p:cNvSpPr>
          <p:nvPr>
            <p:ph type="subTitle" idx="1"/>
          </p:nvPr>
        </p:nvSpPr>
        <p:spPr>
          <a:xfrm>
            <a:off x="448877" y="2024175"/>
            <a:ext cx="4768800" cy="717900"/>
          </a:xfrm>
          <a:prstGeom prst="rect">
            <a:avLst/>
          </a:prstGeom>
        </p:spPr>
        <p:txBody>
          <a:bodyPr spcFirstLastPara="1" wrap="square" lIns="121900" tIns="121900" rIns="121900" bIns="121900" anchor="t" anchorCtr="0">
            <a:noAutofit/>
          </a:bodyPr>
          <a:lstStyle>
            <a:lvl1pPr lvl="0" rtl="0">
              <a:spcBef>
                <a:spcPts val="0"/>
              </a:spcBef>
              <a:spcAft>
                <a:spcPts val="0"/>
              </a:spcAft>
              <a:buSzPts val="2100"/>
              <a:buNone/>
              <a:defRPr sz="2100" b="1"/>
            </a:lvl1pPr>
            <a:lvl2pPr lvl="1" rtl="0">
              <a:spcBef>
                <a:spcPts val="210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a:endParaRPr/>
          </a:p>
        </p:txBody>
      </p:sp>
      <p:sp>
        <p:nvSpPr>
          <p:cNvPr id="135" name="Google Shape;135;p10"/>
          <p:cNvSpPr txBox="1">
            <a:spLocks noGrp="1"/>
          </p:cNvSpPr>
          <p:nvPr>
            <p:ph type="title"/>
          </p:nvPr>
        </p:nvSpPr>
        <p:spPr>
          <a:xfrm>
            <a:off x="415600" y="593375"/>
            <a:ext cx="55815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136" name="Google Shape;136;p10"/>
          <p:cNvSpPr txBox="1">
            <a:spLocks noGrp="1"/>
          </p:cNvSpPr>
          <p:nvPr>
            <p:ph type="body" idx="2"/>
          </p:nvPr>
        </p:nvSpPr>
        <p:spPr>
          <a:xfrm>
            <a:off x="1228650" y="2684350"/>
            <a:ext cx="4907400" cy="34365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sp>
        <p:nvSpPr>
          <p:cNvPr id="137" name="Google Shape;137;p10"/>
          <p:cNvSpPr/>
          <p:nvPr/>
        </p:nvSpPr>
        <p:spPr>
          <a:xfrm rot="-2700000">
            <a:off x="9458934" y="3825070"/>
            <a:ext cx="2355139" cy="2355139"/>
          </a:xfrm>
          <a:custGeom>
            <a:avLst/>
            <a:gdLst/>
            <a:ahLst/>
            <a:cxnLst/>
            <a:rect l="l" t="t" r="r" b="b"/>
            <a:pathLst>
              <a:path w="4724354" h="4724354" extrusionOk="0">
                <a:moveTo>
                  <a:pt x="4724355" y="2362177"/>
                </a:moveTo>
                <a:cubicBezTo>
                  <a:pt x="4724355" y="3666772"/>
                  <a:pt x="3666772" y="4724355"/>
                  <a:pt x="2362177" y="4724355"/>
                </a:cubicBezTo>
                <a:cubicBezTo>
                  <a:pt x="1057583" y="4724355"/>
                  <a:pt x="0" y="3666772"/>
                  <a:pt x="0" y="2362177"/>
                </a:cubicBezTo>
                <a:cubicBezTo>
                  <a:pt x="0" y="1057583"/>
                  <a:pt x="1057583" y="0"/>
                  <a:pt x="2362177" y="0"/>
                </a:cubicBezTo>
                <a:cubicBezTo>
                  <a:pt x="3666772" y="0"/>
                  <a:pt x="4724355" y="1057583"/>
                  <a:pt x="4724355" y="236217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38" name="Google Shape;138;p10"/>
          <p:cNvSpPr/>
          <p:nvPr/>
        </p:nvSpPr>
        <p:spPr>
          <a:xfrm>
            <a:off x="9381165" y="6456606"/>
            <a:ext cx="2362200" cy="118109"/>
          </a:xfrm>
          <a:custGeom>
            <a:avLst/>
            <a:gdLst/>
            <a:ahLst/>
            <a:cxn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139" name="Google Shape;139;p10"/>
          <p:cNvGrpSpPr/>
          <p:nvPr/>
        </p:nvGrpSpPr>
        <p:grpSpPr>
          <a:xfrm rot="-8306747">
            <a:off x="10342698" y="-4814"/>
            <a:ext cx="2020206" cy="1442474"/>
            <a:chOff x="3509104" y="949065"/>
            <a:chExt cx="1958007" cy="1398062"/>
          </a:xfrm>
        </p:grpSpPr>
        <p:sp>
          <p:nvSpPr>
            <p:cNvPr id="140" name="Google Shape;140;p10"/>
            <p:cNvSpPr/>
            <p:nvPr/>
          </p:nvSpPr>
          <p:spPr>
            <a:xfrm rot="-1931549">
              <a:off x="4302435" y="1607360"/>
              <a:ext cx="1124007" cy="477020"/>
            </a:xfrm>
            <a:custGeom>
              <a:avLst/>
              <a:gdLst/>
              <a:ahLst/>
              <a:cxn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141" name="Google Shape;141;p10"/>
            <p:cNvSpPr/>
            <p:nvPr/>
          </p:nvSpPr>
          <p:spPr>
            <a:xfrm>
              <a:off x="3963048" y="949065"/>
              <a:ext cx="553783" cy="1135180"/>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142" name="Google Shape;142;p10"/>
            <p:cNvSpPr/>
            <p:nvPr/>
          </p:nvSpPr>
          <p:spPr>
            <a:xfrm rot="972124">
              <a:off x="3553815" y="1552776"/>
              <a:ext cx="806965" cy="435346"/>
            </a:xfrm>
            <a:custGeom>
              <a:avLst/>
              <a:gdLst/>
              <a:ahLst/>
              <a:cxn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grpSp>
      <p:grpSp>
        <p:nvGrpSpPr>
          <p:cNvPr id="143" name="Google Shape;143;p10"/>
          <p:cNvGrpSpPr/>
          <p:nvPr/>
        </p:nvGrpSpPr>
        <p:grpSpPr>
          <a:xfrm>
            <a:off x="9670761" y="5674412"/>
            <a:ext cx="1935430" cy="824125"/>
            <a:chOff x="4487664" y="-1392325"/>
            <a:chExt cx="3997997" cy="1702034"/>
          </a:xfrm>
        </p:grpSpPr>
        <p:grpSp>
          <p:nvGrpSpPr>
            <p:cNvPr id="144" name="Google Shape;144;p10"/>
            <p:cNvGrpSpPr/>
            <p:nvPr/>
          </p:nvGrpSpPr>
          <p:grpSpPr>
            <a:xfrm>
              <a:off x="5041805" y="-1392325"/>
              <a:ext cx="2896971" cy="1702034"/>
              <a:chOff x="4692026" y="4370063"/>
              <a:chExt cx="2807959" cy="1649737"/>
            </a:xfrm>
          </p:grpSpPr>
          <p:sp>
            <p:nvSpPr>
              <p:cNvPr id="145" name="Google Shape;145;p10"/>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6" name="Google Shape;146;p10"/>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147" name="Google Shape;147;p10"/>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8" name="Google Shape;148;p10"/>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9" name="Google Shape;149;p10"/>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0" name="Google Shape;150;p10"/>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007 Quote">
  <p:cSld name="CUSTOM_6">
    <p:bg>
      <p:bgPr>
        <a:solidFill>
          <a:schemeClr val="accent1"/>
        </a:solidFill>
        <a:effectLst/>
      </p:bgPr>
    </p:bg>
    <p:spTree>
      <p:nvGrpSpPr>
        <p:cNvPr id="1" name="Shape 151"/>
        <p:cNvGrpSpPr/>
        <p:nvPr/>
      </p:nvGrpSpPr>
      <p:grpSpPr>
        <a:xfrm>
          <a:off x="0" y="0"/>
          <a:ext cx="0" cy="0"/>
          <a:chOff x="0" y="0"/>
          <a:chExt cx="0" cy="0"/>
        </a:xfrm>
      </p:grpSpPr>
      <p:sp>
        <p:nvSpPr>
          <p:cNvPr id="152" name="Google Shape;152;p11"/>
          <p:cNvSpPr txBox="1">
            <a:spLocks noGrp="1"/>
          </p:cNvSpPr>
          <p:nvPr>
            <p:ph type="title"/>
          </p:nvPr>
        </p:nvSpPr>
        <p:spPr>
          <a:xfrm>
            <a:off x="558100" y="1873525"/>
            <a:ext cx="11095500" cy="3160800"/>
          </a:xfrm>
          <a:prstGeom prst="rect">
            <a:avLst/>
          </a:prstGeom>
        </p:spPr>
        <p:txBody>
          <a:bodyPr spcFirstLastPara="1" wrap="square" lIns="121900" tIns="121900" rIns="121900" bIns="121900" anchor="ctr" anchorCtr="0">
            <a:noAutofit/>
          </a:bodyPr>
          <a:lstStyle>
            <a:lvl1pPr lvl="0" algn="ctr" rtl="0">
              <a:spcBef>
                <a:spcPts val="0"/>
              </a:spcBef>
              <a:spcAft>
                <a:spcPts val="0"/>
              </a:spcAft>
              <a:buClr>
                <a:schemeClr val="lt1"/>
              </a:buClr>
              <a:buSzPts val="6000"/>
              <a:buNone/>
              <a:defRPr sz="6000">
                <a:solidFill>
                  <a:schemeClr val="lt1"/>
                </a:solidFill>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endParaRPr/>
          </a:p>
        </p:txBody>
      </p:sp>
      <p:sp>
        <p:nvSpPr>
          <p:cNvPr id="153" name="Google Shape;153;p11"/>
          <p:cNvSpPr txBox="1">
            <a:spLocks noGrp="1"/>
          </p:cNvSpPr>
          <p:nvPr>
            <p:ph type="subTitle" idx="1"/>
          </p:nvPr>
        </p:nvSpPr>
        <p:spPr>
          <a:xfrm>
            <a:off x="632875" y="5919475"/>
            <a:ext cx="11379900" cy="717900"/>
          </a:xfrm>
          <a:prstGeom prst="rect">
            <a:avLst/>
          </a:prstGeom>
        </p:spPr>
        <p:txBody>
          <a:bodyPr spcFirstLastPara="1" wrap="square" lIns="121900" tIns="121900" rIns="121900" bIns="121900" anchor="b" anchorCtr="0">
            <a:noAutofit/>
          </a:bodyPr>
          <a:lstStyle>
            <a:lvl1pPr lvl="0" algn="r" rtl="0">
              <a:lnSpc>
                <a:spcPct val="100000"/>
              </a:lnSpc>
              <a:spcBef>
                <a:spcPts val="0"/>
              </a:spcBef>
              <a:spcAft>
                <a:spcPts val="0"/>
              </a:spcAft>
              <a:buClr>
                <a:schemeClr val="lt1"/>
              </a:buClr>
              <a:buSzPts val="1900"/>
              <a:buNone/>
              <a:defRPr>
                <a:solidFill>
                  <a:schemeClr val="lt1"/>
                </a:solidFill>
              </a:defRPr>
            </a:lvl1pPr>
            <a:lvl2pPr lvl="1" algn="r" rtl="0">
              <a:lnSpc>
                <a:spcPct val="100000"/>
              </a:lnSpc>
              <a:spcBef>
                <a:spcPts val="0"/>
              </a:spcBef>
              <a:spcAft>
                <a:spcPts val="0"/>
              </a:spcAft>
              <a:buClr>
                <a:schemeClr val="lt1"/>
              </a:buClr>
              <a:buSzPts val="1900"/>
              <a:buNone/>
              <a:defRPr>
                <a:solidFill>
                  <a:schemeClr val="lt1"/>
                </a:solidFill>
              </a:defRPr>
            </a:lvl2pPr>
            <a:lvl3pPr lvl="2" algn="r" rtl="0">
              <a:lnSpc>
                <a:spcPct val="100000"/>
              </a:lnSpc>
              <a:spcBef>
                <a:spcPts val="0"/>
              </a:spcBef>
              <a:spcAft>
                <a:spcPts val="0"/>
              </a:spcAft>
              <a:buClr>
                <a:schemeClr val="lt1"/>
              </a:buClr>
              <a:buSzPts val="1900"/>
              <a:buNone/>
              <a:defRPr>
                <a:solidFill>
                  <a:schemeClr val="lt1"/>
                </a:solidFill>
              </a:defRPr>
            </a:lvl3pPr>
            <a:lvl4pPr lvl="3" algn="r" rtl="0">
              <a:lnSpc>
                <a:spcPct val="100000"/>
              </a:lnSpc>
              <a:spcBef>
                <a:spcPts val="0"/>
              </a:spcBef>
              <a:spcAft>
                <a:spcPts val="0"/>
              </a:spcAft>
              <a:buClr>
                <a:schemeClr val="lt1"/>
              </a:buClr>
              <a:buSzPts val="1900"/>
              <a:buNone/>
              <a:defRPr>
                <a:solidFill>
                  <a:schemeClr val="lt1"/>
                </a:solidFill>
              </a:defRPr>
            </a:lvl4pPr>
            <a:lvl5pPr lvl="4" algn="r" rtl="0">
              <a:lnSpc>
                <a:spcPct val="100000"/>
              </a:lnSpc>
              <a:spcBef>
                <a:spcPts val="0"/>
              </a:spcBef>
              <a:spcAft>
                <a:spcPts val="0"/>
              </a:spcAft>
              <a:buClr>
                <a:schemeClr val="lt1"/>
              </a:buClr>
              <a:buSzPts val="1900"/>
              <a:buNone/>
              <a:defRPr>
                <a:solidFill>
                  <a:schemeClr val="lt1"/>
                </a:solidFill>
              </a:defRPr>
            </a:lvl5pPr>
            <a:lvl6pPr lvl="5" algn="r" rtl="0">
              <a:lnSpc>
                <a:spcPct val="100000"/>
              </a:lnSpc>
              <a:spcBef>
                <a:spcPts val="0"/>
              </a:spcBef>
              <a:spcAft>
                <a:spcPts val="0"/>
              </a:spcAft>
              <a:buClr>
                <a:schemeClr val="lt1"/>
              </a:buClr>
              <a:buSzPts val="1900"/>
              <a:buNone/>
              <a:defRPr>
                <a:solidFill>
                  <a:schemeClr val="lt1"/>
                </a:solidFill>
              </a:defRPr>
            </a:lvl6pPr>
            <a:lvl7pPr lvl="6" algn="r" rtl="0">
              <a:lnSpc>
                <a:spcPct val="100000"/>
              </a:lnSpc>
              <a:spcBef>
                <a:spcPts val="0"/>
              </a:spcBef>
              <a:spcAft>
                <a:spcPts val="0"/>
              </a:spcAft>
              <a:buClr>
                <a:schemeClr val="lt1"/>
              </a:buClr>
              <a:buSzPts val="1900"/>
              <a:buNone/>
              <a:defRPr>
                <a:solidFill>
                  <a:schemeClr val="lt1"/>
                </a:solidFill>
              </a:defRPr>
            </a:lvl7pPr>
            <a:lvl8pPr lvl="7" algn="r" rtl="0">
              <a:lnSpc>
                <a:spcPct val="100000"/>
              </a:lnSpc>
              <a:spcBef>
                <a:spcPts val="0"/>
              </a:spcBef>
              <a:spcAft>
                <a:spcPts val="0"/>
              </a:spcAft>
              <a:buClr>
                <a:schemeClr val="lt1"/>
              </a:buClr>
              <a:buSzPts val="1900"/>
              <a:buNone/>
              <a:defRPr>
                <a:solidFill>
                  <a:schemeClr val="lt1"/>
                </a:solidFill>
              </a:defRPr>
            </a:lvl8pPr>
            <a:lvl9pPr lvl="8" algn="r" rtl="0">
              <a:lnSpc>
                <a:spcPct val="100000"/>
              </a:lnSpc>
              <a:spcBef>
                <a:spcPts val="0"/>
              </a:spcBef>
              <a:spcAft>
                <a:spcPts val="0"/>
              </a:spcAft>
              <a:buClr>
                <a:schemeClr val="lt1"/>
              </a:buClr>
              <a:buSzPts val="1900"/>
              <a:buNone/>
              <a:defRPr>
                <a:solidFill>
                  <a:schemeClr val="lt1"/>
                </a:solidFill>
              </a:defRPr>
            </a:lvl9pPr>
          </a:lstStyle>
          <a:p>
            <a:endParaRPr/>
          </a:p>
        </p:txBody>
      </p:sp>
      <p:sp>
        <p:nvSpPr>
          <p:cNvPr id="154" name="Google Shape;154;p11"/>
          <p:cNvSpPr/>
          <p:nvPr/>
        </p:nvSpPr>
        <p:spPr>
          <a:xfrm rot="-1211893" flipH="1">
            <a:off x="405113" y="202128"/>
            <a:ext cx="639243" cy="1136617"/>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chemeClr val="lt1"/>
              </a:solidFill>
              <a:latin typeface="Calibri"/>
              <a:ea typeface="Calibri"/>
              <a:cs typeface="Calibri"/>
              <a:sym typeface="Calibri"/>
            </a:endParaRPr>
          </a:p>
        </p:txBody>
      </p:sp>
      <p:sp>
        <p:nvSpPr>
          <p:cNvPr id="155" name="Google Shape;155;p11"/>
          <p:cNvSpPr/>
          <p:nvPr/>
        </p:nvSpPr>
        <p:spPr>
          <a:xfrm rot="-1211893" flipH="1">
            <a:off x="1000879" y="202128"/>
            <a:ext cx="639243" cy="1136617"/>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chemeClr val="lt1"/>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018 Custom Layout 1">
  <p:cSld name="CUSTOM_17">
    <p:spTree>
      <p:nvGrpSpPr>
        <p:cNvPr id="1" name="Shape 263"/>
        <p:cNvGrpSpPr/>
        <p:nvPr/>
      </p:nvGrpSpPr>
      <p:grpSpPr>
        <a:xfrm>
          <a:off x="0" y="0"/>
          <a:ext cx="0" cy="0"/>
          <a:chOff x="0" y="0"/>
          <a:chExt cx="0" cy="0"/>
        </a:xfrm>
      </p:grpSpPr>
      <p:sp>
        <p:nvSpPr>
          <p:cNvPr id="264" name="Google Shape;264;p22"/>
          <p:cNvSpPr txBox="1">
            <a:spLocks noGrp="1"/>
          </p:cNvSpPr>
          <p:nvPr>
            <p:ph type="subTitle" idx="1"/>
          </p:nvPr>
        </p:nvSpPr>
        <p:spPr>
          <a:xfrm>
            <a:off x="6130600" y="2516825"/>
            <a:ext cx="5581500" cy="717900"/>
          </a:xfrm>
          <a:prstGeom prst="rect">
            <a:avLst/>
          </a:prstGeom>
        </p:spPr>
        <p:txBody>
          <a:bodyPr spcFirstLastPara="1" wrap="square" lIns="121900" tIns="121900" rIns="121900" bIns="121900" anchor="t" anchorCtr="0">
            <a:noAutofit/>
          </a:bodyPr>
          <a:lstStyle>
            <a:lvl1pPr lvl="0" rtl="0">
              <a:spcBef>
                <a:spcPts val="0"/>
              </a:spcBef>
              <a:spcAft>
                <a:spcPts val="0"/>
              </a:spcAft>
              <a:buSzPts val="2100"/>
              <a:buNone/>
              <a:defRPr sz="2100" b="1"/>
            </a:lvl1pPr>
            <a:lvl2pPr lvl="1" rtl="0">
              <a:spcBef>
                <a:spcPts val="210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a:endParaRPr/>
          </a:p>
        </p:txBody>
      </p:sp>
      <p:sp>
        <p:nvSpPr>
          <p:cNvPr id="265" name="Google Shape;265;p22"/>
          <p:cNvSpPr txBox="1">
            <a:spLocks noGrp="1"/>
          </p:cNvSpPr>
          <p:nvPr>
            <p:ph type="title"/>
          </p:nvPr>
        </p:nvSpPr>
        <p:spPr>
          <a:xfrm>
            <a:off x="6130600" y="974375"/>
            <a:ext cx="55815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7000"/>
              <a:buFont typeface="Aldrich"/>
              <a:buNone/>
              <a:defRPr sz="7000"/>
            </a:lvl1pPr>
            <a:lvl2pPr lvl="1"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9pPr>
          </a:lstStyle>
          <a:p>
            <a:endParaRPr/>
          </a:p>
        </p:txBody>
      </p:sp>
      <p:sp>
        <p:nvSpPr>
          <p:cNvPr id="266" name="Google Shape;266;p22"/>
          <p:cNvSpPr txBox="1">
            <a:spLocks noGrp="1"/>
          </p:cNvSpPr>
          <p:nvPr>
            <p:ph type="body" idx="2"/>
          </p:nvPr>
        </p:nvSpPr>
        <p:spPr>
          <a:xfrm>
            <a:off x="6130650" y="3381625"/>
            <a:ext cx="5581500" cy="1341600"/>
          </a:xfrm>
          <a:prstGeom prst="rect">
            <a:avLst/>
          </a:prstGeom>
        </p:spPr>
        <p:txBody>
          <a:bodyPr spcFirstLastPara="1" wrap="square" lIns="121900" tIns="121900" rIns="121900" bIns="121900" anchor="t" anchorCtr="0">
            <a:noAutofit/>
          </a:bodyPr>
          <a:lstStyle>
            <a:lvl1pPr marL="457200" lvl="0" indent="-349250">
              <a:lnSpc>
                <a:spcPct val="100000"/>
              </a:lnSpc>
              <a:spcBef>
                <a:spcPts val="0"/>
              </a:spcBef>
              <a:spcAft>
                <a:spcPts val="0"/>
              </a:spcAft>
              <a:buSzPts val="1900"/>
              <a:buChar char="●"/>
              <a:defRPr/>
            </a:lvl1pPr>
            <a:lvl2pPr marL="914400" lvl="1" indent="-349250">
              <a:lnSpc>
                <a:spcPct val="100000"/>
              </a:lnSpc>
              <a:spcBef>
                <a:spcPts val="0"/>
              </a:spcBef>
              <a:spcAft>
                <a:spcPts val="0"/>
              </a:spcAft>
              <a:buSzPts val="1900"/>
              <a:buChar char="○"/>
              <a:defRPr/>
            </a:lvl2pPr>
            <a:lvl3pPr marL="1371600" lvl="2" indent="-349250">
              <a:lnSpc>
                <a:spcPct val="100000"/>
              </a:lnSpc>
              <a:spcBef>
                <a:spcPts val="0"/>
              </a:spcBef>
              <a:spcAft>
                <a:spcPts val="0"/>
              </a:spcAft>
              <a:buSzPts val="1900"/>
              <a:buChar char="■"/>
              <a:defRPr/>
            </a:lvl3pPr>
            <a:lvl4pPr marL="1828800" lvl="3" indent="-349250">
              <a:lnSpc>
                <a:spcPct val="100000"/>
              </a:lnSpc>
              <a:spcBef>
                <a:spcPts val="0"/>
              </a:spcBef>
              <a:spcAft>
                <a:spcPts val="0"/>
              </a:spcAft>
              <a:buSzPts val="1900"/>
              <a:buChar char="●"/>
              <a:defRPr/>
            </a:lvl4pPr>
            <a:lvl5pPr marL="2286000" lvl="4" indent="-349250">
              <a:lnSpc>
                <a:spcPct val="100000"/>
              </a:lnSpc>
              <a:spcBef>
                <a:spcPts val="0"/>
              </a:spcBef>
              <a:spcAft>
                <a:spcPts val="0"/>
              </a:spcAft>
              <a:buSzPts val="1900"/>
              <a:buChar char="○"/>
              <a:defRPr/>
            </a:lvl5pPr>
            <a:lvl6pPr marL="2743200" lvl="5" indent="-349250">
              <a:lnSpc>
                <a:spcPct val="100000"/>
              </a:lnSpc>
              <a:spcBef>
                <a:spcPts val="0"/>
              </a:spcBef>
              <a:spcAft>
                <a:spcPts val="0"/>
              </a:spcAft>
              <a:buSzPts val="1900"/>
              <a:buChar char="■"/>
              <a:defRPr/>
            </a:lvl6pPr>
            <a:lvl7pPr marL="3200400" lvl="6" indent="-349250">
              <a:lnSpc>
                <a:spcPct val="100000"/>
              </a:lnSpc>
              <a:spcBef>
                <a:spcPts val="0"/>
              </a:spcBef>
              <a:spcAft>
                <a:spcPts val="0"/>
              </a:spcAft>
              <a:buSzPts val="1900"/>
              <a:buChar char="●"/>
              <a:defRPr/>
            </a:lvl7pPr>
            <a:lvl8pPr marL="3657600" lvl="7" indent="-349250">
              <a:lnSpc>
                <a:spcPct val="100000"/>
              </a:lnSpc>
              <a:spcBef>
                <a:spcPts val="0"/>
              </a:spcBef>
              <a:spcAft>
                <a:spcPts val="0"/>
              </a:spcAft>
              <a:buSzPts val="1900"/>
              <a:buChar char="○"/>
              <a:defRPr/>
            </a:lvl8pPr>
            <a:lvl9pPr marL="4114800" lvl="8" indent="-349250">
              <a:lnSpc>
                <a:spcPct val="100000"/>
              </a:lnSpc>
              <a:spcBef>
                <a:spcPts val="0"/>
              </a:spcBef>
              <a:spcAft>
                <a:spcPts val="0"/>
              </a:spcAft>
              <a:buSzPts val="1900"/>
              <a:buChar char="■"/>
              <a:defRPr/>
            </a:lvl9pPr>
          </a:lstStyle>
          <a:p>
            <a:endParaRPr/>
          </a:p>
        </p:txBody>
      </p:sp>
      <p:sp>
        <p:nvSpPr>
          <p:cNvPr id="267" name="Google Shape;267;p22"/>
          <p:cNvSpPr/>
          <p:nvPr/>
        </p:nvSpPr>
        <p:spPr>
          <a:xfrm>
            <a:off x="955602" y="6185591"/>
            <a:ext cx="4877943" cy="243896"/>
          </a:xfrm>
          <a:custGeom>
            <a:avLst/>
            <a:gdLst/>
            <a:ahLst/>
            <a:cxn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68" name="Google Shape;268;p22"/>
          <p:cNvSpPr/>
          <p:nvPr/>
        </p:nvSpPr>
        <p:spPr>
          <a:xfrm rot="-2700000">
            <a:off x="955912" y="1142746"/>
            <a:ext cx="4877309" cy="4877309"/>
          </a:xfrm>
          <a:custGeom>
            <a:avLst/>
            <a:gdLst/>
            <a:ahLst/>
            <a:cxnLst/>
            <a:rect l="l" t="t" r="r" b="b"/>
            <a:pathLst>
              <a:path w="4724354" h="4724354" extrusionOk="0">
                <a:moveTo>
                  <a:pt x="4724355" y="2362177"/>
                </a:moveTo>
                <a:cubicBezTo>
                  <a:pt x="4724355" y="3666772"/>
                  <a:pt x="3666772" y="4724355"/>
                  <a:pt x="2362177" y="4724355"/>
                </a:cubicBezTo>
                <a:cubicBezTo>
                  <a:pt x="1057583" y="4724355"/>
                  <a:pt x="0" y="3666772"/>
                  <a:pt x="0" y="2362177"/>
                </a:cubicBezTo>
                <a:cubicBezTo>
                  <a:pt x="0" y="1057583"/>
                  <a:pt x="1057583" y="0"/>
                  <a:pt x="2362177" y="0"/>
                </a:cubicBezTo>
                <a:cubicBezTo>
                  <a:pt x="3666772" y="0"/>
                  <a:pt x="4724355" y="1057583"/>
                  <a:pt x="4724355" y="236217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269" name="Google Shape;269;p22"/>
          <p:cNvGrpSpPr/>
          <p:nvPr/>
        </p:nvGrpSpPr>
        <p:grpSpPr>
          <a:xfrm rot="3456507">
            <a:off x="4979965" y="1382088"/>
            <a:ext cx="2242479" cy="1205659"/>
            <a:chOff x="3448893" y="949065"/>
            <a:chExt cx="2173513" cy="1168580"/>
          </a:xfrm>
        </p:grpSpPr>
        <p:sp>
          <p:nvSpPr>
            <p:cNvPr id="270" name="Google Shape;270;p22"/>
            <p:cNvSpPr/>
            <p:nvPr/>
          </p:nvSpPr>
          <p:spPr>
            <a:xfrm>
              <a:off x="4498069" y="1640485"/>
              <a:ext cx="1124337" cy="477160"/>
            </a:xfrm>
            <a:custGeom>
              <a:avLst/>
              <a:gdLst/>
              <a:ahLst/>
              <a:cxn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271" name="Google Shape;271;p22"/>
            <p:cNvSpPr/>
            <p:nvPr/>
          </p:nvSpPr>
          <p:spPr>
            <a:xfrm>
              <a:off x="3963048" y="949065"/>
              <a:ext cx="553783" cy="1135180"/>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272" name="Google Shape;272;p22"/>
            <p:cNvSpPr/>
            <p:nvPr/>
          </p:nvSpPr>
          <p:spPr>
            <a:xfrm>
              <a:off x="3448893" y="1450622"/>
              <a:ext cx="807082" cy="435409"/>
            </a:xfrm>
            <a:custGeom>
              <a:avLst/>
              <a:gdLst/>
              <a:ahLst/>
              <a:cxn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grpSp>
      <p:sp>
        <p:nvSpPr>
          <p:cNvPr id="273" name="Google Shape;273;p22"/>
          <p:cNvSpPr/>
          <p:nvPr/>
        </p:nvSpPr>
        <p:spPr>
          <a:xfrm rot="-7451544">
            <a:off x="572724" y="5006105"/>
            <a:ext cx="571261" cy="1171007"/>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274" name="Google Shape;274;p22"/>
          <p:cNvSpPr/>
          <p:nvPr/>
        </p:nvSpPr>
        <p:spPr>
          <a:xfrm rot="-7451544">
            <a:off x="796177" y="5610134"/>
            <a:ext cx="832554" cy="449151"/>
          </a:xfrm>
          <a:custGeom>
            <a:avLst/>
            <a:gdLst/>
            <a:ahLst/>
            <a:cxn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grpSp>
        <p:nvGrpSpPr>
          <p:cNvPr id="275" name="Google Shape;275;p22"/>
          <p:cNvGrpSpPr/>
          <p:nvPr/>
        </p:nvGrpSpPr>
        <p:grpSpPr>
          <a:xfrm rot="-3566290">
            <a:off x="-112998" y="916944"/>
            <a:ext cx="2242471" cy="1205655"/>
            <a:chOff x="3448893" y="949065"/>
            <a:chExt cx="2173513" cy="1168580"/>
          </a:xfrm>
        </p:grpSpPr>
        <p:sp>
          <p:nvSpPr>
            <p:cNvPr id="276" name="Google Shape;276;p22"/>
            <p:cNvSpPr/>
            <p:nvPr/>
          </p:nvSpPr>
          <p:spPr>
            <a:xfrm>
              <a:off x="4498069" y="1640485"/>
              <a:ext cx="1124337" cy="477160"/>
            </a:xfrm>
            <a:custGeom>
              <a:avLst/>
              <a:gdLst/>
              <a:ahLst/>
              <a:cxn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277" name="Google Shape;277;p22"/>
            <p:cNvSpPr/>
            <p:nvPr/>
          </p:nvSpPr>
          <p:spPr>
            <a:xfrm>
              <a:off x="3963048" y="949065"/>
              <a:ext cx="553783" cy="1135180"/>
            </a:xfrm>
            <a:custGeom>
              <a:avLst/>
              <a:gdLst/>
              <a:ahLst/>
              <a:cxn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sp>
          <p:nvSpPr>
            <p:cNvPr id="278" name="Google Shape;278;p22"/>
            <p:cNvSpPr/>
            <p:nvPr/>
          </p:nvSpPr>
          <p:spPr>
            <a:xfrm>
              <a:off x="3448893" y="1450622"/>
              <a:ext cx="807082" cy="435409"/>
            </a:xfrm>
            <a:custGeom>
              <a:avLst/>
              <a:gdLst/>
              <a:ahLst/>
              <a:cxn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Calibri"/>
                <a:buNone/>
              </a:pPr>
              <a:endParaRPr sz="1800">
                <a:solidFill>
                  <a:srgbClr val="000000"/>
                </a:solidFill>
                <a:latin typeface="Calibri"/>
                <a:ea typeface="Calibri"/>
                <a:cs typeface="Calibri"/>
                <a:sym typeface="Calibri"/>
              </a:endParaRPr>
            </a:p>
          </p:txBody>
        </p:sp>
      </p:grpSp>
      <p:grpSp>
        <p:nvGrpSpPr>
          <p:cNvPr id="279" name="Google Shape;279;p22"/>
          <p:cNvGrpSpPr/>
          <p:nvPr/>
        </p:nvGrpSpPr>
        <p:grpSpPr>
          <a:xfrm>
            <a:off x="1377917" y="4654825"/>
            <a:ext cx="3872859" cy="1649101"/>
            <a:chOff x="4487664" y="-1392325"/>
            <a:chExt cx="3997997" cy="1702034"/>
          </a:xfrm>
        </p:grpSpPr>
        <p:grpSp>
          <p:nvGrpSpPr>
            <p:cNvPr id="280" name="Google Shape;280;p22"/>
            <p:cNvGrpSpPr/>
            <p:nvPr/>
          </p:nvGrpSpPr>
          <p:grpSpPr>
            <a:xfrm>
              <a:off x="5041805" y="-1392325"/>
              <a:ext cx="2896971" cy="1702034"/>
              <a:chOff x="4692026" y="4370063"/>
              <a:chExt cx="2807959" cy="1649737"/>
            </a:xfrm>
          </p:grpSpPr>
          <p:sp>
            <p:nvSpPr>
              <p:cNvPr id="281" name="Google Shape;281;p22"/>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2" name="Google Shape;282;p22"/>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283" name="Google Shape;283;p22"/>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4" name="Google Shape;284;p22"/>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5" name="Google Shape;285;p22"/>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86" name="Google Shape;286;p22"/>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graphicFrame>
        <p:nvGraphicFramePr>
          <p:cNvPr id="6" name="Google Shape;6;p1"/>
          <p:cNvGraphicFramePr/>
          <p:nvPr/>
        </p:nvGraphicFramePr>
        <p:xfrm>
          <a:off x="0" y="-7"/>
          <a:ext cx="12192000" cy="6858000"/>
        </p:xfrm>
        <a:graphic>
          <a:graphicData uri="http://schemas.openxmlformats.org/drawingml/2006/table">
            <a:tbl>
              <a:tblPr>
                <a:noFill/>
                <a:tableStyleId>{02E92014-80E5-47E3-A902-F72883CCA18A}</a:tableStyleId>
              </a:tblPr>
              <a:tblGrid>
                <a:gridCol w="406400">
                  <a:extLst>
                    <a:ext uri="{9D8B030D-6E8A-4147-A177-3AD203B41FA5}">
                      <a16:colId xmlns:a16="http://schemas.microsoft.com/office/drawing/2014/main" val="20000"/>
                    </a:ext>
                  </a:extLst>
                </a:gridCol>
                <a:gridCol w="406400">
                  <a:extLst>
                    <a:ext uri="{9D8B030D-6E8A-4147-A177-3AD203B41FA5}">
                      <a16:colId xmlns:a16="http://schemas.microsoft.com/office/drawing/2014/main" val="20001"/>
                    </a:ext>
                  </a:extLst>
                </a:gridCol>
                <a:gridCol w="406400">
                  <a:extLst>
                    <a:ext uri="{9D8B030D-6E8A-4147-A177-3AD203B41FA5}">
                      <a16:colId xmlns:a16="http://schemas.microsoft.com/office/drawing/2014/main" val="20002"/>
                    </a:ext>
                  </a:extLst>
                </a:gridCol>
                <a:gridCol w="406400">
                  <a:extLst>
                    <a:ext uri="{9D8B030D-6E8A-4147-A177-3AD203B41FA5}">
                      <a16:colId xmlns:a16="http://schemas.microsoft.com/office/drawing/2014/main" val="20003"/>
                    </a:ext>
                  </a:extLst>
                </a:gridCol>
                <a:gridCol w="406400">
                  <a:extLst>
                    <a:ext uri="{9D8B030D-6E8A-4147-A177-3AD203B41FA5}">
                      <a16:colId xmlns:a16="http://schemas.microsoft.com/office/drawing/2014/main" val="20004"/>
                    </a:ext>
                  </a:extLst>
                </a:gridCol>
                <a:gridCol w="406400">
                  <a:extLst>
                    <a:ext uri="{9D8B030D-6E8A-4147-A177-3AD203B41FA5}">
                      <a16:colId xmlns:a16="http://schemas.microsoft.com/office/drawing/2014/main" val="20005"/>
                    </a:ext>
                  </a:extLst>
                </a:gridCol>
                <a:gridCol w="406400">
                  <a:extLst>
                    <a:ext uri="{9D8B030D-6E8A-4147-A177-3AD203B41FA5}">
                      <a16:colId xmlns:a16="http://schemas.microsoft.com/office/drawing/2014/main" val="20006"/>
                    </a:ext>
                  </a:extLst>
                </a:gridCol>
                <a:gridCol w="406400">
                  <a:extLst>
                    <a:ext uri="{9D8B030D-6E8A-4147-A177-3AD203B41FA5}">
                      <a16:colId xmlns:a16="http://schemas.microsoft.com/office/drawing/2014/main" val="20007"/>
                    </a:ext>
                  </a:extLst>
                </a:gridCol>
                <a:gridCol w="406400">
                  <a:extLst>
                    <a:ext uri="{9D8B030D-6E8A-4147-A177-3AD203B41FA5}">
                      <a16:colId xmlns:a16="http://schemas.microsoft.com/office/drawing/2014/main" val="20008"/>
                    </a:ext>
                  </a:extLst>
                </a:gridCol>
                <a:gridCol w="406400">
                  <a:extLst>
                    <a:ext uri="{9D8B030D-6E8A-4147-A177-3AD203B41FA5}">
                      <a16:colId xmlns:a16="http://schemas.microsoft.com/office/drawing/2014/main" val="20009"/>
                    </a:ext>
                  </a:extLst>
                </a:gridCol>
                <a:gridCol w="406400">
                  <a:extLst>
                    <a:ext uri="{9D8B030D-6E8A-4147-A177-3AD203B41FA5}">
                      <a16:colId xmlns:a16="http://schemas.microsoft.com/office/drawing/2014/main" val="20010"/>
                    </a:ext>
                  </a:extLst>
                </a:gridCol>
                <a:gridCol w="406400">
                  <a:extLst>
                    <a:ext uri="{9D8B030D-6E8A-4147-A177-3AD203B41FA5}">
                      <a16:colId xmlns:a16="http://schemas.microsoft.com/office/drawing/2014/main" val="20011"/>
                    </a:ext>
                  </a:extLst>
                </a:gridCol>
                <a:gridCol w="406400">
                  <a:extLst>
                    <a:ext uri="{9D8B030D-6E8A-4147-A177-3AD203B41FA5}">
                      <a16:colId xmlns:a16="http://schemas.microsoft.com/office/drawing/2014/main" val="20012"/>
                    </a:ext>
                  </a:extLst>
                </a:gridCol>
                <a:gridCol w="406400">
                  <a:extLst>
                    <a:ext uri="{9D8B030D-6E8A-4147-A177-3AD203B41FA5}">
                      <a16:colId xmlns:a16="http://schemas.microsoft.com/office/drawing/2014/main" val="20013"/>
                    </a:ext>
                  </a:extLst>
                </a:gridCol>
                <a:gridCol w="406400">
                  <a:extLst>
                    <a:ext uri="{9D8B030D-6E8A-4147-A177-3AD203B41FA5}">
                      <a16:colId xmlns:a16="http://schemas.microsoft.com/office/drawing/2014/main" val="20014"/>
                    </a:ext>
                  </a:extLst>
                </a:gridCol>
                <a:gridCol w="406400">
                  <a:extLst>
                    <a:ext uri="{9D8B030D-6E8A-4147-A177-3AD203B41FA5}">
                      <a16:colId xmlns:a16="http://schemas.microsoft.com/office/drawing/2014/main" val="20015"/>
                    </a:ext>
                  </a:extLst>
                </a:gridCol>
                <a:gridCol w="406400">
                  <a:extLst>
                    <a:ext uri="{9D8B030D-6E8A-4147-A177-3AD203B41FA5}">
                      <a16:colId xmlns:a16="http://schemas.microsoft.com/office/drawing/2014/main" val="20016"/>
                    </a:ext>
                  </a:extLst>
                </a:gridCol>
                <a:gridCol w="406400">
                  <a:extLst>
                    <a:ext uri="{9D8B030D-6E8A-4147-A177-3AD203B41FA5}">
                      <a16:colId xmlns:a16="http://schemas.microsoft.com/office/drawing/2014/main" val="20017"/>
                    </a:ext>
                  </a:extLst>
                </a:gridCol>
                <a:gridCol w="406400">
                  <a:extLst>
                    <a:ext uri="{9D8B030D-6E8A-4147-A177-3AD203B41FA5}">
                      <a16:colId xmlns:a16="http://schemas.microsoft.com/office/drawing/2014/main" val="20018"/>
                    </a:ext>
                  </a:extLst>
                </a:gridCol>
                <a:gridCol w="406400">
                  <a:extLst>
                    <a:ext uri="{9D8B030D-6E8A-4147-A177-3AD203B41FA5}">
                      <a16:colId xmlns:a16="http://schemas.microsoft.com/office/drawing/2014/main" val="20019"/>
                    </a:ext>
                  </a:extLst>
                </a:gridCol>
                <a:gridCol w="406400">
                  <a:extLst>
                    <a:ext uri="{9D8B030D-6E8A-4147-A177-3AD203B41FA5}">
                      <a16:colId xmlns:a16="http://schemas.microsoft.com/office/drawing/2014/main" val="20020"/>
                    </a:ext>
                  </a:extLst>
                </a:gridCol>
                <a:gridCol w="406400">
                  <a:extLst>
                    <a:ext uri="{9D8B030D-6E8A-4147-A177-3AD203B41FA5}">
                      <a16:colId xmlns:a16="http://schemas.microsoft.com/office/drawing/2014/main" val="20021"/>
                    </a:ext>
                  </a:extLst>
                </a:gridCol>
                <a:gridCol w="406400">
                  <a:extLst>
                    <a:ext uri="{9D8B030D-6E8A-4147-A177-3AD203B41FA5}">
                      <a16:colId xmlns:a16="http://schemas.microsoft.com/office/drawing/2014/main" val="20022"/>
                    </a:ext>
                  </a:extLst>
                </a:gridCol>
                <a:gridCol w="406400">
                  <a:extLst>
                    <a:ext uri="{9D8B030D-6E8A-4147-A177-3AD203B41FA5}">
                      <a16:colId xmlns:a16="http://schemas.microsoft.com/office/drawing/2014/main" val="20023"/>
                    </a:ext>
                  </a:extLst>
                </a:gridCol>
                <a:gridCol w="406400">
                  <a:extLst>
                    <a:ext uri="{9D8B030D-6E8A-4147-A177-3AD203B41FA5}">
                      <a16:colId xmlns:a16="http://schemas.microsoft.com/office/drawing/2014/main" val="20024"/>
                    </a:ext>
                  </a:extLst>
                </a:gridCol>
                <a:gridCol w="406400">
                  <a:extLst>
                    <a:ext uri="{9D8B030D-6E8A-4147-A177-3AD203B41FA5}">
                      <a16:colId xmlns:a16="http://schemas.microsoft.com/office/drawing/2014/main" val="20025"/>
                    </a:ext>
                  </a:extLst>
                </a:gridCol>
                <a:gridCol w="406400">
                  <a:extLst>
                    <a:ext uri="{9D8B030D-6E8A-4147-A177-3AD203B41FA5}">
                      <a16:colId xmlns:a16="http://schemas.microsoft.com/office/drawing/2014/main" val="20026"/>
                    </a:ext>
                  </a:extLst>
                </a:gridCol>
                <a:gridCol w="406400">
                  <a:extLst>
                    <a:ext uri="{9D8B030D-6E8A-4147-A177-3AD203B41FA5}">
                      <a16:colId xmlns:a16="http://schemas.microsoft.com/office/drawing/2014/main" val="20027"/>
                    </a:ext>
                  </a:extLst>
                </a:gridCol>
                <a:gridCol w="406400">
                  <a:extLst>
                    <a:ext uri="{9D8B030D-6E8A-4147-A177-3AD203B41FA5}">
                      <a16:colId xmlns:a16="http://schemas.microsoft.com/office/drawing/2014/main" val="20028"/>
                    </a:ext>
                  </a:extLst>
                </a:gridCol>
                <a:gridCol w="406400">
                  <a:extLst>
                    <a:ext uri="{9D8B030D-6E8A-4147-A177-3AD203B41FA5}">
                      <a16:colId xmlns:a16="http://schemas.microsoft.com/office/drawing/2014/main" val="20029"/>
                    </a:ext>
                  </a:extLst>
                </a:gridCol>
              </a:tblGrid>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00"/>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01"/>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02"/>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03"/>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04"/>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05"/>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06"/>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07"/>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08"/>
                  </a:ext>
                </a:extLst>
              </a:tr>
              <a:tr h="468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09"/>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10"/>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11"/>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12"/>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13"/>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14"/>
                  </a:ext>
                </a:extLst>
              </a:tr>
              <a:tr h="426000">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lstStyle/>
                    <a:p>
                      <a:pPr marL="0" lvl="0" indent="0" algn="l" rtl="0">
                        <a:spcBef>
                          <a:spcPts val="0"/>
                        </a:spcBef>
                        <a:spcAft>
                          <a:spcPts val="0"/>
                        </a:spcAft>
                        <a:buNone/>
                      </a:pP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extLst>
                  <a:ext uri="{0D108BD9-81ED-4DB2-BD59-A6C34878D82A}">
                    <a16:rowId xmlns:a16="http://schemas.microsoft.com/office/drawing/2014/main" val="10015"/>
                  </a:ext>
                </a:extLst>
              </a:tr>
            </a:tbl>
          </a:graphicData>
        </a:graphic>
      </p:graphicFrame>
      <p:pic>
        <p:nvPicPr>
          <p:cNvPr id="7" name="Google Shape;7;p1"/>
          <p:cNvPicPr preferRelativeResize="0"/>
          <p:nvPr/>
        </p:nvPicPr>
        <p:blipFill rotWithShape="1">
          <a:blip r:embed="rId9">
            <a:alphaModFix amt="50000"/>
          </a:blip>
          <a:srcRect/>
          <a:stretch/>
        </p:blipFill>
        <p:spPr>
          <a:xfrm>
            <a:off x="-50" y="8"/>
            <a:ext cx="12192000" cy="6858000"/>
          </a:xfrm>
          <a:prstGeom prst="rect">
            <a:avLst/>
          </a:prstGeom>
          <a:noFill/>
          <a:ln>
            <a:noFill/>
          </a:ln>
        </p:spPr>
      </p:pic>
      <p:sp>
        <p:nvSpPr>
          <p:cNvPr id="8" name="Google Shape;8;p1"/>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a:spcBef>
                <a:spcPts val="0"/>
              </a:spcBef>
              <a:spcAft>
                <a:spcPts val="0"/>
              </a:spcAft>
              <a:buClr>
                <a:schemeClr val="dk2"/>
              </a:buClr>
              <a:buSzPts val="4000"/>
              <a:buFont typeface="Patrick Hand"/>
              <a:buNone/>
              <a:defRPr sz="4000" b="1">
                <a:solidFill>
                  <a:schemeClr val="dk2"/>
                </a:solidFill>
                <a:latin typeface="Patrick Hand"/>
                <a:ea typeface="Patrick Hand"/>
                <a:cs typeface="Patrick Hand"/>
                <a:sym typeface="Patrick Hand"/>
              </a:defRPr>
            </a:lvl1pPr>
            <a:lvl2pPr lvl="1">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2pPr>
            <a:lvl3pPr lvl="2">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3pPr>
            <a:lvl4pPr lvl="3">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4pPr>
            <a:lvl5pPr lvl="4">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5pPr>
            <a:lvl6pPr lvl="5">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6pPr>
            <a:lvl7pPr lvl="6">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7pPr>
            <a:lvl8pPr lvl="7">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8pPr>
            <a:lvl9pPr lvl="8">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9pPr>
          </a:lstStyle>
          <a:p>
            <a:endParaRPr/>
          </a:p>
        </p:txBody>
      </p:sp>
      <p:sp>
        <p:nvSpPr>
          <p:cNvPr id="9" name="Google Shape;9;p1"/>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49250">
              <a:lnSpc>
                <a:spcPct val="115000"/>
              </a:lnSpc>
              <a:spcBef>
                <a:spcPts val="0"/>
              </a:spcBef>
              <a:spcAft>
                <a:spcPts val="0"/>
              </a:spcAft>
              <a:buClr>
                <a:schemeClr val="dk2"/>
              </a:buClr>
              <a:buSzPts val="1900"/>
              <a:buFont typeface="Comfortaa Regular"/>
              <a:buChar char="●"/>
              <a:defRPr sz="1900">
                <a:solidFill>
                  <a:schemeClr val="dk2"/>
                </a:solidFill>
                <a:latin typeface="Comfortaa Regular"/>
                <a:ea typeface="Comfortaa Regular"/>
                <a:cs typeface="Comfortaa Regular"/>
                <a:sym typeface="Comfortaa Regular"/>
              </a:defRPr>
            </a:lvl1pPr>
            <a:lvl2pPr marL="914400" lvl="1" indent="-349250">
              <a:lnSpc>
                <a:spcPct val="115000"/>
              </a:lnSpc>
              <a:spcBef>
                <a:spcPts val="2100"/>
              </a:spcBef>
              <a:spcAft>
                <a:spcPts val="0"/>
              </a:spcAft>
              <a:buClr>
                <a:schemeClr val="dk2"/>
              </a:buClr>
              <a:buSzPts val="1900"/>
              <a:buFont typeface="Comfortaa Regular"/>
              <a:buChar char="○"/>
              <a:defRPr sz="1900">
                <a:solidFill>
                  <a:schemeClr val="dk2"/>
                </a:solidFill>
                <a:latin typeface="Comfortaa Regular"/>
                <a:ea typeface="Comfortaa Regular"/>
                <a:cs typeface="Comfortaa Regular"/>
                <a:sym typeface="Comfortaa Regular"/>
              </a:defRPr>
            </a:lvl2pPr>
            <a:lvl3pPr marL="1371600" lvl="2" indent="-349250">
              <a:lnSpc>
                <a:spcPct val="115000"/>
              </a:lnSpc>
              <a:spcBef>
                <a:spcPts val="2100"/>
              </a:spcBef>
              <a:spcAft>
                <a:spcPts val="0"/>
              </a:spcAft>
              <a:buClr>
                <a:schemeClr val="dk2"/>
              </a:buClr>
              <a:buSzPts val="1900"/>
              <a:buFont typeface="Comfortaa Regular"/>
              <a:buChar char="■"/>
              <a:defRPr sz="1900">
                <a:solidFill>
                  <a:schemeClr val="dk2"/>
                </a:solidFill>
                <a:latin typeface="Comfortaa Regular"/>
                <a:ea typeface="Comfortaa Regular"/>
                <a:cs typeface="Comfortaa Regular"/>
                <a:sym typeface="Comfortaa Regular"/>
              </a:defRPr>
            </a:lvl3pPr>
            <a:lvl4pPr marL="1828800" lvl="3" indent="-349250">
              <a:lnSpc>
                <a:spcPct val="115000"/>
              </a:lnSpc>
              <a:spcBef>
                <a:spcPts val="2100"/>
              </a:spcBef>
              <a:spcAft>
                <a:spcPts val="0"/>
              </a:spcAft>
              <a:buClr>
                <a:schemeClr val="dk2"/>
              </a:buClr>
              <a:buSzPts val="1900"/>
              <a:buFont typeface="Comfortaa Regular"/>
              <a:buChar char="●"/>
              <a:defRPr sz="1900">
                <a:solidFill>
                  <a:schemeClr val="dk2"/>
                </a:solidFill>
                <a:latin typeface="Comfortaa Regular"/>
                <a:ea typeface="Comfortaa Regular"/>
                <a:cs typeface="Comfortaa Regular"/>
                <a:sym typeface="Comfortaa Regular"/>
              </a:defRPr>
            </a:lvl4pPr>
            <a:lvl5pPr marL="2286000" lvl="4" indent="-349250">
              <a:lnSpc>
                <a:spcPct val="115000"/>
              </a:lnSpc>
              <a:spcBef>
                <a:spcPts val="2100"/>
              </a:spcBef>
              <a:spcAft>
                <a:spcPts val="0"/>
              </a:spcAft>
              <a:buClr>
                <a:schemeClr val="dk2"/>
              </a:buClr>
              <a:buSzPts val="1900"/>
              <a:buFont typeface="Comfortaa Regular"/>
              <a:buChar char="○"/>
              <a:defRPr sz="1900">
                <a:solidFill>
                  <a:schemeClr val="dk2"/>
                </a:solidFill>
                <a:latin typeface="Comfortaa Regular"/>
                <a:ea typeface="Comfortaa Regular"/>
                <a:cs typeface="Comfortaa Regular"/>
                <a:sym typeface="Comfortaa Regular"/>
              </a:defRPr>
            </a:lvl5pPr>
            <a:lvl6pPr marL="2743200" lvl="5" indent="-349250">
              <a:lnSpc>
                <a:spcPct val="115000"/>
              </a:lnSpc>
              <a:spcBef>
                <a:spcPts val="2100"/>
              </a:spcBef>
              <a:spcAft>
                <a:spcPts val="0"/>
              </a:spcAft>
              <a:buClr>
                <a:schemeClr val="dk2"/>
              </a:buClr>
              <a:buSzPts val="1900"/>
              <a:buFont typeface="Comfortaa Regular"/>
              <a:buChar char="■"/>
              <a:defRPr sz="1900">
                <a:solidFill>
                  <a:schemeClr val="dk2"/>
                </a:solidFill>
                <a:latin typeface="Comfortaa Regular"/>
                <a:ea typeface="Comfortaa Regular"/>
                <a:cs typeface="Comfortaa Regular"/>
                <a:sym typeface="Comfortaa Regular"/>
              </a:defRPr>
            </a:lvl6pPr>
            <a:lvl7pPr marL="3200400" lvl="6" indent="-349250">
              <a:lnSpc>
                <a:spcPct val="115000"/>
              </a:lnSpc>
              <a:spcBef>
                <a:spcPts val="2100"/>
              </a:spcBef>
              <a:spcAft>
                <a:spcPts val="0"/>
              </a:spcAft>
              <a:buClr>
                <a:schemeClr val="dk2"/>
              </a:buClr>
              <a:buSzPts val="1900"/>
              <a:buFont typeface="Comfortaa Regular"/>
              <a:buChar char="●"/>
              <a:defRPr sz="1900">
                <a:solidFill>
                  <a:schemeClr val="dk2"/>
                </a:solidFill>
                <a:latin typeface="Comfortaa Regular"/>
                <a:ea typeface="Comfortaa Regular"/>
                <a:cs typeface="Comfortaa Regular"/>
                <a:sym typeface="Comfortaa Regular"/>
              </a:defRPr>
            </a:lvl7pPr>
            <a:lvl8pPr marL="3657600" lvl="7" indent="-349250">
              <a:lnSpc>
                <a:spcPct val="115000"/>
              </a:lnSpc>
              <a:spcBef>
                <a:spcPts val="2100"/>
              </a:spcBef>
              <a:spcAft>
                <a:spcPts val="0"/>
              </a:spcAft>
              <a:buClr>
                <a:schemeClr val="dk2"/>
              </a:buClr>
              <a:buSzPts val="1900"/>
              <a:buFont typeface="Comfortaa Regular"/>
              <a:buChar char="○"/>
              <a:defRPr sz="1900">
                <a:solidFill>
                  <a:schemeClr val="dk2"/>
                </a:solidFill>
                <a:latin typeface="Comfortaa Regular"/>
                <a:ea typeface="Comfortaa Regular"/>
                <a:cs typeface="Comfortaa Regular"/>
                <a:sym typeface="Comfortaa Regular"/>
              </a:defRPr>
            </a:lvl8pPr>
            <a:lvl9pPr marL="4114800" lvl="8" indent="-349250">
              <a:lnSpc>
                <a:spcPct val="115000"/>
              </a:lnSpc>
              <a:spcBef>
                <a:spcPts val="2100"/>
              </a:spcBef>
              <a:spcAft>
                <a:spcPts val="2100"/>
              </a:spcAft>
              <a:buClr>
                <a:schemeClr val="dk2"/>
              </a:buClr>
              <a:buSzPts val="1900"/>
              <a:buFont typeface="Comfortaa Regular"/>
              <a:buChar char="■"/>
              <a:defRPr sz="1900">
                <a:solidFill>
                  <a:schemeClr val="dk2"/>
                </a:solidFill>
                <a:latin typeface="Comfortaa Regular"/>
                <a:ea typeface="Comfortaa Regular"/>
                <a:cs typeface="Comfortaa Regular"/>
                <a:sym typeface="Comfortaa Regular"/>
              </a:defRPr>
            </a:lvl9pPr>
          </a:lstStyle>
          <a:p>
            <a:endParaRPr/>
          </a:p>
        </p:txBody>
      </p:sp>
      <p:sp>
        <p:nvSpPr>
          <p:cNvPr id="10" name="Google Shape;10;p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1"/>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3" r:id="rId3"/>
    <p:sldLayoutId id="2147483654" r:id="rId4"/>
    <p:sldLayoutId id="2147483656" r:id="rId5"/>
    <p:sldLayoutId id="2147483657" r:id="rId6"/>
    <p:sldLayoutId id="2147483668"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6.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8" name="Google Shape;298;p24"/>
          <p:cNvSpPr txBox="1">
            <a:spLocks noGrp="1"/>
          </p:cNvSpPr>
          <p:nvPr>
            <p:ph type="title"/>
          </p:nvPr>
        </p:nvSpPr>
        <p:spPr>
          <a:xfrm>
            <a:off x="551141" y="1417399"/>
            <a:ext cx="5598648" cy="1324800"/>
          </a:xfrm>
          <a:prstGeom prst="rect">
            <a:avLst/>
          </a:prstGeom>
        </p:spPr>
        <p:txBody>
          <a:bodyPr spcFirstLastPara="1" wrap="square" lIns="121900" tIns="121900" rIns="121900" bIns="121900" anchor="t" anchorCtr="0">
            <a:noAutofit/>
          </a:bodyPr>
          <a:lstStyle/>
          <a:p>
            <a:pPr lvl="0"/>
            <a:r>
              <a:rPr lang="en-GB" sz="5400" dirty="0"/>
              <a:t>ECAD4017/C Assessment guidance / </a:t>
            </a:r>
            <a:r>
              <a:rPr lang="en-GB" sz="5400" dirty="0" err="1"/>
              <a:t>Canllawiau</a:t>
            </a:r>
            <a:r>
              <a:rPr lang="en-GB" sz="5400" dirty="0"/>
              <a:t> </a:t>
            </a:r>
            <a:r>
              <a:rPr lang="en-GB" sz="5400" dirty="0" err="1"/>
              <a:t>asesu</a:t>
            </a:r>
            <a:r>
              <a:rPr lang="en-GB" sz="5400" dirty="0"/>
              <a:t> </a:t>
            </a:r>
            <a:br>
              <a:rPr lang="en-GB" sz="2800" dirty="0"/>
            </a:br>
            <a:endParaRPr sz="2400" dirty="0"/>
          </a:p>
        </p:txBody>
      </p:sp>
      <p:grpSp>
        <p:nvGrpSpPr>
          <p:cNvPr id="300" name="Google Shape;300;p24"/>
          <p:cNvGrpSpPr/>
          <p:nvPr/>
        </p:nvGrpSpPr>
        <p:grpSpPr>
          <a:xfrm>
            <a:off x="7072862" y="4721459"/>
            <a:ext cx="3872859" cy="1649101"/>
            <a:chOff x="4487664" y="-1392325"/>
            <a:chExt cx="3997997" cy="1702034"/>
          </a:xfrm>
        </p:grpSpPr>
        <p:grpSp>
          <p:nvGrpSpPr>
            <p:cNvPr id="301" name="Google Shape;301;p24"/>
            <p:cNvGrpSpPr/>
            <p:nvPr/>
          </p:nvGrpSpPr>
          <p:grpSpPr>
            <a:xfrm>
              <a:off x="5041805" y="-1392325"/>
              <a:ext cx="2896971" cy="1702034"/>
              <a:chOff x="4692026" y="4370063"/>
              <a:chExt cx="2807959" cy="1649737"/>
            </a:xfrm>
          </p:grpSpPr>
          <p:sp>
            <p:nvSpPr>
              <p:cNvPr id="302" name="Google Shape;302;p24"/>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3" name="Google Shape;303;p24"/>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04" name="Google Shape;304;p24"/>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5" name="Google Shape;305;p24"/>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6" name="Google Shape;306;p24"/>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7" name="Google Shape;307;p24"/>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13" name="Google Shape;375;p27"/>
          <p:cNvSpPr/>
          <p:nvPr/>
        </p:nvSpPr>
        <p:spPr>
          <a:xfrm>
            <a:off x="8421111" y="2902874"/>
            <a:ext cx="1140176" cy="1497235"/>
          </a:xfrm>
          <a:prstGeom prst="rect">
            <a:avLst/>
          </a:prstGeom>
        </p:spPr>
        <p:txBody>
          <a:bodyPr>
            <a:prstTxWarp prst="textPlain">
              <a:avLst/>
            </a:prstTxWarp>
          </a:bodyPr>
          <a:lstStyle/>
          <a:p>
            <a:pPr lvl="0" algn="ctr"/>
            <a:r>
              <a:rPr b="0" i="0" dirty="0">
                <a:ln>
                  <a:noFill/>
                </a:ln>
                <a:solidFill>
                  <a:schemeClr val="lt1"/>
                </a:solidFill>
                <a:latin typeface="Bangers"/>
              </a:rPr>
              <a:t>?</a:t>
            </a:r>
          </a:p>
        </p:txBody>
      </p:sp>
      <p:sp>
        <p:nvSpPr>
          <p:cNvPr id="299" name="Google Shape;299;p24"/>
          <p:cNvSpPr txBox="1">
            <a:spLocks noGrp="1"/>
          </p:cNvSpPr>
          <p:nvPr>
            <p:ph type="body" idx="1"/>
          </p:nvPr>
        </p:nvSpPr>
        <p:spPr>
          <a:xfrm>
            <a:off x="7333368" y="5204620"/>
            <a:ext cx="2227919" cy="22359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sz="2400" dirty="0"/>
              <a:t>ECAD4017/C</a:t>
            </a:r>
          </a:p>
          <a:p>
            <a:pPr marL="0" lvl="0" indent="0" algn="ctr" rtl="0">
              <a:spcBef>
                <a:spcPts val="0"/>
              </a:spcBef>
              <a:spcAft>
                <a:spcPts val="0"/>
              </a:spcAft>
              <a:buNone/>
            </a:pPr>
            <a:r>
              <a:rPr lang="en-GB" sz="2400" dirty="0"/>
              <a:t> Assessment.</a:t>
            </a:r>
            <a:endParaRPr sz="2400" dirty="0"/>
          </a:p>
        </p:txBody>
      </p:sp>
      <p:sp>
        <p:nvSpPr>
          <p:cNvPr id="2" name="TextBox 1">
            <a:extLst>
              <a:ext uri="{FF2B5EF4-FFF2-40B4-BE49-F238E27FC236}">
                <a16:creationId xmlns:a16="http://schemas.microsoft.com/office/drawing/2014/main" id="{E908235C-842A-8F4D-90D4-2924ED1455DF}"/>
              </a:ext>
            </a:extLst>
          </p:cNvPr>
          <p:cNvSpPr txBox="1"/>
          <p:nvPr/>
        </p:nvSpPr>
        <p:spPr>
          <a:xfrm>
            <a:off x="7073185" y="1541870"/>
            <a:ext cx="3878347" cy="1200329"/>
          </a:xfrm>
          <a:prstGeom prst="rect">
            <a:avLst/>
          </a:prstGeom>
          <a:noFill/>
        </p:spPr>
        <p:txBody>
          <a:bodyPr wrap="square" rtlCol="0">
            <a:spAutoFit/>
          </a:bodyPr>
          <a:lstStyle/>
          <a:p>
            <a:pPr algn="ctr"/>
            <a:r>
              <a:rPr lang="en-US" sz="2400" dirty="0"/>
              <a:t>What do I need to include in my presentation to get a really good mark ?</a:t>
            </a:r>
          </a:p>
        </p:txBody>
      </p:sp>
      <p:sp>
        <p:nvSpPr>
          <p:cNvPr id="3" name="Curved Down Arrow 2">
            <a:extLst>
              <a:ext uri="{FF2B5EF4-FFF2-40B4-BE49-F238E27FC236}">
                <a16:creationId xmlns:a16="http://schemas.microsoft.com/office/drawing/2014/main" id="{417629BF-07CE-764B-9AD7-DA4940CF0F37}"/>
              </a:ext>
            </a:extLst>
          </p:cNvPr>
          <p:cNvSpPr/>
          <p:nvPr/>
        </p:nvSpPr>
        <p:spPr>
          <a:xfrm rot="4263812">
            <a:off x="10120856" y="4379181"/>
            <a:ext cx="1783195" cy="73849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urved Down Arrow 14">
            <a:extLst>
              <a:ext uri="{FF2B5EF4-FFF2-40B4-BE49-F238E27FC236}">
                <a16:creationId xmlns:a16="http://schemas.microsoft.com/office/drawing/2014/main" id="{FB14C9C2-1E21-8642-91DF-3B5DC65B87DE}"/>
              </a:ext>
            </a:extLst>
          </p:cNvPr>
          <p:cNvSpPr/>
          <p:nvPr/>
        </p:nvSpPr>
        <p:spPr>
          <a:xfrm rot="4263812" flipV="1">
            <a:off x="5943259" y="4507597"/>
            <a:ext cx="1783195" cy="836737"/>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23"/>
          <p:cNvSpPr txBox="1">
            <a:spLocks noGrp="1"/>
          </p:cNvSpPr>
          <p:nvPr>
            <p:ph type="title"/>
          </p:nvPr>
        </p:nvSpPr>
        <p:spPr>
          <a:xfrm>
            <a:off x="6300986" y="971513"/>
            <a:ext cx="5599980" cy="5025875"/>
          </a:xfrm>
          <a:prstGeom prst="rect">
            <a:avLst/>
          </a:prstGeom>
        </p:spPr>
        <p:txBody>
          <a:bodyPr spcFirstLastPara="1" wrap="square" lIns="121900" tIns="121900" rIns="121900" bIns="121900" anchor="t" anchorCtr="0">
            <a:noAutofit/>
          </a:bodyPr>
          <a:lstStyle/>
          <a:p>
            <a:pPr lvl="0"/>
            <a:r>
              <a:rPr lang="en-GB" sz="6500" dirty="0"/>
              <a:t>Aim </a:t>
            </a:r>
            <a:r>
              <a:rPr lang="mr-IN" sz="6500" dirty="0"/>
              <a:t>–</a:t>
            </a:r>
            <a:r>
              <a:rPr lang="en-GB" sz="6500" dirty="0"/>
              <a:t> </a:t>
            </a:r>
            <a:br>
              <a:rPr lang="en-GB" sz="6500" dirty="0"/>
            </a:br>
            <a:r>
              <a:rPr lang="en-GB" sz="4800" b="0" dirty="0"/>
              <a:t>To know how to get a good mark! </a:t>
            </a:r>
            <a:br>
              <a:rPr lang="en-GB" sz="4800" b="0" dirty="0"/>
            </a:br>
            <a:br>
              <a:rPr lang="en-GB" sz="4800" b="0" dirty="0"/>
            </a:br>
            <a:r>
              <a:rPr lang="en-GB" sz="4800" b="0" dirty="0"/>
              <a:t>I </a:t>
            </a:r>
            <a:r>
              <a:rPr lang="en-GB" sz="4800" b="0" dirty="0" err="1"/>
              <a:t>wybod</a:t>
            </a:r>
            <a:r>
              <a:rPr lang="en-GB" sz="4800" b="0" dirty="0"/>
              <a:t> </a:t>
            </a:r>
            <a:r>
              <a:rPr lang="en-GB" sz="4800" b="0" dirty="0" err="1"/>
              <a:t>sut</a:t>
            </a:r>
            <a:r>
              <a:rPr lang="en-GB" sz="4800" b="0" dirty="0"/>
              <a:t> </a:t>
            </a:r>
            <a:r>
              <a:rPr lang="en-GB" sz="4800" b="0" dirty="0" err="1"/>
              <a:t>i</a:t>
            </a:r>
            <a:r>
              <a:rPr lang="en-GB" sz="4800" b="0" dirty="0"/>
              <a:t> </a:t>
            </a:r>
            <a:r>
              <a:rPr lang="en-GB" sz="4800" b="0" dirty="0" err="1"/>
              <a:t>gael</a:t>
            </a:r>
            <a:r>
              <a:rPr lang="en-GB" sz="4800" b="0" dirty="0"/>
              <a:t> marc da!</a:t>
            </a:r>
            <a:endParaRPr sz="4800" b="0" dirty="0">
              <a:solidFill>
                <a:schemeClr val="accen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title"/>
          </p:nvPr>
        </p:nvSpPr>
        <p:spPr>
          <a:xfrm>
            <a:off x="603860" y="-251012"/>
            <a:ext cx="6568296" cy="1262905"/>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sz="7000" dirty="0">
                <a:solidFill>
                  <a:schemeClr val="dk2"/>
                </a:solidFill>
              </a:rPr>
              <a:t>The overview</a:t>
            </a:r>
            <a:endParaRPr sz="7000" dirty="0">
              <a:solidFill>
                <a:schemeClr val="dk2"/>
              </a:solidFill>
            </a:endParaRPr>
          </a:p>
        </p:txBody>
      </p:sp>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sp>
        <p:nvSpPr>
          <p:cNvPr id="3" name="Rectangle 2">
            <a:extLst>
              <a:ext uri="{FF2B5EF4-FFF2-40B4-BE49-F238E27FC236}">
                <a16:creationId xmlns:a16="http://schemas.microsoft.com/office/drawing/2014/main" id="{B3C3B644-1EFF-7947-AC8E-3D30EC3E75A2}"/>
              </a:ext>
            </a:extLst>
          </p:cNvPr>
          <p:cNvSpPr/>
          <p:nvPr/>
        </p:nvSpPr>
        <p:spPr>
          <a:xfrm>
            <a:off x="2442258" y="5764192"/>
            <a:ext cx="925975" cy="5092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3057005A-F68A-6A4F-A8A8-62DBDD0F0F55}"/>
              </a:ext>
            </a:extLst>
          </p:cNvPr>
          <p:cNvSpPr/>
          <p:nvPr/>
        </p:nvSpPr>
        <p:spPr>
          <a:xfrm>
            <a:off x="7351853" y="5601620"/>
            <a:ext cx="925975" cy="5092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000AB11-541D-B44C-A6A9-4BF0E9F0386F}"/>
              </a:ext>
            </a:extLst>
          </p:cNvPr>
          <p:cNvPicPr>
            <a:picLocks noChangeAspect="1"/>
          </p:cNvPicPr>
          <p:nvPr/>
        </p:nvPicPr>
        <p:blipFill>
          <a:blip r:embed="rId3"/>
          <a:stretch>
            <a:fillRect/>
          </a:stretch>
        </p:blipFill>
        <p:spPr>
          <a:xfrm>
            <a:off x="820356" y="1011893"/>
            <a:ext cx="7543800" cy="5549900"/>
          </a:xfrm>
          <a:prstGeom prst="rect">
            <a:avLst/>
          </a:prstGeom>
        </p:spPr>
      </p:pic>
      <p:sp>
        <p:nvSpPr>
          <p:cNvPr id="2" name="Rounded Rectangle 1">
            <a:extLst>
              <a:ext uri="{FF2B5EF4-FFF2-40B4-BE49-F238E27FC236}">
                <a16:creationId xmlns:a16="http://schemas.microsoft.com/office/drawing/2014/main" id="{0D00E250-94F5-9B44-96C3-F098B1175DDA}"/>
              </a:ext>
            </a:extLst>
          </p:cNvPr>
          <p:cNvSpPr/>
          <p:nvPr/>
        </p:nvSpPr>
        <p:spPr>
          <a:xfrm>
            <a:off x="2442257" y="5854700"/>
            <a:ext cx="925975" cy="25620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24/3/26</a:t>
            </a:r>
          </a:p>
        </p:txBody>
      </p:sp>
      <p:sp>
        <p:nvSpPr>
          <p:cNvPr id="8" name="Rounded Rectangle 7">
            <a:extLst>
              <a:ext uri="{FF2B5EF4-FFF2-40B4-BE49-F238E27FC236}">
                <a16:creationId xmlns:a16="http://schemas.microsoft.com/office/drawing/2014/main" id="{DF8DCCF4-16BC-5241-9435-3FD95FC502A6}"/>
              </a:ext>
            </a:extLst>
          </p:cNvPr>
          <p:cNvSpPr/>
          <p:nvPr/>
        </p:nvSpPr>
        <p:spPr>
          <a:xfrm>
            <a:off x="6669910" y="5854700"/>
            <a:ext cx="810389" cy="25620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23/4/26</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title"/>
          </p:nvPr>
        </p:nvSpPr>
        <p:spPr>
          <a:xfrm>
            <a:off x="812800" y="-190500"/>
            <a:ext cx="6568296" cy="1262905"/>
          </a:xfrm>
          <a:prstGeom prst="rect">
            <a:avLst/>
          </a:prstGeom>
        </p:spPr>
        <p:txBody>
          <a:bodyPr spcFirstLastPara="1" wrap="square" lIns="121900" tIns="121900" rIns="121900" bIns="121900" anchor="t" anchorCtr="0">
            <a:noAutofit/>
          </a:bodyPr>
          <a:lstStyle/>
          <a:p>
            <a:pPr lvl="0"/>
            <a:r>
              <a:rPr lang="en-GB" sz="7000" dirty="0"/>
              <a:t>Y </a:t>
            </a:r>
            <a:r>
              <a:rPr lang="en-GB" sz="7000" dirty="0" err="1"/>
              <a:t>trosolwg</a:t>
            </a:r>
            <a:endParaRPr sz="7000" dirty="0">
              <a:solidFill>
                <a:schemeClr val="dk2"/>
              </a:solidFill>
            </a:endParaRPr>
          </a:p>
        </p:txBody>
      </p:sp>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sp>
        <p:nvSpPr>
          <p:cNvPr id="5" name="TextBox 4">
            <a:extLst>
              <a:ext uri="{FF2B5EF4-FFF2-40B4-BE49-F238E27FC236}">
                <a16:creationId xmlns:a16="http://schemas.microsoft.com/office/drawing/2014/main" id="{B4B34145-F112-954B-B088-D118DFEA5EDB}"/>
              </a:ext>
            </a:extLst>
          </p:cNvPr>
          <p:cNvSpPr txBox="1"/>
          <p:nvPr/>
        </p:nvSpPr>
        <p:spPr>
          <a:xfrm>
            <a:off x="9780608" y="1909823"/>
            <a:ext cx="184731" cy="307777"/>
          </a:xfrm>
          <a:prstGeom prst="rect">
            <a:avLst/>
          </a:prstGeom>
          <a:noFill/>
        </p:spPr>
        <p:txBody>
          <a:bodyPr wrap="none" rtlCol="0">
            <a:spAutoFit/>
          </a:bodyPr>
          <a:lstStyle/>
          <a:p>
            <a:endParaRPr lang="en-US" dirty="0"/>
          </a:p>
        </p:txBody>
      </p:sp>
      <p:pic>
        <p:nvPicPr>
          <p:cNvPr id="4" name="Picture 3">
            <a:extLst>
              <a:ext uri="{FF2B5EF4-FFF2-40B4-BE49-F238E27FC236}">
                <a16:creationId xmlns:a16="http://schemas.microsoft.com/office/drawing/2014/main" id="{4987BD13-EE44-0043-AEAB-9A2E42DFD8A7}"/>
              </a:ext>
            </a:extLst>
          </p:cNvPr>
          <p:cNvPicPr>
            <a:picLocks noChangeAspect="1"/>
          </p:cNvPicPr>
          <p:nvPr/>
        </p:nvPicPr>
        <p:blipFill>
          <a:blip r:embed="rId3"/>
          <a:stretch>
            <a:fillRect/>
          </a:stretch>
        </p:blipFill>
        <p:spPr>
          <a:xfrm>
            <a:off x="812800" y="907664"/>
            <a:ext cx="7251700" cy="5823335"/>
          </a:xfrm>
          <a:prstGeom prst="rect">
            <a:avLst/>
          </a:prstGeom>
        </p:spPr>
      </p:pic>
      <p:sp>
        <p:nvSpPr>
          <p:cNvPr id="6" name="Rounded Rectangle 5">
            <a:extLst>
              <a:ext uri="{FF2B5EF4-FFF2-40B4-BE49-F238E27FC236}">
                <a16:creationId xmlns:a16="http://schemas.microsoft.com/office/drawing/2014/main" id="{D0F4065C-4667-914A-9801-B84F8D9C8C18}"/>
              </a:ext>
            </a:extLst>
          </p:cNvPr>
          <p:cNvSpPr/>
          <p:nvPr/>
        </p:nvSpPr>
        <p:spPr>
          <a:xfrm>
            <a:off x="2442257" y="5854700"/>
            <a:ext cx="925975" cy="25620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24/3/26</a:t>
            </a:r>
          </a:p>
        </p:txBody>
      </p:sp>
      <p:sp>
        <p:nvSpPr>
          <p:cNvPr id="7" name="Rounded Rectangle 6">
            <a:extLst>
              <a:ext uri="{FF2B5EF4-FFF2-40B4-BE49-F238E27FC236}">
                <a16:creationId xmlns:a16="http://schemas.microsoft.com/office/drawing/2014/main" id="{0E33166A-AA0B-2B47-8CBA-670EEFBEE98F}"/>
              </a:ext>
            </a:extLst>
          </p:cNvPr>
          <p:cNvSpPr/>
          <p:nvPr/>
        </p:nvSpPr>
        <p:spPr>
          <a:xfrm>
            <a:off x="6454010" y="5854700"/>
            <a:ext cx="810389" cy="25620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23/4/26</a:t>
            </a:r>
          </a:p>
        </p:txBody>
      </p:sp>
    </p:spTree>
    <p:extLst>
      <p:ext uri="{BB962C8B-B14F-4D97-AF65-F5344CB8AC3E}">
        <p14:creationId xmlns:p14="http://schemas.microsoft.com/office/powerpoint/2010/main" val="3573816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title"/>
          </p:nvPr>
        </p:nvSpPr>
        <p:spPr>
          <a:xfrm>
            <a:off x="723450" y="-174812"/>
            <a:ext cx="6568296" cy="1262905"/>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sz="7000" dirty="0">
                <a:solidFill>
                  <a:schemeClr val="dk2"/>
                </a:solidFill>
              </a:rPr>
              <a:t>The overview</a:t>
            </a:r>
            <a:endParaRPr sz="7000" dirty="0">
              <a:solidFill>
                <a:schemeClr val="dk2"/>
              </a:solidFill>
            </a:endParaRPr>
          </a:p>
        </p:txBody>
      </p:sp>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dirty="0">
                <a:ln>
                  <a:noFill/>
                </a:ln>
                <a:solidFill>
                  <a:schemeClr val="lt1"/>
                </a:solidFill>
                <a:latin typeface="Bangers"/>
              </a:rPr>
              <a:t>?</a:t>
            </a:r>
          </a:p>
        </p:txBody>
      </p:sp>
      <p:sp>
        <p:nvSpPr>
          <p:cNvPr id="3" name="TextBox 2">
            <a:extLst>
              <a:ext uri="{FF2B5EF4-FFF2-40B4-BE49-F238E27FC236}">
                <a16:creationId xmlns:a16="http://schemas.microsoft.com/office/drawing/2014/main" id="{AFC21B02-A977-6F40-B78E-C08DB1ECF1BD}"/>
              </a:ext>
            </a:extLst>
          </p:cNvPr>
          <p:cNvSpPr txBox="1"/>
          <p:nvPr/>
        </p:nvSpPr>
        <p:spPr>
          <a:xfrm>
            <a:off x="825501" y="1303993"/>
            <a:ext cx="8851900" cy="4924425"/>
          </a:xfrm>
          <a:prstGeom prst="rect">
            <a:avLst/>
          </a:prstGeom>
          <a:noFill/>
        </p:spPr>
        <p:txBody>
          <a:bodyPr wrap="square" rtlCol="0">
            <a:spAutoFit/>
          </a:bodyPr>
          <a:lstStyle/>
          <a:p>
            <a:r>
              <a:rPr lang="en-GB" sz="2000" dirty="0"/>
              <a:t>A presentation that </a:t>
            </a:r>
            <a:r>
              <a:rPr lang="en-US" sz="2000" dirty="0"/>
              <a:t>considers the three central strands of </a:t>
            </a:r>
            <a:r>
              <a:rPr lang="en-US" sz="2000" b="1" i="1" dirty="0"/>
              <a:t>managing the learning environment,</a:t>
            </a:r>
            <a:r>
              <a:rPr lang="en-GB" sz="2000" b="1" i="1" dirty="0"/>
              <a:t> differentiation</a:t>
            </a:r>
            <a:r>
              <a:rPr lang="en-GB" sz="2000" dirty="0"/>
              <a:t> and </a:t>
            </a:r>
            <a:r>
              <a:rPr lang="en-GB" sz="2000" b="1" i="1" dirty="0"/>
              <a:t>exploiting subject disciplines in areas of learning.</a:t>
            </a:r>
            <a:r>
              <a:rPr lang="en-GB" sz="2000" dirty="0"/>
              <a:t> </a:t>
            </a:r>
            <a:r>
              <a:rPr lang="en-US" sz="2000" dirty="0"/>
              <a:t>Discuss these central strands in relation to practices in education, showing secure understanding, identifying personal strengths and areas for development for each. </a:t>
            </a:r>
            <a:endParaRPr lang="en-GB" sz="2000" dirty="0"/>
          </a:p>
          <a:p>
            <a:r>
              <a:rPr lang="en-GB" sz="2000" b="1" dirty="0"/>
              <a:t> </a:t>
            </a:r>
            <a:endParaRPr lang="en-GB" sz="2000" dirty="0"/>
          </a:p>
          <a:p>
            <a:r>
              <a:rPr lang="en-GB" sz="2000" dirty="0"/>
              <a:t>The duration of this presentation is </a:t>
            </a:r>
            <a:r>
              <a:rPr lang="en-GB" sz="2000" b="1" u="sng" dirty="0"/>
              <a:t>20mins</a:t>
            </a:r>
            <a:endParaRPr lang="en-GB" sz="2000" dirty="0"/>
          </a:p>
          <a:p>
            <a:r>
              <a:rPr lang="en-GB" sz="2000" dirty="0"/>
              <a:t> </a:t>
            </a:r>
          </a:p>
          <a:p>
            <a:r>
              <a:rPr lang="en-GB" sz="2000" dirty="0"/>
              <a:t>The assessment consists of an individual </a:t>
            </a:r>
            <a:r>
              <a:rPr lang="en-GB" sz="2000" b="1" dirty="0"/>
              <a:t>presentation of 15 mins </a:t>
            </a:r>
            <a:r>
              <a:rPr lang="en-GB" sz="2000" dirty="0"/>
              <a:t>and </a:t>
            </a:r>
            <a:r>
              <a:rPr lang="en-GB" sz="2000" b="1" dirty="0"/>
              <a:t>5 mins</a:t>
            </a:r>
            <a:r>
              <a:rPr lang="en-GB" sz="2000" dirty="0"/>
              <a:t> of a related </a:t>
            </a:r>
            <a:r>
              <a:rPr lang="en-GB" sz="2000" b="1" dirty="0"/>
              <a:t>Q+A</a:t>
            </a:r>
            <a:r>
              <a:rPr lang="en-GB" sz="2000" dirty="0"/>
              <a:t> period. </a:t>
            </a:r>
          </a:p>
          <a:p>
            <a:r>
              <a:rPr lang="en-GB" sz="2000" dirty="0"/>
              <a:t> </a:t>
            </a:r>
          </a:p>
          <a:p>
            <a:r>
              <a:rPr lang="en-GB" sz="2000" dirty="0"/>
              <a:t>Your response should reflect your understanding of the three central strands, the role of the professional teacher as being a reflective practitioner, the complex nature of the learning environment and reflect upon pedagogical choices.</a:t>
            </a:r>
          </a:p>
          <a:p>
            <a:endParaRPr lang="en-US" dirty="0"/>
          </a:p>
        </p:txBody>
      </p:sp>
    </p:spTree>
    <p:extLst>
      <p:ext uri="{BB962C8B-B14F-4D97-AF65-F5344CB8AC3E}">
        <p14:creationId xmlns:p14="http://schemas.microsoft.com/office/powerpoint/2010/main" val="182257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title"/>
          </p:nvPr>
        </p:nvSpPr>
        <p:spPr>
          <a:xfrm>
            <a:off x="603860" y="-251012"/>
            <a:ext cx="6568296" cy="1262905"/>
          </a:xfrm>
          <a:prstGeom prst="rect">
            <a:avLst/>
          </a:prstGeom>
        </p:spPr>
        <p:txBody>
          <a:bodyPr spcFirstLastPara="1" wrap="square" lIns="121900" tIns="121900" rIns="121900" bIns="121900" anchor="t" anchorCtr="0">
            <a:noAutofit/>
          </a:bodyPr>
          <a:lstStyle/>
          <a:p>
            <a:pPr lvl="0"/>
            <a:r>
              <a:rPr lang="en-GB" sz="7000" dirty="0"/>
              <a:t>Y </a:t>
            </a:r>
            <a:r>
              <a:rPr lang="en-GB" sz="7000" dirty="0" err="1"/>
              <a:t>trosolwg</a:t>
            </a:r>
            <a:endParaRPr sz="7000" dirty="0">
              <a:solidFill>
                <a:schemeClr val="dk2"/>
              </a:solidFill>
            </a:endParaRPr>
          </a:p>
        </p:txBody>
      </p:sp>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dirty="0">
                <a:ln>
                  <a:noFill/>
                </a:ln>
                <a:solidFill>
                  <a:schemeClr val="lt1"/>
                </a:solidFill>
                <a:latin typeface="Bangers"/>
              </a:rPr>
              <a:t>?</a:t>
            </a:r>
          </a:p>
        </p:txBody>
      </p:sp>
      <p:sp>
        <p:nvSpPr>
          <p:cNvPr id="2" name="TextBox 1">
            <a:extLst>
              <a:ext uri="{FF2B5EF4-FFF2-40B4-BE49-F238E27FC236}">
                <a16:creationId xmlns:a16="http://schemas.microsoft.com/office/drawing/2014/main" id="{B0E716EE-ED2D-CF46-BB21-A9C8C2236231}"/>
              </a:ext>
            </a:extLst>
          </p:cNvPr>
          <p:cNvSpPr txBox="1"/>
          <p:nvPr/>
        </p:nvSpPr>
        <p:spPr>
          <a:xfrm>
            <a:off x="603860" y="1228740"/>
            <a:ext cx="9060840" cy="4616648"/>
          </a:xfrm>
          <a:prstGeom prst="rect">
            <a:avLst/>
          </a:prstGeom>
          <a:noFill/>
        </p:spPr>
        <p:txBody>
          <a:bodyPr wrap="square" rtlCol="0">
            <a:spAutoFit/>
          </a:bodyPr>
          <a:lstStyle/>
          <a:p>
            <a:r>
              <a:rPr lang="en-GB" sz="2000" dirty="0" err="1"/>
              <a:t>Cyflwyniad</a:t>
            </a:r>
            <a:r>
              <a:rPr lang="en-GB" sz="2000" dirty="0"/>
              <a:t> </a:t>
            </a:r>
            <a:r>
              <a:rPr lang="en-GB" sz="2000" dirty="0" err="1"/>
              <a:t>sy'n</a:t>
            </a:r>
            <a:r>
              <a:rPr lang="en-GB" sz="2000" dirty="0"/>
              <a:t> </a:t>
            </a:r>
            <a:r>
              <a:rPr lang="en-GB" sz="2000" dirty="0" err="1"/>
              <a:t>ystyried</a:t>
            </a:r>
            <a:r>
              <a:rPr lang="en-GB" sz="2000" dirty="0"/>
              <a:t> y tri </a:t>
            </a:r>
            <a:r>
              <a:rPr lang="en-GB" sz="2000" dirty="0" err="1"/>
              <a:t>llinyn</a:t>
            </a:r>
            <a:r>
              <a:rPr lang="en-GB" sz="2000" dirty="0"/>
              <a:t> </a:t>
            </a:r>
            <a:r>
              <a:rPr lang="en-GB" sz="2000" dirty="0" err="1"/>
              <a:t>canolog</a:t>
            </a:r>
            <a:r>
              <a:rPr lang="en-GB" sz="2000" dirty="0"/>
              <a:t> o </a:t>
            </a:r>
            <a:r>
              <a:rPr lang="en-GB" sz="2000" dirty="0" err="1"/>
              <a:t>reoli'r</a:t>
            </a:r>
            <a:r>
              <a:rPr lang="en-GB" sz="2000" dirty="0"/>
              <a:t> amgylchedd dysgu, gwahaniaethu a </a:t>
            </a:r>
            <a:r>
              <a:rPr lang="en-GB" sz="2000" dirty="0" err="1"/>
              <a:t>manteisio</a:t>
            </a:r>
            <a:r>
              <a:rPr lang="en-GB" sz="2000" dirty="0"/>
              <a:t> </a:t>
            </a:r>
            <a:r>
              <a:rPr lang="en-GB" sz="2000" dirty="0" err="1"/>
              <a:t>ar</a:t>
            </a:r>
            <a:r>
              <a:rPr lang="en-GB" sz="2000" dirty="0"/>
              <a:t> </a:t>
            </a:r>
            <a:r>
              <a:rPr lang="en-GB" sz="2000" dirty="0" err="1"/>
              <a:t>ddisgyblaethau</a:t>
            </a:r>
            <a:r>
              <a:rPr lang="en-GB" sz="2000" dirty="0"/>
              <a:t> </a:t>
            </a:r>
            <a:r>
              <a:rPr lang="en-GB" sz="2000" dirty="0" err="1"/>
              <a:t>pwnc</a:t>
            </a:r>
            <a:r>
              <a:rPr lang="en-GB" sz="2000" dirty="0"/>
              <a:t> </a:t>
            </a:r>
            <a:r>
              <a:rPr lang="en-GB" sz="2000" dirty="0" err="1"/>
              <a:t>mewn</a:t>
            </a:r>
            <a:r>
              <a:rPr lang="en-GB" sz="2000" dirty="0"/>
              <a:t> </a:t>
            </a:r>
            <a:r>
              <a:rPr lang="en-GB" sz="2000" dirty="0" err="1"/>
              <a:t>meysydd</a:t>
            </a:r>
            <a:r>
              <a:rPr lang="en-GB" sz="2000" dirty="0"/>
              <a:t> dysgu. </a:t>
            </a:r>
            <a:r>
              <a:rPr lang="en-GB" sz="2000" dirty="0" err="1"/>
              <a:t>Trafodwch</a:t>
            </a:r>
            <a:r>
              <a:rPr lang="en-GB" sz="2000" dirty="0"/>
              <a:t> y </a:t>
            </a:r>
            <a:r>
              <a:rPr lang="en-GB" sz="2000" dirty="0" err="1"/>
              <a:t>llinynnau</a:t>
            </a:r>
            <a:r>
              <a:rPr lang="en-GB" sz="2000" dirty="0"/>
              <a:t> </a:t>
            </a:r>
            <a:r>
              <a:rPr lang="en-GB" sz="2000" dirty="0" err="1"/>
              <a:t>canolog</a:t>
            </a:r>
            <a:r>
              <a:rPr lang="en-GB" sz="2000" dirty="0"/>
              <a:t> </a:t>
            </a:r>
            <a:r>
              <a:rPr lang="en-GB" sz="2000" dirty="0" err="1"/>
              <a:t>hyn</a:t>
            </a:r>
            <a:r>
              <a:rPr lang="en-GB" sz="2000" dirty="0"/>
              <a:t> </a:t>
            </a:r>
            <a:r>
              <a:rPr lang="en-GB" sz="2000" dirty="0" err="1"/>
              <a:t>mewn</a:t>
            </a:r>
            <a:r>
              <a:rPr lang="en-GB" sz="2000" dirty="0"/>
              <a:t> </a:t>
            </a:r>
            <a:r>
              <a:rPr lang="en-GB" sz="2000" dirty="0" err="1"/>
              <a:t>perthynas</a:t>
            </a:r>
            <a:r>
              <a:rPr lang="en-GB" sz="2000" dirty="0"/>
              <a:t> ag </a:t>
            </a:r>
            <a:r>
              <a:rPr lang="en-GB" sz="2000" dirty="0" err="1"/>
              <a:t>arferion</a:t>
            </a:r>
            <a:r>
              <a:rPr lang="en-GB" sz="2000" dirty="0"/>
              <a:t> </a:t>
            </a:r>
            <a:r>
              <a:rPr lang="en-GB" sz="2000" dirty="0" err="1"/>
              <a:t>mewn</a:t>
            </a:r>
            <a:r>
              <a:rPr lang="en-GB" sz="2000" dirty="0"/>
              <a:t> </a:t>
            </a:r>
            <a:r>
              <a:rPr lang="en-GB" sz="2000" dirty="0" err="1"/>
              <a:t>addysg</a:t>
            </a:r>
            <a:r>
              <a:rPr lang="en-GB" sz="2000" dirty="0"/>
              <a:t>, </a:t>
            </a:r>
            <a:r>
              <a:rPr lang="en-GB" sz="2000" dirty="0" err="1"/>
              <a:t>gan</a:t>
            </a:r>
            <a:r>
              <a:rPr lang="en-GB" sz="2000" dirty="0"/>
              <a:t> </a:t>
            </a:r>
            <a:r>
              <a:rPr lang="en-GB" sz="2000" dirty="0" err="1"/>
              <a:t>ddangos</a:t>
            </a:r>
            <a:r>
              <a:rPr lang="en-GB" sz="2000" dirty="0"/>
              <a:t> </a:t>
            </a:r>
            <a:r>
              <a:rPr lang="en-GB" sz="2000" dirty="0" err="1"/>
              <a:t>dealltwriaeth</a:t>
            </a:r>
            <a:r>
              <a:rPr lang="en-GB" sz="2000" dirty="0"/>
              <a:t> </a:t>
            </a:r>
            <a:r>
              <a:rPr lang="en-GB" sz="2000" dirty="0" err="1"/>
              <a:t>gadarn</a:t>
            </a:r>
            <a:r>
              <a:rPr lang="en-GB" sz="2000" dirty="0"/>
              <a:t>, </a:t>
            </a:r>
            <a:r>
              <a:rPr lang="en-GB" sz="2000" dirty="0" err="1"/>
              <a:t>gan</a:t>
            </a:r>
            <a:r>
              <a:rPr lang="en-GB" sz="2000" dirty="0"/>
              <a:t> </a:t>
            </a:r>
            <a:r>
              <a:rPr lang="en-GB" sz="2000" dirty="0" err="1"/>
              <a:t>nodi</a:t>
            </a:r>
            <a:r>
              <a:rPr lang="en-GB" sz="2000" dirty="0"/>
              <a:t> </a:t>
            </a:r>
            <a:r>
              <a:rPr lang="en-GB" sz="2000" dirty="0" err="1"/>
              <a:t>cryfderau</a:t>
            </a:r>
            <a:r>
              <a:rPr lang="en-GB" sz="2000" dirty="0"/>
              <a:t> </a:t>
            </a:r>
            <a:r>
              <a:rPr lang="en-GB" sz="2000" dirty="0" err="1"/>
              <a:t>personol</a:t>
            </a:r>
            <a:r>
              <a:rPr lang="en-GB" sz="2000" dirty="0"/>
              <a:t> a </a:t>
            </a:r>
            <a:r>
              <a:rPr lang="en-GB" sz="2000" dirty="0" err="1"/>
              <a:t>meysydd</a:t>
            </a:r>
            <a:r>
              <a:rPr lang="en-GB" sz="2000" dirty="0"/>
              <a:t> </a:t>
            </a:r>
            <a:r>
              <a:rPr lang="en-GB" sz="2000" dirty="0" err="1"/>
              <a:t>i'w</a:t>
            </a:r>
            <a:r>
              <a:rPr lang="en-GB" sz="2000" dirty="0"/>
              <a:t> </a:t>
            </a:r>
            <a:r>
              <a:rPr lang="en-GB" sz="2000" dirty="0" err="1"/>
              <a:t>datblygu</a:t>
            </a:r>
            <a:r>
              <a:rPr lang="en-GB" sz="2000" dirty="0"/>
              <a:t> </a:t>
            </a:r>
            <a:r>
              <a:rPr lang="en-GB" sz="2000" dirty="0" err="1"/>
              <a:t>ar</a:t>
            </a:r>
            <a:r>
              <a:rPr lang="en-GB" sz="2000" dirty="0"/>
              <a:t> </a:t>
            </a:r>
            <a:r>
              <a:rPr lang="en-GB" sz="2000" dirty="0" err="1"/>
              <a:t>gyfer</a:t>
            </a:r>
            <a:r>
              <a:rPr lang="en-GB" sz="2000" dirty="0"/>
              <a:t> </a:t>
            </a:r>
            <a:r>
              <a:rPr lang="en-GB" sz="2000" dirty="0" err="1"/>
              <a:t>pob</a:t>
            </a:r>
            <a:r>
              <a:rPr lang="en-GB" sz="2000" dirty="0"/>
              <a:t> un. </a:t>
            </a:r>
          </a:p>
          <a:p>
            <a:r>
              <a:rPr lang="en-GB" sz="2000" dirty="0"/>
              <a:t> </a:t>
            </a:r>
          </a:p>
          <a:p>
            <a:r>
              <a:rPr lang="en-GB" sz="2000" dirty="0" err="1"/>
              <a:t>Hyd</a:t>
            </a:r>
            <a:r>
              <a:rPr lang="en-GB" sz="2000" dirty="0"/>
              <a:t> y </a:t>
            </a:r>
            <a:r>
              <a:rPr lang="en-GB" sz="2000" dirty="0" err="1"/>
              <a:t>cyflwyniad</a:t>
            </a:r>
            <a:r>
              <a:rPr lang="en-GB" sz="2000" dirty="0"/>
              <a:t> </a:t>
            </a:r>
            <a:r>
              <a:rPr lang="en-GB" sz="2000" dirty="0" err="1"/>
              <a:t>hwn</a:t>
            </a:r>
            <a:r>
              <a:rPr lang="en-GB" sz="2000" dirty="0"/>
              <a:t> </a:t>
            </a:r>
            <a:r>
              <a:rPr lang="en-GB" sz="2000" dirty="0" err="1"/>
              <a:t>yw</a:t>
            </a:r>
            <a:r>
              <a:rPr lang="en-GB" sz="2000" dirty="0"/>
              <a:t> </a:t>
            </a:r>
            <a:r>
              <a:rPr lang="en-GB" sz="2000" b="1" dirty="0"/>
              <a:t>20 </a:t>
            </a:r>
            <a:r>
              <a:rPr lang="en-GB" sz="2000" b="1" dirty="0" err="1"/>
              <a:t>munud</a:t>
            </a:r>
            <a:endParaRPr lang="en-GB" sz="2000" b="1" dirty="0"/>
          </a:p>
          <a:p>
            <a:r>
              <a:rPr lang="en-GB" sz="2000" dirty="0"/>
              <a:t> </a:t>
            </a:r>
          </a:p>
          <a:p>
            <a:r>
              <a:rPr lang="en-GB" sz="2000" dirty="0" err="1"/>
              <a:t>Mae'r</a:t>
            </a:r>
            <a:r>
              <a:rPr lang="en-GB" sz="2000" dirty="0"/>
              <a:t> </a:t>
            </a:r>
            <a:r>
              <a:rPr lang="en-GB" sz="2000" dirty="0" err="1"/>
              <a:t>asesiad</a:t>
            </a:r>
            <a:r>
              <a:rPr lang="en-GB" sz="2000" dirty="0"/>
              <a:t> </a:t>
            </a:r>
            <a:r>
              <a:rPr lang="en-GB" sz="2000" dirty="0" err="1"/>
              <a:t>yn</a:t>
            </a:r>
            <a:r>
              <a:rPr lang="en-GB" sz="2000" dirty="0"/>
              <a:t> </a:t>
            </a:r>
            <a:r>
              <a:rPr lang="en-GB" sz="2000" dirty="0" err="1"/>
              <a:t>cynnwys</a:t>
            </a:r>
            <a:r>
              <a:rPr lang="en-GB" sz="2000" dirty="0"/>
              <a:t> </a:t>
            </a:r>
            <a:r>
              <a:rPr lang="en-GB" sz="2000" dirty="0" err="1"/>
              <a:t>cyflwyniad</a:t>
            </a:r>
            <a:r>
              <a:rPr lang="en-GB" sz="2000" dirty="0"/>
              <a:t> </a:t>
            </a:r>
            <a:r>
              <a:rPr lang="en-GB" sz="2000" dirty="0" err="1"/>
              <a:t>unigol</a:t>
            </a:r>
            <a:r>
              <a:rPr lang="en-GB" sz="2000" dirty="0"/>
              <a:t> o 15 </a:t>
            </a:r>
            <a:r>
              <a:rPr lang="en-GB" sz="2000" dirty="0" err="1"/>
              <a:t>munud</a:t>
            </a:r>
            <a:r>
              <a:rPr lang="en-GB" sz="2000" dirty="0"/>
              <a:t> a 5 </a:t>
            </a:r>
            <a:r>
              <a:rPr lang="en-GB" sz="2000" dirty="0" err="1"/>
              <a:t>munud</a:t>
            </a:r>
            <a:r>
              <a:rPr lang="en-GB" sz="2000" dirty="0"/>
              <a:t> o </a:t>
            </a:r>
            <a:r>
              <a:rPr lang="en-GB" sz="2000" dirty="0" err="1"/>
              <a:t>gyfnod</a:t>
            </a:r>
            <a:r>
              <a:rPr lang="en-GB" sz="2000" dirty="0"/>
              <a:t> </a:t>
            </a:r>
            <a:r>
              <a:rPr lang="en-GB" sz="2000" dirty="0" err="1"/>
              <a:t>cwestiwn</a:t>
            </a:r>
            <a:r>
              <a:rPr lang="en-GB" sz="2000" dirty="0"/>
              <a:t> ac </a:t>
            </a:r>
            <a:r>
              <a:rPr lang="en-GB" sz="2000" dirty="0" err="1"/>
              <a:t>ateb</a:t>
            </a:r>
            <a:r>
              <a:rPr lang="en-GB" sz="2000" dirty="0"/>
              <a:t> </a:t>
            </a:r>
            <a:r>
              <a:rPr lang="en-GB" sz="2000" dirty="0" err="1"/>
              <a:t>cysylltiedig</a:t>
            </a:r>
            <a:r>
              <a:rPr lang="en-GB" sz="2000" dirty="0"/>
              <a:t>. </a:t>
            </a:r>
          </a:p>
          <a:p>
            <a:r>
              <a:rPr lang="en-GB" sz="2000" dirty="0"/>
              <a:t> </a:t>
            </a:r>
          </a:p>
          <a:p>
            <a:r>
              <a:rPr lang="en-GB" sz="2000" dirty="0" err="1"/>
              <a:t>Dylai</a:t>
            </a:r>
            <a:r>
              <a:rPr lang="en-GB" sz="2000" dirty="0"/>
              <a:t> </a:t>
            </a:r>
            <a:r>
              <a:rPr lang="en-GB" sz="2000" dirty="0" err="1"/>
              <a:t>eich</a:t>
            </a:r>
            <a:r>
              <a:rPr lang="en-GB" sz="2000" dirty="0"/>
              <a:t> </a:t>
            </a:r>
            <a:r>
              <a:rPr lang="en-GB" sz="2000" dirty="0" err="1"/>
              <a:t>ymateb</a:t>
            </a:r>
            <a:r>
              <a:rPr lang="en-GB" sz="2000" dirty="0"/>
              <a:t> </a:t>
            </a:r>
            <a:r>
              <a:rPr lang="en-GB" sz="2000" dirty="0" err="1"/>
              <a:t>adlewyrchu</a:t>
            </a:r>
            <a:r>
              <a:rPr lang="en-GB" sz="2000" dirty="0"/>
              <a:t> </a:t>
            </a:r>
            <a:r>
              <a:rPr lang="en-GB" sz="2000" dirty="0" err="1"/>
              <a:t>eich</a:t>
            </a:r>
            <a:r>
              <a:rPr lang="en-GB" sz="2000" dirty="0"/>
              <a:t> </a:t>
            </a:r>
            <a:r>
              <a:rPr lang="en-GB" sz="2000" dirty="0" err="1"/>
              <a:t>dealltwriaeth</a:t>
            </a:r>
            <a:r>
              <a:rPr lang="en-GB" sz="2000" dirty="0"/>
              <a:t> </a:t>
            </a:r>
            <a:r>
              <a:rPr lang="en-GB" sz="2000" dirty="0" err="1"/>
              <a:t>o'r</a:t>
            </a:r>
            <a:r>
              <a:rPr lang="en-GB" sz="2000" dirty="0"/>
              <a:t> tri </a:t>
            </a:r>
            <a:r>
              <a:rPr lang="en-GB" sz="2000" dirty="0" err="1"/>
              <a:t>llinyn</a:t>
            </a:r>
            <a:r>
              <a:rPr lang="en-GB" sz="2000" dirty="0"/>
              <a:t> </a:t>
            </a:r>
            <a:r>
              <a:rPr lang="en-GB" sz="2000" dirty="0" err="1"/>
              <a:t>canolog</a:t>
            </a:r>
            <a:r>
              <a:rPr lang="en-GB" sz="2000" dirty="0"/>
              <a:t>, </a:t>
            </a:r>
            <a:r>
              <a:rPr lang="en-GB" sz="2000" dirty="0" err="1"/>
              <a:t>rôl</a:t>
            </a:r>
            <a:r>
              <a:rPr lang="en-GB" sz="2000" dirty="0"/>
              <a:t> </a:t>
            </a:r>
            <a:r>
              <a:rPr lang="en-GB" sz="2000" dirty="0" err="1"/>
              <a:t>yr</a:t>
            </a:r>
            <a:r>
              <a:rPr lang="en-GB" sz="2000" dirty="0"/>
              <a:t> </a:t>
            </a:r>
            <a:r>
              <a:rPr lang="en-GB" sz="2000" dirty="0" err="1"/>
              <a:t>athro</a:t>
            </a:r>
            <a:r>
              <a:rPr lang="en-GB" sz="2000" dirty="0"/>
              <a:t> </a:t>
            </a:r>
            <a:r>
              <a:rPr lang="en-GB" sz="2000" dirty="0" err="1"/>
              <a:t>proffesiynol</a:t>
            </a:r>
            <a:r>
              <a:rPr lang="en-GB" sz="2000" dirty="0"/>
              <a:t> </a:t>
            </a:r>
            <a:r>
              <a:rPr lang="en-GB" sz="2000" dirty="0" err="1"/>
              <a:t>fel</a:t>
            </a:r>
            <a:r>
              <a:rPr lang="en-GB" sz="2000" dirty="0"/>
              <a:t> </a:t>
            </a:r>
            <a:r>
              <a:rPr lang="en-GB" sz="2000" dirty="0" err="1"/>
              <a:t>ymarferydd</a:t>
            </a:r>
            <a:r>
              <a:rPr lang="en-GB" sz="2000" dirty="0"/>
              <a:t> </a:t>
            </a:r>
            <a:r>
              <a:rPr lang="en-GB" sz="2000" dirty="0" err="1"/>
              <a:t>adfyfyriol</a:t>
            </a:r>
            <a:r>
              <a:rPr lang="en-GB" sz="2000" dirty="0"/>
              <a:t>, </a:t>
            </a:r>
            <a:r>
              <a:rPr lang="en-GB" sz="2000" dirty="0" err="1"/>
              <a:t>natur</a:t>
            </a:r>
            <a:r>
              <a:rPr lang="en-GB" sz="2000" dirty="0"/>
              <a:t> </a:t>
            </a:r>
            <a:r>
              <a:rPr lang="en-GB" sz="2000" dirty="0" err="1"/>
              <a:t>gymhleth</a:t>
            </a:r>
            <a:r>
              <a:rPr lang="en-GB" sz="2000" dirty="0"/>
              <a:t> </a:t>
            </a:r>
            <a:r>
              <a:rPr lang="en-GB" sz="2000" dirty="0" err="1"/>
              <a:t>yr</a:t>
            </a:r>
            <a:r>
              <a:rPr lang="en-GB" sz="2000" dirty="0"/>
              <a:t> amgylchedd dysgu a </a:t>
            </a:r>
            <a:r>
              <a:rPr lang="en-GB" sz="2000" dirty="0" err="1"/>
              <a:t>myfyrio</a:t>
            </a:r>
            <a:r>
              <a:rPr lang="en-GB" sz="2000" dirty="0"/>
              <a:t> </a:t>
            </a:r>
            <a:r>
              <a:rPr lang="en-GB" sz="2000" dirty="0" err="1"/>
              <a:t>ar</a:t>
            </a:r>
            <a:r>
              <a:rPr lang="en-GB" sz="2000" dirty="0"/>
              <a:t> </a:t>
            </a:r>
            <a:r>
              <a:rPr lang="en-GB" sz="2000" dirty="0" err="1"/>
              <a:t>ddewisiadau</a:t>
            </a:r>
            <a:r>
              <a:rPr lang="en-GB" sz="2000" dirty="0"/>
              <a:t> </a:t>
            </a:r>
            <a:r>
              <a:rPr lang="en-GB" sz="2000" dirty="0" err="1"/>
              <a:t>addysgeg</a:t>
            </a:r>
            <a:r>
              <a:rPr lang="en-GB" sz="2000" dirty="0"/>
              <a:t>.</a:t>
            </a:r>
          </a:p>
          <a:p>
            <a:endParaRPr lang="en-US" dirty="0"/>
          </a:p>
        </p:txBody>
      </p:sp>
    </p:spTree>
    <p:extLst>
      <p:ext uri="{BB962C8B-B14F-4D97-AF65-F5344CB8AC3E}">
        <p14:creationId xmlns:p14="http://schemas.microsoft.com/office/powerpoint/2010/main" val="10052834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title"/>
          </p:nvPr>
        </p:nvSpPr>
        <p:spPr>
          <a:xfrm>
            <a:off x="603860" y="-251012"/>
            <a:ext cx="6568296" cy="1262905"/>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sz="7000" dirty="0">
                <a:solidFill>
                  <a:schemeClr val="dk2"/>
                </a:solidFill>
              </a:rPr>
              <a:t>The overview</a:t>
            </a:r>
            <a:endParaRPr sz="7000" dirty="0">
              <a:solidFill>
                <a:schemeClr val="dk2"/>
              </a:solidFill>
            </a:endParaRPr>
          </a:p>
        </p:txBody>
      </p:sp>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dirty="0">
                <a:ln>
                  <a:noFill/>
                </a:ln>
                <a:solidFill>
                  <a:schemeClr val="lt1"/>
                </a:solidFill>
                <a:latin typeface="Bangers"/>
              </a:rPr>
              <a:t>?</a:t>
            </a:r>
          </a:p>
        </p:txBody>
      </p:sp>
      <p:sp>
        <p:nvSpPr>
          <p:cNvPr id="3" name="TextBox 2">
            <a:extLst>
              <a:ext uri="{FF2B5EF4-FFF2-40B4-BE49-F238E27FC236}">
                <a16:creationId xmlns:a16="http://schemas.microsoft.com/office/drawing/2014/main" id="{AAB5D37A-2B1A-0846-B10F-D40CDBC0D1A6}"/>
              </a:ext>
            </a:extLst>
          </p:cNvPr>
          <p:cNvSpPr txBox="1"/>
          <p:nvPr/>
        </p:nvSpPr>
        <p:spPr>
          <a:xfrm>
            <a:off x="603861" y="1011893"/>
            <a:ext cx="9073539" cy="5539978"/>
          </a:xfrm>
          <a:prstGeom prst="rect">
            <a:avLst/>
          </a:prstGeom>
          <a:noFill/>
        </p:spPr>
        <p:txBody>
          <a:bodyPr wrap="square" rtlCol="0">
            <a:spAutoFit/>
          </a:bodyPr>
          <a:lstStyle/>
          <a:p>
            <a:r>
              <a:rPr lang="en-GB" sz="2000" dirty="0"/>
              <a:t>You will need to undertake an exploration of literature relating to </a:t>
            </a:r>
            <a:r>
              <a:rPr lang="en-US" sz="2000" dirty="0"/>
              <a:t>managing the learning environment,</a:t>
            </a:r>
            <a:r>
              <a:rPr lang="en-GB" sz="2000" dirty="0"/>
              <a:t> differentiation and exploiting subject disciplines in areas of learning, and </a:t>
            </a:r>
            <a:r>
              <a:rPr lang="en-GB" sz="2000" b="1" dirty="0"/>
              <a:t>critically reflect on personal strengths </a:t>
            </a:r>
            <a:r>
              <a:rPr lang="en-GB" sz="2000" dirty="0"/>
              <a:t>utilising supporting evidence from PTE. The ability to </a:t>
            </a:r>
            <a:r>
              <a:rPr lang="en-GB" sz="2000" b="1" dirty="0"/>
              <a:t>identify areas for development </a:t>
            </a:r>
            <a:r>
              <a:rPr lang="en-GB" sz="2000" dirty="0"/>
              <a:t>is also required. </a:t>
            </a:r>
          </a:p>
          <a:p>
            <a:r>
              <a:rPr lang="en-GB" sz="2000" dirty="0"/>
              <a:t>  </a:t>
            </a:r>
          </a:p>
          <a:p>
            <a:r>
              <a:rPr lang="en-US" sz="2000" dirty="0"/>
              <a:t>The assessment response should include:</a:t>
            </a:r>
            <a:r>
              <a:rPr lang="en-GB" sz="2000" dirty="0"/>
              <a:t> </a:t>
            </a:r>
          </a:p>
          <a:p>
            <a:r>
              <a:rPr lang="en-US" sz="2000" dirty="0"/>
              <a:t> </a:t>
            </a:r>
            <a:endParaRPr lang="en-GB" sz="2000" dirty="0"/>
          </a:p>
          <a:p>
            <a:pPr marL="342900" lvl="0" indent="-342900">
              <a:buFont typeface="Arial" panose="020B0604020202020204" pitchFamily="34" charset="0"/>
              <a:buChar char="•"/>
            </a:pPr>
            <a:r>
              <a:rPr lang="en-GB" sz="2000" dirty="0"/>
              <a:t>An individual Microsoft PowerPoint presentation (or similar presentation software)</a:t>
            </a:r>
          </a:p>
          <a:p>
            <a:pPr marL="342900" lvl="0" indent="-342900">
              <a:buFont typeface="Arial" panose="020B0604020202020204" pitchFamily="34" charset="0"/>
              <a:buChar char="•"/>
            </a:pPr>
            <a:r>
              <a:rPr lang="en-US" sz="2000" dirty="0"/>
              <a:t>Reference to academic reading and an understanding of pedagogical choices to aid the teaching and learning;</a:t>
            </a:r>
            <a:r>
              <a:rPr lang="en-GB" sz="2000" dirty="0"/>
              <a:t> </a:t>
            </a:r>
          </a:p>
          <a:p>
            <a:pPr marL="342900" lvl="0" indent="-342900">
              <a:buFont typeface="Arial" panose="020B0604020202020204" pitchFamily="34" charset="0"/>
              <a:buChar char="•"/>
            </a:pPr>
            <a:r>
              <a:rPr lang="en-US" sz="2000" dirty="0"/>
              <a:t>Reflection of personal performance of managing the learning environment,</a:t>
            </a:r>
            <a:r>
              <a:rPr lang="en-GB" sz="2000" dirty="0"/>
              <a:t> differentiation and exploiting subject disciplines in areas of learning, with </a:t>
            </a:r>
            <a:r>
              <a:rPr lang="en-US" sz="2000" dirty="0"/>
              <a:t>examples of creative and innovative practice from PTE</a:t>
            </a:r>
            <a:endParaRPr lang="en-GB" sz="2000" dirty="0"/>
          </a:p>
          <a:p>
            <a:pPr marL="342900" lvl="0" indent="-342900">
              <a:buFont typeface="Arial" panose="020B0604020202020204" pitchFamily="34" charset="0"/>
              <a:buChar char="•"/>
            </a:pPr>
            <a:r>
              <a:rPr lang="en-US" sz="2000" dirty="0"/>
              <a:t>Considered opportunities for future development will inform practice and ensure professional progress.</a:t>
            </a:r>
            <a:r>
              <a:rPr lang="en-GB" sz="2000" dirty="0"/>
              <a:t> </a:t>
            </a:r>
          </a:p>
          <a:p>
            <a:endParaRPr lang="en-US" dirty="0"/>
          </a:p>
        </p:txBody>
      </p:sp>
    </p:spTree>
    <p:extLst>
      <p:ext uri="{BB962C8B-B14F-4D97-AF65-F5344CB8AC3E}">
        <p14:creationId xmlns:p14="http://schemas.microsoft.com/office/powerpoint/2010/main" val="1260145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title"/>
          </p:nvPr>
        </p:nvSpPr>
        <p:spPr>
          <a:xfrm>
            <a:off x="603860" y="-251012"/>
            <a:ext cx="6568296" cy="1262905"/>
          </a:xfrm>
          <a:prstGeom prst="rect">
            <a:avLst/>
          </a:prstGeom>
        </p:spPr>
        <p:txBody>
          <a:bodyPr spcFirstLastPara="1" wrap="square" lIns="121900" tIns="121900" rIns="121900" bIns="121900" anchor="t" anchorCtr="0">
            <a:noAutofit/>
          </a:bodyPr>
          <a:lstStyle/>
          <a:p>
            <a:pPr lvl="0"/>
            <a:r>
              <a:rPr lang="en-GB" sz="7000" dirty="0"/>
              <a:t>Y </a:t>
            </a:r>
            <a:r>
              <a:rPr lang="en-GB" sz="7000" dirty="0" err="1"/>
              <a:t>trosolwg</a:t>
            </a:r>
            <a:endParaRPr sz="7000" dirty="0">
              <a:solidFill>
                <a:schemeClr val="dk2"/>
              </a:solidFill>
            </a:endParaRPr>
          </a:p>
        </p:txBody>
      </p:sp>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dirty="0">
                <a:ln>
                  <a:noFill/>
                </a:ln>
                <a:solidFill>
                  <a:schemeClr val="lt1"/>
                </a:solidFill>
                <a:latin typeface="Bangers"/>
              </a:rPr>
              <a:t>?</a:t>
            </a:r>
          </a:p>
        </p:txBody>
      </p:sp>
      <p:sp>
        <p:nvSpPr>
          <p:cNvPr id="2" name="TextBox 1">
            <a:extLst>
              <a:ext uri="{FF2B5EF4-FFF2-40B4-BE49-F238E27FC236}">
                <a16:creationId xmlns:a16="http://schemas.microsoft.com/office/drawing/2014/main" id="{C51562BC-D706-1E42-B732-BE2CD5826DB4}"/>
              </a:ext>
            </a:extLst>
          </p:cNvPr>
          <p:cNvSpPr txBox="1"/>
          <p:nvPr/>
        </p:nvSpPr>
        <p:spPr>
          <a:xfrm>
            <a:off x="330201" y="1011893"/>
            <a:ext cx="9194800" cy="5232202"/>
          </a:xfrm>
          <a:prstGeom prst="rect">
            <a:avLst/>
          </a:prstGeom>
          <a:noFill/>
        </p:spPr>
        <p:txBody>
          <a:bodyPr wrap="square" rtlCol="0">
            <a:spAutoFit/>
          </a:bodyPr>
          <a:lstStyle/>
          <a:p>
            <a:r>
              <a:rPr lang="en-GB" sz="2000" dirty="0" err="1"/>
              <a:t>Bydd</a:t>
            </a:r>
            <a:r>
              <a:rPr lang="en-GB" sz="2000" dirty="0"/>
              <a:t> </a:t>
            </a:r>
            <a:r>
              <a:rPr lang="en-GB" sz="2000" dirty="0" err="1"/>
              <a:t>angen</a:t>
            </a:r>
            <a:r>
              <a:rPr lang="en-GB" sz="2000" dirty="0"/>
              <a:t> </a:t>
            </a:r>
            <a:r>
              <a:rPr lang="en-GB" sz="2000" dirty="0" err="1"/>
              <a:t>i</a:t>
            </a:r>
            <a:r>
              <a:rPr lang="en-GB" sz="2000" dirty="0"/>
              <a:t> chi </a:t>
            </a:r>
            <a:r>
              <a:rPr lang="en-GB" sz="2000" dirty="0" err="1"/>
              <a:t>wneud</a:t>
            </a:r>
            <a:r>
              <a:rPr lang="en-GB" sz="2000" dirty="0"/>
              <a:t> </a:t>
            </a:r>
            <a:r>
              <a:rPr lang="en-GB" sz="2000" dirty="0" err="1"/>
              <a:t>archwiliad</a:t>
            </a:r>
            <a:r>
              <a:rPr lang="en-GB" sz="2000" dirty="0"/>
              <a:t> o </a:t>
            </a:r>
            <a:r>
              <a:rPr lang="en-GB" sz="2000" dirty="0" err="1"/>
              <a:t>lenyddiaeth</a:t>
            </a:r>
            <a:r>
              <a:rPr lang="en-GB" sz="2000" dirty="0"/>
              <a:t> </a:t>
            </a:r>
            <a:r>
              <a:rPr lang="en-GB" sz="2000" dirty="0" err="1"/>
              <a:t>sy'n</a:t>
            </a:r>
            <a:r>
              <a:rPr lang="en-GB" sz="2000" dirty="0"/>
              <a:t> </a:t>
            </a:r>
            <a:r>
              <a:rPr lang="en-GB" sz="2000" dirty="0" err="1"/>
              <a:t>ymwneud</a:t>
            </a:r>
            <a:r>
              <a:rPr lang="en-GB" sz="2000" dirty="0"/>
              <a:t> </a:t>
            </a:r>
            <a:r>
              <a:rPr lang="en-GB" sz="2000" dirty="0" err="1"/>
              <a:t>â</a:t>
            </a:r>
            <a:r>
              <a:rPr lang="en-GB" sz="2000" dirty="0"/>
              <a:t> rheoli'r amgylchedd dysgu, gwahaniaethu a </a:t>
            </a:r>
            <a:r>
              <a:rPr lang="en-GB" sz="2000" dirty="0" err="1"/>
              <a:t>manteisio</a:t>
            </a:r>
            <a:r>
              <a:rPr lang="en-GB" sz="2000" dirty="0"/>
              <a:t> </a:t>
            </a:r>
            <a:r>
              <a:rPr lang="en-GB" sz="2000" dirty="0" err="1"/>
              <a:t>ar</a:t>
            </a:r>
            <a:r>
              <a:rPr lang="en-GB" sz="2000" dirty="0"/>
              <a:t> </a:t>
            </a:r>
            <a:r>
              <a:rPr lang="en-GB" sz="2000" dirty="0" err="1"/>
              <a:t>ddisgyblaethau</a:t>
            </a:r>
            <a:r>
              <a:rPr lang="en-GB" sz="2000" dirty="0"/>
              <a:t> </a:t>
            </a:r>
            <a:r>
              <a:rPr lang="en-GB" sz="2000" dirty="0" err="1"/>
              <a:t>pwnc</a:t>
            </a:r>
            <a:r>
              <a:rPr lang="en-GB" sz="2000" dirty="0"/>
              <a:t> </a:t>
            </a:r>
            <a:r>
              <a:rPr lang="en-GB" sz="2000" dirty="0" err="1"/>
              <a:t>mewn</a:t>
            </a:r>
            <a:r>
              <a:rPr lang="en-GB" sz="2000" dirty="0"/>
              <a:t> </a:t>
            </a:r>
            <a:r>
              <a:rPr lang="en-GB" sz="2000" dirty="0" err="1"/>
              <a:t>meysydd</a:t>
            </a:r>
            <a:r>
              <a:rPr lang="en-GB" sz="2000" dirty="0"/>
              <a:t> dysgu, a </a:t>
            </a:r>
            <a:r>
              <a:rPr lang="en-GB" sz="2000" dirty="0" err="1"/>
              <a:t>myfyrio'n</a:t>
            </a:r>
            <a:r>
              <a:rPr lang="en-GB" sz="2000" dirty="0"/>
              <a:t> </a:t>
            </a:r>
            <a:r>
              <a:rPr lang="en-GB" sz="2000" dirty="0" err="1"/>
              <a:t>feirniadol</a:t>
            </a:r>
            <a:r>
              <a:rPr lang="en-GB" sz="2000" dirty="0"/>
              <a:t> </a:t>
            </a:r>
            <a:r>
              <a:rPr lang="en-GB" sz="2000" dirty="0" err="1"/>
              <a:t>ar</a:t>
            </a:r>
            <a:r>
              <a:rPr lang="en-GB" sz="2000" dirty="0"/>
              <a:t> </a:t>
            </a:r>
            <a:r>
              <a:rPr lang="en-GB" sz="2000" dirty="0" err="1"/>
              <a:t>gryfderau</a:t>
            </a:r>
            <a:r>
              <a:rPr lang="en-GB" sz="2000" dirty="0"/>
              <a:t> </a:t>
            </a:r>
            <a:r>
              <a:rPr lang="en-GB" sz="2000" dirty="0" err="1"/>
              <a:t>personol</a:t>
            </a:r>
            <a:r>
              <a:rPr lang="en-GB" sz="2000" dirty="0"/>
              <a:t> </a:t>
            </a:r>
            <a:r>
              <a:rPr lang="en-GB" sz="2000" dirty="0" err="1"/>
              <a:t>gan</a:t>
            </a:r>
            <a:r>
              <a:rPr lang="en-GB" sz="2000" dirty="0"/>
              <a:t> </a:t>
            </a:r>
            <a:r>
              <a:rPr lang="en-GB" sz="2000" dirty="0" err="1"/>
              <a:t>ddefnyddio</a:t>
            </a:r>
            <a:r>
              <a:rPr lang="en-GB" sz="2000" dirty="0"/>
              <a:t> </a:t>
            </a:r>
            <a:r>
              <a:rPr lang="en-GB" sz="2000" dirty="0" err="1"/>
              <a:t>tystiolaeth</a:t>
            </a:r>
            <a:r>
              <a:rPr lang="en-GB" sz="2000" dirty="0"/>
              <a:t> </a:t>
            </a:r>
            <a:r>
              <a:rPr lang="en-GB" sz="2000" dirty="0" err="1"/>
              <a:t>ategol</a:t>
            </a:r>
            <a:r>
              <a:rPr lang="en-GB" sz="2000" dirty="0"/>
              <a:t> </a:t>
            </a:r>
            <a:r>
              <a:rPr lang="en-GB" sz="2000" dirty="0" err="1"/>
              <a:t>gan</a:t>
            </a:r>
            <a:r>
              <a:rPr lang="en-GB" sz="2000" dirty="0"/>
              <a:t> PTE. Mae </a:t>
            </a:r>
            <a:r>
              <a:rPr lang="en-GB" sz="2000" dirty="0" err="1"/>
              <a:t>angen</a:t>
            </a:r>
            <a:r>
              <a:rPr lang="en-GB" sz="2000" dirty="0"/>
              <a:t> y </a:t>
            </a:r>
            <a:r>
              <a:rPr lang="en-GB" sz="2000" dirty="0" err="1"/>
              <a:t>gallu</a:t>
            </a:r>
            <a:r>
              <a:rPr lang="en-GB" sz="2000" dirty="0"/>
              <a:t> </a:t>
            </a:r>
            <a:r>
              <a:rPr lang="en-GB" sz="2000" dirty="0" err="1"/>
              <a:t>i</a:t>
            </a:r>
            <a:r>
              <a:rPr lang="en-GB" sz="2000" dirty="0"/>
              <a:t> </a:t>
            </a:r>
            <a:r>
              <a:rPr lang="en-GB" sz="2000" dirty="0" err="1"/>
              <a:t>nodi</a:t>
            </a:r>
            <a:r>
              <a:rPr lang="en-GB" sz="2000" dirty="0"/>
              <a:t> </a:t>
            </a:r>
            <a:r>
              <a:rPr lang="en-GB" sz="2000" dirty="0" err="1"/>
              <a:t>meysydd</a:t>
            </a:r>
            <a:r>
              <a:rPr lang="en-GB" sz="2000" dirty="0"/>
              <a:t> </a:t>
            </a:r>
            <a:r>
              <a:rPr lang="en-GB" sz="2000" dirty="0" err="1"/>
              <a:t>i'w</a:t>
            </a:r>
            <a:r>
              <a:rPr lang="en-GB" sz="2000" dirty="0"/>
              <a:t> </a:t>
            </a:r>
            <a:r>
              <a:rPr lang="en-GB" sz="2000" dirty="0" err="1"/>
              <a:t>datblygu</a:t>
            </a:r>
            <a:r>
              <a:rPr lang="en-GB" sz="2000" dirty="0"/>
              <a:t> </a:t>
            </a:r>
            <a:r>
              <a:rPr lang="en-GB" sz="2000" dirty="0" err="1"/>
              <a:t>hefyd</a:t>
            </a:r>
            <a:r>
              <a:rPr lang="en-GB" sz="2000" dirty="0"/>
              <a:t>. </a:t>
            </a:r>
          </a:p>
          <a:p>
            <a:r>
              <a:rPr lang="en-GB" sz="2000" dirty="0"/>
              <a:t>  </a:t>
            </a:r>
          </a:p>
          <a:p>
            <a:r>
              <a:rPr lang="en-GB" sz="2000" dirty="0" err="1"/>
              <a:t>Dylai’r</a:t>
            </a:r>
            <a:r>
              <a:rPr lang="en-GB" sz="2000" dirty="0"/>
              <a:t> </a:t>
            </a:r>
            <a:r>
              <a:rPr lang="en-GB" sz="2000" dirty="0" err="1"/>
              <a:t>ymateb</a:t>
            </a:r>
            <a:r>
              <a:rPr lang="en-GB" sz="2000" dirty="0"/>
              <a:t> </a:t>
            </a:r>
            <a:r>
              <a:rPr lang="en-GB" sz="2000" dirty="0" err="1"/>
              <a:t>asesu</a:t>
            </a:r>
            <a:r>
              <a:rPr lang="en-GB" sz="2000" dirty="0"/>
              <a:t> </a:t>
            </a:r>
            <a:r>
              <a:rPr lang="en-GB" sz="2000" dirty="0" err="1"/>
              <a:t>gynnwys</a:t>
            </a:r>
            <a:r>
              <a:rPr lang="en-GB" sz="2000" dirty="0"/>
              <a:t>: </a:t>
            </a:r>
          </a:p>
          <a:p>
            <a:r>
              <a:rPr lang="en-GB" sz="2000" dirty="0"/>
              <a:t> </a:t>
            </a:r>
          </a:p>
          <a:p>
            <a:r>
              <a:rPr lang="en-GB" sz="2000" dirty="0"/>
              <a:t>• </a:t>
            </a:r>
            <a:r>
              <a:rPr lang="en-GB" sz="2000" dirty="0" err="1"/>
              <a:t>Cyflwyniad</a:t>
            </a:r>
            <a:r>
              <a:rPr lang="en-GB" sz="2000" dirty="0"/>
              <a:t> Microsoft PowerPoint </a:t>
            </a:r>
            <a:r>
              <a:rPr lang="en-GB" sz="2000" dirty="0" err="1"/>
              <a:t>unigol</a:t>
            </a:r>
            <a:r>
              <a:rPr lang="en-GB" sz="2000" dirty="0"/>
              <a:t> (</a:t>
            </a:r>
            <a:r>
              <a:rPr lang="en-GB" sz="2000" dirty="0" err="1"/>
              <a:t>neu</a:t>
            </a:r>
            <a:r>
              <a:rPr lang="en-GB" sz="2000" dirty="0"/>
              <a:t> </a:t>
            </a:r>
            <a:r>
              <a:rPr lang="en-GB" sz="2000" dirty="0" err="1"/>
              <a:t>feddalwedd</a:t>
            </a:r>
            <a:r>
              <a:rPr lang="en-GB" sz="2000" dirty="0"/>
              <a:t> </a:t>
            </a:r>
            <a:r>
              <a:rPr lang="en-GB" sz="2000" dirty="0" err="1"/>
              <a:t>cyflwyno</a:t>
            </a:r>
            <a:r>
              <a:rPr lang="en-GB" sz="2000" dirty="0"/>
              <a:t> </a:t>
            </a:r>
            <a:r>
              <a:rPr lang="en-GB" sz="2000" dirty="0" err="1"/>
              <a:t>tebyg</a:t>
            </a:r>
            <a:r>
              <a:rPr lang="en-GB" sz="2000" dirty="0"/>
              <a:t>)</a:t>
            </a:r>
          </a:p>
          <a:p>
            <a:r>
              <a:rPr lang="en-GB" sz="2000" dirty="0"/>
              <a:t>• </a:t>
            </a:r>
            <a:r>
              <a:rPr lang="en-GB" sz="2000" dirty="0" err="1"/>
              <a:t>Cyfeiriad</a:t>
            </a:r>
            <a:r>
              <a:rPr lang="en-GB" sz="2000" dirty="0"/>
              <a:t> at </a:t>
            </a:r>
            <a:r>
              <a:rPr lang="en-GB" sz="2000" dirty="0" err="1"/>
              <a:t>ddarllen</a:t>
            </a:r>
            <a:r>
              <a:rPr lang="en-GB" sz="2000" dirty="0"/>
              <a:t> </a:t>
            </a:r>
            <a:r>
              <a:rPr lang="en-GB" sz="2000" dirty="0" err="1"/>
              <a:t>academaidd</a:t>
            </a:r>
            <a:r>
              <a:rPr lang="en-GB" sz="2000" dirty="0"/>
              <a:t> a </a:t>
            </a:r>
            <a:r>
              <a:rPr lang="en-GB" sz="2000" dirty="0" err="1"/>
              <a:t>dealltwriaeth</a:t>
            </a:r>
            <a:r>
              <a:rPr lang="en-GB" sz="2000" dirty="0"/>
              <a:t> o </a:t>
            </a:r>
            <a:r>
              <a:rPr lang="en-GB" sz="2000" dirty="0" err="1"/>
              <a:t>ddewisiadau</a:t>
            </a:r>
            <a:r>
              <a:rPr lang="en-GB" sz="2000" dirty="0"/>
              <a:t> </a:t>
            </a:r>
            <a:r>
              <a:rPr lang="en-GB" sz="2000" dirty="0" err="1"/>
              <a:t>pedagogaidd</a:t>
            </a:r>
            <a:r>
              <a:rPr lang="en-GB" sz="2000" dirty="0"/>
              <a:t> </a:t>
            </a:r>
            <a:r>
              <a:rPr lang="en-GB" sz="2000" dirty="0" err="1"/>
              <a:t>i</a:t>
            </a:r>
            <a:r>
              <a:rPr lang="en-GB" sz="2000" dirty="0"/>
              <a:t> </a:t>
            </a:r>
            <a:r>
              <a:rPr lang="en-GB" sz="2000" dirty="0" err="1"/>
              <a:t>gynorthwyo'r</a:t>
            </a:r>
            <a:r>
              <a:rPr lang="en-GB" sz="2000" dirty="0"/>
              <a:t> </a:t>
            </a:r>
            <a:r>
              <a:rPr lang="en-GB" sz="2000" dirty="0" err="1"/>
              <a:t>addysgu</a:t>
            </a:r>
            <a:r>
              <a:rPr lang="en-GB" sz="2000" dirty="0"/>
              <a:t> </a:t>
            </a:r>
            <a:r>
              <a:rPr lang="en-GB" sz="2000" dirty="0" err="1"/>
              <a:t>a'r</a:t>
            </a:r>
            <a:r>
              <a:rPr lang="en-GB" sz="2000" dirty="0"/>
              <a:t> dysgu; </a:t>
            </a:r>
          </a:p>
          <a:p>
            <a:r>
              <a:rPr lang="en-GB" sz="2000" dirty="0"/>
              <a:t>• </a:t>
            </a:r>
            <a:r>
              <a:rPr lang="en-GB" sz="2000" dirty="0" err="1"/>
              <a:t>Myfyrio</a:t>
            </a:r>
            <a:r>
              <a:rPr lang="en-GB" sz="2000" dirty="0"/>
              <a:t> </a:t>
            </a:r>
            <a:r>
              <a:rPr lang="en-GB" sz="2000" dirty="0" err="1"/>
              <a:t>ar</a:t>
            </a:r>
            <a:r>
              <a:rPr lang="en-GB" sz="2000" dirty="0"/>
              <a:t> </a:t>
            </a:r>
            <a:r>
              <a:rPr lang="en-GB" sz="2000" dirty="0" err="1"/>
              <a:t>berfformiad</a:t>
            </a:r>
            <a:r>
              <a:rPr lang="en-GB" sz="2000" dirty="0"/>
              <a:t> </a:t>
            </a:r>
            <a:r>
              <a:rPr lang="en-GB" sz="2000" dirty="0" err="1"/>
              <a:t>personol</a:t>
            </a:r>
            <a:r>
              <a:rPr lang="en-GB" sz="2000" dirty="0"/>
              <a:t> o </a:t>
            </a:r>
            <a:r>
              <a:rPr lang="en-GB" sz="2000" dirty="0" err="1"/>
              <a:t>reoli'r</a:t>
            </a:r>
            <a:r>
              <a:rPr lang="en-GB" sz="2000" dirty="0"/>
              <a:t> amgylchedd dysgu, gwahaniaethu a </a:t>
            </a:r>
            <a:r>
              <a:rPr lang="en-GB" sz="2000" dirty="0" err="1"/>
              <a:t>manteisio</a:t>
            </a:r>
            <a:r>
              <a:rPr lang="en-GB" sz="2000" dirty="0"/>
              <a:t> </a:t>
            </a:r>
            <a:r>
              <a:rPr lang="en-GB" sz="2000" dirty="0" err="1"/>
              <a:t>ar</a:t>
            </a:r>
            <a:r>
              <a:rPr lang="en-GB" sz="2000" dirty="0"/>
              <a:t> </a:t>
            </a:r>
            <a:r>
              <a:rPr lang="en-GB" sz="2000" dirty="0" err="1"/>
              <a:t>ddisgyblaethau</a:t>
            </a:r>
            <a:r>
              <a:rPr lang="en-GB" sz="2000" dirty="0"/>
              <a:t> </a:t>
            </a:r>
            <a:r>
              <a:rPr lang="en-GB" sz="2000" dirty="0" err="1"/>
              <a:t>pwnc</a:t>
            </a:r>
            <a:r>
              <a:rPr lang="en-GB" sz="2000" dirty="0"/>
              <a:t> </a:t>
            </a:r>
            <a:r>
              <a:rPr lang="en-GB" sz="2000" dirty="0" err="1"/>
              <a:t>mewn</a:t>
            </a:r>
            <a:r>
              <a:rPr lang="en-GB" sz="2000" dirty="0"/>
              <a:t> </a:t>
            </a:r>
            <a:r>
              <a:rPr lang="en-GB" sz="2000" dirty="0" err="1"/>
              <a:t>meysydd</a:t>
            </a:r>
            <a:r>
              <a:rPr lang="en-GB" sz="2000" dirty="0"/>
              <a:t> dysgu, </a:t>
            </a:r>
            <a:r>
              <a:rPr lang="en-GB" sz="2000" dirty="0" err="1"/>
              <a:t>gydag</a:t>
            </a:r>
            <a:r>
              <a:rPr lang="en-GB" sz="2000" dirty="0"/>
              <a:t> </a:t>
            </a:r>
            <a:r>
              <a:rPr lang="en-GB" sz="2000" dirty="0" err="1"/>
              <a:t>enghreifftiau</a:t>
            </a:r>
            <a:r>
              <a:rPr lang="en-GB" sz="2000" dirty="0"/>
              <a:t> o </a:t>
            </a:r>
            <a:r>
              <a:rPr lang="en-GB" sz="2000" dirty="0" err="1"/>
              <a:t>arfer</a:t>
            </a:r>
            <a:r>
              <a:rPr lang="en-GB" sz="2000" dirty="0"/>
              <a:t> </a:t>
            </a:r>
            <a:r>
              <a:rPr lang="en-GB" sz="2000" dirty="0" err="1"/>
              <a:t>creadigol</a:t>
            </a:r>
            <a:r>
              <a:rPr lang="en-GB" sz="2000" dirty="0"/>
              <a:t> ac </a:t>
            </a:r>
            <a:r>
              <a:rPr lang="en-GB" sz="2000" dirty="0" err="1"/>
              <a:t>arloesol</a:t>
            </a:r>
            <a:r>
              <a:rPr lang="en-GB" sz="2000" dirty="0"/>
              <a:t> </a:t>
            </a:r>
            <a:r>
              <a:rPr lang="en-GB" sz="2000" dirty="0" err="1"/>
              <a:t>gan</a:t>
            </a:r>
            <a:r>
              <a:rPr lang="en-GB" sz="2000" dirty="0"/>
              <a:t> PTE</a:t>
            </a:r>
          </a:p>
          <a:p>
            <a:r>
              <a:rPr lang="en-GB" sz="2000" dirty="0"/>
              <a:t>• </a:t>
            </a:r>
            <a:r>
              <a:rPr lang="en-GB" sz="2000" dirty="0" err="1"/>
              <a:t>Bydd</a:t>
            </a:r>
            <a:r>
              <a:rPr lang="en-GB" sz="2000" dirty="0"/>
              <a:t> </a:t>
            </a:r>
            <a:r>
              <a:rPr lang="en-GB" sz="2000" dirty="0" err="1"/>
              <a:t>cyfleoedd</a:t>
            </a:r>
            <a:r>
              <a:rPr lang="en-GB" sz="2000" dirty="0"/>
              <a:t> a </a:t>
            </a:r>
            <a:r>
              <a:rPr lang="en-GB" sz="2000" dirty="0" err="1"/>
              <a:t>ystyriwyd</a:t>
            </a:r>
            <a:r>
              <a:rPr lang="en-GB" sz="2000" dirty="0"/>
              <a:t> </a:t>
            </a:r>
            <a:r>
              <a:rPr lang="en-GB" sz="2000" dirty="0" err="1"/>
              <a:t>ar</a:t>
            </a:r>
            <a:r>
              <a:rPr lang="en-GB" sz="2000" dirty="0"/>
              <a:t> </a:t>
            </a:r>
            <a:r>
              <a:rPr lang="en-GB" sz="2000" dirty="0" err="1"/>
              <a:t>gyfer</a:t>
            </a:r>
            <a:r>
              <a:rPr lang="en-GB" sz="2000" dirty="0"/>
              <a:t> </a:t>
            </a:r>
            <a:r>
              <a:rPr lang="en-GB" sz="2000" dirty="0" err="1"/>
              <a:t>datblygiad</a:t>
            </a:r>
            <a:r>
              <a:rPr lang="en-GB" sz="2000" dirty="0"/>
              <a:t> </a:t>
            </a:r>
            <a:r>
              <a:rPr lang="en-GB" sz="2000" dirty="0" err="1"/>
              <a:t>yn</a:t>
            </a:r>
            <a:r>
              <a:rPr lang="en-GB" sz="2000" dirty="0"/>
              <a:t> y </a:t>
            </a:r>
            <a:r>
              <a:rPr lang="en-GB" sz="2000" dirty="0" err="1"/>
              <a:t>dyfodol</a:t>
            </a:r>
            <a:r>
              <a:rPr lang="en-GB" sz="2000" dirty="0"/>
              <a:t> </a:t>
            </a:r>
            <a:r>
              <a:rPr lang="en-GB" sz="2000" dirty="0" err="1"/>
              <a:t>yn</a:t>
            </a:r>
            <a:r>
              <a:rPr lang="en-GB" sz="2000" dirty="0"/>
              <a:t> </a:t>
            </a:r>
            <a:r>
              <a:rPr lang="en-GB" sz="2000" dirty="0" err="1"/>
              <a:t>llywio</a:t>
            </a:r>
            <a:r>
              <a:rPr lang="en-GB" sz="2000" dirty="0"/>
              <a:t> </a:t>
            </a:r>
            <a:r>
              <a:rPr lang="en-GB" sz="2000" dirty="0" err="1"/>
              <a:t>ymarfer</a:t>
            </a:r>
            <a:r>
              <a:rPr lang="en-GB" sz="2000" dirty="0"/>
              <a:t> ac </a:t>
            </a:r>
            <a:r>
              <a:rPr lang="en-GB" sz="2000" dirty="0" err="1"/>
              <a:t>yn</a:t>
            </a:r>
            <a:r>
              <a:rPr lang="en-GB" sz="2000" dirty="0"/>
              <a:t> </a:t>
            </a:r>
            <a:r>
              <a:rPr lang="en-GB" sz="2000" dirty="0" err="1"/>
              <a:t>sicrhau</a:t>
            </a:r>
            <a:r>
              <a:rPr lang="en-GB" sz="2000" dirty="0"/>
              <a:t> </a:t>
            </a:r>
            <a:r>
              <a:rPr lang="en-GB" sz="2000" dirty="0" err="1"/>
              <a:t>cynnydd</a:t>
            </a:r>
            <a:r>
              <a:rPr lang="en-GB" sz="2000" dirty="0"/>
              <a:t> </a:t>
            </a:r>
            <a:r>
              <a:rPr lang="en-GB" sz="2000" dirty="0" err="1"/>
              <a:t>proffesiynol</a:t>
            </a:r>
            <a:r>
              <a:rPr lang="en-GB" sz="2000" dirty="0"/>
              <a:t>.</a:t>
            </a:r>
          </a:p>
          <a:p>
            <a:endParaRPr lang="en-US" dirty="0"/>
          </a:p>
        </p:txBody>
      </p:sp>
    </p:spTree>
    <p:extLst>
      <p:ext uri="{BB962C8B-B14F-4D97-AF65-F5344CB8AC3E}">
        <p14:creationId xmlns:p14="http://schemas.microsoft.com/office/powerpoint/2010/main" val="4157690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title"/>
          </p:nvPr>
        </p:nvSpPr>
        <p:spPr>
          <a:xfrm>
            <a:off x="603859" y="-251012"/>
            <a:ext cx="10497529" cy="1262905"/>
          </a:xfrm>
          <a:prstGeom prst="rect">
            <a:avLst/>
          </a:prstGeom>
        </p:spPr>
        <p:txBody>
          <a:bodyPr spcFirstLastPara="1" wrap="square" lIns="121900" tIns="121900" rIns="121900" bIns="121900" anchor="t" anchorCtr="0">
            <a:noAutofit/>
          </a:bodyPr>
          <a:lstStyle/>
          <a:p>
            <a:pPr lvl="0"/>
            <a:r>
              <a:rPr lang="en-GB" sz="4400" dirty="0"/>
              <a:t>P</a:t>
            </a:r>
            <a:r>
              <a:rPr lang="en-GB" sz="4400" dirty="0">
                <a:solidFill>
                  <a:schemeClr val="dk2"/>
                </a:solidFill>
              </a:rPr>
              <a:t>lan of </a:t>
            </a:r>
            <a:r>
              <a:rPr lang="en-GB" sz="4400" dirty="0"/>
              <a:t>attack / </a:t>
            </a:r>
            <a:r>
              <a:rPr lang="en-GB" sz="4400" dirty="0" err="1"/>
              <a:t>Cynllun</a:t>
            </a:r>
            <a:r>
              <a:rPr lang="en-GB" sz="4400" dirty="0"/>
              <a:t> </a:t>
            </a:r>
            <a:r>
              <a:rPr lang="en-GB" sz="4400" dirty="0" err="1"/>
              <a:t>ymosodiad</a:t>
            </a:r>
            <a:r>
              <a:rPr lang="en-GB" sz="4400" dirty="0"/>
              <a:t>…</a:t>
            </a:r>
            <a:r>
              <a:rPr lang="mr-IN" sz="7000" dirty="0">
                <a:solidFill>
                  <a:schemeClr val="dk2"/>
                </a:solidFill>
              </a:rPr>
              <a:t>…</a:t>
            </a:r>
            <a:endParaRPr sz="7000" dirty="0">
              <a:solidFill>
                <a:schemeClr val="dk2"/>
              </a:solidFill>
            </a:endParaRPr>
          </a:p>
        </p:txBody>
      </p:sp>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sp>
        <p:nvSpPr>
          <p:cNvPr id="5" name="Rectangle 4"/>
          <p:cNvSpPr/>
          <p:nvPr/>
        </p:nvSpPr>
        <p:spPr>
          <a:xfrm>
            <a:off x="409842" y="1472524"/>
            <a:ext cx="11572119" cy="1077218"/>
          </a:xfrm>
          <a:prstGeom prst="rect">
            <a:avLst/>
          </a:prstGeom>
        </p:spPr>
        <p:txBody>
          <a:bodyPr wrap="square">
            <a:spAutoFit/>
          </a:bodyPr>
          <a:lstStyle/>
          <a:p>
            <a:pPr lvl="0">
              <a:spcAft>
                <a:spcPts val="2100"/>
              </a:spcAft>
            </a:pPr>
            <a:r>
              <a:rPr lang="en-GB" sz="3200" dirty="0">
                <a:solidFill>
                  <a:schemeClr val="bg2"/>
                </a:solidFill>
              </a:rPr>
              <a:t>Engage in wide and deep background reading related to the identified strands…ensure you have secure K&amp;U of each. </a:t>
            </a:r>
          </a:p>
        </p:txBody>
      </p:sp>
      <p:sp>
        <p:nvSpPr>
          <p:cNvPr id="2" name="TextBox 1">
            <a:extLst>
              <a:ext uri="{FF2B5EF4-FFF2-40B4-BE49-F238E27FC236}">
                <a16:creationId xmlns:a16="http://schemas.microsoft.com/office/drawing/2014/main" id="{8E1CF830-9789-6043-A3B7-323A02B9FB15}"/>
              </a:ext>
            </a:extLst>
          </p:cNvPr>
          <p:cNvSpPr txBox="1"/>
          <p:nvPr/>
        </p:nvSpPr>
        <p:spPr>
          <a:xfrm>
            <a:off x="767518" y="4670530"/>
            <a:ext cx="3481803" cy="1815882"/>
          </a:xfrm>
          <a:prstGeom prst="rect">
            <a:avLst/>
          </a:prstGeom>
          <a:noFill/>
        </p:spPr>
        <p:txBody>
          <a:bodyPr wrap="square" rtlCol="0">
            <a:spAutoFit/>
          </a:bodyPr>
          <a:lstStyle/>
          <a:p>
            <a:pPr algn="ctr"/>
            <a:r>
              <a:rPr lang="en-GB" sz="2800" b="1" dirty="0">
                <a:solidFill>
                  <a:schemeClr val="accent5">
                    <a:lumMod val="50000"/>
                  </a:schemeClr>
                </a:solidFill>
              </a:rPr>
              <a:t>What are they?</a:t>
            </a:r>
          </a:p>
          <a:p>
            <a:pPr algn="ctr"/>
            <a:endParaRPr lang="en-GB" sz="2800" b="1" dirty="0">
              <a:solidFill>
                <a:schemeClr val="accent5">
                  <a:lumMod val="50000"/>
                </a:schemeClr>
              </a:solidFill>
            </a:endParaRPr>
          </a:p>
          <a:p>
            <a:pPr algn="ctr"/>
            <a:r>
              <a:rPr lang="en-GB" sz="2800" b="1" dirty="0">
                <a:solidFill>
                  <a:schemeClr val="accent5">
                    <a:lumMod val="50000"/>
                  </a:schemeClr>
                </a:solidFill>
              </a:rPr>
              <a:t>Why are they important ?</a:t>
            </a:r>
            <a:endParaRPr lang="en-US" sz="2800" dirty="0">
              <a:solidFill>
                <a:schemeClr val="accent5">
                  <a:lumMod val="50000"/>
                </a:schemeClr>
              </a:solidFill>
            </a:endParaRPr>
          </a:p>
        </p:txBody>
      </p:sp>
      <p:sp>
        <p:nvSpPr>
          <p:cNvPr id="3" name="TextBox 2">
            <a:extLst>
              <a:ext uri="{FF2B5EF4-FFF2-40B4-BE49-F238E27FC236}">
                <a16:creationId xmlns:a16="http://schemas.microsoft.com/office/drawing/2014/main" id="{3A2D2EF2-7C2A-8647-B1D1-53EE0EA40C46}"/>
              </a:ext>
            </a:extLst>
          </p:cNvPr>
          <p:cNvSpPr txBox="1"/>
          <p:nvPr/>
        </p:nvSpPr>
        <p:spPr>
          <a:xfrm>
            <a:off x="409842" y="2752047"/>
            <a:ext cx="11183329" cy="1569660"/>
          </a:xfrm>
          <a:prstGeom prst="rect">
            <a:avLst/>
          </a:prstGeom>
          <a:noFill/>
        </p:spPr>
        <p:txBody>
          <a:bodyPr wrap="square" rtlCol="0">
            <a:spAutoFit/>
          </a:bodyPr>
          <a:lstStyle/>
          <a:p>
            <a:r>
              <a:rPr lang="en-US" sz="3200" dirty="0" err="1">
                <a:solidFill>
                  <a:schemeClr val="bg2"/>
                </a:solidFill>
              </a:rPr>
              <a:t>Cymerwch</a:t>
            </a:r>
            <a:r>
              <a:rPr lang="en-US" sz="3200" dirty="0">
                <a:solidFill>
                  <a:schemeClr val="bg2"/>
                </a:solidFill>
              </a:rPr>
              <a:t> ran </a:t>
            </a:r>
            <a:r>
              <a:rPr lang="en-US" sz="3200" dirty="0" err="1">
                <a:solidFill>
                  <a:schemeClr val="bg2"/>
                </a:solidFill>
              </a:rPr>
              <a:t>mewn</a:t>
            </a:r>
            <a:r>
              <a:rPr lang="en-US" sz="3200" dirty="0">
                <a:solidFill>
                  <a:schemeClr val="bg2"/>
                </a:solidFill>
              </a:rPr>
              <a:t> </a:t>
            </a:r>
            <a:r>
              <a:rPr lang="en-US" sz="3200" dirty="0" err="1">
                <a:solidFill>
                  <a:schemeClr val="bg2"/>
                </a:solidFill>
              </a:rPr>
              <a:t>darllen</a:t>
            </a:r>
            <a:r>
              <a:rPr lang="en-US" sz="3200" dirty="0">
                <a:solidFill>
                  <a:schemeClr val="bg2"/>
                </a:solidFill>
              </a:rPr>
              <a:t> </a:t>
            </a:r>
            <a:r>
              <a:rPr lang="en-US" sz="3200" dirty="0" err="1">
                <a:solidFill>
                  <a:schemeClr val="bg2"/>
                </a:solidFill>
              </a:rPr>
              <a:t>cefndirol</a:t>
            </a:r>
            <a:r>
              <a:rPr lang="en-US" sz="3200" dirty="0">
                <a:solidFill>
                  <a:schemeClr val="bg2"/>
                </a:solidFill>
              </a:rPr>
              <a:t> </a:t>
            </a:r>
            <a:r>
              <a:rPr lang="en-US" sz="3200" dirty="0" err="1">
                <a:solidFill>
                  <a:schemeClr val="bg2"/>
                </a:solidFill>
              </a:rPr>
              <a:t>eang</a:t>
            </a:r>
            <a:r>
              <a:rPr lang="en-US" sz="3200" dirty="0">
                <a:solidFill>
                  <a:schemeClr val="bg2"/>
                </a:solidFill>
              </a:rPr>
              <a:t> a </a:t>
            </a:r>
            <a:r>
              <a:rPr lang="en-US" sz="3200" dirty="0" err="1">
                <a:solidFill>
                  <a:schemeClr val="bg2"/>
                </a:solidFill>
              </a:rPr>
              <a:t>dwfn</a:t>
            </a:r>
            <a:r>
              <a:rPr lang="en-US" sz="3200" dirty="0">
                <a:solidFill>
                  <a:schemeClr val="bg2"/>
                </a:solidFill>
              </a:rPr>
              <a:t> </a:t>
            </a:r>
            <a:r>
              <a:rPr lang="en-US" sz="3200" dirty="0" err="1">
                <a:solidFill>
                  <a:schemeClr val="bg2"/>
                </a:solidFill>
              </a:rPr>
              <a:t>sy'n</a:t>
            </a:r>
            <a:r>
              <a:rPr lang="en-US" sz="3200" dirty="0">
                <a:solidFill>
                  <a:schemeClr val="bg2"/>
                </a:solidFill>
              </a:rPr>
              <a:t> </a:t>
            </a:r>
            <a:r>
              <a:rPr lang="en-US" sz="3200" dirty="0" err="1">
                <a:solidFill>
                  <a:schemeClr val="bg2"/>
                </a:solidFill>
              </a:rPr>
              <a:t>ymwneud</a:t>
            </a:r>
            <a:r>
              <a:rPr lang="en-US" sz="3200" dirty="0">
                <a:solidFill>
                  <a:schemeClr val="bg2"/>
                </a:solidFill>
              </a:rPr>
              <a:t> </a:t>
            </a:r>
            <a:r>
              <a:rPr lang="en-US" sz="3200" dirty="0" err="1">
                <a:solidFill>
                  <a:schemeClr val="bg2"/>
                </a:solidFill>
              </a:rPr>
              <a:t>â'r</a:t>
            </a:r>
            <a:r>
              <a:rPr lang="en-US" sz="3200" dirty="0">
                <a:solidFill>
                  <a:schemeClr val="bg2"/>
                </a:solidFill>
              </a:rPr>
              <a:t> </a:t>
            </a:r>
            <a:r>
              <a:rPr lang="en-US" sz="3200" dirty="0" err="1">
                <a:solidFill>
                  <a:schemeClr val="bg2"/>
                </a:solidFill>
              </a:rPr>
              <a:t>llinynnau</a:t>
            </a:r>
            <a:r>
              <a:rPr lang="en-US" sz="3200" dirty="0">
                <a:solidFill>
                  <a:schemeClr val="bg2"/>
                </a:solidFill>
              </a:rPr>
              <a:t> a </a:t>
            </a:r>
            <a:r>
              <a:rPr lang="en-US" sz="3200" dirty="0" err="1">
                <a:solidFill>
                  <a:schemeClr val="bg2"/>
                </a:solidFill>
              </a:rPr>
              <a:t>nodwyd</a:t>
            </a:r>
            <a:r>
              <a:rPr lang="en-US" sz="3200" dirty="0">
                <a:solidFill>
                  <a:schemeClr val="bg2"/>
                </a:solidFill>
              </a:rPr>
              <a:t>...</a:t>
            </a:r>
            <a:r>
              <a:rPr lang="en-US" sz="3200" dirty="0" err="1">
                <a:solidFill>
                  <a:schemeClr val="bg2"/>
                </a:solidFill>
              </a:rPr>
              <a:t>sicrhewch</a:t>
            </a:r>
            <a:r>
              <a:rPr lang="en-US" sz="3200" dirty="0">
                <a:solidFill>
                  <a:schemeClr val="bg2"/>
                </a:solidFill>
              </a:rPr>
              <a:t> </a:t>
            </a:r>
            <a:r>
              <a:rPr lang="en-US" sz="3200" dirty="0" err="1">
                <a:solidFill>
                  <a:schemeClr val="bg2"/>
                </a:solidFill>
              </a:rPr>
              <a:t>fod</a:t>
            </a:r>
            <a:r>
              <a:rPr lang="en-US" sz="3200" dirty="0">
                <a:solidFill>
                  <a:schemeClr val="bg2"/>
                </a:solidFill>
              </a:rPr>
              <a:t> </a:t>
            </a:r>
            <a:r>
              <a:rPr lang="en-US" sz="3200" dirty="0" err="1">
                <a:solidFill>
                  <a:schemeClr val="bg2"/>
                </a:solidFill>
              </a:rPr>
              <a:t>gennych</a:t>
            </a:r>
            <a:r>
              <a:rPr lang="en-US" sz="3200" dirty="0">
                <a:solidFill>
                  <a:schemeClr val="bg2"/>
                </a:solidFill>
              </a:rPr>
              <a:t> K&amp;U </a:t>
            </a:r>
            <a:r>
              <a:rPr lang="en-US" sz="3200" dirty="0" err="1">
                <a:solidFill>
                  <a:schemeClr val="bg2"/>
                </a:solidFill>
              </a:rPr>
              <a:t>diogel</a:t>
            </a:r>
            <a:r>
              <a:rPr lang="en-US" sz="3200" dirty="0">
                <a:solidFill>
                  <a:schemeClr val="bg2"/>
                </a:solidFill>
              </a:rPr>
              <a:t> o bob un.</a:t>
            </a:r>
          </a:p>
        </p:txBody>
      </p:sp>
      <p:sp>
        <p:nvSpPr>
          <p:cNvPr id="6" name="TextBox 5">
            <a:extLst>
              <a:ext uri="{FF2B5EF4-FFF2-40B4-BE49-F238E27FC236}">
                <a16:creationId xmlns:a16="http://schemas.microsoft.com/office/drawing/2014/main" id="{77988ACF-940B-054D-A119-802C100EACA9}"/>
              </a:ext>
            </a:extLst>
          </p:cNvPr>
          <p:cNvSpPr txBox="1"/>
          <p:nvPr/>
        </p:nvSpPr>
        <p:spPr>
          <a:xfrm>
            <a:off x="5461054" y="4670530"/>
            <a:ext cx="3211458" cy="1815882"/>
          </a:xfrm>
          <a:prstGeom prst="rect">
            <a:avLst/>
          </a:prstGeom>
          <a:noFill/>
        </p:spPr>
        <p:txBody>
          <a:bodyPr wrap="square" rtlCol="0">
            <a:spAutoFit/>
          </a:bodyPr>
          <a:lstStyle/>
          <a:p>
            <a:pPr algn="ctr"/>
            <a:r>
              <a:rPr lang="en-US" sz="2800" b="1" dirty="0">
                <a:solidFill>
                  <a:schemeClr val="accent5">
                    <a:lumMod val="50000"/>
                  </a:schemeClr>
                </a:solidFill>
              </a:rPr>
              <a:t>Beth </a:t>
            </a:r>
            <a:r>
              <a:rPr lang="en-US" sz="2800" b="1" dirty="0" err="1">
                <a:solidFill>
                  <a:schemeClr val="accent5">
                    <a:lumMod val="50000"/>
                  </a:schemeClr>
                </a:solidFill>
              </a:rPr>
              <a:t>ydyn</a:t>
            </a:r>
            <a:r>
              <a:rPr lang="en-US" sz="2800" b="1" dirty="0">
                <a:solidFill>
                  <a:schemeClr val="accent5">
                    <a:lumMod val="50000"/>
                  </a:schemeClr>
                </a:solidFill>
              </a:rPr>
              <a:t> </a:t>
            </a:r>
            <a:r>
              <a:rPr lang="en-US" sz="2800" b="1" dirty="0" err="1">
                <a:solidFill>
                  <a:schemeClr val="accent5">
                    <a:lumMod val="50000"/>
                  </a:schemeClr>
                </a:solidFill>
              </a:rPr>
              <a:t>nhw</a:t>
            </a:r>
            <a:r>
              <a:rPr lang="en-US" sz="2800" b="1" dirty="0">
                <a:solidFill>
                  <a:schemeClr val="accent5">
                    <a:lumMod val="50000"/>
                  </a:schemeClr>
                </a:solidFill>
              </a:rPr>
              <a:t>?</a:t>
            </a:r>
          </a:p>
          <a:p>
            <a:pPr algn="ctr"/>
            <a:endParaRPr lang="en-US" sz="2800" b="1" dirty="0">
              <a:solidFill>
                <a:schemeClr val="accent5">
                  <a:lumMod val="50000"/>
                </a:schemeClr>
              </a:solidFill>
            </a:endParaRPr>
          </a:p>
          <a:p>
            <a:pPr algn="ctr"/>
            <a:r>
              <a:rPr lang="en-US" sz="2800" b="1" dirty="0">
                <a:solidFill>
                  <a:schemeClr val="accent5">
                    <a:lumMod val="50000"/>
                  </a:schemeClr>
                </a:solidFill>
              </a:rPr>
              <a:t>Pam </a:t>
            </a:r>
            <a:r>
              <a:rPr lang="en-US" sz="2800" b="1" dirty="0" err="1">
                <a:solidFill>
                  <a:schemeClr val="accent5">
                    <a:lumMod val="50000"/>
                  </a:schemeClr>
                </a:solidFill>
              </a:rPr>
              <a:t>maen</a:t>
            </a:r>
            <a:r>
              <a:rPr lang="en-US" sz="2800" b="1" dirty="0">
                <a:solidFill>
                  <a:schemeClr val="accent5">
                    <a:lumMod val="50000"/>
                  </a:schemeClr>
                </a:solidFill>
              </a:rPr>
              <a:t> </a:t>
            </a:r>
            <a:r>
              <a:rPr lang="en-US" sz="2800" b="1" dirty="0" err="1">
                <a:solidFill>
                  <a:schemeClr val="accent5">
                    <a:lumMod val="50000"/>
                  </a:schemeClr>
                </a:solidFill>
              </a:rPr>
              <a:t>nhw'n</a:t>
            </a:r>
            <a:r>
              <a:rPr lang="en-US" sz="2800" b="1" dirty="0">
                <a:solidFill>
                  <a:schemeClr val="accent5">
                    <a:lumMod val="50000"/>
                  </a:schemeClr>
                </a:solidFill>
              </a:rPr>
              <a:t> </a:t>
            </a:r>
            <a:r>
              <a:rPr lang="en-US" sz="2800" b="1" dirty="0" err="1">
                <a:solidFill>
                  <a:schemeClr val="accent5">
                    <a:lumMod val="50000"/>
                  </a:schemeClr>
                </a:solidFill>
              </a:rPr>
              <a:t>bwysig</a:t>
            </a:r>
            <a:r>
              <a:rPr lang="en-US" sz="2800" b="1" dirty="0">
                <a:solidFill>
                  <a:schemeClr val="accent5">
                    <a:lumMod val="50000"/>
                  </a:schemeClr>
                </a:solidFill>
              </a:rPr>
              <a:t>?</a:t>
            </a:r>
          </a:p>
        </p:txBody>
      </p:sp>
    </p:spTree>
    <p:extLst>
      <p:ext uri="{BB962C8B-B14F-4D97-AF65-F5344CB8AC3E}">
        <p14:creationId xmlns:p14="http://schemas.microsoft.com/office/powerpoint/2010/main" val="1861796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title"/>
          </p:nvPr>
        </p:nvSpPr>
        <p:spPr>
          <a:xfrm>
            <a:off x="410451" y="0"/>
            <a:ext cx="10226066" cy="1262905"/>
          </a:xfrm>
          <a:prstGeom prst="rect">
            <a:avLst/>
          </a:prstGeom>
        </p:spPr>
        <p:txBody>
          <a:bodyPr spcFirstLastPara="1" wrap="square" lIns="121900" tIns="121900" rIns="121900" bIns="121900" anchor="t" anchorCtr="0">
            <a:noAutofit/>
          </a:bodyPr>
          <a:lstStyle/>
          <a:p>
            <a:pPr lvl="0"/>
            <a:r>
              <a:rPr lang="en-GB" sz="4800" dirty="0">
                <a:solidFill>
                  <a:schemeClr val="dk2"/>
                </a:solidFill>
              </a:rPr>
              <a:t>Essential </a:t>
            </a:r>
            <a:r>
              <a:rPr lang="en-GB" sz="4800" dirty="0"/>
              <a:t>reading / </a:t>
            </a:r>
            <a:r>
              <a:rPr lang="en-GB" sz="4800" dirty="0" err="1"/>
              <a:t>Darllen</a:t>
            </a:r>
            <a:r>
              <a:rPr lang="en-GB" sz="4800" dirty="0"/>
              <a:t> </a:t>
            </a:r>
            <a:r>
              <a:rPr lang="en-GB" sz="4800" dirty="0" err="1"/>
              <a:t>hanfodol</a:t>
            </a:r>
            <a:r>
              <a:rPr lang="en-GB" sz="4800" dirty="0"/>
              <a:t>…</a:t>
            </a:r>
            <a:endParaRPr sz="4800" dirty="0">
              <a:solidFill>
                <a:schemeClr val="dk2"/>
              </a:solidFill>
            </a:endParaRPr>
          </a:p>
        </p:txBody>
      </p:sp>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sp>
        <p:nvSpPr>
          <p:cNvPr id="6" name="Google Shape;359;p26"/>
          <p:cNvSpPr txBox="1">
            <a:spLocks noGrp="1"/>
          </p:cNvSpPr>
          <p:nvPr>
            <p:ph type="body" idx="2"/>
          </p:nvPr>
        </p:nvSpPr>
        <p:spPr>
          <a:xfrm>
            <a:off x="1934094" y="2965147"/>
            <a:ext cx="6797530" cy="1815068"/>
          </a:xfrm>
          <a:prstGeom prst="rect">
            <a:avLst/>
          </a:prstGeom>
        </p:spPr>
        <p:txBody>
          <a:bodyPr spcFirstLastPara="1" wrap="square" lIns="121900" tIns="121900" rIns="121900" bIns="121900" anchor="ctr" anchorCtr="0">
            <a:noAutofit/>
          </a:bodyPr>
          <a:lstStyle/>
          <a:p>
            <a:pPr marL="342900" indent="-342900"/>
            <a:endParaRPr lang="en-GB" sz="2400" dirty="0"/>
          </a:p>
          <a:p>
            <a:pPr marL="342900" indent="-342900"/>
            <a:endParaRPr lang="en-GB" sz="2400" dirty="0"/>
          </a:p>
          <a:p>
            <a:pPr marL="342900" indent="-342900"/>
            <a:endParaRPr lang="en-GB" sz="2400" dirty="0"/>
          </a:p>
          <a:p>
            <a:pPr marL="0" lvl="0" indent="0" algn="l" rtl="0">
              <a:spcBef>
                <a:spcPts val="0"/>
              </a:spcBef>
              <a:spcAft>
                <a:spcPts val="0"/>
              </a:spcAft>
              <a:buNone/>
            </a:pPr>
            <a:endParaRPr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4248" y="1130766"/>
            <a:ext cx="4991100" cy="6502400"/>
          </a:xfrm>
          <a:prstGeom prst="rect">
            <a:avLst/>
          </a:prstGeom>
        </p:spPr>
      </p:pic>
      <p:sp>
        <p:nvSpPr>
          <p:cNvPr id="10" name="Rectangle 9"/>
          <p:cNvSpPr/>
          <p:nvPr/>
        </p:nvSpPr>
        <p:spPr>
          <a:xfrm>
            <a:off x="2372594" y="1043507"/>
            <a:ext cx="7907986" cy="3477875"/>
          </a:xfrm>
          <a:prstGeom prst="rect">
            <a:avLst/>
          </a:prstGeom>
        </p:spPr>
        <p:txBody>
          <a:bodyPr wrap="square">
            <a:spAutoFit/>
          </a:bodyPr>
          <a:lstStyle/>
          <a:p>
            <a:pPr marL="457200"/>
            <a:r>
              <a:rPr lang="en-GB" sz="2000" dirty="0">
                <a:latin typeface="Arial" charset="0"/>
                <a:ea typeface="Times New Roman" charset="0"/>
              </a:rPr>
              <a:t>This assignment requires that you demonstrate knowledge and understanding of;</a:t>
            </a:r>
          </a:p>
          <a:p>
            <a:pPr marL="457200"/>
            <a:endParaRPr lang="en-GB" sz="2000" dirty="0">
              <a:latin typeface="Arial" charset="0"/>
              <a:ea typeface="Times New Roman" charset="0"/>
            </a:endParaRPr>
          </a:p>
          <a:p>
            <a:pPr marL="800100" indent="-342900">
              <a:buFont typeface="Arial" charset="0"/>
              <a:buChar char="•"/>
            </a:pPr>
            <a:r>
              <a:rPr lang="en-GB" sz="2000" dirty="0">
                <a:latin typeface="Arial" charset="0"/>
                <a:ea typeface="Times New Roman" charset="0"/>
              </a:rPr>
              <a:t>managing the learning environment / rheoli'r amgylchedd dysgu</a:t>
            </a:r>
          </a:p>
          <a:p>
            <a:pPr marL="457200"/>
            <a:endParaRPr lang="en-GB" sz="2000" dirty="0">
              <a:latin typeface="Arial" charset="0"/>
              <a:ea typeface="Times New Roman" charset="0"/>
            </a:endParaRPr>
          </a:p>
          <a:p>
            <a:pPr marL="800100" indent="-342900">
              <a:buFont typeface="Arial" charset="0"/>
              <a:buChar char="•"/>
            </a:pPr>
            <a:r>
              <a:rPr lang="en-GB" sz="2000" dirty="0">
                <a:latin typeface="Arial" charset="0"/>
                <a:ea typeface="Times New Roman" charset="0"/>
              </a:rPr>
              <a:t>Differentiation / gwahaniaethu</a:t>
            </a:r>
          </a:p>
          <a:p>
            <a:pPr marL="800100" indent="-342900">
              <a:buFont typeface="Arial" charset="0"/>
              <a:buChar char="•"/>
            </a:pPr>
            <a:endParaRPr lang="en-GB" sz="2000" dirty="0">
              <a:latin typeface="Arial" charset="0"/>
              <a:ea typeface="Times New Roman" charset="0"/>
            </a:endParaRPr>
          </a:p>
          <a:p>
            <a:pPr marL="800100" indent="-342900">
              <a:buFont typeface="Arial" charset="0"/>
              <a:buChar char="•"/>
            </a:pPr>
            <a:r>
              <a:rPr lang="en-GB" sz="2000" dirty="0">
                <a:latin typeface="Arial" charset="0"/>
                <a:ea typeface="Times New Roman" charset="0"/>
              </a:rPr>
              <a:t>Exploiting subject disciplines in </a:t>
            </a:r>
            <a:r>
              <a:rPr lang="en-GB" sz="2000" dirty="0" err="1">
                <a:latin typeface="Arial" charset="0"/>
                <a:ea typeface="Times New Roman" charset="0"/>
              </a:rPr>
              <a:t>AoLEs</a:t>
            </a:r>
            <a:r>
              <a:rPr lang="en-GB" sz="2000" dirty="0">
                <a:latin typeface="Arial" charset="0"/>
                <a:ea typeface="Times New Roman" charset="0"/>
              </a:rPr>
              <a:t>. / </a:t>
            </a:r>
            <a:r>
              <a:rPr lang="en-GB" sz="2000" dirty="0" err="1">
                <a:latin typeface="Arial" charset="0"/>
                <a:ea typeface="Times New Roman" charset="0"/>
              </a:rPr>
              <a:t>Manteisio</a:t>
            </a:r>
            <a:r>
              <a:rPr lang="en-GB" sz="2000" dirty="0">
                <a:latin typeface="Arial" charset="0"/>
                <a:ea typeface="Times New Roman" charset="0"/>
              </a:rPr>
              <a:t> </a:t>
            </a:r>
            <a:r>
              <a:rPr lang="en-GB" sz="2000" dirty="0" err="1">
                <a:latin typeface="Arial" charset="0"/>
                <a:ea typeface="Times New Roman" charset="0"/>
              </a:rPr>
              <a:t>ar</a:t>
            </a:r>
            <a:r>
              <a:rPr lang="en-GB" sz="2000" dirty="0">
                <a:latin typeface="Arial" charset="0"/>
                <a:ea typeface="Times New Roman" charset="0"/>
              </a:rPr>
              <a:t> </a:t>
            </a:r>
            <a:r>
              <a:rPr lang="en-GB" sz="2000" dirty="0" err="1">
                <a:latin typeface="Arial" charset="0"/>
                <a:ea typeface="Times New Roman" charset="0"/>
              </a:rPr>
              <a:t>ddisgyblaethau</a:t>
            </a:r>
            <a:r>
              <a:rPr lang="en-GB" sz="2000" dirty="0">
                <a:latin typeface="Arial" charset="0"/>
                <a:ea typeface="Times New Roman" charset="0"/>
              </a:rPr>
              <a:t> </a:t>
            </a:r>
            <a:r>
              <a:rPr lang="en-GB" sz="2000" dirty="0" err="1">
                <a:latin typeface="Arial" charset="0"/>
                <a:ea typeface="Times New Roman" charset="0"/>
              </a:rPr>
              <a:t>pwnc</a:t>
            </a:r>
            <a:r>
              <a:rPr lang="en-GB" sz="2000" dirty="0">
                <a:latin typeface="Arial" charset="0"/>
                <a:ea typeface="Times New Roman" charset="0"/>
              </a:rPr>
              <a:t> </a:t>
            </a:r>
            <a:r>
              <a:rPr lang="en-GB" sz="2000" dirty="0" err="1">
                <a:latin typeface="Arial" charset="0"/>
                <a:ea typeface="Times New Roman" charset="0"/>
              </a:rPr>
              <a:t>mewn</a:t>
            </a:r>
            <a:r>
              <a:rPr lang="en-GB" sz="2000" dirty="0">
                <a:latin typeface="Arial" charset="0"/>
                <a:ea typeface="Times New Roman" charset="0"/>
              </a:rPr>
              <a:t> </a:t>
            </a:r>
            <a:r>
              <a:rPr lang="en-GB" sz="2000" dirty="0" err="1">
                <a:latin typeface="Arial" charset="0"/>
                <a:ea typeface="Times New Roman" charset="0"/>
              </a:rPr>
              <a:t>MDPh</a:t>
            </a:r>
            <a:r>
              <a:rPr lang="en-GB" sz="2000" dirty="0">
                <a:latin typeface="Arial" charset="0"/>
                <a:ea typeface="Times New Roman" charset="0"/>
              </a:rPr>
              <a:t>.</a:t>
            </a:r>
          </a:p>
          <a:p>
            <a:pPr marL="457200"/>
            <a:endParaRPr lang="en-GB" sz="2000" dirty="0">
              <a:latin typeface="Arial" charset="0"/>
              <a:ea typeface="Times New Roman" charset="0"/>
            </a:endParaRPr>
          </a:p>
        </p:txBody>
      </p:sp>
      <p:sp>
        <p:nvSpPr>
          <p:cNvPr id="11" name="Rectangle 10"/>
          <p:cNvSpPr/>
          <p:nvPr/>
        </p:nvSpPr>
        <p:spPr>
          <a:xfrm>
            <a:off x="2372594" y="4208920"/>
            <a:ext cx="7403289" cy="2246769"/>
          </a:xfrm>
          <a:prstGeom prst="rect">
            <a:avLst/>
          </a:prstGeom>
        </p:spPr>
        <p:txBody>
          <a:bodyPr wrap="square">
            <a:spAutoFit/>
          </a:bodyPr>
          <a:lstStyle/>
          <a:p>
            <a:pPr marL="457200"/>
            <a:r>
              <a:rPr lang="en-GB" sz="2800" dirty="0">
                <a:solidFill>
                  <a:schemeClr val="accent1">
                    <a:lumMod val="75000"/>
                  </a:schemeClr>
                </a:solidFill>
                <a:latin typeface="Arial" charset="0"/>
                <a:ea typeface="Times New Roman" charset="0"/>
              </a:rPr>
              <a:t>Use the key authors in the relevant fields. </a:t>
            </a:r>
          </a:p>
          <a:p>
            <a:pPr marL="457200"/>
            <a:endParaRPr lang="en-GB" sz="2800" dirty="0">
              <a:solidFill>
                <a:schemeClr val="accent1">
                  <a:lumMod val="75000"/>
                </a:schemeClr>
              </a:solidFill>
              <a:latin typeface="Arial" charset="0"/>
              <a:ea typeface="Times New Roman" charset="0"/>
            </a:endParaRPr>
          </a:p>
          <a:p>
            <a:pPr marL="457200"/>
            <a:r>
              <a:rPr lang="en-GB" sz="2800" dirty="0">
                <a:solidFill>
                  <a:schemeClr val="accent1">
                    <a:lumMod val="75000"/>
                  </a:schemeClr>
                </a:solidFill>
                <a:latin typeface="Arial" charset="0"/>
                <a:ea typeface="Times New Roman" charset="0"/>
              </a:rPr>
              <a:t>You must use readings that you identify independently displaying an ability to </a:t>
            </a:r>
            <a:r>
              <a:rPr lang="en-GB" sz="2800" i="1" dirty="0">
                <a:solidFill>
                  <a:schemeClr val="accent1">
                    <a:lumMod val="75000"/>
                  </a:schemeClr>
                </a:solidFill>
                <a:latin typeface="Arial" charset="0"/>
                <a:ea typeface="Times New Roman" charset="0"/>
              </a:rPr>
              <a:t>go beyond the given content</a:t>
            </a:r>
            <a:r>
              <a:rPr lang="en-GB" sz="2800" dirty="0">
                <a:solidFill>
                  <a:schemeClr val="accent1">
                    <a:lumMod val="75000"/>
                  </a:schemeClr>
                </a:solidFill>
                <a:latin typeface="Arial" charset="0"/>
                <a:ea typeface="Times New Roman" charset="0"/>
              </a:rPr>
              <a:t> in the module. </a:t>
            </a:r>
            <a:endParaRPr lang="en-GB" sz="2800" dirty="0">
              <a:solidFill>
                <a:schemeClr val="accent1">
                  <a:lumMod val="75000"/>
                </a:schemeClr>
              </a:solidFill>
              <a:latin typeface="Times New Roman" charset="0"/>
              <a:ea typeface="Times New Roman" charset="0"/>
            </a:endParaRPr>
          </a:p>
        </p:txBody>
      </p:sp>
    </p:spTree>
    <p:extLst>
      <p:ext uri="{BB962C8B-B14F-4D97-AF65-F5344CB8AC3E}">
        <p14:creationId xmlns:p14="http://schemas.microsoft.com/office/powerpoint/2010/main" val="1422085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sp>
        <p:nvSpPr>
          <p:cNvPr id="6" name="Google Shape;359;p26"/>
          <p:cNvSpPr txBox="1">
            <a:spLocks noGrp="1"/>
          </p:cNvSpPr>
          <p:nvPr>
            <p:ph type="body" idx="2"/>
          </p:nvPr>
        </p:nvSpPr>
        <p:spPr>
          <a:xfrm>
            <a:off x="1934094" y="2965147"/>
            <a:ext cx="6797530" cy="1815068"/>
          </a:xfrm>
          <a:prstGeom prst="rect">
            <a:avLst/>
          </a:prstGeom>
        </p:spPr>
        <p:txBody>
          <a:bodyPr spcFirstLastPara="1" wrap="square" lIns="121900" tIns="121900" rIns="121900" bIns="121900" anchor="ctr" anchorCtr="0">
            <a:noAutofit/>
          </a:bodyPr>
          <a:lstStyle/>
          <a:p>
            <a:pPr marL="342900" indent="-342900"/>
            <a:endParaRPr lang="en-GB" sz="2400" dirty="0"/>
          </a:p>
          <a:p>
            <a:pPr marL="342900" indent="-342900"/>
            <a:endParaRPr lang="en-GB" sz="2400" dirty="0"/>
          </a:p>
          <a:p>
            <a:pPr marL="342900" indent="-342900"/>
            <a:endParaRPr lang="en-GB" sz="2400" dirty="0"/>
          </a:p>
          <a:p>
            <a:pPr marL="0" lvl="0" indent="0" algn="l" rtl="0">
              <a:spcBef>
                <a:spcPts val="0"/>
              </a:spcBef>
              <a:spcAft>
                <a:spcPts val="0"/>
              </a:spcAft>
              <a:buNone/>
            </a:pPr>
            <a:endParaRPr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4248" y="1130766"/>
            <a:ext cx="4991100" cy="6502400"/>
          </a:xfrm>
          <a:prstGeom prst="rect">
            <a:avLst/>
          </a:prstGeom>
        </p:spPr>
      </p:pic>
      <p:sp>
        <p:nvSpPr>
          <p:cNvPr id="10" name="Rectangle 9"/>
          <p:cNvSpPr/>
          <p:nvPr/>
        </p:nvSpPr>
        <p:spPr>
          <a:xfrm>
            <a:off x="2956229" y="1130766"/>
            <a:ext cx="7680288" cy="5570756"/>
          </a:xfrm>
          <a:prstGeom prst="rect">
            <a:avLst/>
          </a:prstGeom>
        </p:spPr>
        <p:txBody>
          <a:bodyPr wrap="square">
            <a:spAutoFit/>
          </a:bodyPr>
          <a:lstStyle/>
          <a:p>
            <a:r>
              <a:rPr lang="en-GB" sz="3200" dirty="0"/>
              <a:t>Throughout the presentation, it is essential that you support all aspects of your discussion and critical reflection from </a:t>
            </a:r>
            <a:r>
              <a:rPr lang="en-GB" sz="3200" b="1" u="sng" dirty="0"/>
              <a:t>wide and deep background reading / </a:t>
            </a:r>
            <a:r>
              <a:rPr lang="en-GB" sz="3200" b="1" u="sng" dirty="0" err="1"/>
              <a:t>darllen</a:t>
            </a:r>
            <a:r>
              <a:rPr lang="en-GB" sz="3200" b="1" u="sng" dirty="0"/>
              <a:t> </a:t>
            </a:r>
            <a:r>
              <a:rPr lang="en-GB" sz="3200" b="1" u="sng" dirty="0" err="1"/>
              <a:t>cefndir</a:t>
            </a:r>
            <a:r>
              <a:rPr lang="en-GB" sz="3200" b="1" u="sng" dirty="0"/>
              <a:t> </a:t>
            </a:r>
            <a:r>
              <a:rPr lang="en-GB" sz="3200" b="1" u="sng" dirty="0" err="1"/>
              <a:t>eang</a:t>
            </a:r>
            <a:r>
              <a:rPr lang="en-GB" sz="3200" b="1" u="sng" dirty="0"/>
              <a:t> a </a:t>
            </a:r>
            <a:r>
              <a:rPr lang="en-GB" sz="3200" b="1" u="sng" dirty="0" err="1"/>
              <a:t>dwfn</a:t>
            </a:r>
            <a:r>
              <a:rPr lang="en-GB" sz="3200" b="1" u="sng" dirty="0"/>
              <a:t>.</a:t>
            </a:r>
          </a:p>
          <a:p>
            <a:endParaRPr lang="en-GB" sz="3600" dirty="0"/>
          </a:p>
          <a:p>
            <a:r>
              <a:rPr lang="en-GB" sz="2800" b="1" dirty="0">
                <a:solidFill>
                  <a:schemeClr val="accent1">
                    <a:lumMod val="75000"/>
                  </a:schemeClr>
                </a:solidFill>
              </a:rPr>
              <a:t>What types of sources Tom?</a:t>
            </a:r>
          </a:p>
          <a:p>
            <a:r>
              <a:rPr lang="en-GB" sz="2800" b="1" dirty="0">
                <a:solidFill>
                  <a:schemeClr val="accent1">
                    <a:lumMod val="75000"/>
                  </a:schemeClr>
                </a:solidFill>
              </a:rPr>
              <a:t>Pa </a:t>
            </a:r>
            <a:r>
              <a:rPr lang="en-GB" sz="2800" b="1" dirty="0" err="1">
                <a:solidFill>
                  <a:schemeClr val="accent1">
                    <a:lumMod val="75000"/>
                  </a:schemeClr>
                </a:solidFill>
              </a:rPr>
              <a:t>fathau</a:t>
            </a:r>
            <a:r>
              <a:rPr lang="en-GB" sz="2800" b="1" dirty="0">
                <a:solidFill>
                  <a:schemeClr val="accent1">
                    <a:lumMod val="75000"/>
                  </a:schemeClr>
                </a:solidFill>
              </a:rPr>
              <a:t> o </a:t>
            </a:r>
            <a:r>
              <a:rPr lang="en-GB" sz="2800" b="1" dirty="0" err="1">
                <a:solidFill>
                  <a:schemeClr val="accent1">
                    <a:lumMod val="75000"/>
                  </a:schemeClr>
                </a:solidFill>
              </a:rPr>
              <a:t>ffynonellau</a:t>
            </a:r>
            <a:r>
              <a:rPr lang="en-GB" sz="2800" b="1" dirty="0">
                <a:solidFill>
                  <a:schemeClr val="accent1">
                    <a:lumMod val="75000"/>
                  </a:schemeClr>
                </a:solidFill>
              </a:rPr>
              <a:t> Tom?</a:t>
            </a:r>
          </a:p>
          <a:p>
            <a:endParaRPr lang="en-GB" sz="3600" dirty="0"/>
          </a:p>
          <a:p>
            <a:r>
              <a:rPr lang="en-GB" sz="2400" dirty="0"/>
              <a:t>Avoid making claims without supporting them from research.</a:t>
            </a:r>
          </a:p>
          <a:p>
            <a:pPr marL="457200"/>
            <a:endParaRPr lang="en-GB" sz="2000" dirty="0">
              <a:latin typeface="Arial" charset="0"/>
              <a:ea typeface="Times New Roman" charset="0"/>
            </a:endParaRPr>
          </a:p>
        </p:txBody>
      </p:sp>
      <p:sp>
        <p:nvSpPr>
          <p:cNvPr id="7" name="Google Shape;372;p27">
            <a:extLst>
              <a:ext uri="{FF2B5EF4-FFF2-40B4-BE49-F238E27FC236}">
                <a16:creationId xmlns:a16="http://schemas.microsoft.com/office/drawing/2014/main" id="{0321E396-2128-234D-8C16-97D7679F7492}"/>
              </a:ext>
            </a:extLst>
          </p:cNvPr>
          <p:cNvSpPr txBox="1">
            <a:spLocks/>
          </p:cNvSpPr>
          <p:nvPr/>
        </p:nvSpPr>
        <p:spPr>
          <a:xfrm>
            <a:off x="618147" y="112196"/>
            <a:ext cx="10226066" cy="1262905"/>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chemeClr val="dk1"/>
              </a:buClr>
              <a:buSzPts val="4000"/>
              <a:buFont typeface="Aldrich"/>
              <a:buNone/>
              <a:defRPr sz="4000" b="1" i="0" u="none" strike="noStrike" cap="none">
                <a:solidFill>
                  <a:schemeClr val="dk2"/>
                </a:solidFill>
                <a:latin typeface="Patrick Hand"/>
                <a:ea typeface="Patrick Hand"/>
                <a:cs typeface="Patrick Hand"/>
                <a:sym typeface="Patrick Hand"/>
              </a:defRPr>
            </a:lvl1pPr>
            <a:lvl2pPr marR="0" lvl="1"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2pPr>
            <a:lvl3pPr marR="0" lvl="2"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3pPr>
            <a:lvl4pPr marR="0" lvl="3"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4pPr>
            <a:lvl5pPr marR="0" lvl="4"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5pPr>
            <a:lvl6pPr marR="0" lvl="5"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6pPr>
            <a:lvl7pPr marR="0" lvl="6"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7pPr>
            <a:lvl8pPr marR="0" lvl="7"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8pPr>
            <a:lvl9pPr marR="0" lvl="8"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9pPr>
          </a:lstStyle>
          <a:p>
            <a:r>
              <a:rPr lang="en-GB" sz="4800" dirty="0"/>
              <a:t>Essential reading / </a:t>
            </a:r>
            <a:r>
              <a:rPr lang="en-GB" sz="4800" dirty="0" err="1"/>
              <a:t>Darllen</a:t>
            </a:r>
            <a:r>
              <a:rPr lang="en-GB" sz="4800" dirty="0"/>
              <a:t> </a:t>
            </a:r>
            <a:r>
              <a:rPr lang="en-GB" sz="4800" dirty="0" err="1"/>
              <a:t>hanfodol</a:t>
            </a:r>
            <a:r>
              <a:rPr lang="en-GB" sz="4800" dirty="0"/>
              <a:t>…</a:t>
            </a:r>
          </a:p>
        </p:txBody>
      </p:sp>
    </p:spTree>
    <p:extLst>
      <p:ext uri="{BB962C8B-B14F-4D97-AF65-F5344CB8AC3E}">
        <p14:creationId xmlns:p14="http://schemas.microsoft.com/office/powerpoint/2010/main" val="13049455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title"/>
          </p:nvPr>
        </p:nvSpPr>
        <p:spPr>
          <a:xfrm>
            <a:off x="605886" y="117566"/>
            <a:ext cx="9683141" cy="1262905"/>
          </a:xfrm>
          <a:prstGeom prst="rect">
            <a:avLst/>
          </a:prstGeom>
        </p:spPr>
        <p:txBody>
          <a:bodyPr spcFirstLastPara="1" wrap="square" lIns="121900" tIns="121900" rIns="121900" bIns="121900" anchor="t" anchorCtr="0">
            <a:noAutofit/>
          </a:bodyPr>
          <a:lstStyle/>
          <a:p>
            <a:pPr lvl="0"/>
            <a:r>
              <a:rPr lang="en-GB" sz="2800" dirty="0">
                <a:solidFill>
                  <a:schemeClr val="dk2"/>
                </a:solidFill>
              </a:rPr>
              <a:t>Let’s work on your assignment now</a:t>
            </a:r>
            <a:r>
              <a:rPr lang="mr-IN" sz="2800" dirty="0">
                <a:solidFill>
                  <a:schemeClr val="dk2"/>
                </a:solidFill>
              </a:rPr>
              <a:t>…</a:t>
            </a:r>
            <a:br>
              <a:rPr lang="cy-GB" sz="2800" dirty="0"/>
            </a:br>
            <a:r>
              <a:rPr lang="cy-GB" sz="2800" dirty="0"/>
              <a:t>Gadewch i ni weithio ar eich aseiniad nawr…</a:t>
            </a:r>
            <a:endParaRPr sz="2800" dirty="0">
              <a:solidFill>
                <a:schemeClr val="dk2"/>
              </a:solidFill>
            </a:endParaRPr>
          </a:p>
        </p:txBody>
      </p:sp>
      <p:sp>
        <p:nvSpPr>
          <p:cNvPr id="12" name="Rectangle 11">
            <a:extLst>
              <a:ext uri="{FF2B5EF4-FFF2-40B4-BE49-F238E27FC236}">
                <a16:creationId xmlns:a16="http://schemas.microsoft.com/office/drawing/2014/main" id="{D0E7FF3C-EA6D-5243-8137-5E11FE19F0D3}"/>
              </a:ext>
            </a:extLst>
          </p:cNvPr>
          <p:cNvSpPr/>
          <p:nvPr/>
        </p:nvSpPr>
        <p:spPr>
          <a:xfrm>
            <a:off x="748908" y="3197102"/>
            <a:ext cx="7979606" cy="954107"/>
          </a:xfrm>
          <a:prstGeom prst="rect">
            <a:avLst/>
          </a:prstGeom>
        </p:spPr>
        <p:txBody>
          <a:bodyPr wrap="square">
            <a:spAutoFit/>
          </a:bodyPr>
          <a:lstStyle/>
          <a:p>
            <a:pPr lvl="0" algn="ctr">
              <a:spcAft>
                <a:spcPts val="2100"/>
              </a:spcAft>
            </a:pPr>
            <a:r>
              <a:rPr lang="en-GB" sz="2800" b="1" dirty="0">
                <a:solidFill>
                  <a:schemeClr val="accent1"/>
                </a:solidFill>
              </a:rPr>
              <a:t>Managing the learning environment      </a:t>
            </a:r>
            <a:r>
              <a:rPr lang="en-GB" sz="2800" b="1" dirty="0">
                <a:solidFill>
                  <a:schemeClr val="accent1"/>
                </a:solidFill>
                <a:latin typeface="Arial" charset="0"/>
                <a:ea typeface="Times New Roman" charset="0"/>
              </a:rPr>
              <a:t>Rheoli'r amgylchedd dysgu</a:t>
            </a:r>
            <a:endParaRPr lang="en-GB" sz="2800" b="1" dirty="0">
              <a:solidFill>
                <a:schemeClr val="accent1"/>
              </a:solidFill>
            </a:endParaRPr>
          </a:p>
        </p:txBody>
      </p:sp>
      <p:pic>
        <p:nvPicPr>
          <p:cNvPr id="18" name="Picture 17">
            <a:extLst>
              <a:ext uri="{FF2B5EF4-FFF2-40B4-BE49-F238E27FC236}">
                <a16:creationId xmlns:a16="http://schemas.microsoft.com/office/drawing/2014/main" id="{AF5CB1F7-D7D1-4E44-AAE1-1721559A37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4544258">
            <a:off x="1216724" y="2393120"/>
            <a:ext cx="1215350" cy="662606"/>
          </a:xfrm>
          <a:prstGeom prst="rect">
            <a:avLst/>
          </a:prstGeom>
        </p:spPr>
      </p:pic>
      <p:pic>
        <p:nvPicPr>
          <p:cNvPr id="19" name="Picture 18">
            <a:extLst>
              <a:ext uri="{FF2B5EF4-FFF2-40B4-BE49-F238E27FC236}">
                <a16:creationId xmlns:a16="http://schemas.microsoft.com/office/drawing/2014/main" id="{33D389C5-2ED4-0945-8913-8A2321B80B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962737">
            <a:off x="7215526" y="2368271"/>
            <a:ext cx="1215350" cy="662606"/>
          </a:xfrm>
          <a:prstGeom prst="rect">
            <a:avLst/>
          </a:prstGeom>
        </p:spPr>
      </p:pic>
      <p:pic>
        <p:nvPicPr>
          <p:cNvPr id="21" name="Picture 20">
            <a:extLst>
              <a:ext uri="{FF2B5EF4-FFF2-40B4-BE49-F238E27FC236}">
                <a16:creationId xmlns:a16="http://schemas.microsoft.com/office/drawing/2014/main" id="{5B401FFF-21BE-E742-B2C3-B057519684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500120">
            <a:off x="992720" y="4293679"/>
            <a:ext cx="1215350" cy="662606"/>
          </a:xfrm>
          <a:prstGeom prst="rect">
            <a:avLst/>
          </a:prstGeom>
        </p:spPr>
      </p:pic>
      <p:pic>
        <p:nvPicPr>
          <p:cNvPr id="23" name="Picture 22">
            <a:extLst>
              <a:ext uri="{FF2B5EF4-FFF2-40B4-BE49-F238E27FC236}">
                <a16:creationId xmlns:a16="http://schemas.microsoft.com/office/drawing/2014/main" id="{16CE8D68-86EF-B846-BCE2-51DF418D82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3699235">
            <a:off x="7515481" y="4289369"/>
            <a:ext cx="1215350" cy="662606"/>
          </a:xfrm>
          <a:prstGeom prst="rect">
            <a:avLst/>
          </a:prstGeom>
        </p:spPr>
      </p:pic>
      <p:pic>
        <p:nvPicPr>
          <p:cNvPr id="25" name="Picture 24">
            <a:extLst>
              <a:ext uri="{FF2B5EF4-FFF2-40B4-BE49-F238E27FC236}">
                <a16:creationId xmlns:a16="http://schemas.microsoft.com/office/drawing/2014/main" id="{35A1DFCC-4250-CD4F-89DB-D54705ABC9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048923">
            <a:off x="4488717" y="2329280"/>
            <a:ext cx="1215350" cy="662606"/>
          </a:xfrm>
          <a:prstGeom prst="rect">
            <a:avLst/>
          </a:prstGeom>
        </p:spPr>
      </p:pic>
      <p:pic>
        <p:nvPicPr>
          <p:cNvPr id="28" name="Picture 27">
            <a:extLst>
              <a:ext uri="{FF2B5EF4-FFF2-40B4-BE49-F238E27FC236}">
                <a16:creationId xmlns:a16="http://schemas.microsoft.com/office/drawing/2014/main" id="{FC03BB40-2022-3A4D-B847-97C3B1B87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6156029">
            <a:off x="2871942" y="4363337"/>
            <a:ext cx="1215350" cy="662606"/>
          </a:xfrm>
          <a:prstGeom prst="rect">
            <a:avLst/>
          </a:prstGeom>
        </p:spPr>
      </p:pic>
      <p:pic>
        <p:nvPicPr>
          <p:cNvPr id="30" name="Picture 29">
            <a:extLst>
              <a:ext uri="{FF2B5EF4-FFF2-40B4-BE49-F238E27FC236}">
                <a16:creationId xmlns:a16="http://schemas.microsoft.com/office/drawing/2014/main" id="{798A493B-432F-804C-BE68-89CF0E4A90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113864">
            <a:off x="8763379" y="2788960"/>
            <a:ext cx="1215350" cy="662606"/>
          </a:xfrm>
          <a:prstGeom prst="rect">
            <a:avLst/>
          </a:prstGeom>
        </p:spPr>
      </p:pic>
      <p:pic>
        <p:nvPicPr>
          <p:cNvPr id="31" name="Picture 30">
            <a:extLst>
              <a:ext uri="{FF2B5EF4-FFF2-40B4-BE49-F238E27FC236}">
                <a16:creationId xmlns:a16="http://schemas.microsoft.com/office/drawing/2014/main" id="{C3EC719F-4155-F04D-B683-951983C90F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647849">
            <a:off x="4847429" y="4316384"/>
            <a:ext cx="1215350" cy="662606"/>
          </a:xfrm>
          <a:prstGeom prst="rect">
            <a:avLst/>
          </a:prstGeom>
        </p:spPr>
      </p:pic>
      <p:sp>
        <p:nvSpPr>
          <p:cNvPr id="32" name="TextBox 31">
            <a:extLst>
              <a:ext uri="{FF2B5EF4-FFF2-40B4-BE49-F238E27FC236}">
                <a16:creationId xmlns:a16="http://schemas.microsoft.com/office/drawing/2014/main" id="{252A935E-DC31-2B4E-9D24-93E7DED80691}"/>
              </a:ext>
            </a:extLst>
          </p:cNvPr>
          <p:cNvSpPr txBox="1"/>
          <p:nvPr/>
        </p:nvSpPr>
        <p:spPr>
          <a:xfrm>
            <a:off x="1069064" y="1042287"/>
            <a:ext cx="755335" cy="1323439"/>
          </a:xfrm>
          <a:prstGeom prst="rect">
            <a:avLst/>
          </a:prstGeom>
          <a:noFill/>
        </p:spPr>
        <p:txBody>
          <a:bodyPr wrap="none" rtlCol="0">
            <a:spAutoFit/>
          </a:bodyPr>
          <a:lstStyle/>
          <a:p>
            <a:r>
              <a:rPr lang="en-US" sz="8000" dirty="0"/>
              <a:t>?</a:t>
            </a:r>
          </a:p>
        </p:txBody>
      </p:sp>
      <p:sp>
        <p:nvSpPr>
          <p:cNvPr id="35" name="TextBox 34">
            <a:extLst>
              <a:ext uri="{FF2B5EF4-FFF2-40B4-BE49-F238E27FC236}">
                <a16:creationId xmlns:a16="http://schemas.microsoft.com/office/drawing/2014/main" id="{1A0616F7-855E-5E42-8662-C4B9FDEF8B07}"/>
              </a:ext>
            </a:extLst>
          </p:cNvPr>
          <p:cNvSpPr txBox="1"/>
          <p:nvPr/>
        </p:nvSpPr>
        <p:spPr>
          <a:xfrm>
            <a:off x="5211343" y="5105727"/>
            <a:ext cx="755335" cy="1323439"/>
          </a:xfrm>
          <a:prstGeom prst="rect">
            <a:avLst/>
          </a:prstGeom>
          <a:noFill/>
        </p:spPr>
        <p:txBody>
          <a:bodyPr wrap="none" rtlCol="0">
            <a:spAutoFit/>
          </a:bodyPr>
          <a:lstStyle/>
          <a:p>
            <a:r>
              <a:rPr lang="en-US" sz="8000" dirty="0"/>
              <a:t>?</a:t>
            </a:r>
          </a:p>
        </p:txBody>
      </p:sp>
      <p:sp>
        <p:nvSpPr>
          <p:cNvPr id="36" name="TextBox 35">
            <a:extLst>
              <a:ext uri="{FF2B5EF4-FFF2-40B4-BE49-F238E27FC236}">
                <a16:creationId xmlns:a16="http://schemas.microsoft.com/office/drawing/2014/main" id="{C29CC787-E403-814B-AAED-226AA637F558}"/>
              </a:ext>
            </a:extLst>
          </p:cNvPr>
          <p:cNvSpPr txBox="1"/>
          <p:nvPr/>
        </p:nvSpPr>
        <p:spPr>
          <a:xfrm>
            <a:off x="4696809" y="878603"/>
            <a:ext cx="755335" cy="1323439"/>
          </a:xfrm>
          <a:prstGeom prst="rect">
            <a:avLst/>
          </a:prstGeom>
          <a:noFill/>
        </p:spPr>
        <p:txBody>
          <a:bodyPr wrap="none" rtlCol="0">
            <a:spAutoFit/>
          </a:bodyPr>
          <a:lstStyle/>
          <a:p>
            <a:r>
              <a:rPr lang="en-US" sz="8000" dirty="0"/>
              <a:t>?</a:t>
            </a:r>
          </a:p>
        </p:txBody>
      </p:sp>
      <p:sp>
        <p:nvSpPr>
          <p:cNvPr id="37" name="TextBox 36">
            <a:extLst>
              <a:ext uri="{FF2B5EF4-FFF2-40B4-BE49-F238E27FC236}">
                <a16:creationId xmlns:a16="http://schemas.microsoft.com/office/drawing/2014/main" id="{BFDECCD1-E88F-8749-B89C-3513A2EE73CA}"/>
              </a:ext>
            </a:extLst>
          </p:cNvPr>
          <p:cNvSpPr txBox="1"/>
          <p:nvPr/>
        </p:nvSpPr>
        <p:spPr>
          <a:xfrm>
            <a:off x="2968631" y="5068187"/>
            <a:ext cx="755335" cy="1323439"/>
          </a:xfrm>
          <a:prstGeom prst="rect">
            <a:avLst/>
          </a:prstGeom>
          <a:noFill/>
        </p:spPr>
        <p:txBody>
          <a:bodyPr wrap="none" rtlCol="0">
            <a:spAutoFit/>
          </a:bodyPr>
          <a:lstStyle/>
          <a:p>
            <a:r>
              <a:rPr lang="en-US" sz="8000" dirty="0"/>
              <a:t>?</a:t>
            </a:r>
          </a:p>
        </p:txBody>
      </p:sp>
      <p:sp>
        <p:nvSpPr>
          <p:cNvPr id="38" name="TextBox 37">
            <a:extLst>
              <a:ext uri="{FF2B5EF4-FFF2-40B4-BE49-F238E27FC236}">
                <a16:creationId xmlns:a16="http://schemas.microsoft.com/office/drawing/2014/main" id="{B88F6D32-B3C2-1741-9E5E-502477EC5514}"/>
              </a:ext>
            </a:extLst>
          </p:cNvPr>
          <p:cNvSpPr txBox="1"/>
          <p:nvPr/>
        </p:nvSpPr>
        <p:spPr>
          <a:xfrm>
            <a:off x="748908" y="4940860"/>
            <a:ext cx="755335" cy="1323439"/>
          </a:xfrm>
          <a:prstGeom prst="rect">
            <a:avLst/>
          </a:prstGeom>
          <a:noFill/>
        </p:spPr>
        <p:txBody>
          <a:bodyPr wrap="none" rtlCol="0">
            <a:spAutoFit/>
          </a:bodyPr>
          <a:lstStyle/>
          <a:p>
            <a:r>
              <a:rPr lang="en-US" sz="8000" dirty="0"/>
              <a:t>?</a:t>
            </a:r>
          </a:p>
        </p:txBody>
      </p:sp>
      <p:sp>
        <p:nvSpPr>
          <p:cNvPr id="39" name="TextBox 38">
            <a:extLst>
              <a:ext uri="{FF2B5EF4-FFF2-40B4-BE49-F238E27FC236}">
                <a16:creationId xmlns:a16="http://schemas.microsoft.com/office/drawing/2014/main" id="{C8BE7546-D186-DC47-AD1D-B0370573CCEC}"/>
              </a:ext>
            </a:extLst>
          </p:cNvPr>
          <p:cNvSpPr txBox="1"/>
          <p:nvPr/>
        </p:nvSpPr>
        <p:spPr>
          <a:xfrm>
            <a:off x="7823201" y="909949"/>
            <a:ext cx="755335" cy="1323439"/>
          </a:xfrm>
          <a:prstGeom prst="rect">
            <a:avLst/>
          </a:prstGeom>
          <a:noFill/>
        </p:spPr>
        <p:txBody>
          <a:bodyPr wrap="none" rtlCol="0">
            <a:spAutoFit/>
          </a:bodyPr>
          <a:lstStyle/>
          <a:p>
            <a:r>
              <a:rPr lang="en-US" sz="8000" dirty="0"/>
              <a:t>?</a:t>
            </a:r>
          </a:p>
        </p:txBody>
      </p:sp>
      <p:sp>
        <p:nvSpPr>
          <p:cNvPr id="41" name="TextBox 40">
            <a:extLst>
              <a:ext uri="{FF2B5EF4-FFF2-40B4-BE49-F238E27FC236}">
                <a16:creationId xmlns:a16="http://schemas.microsoft.com/office/drawing/2014/main" id="{07C3E733-D27C-AF4F-A145-10F93AC74B40}"/>
              </a:ext>
            </a:extLst>
          </p:cNvPr>
          <p:cNvSpPr txBox="1"/>
          <p:nvPr/>
        </p:nvSpPr>
        <p:spPr>
          <a:xfrm>
            <a:off x="9911360" y="2197657"/>
            <a:ext cx="755335" cy="1323439"/>
          </a:xfrm>
          <a:prstGeom prst="rect">
            <a:avLst/>
          </a:prstGeom>
          <a:noFill/>
        </p:spPr>
        <p:txBody>
          <a:bodyPr wrap="none" rtlCol="0">
            <a:spAutoFit/>
          </a:bodyPr>
          <a:lstStyle/>
          <a:p>
            <a:r>
              <a:rPr lang="en-US" sz="8000" dirty="0"/>
              <a:t>?</a:t>
            </a:r>
          </a:p>
        </p:txBody>
      </p:sp>
      <p:sp>
        <p:nvSpPr>
          <p:cNvPr id="42" name="TextBox 41">
            <a:extLst>
              <a:ext uri="{FF2B5EF4-FFF2-40B4-BE49-F238E27FC236}">
                <a16:creationId xmlns:a16="http://schemas.microsoft.com/office/drawing/2014/main" id="{66010691-2EB3-3042-BE8C-92EAE5C220F7}"/>
              </a:ext>
            </a:extLst>
          </p:cNvPr>
          <p:cNvSpPr txBox="1"/>
          <p:nvPr/>
        </p:nvSpPr>
        <p:spPr>
          <a:xfrm>
            <a:off x="8123156" y="4977397"/>
            <a:ext cx="755335" cy="1323439"/>
          </a:xfrm>
          <a:prstGeom prst="rect">
            <a:avLst/>
          </a:prstGeom>
          <a:noFill/>
        </p:spPr>
        <p:txBody>
          <a:bodyPr wrap="none" rtlCol="0">
            <a:spAutoFit/>
          </a:bodyPr>
          <a:lstStyle/>
          <a:p>
            <a:r>
              <a:rPr lang="en-US" sz="8000" dirty="0"/>
              <a:t>?</a:t>
            </a:r>
          </a:p>
        </p:txBody>
      </p:sp>
      <p:sp>
        <p:nvSpPr>
          <p:cNvPr id="33" name="TextBox 32">
            <a:extLst>
              <a:ext uri="{FF2B5EF4-FFF2-40B4-BE49-F238E27FC236}">
                <a16:creationId xmlns:a16="http://schemas.microsoft.com/office/drawing/2014/main" id="{66091DCB-C0FE-FA42-A48F-137122BEDB37}"/>
              </a:ext>
            </a:extLst>
          </p:cNvPr>
          <p:cNvSpPr txBox="1"/>
          <p:nvPr/>
        </p:nvSpPr>
        <p:spPr>
          <a:xfrm>
            <a:off x="2968631" y="6351646"/>
            <a:ext cx="4700326" cy="307777"/>
          </a:xfrm>
          <a:prstGeom prst="rect">
            <a:avLst/>
          </a:prstGeom>
          <a:noFill/>
        </p:spPr>
        <p:txBody>
          <a:bodyPr wrap="none" rtlCol="0">
            <a:spAutoFit/>
          </a:bodyPr>
          <a:lstStyle/>
          <a:p>
            <a:r>
              <a:rPr lang="en-US" dirty="0"/>
              <a:t>What aspects of this strand might you start researching? </a:t>
            </a:r>
          </a:p>
        </p:txBody>
      </p:sp>
      <p:sp>
        <p:nvSpPr>
          <p:cNvPr id="22" name="Google Shape;375;p27">
            <a:extLst>
              <a:ext uri="{FF2B5EF4-FFF2-40B4-BE49-F238E27FC236}">
                <a16:creationId xmlns:a16="http://schemas.microsoft.com/office/drawing/2014/main" id="{01877372-347E-9045-9B69-9B334F99E8DB}"/>
              </a:ext>
            </a:extLst>
          </p:cNvPr>
          <p:cNvSpPr/>
          <p:nvPr/>
        </p:nvSpPr>
        <p:spPr>
          <a:xfrm>
            <a:off x="9890442" y="4534619"/>
            <a:ext cx="1552506" cy="650871"/>
          </a:xfrm>
          <a:prstGeom prst="rect">
            <a:avLst/>
          </a:prstGeom>
        </p:spPr>
        <p:txBody>
          <a:bodyPr>
            <a:prstTxWarp prst="textPlain">
              <a:avLst/>
            </a:prstTxWarp>
          </a:bodyPr>
          <a:lstStyle/>
          <a:p>
            <a:pPr lvl="0" algn="ctr"/>
            <a:r>
              <a:rPr lang="cy-GB" b="1" dirty="0">
                <a:solidFill>
                  <a:schemeClr val="lt1"/>
                </a:solidFill>
                <a:latin typeface="Bangers"/>
              </a:rPr>
              <a:t>Support and counterargument</a:t>
            </a:r>
            <a:endParaRPr b="1" i="0" dirty="0">
              <a:ln>
                <a:noFill/>
              </a:ln>
              <a:solidFill>
                <a:schemeClr val="lt1"/>
              </a:solidFill>
              <a:latin typeface="Bangers"/>
            </a:endParaRPr>
          </a:p>
        </p:txBody>
      </p:sp>
    </p:spTree>
    <p:extLst>
      <p:ext uri="{BB962C8B-B14F-4D97-AF65-F5344CB8AC3E}">
        <p14:creationId xmlns:p14="http://schemas.microsoft.com/office/powerpoint/2010/main" val="17640200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title"/>
          </p:nvPr>
        </p:nvSpPr>
        <p:spPr>
          <a:xfrm>
            <a:off x="252245" y="-139776"/>
            <a:ext cx="10191918" cy="1262905"/>
          </a:xfrm>
          <a:prstGeom prst="rect">
            <a:avLst/>
          </a:prstGeom>
        </p:spPr>
        <p:txBody>
          <a:bodyPr spcFirstLastPara="1" wrap="square" lIns="121900" tIns="121900" rIns="121900" bIns="121900" anchor="t" anchorCtr="0">
            <a:noAutofit/>
          </a:bodyPr>
          <a:lstStyle/>
          <a:p>
            <a:pPr lvl="0"/>
            <a:r>
              <a:rPr lang="cy-GB" sz="3600" dirty="0">
                <a:solidFill>
                  <a:schemeClr val="dk2"/>
                </a:solidFill>
              </a:rPr>
              <a:t>Possible aspects to </a:t>
            </a:r>
            <a:r>
              <a:rPr lang="cy-GB" sz="3600" dirty="0"/>
              <a:t>consider / Agweddau posibl i'w hystyried...</a:t>
            </a:r>
            <a:endParaRPr sz="3600" dirty="0">
              <a:solidFill>
                <a:schemeClr val="dk2"/>
              </a:solidFill>
            </a:endParaRPr>
          </a:p>
        </p:txBody>
      </p:sp>
      <p:sp>
        <p:nvSpPr>
          <p:cNvPr id="375" name="Google Shape;375;p27"/>
          <p:cNvSpPr/>
          <p:nvPr/>
        </p:nvSpPr>
        <p:spPr>
          <a:xfrm>
            <a:off x="9802081" y="4550109"/>
            <a:ext cx="1552506" cy="650871"/>
          </a:xfrm>
          <a:prstGeom prst="rect">
            <a:avLst/>
          </a:prstGeom>
        </p:spPr>
        <p:txBody>
          <a:bodyPr>
            <a:prstTxWarp prst="textPlain">
              <a:avLst/>
            </a:prstTxWarp>
          </a:bodyPr>
          <a:lstStyle/>
          <a:p>
            <a:pPr lvl="0" algn="ctr"/>
            <a:r>
              <a:rPr lang="cy-GB" b="1" dirty="0">
                <a:solidFill>
                  <a:schemeClr val="lt1"/>
                </a:solidFill>
                <a:latin typeface="Bangers"/>
              </a:rPr>
              <a:t>Support and counterargument</a:t>
            </a:r>
            <a:endParaRPr b="1" i="0" dirty="0">
              <a:ln>
                <a:noFill/>
              </a:ln>
              <a:solidFill>
                <a:schemeClr val="lt1"/>
              </a:solidFill>
              <a:latin typeface="Bangers"/>
            </a:endParaRPr>
          </a:p>
        </p:txBody>
      </p:sp>
      <p:pic>
        <p:nvPicPr>
          <p:cNvPr id="18" name="Picture 17">
            <a:extLst>
              <a:ext uri="{FF2B5EF4-FFF2-40B4-BE49-F238E27FC236}">
                <a16:creationId xmlns:a16="http://schemas.microsoft.com/office/drawing/2014/main" id="{AF5CB1F7-D7D1-4E44-AAE1-1721559A37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4544258">
            <a:off x="1216724" y="2393120"/>
            <a:ext cx="1215350" cy="662606"/>
          </a:xfrm>
          <a:prstGeom prst="rect">
            <a:avLst/>
          </a:prstGeom>
        </p:spPr>
      </p:pic>
      <p:sp>
        <p:nvSpPr>
          <p:cNvPr id="6" name="TextBox 5">
            <a:extLst>
              <a:ext uri="{FF2B5EF4-FFF2-40B4-BE49-F238E27FC236}">
                <a16:creationId xmlns:a16="http://schemas.microsoft.com/office/drawing/2014/main" id="{84AD2BAF-1C45-4343-B58C-AFAB7A97098B}"/>
              </a:ext>
            </a:extLst>
          </p:cNvPr>
          <p:cNvSpPr txBox="1"/>
          <p:nvPr/>
        </p:nvSpPr>
        <p:spPr>
          <a:xfrm>
            <a:off x="0" y="1464652"/>
            <a:ext cx="3200792" cy="707886"/>
          </a:xfrm>
          <a:prstGeom prst="rect">
            <a:avLst/>
          </a:prstGeom>
          <a:noFill/>
        </p:spPr>
        <p:txBody>
          <a:bodyPr wrap="square" rtlCol="0">
            <a:spAutoFit/>
          </a:bodyPr>
          <a:lstStyle/>
          <a:p>
            <a:pPr algn="ctr"/>
            <a:r>
              <a:rPr lang="en-GB" sz="2000" dirty="0"/>
              <a:t>Creating a Positive Classroom Climate</a:t>
            </a:r>
            <a:endParaRPr lang="en-US" sz="2000" dirty="0"/>
          </a:p>
        </p:txBody>
      </p:sp>
      <p:pic>
        <p:nvPicPr>
          <p:cNvPr id="19" name="Picture 18">
            <a:extLst>
              <a:ext uri="{FF2B5EF4-FFF2-40B4-BE49-F238E27FC236}">
                <a16:creationId xmlns:a16="http://schemas.microsoft.com/office/drawing/2014/main" id="{33D389C5-2ED4-0945-8913-8A2321B80B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962737">
            <a:off x="7215526" y="2368271"/>
            <a:ext cx="1215350" cy="662606"/>
          </a:xfrm>
          <a:prstGeom prst="rect">
            <a:avLst/>
          </a:prstGeom>
        </p:spPr>
      </p:pic>
      <p:sp>
        <p:nvSpPr>
          <p:cNvPr id="7" name="TextBox 6">
            <a:extLst>
              <a:ext uri="{FF2B5EF4-FFF2-40B4-BE49-F238E27FC236}">
                <a16:creationId xmlns:a16="http://schemas.microsoft.com/office/drawing/2014/main" id="{472A6763-7CCB-FB4A-9AB6-7B9E8E0D8E80}"/>
              </a:ext>
            </a:extLst>
          </p:cNvPr>
          <p:cNvSpPr txBox="1"/>
          <p:nvPr/>
        </p:nvSpPr>
        <p:spPr>
          <a:xfrm>
            <a:off x="7216204" y="866542"/>
            <a:ext cx="2171719" cy="1323439"/>
          </a:xfrm>
          <a:prstGeom prst="rect">
            <a:avLst/>
          </a:prstGeom>
          <a:noFill/>
        </p:spPr>
        <p:txBody>
          <a:bodyPr wrap="square" rtlCol="0">
            <a:spAutoFit/>
          </a:bodyPr>
          <a:lstStyle/>
          <a:p>
            <a:pPr algn="ctr"/>
            <a:r>
              <a:rPr lang="en-GB" sz="2000" dirty="0"/>
              <a:t>Establishing Clear Expectations and Routines</a:t>
            </a:r>
            <a:endParaRPr lang="en-US" sz="2000" dirty="0"/>
          </a:p>
        </p:txBody>
      </p:sp>
      <p:pic>
        <p:nvPicPr>
          <p:cNvPr id="21" name="Picture 20">
            <a:extLst>
              <a:ext uri="{FF2B5EF4-FFF2-40B4-BE49-F238E27FC236}">
                <a16:creationId xmlns:a16="http://schemas.microsoft.com/office/drawing/2014/main" id="{5B401FFF-21BE-E742-B2C3-B057519684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500120">
            <a:off x="992720" y="4293679"/>
            <a:ext cx="1215350" cy="662606"/>
          </a:xfrm>
          <a:prstGeom prst="rect">
            <a:avLst/>
          </a:prstGeom>
        </p:spPr>
      </p:pic>
      <p:sp>
        <p:nvSpPr>
          <p:cNvPr id="8" name="TextBox 7">
            <a:extLst>
              <a:ext uri="{FF2B5EF4-FFF2-40B4-BE49-F238E27FC236}">
                <a16:creationId xmlns:a16="http://schemas.microsoft.com/office/drawing/2014/main" id="{62FF5C2F-9307-F240-9696-920624646944}"/>
              </a:ext>
            </a:extLst>
          </p:cNvPr>
          <p:cNvSpPr txBox="1"/>
          <p:nvPr/>
        </p:nvSpPr>
        <p:spPr>
          <a:xfrm>
            <a:off x="252245" y="5200980"/>
            <a:ext cx="1689100" cy="1015663"/>
          </a:xfrm>
          <a:prstGeom prst="rect">
            <a:avLst/>
          </a:prstGeom>
          <a:noFill/>
        </p:spPr>
        <p:txBody>
          <a:bodyPr wrap="square" rtlCol="0">
            <a:spAutoFit/>
          </a:bodyPr>
          <a:lstStyle/>
          <a:p>
            <a:pPr algn="ctr"/>
            <a:r>
              <a:rPr lang="en-GB" sz="2000" dirty="0"/>
              <a:t>Organising the Physical Space</a:t>
            </a:r>
            <a:endParaRPr lang="en-US" sz="2000" dirty="0"/>
          </a:p>
        </p:txBody>
      </p:sp>
      <p:pic>
        <p:nvPicPr>
          <p:cNvPr id="23" name="Picture 22">
            <a:extLst>
              <a:ext uri="{FF2B5EF4-FFF2-40B4-BE49-F238E27FC236}">
                <a16:creationId xmlns:a16="http://schemas.microsoft.com/office/drawing/2014/main" id="{16CE8D68-86EF-B846-BCE2-51DF418D82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3699235">
            <a:off x="7515481" y="4289369"/>
            <a:ext cx="1215350" cy="662606"/>
          </a:xfrm>
          <a:prstGeom prst="rect">
            <a:avLst/>
          </a:prstGeom>
        </p:spPr>
      </p:pic>
      <p:sp>
        <p:nvSpPr>
          <p:cNvPr id="20" name="TextBox 19">
            <a:extLst>
              <a:ext uri="{FF2B5EF4-FFF2-40B4-BE49-F238E27FC236}">
                <a16:creationId xmlns:a16="http://schemas.microsoft.com/office/drawing/2014/main" id="{8F2C7CEF-96E6-A14A-8CF0-F406DB33A953}"/>
              </a:ext>
            </a:extLst>
          </p:cNvPr>
          <p:cNvSpPr txBox="1"/>
          <p:nvPr/>
        </p:nvSpPr>
        <p:spPr>
          <a:xfrm>
            <a:off x="6993964" y="5244784"/>
            <a:ext cx="2616200" cy="1015663"/>
          </a:xfrm>
          <a:prstGeom prst="rect">
            <a:avLst/>
          </a:prstGeom>
          <a:noFill/>
        </p:spPr>
        <p:txBody>
          <a:bodyPr wrap="square" rtlCol="0">
            <a:spAutoFit/>
          </a:bodyPr>
          <a:lstStyle/>
          <a:p>
            <a:pPr algn="ctr"/>
            <a:r>
              <a:rPr lang="en-GB" sz="2000" dirty="0"/>
              <a:t>Adapting the Environment to Meet Diverse Needs</a:t>
            </a:r>
            <a:endParaRPr lang="en-US" sz="2000" dirty="0"/>
          </a:p>
        </p:txBody>
      </p:sp>
      <p:pic>
        <p:nvPicPr>
          <p:cNvPr id="25" name="Picture 24">
            <a:extLst>
              <a:ext uri="{FF2B5EF4-FFF2-40B4-BE49-F238E27FC236}">
                <a16:creationId xmlns:a16="http://schemas.microsoft.com/office/drawing/2014/main" id="{35A1DFCC-4250-CD4F-89DB-D54705ABC9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048923">
            <a:off x="4488717" y="2329280"/>
            <a:ext cx="1215350" cy="662606"/>
          </a:xfrm>
          <a:prstGeom prst="rect">
            <a:avLst/>
          </a:prstGeom>
        </p:spPr>
      </p:pic>
      <p:sp>
        <p:nvSpPr>
          <p:cNvPr id="22" name="TextBox 21">
            <a:extLst>
              <a:ext uri="{FF2B5EF4-FFF2-40B4-BE49-F238E27FC236}">
                <a16:creationId xmlns:a16="http://schemas.microsoft.com/office/drawing/2014/main" id="{39A3EE68-F329-954D-BCA4-211DF7068638}"/>
              </a:ext>
            </a:extLst>
          </p:cNvPr>
          <p:cNvSpPr txBox="1"/>
          <p:nvPr/>
        </p:nvSpPr>
        <p:spPr>
          <a:xfrm>
            <a:off x="3731025" y="1033871"/>
            <a:ext cx="2730733" cy="1015663"/>
          </a:xfrm>
          <a:prstGeom prst="rect">
            <a:avLst/>
          </a:prstGeom>
          <a:noFill/>
        </p:spPr>
        <p:txBody>
          <a:bodyPr wrap="square" rtlCol="0">
            <a:spAutoFit/>
          </a:bodyPr>
          <a:lstStyle/>
          <a:p>
            <a:pPr algn="ctr"/>
            <a:r>
              <a:rPr lang="en-GB" sz="2000" dirty="0"/>
              <a:t>Promoting Engagement and Motivation</a:t>
            </a:r>
            <a:endParaRPr lang="en-US" sz="2000" dirty="0"/>
          </a:p>
        </p:txBody>
      </p:sp>
      <p:sp>
        <p:nvSpPr>
          <p:cNvPr id="24" name="TextBox 23">
            <a:extLst>
              <a:ext uri="{FF2B5EF4-FFF2-40B4-BE49-F238E27FC236}">
                <a16:creationId xmlns:a16="http://schemas.microsoft.com/office/drawing/2014/main" id="{6369CAD1-6E95-1141-B000-8F0005DADB63}"/>
              </a:ext>
            </a:extLst>
          </p:cNvPr>
          <p:cNvSpPr txBox="1"/>
          <p:nvPr/>
        </p:nvSpPr>
        <p:spPr>
          <a:xfrm>
            <a:off x="2360751" y="5390596"/>
            <a:ext cx="1867694" cy="1323439"/>
          </a:xfrm>
          <a:prstGeom prst="rect">
            <a:avLst/>
          </a:prstGeom>
          <a:noFill/>
        </p:spPr>
        <p:txBody>
          <a:bodyPr wrap="square" rtlCol="0">
            <a:spAutoFit/>
          </a:bodyPr>
          <a:lstStyle/>
          <a:p>
            <a:pPr algn="ctr"/>
            <a:r>
              <a:rPr lang="en-GB" sz="2000" dirty="0"/>
              <a:t>Managing Time and Resources Efficiently</a:t>
            </a:r>
            <a:endParaRPr lang="en-US" sz="2000" dirty="0"/>
          </a:p>
        </p:txBody>
      </p:sp>
      <p:pic>
        <p:nvPicPr>
          <p:cNvPr id="28" name="Picture 27">
            <a:extLst>
              <a:ext uri="{FF2B5EF4-FFF2-40B4-BE49-F238E27FC236}">
                <a16:creationId xmlns:a16="http://schemas.microsoft.com/office/drawing/2014/main" id="{FC03BB40-2022-3A4D-B847-97C3B1B87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6156029">
            <a:off x="2871942" y="4363337"/>
            <a:ext cx="1215350" cy="662606"/>
          </a:xfrm>
          <a:prstGeom prst="rect">
            <a:avLst/>
          </a:prstGeom>
        </p:spPr>
      </p:pic>
      <p:sp>
        <p:nvSpPr>
          <p:cNvPr id="26" name="TextBox 25">
            <a:extLst>
              <a:ext uri="{FF2B5EF4-FFF2-40B4-BE49-F238E27FC236}">
                <a16:creationId xmlns:a16="http://schemas.microsoft.com/office/drawing/2014/main" id="{C004A9F8-514A-FA44-8387-7846098F7219}"/>
              </a:ext>
            </a:extLst>
          </p:cNvPr>
          <p:cNvSpPr txBox="1"/>
          <p:nvPr/>
        </p:nvSpPr>
        <p:spPr>
          <a:xfrm>
            <a:off x="9802081" y="2068192"/>
            <a:ext cx="2184400" cy="1323439"/>
          </a:xfrm>
          <a:prstGeom prst="rect">
            <a:avLst/>
          </a:prstGeom>
          <a:noFill/>
        </p:spPr>
        <p:txBody>
          <a:bodyPr wrap="square" rtlCol="0">
            <a:spAutoFit/>
          </a:bodyPr>
          <a:lstStyle/>
          <a:p>
            <a:pPr algn="ctr"/>
            <a:r>
              <a:rPr lang="en-GB" sz="2000" dirty="0"/>
              <a:t>Building Positive Relationships and Student Well-being</a:t>
            </a:r>
            <a:endParaRPr lang="en-US" sz="2000" dirty="0"/>
          </a:p>
        </p:txBody>
      </p:sp>
      <p:pic>
        <p:nvPicPr>
          <p:cNvPr id="30" name="Picture 29">
            <a:extLst>
              <a:ext uri="{FF2B5EF4-FFF2-40B4-BE49-F238E27FC236}">
                <a16:creationId xmlns:a16="http://schemas.microsoft.com/office/drawing/2014/main" id="{798A493B-432F-804C-BE68-89CF0E4A90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113864">
            <a:off x="8763379" y="2788960"/>
            <a:ext cx="1215350" cy="662606"/>
          </a:xfrm>
          <a:prstGeom prst="rect">
            <a:avLst/>
          </a:prstGeom>
        </p:spPr>
      </p:pic>
      <p:pic>
        <p:nvPicPr>
          <p:cNvPr id="31" name="Picture 30">
            <a:extLst>
              <a:ext uri="{FF2B5EF4-FFF2-40B4-BE49-F238E27FC236}">
                <a16:creationId xmlns:a16="http://schemas.microsoft.com/office/drawing/2014/main" id="{C3EC719F-4155-F04D-B683-951983C90F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647849">
            <a:off x="4847429" y="4316384"/>
            <a:ext cx="1215350" cy="662606"/>
          </a:xfrm>
          <a:prstGeom prst="rect">
            <a:avLst/>
          </a:prstGeom>
        </p:spPr>
      </p:pic>
      <p:sp>
        <p:nvSpPr>
          <p:cNvPr id="27" name="TextBox 26">
            <a:extLst>
              <a:ext uri="{FF2B5EF4-FFF2-40B4-BE49-F238E27FC236}">
                <a16:creationId xmlns:a16="http://schemas.microsoft.com/office/drawing/2014/main" id="{107CFE91-27CD-654B-9121-4B1777CFC034}"/>
              </a:ext>
            </a:extLst>
          </p:cNvPr>
          <p:cNvSpPr txBox="1"/>
          <p:nvPr/>
        </p:nvSpPr>
        <p:spPr>
          <a:xfrm>
            <a:off x="4558972" y="5312785"/>
            <a:ext cx="2104464" cy="1015663"/>
          </a:xfrm>
          <a:prstGeom prst="rect">
            <a:avLst/>
          </a:prstGeom>
          <a:noFill/>
        </p:spPr>
        <p:txBody>
          <a:bodyPr wrap="square" rtlCol="0">
            <a:spAutoFit/>
          </a:bodyPr>
          <a:lstStyle/>
          <a:p>
            <a:pPr algn="ctr"/>
            <a:r>
              <a:rPr lang="en-GB" sz="2000" dirty="0"/>
              <a:t>Managing Disruptions and Conflict</a:t>
            </a:r>
            <a:endParaRPr lang="en-US" sz="2000" dirty="0"/>
          </a:p>
        </p:txBody>
      </p:sp>
      <p:sp>
        <p:nvSpPr>
          <p:cNvPr id="29" name="Rectangle 28">
            <a:extLst>
              <a:ext uri="{FF2B5EF4-FFF2-40B4-BE49-F238E27FC236}">
                <a16:creationId xmlns:a16="http://schemas.microsoft.com/office/drawing/2014/main" id="{14FEBF47-04A8-6B4E-83DB-0924B090E765}"/>
              </a:ext>
            </a:extLst>
          </p:cNvPr>
          <p:cNvSpPr/>
          <p:nvPr/>
        </p:nvSpPr>
        <p:spPr>
          <a:xfrm>
            <a:off x="888608" y="3363628"/>
            <a:ext cx="7979606" cy="523220"/>
          </a:xfrm>
          <a:prstGeom prst="rect">
            <a:avLst/>
          </a:prstGeom>
        </p:spPr>
        <p:txBody>
          <a:bodyPr wrap="square">
            <a:spAutoFit/>
          </a:bodyPr>
          <a:lstStyle/>
          <a:p>
            <a:pPr lvl="0" algn="ctr">
              <a:spcAft>
                <a:spcPts val="2100"/>
              </a:spcAft>
            </a:pPr>
            <a:r>
              <a:rPr lang="en-GB" sz="2800" b="1" dirty="0">
                <a:solidFill>
                  <a:schemeClr val="accent1"/>
                </a:solidFill>
              </a:rPr>
              <a:t>Managing the learning environment</a:t>
            </a:r>
          </a:p>
        </p:txBody>
      </p:sp>
    </p:spTree>
    <p:extLst>
      <p:ext uri="{BB962C8B-B14F-4D97-AF65-F5344CB8AC3E}">
        <p14:creationId xmlns:p14="http://schemas.microsoft.com/office/powerpoint/2010/main" val="40926649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title"/>
          </p:nvPr>
        </p:nvSpPr>
        <p:spPr>
          <a:xfrm>
            <a:off x="252245" y="-139776"/>
            <a:ext cx="10191918" cy="1262905"/>
          </a:xfrm>
          <a:prstGeom prst="rect">
            <a:avLst/>
          </a:prstGeom>
        </p:spPr>
        <p:txBody>
          <a:bodyPr spcFirstLastPara="1" wrap="square" lIns="121900" tIns="121900" rIns="121900" bIns="121900" anchor="t" anchorCtr="0">
            <a:noAutofit/>
          </a:bodyPr>
          <a:lstStyle/>
          <a:p>
            <a:pPr lvl="0"/>
            <a:r>
              <a:rPr lang="cy-GB" sz="3600" dirty="0">
                <a:solidFill>
                  <a:schemeClr val="dk2"/>
                </a:solidFill>
              </a:rPr>
              <a:t>Possible aspects to </a:t>
            </a:r>
            <a:r>
              <a:rPr lang="cy-GB" sz="3600" dirty="0"/>
              <a:t>consider / Agweddau posibl i'w hystyried...</a:t>
            </a:r>
            <a:endParaRPr sz="3600" dirty="0">
              <a:solidFill>
                <a:schemeClr val="dk2"/>
              </a:solidFill>
            </a:endParaRPr>
          </a:p>
        </p:txBody>
      </p:sp>
      <p:sp>
        <p:nvSpPr>
          <p:cNvPr id="375" name="Google Shape;375;p27"/>
          <p:cNvSpPr/>
          <p:nvPr/>
        </p:nvSpPr>
        <p:spPr>
          <a:xfrm>
            <a:off x="9979094" y="4593913"/>
            <a:ext cx="1263720" cy="650871"/>
          </a:xfrm>
          <a:prstGeom prst="rect">
            <a:avLst/>
          </a:prstGeom>
        </p:spPr>
        <p:txBody>
          <a:bodyPr>
            <a:prstTxWarp prst="textPlain">
              <a:avLst/>
            </a:prstTxWarp>
          </a:bodyPr>
          <a:lstStyle/>
          <a:p>
            <a:pPr lvl="0" algn="ctr"/>
            <a:r>
              <a:rPr lang="cy-GB" b="1" dirty="0">
                <a:solidFill>
                  <a:schemeClr val="lt1"/>
                </a:solidFill>
                <a:latin typeface="Bangers"/>
              </a:rPr>
              <a:t>Cefnogaeth a gwrth-ddadleuon</a:t>
            </a:r>
            <a:endParaRPr b="1" i="0" dirty="0">
              <a:ln>
                <a:noFill/>
              </a:ln>
              <a:solidFill>
                <a:schemeClr val="lt1"/>
              </a:solidFill>
              <a:latin typeface="Bangers"/>
            </a:endParaRPr>
          </a:p>
        </p:txBody>
      </p:sp>
      <p:pic>
        <p:nvPicPr>
          <p:cNvPr id="18" name="Picture 17">
            <a:extLst>
              <a:ext uri="{FF2B5EF4-FFF2-40B4-BE49-F238E27FC236}">
                <a16:creationId xmlns:a16="http://schemas.microsoft.com/office/drawing/2014/main" id="{AF5CB1F7-D7D1-4E44-AAE1-1721559A37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4544258">
            <a:off x="1216724" y="2393120"/>
            <a:ext cx="1215350" cy="662606"/>
          </a:xfrm>
          <a:prstGeom prst="rect">
            <a:avLst/>
          </a:prstGeom>
        </p:spPr>
      </p:pic>
      <p:sp>
        <p:nvSpPr>
          <p:cNvPr id="6" name="TextBox 5">
            <a:extLst>
              <a:ext uri="{FF2B5EF4-FFF2-40B4-BE49-F238E27FC236}">
                <a16:creationId xmlns:a16="http://schemas.microsoft.com/office/drawing/2014/main" id="{84AD2BAF-1C45-4343-B58C-AFAB7A97098B}"/>
              </a:ext>
            </a:extLst>
          </p:cNvPr>
          <p:cNvSpPr txBox="1"/>
          <p:nvPr/>
        </p:nvSpPr>
        <p:spPr>
          <a:xfrm>
            <a:off x="0" y="1464652"/>
            <a:ext cx="3200792" cy="707886"/>
          </a:xfrm>
          <a:prstGeom prst="rect">
            <a:avLst/>
          </a:prstGeom>
          <a:noFill/>
        </p:spPr>
        <p:txBody>
          <a:bodyPr wrap="square" rtlCol="0">
            <a:spAutoFit/>
          </a:bodyPr>
          <a:lstStyle/>
          <a:p>
            <a:pPr algn="ctr"/>
            <a:r>
              <a:rPr lang="en-GB" sz="2000" dirty="0" err="1"/>
              <a:t>Creu</a:t>
            </a:r>
            <a:r>
              <a:rPr lang="en-GB" sz="2000" dirty="0"/>
              <a:t> </a:t>
            </a:r>
            <a:r>
              <a:rPr lang="en-GB" sz="2000" dirty="0" err="1"/>
              <a:t>Hinsawdd</a:t>
            </a:r>
            <a:r>
              <a:rPr lang="en-GB" sz="2000" dirty="0"/>
              <a:t> </a:t>
            </a:r>
            <a:r>
              <a:rPr lang="en-GB" sz="2000" dirty="0" err="1"/>
              <a:t>Ystafell</a:t>
            </a:r>
            <a:r>
              <a:rPr lang="en-GB" sz="2000" dirty="0"/>
              <a:t> </a:t>
            </a:r>
            <a:r>
              <a:rPr lang="en-GB" sz="2000" dirty="0" err="1"/>
              <a:t>Ddosbarth</a:t>
            </a:r>
            <a:r>
              <a:rPr lang="en-GB" sz="2000" dirty="0"/>
              <a:t> </a:t>
            </a:r>
            <a:r>
              <a:rPr lang="en-GB" sz="2000" dirty="0" err="1"/>
              <a:t>Gadarnhaol</a:t>
            </a:r>
            <a:endParaRPr lang="en-US" sz="2000" dirty="0"/>
          </a:p>
        </p:txBody>
      </p:sp>
      <p:pic>
        <p:nvPicPr>
          <p:cNvPr id="19" name="Picture 18">
            <a:extLst>
              <a:ext uri="{FF2B5EF4-FFF2-40B4-BE49-F238E27FC236}">
                <a16:creationId xmlns:a16="http://schemas.microsoft.com/office/drawing/2014/main" id="{33D389C5-2ED4-0945-8913-8A2321B80B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962737">
            <a:off x="7215526" y="2368271"/>
            <a:ext cx="1215350" cy="662606"/>
          </a:xfrm>
          <a:prstGeom prst="rect">
            <a:avLst/>
          </a:prstGeom>
        </p:spPr>
      </p:pic>
      <p:sp>
        <p:nvSpPr>
          <p:cNvPr id="7" name="TextBox 6">
            <a:extLst>
              <a:ext uri="{FF2B5EF4-FFF2-40B4-BE49-F238E27FC236}">
                <a16:creationId xmlns:a16="http://schemas.microsoft.com/office/drawing/2014/main" id="{472A6763-7CCB-FB4A-9AB6-7B9E8E0D8E80}"/>
              </a:ext>
            </a:extLst>
          </p:cNvPr>
          <p:cNvSpPr txBox="1"/>
          <p:nvPr/>
        </p:nvSpPr>
        <p:spPr>
          <a:xfrm>
            <a:off x="7216204" y="866542"/>
            <a:ext cx="2171719" cy="1015663"/>
          </a:xfrm>
          <a:prstGeom prst="rect">
            <a:avLst/>
          </a:prstGeom>
          <a:noFill/>
        </p:spPr>
        <p:txBody>
          <a:bodyPr wrap="square" rtlCol="0">
            <a:spAutoFit/>
          </a:bodyPr>
          <a:lstStyle/>
          <a:p>
            <a:pPr algn="ctr"/>
            <a:r>
              <a:rPr lang="en-GB" sz="2000" dirty="0" err="1"/>
              <a:t>Sefydlu</a:t>
            </a:r>
            <a:r>
              <a:rPr lang="en-GB" sz="2000" dirty="0"/>
              <a:t> </a:t>
            </a:r>
            <a:r>
              <a:rPr lang="en-GB" sz="2000" dirty="0" err="1"/>
              <a:t>Disgwyliadau</a:t>
            </a:r>
            <a:r>
              <a:rPr lang="en-GB" sz="2000" dirty="0"/>
              <a:t> a </a:t>
            </a:r>
            <a:r>
              <a:rPr lang="en-GB" sz="2000" dirty="0" err="1"/>
              <a:t>Threfnau</a:t>
            </a:r>
            <a:r>
              <a:rPr lang="en-GB" sz="2000" dirty="0"/>
              <a:t> </a:t>
            </a:r>
            <a:r>
              <a:rPr lang="en-GB" sz="2000" dirty="0" err="1"/>
              <a:t>Clir</a:t>
            </a:r>
            <a:endParaRPr lang="en-US" sz="2000" dirty="0"/>
          </a:p>
        </p:txBody>
      </p:sp>
      <p:pic>
        <p:nvPicPr>
          <p:cNvPr id="21" name="Picture 20">
            <a:extLst>
              <a:ext uri="{FF2B5EF4-FFF2-40B4-BE49-F238E27FC236}">
                <a16:creationId xmlns:a16="http://schemas.microsoft.com/office/drawing/2014/main" id="{5B401FFF-21BE-E742-B2C3-B057519684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500120">
            <a:off x="992720" y="4293679"/>
            <a:ext cx="1215350" cy="662606"/>
          </a:xfrm>
          <a:prstGeom prst="rect">
            <a:avLst/>
          </a:prstGeom>
        </p:spPr>
      </p:pic>
      <p:sp>
        <p:nvSpPr>
          <p:cNvPr id="8" name="TextBox 7">
            <a:extLst>
              <a:ext uri="{FF2B5EF4-FFF2-40B4-BE49-F238E27FC236}">
                <a16:creationId xmlns:a16="http://schemas.microsoft.com/office/drawing/2014/main" id="{62FF5C2F-9307-F240-9696-920624646944}"/>
              </a:ext>
            </a:extLst>
          </p:cNvPr>
          <p:cNvSpPr txBox="1"/>
          <p:nvPr/>
        </p:nvSpPr>
        <p:spPr>
          <a:xfrm>
            <a:off x="252245" y="5200980"/>
            <a:ext cx="1689100" cy="1015663"/>
          </a:xfrm>
          <a:prstGeom prst="rect">
            <a:avLst/>
          </a:prstGeom>
          <a:noFill/>
        </p:spPr>
        <p:txBody>
          <a:bodyPr wrap="square" rtlCol="0">
            <a:spAutoFit/>
          </a:bodyPr>
          <a:lstStyle/>
          <a:p>
            <a:pPr algn="ctr"/>
            <a:r>
              <a:rPr lang="en-GB" sz="2000" dirty="0" err="1"/>
              <a:t>Trefnu'r</a:t>
            </a:r>
            <a:r>
              <a:rPr lang="en-GB" sz="2000" dirty="0"/>
              <a:t> </a:t>
            </a:r>
            <a:r>
              <a:rPr lang="en-GB" sz="2000" dirty="0" err="1"/>
              <a:t>Gofod</a:t>
            </a:r>
            <a:r>
              <a:rPr lang="en-GB" sz="2000" dirty="0"/>
              <a:t> </a:t>
            </a:r>
            <a:r>
              <a:rPr lang="en-GB" sz="2000" dirty="0" err="1"/>
              <a:t>Corfforol</a:t>
            </a:r>
            <a:endParaRPr lang="en-US" sz="2000" dirty="0"/>
          </a:p>
        </p:txBody>
      </p:sp>
      <p:pic>
        <p:nvPicPr>
          <p:cNvPr id="23" name="Picture 22">
            <a:extLst>
              <a:ext uri="{FF2B5EF4-FFF2-40B4-BE49-F238E27FC236}">
                <a16:creationId xmlns:a16="http://schemas.microsoft.com/office/drawing/2014/main" id="{16CE8D68-86EF-B846-BCE2-51DF418D82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3699235">
            <a:off x="7515481" y="4289369"/>
            <a:ext cx="1215350" cy="662606"/>
          </a:xfrm>
          <a:prstGeom prst="rect">
            <a:avLst/>
          </a:prstGeom>
        </p:spPr>
      </p:pic>
      <p:sp>
        <p:nvSpPr>
          <p:cNvPr id="20" name="TextBox 19">
            <a:extLst>
              <a:ext uri="{FF2B5EF4-FFF2-40B4-BE49-F238E27FC236}">
                <a16:creationId xmlns:a16="http://schemas.microsoft.com/office/drawing/2014/main" id="{8F2C7CEF-96E6-A14A-8CF0-F406DB33A953}"/>
              </a:ext>
            </a:extLst>
          </p:cNvPr>
          <p:cNvSpPr txBox="1"/>
          <p:nvPr/>
        </p:nvSpPr>
        <p:spPr>
          <a:xfrm>
            <a:off x="6993964" y="5244784"/>
            <a:ext cx="2616200" cy="1323439"/>
          </a:xfrm>
          <a:prstGeom prst="rect">
            <a:avLst/>
          </a:prstGeom>
          <a:noFill/>
        </p:spPr>
        <p:txBody>
          <a:bodyPr wrap="square" rtlCol="0">
            <a:spAutoFit/>
          </a:bodyPr>
          <a:lstStyle/>
          <a:p>
            <a:pPr algn="ctr"/>
            <a:r>
              <a:rPr lang="en-GB" sz="2000" dirty="0" err="1"/>
              <a:t>Addasu'r</a:t>
            </a:r>
            <a:r>
              <a:rPr lang="en-GB" sz="2000" dirty="0"/>
              <a:t> Amgylchedd </a:t>
            </a:r>
            <a:r>
              <a:rPr lang="en-GB" sz="2000" dirty="0" err="1"/>
              <a:t>i</a:t>
            </a:r>
            <a:r>
              <a:rPr lang="en-GB" sz="2000" dirty="0"/>
              <a:t> </a:t>
            </a:r>
            <a:r>
              <a:rPr lang="en-GB" sz="2000" dirty="0" err="1"/>
              <a:t>gwrdd</a:t>
            </a:r>
            <a:r>
              <a:rPr lang="en-GB" sz="2000" dirty="0"/>
              <a:t> ag </a:t>
            </a:r>
            <a:r>
              <a:rPr lang="en-GB" sz="2000" dirty="0" err="1"/>
              <a:t>Anghenion</a:t>
            </a:r>
            <a:r>
              <a:rPr lang="en-GB" sz="2000" dirty="0"/>
              <a:t> </a:t>
            </a:r>
            <a:r>
              <a:rPr lang="en-GB" sz="2000" dirty="0" err="1"/>
              <a:t>Amrywiol</a:t>
            </a:r>
            <a:endParaRPr lang="en-US" sz="2000" dirty="0"/>
          </a:p>
        </p:txBody>
      </p:sp>
      <p:pic>
        <p:nvPicPr>
          <p:cNvPr id="25" name="Picture 24">
            <a:extLst>
              <a:ext uri="{FF2B5EF4-FFF2-40B4-BE49-F238E27FC236}">
                <a16:creationId xmlns:a16="http://schemas.microsoft.com/office/drawing/2014/main" id="{35A1DFCC-4250-CD4F-89DB-D54705ABC9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048923">
            <a:off x="4488717" y="2329280"/>
            <a:ext cx="1215350" cy="662606"/>
          </a:xfrm>
          <a:prstGeom prst="rect">
            <a:avLst/>
          </a:prstGeom>
        </p:spPr>
      </p:pic>
      <p:sp>
        <p:nvSpPr>
          <p:cNvPr id="22" name="TextBox 21">
            <a:extLst>
              <a:ext uri="{FF2B5EF4-FFF2-40B4-BE49-F238E27FC236}">
                <a16:creationId xmlns:a16="http://schemas.microsoft.com/office/drawing/2014/main" id="{39A3EE68-F329-954D-BCA4-211DF7068638}"/>
              </a:ext>
            </a:extLst>
          </p:cNvPr>
          <p:cNvSpPr txBox="1"/>
          <p:nvPr/>
        </p:nvSpPr>
        <p:spPr>
          <a:xfrm>
            <a:off x="3731025" y="1033871"/>
            <a:ext cx="2730733" cy="1015663"/>
          </a:xfrm>
          <a:prstGeom prst="rect">
            <a:avLst/>
          </a:prstGeom>
          <a:noFill/>
        </p:spPr>
        <p:txBody>
          <a:bodyPr wrap="square" rtlCol="0">
            <a:spAutoFit/>
          </a:bodyPr>
          <a:lstStyle/>
          <a:p>
            <a:pPr algn="ctr"/>
            <a:r>
              <a:rPr lang="en-GB" sz="2000" dirty="0" err="1"/>
              <a:t>Hyrwyddo</a:t>
            </a:r>
            <a:r>
              <a:rPr lang="en-GB" sz="2000" dirty="0"/>
              <a:t> </a:t>
            </a:r>
            <a:r>
              <a:rPr lang="en-GB" sz="2000" dirty="0" err="1"/>
              <a:t>Ymgysylltiad</a:t>
            </a:r>
            <a:r>
              <a:rPr lang="en-GB" sz="2000" dirty="0"/>
              <a:t> a </a:t>
            </a:r>
            <a:r>
              <a:rPr lang="en-GB" sz="2000" dirty="0" err="1"/>
              <a:t>Chymhelliant</a:t>
            </a:r>
            <a:endParaRPr lang="en-US" sz="2000" dirty="0"/>
          </a:p>
        </p:txBody>
      </p:sp>
      <p:sp>
        <p:nvSpPr>
          <p:cNvPr id="24" name="TextBox 23">
            <a:extLst>
              <a:ext uri="{FF2B5EF4-FFF2-40B4-BE49-F238E27FC236}">
                <a16:creationId xmlns:a16="http://schemas.microsoft.com/office/drawing/2014/main" id="{6369CAD1-6E95-1141-B000-8F0005DADB63}"/>
              </a:ext>
            </a:extLst>
          </p:cNvPr>
          <p:cNvSpPr txBox="1"/>
          <p:nvPr/>
        </p:nvSpPr>
        <p:spPr>
          <a:xfrm>
            <a:off x="2360751" y="5390596"/>
            <a:ext cx="1867694" cy="1015663"/>
          </a:xfrm>
          <a:prstGeom prst="rect">
            <a:avLst/>
          </a:prstGeom>
          <a:noFill/>
        </p:spPr>
        <p:txBody>
          <a:bodyPr wrap="square" rtlCol="0">
            <a:spAutoFit/>
          </a:bodyPr>
          <a:lstStyle/>
          <a:p>
            <a:pPr algn="ctr"/>
            <a:r>
              <a:rPr lang="en-GB" sz="2000" dirty="0" err="1"/>
              <a:t>Rheoli</a:t>
            </a:r>
            <a:r>
              <a:rPr lang="en-GB" sz="2000" dirty="0"/>
              <a:t> </a:t>
            </a:r>
            <a:r>
              <a:rPr lang="en-GB" sz="2000" dirty="0" err="1"/>
              <a:t>Amser</a:t>
            </a:r>
            <a:r>
              <a:rPr lang="en-GB" sz="2000" dirty="0"/>
              <a:t> ac </a:t>
            </a:r>
            <a:r>
              <a:rPr lang="en-GB" sz="2000" dirty="0" err="1"/>
              <a:t>Adnoddau</a:t>
            </a:r>
            <a:r>
              <a:rPr lang="en-GB" sz="2000" dirty="0"/>
              <a:t> </a:t>
            </a:r>
            <a:r>
              <a:rPr lang="en-GB" sz="2000" dirty="0" err="1"/>
              <a:t>yn</a:t>
            </a:r>
            <a:r>
              <a:rPr lang="en-GB" sz="2000" dirty="0"/>
              <a:t> </a:t>
            </a:r>
            <a:r>
              <a:rPr lang="en-GB" sz="2000" dirty="0" err="1"/>
              <a:t>Effeithlon</a:t>
            </a:r>
            <a:endParaRPr lang="en-US" sz="2000" dirty="0"/>
          </a:p>
        </p:txBody>
      </p:sp>
      <p:pic>
        <p:nvPicPr>
          <p:cNvPr id="28" name="Picture 27">
            <a:extLst>
              <a:ext uri="{FF2B5EF4-FFF2-40B4-BE49-F238E27FC236}">
                <a16:creationId xmlns:a16="http://schemas.microsoft.com/office/drawing/2014/main" id="{FC03BB40-2022-3A4D-B847-97C3B1B87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6156029">
            <a:off x="2871942" y="4363337"/>
            <a:ext cx="1215350" cy="662606"/>
          </a:xfrm>
          <a:prstGeom prst="rect">
            <a:avLst/>
          </a:prstGeom>
        </p:spPr>
      </p:pic>
      <p:sp>
        <p:nvSpPr>
          <p:cNvPr id="26" name="TextBox 25">
            <a:extLst>
              <a:ext uri="{FF2B5EF4-FFF2-40B4-BE49-F238E27FC236}">
                <a16:creationId xmlns:a16="http://schemas.microsoft.com/office/drawing/2014/main" id="{C004A9F8-514A-FA44-8387-7846098F7219}"/>
              </a:ext>
            </a:extLst>
          </p:cNvPr>
          <p:cNvSpPr txBox="1"/>
          <p:nvPr/>
        </p:nvSpPr>
        <p:spPr>
          <a:xfrm>
            <a:off x="9802081" y="2068192"/>
            <a:ext cx="2184400" cy="1323439"/>
          </a:xfrm>
          <a:prstGeom prst="rect">
            <a:avLst/>
          </a:prstGeom>
          <a:noFill/>
        </p:spPr>
        <p:txBody>
          <a:bodyPr wrap="square" rtlCol="0">
            <a:spAutoFit/>
          </a:bodyPr>
          <a:lstStyle/>
          <a:p>
            <a:pPr algn="ctr"/>
            <a:r>
              <a:rPr lang="en-GB" sz="2000" dirty="0" err="1"/>
              <a:t>Adeiladu</a:t>
            </a:r>
            <a:r>
              <a:rPr lang="en-GB" sz="2000" dirty="0"/>
              <a:t> </a:t>
            </a:r>
            <a:r>
              <a:rPr lang="en-GB" sz="2000" dirty="0" err="1"/>
              <a:t>Perthnasoedd</a:t>
            </a:r>
            <a:r>
              <a:rPr lang="en-GB" sz="2000" dirty="0"/>
              <a:t> </a:t>
            </a:r>
            <a:r>
              <a:rPr lang="en-GB" sz="2000" dirty="0" err="1"/>
              <a:t>Cadarnhaol</a:t>
            </a:r>
            <a:r>
              <a:rPr lang="en-GB" sz="2000" dirty="0"/>
              <a:t> a </a:t>
            </a:r>
            <a:r>
              <a:rPr lang="en-GB" sz="2000" dirty="0" err="1"/>
              <a:t>Llesiant</a:t>
            </a:r>
            <a:r>
              <a:rPr lang="en-GB" sz="2000" dirty="0"/>
              <a:t> </a:t>
            </a:r>
            <a:r>
              <a:rPr lang="en-GB" sz="2000" dirty="0" err="1"/>
              <a:t>Myfyrwyr</a:t>
            </a:r>
            <a:endParaRPr lang="en-US" sz="2000" dirty="0"/>
          </a:p>
        </p:txBody>
      </p:sp>
      <p:pic>
        <p:nvPicPr>
          <p:cNvPr id="30" name="Picture 29">
            <a:extLst>
              <a:ext uri="{FF2B5EF4-FFF2-40B4-BE49-F238E27FC236}">
                <a16:creationId xmlns:a16="http://schemas.microsoft.com/office/drawing/2014/main" id="{798A493B-432F-804C-BE68-89CF0E4A90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113864">
            <a:off x="8763379" y="2788960"/>
            <a:ext cx="1215350" cy="662606"/>
          </a:xfrm>
          <a:prstGeom prst="rect">
            <a:avLst/>
          </a:prstGeom>
        </p:spPr>
      </p:pic>
      <p:pic>
        <p:nvPicPr>
          <p:cNvPr id="31" name="Picture 30">
            <a:extLst>
              <a:ext uri="{FF2B5EF4-FFF2-40B4-BE49-F238E27FC236}">
                <a16:creationId xmlns:a16="http://schemas.microsoft.com/office/drawing/2014/main" id="{C3EC719F-4155-F04D-B683-951983C90F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647849">
            <a:off x="4847429" y="4316384"/>
            <a:ext cx="1215350" cy="662606"/>
          </a:xfrm>
          <a:prstGeom prst="rect">
            <a:avLst/>
          </a:prstGeom>
        </p:spPr>
      </p:pic>
      <p:sp>
        <p:nvSpPr>
          <p:cNvPr id="27" name="TextBox 26">
            <a:extLst>
              <a:ext uri="{FF2B5EF4-FFF2-40B4-BE49-F238E27FC236}">
                <a16:creationId xmlns:a16="http://schemas.microsoft.com/office/drawing/2014/main" id="{107CFE91-27CD-654B-9121-4B1777CFC034}"/>
              </a:ext>
            </a:extLst>
          </p:cNvPr>
          <p:cNvSpPr txBox="1"/>
          <p:nvPr/>
        </p:nvSpPr>
        <p:spPr>
          <a:xfrm>
            <a:off x="4558972" y="5312785"/>
            <a:ext cx="2104464" cy="1015663"/>
          </a:xfrm>
          <a:prstGeom prst="rect">
            <a:avLst/>
          </a:prstGeom>
          <a:noFill/>
        </p:spPr>
        <p:txBody>
          <a:bodyPr wrap="square" rtlCol="0">
            <a:spAutoFit/>
          </a:bodyPr>
          <a:lstStyle/>
          <a:p>
            <a:pPr algn="ctr"/>
            <a:r>
              <a:rPr lang="en-GB" sz="2000" dirty="0" err="1"/>
              <a:t>Rheoli</a:t>
            </a:r>
            <a:r>
              <a:rPr lang="en-GB" sz="2000" dirty="0"/>
              <a:t> </a:t>
            </a:r>
            <a:r>
              <a:rPr lang="en-GB" sz="2000" dirty="0" err="1"/>
              <a:t>Aflonyddwch</a:t>
            </a:r>
            <a:r>
              <a:rPr lang="en-GB" sz="2000" dirty="0"/>
              <a:t> a </a:t>
            </a:r>
            <a:r>
              <a:rPr lang="en-GB" sz="2000" dirty="0" err="1"/>
              <a:t>Gwrthdaro</a:t>
            </a:r>
            <a:endParaRPr lang="en-US" sz="2000" dirty="0"/>
          </a:p>
        </p:txBody>
      </p:sp>
      <p:sp>
        <p:nvSpPr>
          <p:cNvPr id="29" name="Rectangle 28">
            <a:extLst>
              <a:ext uri="{FF2B5EF4-FFF2-40B4-BE49-F238E27FC236}">
                <a16:creationId xmlns:a16="http://schemas.microsoft.com/office/drawing/2014/main" id="{14FEBF47-04A8-6B4E-83DB-0924B090E765}"/>
              </a:ext>
            </a:extLst>
          </p:cNvPr>
          <p:cNvSpPr/>
          <p:nvPr/>
        </p:nvSpPr>
        <p:spPr>
          <a:xfrm>
            <a:off x="979498" y="3323922"/>
            <a:ext cx="7979606" cy="523220"/>
          </a:xfrm>
          <a:prstGeom prst="rect">
            <a:avLst/>
          </a:prstGeom>
        </p:spPr>
        <p:txBody>
          <a:bodyPr wrap="square">
            <a:spAutoFit/>
          </a:bodyPr>
          <a:lstStyle/>
          <a:p>
            <a:pPr lvl="0" algn="ctr">
              <a:spcAft>
                <a:spcPts val="2100"/>
              </a:spcAft>
            </a:pPr>
            <a:r>
              <a:rPr lang="en-GB" sz="2800" b="1" dirty="0">
                <a:solidFill>
                  <a:schemeClr val="accent1"/>
                </a:solidFill>
                <a:latin typeface="Arial" charset="0"/>
                <a:ea typeface="Times New Roman" charset="0"/>
              </a:rPr>
              <a:t>Rheoli'r amgylchedd dysgu</a:t>
            </a:r>
            <a:endParaRPr lang="en-GB" sz="2800" b="1" dirty="0">
              <a:solidFill>
                <a:schemeClr val="accent1"/>
              </a:solidFill>
            </a:endParaRPr>
          </a:p>
        </p:txBody>
      </p:sp>
    </p:spTree>
    <p:extLst>
      <p:ext uri="{BB962C8B-B14F-4D97-AF65-F5344CB8AC3E}">
        <p14:creationId xmlns:p14="http://schemas.microsoft.com/office/powerpoint/2010/main" val="5185819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5" name="Google Shape;375;p27"/>
          <p:cNvSpPr/>
          <p:nvPr/>
        </p:nvSpPr>
        <p:spPr>
          <a:xfrm>
            <a:off x="9979094" y="4593913"/>
            <a:ext cx="1263720" cy="650871"/>
          </a:xfrm>
          <a:prstGeom prst="rect">
            <a:avLst/>
          </a:prstGeom>
        </p:spPr>
        <p:txBody>
          <a:bodyPr>
            <a:prstTxWarp prst="textPlain">
              <a:avLst/>
            </a:prstTxWarp>
          </a:bodyPr>
          <a:lstStyle/>
          <a:p>
            <a:pPr lvl="0" algn="ctr"/>
            <a:r>
              <a:rPr lang="cy-GB" b="1" dirty="0">
                <a:solidFill>
                  <a:schemeClr val="lt1"/>
                </a:solidFill>
                <a:latin typeface="Bangers"/>
              </a:rPr>
              <a:t>Support and counter</a:t>
            </a:r>
            <a:endParaRPr b="1" i="0" dirty="0">
              <a:ln>
                <a:noFill/>
              </a:ln>
              <a:solidFill>
                <a:schemeClr val="lt1"/>
              </a:solidFill>
              <a:latin typeface="Bangers"/>
            </a:endParaRPr>
          </a:p>
        </p:txBody>
      </p:sp>
      <p:sp>
        <p:nvSpPr>
          <p:cNvPr id="12" name="Rectangle 11">
            <a:extLst>
              <a:ext uri="{FF2B5EF4-FFF2-40B4-BE49-F238E27FC236}">
                <a16:creationId xmlns:a16="http://schemas.microsoft.com/office/drawing/2014/main" id="{D0E7FF3C-EA6D-5243-8137-5E11FE19F0D3}"/>
              </a:ext>
            </a:extLst>
          </p:cNvPr>
          <p:cNvSpPr/>
          <p:nvPr/>
        </p:nvSpPr>
        <p:spPr>
          <a:xfrm>
            <a:off x="3345069" y="3407460"/>
            <a:ext cx="3479537" cy="1077218"/>
          </a:xfrm>
          <a:prstGeom prst="rect">
            <a:avLst/>
          </a:prstGeom>
        </p:spPr>
        <p:txBody>
          <a:bodyPr wrap="square">
            <a:spAutoFit/>
          </a:bodyPr>
          <a:lstStyle/>
          <a:p>
            <a:pPr lvl="0">
              <a:spcAft>
                <a:spcPts val="2100"/>
              </a:spcAft>
            </a:pPr>
            <a:r>
              <a:rPr lang="en-GB" sz="3200" b="1" dirty="0">
                <a:solidFill>
                  <a:schemeClr val="accent1"/>
                </a:solidFill>
              </a:rPr>
              <a:t>Differentiation </a:t>
            </a:r>
            <a:r>
              <a:rPr lang="en-GB" sz="3200" b="1" dirty="0">
                <a:solidFill>
                  <a:schemeClr val="accent1"/>
                </a:solidFill>
                <a:latin typeface="Arial" charset="0"/>
              </a:rPr>
              <a:t>G</a:t>
            </a:r>
            <a:r>
              <a:rPr lang="en-GB" sz="3200" b="1" dirty="0">
                <a:solidFill>
                  <a:schemeClr val="accent1"/>
                </a:solidFill>
                <a:latin typeface="Arial" charset="0"/>
                <a:ea typeface="Times New Roman" charset="0"/>
              </a:rPr>
              <a:t>wahaniaethu</a:t>
            </a:r>
            <a:endParaRPr lang="en-GB" sz="3200" b="1" dirty="0">
              <a:solidFill>
                <a:schemeClr val="accent1"/>
              </a:solidFill>
            </a:endParaRPr>
          </a:p>
        </p:txBody>
      </p:sp>
      <p:pic>
        <p:nvPicPr>
          <p:cNvPr id="18" name="Picture 17">
            <a:extLst>
              <a:ext uri="{FF2B5EF4-FFF2-40B4-BE49-F238E27FC236}">
                <a16:creationId xmlns:a16="http://schemas.microsoft.com/office/drawing/2014/main" id="{AF5CB1F7-D7D1-4E44-AAE1-1721559A37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1573233">
            <a:off x="1621092" y="2885368"/>
            <a:ext cx="1215350" cy="662606"/>
          </a:xfrm>
          <a:prstGeom prst="rect">
            <a:avLst/>
          </a:prstGeom>
        </p:spPr>
      </p:pic>
      <p:sp>
        <p:nvSpPr>
          <p:cNvPr id="6" name="TextBox 5">
            <a:extLst>
              <a:ext uri="{FF2B5EF4-FFF2-40B4-BE49-F238E27FC236}">
                <a16:creationId xmlns:a16="http://schemas.microsoft.com/office/drawing/2014/main" id="{84AD2BAF-1C45-4343-B58C-AFAB7A97098B}"/>
              </a:ext>
            </a:extLst>
          </p:cNvPr>
          <p:cNvSpPr txBox="1"/>
          <p:nvPr/>
        </p:nvSpPr>
        <p:spPr>
          <a:xfrm>
            <a:off x="-146818" y="2699574"/>
            <a:ext cx="1915905" cy="707886"/>
          </a:xfrm>
          <a:prstGeom prst="rect">
            <a:avLst/>
          </a:prstGeom>
          <a:noFill/>
        </p:spPr>
        <p:txBody>
          <a:bodyPr wrap="square" rtlCol="0">
            <a:spAutoFit/>
          </a:bodyPr>
          <a:lstStyle/>
          <a:p>
            <a:pPr algn="ctr"/>
            <a:r>
              <a:rPr lang="en-GB" sz="2000" dirty="0"/>
              <a:t>Adjusting Content</a:t>
            </a:r>
            <a:endParaRPr lang="en-US" sz="2000" dirty="0"/>
          </a:p>
        </p:txBody>
      </p:sp>
      <p:pic>
        <p:nvPicPr>
          <p:cNvPr id="19" name="Picture 18">
            <a:extLst>
              <a:ext uri="{FF2B5EF4-FFF2-40B4-BE49-F238E27FC236}">
                <a16:creationId xmlns:a16="http://schemas.microsoft.com/office/drawing/2014/main" id="{33D389C5-2ED4-0945-8913-8A2321B80B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962737">
            <a:off x="5476170" y="2368270"/>
            <a:ext cx="1215350" cy="662606"/>
          </a:xfrm>
          <a:prstGeom prst="rect">
            <a:avLst/>
          </a:prstGeom>
        </p:spPr>
      </p:pic>
      <p:sp>
        <p:nvSpPr>
          <p:cNvPr id="7" name="TextBox 6">
            <a:extLst>
              <a:ext uri="{FF2B5EF4-FFF2-40B4-BE49-F238E27FC236}">
                <a16:creationId xmlns:a16="http://schemas.microsoft.com/office/drawing/2014/main" id="{472A6763-7CCB-FB4A-9AB6-7B9E8E0D8E80}"/>
              </a:ext>
            </a:extLst>
          </p:cNvPr>
          <p:cNvSpPr txBox="1"/>
          <p:nvPr/>
        </p:nvSpPr>
        <p:spPr>
          <a:xfrm>
            <a:off x="6064824" y="1235530"/>
            <a:ext cx="2171719" cy="1015663"/>
          </a:xfrm>
          <a:prstGeom prst="rect">
            <a:avLst/>
          </a:prstGeom>
          <a:noFill/>
        </p:spPr>
        <p:txBody>
          <a:bodyPr wrap="square" rtlCol="0">
            <a:spAutoFit/>
          </a:bodyPr>
          <a:lstStyle/>
          <a:p>
            <a:pPr algn="ctr"/>
            <a:r>
              <a:rPr lang="en-GB" sz="2000" dirty="0"/>
              <a:t>Adjusting Products or Outcomes</a:t>
            </a:r>
            <a:endParaRPr lang="en-US" sz="2000" dirty="0"/>
          </a:p>
        </p:txBody>
      </p:sp>
      <p:pic>
        <p:nvPicPr>
          <p:cNvPr id="23" name="Picture 22">
            <a:extLst>
              <a:ext uri="{FF2B5EF4-FFF2-40B4-BE49-F238E27FC236}">
                <a16:creationId xmlns:a16="http://schemas.microsoft.com/office/drawing/2014/main" id="{16CE8D68-86EF-B846-BCE2-51DF418D82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296375">
            <a:off x="6413258" y="4043812"/>
            <a:ext cx="1215350" cy="662606"/>
          </a:xfrm>
          <a:prstGeom prst="rect">
            <a:avLst/>
          </a:prstGeom>
        </p:spPr>
      </p:pic>
      <p:sp>
        <p:nvSpPr>
          <p:cNvPr id="20" name="TextBox 19">
            <a:extLst>
              <a:ext uri="{FF2B5EF4-FFF2-40B4-BE49-F238E27FC236}">
                <a16:creationId xmlns:a16="http://schemas.microsoft.com/office/drawing/2014/main" id="{8F2C7CEF-96E6-A14A-8CF0-F406DB33A953}"/>
              </a:ext>
            </a:extLst>
          </p:cNvPr>
          <p:cNvSpPr txBox="1"/>
          <p:nvPr/>
        </p:nvSpPr>
        <p:spPr>
          <a:xfrm>
            <a:off x="6993964" y="4771191"/>
            <a:ext cx="2393959" cy="1631216"/>
          </a:xfrm>
          <a:prstGeom prst="rect">
            <a:avLst/>
          </a:prstGeom>
          <a:noFill/>
        </p:spPr>
        <p:txBody>
          <a:bodyPr wrap="square" rtlCol="0">
            <a:spAutoFit/>
          </a:bodyPr>
          <a:lstStyle/>
          <a:p>
            <a:pPr algn="ctr"/>
            <a:r>
              <a:rPr lang="en-GB" sz="2000" dirty="0"/>
              <a:t>Adapting / organising the Environment to meet individual/ groups needs</a:t>
            </a:r>
            <a:endParaRPr lang="en-US" sz="2000" dirty="0"/>
          </a:p>
        </p:txBody>
      </p:sp>
      <p:pic>
        <p:nvPicPr>
          <p:cNvPr id="25" name="Picture 24">
            <a:extLst>
              <a:ext uri="{FF2B5EF4-FFF2-40B4-BE49-F238E27FC236}">
                <a16:creationId xmlns:a16="http://schemas.microsoft.com/office/drawing/2014/main" id="{35A1DFCC-4250-CD4F-89DB-D54705ABC9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5312550">
            <a:off x="3546253" y="2329278"/>
            <a:ext cx="1215350" cy="662606"/>
          </a:xfrm>
          <a:prstGeom prst="rect">
            <a:avLst/>
          </a:prstGeom>
        </p:spPr>
      </p:pic>
      <p:sp>
        <p:nvSpPr>
          <p:cNvPr id="22" name="TextBox 21">
            <a:extLst>
              <a:ext uri="{FF2B5EF4-FFF2-40B4-BE49-F238E27FC236}">
                <a16:creationId xmlns:a16="http://schemas.microsoft.com/office/drawing/2014/main" id="{39A3EE68-F329-954D-BCA4-211DF7068638}"/>
              </a:ext>
            </a:extLst>
          </p:cNvPr>
          <p:cNvSpPr txBox="1"/>
          <p:nvPr/>
        </p:nvSpPr>
        <p:spPr>
          <a:xfrm>
            <a:off x="2376402" y="1051639"/>
            <a:ext cx="3356753" cy="1015663"/>
          </a:xfrm>
          <a:prstGeom prst="rect">
            <a:avLst/>
          </a:prstGeom>
          <a:noFill/>
        </p:spPr>
        <p:txBody>
          <a:bodyPr wrap="square" rtlCol="0">
            <a:spAutoFit/>
          </a:bodyPr>
          <a:lstStyle/>
          <a:p>
            <a:pPr algn="ctr"/>
            <a:r>
              <a:rPr lang="en-GB" sz="2000" dirty="0"/>
              <a:t>Varying the Process or Delivery of Learning </a:t>
            </a:r>
          </a:p>
          <a:p>
            <a:pPr algn="ctr"/>
            <a:r>
              <a:rPr lang="en-GB" sz="2000" dirty="0"/>
              <a:t>(Pace, time, scaffolding etc)</a:t>
            </a:r>
            <a:endParaRPr lang="en-US" sz="2000" dirty="0"/>
          </a:p>
        </p:txBody>
      </p:sp>
      <p:sp>
        <p:nvSpPr>
          <p:cNvPr id="24" name="TextBox 23">
            <a:extLst>
              <a:ext uri="{FF2B5EF4-FFF2-40B4-BE49-F238E27FC236}">
                <a16:creationId xmlns:a16="http://schemas.microsoft.com/office/drawing/2014/main" id="{6369CAD1-6E95-1141-B000-8F0005DADB63}"/>
              </a:ext>
            </a:extLst>
          </p:cNvPr>
          <p:cNvSpPr txBox="1"/>
          <p:nvPr/>
        </p:nvSpPr>
        <p:spPr>
          <a:xfrm>
            <a:off x="722781" y="5219383"/>
            <a:ext cx="1867694" cy="707886"/>
          </a:xfrm>
          <a:prstGeom prst="rect">
            <a:avLst/>
          </a:prstGeom>
          <a:noFill/>
        </p:spPr>
        <p:txBody>
          <a:bodyPr wrap="square" rtlCol="0">
            <a:spAutoFit/>
          </a:bodyPr>
          <a:lstStyle/>
          <a:p>
            <a:pPr algn="ctr"/>
            <a:r>
              <a:rPr lang="en-GB" sz="2000" dirty="0"/>
              <a:t>Resources to support</a:t>
            </a:r>
            <a:endParaRPr lang="en-US" sz="2000" dirty="0"/>
          </a:p>
        </p:txBody>
      </p:sp>
      <p:pic>
        <p:nvPicPr>
          <p:cNvPr id="28" name="Picture 27">
            <a:extLst>
              <a:ext uri="{FF2B5EF4-FFF2-40B4-BE49-F238E27FC236}">
                <a16:creationId xmlns:a16="http://schemas.microsoft.com/office/drawing/2014/main" id="{FC03BB40-2022-3A4D-B847-97C3B1B87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948797">
            <a:off x="2170431" y="4374854"/>
            <a:ext cx="1215350" cy="662606"/>
          </a:xfrm>
          <a:prstGeom prst="rect">
            <a:avLst/>
          </a:prstGeom>
        </p:spPr>
      </p:pic>
      <p:sp>
        <p:nvSpPr>
          <p:cNvPr id="26" name="TextBox 25">
            <a:extLst>
              <a:ext uri="{FF2B5EF4-FFF2-40B4-BE49-F238E27FC236}">
                <a16:creationId xmlns:a16="http://schemas.microsoft.com/office/drawing/2014/main" id="{C004A9F8-514A-FA44-8387-7846098F7219}"/>
              </a:ext>
            </a:extLst>
          </p:cNvPr>
          <p:cNvSpPr txBox="1"/>
          <p:nvPr/>
        </p:nvSpPr>
        <p:spPr>
          <a:xfrm>
            <a:off x="8333110" y="2383710"/>
            <a:ext cx="2184400" cy="1015663"/>
          </a:xfrm>
          <a:prstGeom prst="rect">
            <a:avLst/>
          </a:prstGeom>
          <a:noFill/>
        </p:spPr>
        <p:txBody>
          <a:bodyPr wrap="square" rtlCol="0">
            <a:spAutoFit/>
          </a:bodyPr>
          <a:lstStyle/>
          <a:p>
            <a:pPr algn="ctr"/>
            <a:r>
              <a:rPr lang="en-GB" sz="2000" dirty="0"/>
              <a:t>Differentiating for Diverse Learners (EAL, ALN, MAT)</a:t>
            </a:r>
            <a:endParaRPr lang="en-US" sz="2000" dirty="0"/>
          </a:p>
        </p:txBody>
      </p:sp>
      <p:pic>
        <p:nvPicPr>
          <p:cNvPr id="30" name="Picture 29">
            <a:extLst>
              <a:ext uri="{FF2B5EF4-FFF2-40B4-BE49-F238E27FC236}">
                <a16:creationId xmlns:a16="http://schemas.microsoft.com/office/drawing/2014/main" id="{798A493B-432F-804C-BE68-89CF0E4A90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113864">
            <a:off x="6980746" y="2905690"/>
            <a:ext cx="1215350" cy="662606"/>
          </a:xfrm>
          <a:prstGeom prst="rect">
            <a:avLst/>
          </a:prstGeom>
        </p:spPr>
      </p:pic>
      <p:pic>
        <p:nvPicPr>
          <p:cNvPr id="31" name="Picture 30">
            <a:extLst>
              <a:ext uri="{FF2B5EF4-FFF2-40B4-BE49-F238E27FC236}">
                <a16:creationId xmlns:a16="http://schemas.microsoft.com/office/drawing/2014/main" id="{C3EC719F-4155-F04D-B683-951983C90F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812927">
            <a:off x="4480389" y="4834921"/>
            <a:ext cx="1215350" cy="662606"/>
          </a:xfrm>
          <a:prstGeom prst="rect">
            <a:avLst/>
          </a:prstGeom>
        </p:spPr>
      </p:pic>
      <p:sp>
        <p:nvSpPr>
          <p:cNvPr id="27" name="TextBox 26">
            <a:extLst>
              <a:ext uri="{FF2B5EF4-FFF2-40B4-BE49-F238E27FC236}">
                <a16:creationId xmlns:a16="http://schemas.microsoft.com/office/drawing/2014/main" id="{107CFE91-27CD-654B-9121-4B1777CFC034}"/>
              </a:ext>
            </a:extLst>
          </p:cNvPr>
          <p:cNvSpPr txBox="1"/>
          <p:nvPr/>
        </p:nvSpPr>
        <p:spPr>
          <a:xfrm>
            <a:off x="3979381" y="5891513"/>
            <a:ext cx="2104464" cy="707886"/>
          </a:xfrm>
          <a:prstGeom prst="rect">
            <a:avLst/>
          </a:prstGeom>
          <a:noFill/>
        </p:spPr>
        <p:txBody>
          <a:bodyPr wrap="square" rtlCol="0">
            <a:spAutoFit/>
          </a:bodyPr>
          <a:lstStyle/>
          <a:p>
            <a:pPr algn="ctr"/>
            <a:r>
              <a:rPr lang="en-GB" sz="2000" dirty="0"/>
              <a:t>Language / vocabulary </a:t>
            </a:r>
            <a:endParaRPr lang="en-US" sz="2000" dirty="0"/>
          </a:p>
        </p:txBody>
      </p:sp>
      <p:sp>
        <p:nvSpPr>
          <p:cNvPr id="21" name="Google Shape;372;p27">
            <a:extLst>
              <a:ext uri="{FF2B5EF4-FFF2-40B4-BE49-F238E27FC236}">
                <a16:creationId xmlns:a16="http://schemas.microsoft.com/office/drawing/2014/main" id="{11DC2010-5D88-ED44-89DD-B2B6E0EF53BE}"/>
              </a:ext>
            </a:extLst>
          </p:cNvPr>
          <p:cNvSpPr txBox="1">
            <a:spLocks/>
          </p:cNvSpPr>
          <p:nvPr/>
        </p:nvSpPr>
        <p:spPr>
          <a:xfrm>
            <a:off x="252245" y="-139776"/>
            <a:ext cx="10191918" cy="1262905"/>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chemeClr val="dk1"/>
              </a:buClr>
              <a:buSzPts val="4000"/>
              <a:buFont typeface="Aldrich"/>
              <a:buNone/>
              <a:defRPr sz="4000" b="1" i="0" u="none" strike="noStrike" cap="none">
                <a:solidFill>
                  <a:schemeClr val="dk2"/>
                </a:solidFill>
                <a:latin typeface="Patrick Hand"/>
                <a:ea typeface="Patrick Hand"/>
                <a:cs typeface="Patrick Hand"/>
                <a:sym typeface="Patrick Hand"/>
              </a:defRPr>
            </a:lvl1pPr>
            <a:lvl2pPr marR="0" lvl="1"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2pPr>
            <a:lvl3pPr marR="0" lvl="2"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3pPr>
            <a:lvl4pPr marR="0" lvl="3"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4pPr>
            <a:lvl5pPr marR="0" lvl="4"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5pPr>
            <a:lvl6pPr marR="0" lvl="5"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6pPr>
            <a:lvl7pPr marR="0" lvl="6"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7pPr>
            <a:lvl8pPr marR="0" lvl="7"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8pPr>
            <a:lvl9pPr marR="0" lvl="8"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9pPr>
          </a:lstStyle>
          <a:p>
            <a:r>
              <a:rPr lang="cy-GB" sz="3600"/>
              <a:t>Possible aspects to consider / Agweddau posibl i'w hystyried...</a:t>
            </a:r>
            <a:endParaRPr lang="cy-GB" sz="3600" dirty="0"/>
          </a:p>
        </p:txBody>
      </p:sp>
    </p:spTree>
    <p:extLst>
      <p:ext uri="{BB962C8B-B14F-4D97-AF65-F5344CB8AC3E}">
        <p14:creationId xmlns:p14="http://schemas.microsoft.com/office/powerpoint/2010/main" val="26532550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12" name="Rectangle 11">
            <a:extLst>
              <a:ext uri="{FF2B5EF4-FFF2-40B4-BE49-F238E27FC236}">
                <a16:creationId xmlns:a16="http://schemas.microsoft.com/office/drawing/2014/main" id="{D0E7FF3C-EA6D-5243-8137-5E11FE19F0D3}"/>
              </a:ext>
            </a:extLst>
          </p:cNvPr>
          <p:cNvSpPr/>
          <p:nvPr/>
        </p:nvSpPr>
        <p:spPr>
          <a:xfrm>
            <a:off x="3461625" y="3517252"/>
            <a:ext cx="3479537" cy="584775"/>
          </a:xfrm>
          <a:prstGeom prst="rect">
            <a:avLst/>
          </a:prstGeom>
        </p:spPr>
        <p:txBody>
          <a:bodyPr wrap="square">
            <a:spAutoFit/>
          </a:bodyPr>
          <a:lstStyle/>
          <a:p>
            <a:pPr lvl="0">
              <a:spcAft>
                <a:spcPts val="2100"/>
              </a:spcAft>
            </a:pPr>
            <a:r>
              <a:rPr lang="en-GB" sz="3200" b="1" dirty="0">
                <a:solidFill>
                  <a:schemeClr val="accent1"/>
                </a:solidFill>
                <a:latin typeface="Arial" charset="0"/>
              </a:rPr>
              <a:t>G</a:t>
            </a:r>
            <a:r>
              <a:rPr lang="en-GB" sz="3200" b="1" dirty="0">
                <a:solidFill>
                  <a:schemeClr val="accent1"/>
                </a:solidFill>
                <a:latin typeface="Arial" charset="0"/>
                <a:ea typeface="Times New Roman" charset="0"/>
              </a:rPr>
              <a:t>wahaniaethu</a:t>
            </a:r>
            <a:endParaRPr lang="en-GB" sz="3200" b="1" dirty="0">
              <a:solidFill>
                <a:schemeClr val="accent1"/>
              </a:solidFill>
            </a:endParaRPr>
          </a:p>
        </p:txBody>
      </p:sp>
      <p:pic>
        <p:nvPicPr>
          <p:cNvPr id="18" name="Picture 17">
            <a:extLst>
              <a:ext uri="{FF2B5EF4-FFF2-40B4-BE49-F238E27FC236}">
                <a16:creationId xmlns:a16="http://schemas.microsoft.com/office/drawing/2014/main" id="{AF5CB1F7-D7D1-4E44-AAE1-1721559A37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1573233">
            <a:off x="1621092" y="2885368"/>
            <a:ext cx="1215350" cy="662606"/>
          </a:xfrm>
          <a:prstGeom prst="rect">
            <a:avLst/>
          </a:prstGeom>
        </p:spPr>
      </p:pic>
      <p:sp>
        <p:nvSpPr>
          <p:cNvPr id="6" name="TextBox 5">
            <a:extLst>
              <a:ext uri="{FF2B5EF4-FFF2-40B4-BE49-F238E27FC236}">
                <a16:creationId xmlns:a16="http://schemas.microsoft.com/office/drawing/2014/main" id="{84AD2BAF-1C45-4343-B58C-AFAB7A97098B}"/>
              </a:ext>
            </a:extLst>
          </p:cNvPr>
          <p:cNvSpPr txBox="1"/>
          <p:nvPr/>
        </p:nvSpPr>
        <p:spPr>
          <a:xfrm>
            <a:off x="-146818" y="2699574"/>
            <a:ext cx="1915905" cy="707886"/>
          </a:xfrm>
          <a:prstGeom prst="rect">
            <a:avLst/>
          </a:prstGeom>
          <a:noFill/>
        </p:spPr>
        <p:txBody>
          <a:bodyPr wrap="square" rtlCol="0">
            <a:spAutoFit/>
          </a:bodyPr>
          <a:lstStyle/>
          <a:p>
            <a:pPr algn="ctr"/>
            <a:r>
              <a:rPr lang="en-GB" sz="2000" dirty="0" err="1"/>
              <a:t>Addasu</a:t>
            </a:r>
            <a:r>
              <a:rPr lang="en-GB" sz="2000" dirty="0"/>
              <a:t> </a:t>
            </a:r>
            <a:r>
              <a:rPr lang="en-GB" sz="2000" dirty="0" err="1"/>
              <a:t>Cynnwys</a:t>
            </a:r>
            <a:endParaRPr lang="en-US" sz="2000" dirty="0"/>
          </a:p>
        </p:txBody>
      </p:sp>
      <p:pic>
        <p:nvPicPr>
          <p:cNvPr id="19" name="Picture 18">
            <a:extLst>
              <a:ext uri="{FF2B5EF4-FFF2-40B4-BE49-F238E27FC236}">
                <a16:creationId xmlns:a16="http://schemas.microsoft.com/office/drawing/2014/main" id="{33D389C5-2ED4-0945-8913-8A2321B80B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962737">
            <a:off x="5476170" y="2368270"/>
            <a:ext cx="1215350" cy="662606"/>
          </a:xfrm>
          <a:prstGeom prst="rect">
            <a:avLst/>
          </a:prstGeom>
        </p:spPr>
      </p:pic>
      <p:sp>
        <p:nvSpPr>
          <p:cNvPr id="7" name="TextBox 6">
            <a:extLst>
              <a:ext uri="{FF2B5EF4-FFF2-40B4-BE49-F238E27FC236}">
                <a16:creationId xmlns:a16="http://schemas.microsoft.com/office/drawing/2014/main" id="{472A6763-7CCB-FB4A-9AB6-7B9E8E0D8E80}"/>
              </a:ext>
            </a:extLst>
          </p:cNvPr>
          <p:cNvSpPr txBox="1"/>
          <p:nvPr/>
        </p:nvSpPr>
        <p:spPr>
          <a:xfrm>
            <a:off x="6064824" y="1235530"/>
            <a:ext cx="2171719" cy="1015663"/>
          </a:xfrm>
          <a:prstGeom prst="rect">
            <a:avLst/>
          </a:prstGeom>
          <a:noFill/>
        </p:spPr>
        <p:txBody>
          <a:bodyPr wrap="square" rtlCol="0">
            <a:spAutoFit/>
          </a:bodyPr>
          <a:lstStyle/>
          <a:p>
            <a:pPr algn="ctr"/>
            <a:r>
              <a:rPr lang="en-GB" sz="2000" dirty="0" err="1"/>
              <a:t>Addasu</a:t>
            </a:r>
            <a:r>
              <a:rPr lang="en-GB" sz="2000" dirty="0"/>
              <a:t> </a:t>
            </a:r>
            <a:r>
              <a:rPr lang="en-GB" sz="2000" dirty="0" err="1"/>
              <a:t>Cynhyrchion</a:t>
            </a:r>
            <a:r>
              <a:rPr lang="en-GB" sz="2000" dirty="0"/>
              <a:t> </a:t>
            </a:r>
            <a:r>
              <a:rPr lang="en-GB" sz="2000" dirty="0" err="1"/>
              <a:t>neu</a:t>
            </a:r>
            <a:r>
              <a:rPr lang="en-GB" sz="2000" dirty="0"/>
              <a:t> </a:t>
            </a:r>
            <a:r>
              <a:rPr lang="en-GB" sz="2000" dirty="0" err="1"/>
              <a:t>Ganlyniadau</a:t>
            </a:r>
            <a:endParaRPr lang="en-US" sz="2000" dirty="0"/>
          </a:p>
        </p:txBody>
      </p:sp>
      <p:pic>
        <p:nvPicPr>
          <p:cNvPr id="23" name="Picture 22">
            <a:extLst>
              <a:ext uri="{FF2B5EF4-FFF2-40B4-BE49-F238E27FC236}">
                <a16:creationId xmlns:a16="http://schemas.microsoft.com/office/drawing/2014/main" id="{16CE8D68-86EF-B846-BCE2-51DF418D82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296375">
            <a:off x="6413258" y="4043812"/>
            <a:ext cx="1215350" cy="662606"/>
          </a:xfrm>
          <a:prstGeom prst="rect">
            <a:avLst/>
          </a:prstGeom>
        </p:spPr>
      </p:pic>
      <p:sp>
        <p:nvSpPr>
          <p:cNvPr id="20" name="TextBox 19">
            <a:extLst>
              <a:ext uri="{FF2B5EF4-FFF2-40B4-BE49-F238E27FC236}">
                <a16:creationId xmlns:a16="http://schemas.microsoft.com/office/drawing/2014/main" id="{8F2C7CEF-96E6-A14A-8CF0-F406DB33A953}"/>
              </a:ext>
            </a:extLst>
          </p:cNvPr>
          <p:cNvSpPr txBox="1"/>
          <p:nvPr/>
        </p:nvSpPr>
        <p:spPr>
          <a:xfrm>
            <a:off x="6993964" y="4771191"/>
            <a:ext cx="2393959" cy="1323439"/>
          </a:xfrm>
          <a:prstGeom prst="rect">
            <a:avLst/>
          </a:prstGeom>
          <a:noFill/>
        </p:spPr>
        <p:txBody>
          <a:bodyPr wrap="square" rtlCol="0">
            <a:spAutoFit/>
          </a:bodyPr>
          <a:lstStyle/>
          <a:p>
            <a:pPr algn="ctr"/>
            <a:r>
              <a:rPr lang="en-GB" sz="2000" dirty="0" err="1"/>
              <a:t>Addasu</a:t>
            </a:r>
            <a:r>
              <a:rPr lang="en-GB" sz="2000" dirty="0"/>
              <a:t> / </a:t>
            </a:r>
            <a:r>
              <a:rPr lang="en-GB" sz="2000" dirty="0" err="1"/>
              <a:t>trefnu'r</a:t>
            </a:r>
            <a:r>
              <a:rPr lang="en-GB" sz="2000" dirty="0"/>
              <a:t> Amgylchedd </a:t>
            </a:r>
            <a:r>
              <a:rPr lang="en-GB" sz="2000" dirty="0" err="1"/>
              <a:t>i</a:t>
            </a:r>
            <a:r>
              <a:rPr lang="en-GB" sz="2000" dirty="0"/>
              <a:t> </a:t>
            </a:r>
            <a:r>
              <a:rPr lang="en-GB" sz="2000" dirty="0" err="1"/>
              <a:t>ddiwallu</a:t>
            </a:r>
            <a:r>
              <a:rPr lang="en-GB" sz="2000" dirty="0"/>
              <a:t> </a:t>
            </a:r>
            <a:r>
              <a:rPr lang="en-GB" sz="2000" dirty="0" err="1"/>
              <a:t>anghenion</a:t>
            </a:r>
            <a:r>
              <a:rPr lang="en-GB" sz="2000" dirty="0"/>
              <a:t> </a:t>
            </a:r>
            <a:r>
              <a:rPr lang="en-GB" sz="2000" dirty="0" err="1"/>
              <a:t>unigolion</a:t>
            </a:r>
            <a:r>
              <a:rPr lang="en-GB" sz="2000" dirty="0"/>
              <a:t>/</a:t>
            </a:r>
            <a:r>
              <a:rPr lang="en-GB" sz="2000" dirty="0" err="1"/>
              <a:t>grwpiau</a:t>
            </a:r>
            <a:endParaRPr lang="en-US" sz="2000" dirty="0"/>
          </a:p>
        </p:txBody>
      </p:sp>
      <p:pic>
        <p:nvPicPr>
          <p:cNvPr id="25" name="Picture 24">
            <a:extLst>
              <a:ext uri="{FF2B5EF4-FFF2-40B4-BE49-F238E27FC236}">
                <a16:creationId xmlns:a16="http://schemas.microsoft.com/office/drawing/2014/main" id="{35A1DFCC-4250-CD4F-89DB-D54705ABC9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5312550">
            <a:off x="3546253" y="2329278"/>
            <a:ext cx="1215350" cy="662606"/>
          </a:xfrm>
          <a:prstGeom prst="rect">
            <a:avLst/>
          </a:prstGeom>
        </p:spPr>
      </p:pic>
      <p:sp>
        <p:nvSpPr>
          <p:cNvPr id="22" name="TextBox 21">
            <a:extLst>
              <a:ext uri="{FF2B5EF4-FFF2-40B4-BE49-F238E27FC236}">
                <a16:creationId xmlns:a16="http://schemas.microsoft.com/office/drawing/2014/main" id="{39A3EE68-F329-954D-BCA4-211DF7068638}"/>
              </a:ext>
            </a:extLst>
          </p:cNvPr>
          <p:cNvSpPr txBox="1"/>
          <p:nvPr/>
        </p:nvSpPr>
        <p:spPr>
          <a:xfrm>
            <a:off x="1950021" y="1073582"/>
            <a:ext cx="3962252" cy="1015663"/>
          </a:xfrm>
          <a:prstGeom prst="rect">
            <a:avLst/>
          </a:prstGeom>
          <a:noFill/>
        </p:spPr>
        <p:txBody>
          <a:bodyPr wrap="square" rtlCol="0">
            <a:spAutoFit/>
          </a:bodyPr>
          <a:lstStyle/>
          <a:p>
            <a:pPr algn="ctr"/>
            <a:r>
              <a:rPr lang="en-GB" sz="2000" dirty="0" err="1"/>
              <a:t>Amrywio'r</a:t>
            </a:r>
            <a:r>
              <a:rPr lang="en-GB" sz="2000" dirty="0"/>
              <a:t> Broses </a:t>
            </a:r>
            <a:r>
              <a:rPr lang="en-GB" sz="2000" dirty="0" err="1"/>
              <a:t>neu'r</a:t>
            </a:r>
            <a:r>
              <a:rPr lang="en-GB" sz="2000" dirty="0"/>
              <a:t> </a:t>
            </a:r>
            <a:r>
              <a:rPr lang="en-GB" sz="2000" dirty="0" err="1"/>
              <a:t>Ddarpariaeth</a:t>
            </a:r>
            <a:r>
              <a:rPr lang="en-GB" sz="2000" dirty="0"/>
              <a:t> Dysgu (</a:t>
            </a:r>
            <a:r>
              <a:rPr lang="en-GB" sz="2000" dirty="0" err="1"/>
              <a:t>Cyflymder</a:t>
            </a:r>
            <a:r>
              <a:rPr lang="en-GB" sz="2000" dirty="0"/>
              <a:t>, </a:t>
            </a:r>
            <a:r>
              <a:rPr lang="en-GB" sz="2000" dirty="0" err="1"/>
              <a:t>amser</a:t>
            </a:r>
            <a:r>
              <a:rPr lang="en-GB" sz="2000" dirty="0"/>
              <a:t>, </a:t>
            </a:r>
            <a:r>
              <a:rPr lang="en-GB" sz="2000" dirty="0" err="1"/>
              <a:t>sgaffaldiau</a:t>
            </a:r>
            <a:r>
              <a:rPr lang="en-GB" sz="2000" dirty="0"/>
              <a:t> ac </a:t>
            </a:r>
            <a:r>
              <a:rPr lang="en-GB" sz="2000" dirty="0" err="1"/>
              <a:t>ati</a:t>
            </a:r>
            <a:r>
              <a:rPr lang="en-GB" sz="2000" dirty="0"/>
              <a:t>)</a:t>
            </a:r>
            <a:endParaRPr lang="en-US" sz="2000" dirty="0"/>
          </a:p>
        </p:txBody>
      </p:sp>
      <p:sp>
        <p:nvSpPr>
          <p:cNvPr id="24" name="TextBox 23">
            <a:extLst>
              <a:ext uri="{FF2B5EF4-FFF2-40B4-BE49-F238E27FC236}">
                <a16:creationId xmlns:a16="http://schemas.microsoft.com/office/drawing/2014/main" id="{6369CAD1-6E95-1141-B000-8F0005DADB63}"/>
              </a:ext>
            </a:extLst>
          </p:cNvPr>
          <p:cNvSpPr txBox="1"/>
          <p:nvPr/>
        </p:nvSpPr>
        <p:spPr>
          <a:xfrm>
            <a:off x="722781" y="5219383"/>
            <a:ext cx="1867694" cy="707886"/>
          </a:xfrm>
          <a:prstGeom prst="rect">
            <a:avLst/>
          </a:prstGeom>
          <a:noFill/>
        </p:spPr>
        <p:txBody>
          <a:bodyPr wrap="square" rtlCol="0">
            <a:spAutoFit/>
          </a:bodyPr>
          <a:lstStyle/>
          <a:p>
            <a:pPr algn="ctr"/>
            <a:r>
              <a:rPr lang="en-GB" sz="2000" dirty="0" err="1"/>
              <a:t>Adnoddau</a:t>
            </a:r>
            <a:r>
              <a:rPr lang="en-GB" sz="2000" dirty="0"/>
              <a:t> </a:t>
            </a:r>
            <a:r>
              <a:rPr lang="en-GB" sz="2000" dirty="0" err="1"/>
              <a:t>i</a:t>
            </a:r>
            <a:r>
              <a:rPr lang="en-GB" sz="2000" dirty="0"/>
              <a:t> </a:t>
            </a:r>
            <a:r>
              <a:rPr lang="en-GB" sz="2000" dirty="0" err="1"/>
              <a:t>gefnogi</a:t>
            </a:r>
            <a:endParaRPr lang="en-US" sz="2000" dirty="0"/>
          </a:p>
        </p:txBody>
      </p:sp>
      <p:pic>
        <p:nvPicPr>
          <p:cNvPr id="28" name="Picture 27">
            <a:extLst>
              <a:ext uri="{FF2B5EF4-FFF2-40B4-BE49-F238E27FC236}">
                <a16:creationId xmlns:a16="http://schemas.microsoft.com/office/drawing/2014/main" id="{FC03BB40-2022-3A4D-B847-97C3B1B87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948797">
            <a:off x="2170431" y="4374854"/>
            <a:ext cx="1215350" cy="662606"/>
          </a:xfrm>
          <a:prstGeom prst="rect">
            <a:avLst/>
          </a:prstGeom>
        </p:spPr>
      </p:pic>
      <p:sp>
        <p:nvSpPr>
          <p:cNvPr id="26" name="TextBox 25">
            <a:extLst>
              <a:ext uri="{FF2B5EF4-FFF2-40B4-BE49-F238E27FC236}">
                <a16:creationId xmlns:a16="http://schemas.microsoft.com/office/drawing/2014/main" id="{C004A9F8-514A-FA44-8387-7846098F7219}"/>
              </a:ext>
            </a:extLst>
          </p:cNvPr>
          <p:cNvSpPr txBox="1"/>
          <p:nvPr/>
        </p:nvSpPr>
        <p:spPr>
          <a:xfrm>
            <a:off x="8333110" y="2383710"/>
            <a:ext cx="2184400" cy="1323439"/>
          </a:xfrm>
          <a:prstGeom prst="rect">
            <a:avLst/>
          </a:prstGeom>
          <a:noFill/>
        </p:spPr>
        <p:txBody>
          <a:bodyPr wrap="square" rtlCol="0">
            <a:spAutoFit/>
          </a:bodyPr>
          <a:lstStyle/>
          <a:p>
            <a:pPr algn="ctr"/>
            <a:r>
              <a:rPr lang="en-GB" sz="2000" dirty="0"/>
              <a:t>Gwahaniaethu ar gyfer </a:t>
            </a:r>
            <a:r>
              <a:rPr lang="en-GB" sz="2000" dirty="0" err="1"/>
              <a:t>Dysgwyr</a:t>
            </a:r>
            <a:r>
              <a:rPr lang="en-GB" sz="2000" dirty="0"/>
              <a:t> </a:t>
            </a:r>
            <a:r>
              <a:rPr lang="en-GB" sz="2000" dirty="0" err="1"/>
              <a:t>Amrywiol</a:t>
            </a:r>
            <a:r>
              <a:rPr lang="en-GB" sz="2000" dirty="0"/>
              <a:t> (SIY, ADY, </a:t>
            </a:r>
            <a:r>
              <a:rPr lang="en-GB" sz="2000" dirty="0" err="1"/>
              <a:t>MATh</a:t>
            </a:r>
            <a:r>
              <a:rPr lang="en-GB" sz="2000" dirty="0"/>
              <a:t>)</a:t>
            </a:r>
            <a:endParaRPr lang="en-US" sz="2000" dirty="0"/>
          </a:p>
        </p:txBody>
      </p:sp>
      <p:pic>
        <p:nvPicPr>
          <p:cNvPr id="30" name="Picture 29">
            <a:extLst>
              <a:ext uri="{FF2B5EF4-FFF2-40B4-BE49-F238E27FC236}">
                <a16:creationId xmlns:a16="http://schemas.microsoft.com/office/drawing/2014/main" id="{798A493B-432F-804C-BE68-89CF0E4A90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113864">
            <a:off x="6980746" y="2905690"/>
            <a:ext cx="1215350" cy="662606"/>
          </a:xfrm>
          <a:prstGeom prst="rect">
            <a:avLst/>
          </a:prstGeom>
        </p:spPr>
      </p:pic>
      <p:pic>
        <p:nvPicPr>
          <p:cNvPr id="31" name="Picture 30">
            <a:extLst>
              <a:ext uri="{FF2B5EF4-FFF2-40B4-BE49-F238E27FC236}">
                <a16:creationId xmlns:a16="http://schemas.microsoft.com/office/drawing/2014/main" id="{C3EC719F-4155-F04D-B683-951983C90F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812927">
            <a:off x="4480389" y="4834921"/>
            <a:ext cx="1215350" cy="662606"/>
          </a:xfrm>
          <a:prstGeom prst="rect">
            <a:avLst/>
          </a:prstGeom>
        </p:spPr>
      </p:pic>
      <p:sp>
        <p:nvSpPr>
          <p:cNvPr id="27" name="TextBox 26">
            <a:extLst>
              <a:ext uri="{FF2B5EF4-FFF2-40B4-BE49-F238E27FC236}">
                <a16:creationId xmlns:a16="http://schemas.microsoft.com/office/drawing/2014/main" id="{107CFE91-27CD-654B-9121-4B1777CFC034}"/>
              </a:ext>
            </a:extLst>
          </p:cNvPr>
          <p:cNvSpPr txBox="1"/>
          <p:nvPr/>
        </p:nvSpPr>
        <p:spPr>
          <a:xfrm>
            <a:off x="3979381" y="5891513"/>
            <a:ext cx="2104464" cy="400110"/>
          </a:xfrm>
          <a:prstGeom prst="rect">
            <a:avLst/>
          </a:prstGeom>
          <a:noFill/>
        </p:spPr>
        <p:txBody>
          <a:bodyPr wrap="square" rtlCol="0">
            <a:spAutoFit/>
          </a:bodyPr>
          <a:lstStyle/>
          <a:p>
            <a:pPr algn="ctr"/>
            <a:r>
              <a:rPr lang="en-GB" sz="2000" dirty="0" err="1"/>
              <a:t>Iaith</a:t>
            </a:r>
            <a:r>
              <a:rPr lang="en-GB" sz="2000" dirty="0"/>
              <a:t> / </a:t>
            </a:r>
            <a:r>
              <a:rPr lang="en-GB" sz="2000" dirty="0" err="1"/>
              <a:t>geirfa</a:t>
            </a:r>
            <a:endParaRPr lang="en-US" sz="2000" dirty="0"/>
          </a:p>
        </p:txBody>
      </p:sp>
      <p:sp>
        <p:nvSpPr>
          <p:cNvPr id="21" name="Google Shape;372;p27">
            <a:extLst>
              <a:ext uri="{FF2B5EF4-FFF2-40B4-BE49-F238E27FC236}">
                <a16:creationId xmlns:a16="http://schemas.microsoft.com/office/drawing/2014/main" id="{11DC2010-5D88-ED44-89DD-B2B6E0EF53BE}"/>
              </a:ext>
            </a:extLst>
          </p:cNvPr>
          <p:cNvSpPr txBox="1">
            <a:spLocks/>
          </p:cNvSpPr>
          <p:nvPr/>
        </p:nvSpPr>
        <p:spPr>
          <a:xfrm>
            <a:off x="252245" y="-139776"/>
            <a:ext cx="10191918" cy="1262905"/>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chemeClr val="dk1"/>
              </a:buClr>
              <a:buSzPts val="4000"/>
              <a:buFont typeface="Aldrich"/>
              <a:buNone/>
              <a:defRPr sz="4000" b="1" i="0" u="none" strike="noStrike" cap="none">
                <a:solidFill>
                  <a:schemeClr val="dk2"/>
                </a:solidFill>
                <a:latin typeface="Patrick Hand"/>
                <a:ea typeface="Patrick Hand"/>
                <a:cs typeface="Patrick Hand"/>
                <a:sym typeface="Patrick Hand"/>
              </a:defRPr>
            </a:lvl1pPr>
            <a:lvl2pPr marR="0" lvl="1"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2pPr>
            <a:lvl3pPr marR="0" lvl="2"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3pPr>
            <a:lvl4pPr marR="0" lvl="3"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4pPr>
            <a:lvl5pPr marR="0" lvl="4"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5pPr>
            <a:lvl6pPr marR="0" lvl="5"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6pPr>
            <a:lvl7pPr marR="0" lvl="6"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7pPr>
            <a:lvl8pPr marR="0" lvl="7"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8pPr>
            <a:lvl9pPr marR="0" lvl="8" algn="l" rtl="0">
              <a:lnSpc>
                <a:spcPct val="100000"/>
              </a:lnSpc>
              <a:spcBef>
                <a:spcPts val="0"/>
              </a:spcBef>
              <a:spcAft>
                <a:spcPts val="0"/>
              </a:spcAft>
              <a:buClr>
                <a:schemeClr val="dk1"/>
              </a:buClr>
              <a:buSzPts val="4000"/>
              <a:buFont typeface="Abril Fatface"/>
              <a:buNone/>
              <a:defRPr sz="4000" b="0" i="0" u="none" strike="noStrike" cap="none">
                <a:solidFill>
                  <a:schemeClr val="dk1"/>
                </a:solidFill>
                <a:latin typeface="Abril Fatface"/>
                <a:ea typeface="Abril Fatface"/>
                <a:cs typeface="Abril Fatface"/>
                <a:sym typeface="Abril Fatface"/>
              </a:defRPr>
            </a:lvl9pPr>
          </a:lstStyle>
          <a:p>
            <a:r>
              <a:rPr lang="cy-GB" sz="3600"/>
              <a:t>Possible aspects to consider / Agweddau posibl i'w hystyried...</a:t>
            </a:r>
            <a:endParaRPr lang="cy-GB" sz="3600" dirty="0"/>
          </a:p>
        </p:txBody>
      </p:sp>
      <p:sp>
        <p:nvSpPr>
          <p:cNvPr id="29" name="Google Shape;375;p27">
            <a:extLst>
              <a:ext uri="{FF2B5EF4-FFF2-40B4-BE49-F238E27FC236}">
                <a16:creationId xmlns:a16="http://schemas.microsoft.com/office/drawing/2014/main" id="{1F25BFC1-093C-5A47-AC3E-A6A439CD3515}"/>
              </a:ext>
            </a:extLst>
          </p:cNvPr>
          <p:cNvSpPr/>
          <p:nvPr/>
        </p:nvSpPr>
        <p:spPr>
          <a:xfrm>
            <a:off x="9979094" y="4593913"/>
            <a:ext cx="1263720" cy="650871"/>
          </a:xfrm>
          <a:prstGeom prst="rect">
            <a:avLst/>
          </a:prstGeom>
        </p:spPr>
        <p:txBody>
          <a:bodyPr>
            <a:prstTxWarp prst="textPlain">
              <a:avLst/>
            </a:prstTxWarp>
          </a:bodyPr>
          <a:lstStyle/>
          <a:p>
            <a:pPr lvl="0" algn="ctr"/>
            <a:r>
              <a:rPr lang="cy-GB" b="1" dirty="0">
                <a:solidFill>
                  <a:schemeClr val="lt1"/>
                </a:solidFill>
                <a:latin typeface="Bangers"/>
              </a:rPr>
              <a:t>Cefnogaeth a gwrth-ddadleuon</a:t>
            </a:r>
            <a:endParaRPr b="1" i="0" dirty="0">
              <a:ln>
                <a:noFill/>
              </a:ln>
              <a:solidFill>
                <a:schemeClr val="lt1"/>
              </a:solidFill>
              <a:latin typeface="Bangers"/>
            </a:endParaRPr>
          </a:p>
        </p:txBody>
      </p:sp>
    </p:spTree>
    <p:extLst>
      <p:ext uri="{BB962C8B-B14F-4D97-AF65-F5344CB8AC3E}">
        <p14:creationId xmlns:p14="http://schemas.microsoft.com/office/powerpoint/2010/main" val="468035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5" name="Google Shape;375;p27"/>
          <p:cNvSpPr/>
          <p:nvPr/>
        </p:nvSpPr>
        <p:spPr>
          <a:xfrm>
            <a:off x="9979094" y="4593913"/>
            <a:ext cx="1263720" cy="650871"/>
          </a:xfrm>
          <a:prstGeom prst="rect">
            <a:avLst/>
          </a:prstGeom>
        </p:spPr>
        <p:txBody>
          <a:bodyPr>
            <a:prstTxWarp prst="textPlain">
              <a:avLst/>
            </a:prstTxWarp>
          </a:bodyPr>
          <a:lstStyle/>
          <a:p>
            <a:pPr lvl="0" algn="ctr"/>
            <a:r>
              <a:rPr lang="cy-GB" b="1" dirty="0">
                <a:solidFill>
                  <a:schemeClr val="lt1"/>
                </a:solidFill>
                <a:latin typeface="Bangers"/>
              </a:rPr>
              <a:t>Support and counter</a:t>
            </a:r>
            <a:endParaRPr b="1" i="0" dirty="0">
              <a:ln>
                <a:noFill/>
              </a:ln>
              <a:solidFill>
                <a:schemeClr val="lt1"/>
              </a:solidFill>
              <a:latin typeface="Bangers"/>
            </a:endParaRPr>
          </a:p>
        </p:txBody>
      </p:sp>
      <p:sp>
        <p:nvSpPr>
          <p:cNvPr id="12" name="Rectangle 11">
            <a:extLst>
              <a:ext uri="{FF2B5EF4-FFF2-40B4-BE49-F238E27FC236}">
                <a16:creationId xmlns:a16="http://schemas.microsoft.com/office/drawing/2014/main" id="{D0E7FF3C-EA6D-5243-8137-5E11FE19F0D3}"/>
              </a:ext>
            </a:extLst>
          </p:cNvPr>
          <p:cNvSpPr/>
          <p:nvPr/>
        </p:nvSpPr>
        <p:spPr>
          <a:xfrm>
            <a:off x="250250" y="3636876"/>
            <a:ext cx="8976920" cy="523220"/>
          </a:xfrm>
          <a:prstGeom prst="rect">
            <a:avLst/>
          </a:prstGeom>
        </p:spPr>
        <p:txBody>
          <a:bodyPr wrap="square">
            <a:spAutoFit/>
          </a:bodyPr>
          <a:lstStyle/>
          <a:p>
            <a:pPr lvl="0" algn="ctr">
              <a:spcAft>
                <a:spcPts val="2100"/>
              </a:spcAft>
            </a:pPr>
            <a:r>
              <a:rPr lang="en-GB" sz="2800" b="1" dirty="0">
                <a:solidFill>
                  <a:schemeClr val="accent1"/>
                </a:solidFill>
              </a:rPr>
              <a:t>Exploiting subject disciplines in </a:t>
            </a:r>
            <a:r>
              <a:rPr lang="en-GB" sz="2800" b="1" dirty="0" err="1">
                <a:solidFill>
                  <a:schemeClr val="accent1"/>
                </a:solidFill>
              </a:rPr>
              <a:t>AoLEs</a:t>
            </a:r>
            <a:endParaRPr lang="en-GB" sz="2800" b="1" dirty="0">
              <a:solidFill>
                <a:schemeClr val="accent1"/>
              </a:solidFill>
            </a:endParaRPr>
          </a:p>
        </p:txBody>
      </p:sp>
      <p:pic>
        <p:nvPicPr>
          <p:cNvPr id="18" name="Picture 17">
            <a:extLst>
              <a:ext uri="{FF2B5EF4-FFF2-40B4-BE49-F238E27FC236}">
                <a16:creationId xmlns:a16="http://schemas.microsoft.com/office/drawing/2014/main" id="{AF5CB1F7-D7D1-4E44-AAE1-1721559A37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4544258">
            <a:off x="1216724" y="2393120"/>
            <a:ext cx="1215350" cy="662606"/>
          </a:xfrm>
          <a:prstGeom prst="rect">
            <a:avLst/>
          </a:prstGeom>
        </p:spPr>
      </p:pic>
      <p:sp>
        <p:nvSpPr>
          <p:cNvPr id="6" name="TextBox 5">
            <a:extLst>
              <a:ext uri="{FF2B5EF4-FFF2-40B4-BE49-F238E27FC236}">
                <a16:creationId xmlns:a16="http://schemas.microsoft.com/office/drawing/2014/main" id="{84AD2BAF-1C45-4343-B58C-AFAB7A97098B}"/>
              </a:ext>
            </a:extLst>
          </p:cNvPr>
          <p:cNvSpPr txBox="1"/>
          <p:nvPr/>
        </p:nvSpPr>
        <p:spPr>
          <a:xfrm>
            <a:off x="0" y="1464652"/>
            <a:ext cx="3200792" cy="707886"/>
          </a:xfrm>
          <a:prstGeom prst="rect">
            <a:avLst/>
          </a:prstGeom>
          <a:noFill/>
        </p:spPr>
        <p:txBody>
          <a:bodyPr wrap="square" rtlCol="0">
            <a:spAutoFit/>
          </a:bodyPr>
          <a:lstStyle/>
          <a:p>
            <a:pPr algn="ctr"/>
            <a:r>
              <a:rPr lang="en-GB" sz="2000" dirty="0"/>
              <a:t>Using Wide and Deep Subject Knowledge</a:t>
            </a:r>
            <a:endParaRPr lang="en-US" sz="2000" dirty="0"/>
          </a:p>
        </p:txBody>
      </p:sp>
      <p:pic>
        <p:nvPicPr>
          <p:cNvPr id="19" name="Picture 18">
            <a:extLst>
              <a:ext uri="{FF2B5EF4-FFF2-40B4-BE49-F238E27FC236}">
                <a16:creationId xmlns:a16="http://schemas.microsoft.com/office/drawing/2014/main" id="{33D389C5-2ED4-0945-8913-8A2321B80B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962737">
            <a:off x="7215526" y="2368271"/>
            <a:ext cx="1215350" cy="662606"/>
          </a:xfrm>
          <a:prstGeom prst="rect">
            <a:avLst/>
          </a:prstGeom>
        </p:spPr>
      </p:pic>
      <p:sp>
        <p:nvSpPr>
          <p:cNvPr id="7" name="TextBox 6">
            <a:extLst>
              <a:ext uri="{FF2B5EF4-FFF2-40B4-BE49-F238E27FC236}">
                <a16:creationId xmlns:a16="http://schemas.microsoft.com/office/drawing/2014/main" id="{472A6763-7CCB-FB4A-9AB6-7B9E8E0D8E80}"/>
              </a:ext>
            </a:extLst>
          </p:cNvPr>
          <p:cNvSpPr txBox="1"/>
          <p:nvPr/>
        </p:nvSpPr>
        <p:spPr>
          <a:xfrm>
            <a:off x="7153213" y="1376007"/>
            <a:ext cx="2171719" cy="707886"/>
          </a:xfrm>
          <a:prstGeom prst="rect">
            <a:avLst/>
          </a:prstGeom>
          <a:noFill/>
        </p:spPr>
        <p:txBody>
          <a:bodyPr wrap="square" rtlCol="0">
            <a:spAutoFit/>
          </a:bodyPr>
          <a:lstStyle/>
          <a:p>
            <a:pPr algn="ctr"/>
            <a:r>
              <a:rPr lang="en-GB" sz="2000" dirty="0"/>
              <a:t>Making Cross-Curricular Links</a:t>
            </a:r>
            <a:endParaRPr lang="en-US" sz="2000" dirty="0"/>
          </a:p>
        </p:txBody>
      </p:sp>
      <p:pic>
        <p:nvPicPr>
          <p:cNvPr id="23" name="Picture 22">
            <a:extLst>
              <a:ext uri="{FF2B5EF4-FFF2-40B4-BE49-F238E27FC236}">
                <a16:creationId xmlns:a16="http://schemas.microsoft.com/office/drawing/2014/main" id="{16CE8D68-86EF-B846-BCE2-51DF418D82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3699235">
            <a:off x="6894646" y="4769558"/>
            <a:ext cx="1215350" cy="662606"/>
          </a:xfrm>
          <a:prstGeom prst="rect">
            <a:avLst/>
          </a:prstGeom>
        </p:spPr>
      </p:pic>
      <p:sp>
        <p:nvSpPr>
          <p:cNvPr id="20" name="TextBox 19">
            <a:extLst>
              <a:ext uri="{FF2B5EF4-FFF2-40B4-BE49-F238E27FC236}">
                <a16:creationId xmlns:a16="http://schemas.microsoft.com/office/drawing/2014/main" id="{8F2C7CEF-96E6-A14A-8CF0-F406DB33A953}"/>
              </a:ext>
            </a:extLst>
          </p:cNvPr>
          <p:cNvSpPr txBox="1"/>
          <p:nvPr/>
        </p:nvSpPr>
        <p:spPr>
          <a:xfrm>
            <a:off x="6741833" y="5647494"/>
            <a:ext cx="2162736" cy="1015663"/>
          </a:xfrm>
          <a:prstGeom prst="rect">
            <a:avLst/>
          </a:prstGeom>
          <a:noFill/>
        </p:spPr>
        <p:txBody>
          <a:bodyPr wrap="square" rtlCol="0">
            <a:spAutoFit/>
          </a:bodyPr>
          <a:lstStyle/>
          <a:p>
            <a:pPr algn="ctr"/>
            <a:r>
              <a:rPr lang="en-GB" sz="2000" dirty="0"/>
              <a:t>Keeping Current with the Discipline</a:t>
            </a:r>
            <a:endParaRPr lang="en-US" sz="2000" dirty="0"/>
          </a:p>
        </p:txBody>
      </p:sp>
      <p:pic>
        <p:nvPicPr>
          <p:cNvPr id="25" name="Picture 24">
            <a:extLst>
              <a:ext uri="{FF2B5EF4-FFF2-40B4-BE49-F238E27FC236}">
                <a16:creationId xmlns:a16="http://schemas.microsoft.com/office/drawing/2014/main" id="{35A1DFCC-4250-CD4F-89DB-D54705ABC9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048923">
            <a:off x="4488717" y="2329280"/>
            <a:ext cx="1215350" cy="662606"/>
          </a:xfrm>
          <a:prstGeom prst="rect">
            <a:avLst/>
          </a:prstGeom>
        </p:spPr>
      </p:pic>
      <p:sp>
        <p:nvSpPr>
          <p:cNvPr id="22" name="TextBox 21">
            <a:extLst>
              <a:ext uri="{FF2B5EF4-FFF2-40B4-BE49-F238E27FC236}">
                <a16:creationId xmlns:a16="http://schemas.microsoft.com/office/drawing/2014/main" id="{39A3EE68-F329-954D-BCA4-211DF7068638}"/>
              </a:ext>
            </a:extLst>
          </p:cNvPr>
          <p:cNvSpPr txBox="1"/>
          <p:nvPr/>
        </p:nvSpPr>
        <p:spPr>
          <a:xfrm>
            <a:off x="3479617" y="1073203"/>
            <a:ext cx="3505365" cy="1015663"/>
          </a:xfrm>
          <a:prstGeom prst="rect">
            <a:avLst/>
          </a:prstGeom>
          <a:noFill/>
        </p:spPr>
        <p:txBody>
          <a:bodyPr wrap="square" rtlCol="0">
            <a:spAutoFit/>
          </a:bodyPr>
          <a:lstStyle/>
          <a:p>
            <a:pPr algn="ctr"/>
            <a:r>
              <a:rPr lang="en-GB" sz="2000" dirty="0"/>
              <a:t>Engaging Students with Active Learning and appropriate pedagogy</a:t>
            </a:r>
            <a:endParaRPr lang="en-US" sz="2000" dirty="0"/>
          </a:p>
        </p:txBody>
      </p:sp>
      <p:pic>
        <p:nvPicPr>
          <p:cNvPr id="28" name="Picture 27">
            <a:extLst>
              <a:ext uri="{FF2B5EF4-FFF2-40B4-BE49-F238E27FC236}">
                <a16:creationId xmlns:a16="http://schemas.microsoft.com/office/drawing/2014/main" id="{FC03BB40-2022-3A4D-B847-97C3B1B87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834705">
            <a:off x="1300609" y="4593755"/>
            <a:ext cx="1215350" cy="662606"/>
          </a:xfrm>
          <a:prstGeom prst="rect">
            <a:avLst/>
          </a:prstGeom>
        </p:spPr>
      </p:pic>
      <p:sp>
        <p:nvSpPr>
          <p:cNvPr id="26" name="TextBox 25">
            <a:extLst>
              <a:ext uri="{FF2B5EF4-FFF2-40B4-BE49-F238E27FC236}">
                <a16:creationId xmlns:a16="http://schemas.microsoft.com/office/drawing/2014/main" id="{C004A9F8-514A-FA44-8387-7846098F7219}"/>
              </a:ext>
            </a:extLst>
          </p:cNvPr>
          <p:cNvSpPr txBox="1"/>
          <p:nvPr/>
        </p:nvSpPr>
        <p:spPr>
          <a:xfrm>
            <a:off x="37345" y="5339717"/>
            <a:ext cx="2184400" cy="1631216"/>
          </a:xfrm>
          <a:prstGeom prst="rect">
            <a:avLst/>
          </a:prstGeom>
          <a:noFill/>
        </p:spPr>
        <p:txBody>
          <a:bodyPr wrap="square" rtlCol="0">
            <a:spAutoFit/>
          </a:bodyPr>
          <a:lstStyle/>
          <a:p>
            <a:pPr algn="ctr"/>
            <a:r>
              <a:rPr lang="en-GB" sz="2000" dirty="0"/>
              <a:t>Developing lessons which achieve the four purposes. </a:t>
            </a:r>
          </a:p>
          <a:p>
            <a:pPr algn="ctr"/>
            <a:endParaRPr lang="en-US" sz="2000" dirty="0"/>
          </a:p>
        </p:txBody>
      </p:sp>
      <p:sp>
        <p:nvSpPr>
          <p:cNvPr id="2" name="TextBox 1">
            <a:extLst>
              <a:ext uri="{FF2B5EF4-FFF2-40B4-BE49-F238E27FC236}">
                <a16:creationId xmlns:a16="http://schemas.microsoft.com/office/drawing/2014/main" id="{F57E7356-BA1C-4A44-AA25-2313D8BC8E19}"/>
              </a:ext>
            </a:extLst>
          </p:cNvPr>
          <p:cNvSpPr txBox="1"/>
          <p:nvPr/>
        </p:nvSpPr>
        <p:spPr>
          <a:xfrm>
            <a:off x="2739905" y="5700633"/>
            <a:ext cx="3563127" cy="1231106"/>
          </a:xfrm>
          <a:prstGeom prst="rect">
            <a:avLst/>
          </a:prstGeom>
          <a:noFill/>
        </p:spPr>
        <p:txBody>
          <a:bodyPr wrap="square" rtlCol="0">
            <a:spAutoFit/>
          </a:bodyPr>
          <a:lstStyle/>
          <a:p>
            <a:pPr algn="ctr"/>
            <a:r>
              <a:rPr lang="en-GB" sz="2000" dirty="0"/>
              <a:t>Develop Learners’ Digital Competence, Literacy and </a:t>
            </a:r>
          </a:p>
          <a:p>
            <a:pPr algn="ctr"/>
            <a:r>
              <a:rPr lang="en-GB" sz="2000" dirty="0"/>
              <a:t>Numeracy </a:t>
            </a:r>
          </a:p>
          <a:p>
            <a:endParaRPr lang="en-US" dirty="0"/>
          </a:p>
        </p:txBody>
      </p:sp>
      <p:pic>
        <p:nvPicPr>
          <p:cNvPr id="29" name="Picture 28">
            <a:extLst>
              <a:ext uri="{FF2B5EF4-FFF2-40B4-BE49-F238E27FC236}">
                <a16:creationId xmlns:a16="http://schemas.microsoft.com/office/drawing/2014/main" id="{DB861241-EAE1-E04E-ABD6-A7FCE8029C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758523">
            <a:off x="4131035" y="4846751"/>
            <a:ext cx="1215350" cy="662606"/>
          </a:xfrm>
          <a:prstGeom prst="rect">
            <a:avLst/>
          </a:prstGeom>
        </p:spPr>
      </p:pic>
      <p:sp>
        <p:nvSpPr>
          <p:cNvPr id="4" name="TextBox 3">
            <a:extLst>
              <a:ext uri="{FF2B5EF4-FFF2-40B4-BE49-F238E27FC236}">
                <a16:creationId xmlns:a16="http://schemas.microsoft.com/office/drawing/2014/main" id="{C7C18786-A153-914B-9787-B1F035CBC6EB}"/>
              </a:ext>
            </a:extLst>
          </p:cNvPr>
          <p:cNvSpPr txBox="1"/>
          <p:nvPr/>
        </p:nvSpPr>
        <p:spPr>
          <a:xfrm>
            <a:off x="9484907" y="2051859"/>
            <a:ext cx="2352682" cy="1938992"/>
          </a:xfrm>
          <a:prstGeom prst="rect">
            <a:avLst/>
          </a:prstGeom>
          <a:noFill/>
        </p:spPr>
        <p:txBody>
          <a:bodyPr wrap="square" rtlCol="0">
            <a:spAutoFit/>
          </a:bodyPr>
          <a:lstStyle/>
          <a:p>
            <a:pPr algn="ctr"/>
            <a:r>
              <a:rPr lang="en-GB" sz="2000" dirty="0"/>
              <a:t>Understanding of how a Topic is Situated Within a Particular AoLE and/or Subject. </a:t>
            </a:r>
          </a:p>
          <a:p>
            <a:endParaRPr lang="en-US" sz="2000" dirty="0"/>
          </a:p>
        </p:txBody>
      </p:sp>
      <p:pic>
        <p:nvPicPr>
          <p:cNvPr id="32" name="Picture 31">
            <a:extLst>
              <a:ext uri="{FF2B5EF4-FFF2-40B4-BE49-F238E27FC236}">
                <a16:creationId xmlns:a16="http://schemas.microsoft.com/office/drawing/2014/main" id="{22DEE96E-C437-B342-A103-1C3B17BD83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105894">
            <a:off x="8339785" y="3143778"/>
            <a:ext cx="1215350" cy="662606"/>
          </a:xfrm>
          <a:prstGeom prst="rect">
            <a:avLst/>
          </a:prstGeom>
        </p:spPr>
      </p:pic>
      <p:sp>
        <p:nvSpPr>
          <p:cNvPr id="21" name="Google Shape;372;p27">
            <a:extLst>
              <a:ext uri="{FF2B5EF4-FFF2-40B4-BE49-F238E27FC236}">
                <a16:creationId xmlns:a16="http://schemas.microsoft.com/office/drawing/2014/main" id="{7E25A0D9-6ADC-9C43-AA7E-47AE45EA13B5}"/>
              </a:ext>
            </a:extLst>
          </p:cNvPr>
          <p:cNvSpPr txBox="1">
            <a:spLocks noGrp="1"/>
          </p:cNvSpPr>
          <p:nvPr>
            <p:ph type="title"/>
          </p:nvPr>
        </p:nvSpPr>
        <p:spPr>
          <a:xfrm>
            <a:off x="252245" y="-139776"/>
            <a:ext cx="10191918" cy="1262905"/>
          </a:xfrm>
          <a:prstGeom prst="rect">
            <a:avLst/>
          </a:prstGeom>
        </p:spPr>
        <p:txBody>
          <a:bodyPr spcFirstLastPara="1" wrap="square" lIns="121900" tIns="121900" rIns="121900" bIns="121900" anchor="t" anchorCtr="0">
            <a:noAutofit/>
          </a:bodyPr>
          <a:lstStyle/>
          <a:p>
            <a:pPr lvl="0"/>
            <a:r>
              <a:rPr lang="cy-GB" sz="3600" dirty="0">
                <a:solidFill>
                  <a:schemeClr val="dk2"/>
                </a:solidFill>
              </a:rPr>
              <a:t>Possible aspects to </a:t>
            </a:r>
            <a:r>
              <a:rPr lang="cy-GB" sz="3600" dirty="0"/>
              <a:t>consider / Agweddau posibl i'w hystyried...</a:t>
            </a:r>
            <a:endParaRPr sz="3600" dirty="0">
              <a:solidFill>
                <a:schemeClr val="dk2"/>
              </a:solidFill>
            </a:endParaRPr>
          </a:p>
        </p:txBody>
      </p:sp>
    </p:spTree>
    <p:extLst>
      <p:ext uri="{BB962C8B-B14F-4D97-AF65-F5344CB8AC3E}">
        <p14:creationId xmlns:p14="http://schemas.microsoft.com/office/powerpoint/2010/main" val="21326084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12" name="Rectangle 11">
            <a:extLst>
              <a:ext uri="{FF2B5EF4-FFF2-40B4-BE49-F238E27FC236}">
                <a16:creationId xmlns:a16="http://schemas.microsoft.com/office/drawing/2014/main" id="{D0E7FF3C-EA6D-5243-8137-5E11FE19F0D3}"/>
              </a:ext>
            </a:extLst>
          </p:cNvPr>
          <p:cNvSpPr/>
          <p:nvPr/>
        </p:nvSpPr>
        <p:spPr>
          <a:xfrm>
            <a:off x="202118" y="3796741"/>
            <a:ext cx="8976920" cy="523220"/>
          </a:xfrm>
          <a:prstGeom prst="rect">
            <a:avLst/>
          </a:prstGeom>
        </p:spPr>
        <p:txBody>
          <a:bodyPr wrap="square">
            <a:spAutoFit/>
          </a:bodyPr>
          <a:lstStyle/>
          <a:p>
            <a:pPr lvl="0" algn="ctr">
              <a:spcAft>
                <a:spcPts val="2100"/>
              </a:spcAft>
            </a:pPr>
            <a:r>
              <a:rPr lang="en-GB" sz="2800" b="1" dirty="0">
                <a:solidFill>
                  <a:schemeClr val="accent1"/>
                </a:solidFill>
                <a:latin typeface="Arial" charset="0"/>
                <a:ea typeface="Times New Roman" charset="0"/>
              </a:rPr>
              <a:t>Manteisio ar ddisgyblaethau pwnc mewn </a:t>
            </a:r>
            <a:r>
              <a:rPr lang="en-GB" sz="2800" b="1" dirty="0" err="1">
                <a:solidFill>
                  <a:schemeClr val="accent1"/>
                </a:solidFill>
                <a:latin typeface="Arial" charset="0"/>
                <a:ea typeface="Times New Roman" charset="0"/>
              </a:rPr>
              <a:t>MDPh</a:t>
            </a:r>
            <a:r>
              <a:rPr lang="en-GB" sz="2800" b="1" dirty="0">
                <a:latin typeface="Arial" charset="0"/>
                <a:ea typeface="Times New Roman" charset="0"/>
              </a:rPr>
              <a:t>.</a:t>
            </a:r>
            <a:endParaRPr lang="en-GB" sz="2800" b="1" dirty="0">
              <a:solidFill>
                <a:schemeClr val="accent1"/>
              </a:solidFill>
            </a:endParaRPr>
          </a:p>
        </p:txBody>
      </p:sp>
      <p:pic>
        <p:nvPicPr>
          <p:cNvPr id="18" name="Picture 17">
            <a:extLst>
              <a:ext uri="{FF2B5EF4-FFF2-40B4-BE49-F238E27FC236}">
                <a16:creationId xmlns:a16="http://schemas.microsoft.com/office/drawing/2014/main" id="{AF5CB1F7-D7D1-4E44-AAE1-1721559A37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4544258">
            <a:off x="1216724" y="2393120"/>
            <a:ext cx="1215350" cy="662606"/>
          </a:xfrm>
          <a:prstGeom prst="rect">
            <a:avLst/>
          </a:prstGeom>
        </p:spPr>
      </p:pic>
      <p:sp>
        <p:nvSpPr>
          <p:cNvPr id="6" name="TextBox 5">
            <a:extLst>
              <a:ext uri="{FF2B5EF4-FFF2-40B4-BE49-F238E27FC236}">
                <a16:creationId xmlns:a16="http://schemas.microsoft.com/office/drawing/2014/main" id="{84AD2BAF-1C45-4343-B58C-AFAB7A97098B}"/>
              </a:ext>
            </a:extLst>
          </p:cNvPr>
          <p:cNvSpPr txBox="1"/>
          <p:nvPr/>
        </p:nvSpPr>
        <p:spPr>
          <a:xfrm>
            <a:off x="0" y="1464652"/>
            <a:ext cx="3200792" cy="707886"/>
          </a:xfrm>
          <a:prstGeom prst="rect">
            <a:avLst/>
          </a:prstGeom>
          <a:noFill/>
        </p:spPr>
        <p:txBody>
          <a:bodyPr wrap="square" rtlCol="0">
            <a:spAutoFit/>
          </a:bodyPr>
          <a:lstStyle/>
          <a:p>
            <a:pPr algn="ctr"/>
            <a:r>
              <a:rPr lang="en-GB" sz="2000" dirty="0" err="1"/>
              <a:t>Defnyddio</a:t>
            </a:r>
            <a:r>
              <a:rPr lang="en-GB" sz="2000" dirty="0"/>
              <a:t> </a:t>
            </a:r>
            <a:r>
              <a:rPr lang="en-GB" sz="2000" dirty="0" err="1"/>
              <a:t>Gwybodaeth</a:t>
            </a:r>
            <a:r>
              <a:rPr lang="en-GB" sz="2000" dirty="0"/>
              <a:t> Pwnc </a:t>
            </a:r>
            <a:r>
              <a:rPr lang="en-GB" sz="2000" dirty="0" err="1"/>
              <a:t>Eang</a:t>
            </a:r>
            <a:r>
              <a:rPr lang="en-GB" sz="2000" dirty="0"/>
              <a:t> a </a:t>
            </a:r>
            <a:r>
              <a:rPr lang="en-GB" sz="2000" dirty="0" err="1"/>
              <a:t>Dwfn</a:t>
            </a:r>
            <a:endParaRPr lang="en-US" sz="2000" dirty="0"/>
          </a:p>
        </p:txBody>
      </p:sp>
      <p:pic>
        <p:nvPicPr>
          <p:cNvPr id="19" name="Picture 18">
            <a:extLst>
              <a:ext uri="{FF2B5EF4-FFF2-40B4-BE49-F238E27FC236}">
                <a16:creationId xmlns:a16="http://schemas.microsoft.com/office/drawing/2014/main" id="{33D389C5-2ED4-0945-8913-8A2321B80B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962737">
            <a:off x="7215526" y="2368271"/>
            <a:ext cx="1215350" cy="662606"/>
          </a:xfrm>
          <a:prstGeom prst="rect">
            <a:avLst/>
          </a:prstGeom>
        </p:spPr>
      </p:pic>
      <p:sp>
        <p:nvSpPr>
          <p:cNvPr id="7" name="TextBox 6">
            <a:extLst>
              <a:ext uri="{FF2B5EF4-FFF2-40B4-BE49-F238E27FC236}">
                <a16:creationId xmlns:a16="http://schemas.microsoft.com/office/drawing/2014/main" id="{472A6763-7CCB-FB4A-9AB6-7B9E8E0D8E80}"/>
              </a:ext>
            </a:extLst>
          </p:cNvPr>
          <p:cNvSpPr txBox="1"/>
          <p:nvPr/>
        </p:nvSpPr>
        <p:spPr>
          <a:xfrm>
            <a:off x="7153213" y="1376007"/>
            <a:ext cx="2574987" cy="707886"/>
          </a:xfrm>
          <a:prstGeom prst="rect">
            <a:avLst/>
          </a:prstGeom>
          <a:noFill/>
        </p:spPr>
        <p:txBody>
          <a:bodyPr wrap="square" rtlCol="0">
            <a:spAutoFit/>
          </a:bodyPr>
          <a:lstStyle/>
          <a:p>
            <a:pPr algn="ctr"/>
            <a:r>
              <a:rPr lang="en-GB" sz="2000" dirty="0" err="1"/>
              <a:t>Creu</a:t>
            </a:r>
            <a:r>
              <a:rPr lang="en-GB" sz="2000" dirty="0"/>
              <a:t> </a:t>
            </a:r>
            <a:r>
              <a:rPr lang="en-GB" sz="2000" dirty="0" err="1"/>
              <a:t>Cysylltiadau</a:t>
            </a:r>
            <a:r>
              <a:rPr lang="en-GB" sz="2000" dirty="0"/>
              <a:t> </a:t>
            </a:r>
            <a:r>
              <a:rPr lang="en-GB" sz="2000" dirty="0" err="1"/>
              <a:t>Trawsgwricwlaidd</a:t>
            </a:r>
            <a:endParaRPr lang="en-US" sz="2000" dirty="0"/>
          </a:p>
        </p:txBody>
      </p:sp>
      <p:pic>
        <p:nvPicPr>
          <p:cNvPr id="23" name="Picture 22">
            <a:extLst>
              <a:ext uri="{FF2B5EF4-FFF2-40B4-BE49-F238E27FC236}">
                <a16:creationId xmlns:a16="http://schemas.microsoft.com/office/drawing/2014/main" id="{16CE8D68-86EF-B846-BCE2-51DF418D82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3699235">
            <a:off x="6894646" y="4769558"/>
            <a:ext cx="1215350" cy="662606"/>
          </a:xfrm>
          <a:prstGeom prst="rect">
            <a:avLst/>
          </a:prstGeom>
        </p:spPr>
      </p:pic>
      <p:sp>
        <p:nvSpPr>
          <p:cNvPr id="20" name="TextBox 19">
            <a:extLst>
              <a:ext uri="{FF2B5EF4-FFF2-40B4-BE49-F238E27FC236}">
                <a16:creationId xmlns:a16="http://schemas.microsoft.com/office/drawing/2014/main" id="{8F2C7CEF-96E6-A14A-8CF0-F406DB33A953}"/>
              </a:ext>
            </a:extLst>
          </p:cNvPr>
          <p:cNvSpPr txBox="1"/>
          <p:nvPr/>
        </p:nvSpPr>
        <p:spPr>
          <a:xfrm>
            <a:off x="6741833" y="5647494"/>
            <a:ext cx="2162736" cy="1015663"/>
          </a:xfrm>
          <a:prstGeom prst="rect">
            <a:avLst/>
          </a:prstGeom>
          <a:noFill/>
        </p:spPr>
        <p:txBody>
          <a:bodyPr wrap="square" rtlCol="0">
            <a:spAutoFit/>
          </a:bodyPr>
          <a:lstStyle/>
          <a:p>
            <a:pPr algn="ctr"/>
            <a:r>
              <a:rPr lang="en-GB" sz="2000" dirty="0" err="1"/>
              <a:t>Cadw'n</a:t>
            </a:r>
            <a:r>
              <a:rPr lang="en-GB" sz="2000" dirty="0"/>
              <a:t> </a:t>
            </a:r>
            <a:r>
              <a:rPr lang="en-GB" sz="2000" dirty="0" err="1"/>
              <a:t>Gyfredol</a:t>
            </a:r>
            <a:r>
              <a:rPr lang="en-GB" sz="2000" dirty="0"/>
              <a:t> </a:t>
            </a:r>
            <a:r>
              <a:rPr lang="en-GB" sz="2000" dirty="0" err="1"/>
              <a:t>gyda'r</a:t>
            </a:r>
            <a:r>
              <a:rPr lang="en-GB" sz="2000" dirty="0"/>
              <a:t> </a:t>
            </a:r>
            <a:r>
              <a:rPr lang="en-GB" sz="2000" dirty="0" err="1"/>
              <a:t>Ddisgyblaeth</a:t>
            </a:r>
            <a:endParaRPr lang="en-US" sz="2000" dirty="0"/>
          </a:p>
        </p:txBody>
      </p:sp>
      <p:pic>
        <p:nvPicPr>
          <p:cNvPr id="25" name="Picture 24">
            <a:extLst>
              <a:ext uri="{FF2B5EF4-FFF2-40B4-BE49-F238E27FC236}">
                <a16:creationId xmlns:a16="http://schemas.microsoft.com/office/drawing/2014/main" id="{35A1DFCC-4250-CD4F-89DB-D54705ABC9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048923">
            <a:off x="4488717" y="2329280"/>
            <a:ext cx="1215350" cy="662606"/>
          </a:xfrm>
          <a:prstGeom prst="rect">
            <a:avLst/>
          </a:prstGeom>
        </p:spPr>
      </p:pic>
      <p:sp>
        <p:nvSpPr>
          <p:cNvPr id="22" name="TextBox 21">
            <a:extLst>
              <a:ext uri="{FF2B5EF4-FFF2-40B4-BE49-F238E27FC236}">
                <a16:creationId xmlns:a16="http://schemas.microsoft.com/office/drawing/2014/main" id="{39A3EE68-F329-954D-BCA4-211DF7068638}"/>
              </a:ext>
            </a:extLst>
          </p:cNvPr>
          <p:cNvSpPr txBox="1"/>
          <p:nvPr/>
        </p:nvSpPr>
        <p:spPr>
          <a:xfrm>
            <a:off x="3479617" y="1073203"/>
            <a:ext cx="3505365" cy="1015663"/>
          </a:xfrm>
          <a:prstGeom prst="rect">
            <a:avLst/>
          </a:prstGeom>
          <a:noFill/>
        </p:spPr>
        <p:txBody>
          <a:bodyPr wrap="square" rtlCol="0">
            <a:spAutoFit/>
          </a:bodyPr>
          <a:lstStyle/>
          <a:p>
            <a:pPr algn="ctr"/>
            <a:r>
              <a:rPr lang="en-GB" sz="2000" dirty="0" err="1"/>
              <a:t>Ymgysylltu</a:t>
            </a:r>
            <a:r>
              <a:rPr lang="en-GB" sz="2000" dirty="0"/>
              <a:t> </a:t>
            </a:r>
            <a:r>
              <a:rPr lang="en-GB" sz="2000" dirty="0" err="1"/>
              <a:t>Myfyrwyr</a:t>
            </a:r>
            <a:r>
              <a:rPr lang="en-GB" sz="2000" dirty="0"/>
              <a:t> </a:t>
            </a:r>
            <a:r>
              <a:rPr lang="en-GB" sz="2000" dirty="0" err="1"/>
              <a:t>â</a:t>
            </a:r>
            <a:r>
              <a:rPr lang="en-GB" sz="2000" dirty="0"/>
              <a:t> Dysgu </a:t>
            </a:r>
            <a:r>
              <a:rPr lang="en-GB" sz="2000" dirty="0" err="1"/>
              <a:t>Gweithredol</a:t>
            </a:r>
            <a:r>
              <a:rPr lang="en-GB" sz="2000" dirty="0"/>
              <a:t> a </a:t>
            </a:r>
            <a:r>
              <a:rPr lang="en-GB" sz="2000" dirty="0" err="1"/>
              <a:t>phedegogiaeth</a:t>
            </a:r>
            <a:r>
              <a:rPr lang="en-GB" sz="2000" dirty="0"/>
              <a:t> </a:t>
            </a:r>
            <a:r>
              <a:rPr lang="en-GB" sz="2000" dirty="0" err="1"/>
              <a:t>briodol</a:t>
            </a:r>
            <a:endParaRPr lang="en-US" sz="2000" dirty="0"/>
          </a:p>
        </p:txBody>
      </p:sp>
      <p:pic>
        <p:nvPicPr>
          <p:cNvPr id="28" name="Picture 27">
            <a:extLst>
              <a:ext uri="{FF2B5EF4-FFF2-40B4-BE49-F238E27FC236}">
                <a16:creationId xmlns:a16="http://schemas.microsoft.com/office/drawing/2014/main" id="{FC03BB40-2022-3A4D-B847-97C3B1B87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834705">
            <a:off x="1300609" y="4593755"/>
            <a:ext cx="1215350" cy="662606"/>
          </a:xfrm>
          <a:prstGeom prst="rect">
            <a:avLst/>
          </a:prstGeom>
        </p:spPr>
      </p:pic>
      <p:sp>
        <p:nvSpPr>
          <p:cNvPr id="26" name="TextBox 25">
            <a:extLst>
              <a:ext uri="{FF2B5EF4-FFF2-40B4-BE49-F238E27FC236}">
                <a16:creationId xmlns:a16="http://schemas.microsoft.com/office/drawing/2014/main" id="{C004A9F8-514A-FA44-8387-7846098F7219}"/>
              </a:ext>
            </a:extLst>
          </p:cNvPr>
          <p:cNvSpPr txBox="1"/>
          <p:nvPr/>
        </p:nvSpPr>
        <p:spPr>
          <a:xfrm>
            <a:off x="37345" y="5339717"/>
            <a:ext cx="2184400" cy="1015663"/>
          </a:xfrm>
          <a:prstGeom prst="rect">
            <a:avLst/>
          </a:prstGeom>
          <a:noFill/>
        </p:spPr>
        <p:txBody>
          <a:bodyPr wrap="square" rtlCol="0">
            <a:spAutoFit/>
          </a:bodyPr>
          <a:lstStyle/>
          <a:p>
            <a:pPr algn="ctr"/>
            <a:r>
              <a:rPr lang="en-GB" sz="2000" dirty="0"/>
              <a:t>Datblygu </a:t>
            </a:r>
            <a:r>
              <a:rPr lang="en-GB" sz="2000" dirty="0" err="1"/>
              <a:t>gwersi</a:t>
            </a:r>
            <a:r>
              <a:rPr lang="en-GB" sz="2000" dirty="0"/>
              <a:t> </a:t>
            </a:r>
            <a:r>
              <a:rPr lang="en-GB" sz="2000" dirty="0" err="1"/>
              <a:t>sy'n</a:t>
            </a:r>
            <a:r>
              <a:rPr lang="en-GB" sz="2000" dirty="0"/>
              <a:t> </a:t>
            </a:r>
            <a:r>
              <a:rPr lang="en-GB" sz="2000" dirty="0" err="1"/>
              <a:t>cyflawni'r</a:t>
            </a:r>
            <a:r>
              <a:rPr lang="en-GB" sz="2000" dirty="0"/>
              <a:t> </a:t>
            </a:r>
            <a:r>
              <a:rPr lang="en-GB" sz="2000" dirty="0" err="1"/>
              <a:t>pedwar</a:t>
            </a:r>
            <a:r>
              <a:rPr lang="en-GB" sz="2000" dirty="0"/>
              <a:t> </a:t>
            </a:r>
            <a:r>
              <a:rPr lang="en-GB" sz="2000" dirty="0" err="1"/>
              <a:t>diben</a:t>
            </a:r>
            <a:r>
              <a:rPr lang="en-GB" sz="2000" dirty="0"/>
              <a:t>.</a:t>
            </a:r>
            <a:endParaRPr lang="en-US" sz="2000" dirty="0"/>
          </a:p>
        </p:txBody>
      </p:sp>
      <p:sp>
        <p:nvSpPr>
          <p:cNvPr id="2" name="TextBox 1">
            <a:extLst>
              <a:ext uri="{FF2B5EF4-FFF2-40B4-BE49-F238E27FC236}">
                <a16:creationId xmlns:a16="http://schemas.microsoft.com/office/drawing/2014/main" id="{F57E7356-BA1C-4A44-AA25-2313D8BC8E19}"/>
              </a:ext>
            </a:extLst>
          </p:cNvPr>
          <p:cNvSpPr txBox="1"/>
          <p:nvPr/>
        </p:nvSpPr>
        <p:spPr>
          <a:xfrm>
            <a:off x="2739905" y="5700633"/>
            <a:ext cx="3563127" cy="1015663"/>
          </a:xfrm>
          <a:prstGeom prst="rect">
            <a:avLst/>
          </a:prstGeom>
          <a:noFill/>
        </p:spPr>
        <p:txBody>
          <a:bodyPr wrap="square" rtlCol="0">
            <a:spAutoFit/>
          </a:bodyPr>
          <a:lstStyle/>
          <a:p>
            <a:pPr algn="ctr"/>
            <a:r>
              <a:rPr lang="en-GB" sz="2000" dirty="0"/>
              <a:t>Datblygu </a:t>
            </a:r>
            <a:r>
              <a:rPr lang="en-GB" sz="2000" dirty="0" err="1"/>
              <a:t>Cymhwysedd</a:t>
            </a:r>
            <a:r>
              <a:rPr lang="en-GB" sz="2000" dirty="0"/>
              <a:t> </a:t>
            </a:r>
            <a:r>
              <a:rPr lang="en-GB" sz="2000" dirty="0" err="1"/>
              <a:t>Digidol</a:t>
            </a:r>
            <a:r>
              <a:rPr lang="en-GB" sz="2000" dirty="0"/>
              <a:t>, </a:t>
            </a:r>
            <a:r>
              <a:rPr lang="en-GB" sz="2000" dirty="0" err="1"/>
              <a:t>Llythrennedd</a:t>
            </a:r>
            <a:r>
              <a:rPr lang="en-GB" sz="2000" dirty="0"/>
              <a:t> a </a:t>
            </a:r>
            <a:r>
              <a:rPr lang="en-GB" sz="2000" dirty="0" err="1"/>
              <a:t>Rhifedd</a:t>
            </a:r>
            <a:r>
              <a:rPr lang="en-GB" sz="2000" dirty="0"/>
              <a:t> </a:t>
            </a:r>
            <a:r>
              <a:rPr lang="en-GB" sz="2000" dirty="0" err="1"/>
              <a:t>Dysgwyr</a:t>
            </a:r>
            <a:endParaRPr lang="en-US" dirty="0"/>
          </a:p>
        </p:txBody>
      </p:sp>
      <p:pic>
        <p:nvPicPr>
          <p:cNvPr id="29" name="Picture 28">
            <a:extLst>
              <a:ext uri="{FF2B5EF4-FFF2-40B4-BE49-F238E27FC236}">
                <a16:creationId xmlns:a16="http://schemas.microsoft.com/office/drawing/2014/main" id="{DB861241-EAE1-E04E-ABD6-A7FCE8029C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758523">
            <a:off x="4131035" y="4846751"/>
            <a:ext cx="1215350" cy="662606"/>
          </a:xfrm>
          <a:prstGeom prst="rect">
            <a:avLst/>
          </a:prstGeom>
        </p:spPr>
      </p:pic>
      <p:sp>
        <p:nvSpPr>
          <p:cNvPr id="4" name="TextBox 3">
            <a:extLst>
              <a:ext uri="{FF2B5EF4-FFF2-40B4-BE49-F238E27FC236}">
                <a16:creationId xmlns:a16="http://schemas.microsoft.com/office/drawing/2014/main" id="{C7C18786-A153-914B-9787-B1F035CBC6EB}"/>
              </a:ext>
            </a:extLst>
          </p:cNvPr>
          <p:cNvSpPr txBox="1"/>
          <p:nvPr/>
        </p:nvSpPr>
        <p:spPr>
          <a:xfrm>
            <a:off x="9484907" y="2051859"/>
            <a:ext cx="2352682" cy="1631216"/>
          </a:xfrm>
          <a:prstGeom prst="rect">
            <a:avLst/>
          </a:prstGeom>
          <a:noFill/>
        </p:spPr>
        <p:txBody>
          <a:bodyPr wrap="square" rtlCol="0">
            <a:spAutoFit/>
          </a:bodyPr>
          <a:lstStyle/>
          <a:p>
            <a:pPr algn="ctr"/>
            <a:r>
              <a:rPr lang="en-GB" sz="2000" dirty="0"/>
              <a:t>Dealltwriaeth o </a:t>
            </a:r>
            <a:r>
              <a:rPr lang="en-GB" sz="2000" dirty="0" err="1"/>
              <a:t>sut</a:t>
            </a:r>
            <a:r>
              <a:rPr lang="en-GB" sz="2000" dirty="0"/>
              <a:t> </a:t>
            </a:r>
            <a:r>
              <a:rPr lang="en-GB" sz="2000" dirty="0" err="1"/>
              <a:t>mae</a:t>
            </a:r>
            <a:r>
              <a:rPr lang="en-GB" sz="2000" dirty="0"/>
              <a:t> Pwnc </a:t>
            </a:r>
            <a:r>
              <a:rPr lang="en-GB" sz="2000" dirty="0" err="1"/>
              <a:t>wedi'i</a:t>
            </a:r>
            <a:r>
              <a:rPr lang="en-GB" sz="2000" dirty="0"/>
              <a:t> </a:t>
            </a:r>
            <a:r>
              <a:rPr lang="en-GB" sz="2000" dirty="0" err="1"/>
              <a:t>Leoli</a:t>
            </a:r>
            <a:r>
              <a:rPr lang="en-GB" sz="2000" dirty="0"/>
              <a:t> o </a:t>
            </a:r>
            <a:r>
              <a:rPr lang="en-GB" sz="2000" dirty="0" err="1"/>
              <a:t>fewn</a:t>
            </a:r>
            <a:r>
              <a:rPr lang="en-GB" sz="2000" dirty="0"/>
              <a:t> </a:t>
            </a:r>
            <a:r>
              <a:rPr lang="en-GB" sz="2000" dirty="0" err="1"/>
              <a:t>Maes</a:t>
            </a:r>
            <a:r>
              <a:rPr lang="en-GB" sz="2000" dirty="0"/>
              <a:t> Dysgu a/</a:t>
            </a:r>
            <a:r>
              <a:rPr lang="en-GB" sz="2000" dirty="0" err="1"/>
              <a:t>neu</a:t>
            </a:r>
            <a:r>
              <a:rPr lang="en-GB" sz="2000" dirty="0"/>
              <a:t> </a:t>
            </a:r>
            <a:r>
              <a:rPr lang="en-GB" sz="2000" dirty="0" err="1"/>
              <a:t>Bwnc</a:t>
            </a:r>
            <a:r>
              <a:rPr lang="en-GB" sz="2000" dirty="0"/>
              <a:t> </a:t>
            </a:r>
            <a:r>
              <a:rPr lang="en-GB" sz="2000" dirty="0" err="1"/>
              <a:t>Penodol</a:t>
            </a:r>
            <a:r>
              <a:rPr lang="en-GB" sz="2000" dirty="0"/>
              <a:t>.</a:t>
            </a:r>
            <a:endParaRPr lang="en-US" sz="2000" dirty="0"/>
          </a:p>
        </p:txBody>
      </p:sp>
      <p:pic>
        <p:nvPicPr>
          <p:cNvPr id="32" name="Picture 31">
            <a:extLst>
              <a:ext uri="{FF2B5EF4-FFF2-40B4-BE49-F238E27FC236}">
                <a16:creationId xmlns:a16="http://schemas.microsoft.com/office/drawing/2014/main" id="{22DEE96E-C437-B342-A103-1C3B17BD83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105894">
            <a:off x="8339785" y="3143778"/>
            <a:ext cx="1215350" cy="662606"/>
          </a:xfrm>
          <a:prstGeom prst="rect">
            <a:avLst/>
          </a:prstGeom>
        </p:spPr>
      </p:pic>
      <p:sp>
        <p:nvSpPr>
          <p:cNvPr id="21" name="Google Shape;372;p27">
            <a:extLst>
              <a:ext uri="{FF2B5EF4-FFF2-40B4-BE49-F238E27FC236}">
                <a16:creationId xmlns:a16="http://schemas.microsoft.com/office/drawing/2014/main" id="{7E25A0D9-6ADC-9C43-AA7E-47AE45EA13B5}"/>
              </a:ext>
            </a:extLst>
          </p:cNvPr>
          <p:cNvSpPr txBox="1">
            <a:spLocks noGrp="1"/>
          </p:cNvSpPr>
          <p:nvPr>
            <p:ph type="title"/>
          </p:nvPr>
        </p:nvSpPr>
        <p:spPr>
          <a:xfrm>
            <a:off x="252245" y="-139776"/>
            <a:ext cx="10191918" cy="1262905"/>
          </a:xfrm>
          <a:prstGeom prst="rect">
            <a:avLst/>
          </a:prstGeom>
        </p:spPr>
        <p:txBody>
          <a:bodyPr spcFirstLastPara="1" wrap="square" lIns="121900" tIns="121900" rIns="121900" bIns="121900" anchor="t" anchorCtr="0">
            <a:noAutofit/>
          </a:bodyPr>
          <a:lstStyle/>
          <a:p>
            <a:pPr lvl="0"/>
            <a:r>
              <a:rPr lang="cy-GB" sz="3600" dirty="0">
                <a:solidFill>
                  <a:schemeClr val="dk2"/>
                </a:solidFill>
              </a:rPr>
              <a:t>Possible aspects to </a:t>
            </a:r>
            <a:r>
              <a:rPr lang="cy-GB" sz="3600" dirty="0"/>
              <a:t>consider / Agweddau posibl i'w hystyried...</a:t>
            </a:r>
            <a:endParaRPr sz="3600" dirty="0">
              <a:solidFill>
                <a:schemeClr val="dk2"/>
              </a:solidFill>
            </a:endParaRPr>
          </a:p>
        </p:txBody>
      </p:sp>
      <p:sp>
        <p:nvSpPr>
          <p:cNvPr id="24" name="Google Shape;375;p27">
            <a:extLst>
              <a:ext uri="{FF2B5EF4-FFF2-40B4-BE49-F238E27FC236}">
                <a16:creationId xmlns:a16="http://schemas.microsoft.com/office/drawing/2014/main" id="{6F050693-2C9C-5545-B6D6-E30ABD39B43D}"/>
              </a:ext>
            </a:extLst>
          </p:cNvPr>
          <p:cNvSpPr/>
          <p:nvPr/>
        </p:nvSpPr>
        <p:spPr>
          <a:xfrm>
            <a:off x="9979094" y="4593913"/>
            <a:ext cx="1263720" cy="650871"/>
          </a:xfrm>
          <a:prstGeom prst="rect">
            <a:avLst/>
          </a:prstGeom>
        </p:spPr>
        <p:txBody>
          <a:bodyPr>
            <a:prstTxWarp prst="textPlain">
              <a:avLst/>
            </a:prstTxWarp>
          </a:bodyPr>
          <a:lstStyle/>
          <a:p>
            <a:pPr lvl="0" algn="ctr"/>
            <a:r>
              <a:rPr lang="cy-GB" b="1" dirty="0">
                <a:solidFill>
                  <a:schemeClr val="lt1"/>
                </a:solidFill>
                <a:latin typeface="Bangers"/>
              </a:rPr>
              <a:t>Cefnogaeth a gwrth-ddadleuon</a:t>
            </a:r>
            <a:endParaRPr b="1" i="0" dirty="0">
              <a:ln>
                <a:noFill/>
              </a:ln>
              <a:solidFill>
                <a:schemeClr val="lt1"/>
              </a:solidFill>
              <a:latin typeface="Bangers"/>
            </a:endParaRPr>
          </a:p>
        </p:txBody>
      </p:sp>
    </p:spTree>
    <p:extLst>
      <p:ext uri="{BB962C8B-B14F-4D97-AF65-F5344CB8AC3E}">
        <p14:creationId xmlns:p14="http://schemas.microsoft.com/office/powerpoint/2010/main" val="27359541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pic>
        <p:nvPicPr>
          <p:cNvPr id="3" name="Picture 2">
            <a:extLst>
              <a:ext uri="{FF2B5EF4-FFF2-40B4-BE49-F238E27FC236}">
                <a16:creationId xmlns:a16="http://schemas.microsoft.com/office/drawing/2014/main" id="{291D715F-90C2-7547-BF5E-6B2EA2B09013}"/>
              </a:ext>
            </a:extLst>
          </p:cNvPr>
          <p:cNvPicPr>
            <a:picLocks noChangeAspect="1"/>
          </p:cNvPicPr>
          <p:nvPr/>
        </p:nvPicPr>
        <p:blipFill>
          <a:blip r:embed="rId3"/>
          <a:stretch>
            <a:fillRect/>
          </a:stretch>
        </p:blipFill>
        <p:spPr>
          <a:xfrm>
            <a:off x="5169236" y="1033675"/>
            <a:ext cx="5171514" cy="2916025"/>
          </a:xfrm>
          <a:prstGeom prst="rect">
            <a:avLst/>
          </a:prstGeom>
        </p:spPr>
      </p:pic>
      <p:sp>
        <p:nvSpPr>
          <p:cNvPr id="372" name="Google Shape;372;p27"/>
          <p:cNvSpPr txBox="1">
            <a:spLocks noGrp="1"/>
          </p:cNvSpPr>
          <p:nvPr>
            <p:ph type="title"/>
          </p:nvPr>
        </p:nvSpPr>
        <p:spPr>
          <a:xfrm>
            <a:off x="64714" y="62026"/>
            <a:ext cx="10927741" cy="1262905"/>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dirty="0">
                <a:solidFill>
                  <a:schemeClr val="dk2"/>
                </a:solidFill>
              </a:rPr>
              <a:t>Wow…am I expected to talk about them ALL?!</a:t>
            </a:r>
            <a:endParaRPr dirty="0">
              <a:solidFill>
                <a:schemeClr val="dk2"/>
              </a:solidFill>
            </a:endParaRPr>
          </a:p>
        </p:txBody>
      </p:sp>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pic>
        <p:nvPicPr>
          <p:cNvPr id="5" name="Picture 4">
            <a:extLst>
              <a:ext uri="{FF2B5EF4-FFF2-40B4-BE49-F238E27FC236}">
                <a16:creationId xmlns:a16="http://schemas.microsoft.com/office/drawing/2014/main" id="{C6DF2074-CCDC-B345-BDB0-FC11F411818F}"/>
              </a:ext>
            </a:extLst>
          </p:cNvPr>
          <p:cNvPicPr>
            <a:picLocks noChangeAspect="1"/>
          </p:cNvPicPr>
          <p:nvPr/>
        </p:nvPicPr>
        <p:blipFill>
          <a:blip r:embed="rId4"/>
          <a:stretch>
            <a:fillRect/>
          </a:stretch>
        </p:blipFill>
        <p:spPr>
          <a:xfrm>
            <a:off x="0" y="1033675"/>
            <a:ext cx="5169236" cy="2917770"/>
          </a:xfrm>
          <a:prstGeom prst="rect">
            <a:avLst/>
          </a:prstGeom>
        </p:spPr>
      </p:pic>
      <p:pic>
        <p:nvPicPr>
          <p:cNvPr id="7" name="Picture 6">
            <a:extLst>
              <a:ext uri="{FF2B5EF4-FFF2-40B4-BE49-F238E27FC236}">
                <a16:creationId xmlns:a16="http://schemas.microsoft.com/office/drawing/2014/main" id="{63EBB236-8FA9-A14E-84DC-70BA42FA2C7E}"/>
              </a:ext>
            </a:extLst>
          </p:cNvPr>
          <p:cNvPicPr>
            <a:picLocks noChangeAspect="1"/>
          </p:cNvPicPr>
          <p:nvPr/>
        </p:nvPicPr>
        <p:blipFill>
          <a:blip r:embed="rId5"/>
          <a:stretch>
            <a:fillRect/>
          </a:stretch>
        </p:blipFill>
        <p:spPr>
          <a:xfrm>
            <a:off x="0" y="3949700"/>
            <a:ext cx="5169236" cy="2904670"/>
          </a:xfrm>
          <a:prstGeom prst="rect">
            <a:avLst/>
          </a:prstGeom>
        </p:spPr>
      </p:pic>
      <p:sp>
        <p:nvSpPr>
          <p:cNvPr id="8" name="TextBox 7">
            <a:extLst>
              <a:ext uri="{FF2B5EF4-FFF2-40B4-BE49-F238E27FC236}">
                <a16:creationId xmlns:a16="http://schemas.microsoft.com/office/drawing/2014/main" id="{405FDB0E-377C-144F-856C-DB1E0669812B}"/>
              </a:ext>
            </a:extLst>
          </p:cNvPr>
          <p:cNvSpPr txBox="1"/>
          <p:nvPr/>
        </p:nvSpPr>
        <p:spPr>
          <a:xfrm>
            <a:off x="5384800" y="4140151"/>
            <a:ext cx="4000500" cy="2462213"/>
          </a:xfrm>
          <a:prstGeom prst="rect">
            <a:avLst/>
          </a:prstGeom>
          <a:noFill/>
        </p:spPr>
        <p:txBody>
          <a:bodyPr wrap="square" rtlCol="0">
            <a:spAutoFit/>
          </a:bodyPr>
          <a:lstStyle/>
          <a:p>
            <a:r>
              <a:rPr lang="en-US" sz="2800" b="1" i="1" u="sng" dirty="0"/>
              <a:t>NO!</a:t>
            </a:r>
          </a:p>
          <a:p>
            <a:endParaRPr lang="en-US" sz="1800" dirty="0"/>
          </a:p>
          <a:p>
            <a:r>
              <a:rPr lang="en-US" sz="1800" dirty="0"/>
              <a:t>You only have 15 mins. </a:t>
            </a:r>
          </a:p>
          <a:p>
            <a:endParaRPr lang="en-US" sz="1800" dirty="0"/>
          </a:p>
          <a:p>
            <a:r>
              <a:rPr lang="en-US" sz="1800" dirty="0"/>
              <a:t>Choose </a:t>
            </a:r>
            <a:r>
              <a:rPr lang="en-US" sz="1800" b="1" dirty="0"/>
              <a:t>aspects of each strand </a:t>
            </a:r>
            <a:r>
              <a:rPr lang="en-US" sz="1800" dirty="0"/>
              <a:t>you would like to discuss and that you have EVIDENCE for your judgements of strength and development. </a:t>
            </a:r>
          </a:p>
        </p:txBody>
      </p:sp>
      <p:sp>
        <p:nvSpPr>
          <p:cNvPr id="2" name="TextBox 1">
            <a:extLst>
              <a:ext uri="{FF2B5EF4-FFF2-40B4-BE49-F238E27FC236}">
                <a16:creationId xmlns:a16="http://schemas.microsoft.com/office/drawing/2014/main" id="{E98421C1-E3A3-6249-92EF-929E80EA6FF9}"/>
              </a:ext>
            </a:extLst>
          </p:cNvPr>
          <p:cNvSpPr txBox="1"/>
          <p:nvPr/>
        </p:nvSpPr>
        <p:spPr>
          <a:xfrm>
            <a:off x="6258293" y="5120859"/>
            <a:ext cx="2749471" cy="369332"/>
          </a:xfrm>
          <a:prstGeom prst="rect">
            <a:avLst/>
          </a:prstGeom>
          <a:noFill/>
        </p:spPr>
        <p:txBody>
          <a:bodyPr wrap="none" rtlCol="0">
            <a:spAutoFit/>
          </a:bodyPr>
          <a:lstStyle/>
          <a:p>
            <a:r>
              <a:rPr lang="en-US" sz="1800" b="1" dirty="0" err="1"/>
              <a:t>agweddau</a:t>
            </a:r>
            <a:r>
              <a:rPr lang="en-US" sz="1800" b="1" dirty="0"/>
              <a:t> </a:t>
            </a:r>
            <a:r>
              <a:rPr lang="en-US" sz="1800" b="1" dirty="0" err="1"/>
              <a:t>ar</a:t>
            </a:r>
            <a:r>
              <a:rPr lang="en-US" sz="1800" b="1" dirty="0"/>
              <a:t> bob </a:t>
            </a:r>
            <a:r>
              <a:rPr lang="en-US" sz="1800" b="1" dirty="0" err="1"/>
              <a:t>llinyn</a:t>
            </a:r>
            <a:endParaRPr lang="en-US" sz="1800" b="1" dirty="0"/>
          </a:p>
        </p:txBody>
      </p:sp>
    </p:spTree>
    <p:extLst>
      <p:ext uri="{BB962C8B-B14F-4D97-AF65-F5344CB8AC3E}">
        <p14:creationId xmlns:p14="http://schemas.microsoft.com/office/powerpoint/2010/main" val="35520285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sp>
        <p:nvSpPr>
          <p:cNvPr id="6" name="Google Shape;359;p26"/>
          <p:cNvSpPr txBox="1">
            <a:spLocks noGrp="1"/>
          </p:cNvSpPr>
          <p:nvPr>
            <p:ph type="body" idx="2"/>
          </p:nvPr>
        </p:nvSpPr>
        <p:spPr>
          <a:xfrm>
            <a:off x="1934094" y="2965147"/>
            <a:ext cx="6797530" cy="1815068"/>
          </a:xfrm>
          <a:prstGeom prst="rect">
            <a:avLst/>
          </a:prstGeom>
        </p:spPr>
        <p:txBody>
          <a:bodyPr spcFirstLastPara="1" wrap="square" lIns="121900" tIns="121900" rIns="121900" bIns="121900" anchor="ctr" anchorCtr="0">
            <a:noAutofit/>
          </a:bodyPr>
          <a:lstStyle/>
          <a:p>
            <a:pPr marL="342900" indent="-342900"/>
            <a:endParaRPr lang="en-GB" sz="2400" dirty="0"/>
          </a:p>
          <a:p>
            <a:pPr marL="342900" indent="-342900"/>
            <a:endParaRPr lang="en-GB" sz="2400" dirty="0"/>
          </a:p>
          <a:p>
            <a:pPr marL="342900" indent="-342900"/>
            <a:endParaRPr lang="en-GB" sz="2400" dirty="0"/>
          </a:p>
          <a:p>
            <a:pPr marL="0" lvl="0" indent="0" algn="l" rtl="0">
              <a:spcBef>
                <a:spcPts val="0"/>
              </a:spcBef>
              <a:spcAft>
                <a:spcPts val="0"/>
              </a:spcAft>
              <a:buNone/>
            </a:pPr>
            <a:endParaRPr dirty="0"/>
          </a:p>
        </p:txBody>
      </p:sp>
      <p:sp>
        <p:nvSpPr>
          <p:cNvPr id="5" name="Title 4">
            <a:extLst>
              <a:ext uri="{FF2B5EF4-FFF2-40B4-BE49-F238E27FC236}">
                <a16:creationId xmlns:a16="http://schemas.microsoft.com/office/drawing/2014/main" id="{7BAB7BF3-9D4F-9942-9F08-BA0E1DCF0791}"/>
              </a:ext>
            </a:extLst>
          </p:cNvPr>
          <p:cNvSpPr>
            <a:spLocks noGrp="1"/>
          </p:cNvSpPr>
          <p:nvPr>
            <p:ph type="title"/>
          </p:nvPr>
        </p:nvSpPr>
        <p:spPr>
          <a:xfrm>
            <a:off x="288600" y="212375"/>
            <a:ext cx="5581500" cy="763500"/>
          </a:xfrm>
        </p:spPr>
        <p:txBody>
          <a:bodyPr/>
          <a:lstStyle/>
          <a:p>
            <a:r>
              <a:rPr lang="en-US" dirty="0"/>
              <a:t>Plan of attack…</a:t>
            </a:r>
          </a:p>
        </p:txBody>
      </p:sp>
      <p:pic>
        <p:nvPicPr>
          <p:cNvPr id="9" name="Picture 8">
            <a:extLst>
              <a:ext uri="{FF2B5EF4-FFF2-40B4-BE49-F238E27FC236}">
                <a16:creationId xmlns:a16="http://schemas.microsoft.com/office/drawing/2014/main" id="{3D268E4F-EE06-4B4A-A229-1A95316656FF}"/>
              </a:ext>
            </a:extLst>
          </p:cNvPr>
          <p:cNvPicPr>
            <a:picLocks noChangeAspect="1"/>
          </p:cNvPicPr>
          <p:nvPr/>
        </p:nvPicPr>
        <p:blipFill>
          <a:blip r:embed="rId3"/>
          <a:stretch>
            <a:fillRect/>
          </a:stretch>
        </p:blipFill>
        <p:spPr>
          <a:xfrm rot="21257074">
            <a:off x="-818138" y="862199"/>
            <a:ext cx="4991100" cy="3327400"/>
          </a:xfrm>
          <a:prstGeom prst="rect">
            <a:avLst/>
          </a:prstGeom>
        </p:spPr>
      </p:pic>
      <p:sp>
        <p:nvSpPr>
          <p:cNvPr id="17" name="TextBox 16">
            <a:extLst>
              <a:ext uri="{FF2B5EF4-FFF2-40B4-BE49-F238E27FC236}">
                <a16:creationId xmlns:a16="http://schemas.microsoft.com/office/drawing/2014/main" id="{D0109022-F112-0249-B402-9B01D09E3C4D}"/>
              </a:ext>
            </a:extLst>
          </p:cNvPr>
          <p:cNvSpPr txBox="1"/>
          <p:nvPr/>
        </p:nvSpPr>
        <p:spPr>
          <a:xfrm rot="21229291">
            <a:off x="816709" y="1959418"/>
            <a:ext cx="1951341" cy="1077218"/>
          </a:xfrm>
          <a:prstGeom prst="rect">
            <a:avLst/>
          </a:prstGeom>
          <a:noFill/>
        </p:spPr>
        <p:txBody>
          <a:bodyPr wrap="square" rtlCol="0">
            <a:spAutoFit/>
          </a:bodyPr>
          <a:lstStyle/>
          <a:p>
            <a:pPr algn="ctr"/>
            <a:r>
              <a:rPr lang="en-US" sz="1600" dirty="0"/>
              <a:t>Engage in wide and deep background reading</a:t>
            </a:r>
          </a:p>
        </p:txBody>
      </p:sp>
    </p:spTree>
    <p:extLst>
      <p:ext uri="{BB962C8B-B14F-4D97-AF65-F5344CB8AC3E}">
        <p14:creationId xmlns:p14="http://schemas.microsoft.com/office/powerpoint/2010/main" val="12217856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sp>
        <p:nvSpPr>
          <p:cNvPr id="6" name="Google Shape;359;p26"/>
          <p:cNvSpPr txBox="1">
            <a:spLocks noGrp="1"/>
          </p:cNvSpPr>
          <p:nvPr>
            <p:ph type="body" idx="2"/>
          </p:nvPr>
        </p:nvSpPr>
        <p:spPr>
          <a:xfrm>
            <a:off x="1934094" y="2965147"/>
            <a:ext cx="6797530" cy="1815068"/>
          </a:xfrm>
          <a:prstGeom prst="rect">
            <a:avLst/>
          </a:prstGeom>
        </p:spPr>
        <p:txBody>
          <a:bodyPr spcFirstLastPara="1" wrap="square" lIns="121900" tIns="121900" rIns="121900" bIns="121900" anchor="ctr" anchorCtr="0">
            <a:noAutofit/>
          </a:bodyPr>
          <a:lstStyle/>
          <a:p>
            <a:pPr marL="342900" indent="-342900"/>
            <a:endParaRPr lang="en-GB" sz="2400" dirty="0"/>
          </a:p>
          <a:p>
            <a:pPr marL="342900" indent="-342900"/>
            <a:endParaRPr lang="en-GB" sz="2400" dirty="0"/>
          </a:p>
          <a:p>
            <a:pPr marL="342900" indent="-342900"/>
            <a:endParaRPr lang="en-GB" sz="2400" dirty="0"/>
          </a:p>
          <a:p>
            <a:pPr marL="0" lvl="0" indent="0" algn="l" rtl="0">
              <a:spcBef>
                <a:spcPts val="0"/>
              </a:spcBef>
              <a:spcAft>
                <a:spcPts val="0"/>
              </a:spcAft>
              <a:buNone/>
            </a:pPr>
            <a:endParaRPr dirty="0"/>
          </a:p>
        </p:txBody>
      </p:sp>
      <p:sp>
        <p:nvSpPr>
          <p:cNvPr id="5" name="Title 4">
            <a:extLst>
              <a:ext uri="{FF2B5EF4-FFF2-40B4-BE49-F238E27FC236}">
                <a16:creationId xmlns:a16="http://schemas.microsoft.com/office/drawing/2014/main" id="{7BAB7BF3-9D4F-9942-9F08-BA0E1DCF0791}"/>
              </a:ext>
            </a:extLst>
          </p:cNvPr>
          <p:cNvSpPr>
            <a:spLocks noGrp="1"/>
          </p:cNvSpPr>
          <p:nvPr>
            <p:ph type="title"/>
          </p:nvPr>
        </p:nvSpPr>
        <p:spPr>
          <a:xfrm>
            <a:off x="288600" y="212375"/>
            <a:ext cx="5581500" cy="763500"/>
          </a:xfrm>
        </p:spPr>
        <p:txBody>
          <a:bodyPr/>
          <a:lstStyle/>
          <a:p>
            <a:r>
              <a:rPr lang="en-US" dirty="0"/>
              <a:t>Plan of attack…</a:t>
            </a:r>
          </a:p>
        </p:txBody>
      </p:sp>
      <p:pic>
        <p:nvPicPr>
          <p:cNvPr id="9" name="Picture 8">
            <a:extLst>
              <a:ext uri="{FF2B5EF4-FFF2-40B4-BE49-F238E27FC236}">
                <a16:creationId xmlns:a16="http://schemas.microsoft.com/office/drawing/2014/main" id="{3D268E4F-EE06-4B4A-A229-1A95316656FF}"/>
              </a:ext>
            </a:extLst>
          </p:cNvPr>
          <p:cNvPicPr>
            <a:picLocks noChangeAspect="1"/>
          </p:cNvPicPr>
          <p:nvPr/>
        </p:nvPicPr>
        <p:blipFill>
          <a:blip r:embed="rId3"/>
          <a:stretch>
            <a:fillRect/>
          </a:stretch>
        </p:blipFill>
        <p:spPr>
          <a:xfrm rot="21257074">
            <a:off x="-818138" y="862199"/>
            <a:ext cx="4991100" cy="3327400"/>
          </a:xfrm>
          <a:prstGeom prst="rect">
            <a:avLst/>
          </a:prstGeom>
        </p:spPr>
      </p:pic>
      <p:pic>
        <p:nvPicPr>
          <p:cNvPr id="12" name="Picture 11">
            <a:extLst>
              <a:ext uri="{FF2B5EF4-FFF2-40B4-BE49-F238E27FC236}">
                <a16:creationId xmlns:a16="http://schemas.microsoft.com/office/drawing/2014/main" id="{1DDC63CB-0B34-414A-A79B-7C11EC1A4B22}"/>
              </a:ext>
            </a:extLst>
          </p:cNvPr>
          <p:cNvPicPr>
            <a:picLocks noChangeAspect="1"/>
          </p:cNvPicPr>
          <p:nvPr/>
        </p:nvPicPr>
        <p:blipFill>
          <a:blip r:embed="rId3"/>
          <a:stretch>
            <a:fillRect/>
          </a:stretch>
        </p:blipFill>
        <p:spPr>
          <a:xfrm rot="601836">
            <a:off x="2837308" y="862199"/>
            <a:ext cx="4991100" cy="33274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02085">
            <a:off x="2875782" y="1922076"/>
            <a:ext cx="1569276" cy="855566"/>
          </a:xfrm>
          <a:prstGeom prst="rect">
            <a:avLst/>
          </a:prstGeom>
        </p:spPr>
      </p:pic>
      <p:sp>
        <p:nvSpPr>
          <p:cNvPr id="17" name="TextBox 16">
            <a:extLst>
              <a:ext uri="{FF2B5EF4-FFF2-40B4-BE49-F238E27FC236}">
                <a16:creationId xmlns:a16="http://schemas.microsoft.com/office/drawing/2014/main" id="{D0109022-F112-0249-B402-9B01D09E3C4D}"/>
              </a:ext>
            </a:extLst>
          </p:cNvPr>
          <p:cNvSpPr txBox="1"/>
          <p:nvPr/>
        </p:nvSpPr>
        <p:spPr>
          <a:xfrm rot="21229291">
            <a:off x="816709" y="1959418"/>
            <a:ext cx="1951341" cy="1077218"/>
          </a:xfrm>
          <a:prstGeom prst="rect">
            <a:avLst/>
          </a:prstGeom>
          <a:noFill/>
        </p:spPr>
        <p:txBody>
          <a:bodyPr wrap="square" rtlCol="0">
            <a:spAutoFit/>
          </a:bodyPr>
          <a:lstStyle/>
          <a:p>
            <a:pPr algn="ctr"/>
            <a:r>
              <a:rPr lang="en-US" sz="1600" dirty="0"/>
              <a:t>Engage in wide and deep background reading</a:t>
            </a:r>
          </a:p>
        </p:txBody>
      </p:sp>
      <p:sp>
        <p:nvSpPr>
          <p:cNvPr id="18" name="TextBox 17">
            <a:extLst>
              <a:ext uri="{FF2B5EF4-FFF2-40B4-BE49-F238E27FC236}">
                <a16:creationId xmlns:a16="http://schemas.microsoft.com/office/drawing/2014/main" id="{DDE62672-AF84-364B-AE91-454DC602703F}"/>
              </a:ext>
            </a:extLst>
          </p:cNvPr>
          <p:cNvSpPr txBox="1"/>
          <p:nvPr/>
        </p:nvSpPr>
        <p:spPr>
          <a:xfrm rot="580509">
            <a:off x="4494763" y="1561573"/>
            <a:ext cx="1951341" cy="2062103"/>
          </a:xfrm>
          <a:prstGeom prst="rect">
            <a:avLst/>
          </a:prstGeom>
          <a:noFill/>
        </p:spPr>
        <p:txBody>
          <a:bodyPr wrap="square" rtlCol="0">
            <a:spAutoFit/>
          </a:bodyPr>
          <a:lstStyle/>
          <a:p>
            <a:pPr algn="ctr"/>
            <a:r>
              <a:rPr lang="en-US" sz="1600" dirty="0"/>
              <a:t>Plan for approaches / pedagogy/ strategies that demonstrate your understanding and engagement with each strand </a:t>
            </a:r>
          </a:p>
        </p:txBody>
      </p:sp>
    </p:spTree>
    <p:extLst>
      <p:ext uri="{BB962C8B-B14F-4D97-AF65-F5344CB8AC3E}">
        <p14:creationId xmlns:p14="http://schemas.microsoft.com/office/powerpoint/2010/main" val="24091657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sp>
        <p:nvSpPr>
          <p:cNvPr id="6" name="Google Shape;359;p26"/>
          <p:cNvSpPr txBox="1">
            <a:spLocks noGrp="1"/>
          </p:cNvSpPr>
          <p:nvPr>
            <p:ph type="body" idx="2"/>
          </p:nvPr>
        </p:nvSpPr>
        <p:spPr>
          <a:xfrm>
            <a:off x="1934094" y="2965147"/>
            <a:ext cx="6797530" cy="1815068"/>
          </a:xfrm>
          <a:prstGeom prst="rect">
            <a:avLst/>
          </a:prstGeom>
        </p:spPr>
        <p:txBody>
          <a:bodyPr spcFirstLastPara="1" wrap="square" lIns="121900" tIns="121900" rIns="121900" bIns="121900" anchor="ctr" anchorCtr="0">
            <a:noAutofit/>
          </a:bodyPr>
          <a:lstStyle/>
          <a:p>
            <a:pPr marL="342900" indent="-342900"/>
            <a:endParaRPr lang="en-GB" sz="2400" dirty="0"/>
          </a:p>
          <a:p>
            <a:pPr marL="342900" indent="-342900"/>
            <a:endParaRPr lang="en-GB" sz="2400" dirty="0"/>
          </a:p>
          <a:p>
            <a:pPr marL="342900" indent="-342900"/>
            <a:endParaRPr lang="en-GB" sz="2400" dirty="0"/>
          </a:p>
          <a:p>
            <a:pPr marL="0" lvl="0" indent="0" algn="l" rtl="0">
              <a:spcBef>
                <a:spcPts val="0"/>
              </a:spcBef>
              <a:spcAft>
                <a:spcPts val="0"/>
              </a:spcAft>
              <a:buNone/>
            </a:pPr>
            <a:endParaRPr dirty="0"/>
          </a:p>
        </p:txBody>
      </p:sp>
      <p:sp>
        <p:nvSpPr>
          <p:cNvPr id="5" name="Title 4">
            <a:extLst>
              <a:ext uri="{FF2B5EF4-FFF2-40B4-BE49-F238E27FC236}">
                <a16:creationId xmlns:a16="http://schemas.microsoft.com/office/drawing/2014/main" id="{7BAB7BF3-9D4F-9942-9F08-BA0E1DCF0791}"/>
              </a:ext>
            </a:extLst>
          </p:cNvPr>
          <p:cNvSpPr>
            <a:spLocks noGrp="1"/>
          </p:cNvSpPr>
          <p:nvPr>
            <p:ph type="title"/>
          </p:nvPr>
        </p:nvSpPr>
        <p:spPr>
          <a:xfrm>
            <a:off x="288600" y="212375"/>
            <a:ext cx="8169600" cy="763500"/>
          </a:xfrm>
        </p:spPr>
        <p:txBody>
          <a:bodyPr/>
          <a:lstStyle/>
          <a:p>
            <a:r>
              <a:rPr lang="en-US" dirty="0"/>
              <a:t>Plan of attack…</a:t>
            </a:r>
            <a:r>
              <a:rPr lang="en-US" dirty="0" err="1"/>
              <a:t>Cynllun</a:t>
            </a:r>
            <a:r>
              <a:rPr lang="en-US" dirty="0"/>
              <a:t> </a:t>
            </a:r>
            <a:r>
              <a:rPr lang="en-US" dirty="0" err="1"/>
              <a:t>ymosodiad</a:t>
            </a:r>
            <a:r>
              <a:rPr lang="en-US" dirty="0"/>
              <a:t>…</a:t>
            </a:r>
          </a:p>
        </p:txBody>
      </p:sp>
      <p:pic>
        <p:nvPicPr>
          <p:cNvPr id="9" name="Picture 8">
            <a:extLst>
              <a:ext uri="{FF2B5EF4-FFF2-40B4-BE49-F238E27FC236}">
                <a16:creationId xmlns:a16="http://schemas.microsoft.com/office/drawing/2014/main" id="{3D268E4F-EE06-4B4A-A229-1A95316656FF}"/>
              </a:ext>
            </a:extLst>
          </p:cNvPr>
          <p:cNvPicPr>
            <a:picLocks noChangeAspect="1"/>
          </p:cNvPicPr>
          <p:nvPr/>
        </p:nvPicPr>
        <p:blipFill>
          <a:blip r:embed="rId3"/>
          <a:stretch>
            <a:fillRect/>
          </a:stretch>
        </p:blipFill>
        <p:spPr>
          <a:xfrm rot="21257074">
            <a:off x="-818138" y="862199"/>
            <a:ext cx="4991100" cy="3327400"/>
          </a:xfrm>
          <a:prstGeom prst="rect">
            <a:avLst/>
          </a:prstGeom>
        </p:spPr>
      </p:pic>
      <p:pic>
        <p:nvPicPr>
          <p:cNvPr id="12" name="Picture 11">
            <a:extLst>
              <a:ext uri="{FF2B5EF4-FFF2-40B4-BE49-F238E27FC236}">
                <a16:creationId xmlns:a16="http://schemas.microsoft.com/office/drawing/2014/main" id="{1DDC63CB-0B34-414A-A79B-7C11EC1A4B22}"/>
              </a:ext>
            </a:extLst>
          </p:cNvPr>
          <p:cNvPicPr>
            <a:picLocks noChangeAspect="1"/>
          </p:cNvPicPr>
          <p:nvPr/>
        </p:nvPicPr>
        <p:blipFill>
          <a:blip r:embed="rId3"/>
          <a:stretch>
            <a:fillRect/>
          </a:stretch>
        </p:blipFill>
        <p:spPr>
          <a:xfrm rot="601836">
            <a:off x="2837308" y="862199"/>
            <a:ext cx="4991100" cy="33274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02085">
            <a:off x="2875782" y="1922076"/>
            <a:ext cx="1569276" cy="855566"/>
          </a:xfrm>
          <a:prstGeom prst="rect">
            <a:avLst/>
          </a:prstGeom>
        </p:spPr>
      </p:pic>
      <p:pic>
        <p:nvPicPr>
          <p:cNvPr id="14" name="Picture 13">
            <a:extLst>
              <a:ext uri="{FF2B5EF4-FFF2-40B4-BE49-F238E27FC236}">
                <a16:creationId xmlns:a16="http://schemas.microsoft.com/office/drawing/2014/main" id="{42F0C783-3146-444A-8FEC-DC34D1186449}"/>
              </a:ext>
            </a:extLst>
          </p:cNvPr>
          <p:cNvPicPr>
            <a:picLocks noChangeAspect="1"/>
          </p:cNvPicPr>
          <p:nvPr/>
        </p:nvPicPr>
        <p:blipFill>
          <a:blip r:embed="rId3"/>
          <a:stretch>
            <a:fillRect/>
          </a:stretch>
        </p:blipFill>
        <p:spPr>
          <a:xfrm rot="193772">
            <a:off x="6513782" y="686158"/>
            <a:ext cx="4991100" cy="3327400"/>
          </a:xfrm>
          <a:prstGeom prst="rect">
            <a:avLst/>
          </a:prstGeom>
        </p:spPr>
      </p:pic>
      <p:pic>
        <p:nvPicPr>
          <p:cNvPr id="13" name="Picture 12">
            <a:extLst>
              <a:ext uri="{FF2B5EF4-FFF2-40B4-BE49-F238E27FC236}">
                <a16:creationId xmlns:a16="http://schemas.microsoft.com/office/drawing/2014/main" id="{94FD0121-389C-2C46-A89A-E15B5FFA50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02085">
            <a:off x="6485373" y="2098116"/>
            <a:ext cx="1569276" cy="855566"/>
          </a:xfrm>
          <a:prstGeom prst="rect">
            <a:avLst/>
          </a:prstGeom>
        </p:spPr>
      </p:pic>
      <p:sp>
        <p:nvSpPr>
          <p:cNvPr id="17" name="TextBox 16">
            <a:extLst>
              <a:ext uri="{FF2B5EF4-FFF2-40B4-BE49-F238E27FC236}">
                <a16:creationId xmlns:a16="http://schemas.microsoft.com/office/drawing/2014/main" id="{D0109022-F112-0249-B402-9B01D09E3C4D}"/>
              </a:ext>
            </a:extLst>
          </p:cNvPr>
          <p:cNvSpPr txBox="1"/>
          <p:nvPr/>
        </p:nvSpPr>
        <p:spPr>
          <a:xfrm rot="21229291">
            <a:off x="816709" y="1959418"/>
            <a:ext cx="1951341" cy="1077218"/>
          </a:xfrm>
          <a:prstGeom prst="rect">
            <a:avLst/>
          </a:prstGeom>
          <a:noFill/>
        </p:spPr>
        <p:txBody>
          <a:bodyPr wrap="square" rtlCol="0">
            <a:spAutoFit/>
          </a:bodyPr>
          <a:lstStyle/>
          <a:p>
            <a:pPr algn="ctr"/>
            <a:r>
              <a:rPr lang="en-US" sz="1600" dirty="0"/>
              <a:t>Engage in wide and deep background reading</a:t>
            </a:r>
          </a:p>
        </p:txBody>
      </p:sp>
      <p:sp>
        <p:nvSpPr>
          <p:cNvPr id="19" name="TextBox 18">
            <a:extLst>
              <a:ext uri="{FF2B5EF4-FFF2-40B4-BE49-F238E27FC236}">
                <a16:creationId xmlns:a16="http://schemas.microsoft.com/office/drawing/2014/main" id="{E27F2B03-6211-6841-89BA-FEBD4B0D99CD}"/>
              </a:ext>
            </a:extLst>
          </p:cNvPr>
          <p:cNvSpPr txBox="1"/>
          <p:nvPr/>
        </p:nvSpPr>
        <p:spPr>
          <a:xfrm rot="252218">
            <a:off x="8209081" y="1797828"/>
            <a:ext cx="1951341" cy="1077218"/>
          </a:xfrm>
          <a:prstGeom prst="rect">
            <a:avLst/>
          </a:prstGeom>
          <a:noFill/>
        </p:spPr>
        <p:txBody>
          <a:bodyPr wrap="square" rtlCol="0">
            <a:spAutoFit/>
          </a:bodyPr>
          <a:lstStyle/>
          <a:p>
            <a:pPr algn="ctr"/>
            <a:r>
              <a:rPr lang="en-US" sz="1600" dirty="0"/>
              <a:t>Teach on PTE and collect evidence of your strengths in each strand</a:t>
            </a:r>
          </a:p>
        </p:txBody>
      </p:sp>
      <p:sp>
        <p:nvSpPr>
          <p:cNvPr id="27" name="TextBox 26">
            <a:extLst>
              <a:ext uri="{FF2B5EF4-FFF2-40B4-BE49-F238E27FC236}">
                <a16:creationId xmlns:a16="http://schemas.microsoft.com/office/drawing/2014/main" id="{5ED4FC7D-1A7C-FA4E-9660-08D3EE5924B5}"/>
              </a:ext>
            </a:extLst>
          </p:cNvPr>
          <p:cNvSpPr txBox="1"/>
          <p:nvPr/>
        </p:nvSpPr>
        <p:spPr>
          <a:xfrm rot="580509">
            <a:off x="4494763" y="1561573"/>
            <a:ext cx="1951341" cy="2062103"/>
          </a:xfrm>
          <a:prstGeom prst="rect">
            <a:avLst/>
          </a:prstGeom>
          <a:noFill/>
        </p:spPr>
        <p:txBody>
          <a:bodyPr wrap="square" rtlCol="0">
            <a:spAutoFit/>
          </a:bodyPr>
          <a:lstStyle/>
          <a:p>
            <a:pPr algn="ctr"/>
            <a:r>
              <a:rPr lang="en-US" sz="1600" dirty="0"/>
              <a:t>Plan for approaches / pedagogy/ strategies that demonstrate your understanding and engagement with each strand </a:t>
            </a:r>
          </a:p>
        </p:txBody>
      </p:sp>
    </p:spTree>
    <p:extLst>
      <p:ext uri="{BB962C8B-B14F-4D97-AF65-F5344CB8AC3E}">
        <p14:creationId xmlns:p14="http://schemas.microsoft.com/office/powerpoint/2010/main" val="2575363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sp>
        <p:nvSpPr>
          <p:cNvPr id="6" name="Google Shape;359;p26"/>
          <p:cNvSpPr txBox="1">
            <a:spLocks noGrp="1"/>
          </p:cNvSpPr>
          <p:nvPr>
            <p:ph type="body" idx="2"/>
          </p:nvPr>
        </p:nvSpPr>
        <p:spPr>
          <a:xfrm>
            <a:off x="1934094" y="2965147"/>
            <a:ext cx="6797530" cy="1815068"/>
          </a:xfrm>
          <a:prstGeom prst="rect">
            <a:avLst/>
          </a:prstGeom>
        </p:spPr>
        <p:txBody>
          <a:bodyPr spcFirstLastPara="1" wrap="square" lIns="121900" tIns="121900" rIns="121900" bIns="121900" anchor="ctr" anchorCtr="0">
            <a:noAutofit/>
          </a:bodyPr>
          <a:lstStyle/>
          <a:p>
            <a:pPr marL="342900" indent="-342900"/>
            <a:endParaRPr lang="en-GB" sz="2400" dirty="0"/>
          </a:p>
          <a:p>
            <a:pPr marL="342900" indent="-342900"/>
            <a:endParaRPr lang="en-GB" sz="2400" dirty="0"/>
          </a:p>
          <a:p>
            <a:pPr marL="342900" indent="-342900"/>
            <a:endParaRPr lang="en-GB" sz="2400" dirty="0"/>
          </a:p>
          <a:p>
            <a:pPr marL="0" lvl="0" indent="0" algn="l" rtl="0">
              <a:spcBef>
                <a:spcPts val="0"/>
              </a:spcBef>
              <a:spcAft>
                <a:spcPts val="0"/>
              </a:spcAft>
              <a:buNone/>
            </a:pPr>
            <a:endParaRPr dirty="0"/>
          </a:p>
        </p:txBody>
      </p:sp>
      <p:sp>
        <p:nvSpPr>
          <p:cNvPr id="5" name="Title 4">
            <a:extLst>
              <a:ext uri="{FF2B5EF4-FFF2-40B4-BE49-F238E27FC236}">
                <a16:creationId xmlns:a16="http://schemas.microsoft.com/office/drawing/2014/main" id="{7BAB7BF3-9D4F-9942-9F08-BA0E1DCF0791}"/>
              </a:ext>
            </a:extLst>
          </p:cNvPr>
          <p:cNvSpPr>
            <a:spLocks noGrp="1"/>
          </p:cNvSpPr>
          <p:nvPr>
            <p:ph type="title"/>
          </p:nvPr>
        </p:nvSpPr>
        <p:spPr>
          <a:xfrm>
            <a:off x="288600" y="212375"/>
            <a:ext cx="5581500" cy="763500"/>
          </a:xfrm>
        </p:spPr>
        <p:txBody>
          <a:bodyPr/>
          <a:lstStyle/>
          <a:p>
            <a:r>
              <a:rPr lang="en-US" dirty="0"/>
              <a:t>Plan of attack…</a:t>
            </a:r>
          </a:p>
        </p:txBody>
      </p:sp>
      <p:pic>
        <p:nvPicPr>
          <p:cNvPr id="9" name="Picture 8">
            <a:extLst>
              <a:ext uri="{FF2B5EF4-FFF2-40B4-BE49-F238E27FC236}">
                <a16:creationId xmlns:a16="http://schemas.microsoft.com/office/drawing/2014/main" id="{3D268E4F-EE06-4B4A-A229-1A95316656FF}"/>
              </a:ext>
            </a:extLst>
          </p:cNvPr>
          <p:cNvPicPr>
            <a:picLocks noChangeAspect="1"/>
          </p:cNvPicPr>
          <p:nvPr/>
        </p:nvPicPr>
        <p:blipFill>
          <a:blip r:embed="rId3"/>
          <a:stretch>
            <a:fillRect/>
          </a:stretch>
        </p:blipFill>
        <p:spPr>
          <a:xfrm rot="21257074">
            <a:off x="-818138" y="862199"/>
            <a:ext cx="4991100" cy="3327400"/>
          </a:xfrm>
          <a:prstGeom prst="rect">
            <a:avLst/>
          </a:prstGeom>
        </p:spPr>
      </p:pic>
      <p:pic>
        <p:nvPicPr>
          <p:cNvPr id="12" name="Picture 11">
            <a:extLst>
              <a:ext uri="{FF2B5EF4-FFF2-40B4-BE49-F238E27FC236}">
                <a16:creationId xmlns:a16="http://schemas.microsoft.com/office/drawing/2014/main" id="{1DDC63CB-0B34-414A-A79B-7C11EC1A4B22}"/>
              </a:ext>
            </a:extLst>
          </p:cNvPr>
          <p:cNvPicPr>
            <a:picLocks noChangeAspect="1"/>
          </p:cNvPicPr>
          <p:nvPr/>
        </p:nvPicPr>
        <p:blipFill>
          <a:blip r:embed="rId3"/>
          <a:stretch>
            <a:fillRect/>
          </a:stretch>
        </p:blipFill>
        <p:spPr>
          <a:xfrm rot="601836">
            <a:off x="2837308" y="862199"/>
            <a:ext cx="4991100" cy="33274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02085">
            <a:off x="2875782" y="1922076"/>
            <a:ext cx="1569276" cy="855566"/>
          </a:xfrm>
          <a:prstGeom prst="rect">
            <a:avLst/>
          </a:prstGeom>
        </p:spPr>
      </p:pic>
      <p:pic>
        <p:nvPicPr>
          <p:cNvPr id="14" name="Picture 13">
            <a:extLst>
              <a:ext uri="{FF2B5EF4-FFF2-40B4-BE49-F238E27FC236}">
                <a16:creationId xmlns:a16="http://schemas.microsoft.com/office/drawing/2014/main" id="{42F0C783-3146-444A-8FEC-DC34D1186449}"/>
              </a:ext>
            </a:extLst>
          </p:cNvPr>
          <p:cNvPicPr>
            <a:picLocks noChangeAspect="1"/>
          </p:cNvPicPr>
          <p:nvPr/>
        </p:nvPicPr>
        <p:blipFill>
          <a:blip r:embed="rId3"/>
          <a:stretch>
            <a:fillRect/>
          </a:stretch>
        </p:blipFill>
        <p:spPr>
          <a:xfrm rot="193772">
            <a:off x="6513782" y="686158"/>
            <a:ext cx="4991100" cy="3327400"/>
          </a:xfrm>
          <a:prstGeom prst="rect">
            <a:avLst/>
          </a:prstGeom>
        </p:spPr>
      </p:pic>
      <p:pic>
        <p:nvPicPr>
          <p:cNvPr id="13" name="Picture 12">
            <a:extLst>
              <a:ext uri="{FF2B5EF4-FFF2-40B4-BE49-F238E27FC236}">
                <a16:creationId xmlns:a16="http://schemas.microsoft.com/office/drawing/2014/main" id="{94FD0121-389C-2C46-A89A-E15B5FFA50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02085">
            <a:off x="6485373" y="2098116"/>
            <a:ext cx="1569276" cy="855566"/>
          </a:xfrm>
          <a:prstGeom prst="rect">
            <a:avLst/>
          </a:prstGeom>
        </p:spPr>
      </p:pic>
      <p:sp>
        <p:nvSpPr>
          <p:cNvPr id="17" name="TextBox 16">
            <a:extLst>
              <a:ext uri="{FF2B5EF4-FFF2-40B4-BE49-F238E27FC236}">
                <a16:creationId xmlns:a16="http://schemas.microsoft.com/office/drawing/2014/main" id="{D0109022-F112-0249-B402-9B01D09E3C4D}"/>
              </a:ext>
            </a:extLst>
          </p:cNvPr>
          <p:cNvSpPr txBox="1"/>
          <p:nvPr/>
        </p:nvSpPr>
        <p:spPr>
          <a:xfrm rot="21229291">
            <a:off x="816709" y="1959418"/>
            <a:ext cx="1951341" cy="1077218"/>
          </a:xfrm>
          <a:prstGeom prst="rect">
            <a:avLst/>
          </a:prstGeom>
          <a:noFill/>
        </p:spPr>
        <p:txBody>
          <a:bodyPr wrap="square" rtlCol="0">
            <a:spAutoFit/>
          </a:bodyPr>
          <a:lstStyle/>
          <a:p>
            <a:pPr algn="ctr"/>
            <a:r>
              <a:rPr lang="en-US" sz="1600" dirty="0"/>
              <a:t>Engage in wide and deep background reading</a:t>
            </a:r>
          </a:p>
        </p:txBody>
      </p:sp>
      <p:sp>
        <p:nvSpPr>
          <p:cNvPr id="19" name="TextBox 18">
            <a:extLst>
              <a:ext uri="{FF2B5EF4-FFF2-40B4-BE49-F238E27FC236}">
                <a16:creationId xmlns:a16="http://schemas.microsoft.com/office/drawing/2014/main" id="{E27F2B03-6211-6841-89BA-FEBD4B0D99CD}"/>
              </a:ext>
            </a:extLst>
          </p:cNvPr>
          <p:cNvSpPr txBox="1"/>
          <p:nvPr/>
        </p:nvSpPr>
        <p:spPr>
          <a:xfrm rot="252218">
            <a:off x="8209081" y="1797828"/>
            <a:ext cx="1951341" cy="1077218"/>
          </a:xfrm>
          <a:prstGeom prst="rect">
            <a:avLst/>
          </a:prstGeom>
          <a:noFill/>
        </p:spPr>
        <p:txBody>
          <a:bodyPr wrap="square" rtlCol="0">
            <a:spAutoFit/>
          </a:bodyPr>
          <a:lstStyle/>
          <a:p>
            <a:pPr algn="ctr"/>
            <a:r>
              <a:rPr lang="en-US" sz="1600" dirty="0"/>
              <a:t>Teach on PTE and collect evidence of your strengths in each strand</a:t>
            </a:r>
          </a:p>
        </p:txBody>
      </p:sp>
      <p:pic>
        <p:nvPicPr>
          <p:cNvPr id="20" name="Picture 19">
            <a:extLst>
              <a:ext uri="{FF2B5EF4-FFF2-40B4-BE49-F238E27FC236}">
                <a16:creationId xmlns:a16="http://schemas.microsoft.com/office/drawing/2014/main" id="{419C9EA4-66E8-DF49-9C59-C19E57366AA5}"/>
              </a:ext>
            </a:extLst>
          </p:cNvPr>
          <p:cNvPicPr>
            <a:picLocks noChangeAspect="1"/>
          </p:cNvPicPr>
          <p:nvPr/>
        </p:nvPicPr>
        <p:blipFill>
          <a:blip r:embed="rId3"/>
          <a:stretch>
            <a:fillRect/>
          </a:stretch>
        </p:blipFill>
        <p:spPr>
          <a:xfrm rot="21314756">
            <a:off x="5199716" y="3667353"/>
            <a:ext cx="4991100" cy="3327400"/>
          </a:xfrm>
          <a:prstGeom prst="rect">
            <a:avLst/>
          </a:prstGeom>
        </p:spPr>
      </p:pic>
      <p:pic>
        <p:nvPicPr>
          <p:cNvPr id="21" name="Picture 20">
            <a:extLst>
              <a:ext uri="{FF2B5EF4-FFF2-40B4-BE49-F238E27FC236}">
                <a16:creationId xmlns:a16="http://schemas.microsoft.com/office/drawing/2014/main" id="{C0EE0097-8B06-4848-8A4E-ED4C801AE9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7081161">
            <a:off x="8338030" y="3531257"/>
            <a:ext cx="1569276" cy="855566"/>
          </a:xfrm>
          <a:prstGeom prst="rect">
            <a:avLst/>
          </a:prstGeom>
        </p:spPr>
      </p:pic>
      <p:sp>
        <p:nvSpPr>
          <p:cNvPr id="22" name="TextBox 21">
            <a:extLst>
              <a:ext uri="{FF2B5EF4-FFF2-40B4-BE49-F238E27FC236}">
                <a16:creationId xmlns:a16="http://schemas.microsoft.com/office/drawing/2014/main" id="{64EF2AE9-037E-4C4F-A404-AD526904DA2E}"/>
              </a:ext>
            </a:extLst>
          </p:cNvPr>
          <p:cNvSpPr txBox="1"/>
          <p:nvPr/>
        </p:nvSpPr>
        <p:spPr>
          <a:xfrm rot="21211325">
            <a:off x="6679437" y="4512440"/>
            <a:ext cx="2447825" cy="1815882"/>
          </a:xfrm>
          <a:prstGeom prst="rect">
            <a:avLst/>
          </a:prstGeom>
          <a:noFill/>
        </p:spPr>
        <p:txBody>
          <a:bodyPr wrap="square" rtlCol="0">
            <a:spAutoFit/>
          </a:bodyPr>
          <a:lstStyle/>
          <a:p>
            <a:pPr algn="ctr"/>
            <a:r>
              <a:rPr lang="en-US" sz="1600" dirty="0"/>
              <a:t>Reflect on your development of each strand weekly, set targets, ask for advice, seek opportunities for professional development</a:t>
            </a:r>
          </a:p>
        </p:txBody>
      </p:sp>
      <p:sp>
        <p:nvSpPr>
          <p:cNvPr id="26" name="TextBox 25">
            <a:extLst>
              <a:ext uri="{FF2B5EF4-FFF2-40B4-BE49-F238E27FC236}">
                <a16:creationId xmlns:a16="http://schemas.microsoft.com/office/drawing/2014/main" id="{8006582A-D3EE-0448-8FF3-935D5C8666F0}"/>
              </a:ext>
            </a:extLst>
          </p:cNvPr>
          <p:cNvSpPr txBox="1"/>
          <p:nvPr/>
        </p:nvSpPr>
        <p:spPr>
          <a:xfrm rot="580509">
            <a:off x="4494763" y="1561573"/>
            <a:ext cx="1951341" cy="2062103"/>
          </a:xfrm>
          <a:prstGeom prst="rect">
            <a:avLst/>
          </a:prstGeom>
          <a:noFill/>
        </p:spPr>
        <p:txBody>
          <a:bodyPr wrap="square" rtlCol="0">
            <a:spAutoFit/>
          </a:bodyPr>
          <a:lstStyle/>
          <a:p>
            <a:pPr algn="ctr"/>
            <a:r>
              <a:rPr lang="en-US" sz="1600" dirty="0"/>
              <a:t>Plan for approaches / pedagogy/ strategies that demonstrate your understanding and engagement with each strand </a:t>
            </a:r>
          </a:p>
        </p:txBody>
      </p:sp>
    </p:spTree>
    <p:extLst>
      <p:ext uri="{BB962C8B-B14F-4D97-AF65-F5344CB8AC3E}">
        <p14:creationId xmlns:p14="http://schemas.microsoft.com/office/powerpoint/2010/main" val="7047446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sp>
        <p:nvSpPr>
          <p:cNvPr id="6" name="Google Shape;359;p26"/>
          <p:cNvSpPr txBox="1">
            <a:spLocks noGrp="1"/>
          </p:cNvSpPr>
          <p:nvPr>
            <p:ph type="body" idx="2"/>
          </p:nvPr>
        </p:nvSpPr>
        <p:spPr>
          <a:xfrm>
            <a:off x="1934094" y="2965147"/>
            <a:ext cx="6797530" cy="1815068"/>
          </a:xfrm>
          <a:prstGeom prst="rect">
            <a:avLst/>
          </a:prstGeom>
        </p:spPr>
        <p:txBody>
          <a:bodyPr spcFirstLastPara="1" wrap="square" lIns="121900" tIns="121900" rIns="121900" bIns="121900" anchor="ctr" anchorCtr="0">
            <a:noAutofit/>
          </a:bodyPr>
          <a:lstStyle/>
          <a:p>
            <a:pPr marL="342900" indent="-342900"/>
            <a:endParaRPr lang="en-GB" sz="2400" dirty="0"/>
          </a:p>
          <a:p>
            <a:pPr marL="342900" indent="-342900"/>
            <a:endParaRPr lang="en-GB" sz="2400" dirty="0"/>
          </a:p>
          <a:p>
            <a:pPr marL="342900" indent="-342900"/>
            <a:endParaRPr lang="en-GB" sz="2400" dirty="0"/>
          </a:p>
          <a:p>
            <a:pPr marL="0" lvl="0" indent="0" algn="l" rtl="0">
              <a:spcBef>
                <a:spcPts val="0"/>
              </a:spcBef>
              <a:spcAft>
                <a:spcPts val="0"/>
              </a:spcAft>
              <a:buNone/>
            </a:pPr>
            <a:endParaRPr dirty="0"/>
          </a:p>
        </p:txBody>
      </p:sp>
      <p:sp>
        <p:nvSpPr>
          <p:cNvPr id="5" name="Title 4">
            <a:extLst>
              <a:ext uri="{FF2B5EF4-FFF2-40B4-BE49-F238E27FC236}">
                <a16:creationId xmlns:a16="http://schemas.microsoft.com/office/drawing/2014/main" id="{7BAB7BF3-9D4F-9942-9F08-BA0E1DCF0791}"/>
              </a:ext>
            </a:extLst>
          </p:cNvPr>
          <p:cNvSpPr>
            <a:spLocks noGrp="1"/>
          </p:cNvSpPr>
          <p:nvPr>
            <p:ph type="title"/>
          </p:nvPr>
        </p:nvSpPr>
        <p:spPr>
          <a:xfrm>
            <a:off x="288600" y="212375"/>
            <a:ext cx="5581500" cy="763500"/>
          </a:xfrm>
        </p:spPr>
        <p:txBody>
          <a:bodyPr/>
          <a:lstStyle/>
          <a:p>
            <a:r>
              <a:rPr lang="en-US" dirty="0"/>
              <a:t>Plan of attack…</a:t>
            </a:r>
          </a:p>
        </p:txBody>
      </p:sp>
      <p:pic>
        <p:nvPicPr>
          <p:cNvPr id="9" name="Picture 8">
            <a:extLst>
              <a:ext uri="{FF2B5EF4-FFF2-40B4-BE49-F238E27FC236}">
                <a16:creationId xmlns:a16="http://schemas.microsoft.com/office/drawing/2014/main" id="{3D268E4F-EE06-4B4A-A229-1A95316656FF}"/>
              </a:ext>
            </a:extLst>
          </p:cNvPr>
          <p:cNvPicPr>
            <a:picLocks noChangeAspect="1"/>
          </p:cNvPicPr>
          <p:nvPr/>
        </p:nvPicPr>
        <p:blipFill>
          <a:blip r:embed="rId3"/>
          <a:stretch>
            <a:fillRect/>
          </a:stretch>
        </p:blipFill>
        <p:spPr>
          <a:xfrm rot="21257074">
            <a:off x="-818138" y="862199"/>
            <a:ext cx="4991100" cy="3327400"/>
          </a:xfrm>
          <a:prstGeom prst="rect">
            <a:avLst/>
          </a:prstGeom>
        </p:spPr>
      </p:pic>
      <p:pic>
        <p:nvPicPr>
          <p:cNvPr id="12" name="Picture 11">
            <a:extLst>
              <a:ext uri="{FF2B5EF4-FFF2-40B4-BE49-F238E27FC236}">
                <a16:creationId xmlns:a16="http://schemas.microsoft.com/office/drawing/2014/main" id="{1DDC63CB-0B34-414A-A79B-7C11EC1A4B22}"/>
              </a:ext>
            </a:extLst>
          </p:cNvPr>
          <p:cNvPicPr>
            <a:picLocks noChangeAspect="1"/>
          </p:cNvPicPr>
          <p:nvPr/>
        </p:nvPicPr>
        <p:blipFill>
          <a:blip r:embed="rId3"/>
          <a:stretch>
            <a:fillRect/>
          </a:stretch>
        </p:blipFill>
        <p:spPr>
          <a:xfrm rot="601836">
            <a:off x="2837308" y="862199"/>
            <a:ext cx="4991100" cy="33274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02085">
            <a:off x="2875782" y="1922076"/>
            <a:ext cx="1569276" cy="855566"/>
          </a:xfrm>
          <a:prstGeom prst="rect">
            <a:avLst/>
          </a:prstGeom>
        </p:spPr>
      </p:pic>
      <p:pic>
        <p:nvPicPr>
          <p:cNvPr id="14" name="Picture 13">
            <a:extLst>
              <a:ext uri="{FF2B5EF4-FFF2-40B4-BE49-F238E27FC236}">
                <a16:creationId xmlns:a16="http://schemas.microsoft.com/office/drawing/2014/main" id="{42F0C783-3146-444A-8FEC-DC34D1186449}"/>
              </a:ext>
            </a:extLst>
          </p:cNvPr>
          <p:cNvPicPr>
            <a:picLocks noChangeAspect="1"/>
          </p:cNvPicPr>
          <p:nvPr/>
        </p:nvPicPr>
        <p:blipFill>
          <a:blip r:embed="rId3"/>
          <a:stretch>
            <a:fillRect/>
          </a:stretch>
        </p:blipFill>
        <p:spPr>
          <a:xfrm rot="193772">
            <a:off x="6513782" y="686158"/>
            <a:ext cx="4991100" cy="3327400"/>
          </a:xfrm>
          <a:prstGeom prst="rect">
            <a:avLst/>
          </a:prstGeom>
        </p:spPr>
      </p:pic>
      <p:pic>
        <p:nvPicPr>
          <p:cNvPr id="13" name="Picture 12">
            <a:extLst>
              <a:ext uri="{FF2B5EF4-FFF2-40B4-BE49-F238E27FC236}">
                <a16:creationId xmlns:a16="http://schemas.microsoft.com/office/drawing/2014/main" id="{94FD0121-389C-2C46-A89A-E15B5FFA50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02085">
            <a:off x="6485373" y="2098116"/>
            <a:ext cx="1569276" cy="855566"/>
          </a:xfrm>
          <a:prstGeom prst="rect">
            <a:avLst/>
          </a:prstGeom>
        </p:spPr>
      </p:pic>
      <p:sp>
        <p:nvSpPr>
          <p:cNvPr id="17" name="TextBox 16">
            <a:extLst>
              <a:ext uri="{FF2B5EF4-FFF2-40B4-BE49-F238E27FC236}">
                <a16:creationId xmlns:a16="http://schemas.microsoft.com/office/drawing/2014/main" id="{D0109022-F112-0249-B402-9B01D09E3C4D}"/>
              </a:ext>
            </a:extLst>
          </p:cNvPr>
          <p:cNvSpPr txBox="1"/>
          <p:nvPr/>
        </p:nvSpPr>
        <p:spPr>
          <a:xfrm rot="21229291">
            <a:off x="816709" y="1959418"/>
            <a:ext cx="1951341" cy="1077218"/>
          </a:xfrm>
          <a:prstGeom prst="rect">
            <a:avLst/>
          </a:prstGeom>
          <a:noFill/>
        </p:spPr>
        <p:txBody>
          <a:bodyPr wrap="square" rtlCol="0">
            <a:spAutoFit/>
          </a:bodyPr>
          <a:lstStyle/>
          <a:p>
            <a:pPr algn="ctr"/>
            <a:r>
              <a:rPr lang="en-US" sz="1600" dirty="0"/>
              <a:t>Engage in wide and deep background reading</a:t>
            </a:r>
          </a:p>
        </p:txBody>
      </p:sp>
      <p:sp>
        <p:nvSpPr>
          <p:cNvPr id="19" name="TextBox 18">
            <a:extLst>
              <a:ext uri="{FF2B5EF4-FFF2-40B4-BE49-F238E27FC236}">
                <a16:creationId xmlns:a16="http://schemas.microsoft.com/office/drawing/2014/main" id="{E27F2B03-6211-6841-89BA-FEBD4B0D99CD}"/>
              </a:ext>
            </a:extLst>
          </p:cNvPr>
          <p:cNvSpPr txBox="1"/>
          <p:nvPr/>
        </p:nvSpPr>
        <p:spPr>
          <a:xfrm rot="252218">
            <a:off x="8209081" y="1797828"/>
            <a:ext cx="1951341" cy="1077218"/>
          </a:xfrm>
          <a:prstGeom prst="rect">
            <a:avLst/>
          </a:prstGeom>
          <a:noFill/>
        </p:spPr>
        <p:txBody>
          <a:bodyPr wrap="square" rtlCol="0">
            <a:spAutoFit/>
          </a:bodyPr>
          <a:lstStyle/>
          <a:p>
            <a:pPr algn="ctr"/>
            <a:r>
              <a:rPr lang="en-US" sz="1600" dirty="0"/>
              <a:t>Teach on PTE and collect evidence of your strengths in each strand</a:t>
            </a:r>
          </a:p>
        </p:txBody>
      </p:sp>
      <p:pic>
        <p:nvPicPr>
          <p:cNvPr id="20" name="Picture 19">
            <a:extLst>
              <a:ext uri="{FF2B5EF4-FFF2-40B4-BE49-F238E27FC236}">
                <a16:creationId xmlns:a16="http://schemas.microsoft.com/office/drawing/2014/main" id="{419C9EA4-66E8-DF49-9C59-C19E57366AA5}"/>
              </a:ext>
            </a:extLst>
          </p:cNvPr>
          <p:cNvPicPr>
            <a:picLocks noChangeAspect="1"/>
          </p:cNvPicPr>
          <p:nvPr/>
        </p:nvPicPr>
        <p:blipFill>
          <a:blip r:embed="rId3"/>
          <a:stretch>
            <a:fillRect/>
          </a:stretch>
        </p:blipFill>
        <p:spPr>
          <a:xfrm rot="21314756">
            <a:off x="5199716" y="3667353"/>
            <a:ext cx="4991100" cy="3327400"/>
          </a:xfrm>
          <a:prstGeom prst="rect">
            <a:avLst/>
          </a:prstGeom>
        </p:spPr>
      </p:pic>
      <p:pic>
        <p:nvPicPr>
          <p:cNvPr id="21" name="Picture 20">
            <a:extLst>
              <a:ext uri="{FF2B5EF4-FFF2-40B4-BE49-F238E27FC236}">
                <a16:creationId xmlns:a16="http://schemas.microsoft.com/office/drawing/2014/main" id="{C0EE0097-8B06-4848-8A4E-ED4C801AE9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7081161">
            <a:off x="8338030" y="3531257"/>
            <a:ext cx="1569276" cy="855566"/>
          </a:xfrm>
          <a:prstGeom prst="rect">
            <a:avLst/>
          </a:prstGeom>
        </p:spPr>
      </p:pic>
      <p:sp>
        <p:nvSpPr>
          <p:cNvPr id="22" name="TextBox 21">
            <a:extLst>
              <a:ext uri="{FF2B5EF4-FFF2-40B4-BE49-F238E27FC236}">
                <a16:creationId xmlns:a16="http://schemas.microsoft.com/office/drawing/2014/main" id="{64EF2AE9-037E-4C4F-A404-AD526904DA2E}"/>
              </a:ext>
            </a:extLst>
          </p:cNvPr>
          <p:cNvSpPr txBox="1"/>
          <p:nvPr/>
        </p:nvSpPr>
        <p:spPr>
          <a:xfrm rot="21211325">
            <a:off x="6679437" y="4512440"/>
            <a:ext cx="2447825" cy="1815882"/>
          </a:xfrm>
          <a:prstGeom prst="rect">
            <a:avLst/>
          </a:prstGeom>
          <a:noFill/>
        </p:spPr>
        <p:txBody>
          <a:bodyPr wrap="square" rtlCol="0">
            <a:spAutoFit/>
          </a:bodyPr>
          <a:lstStyle/>
          <a:p>
            <a:pPr algn="ctr"/>
            <a:r>
              <a:rPr lang="en-US" sz="1600" dirty="0"/>
              <a:t>Reflect on your development of each strand weekly, set targets, ask for advice, seek opportunities for professional development</a:t>
            </a:r>
          </a:p>
        </p:txBody>
      </p:sp>
      <p:pic>
        <p:nvPicPr>
          <p:cNvPr id="23" name="Picture 22">
            <a:extLst>
              <a:ext uri="{FF2B5EF4-FFF2-40B4-BE49-F238E27FC236}">
                <a16:creationId xmlns:a16="http://schemas.microsoft.com/office/drawing/2014/main" id="{AEF2689D-9467-4245-AA59-BC7D1500A68B}"/>
              </a:ext>
            </a:extLst>
          </p:cNvPr>
          <p:cNvPicPr>
            <a:picLocks noChangeAspect="1"/>
          </p:cNvPicPr>
          <p:nvPr/>
        </p:nvPicPr>
        <p:blipFill>
          <a:blip r:embed="rId3"/>
          <a:stretch>
            <a:fillRect/>
          </a:stretch>
        </p:blipFill>
        <p:spPr>
          <a:xfrm rot="386711">
            <a:off x="1658426" y="3606352"/>
            <a:ext cx="4991100" cy="3327400"/>
          </a:xfrm>
          <a:prstGeom prst="rect">
            <a:avLst/>
          </a:prstGeom>
        </p:spPr>
      </p:pic>
      <p:pic>
        <p:nvPicPr>
          <p:cNvPr id="24" name="Picture 23">
            <a:extLst>
              <a:ext uri="{FF2B5EF4-FFF2-40B4-BE49-F238E27FC236}">
                <a16:creationId xmlns:a16="http://schemas.microsoft.com/office/drawing/2014/main" id="{CF13E43A-39CF-8945-B06B-A1567BD1AA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2012739">
            <a:off x="5298931" y="5253612"/>
            <a:ext cx="1569276" cy="855566"/>
          </a:xfrm>
          <a:prstGeom prst="rect">
            <a:avLst/>
          </a:prstGeom>
        </p:spPr>
      </p:pic>
      <p:sp>
        <p:nvSpPr>
          <p:cNvPr id="25" name="TextBox 24">
            <a:extLst>
              <a:ext uri="{FF2B5EF4-FFF2-40B4-BE49-F238E27FC236}">
                <a16:creationId xmlns:a16="http://schemas.microsoft.com/office/drawing/2014/main" id="{735EBA5C-D955-3F46-A13B-DB07A5C4F273}"/>
              </a:ext>
            </a:extLst>
          </p:cNvPr>
          <p:cNvSpPr txBox="1"/>
          <p:nvPr/>
        </p:nvSpPr>
        <p:spPr>
          <a:xfrm rot="353900">
            <a:off x="3221748" y="4693945"/>
            <a:ext cx="2107566" cy="1077218"/>
          </a:xfrm>
          <a:prstGeom prst="rect">
            <a:avLst/>
          </a:prstGeom>
          <a:noFill/>
        </p:spPr>
        <p:txBody>
          <a:bodyPr wrap="square" rtlCol="0">
            <a:spAutoFit/>
          </a:bodyPr>
          <a:lstStyle/>
          <a:p>
            <a:pPr algn="ctr"/>
            <a:r>
              <a:rPr lang="en-US" sz="1600" dirty="0"/>
              <a:t>Reflect on your strengths and aspects you wish to develop…present!</a:t>
            </a:r>
          </a:p>
        </p:txBody>
      </p:sp>
      <p:sp>
        <p:nvSpPr>
          <p:cNvPr id="26" name="TextBox 25">
            <a:extLst>
              <a:ext uri="{FF2B5EF4-FFF2-40B4-BE49-F238E27FC236}">
                <a16:creationId xmlns:a16="http://schemas.microsoft.com/office/drawing/2014/main" id="{33FD0F7C-F3AD-8F41-8275-3DA0FB6667A9}"/>
              </a:ext>
            </a:extLst>
          </p:cNvPr>
          <p:cNvSpPr txBox="1"/>
          <p:nvPr/>
        </p:nvSpPr>
        <p:spPr>
          <a:xfrm rot="580509">
            <a:off x="4494763" y="1561573"/>
            <a:ext cx="1951341" cy="2062103"/>
          </a:xfrm>
          <a:prstGeom prst="rect">
            <a:avLst/>
          </a:prstGeom>
          <a:noFill/>
        </p:spPr>
        <p:txBody>
          <a:bodyPr wrap="square" rtlCol="0">
            <a:spAutoFit/>
          </a:bodyPr>
          <a:lstStyle/>
          <a:p>
            <a:pPr algn="ctr"/>
            <a:r>
              <a:rPr lang="en-US" sz="1600" dirty="0"/>
              <a:t>Plan for approaches / pedagogy/ strategies that demonstrate your understanding and engagement with each strand </a:t>
            </a:r>
          </a:p>
        </p:txBody>
      </p:sp>
    </p:spTree>
    <p:extLst>
      <p:ext uri="{BB962C8B-B14F-4D97-AF65-F5344CB8AC3E}">
        <p14:creationId xmlns:p14="http://schemas.microsoft.com/office/powerpoint/2010/main" val="41151820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sp>
        <p:nvSpPr>
          <p:cNvPr id="6" name="Google Shape;359;p26"/>
          <p:cNvSpPr txBox="1">
            <a:spLocks noGrp="1"/>
          </p:cNvSpPr>
          <p:nvPr>
            <p:ph type="body" idx="2"/>
          </p:nvPr>
        </p:nvSpPr>
        <p:spPr>
          <a:xfrm>
            <a:off x="1934094" y="2965147"/>
            <a:ext cx="6797530" cy="1815068"/>
          </a:xfrm>
          <a:prstGeom prst="rect">
            <a:avLst/>
          </a:prstGeom>
        </p:spPr>
        <p:txBody>
          <a:bodyPr spcFirstLastPara="1" wrap="square" lIns="121900" tIns="121900" rIns="121900" bIns="121900" anchor="ctr" anchorCtr="0">
            <a:noAutofit/>
          </a:bodyPr>
          <a:lstStyle/>
          <a:p>
            <a:pPr marL="342900" indent="-342900"/>
            <a:endParaRPr lang="en-GB" sz="2400" dirty="0"/>
          </a:p>
          <a:p>
            <a:pPr marL="342900" indent="-342900"/>
            <a:endParaRPr lang="en-GB" sz="2400" dirty="0"/>
          </a:p>
          <a:p>
            <a:pPr marL="342900" indent="-342900"/>
            <a:endParaRPr lang="en-GB" sz="2400" dirty="0"/>
          </a:p>
          <a:p>
            <a:pPr marL="0" lvl="0" indent="0" algn="l" rtl="0">
              <a:spcBef>
                <a:spcPts val="0"/>
              </a:spcBef>
              <a:spcAft>
                <a:spcPts val="0"/>
              </a:spcAft>
              <a:buNone/>
            </a:pPr>
            <a:endParaRPr dirty="0"/>
          </a:p>
        </p:txBody>
      </p:sp>
      <p:sp>
        <p:nvSpPr>
          <p:cNvPr id="5" name="Title 4">
            <a:extLst>
              <a:ext uri="{FF2B5EF4-FFF2-40B4-BE49-F238E27FC236}">
                <a16:creationId xmlns:a16="http://schemas.microsoft.com/office/drawing/2014/main" id="{7BAB7BF3-9D4F-9942-9F08-BA0E1DCF0791}"/>
              </a:ext>
            </a:extLst>
          </p:cNvPr>
          <p:cNvSpPr>
            <a:spLocks noGrp="1"/>
          </p:cNvSpPr>
          <p:nvPr>
            <p:ph type="title"/>
          </p:nvPr>
        </p:nvSpPr>
        <p:spPr>
          <a:xfrm>
            <a:off x="288600" y="212375"/>
            <a:ext cx="5581500" cy="763500"/>
          </a:xfrm>
        </p:spPr>
        <p:txBody>
          <a:bodyPr/>
          <a:lstStyle/>
          <a:p>
            <a:r>
              <a:rPr lang="en-US" dirty="0" err="1"/>
              <a:t>Cynllun</a:t>
            </a:r>
            <a:r>
              <a:rPr lang="en-US" dirty="0"/>
              <a:t> </a:t>
            </a:r>
            <a:r>
              <a:rPr lang="en-US" dirty="0" err="1"/>
              <a:t>ymosodiad</a:t>
            </a:r>
            <a:r>
              <a:rPr lang="en-US" dirty="0"/>
              <a:t>…</a:t>
            </a:r>
          </a:p>
        </p:txBody>
      </p:sp>
      <p:pic>
        <p:nvPicPr>
          <p:cNvPr id="9" name="Picture 8">
            <a:extLst>
              <a:ext uri="{FF2B5EF4-FFF2-40B4-BE49-F238E27FC236}">
                <a16:creationId xmlns:a16="http://schemas.microsoft.com/office/drawing/2014/main" id="{3D268E4F-EE06-4B4A-A229-1A95316656FF}"/>
              </a:ext>
            </a:extLst>
          </p:cNvPr>
          <p:cNvPicPr>
            <a:picLocks noChangeAspect="1"/>
          </p:cNvPicPr>
          <p:nvPr/>
        </p:nvPicPr>
        <p:blipFill>
          <a:blip r:embed="rId3"/>
          <a:stretch>
            <a:fillRect/>
          </a:stretch>
        </p:blipFill>
        <p:spPr>
          <a:xfrm rot="21257074">
            <a:off x="-818138" y="862199"/>
            <a:ext cx="4991100" cy="3327400"/>
          </a:xfrm>
          <a:prstGeom prst="rect">
            <a:avLst/>
          </a:prstGeom>
        </p:spPr>
      </p:pic>
      <p:pic>
        <p:nvPicPr>
          <p:cNvPr id="12" name="Picture 11">
            <a:extLst>
              <a:ext uri="{FF2B5EF4-FFF2-40B4-BE49-F238E27FC236}">
                <a16:creationId xmlns:a16="http://schemas.microsoft.com/office/drawing/2014/main" id="{1DDC63CB-0B34-414A-A79B-7C11EC1A4B22}"/>
              </a:ext>
            </a:extLst>
          </p:cNvPr>
          <p:cNvPicPr>
            <a:picLocks noChangeAspect="1"/>
          </p:cNvPicPr>
          <p:nvPr/>
        </p:nvPicPr>
        <p:blipFill>
          <a:blip r:embed="rId3"/>
          <a:stretch>
            <a:fillRect/>
          </a:stretch>
        </p:blipFill>
        <p:spPr>
          <a:xfrm rot="601836">
            <a:off x="2837308" y="862199"/>
            <a:ext cx="4991100" cy="33274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02085">
            <a:off x="2875782" y="1922076"/>
            <a:ext cx="1569276" cy="855566"/>
          </a:xfrm>
          <a:prstGeom prst="rect">
            <a:avLst/>
          </a:prstGeom>
        </p:spPr>
      </p:pic>
      <p:pic>
        <p:nvPicPr>
          <p:cNvPr id="14" name="Picture 13">
            <a:extLst>
              <a:ext uri="{FF2B5EF4-FFF2-40B4-BE49-F238E27FC236}">
                <a16:creationId xmlns:a16="http://schemas.microsoft.com/office/drawing/2014/main" id="{42F0C783-3146-444A-8FEC-DC34D1186449}"/>
              </a:ext>
            </a:extLst>
          </p:cNvPr>
          <p:cNvPicPr>
            <a:picLocks noChangeAspect="1"/>
          </p:cNvPicPr>
          <p:nvPr/>
        </p:nvPicPr>
        <p:blipFill>
          <a:blip r:embed="rId3"/>
          <a:stretch>
            <a:fillRect/>
          </a:stretch>
        </p:blipFill>
        <p:spPr>
          <a:xfrm rot="193772">
            <a:off x="6513782" y="686158"/>
            <a:ext cx="4991100" cy="3327400"/>
          </a:xfrm>
          <a:prstGeom prst="rect">
            <a:avLst/>
          </a:prstGeom>
        </p:spPr>
      </p:pic>
      <p:pic>
        <p:nvPicPr>
          <p:cNvPr id="13" name="Picture 12">
            <a:extLst>
              <a:ext uri="{FF2B5EF4-FFF2-40B4-BE49-F238E27FC236}">
                <a16:creationId xmlns:a16="http://schemas.microsoft.com/office/drawing/2014/main" id="{94FD0121-389C-2C46-A89A-E15B5FFA50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02085">
            <a:off x="6485373" y="2098116"/>
            <a:ext cx="1569276" cy="855566"/>
          </a:xfrm>
          <a:prstGeom prst="rect">
            <a:avLst/>
          </a:prstGeom>
        </p:spPr>
      </p:pic>
      <p:sp>
        <p:nvSpPr>
          <p:cNvPr id="17" name="TextBox 16">
            <a:extLst>
              <a:ext uri="{FF2B5EF4-FFF2-40B4-BE49-F238E27FC236}">
                <a16:creationId xmlns:a16="http://schemas.microsoft.com/office/drawing/2014/main" id="{D0109022-F112-0249-B402-9B01D09E3C4D}"/>
              </a:ext>
            </a:extLst>
          </p:cNvPr>
          <p:cNvSpPr txBox="1"/>
          <p:nvPr/>
        </p:nvSpPr>
        <p:spPr>
          <a:xfrm rot="21229291">
            <a:off x="816709" y="2082528"/>
            <a:ext cx="1951341" cy="830997"/>
          </a:xfrm>
          <a:prstGeom prst="rect">
            <a:avLst/>
          </a:prstGeom>
          <a:noFill/>
        </p:spPr>
        <p:txBody>
          <a:bodyPr wrap="square" rtlCol="0">
            <a:spAutoFit/>
          </a:bodyPr>
          <a:lstStyle/>
          <a:p>
            <a:pPr algn="ctr"/>
            <a:r>
              <a:rPr lang="en-US" sz="1600" dirty="0" err="1"/>
              <a:t>Cymryd</a:t>
            </a:r>
            <a:r>
              <a:rPr lang="en-US" sz="1600" dirty="0"/>
              <a:t> </a:t>
            </a:r>
            <a:r>
              <a:rPr lang="en-US" sz="1600" dirty="0" err="1"/>
              <a:t>rhan</a:t>
            </a:r>
            <a:r>
              <a:rPr lang="en-US" sz="1600" dirty="0"/>
              <a:t> mewn </a:t>
            </a:r>
            <a:r>
              <a:rPr lang="en-US" sz="1600" dirty="0" err="1"/>
              <a:t>darllen</a:t>
            </a:r>
            <a:r>
              <a:rPr lang="en-US" sz="1600" dirty="0"/>
              <a:t> </a:t>
            </a:r>
            <a:r>
              <a:rPr lang="en-US" sz="1600" dirty="0" err="1"/>
              <a:t>cefndir</a:t>
            </a:r>
            <a:r>
              <a:rPr lang="en-US" sz="1600" dirty="0"/>
              <a:t> </a:t>
            </a:r>
            <a:r>
              <a:rPr lang="en-US" sz="1600" dirty="0" err="1"/>
              <a:t>eang</a:t>
            </a:r>
            <a:r>
              <a:rPr lang="en-US" sz="1600" dirty="0"/>
              <a:t> a </a:t>
            </a:r>
            <a:r>
              <a:rPr lang="en-US" sz="1600" dirty="0" err="1"/>
              <a:t>dwfn</a:t>
            </a:r>
            <a:endParaRPr lang="en-US" sz="1600" dirty="0"/>
          </a:p>
        </p:txBody>
      </p:sp>
      <p:sp>
        <p:nvSpPr>
          <p:cNvPr id="19" name="TextBox 18">
            <a:extLst>
              <a:ext uri="{FF2B5EF4-FFF2-40B4-BE49-F238E27FC236}">
                <a16:creationId xmlns:a16="http://schemas.microsoft.com/office/drawing/2014/main" id="{E27F2B03-6211-6841-89BA-FEBD4B0D99CD}"/>
              </a:ext>
            </a:extLst>
          </p:cNvPr>
          <p:cNvSpPr txBox="1"/>
          <p:nvPr/>
        </p:nvSpPr>
        <p:spPr>
          <a:xfrm rot="252218">
            <a:off x="8209081" y="1674718"/>
            <a:ext cx="1951341" cy="1323439"/>
          </a:xfrm>
          <a:prstGeom prst="rect">
            <a:avLst/>
          </a:prstGeom>
          <a:noFill/>
        </p:spPr>
        <p:txBody>
          <a:bodyPr wrap="square" rtlCol="0">
            <a:spAutoFit/>
          </a:bodyPr>
          <a:lstStyle/>
          <a:p>
            <a:pPr algn="ctr"/>
            <a:r>
              <a:rPr lang="en-US" sz="1600" dirty="0" err="1"/>
              <a:t>Addysgwch</a:t>
            </a:r>
            <a:r>
              <a:rPr lang="en-US" sz="1600" dirty="0"/>
              <a:t> ar PAP a </a:t>
            </a:r>
            <a:r>
              <a:rPr lang="en-US" sz="1600" dirty="0" err="1"/>
              <a:t>chasglwch</a:t>
            </a:r>
            <a:r>
              <a:rPr lang="en-US" sz="1600" dirty="0"/>
              <a:t> </a:t>
            </a:r>
            <a:r>
              <a:rPr lang="en-US" sz="1600" dirty="0" err="1"/>
              <a:t>dystiolaeth</a:t>
            </a:r>
            <a:r>
              <a:rPr lang="en-US" sz="1600" dirty="0"/>
              <a:t> </a:t>
            </a:r>
            <a:r>
              <a:rPr lang="en-US" sz="1600" dirty="0" err="1"/>
              <a:t>o'ch</a:t>
            </a:r>
            <a:r>
              <a:rPr lang="en-US" sz="1600" dirty="0"/>
              <a:t> cryfderau </a:t>
            </a:r>
            <a:r>
              <a:rPr lang="en-US" sz="1600" dirty="0" err="1"/>
              <a:t>ym</a:t>
            </a:r>
            <a:r>
              <a:rPr lang="en-US" sz="1600" dirty="0"/>
              <a:t> </a:t>
            </a:r>
            <a:r>
              <a:rPr lang="en-US" sz="1600" dirty="0" err="1"/>
              <a:t>mhob</a:t>
            </a:r>
            <a:r>
              <a:rPr lang="en-US" sz="1600" dirty="0"/>
              <a:t> </a:t>
            </a:r>
            <a:r>
              <a:rPr lang="en-US" sz="1600" dirty="0" err="1"/>
              <a:t>llinyn</a:t>
            </a:r>
            <a:endParaRPr lang="en-US" sz="1600" dirty="0"/>
          </a:p>
        </p:txBody>
      </p:sp>
      <p:pic>
        <p:nvPicPr>
          <p:cNvPr id="20" name="Picture 19">
            <a:extLst>
              <a:ext uri="{FF2B5EF4-FFF2-40B4-BE49-F238E27FC236}">
                <a16:creationId xmlns:a16="http://schemas.microsoft.com/office/drawing/2014/main" id="{419C9EA4-66E8-DF49-9C59-C19E57366AA5}"/>
              </a:ext>
            </a:extLst>
          </p:cNvPr>
          <p:cNvPicPr>
            <a:picLocks noChangeAspect="1"/>
          </p:cNvPicPr>
          <p:nvPr/>
        </p:nvPicPr>
        <p:blipFill>
          <a:blip r:embed="rId3"/>
          <a:stretch>
            <a:fillRect/>
          </a:stretch>
        </p:blipFill>
        <p:spPr>
          <a:xfrm rot="21314756">
            <a:off x="5199716" y="3667353"/>
            <a:ext cx="4991100" cy="3327400"/>
          </a:xfrm>
          <a:prstGeom prst="rect">
            <a:avLst/>
          </a:prstGeom>
        </p:spPr>
      </p:pic>
      <p:pic>
        <p:nvPicPr>
          <p:cNvPr id="21" name="Picture 20">
            <a:extLst>
              <a:ext uri="{FF2B5EF4-FFF2-40B4-BE49-F238E27FC236}">
                <a16:creationId xmlns:a16="http://schemas.microsoft.com/office/drawing/2014/main" id="{C0EE0097-8B06-4848-8A4E-ED4C801AE9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7081161">
            <a:off x="8338030" y="3531257"/>
            <a:ext cx="1569276" cy="855566"/>
          </a:xfrm>
          <a:prstGeom prst="rect">
            <a:avLst/>
          </a:prstGeom>
        </p:spPr>
      </p:pic>
      <p:sp>
        <p:nvSpPr>
          <p:cNvPr id="22" name="TextBox 21">
            <a:extLst>
              <a:ext uri="{FF2B5EF4-FFF2-40B4-BE49-F238E27FC236}">
                <a16:creationId xmlns:a16="http://schemas.microsoft.com/office/drawing/2014/main" id="{64EF2AE9-037E-4C4F-A404-AD526904DA2E}"/>
              </a:ext>
            </a:extLst>
          </p:cNvPr>
          <p:cNvSpPr txBox="1"/>
          <p:nvPr/>
        </p:nvSpPr>
        <p:spPr>
          <a:xfrm rot="21211325">
            <a:off x="6679437" y="4512440"/>
            <a:ext cx="2447825" cy="1815882"/>
          </a:xfrm>
          <a:prstGeom prst="rect">
            <a:avLst/>
          </a:prstGeom>
          <a:noFill/>
        </p:spPr>
        <p:txBody>
          <a:bodyPr wrap="square" rtlCol="0">
            <a:spAutoFit/>
          </a:bodyPr>
          <a:lstStyle/>
          <a:p>
            <a:pPr algn="ctr"/>
            <a:r>
              <a:rPr lang="en-US" sz="1600" dirty="0" err="1"/>
              <a:t>Myfyriwch</a:t>
            </a:r>
            <a:r>
              <a:rPr lang="en-US" sz="1600" dirty="0"/>
              <a:t> ar </a:t>
            </a:r>
            <a:r>
              <a:rPr lang="en-US" sz="1600" dirty="0" err="1"/>
              <a:t>eich</a:t>
            </a:r>
            <a:r>
              <a:rPr lang="en-US" sz="1600" dirty="0"/>
              <a:t> </a:t>
            </a:r>
            <a:r>
              <a:rPr lang="en-US" sz="1600" dirty="0" err="1"/>
              <a:t>datblygiad</a:t>
            </a:r>
            <a:r>
              <a:rPr lang="en-US" sz="1600" dirty="0"/>
              <a:t> o bob </a:t>
            </a:r>
            <a:r>
              <a:rPr lang="en-US" sz="1600" dirty="0" err="1"/>
              <a:t>llinyn</a:t>
            </a:r>
            <a:r>
              <a:rPr lang="en-US" sz="1600" dirty="0"/>
              <a:t> </a:t>
            </a:r>
            <a:r>
              <a:rPr lang="en-US" sz="1600" dirty="0" err="1"/>
              <a:t>yn</a:t>
            </a:r>
            <a:r>
              <a:rPr lang="en-US" sz="1600" dirty="0"/>
              <a:t> </a:t>
            </a:r>
            <a:r>
              <a:rPr lang="en-US" sz="1600" dirty="0" err="1"/>
              <a:t>wythnosol</a:t>
            </a:r>
            <a:r>
              <a:rPr lang="en-US" sz="1600" dirty="0"/>
              <a:t>, </a:t>
            </a:r>
            <a:r>
              <a:rPr lang="en-US" sz="1600" dirty="0" err="1"/>
              <a:t>gosodwch</a:t>
            </a:r>
            <a:r>
              <a:rPr lang="en-US" sz="1600" dirty="0"/>
              <a:t> </a:t>
            </a:r>
            <a:r>
              <a:rPr lang="en-US" sz="1600" dirty="0" err="1"/>
              <a:t>dargedau</a:t>
            </a:r>
            <a:r>
              <a:rPr lang="en-US" sz="1600" dirty="0"/>
              <a:t>, </a:t>
            </a:r>
            <a:r>
              <a:rPr lang="en-US" sz="1600" dirty="0" err="1"/>
              <a:t>gofynnwch</a:t>
            </a:r>
            <a:r>
              <a:rPr lang="en-US" sz="1600" dirty="0"/>
              <a:t> am </a:t>
            </a:r>
            <a:r>
              <a:rPr lang="en-US" sz="1600" dirty="0" err="1"/>
              <a:t>gyngor</a:t>
            </a:r>
            <a:r>
              <a:rPr lang="en-US" sz="1600" dirty="0"/>
              <a:t>, </a:t>
            </a:r>
            <a:r>
              <a:rPr lang="en-US" sz="1600" dirty="0" err="1"/>
              <a:t>chwiliwch</a:t>
            </a:r>
            <a:r>
              <a:rPr lang="en-US" sz="1600" dirty="0"/>
              <a:t> am </a:t>
            </a:r>
            <a:r>
              <a:rPr lang="en-US" sz="1600" dirty="0" err="1"/>
              <a:t>gyfleoedd</a:t>
            </a:r>
            <a:r>
              <a:rPr lang="en-US" sz="1600" dirty="0"/>
              <a:t> ar gyfer </a:t>
            </a:r>
            <a:r>
              <a:rPr lang="en-US" sz="1600" dirty="0" err="1"/>
              <a:t>datblygiad</a:t>
            </a:r>
            <a:r>
              <a:rPr lang="en-US" sz="1600" dirty="0"/>
              <a:t> </a:t>
            </a:r>
            <a:r>
              <a:rPr lang="en-US" sz="1600" dirty="0" err="1"/>
              <a:t>proffesiynol</a:t>
            </a:r>
            <a:endParaRPr lang="en-US" sz="1600" dirty="0"/>
          </a:p>
        </p:txBody>
      </p:sp>
      <p:pic>
        <p:nvPicPr>
          <p:cNvPr id="23" name="Picture 22">
            <a:extLst>
              <a:ext uri="{FF2B5EF4-FFF2-40B4-BE49-F238E27FC236}">
                <a16:creationId xmlns:a16="http://schemas.microsoft.com/office/drawing/2014/main" id="{AEF2689D-9467-4245-AA59-BC7D1500A68B}"/>
              </a:ext>
            </a:extLst>
          </p:cNvPr>
          <p:cNvPicPr>
            <a:picLocks noChangeAspect="1"/>
          </p:cNvPicPr>
          <p:nvPr/>
        </p:nvPicPr>
        <p:blipFill>
          <a:blip r:embed="rId3"/>
          <a:stretch>
            <a:fillRect/>
          </a:stretch>
        </p:blipFill>
        <p:spPr>
          <a:xfrm rot="386711">
            <a:off x="1658426" y="3606352"/>
            <a:ext cx="4991100" cy="3327400"/>
          </a:xfrm>
          <a:prstGeom prst="rect">
            <a:avLst/>
          </a:prstGeom>
        </p:spPr>
      </p:pic>
      <p:pic>
        <p:nvPicPr>
          <p:cNvPr id="24" name="Picture 23">
            <a:extLst>
              <a:ext uri="{FF2B5EF4-FFF2-40B4-BE49-F238E27FC236}">
                <a16:creationId xmlns:a16="http://schemas.microsoft.com/office/drawing/2014/main" id="{CF13E43A-39CF-8945-B06B-A1567BD1AA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2012739">
            <a:off x="5298931" y="5253612"/>
            <a:ext cx="1569276" cy="855566"/>
          </a:xfrm>
          <a:prstGeom prst="rect">
            <a:avLst/>
          </a:prstGeom>
        </p:spPr>
      </p:pic>
      <p:sp>
        <p:nvSpPr>
          <p:cNvPr id="25" name="TextBox 24">
            <a:extLst>
              <a:ext uri="{FF2B5EF4-FFF2-40B4-BE49-F238E27FC236}">
                <a16:creationId xmlns:a16="http://schemas.microsoft.com/office/drawing/2014/main" id="{735EBA5C-D955-3F46-A13B-DB07A5C4F273}"/>
              </a:ext>
            </a:extLst>
          </p:cNvPr>
          <p:cNvSpPr txBox="1"/>
          <p:nvPr/>
        </p:nvSpPr>
        <p:spPr>
          <a:xfrm rot="353900">
            <a:off x="3221320" y="4579123"/>
            <a:ext cx="2268879" cy="1323439"/>
          </a:xfrm>
          <a:prstGeom prst="rect">
            <a:avLst/>
          </a:prstGeom>
          <a:noFill/>
        </p:spPr>
        <p:txBody>
          <a:bodyPr wrap="square" rtlCol="0">
            <a:spAutoFit/>
          </a:bodyPr>
          <a:lstStyle/>
          <a:p>
            <a:pPr algn="ctr"/>
            <a:r>
              <a:rPr lang="en-US" sz="1600" dirty="0" err="1"/>
              <a:t>Myfyriwch</a:t>
            </a:r>
            <a:r>
              <a:rPr lang="en-US" sz="1600" dirty="0"/>
              <a:t> ar </a:t>
            </a:r>
            <a:r>
              <a:rPr lang="en-US" sz="1600" dirty="0" err="1"/>
              <a:t>eich</a:t>
            </a:r>
            <a:r>
              <a:rPr lang="en-US" sz="1600" dirty="0"/>
              <a:t> cryfderau </a:t>
            </a:r>
            <a:r>
              <a:rPr lang="en-US" sz="1600" dirty="0" err="1"/>
              <a:t>a'r</a:t>
            </a:r>
            <a:r>
              <a:rPr lang="en-US" sz="1600" dirty="0"/>
              <a:t> </a:t>
            </a:r>
            <a:r>
              <a:rPr lang="en-US" sz="1600" dirty="0" err="1"/>
              <a:t>agweddau</a:t>
            </a:r>
            <a:r>
              <a:rPr lang="en-US" sz="1600" dirty="0"/>
              <a:t> </a:t>
            </a:r>
            <a:r>
              <a:rPr lang="en-US" sz="1600" dirty="0" err="1"/>
              <a:t>yr</a:t>
            </a:r>
            <a:r>
              <a:rPr lang="en-US" sz="1600" dirty="0"/>
              <a:t> </a:t>
            </a:r>
            <a:r>
              <a:rPr lang="en-US" sz="1600" dirty="0" err="1"/>
              <a:t>hoffech</a:t>
            </a:r>
            <a:r>
              <a:rPr lang="en-US" sz="1600" dirty="0"/>
              <a:t> </a:t>
            </a:r>
            <a:r>
              <a:rPr lang="en-US" sz="1600" dirty="0" err="1"/>
              <a:t>eu</a:t>
            </a:r>
            <a:r>
              <a:rPr lang="en-US" sz="1600" dirty="0"/>
              <a:t> datblygu…</a:t>
            </a:r>
            <a:r>
              <a:rPr lang="en-US" sz="1600" dirty="0" err="1"/>
              <a:t>cyflwynwch</a:t>
            </a:r>
            <a:r>
              <a:rPr lang="en-US" sz="1600" dirty="0"/>
              <a:t>!</a:t>
            </a:r>
          </a:p>
        </p:txBody>
      </p:sp>
      <p:sp>
        <p:nvSpPr>
          <p:cNvPr id="26" name="TextBox 25">
            <a:extLst>
              <a:ext uri="{FF2B5EF4-FFF2-40B4-BE49-F238E27FC236}">
                <a16:creationId xmlns:a16="http://schemas.microsoft.com/office/drawing/2014/main" id="{33FD0F7C-F3AD-8F41-8275-3DA0FB6667A9}"/>
              </a:ext>
            </a:extLst>
          </p:cNvPr>
          <p:cNvSpPr txBox="1"/>
          <p:nvPr/>
        </p:nvSpPr>
        <p:spPr>
          <a:xfrm rot="580509">
            <a:off x="4494763" y="1684683"/>
            <a:ext cx="1951341" cy="1815882"/>
          </a:xfrm>
          <a:prstGeom prst="rect">
            <a:avLst/>
          </a:prstGeom>
          <a:noFill/>
        </p:spPr>
        <p:txBody>
          <a:bodyPr wrap="square" rtlCol="0">
            <a:spAutoFit/>
          </a:bodyPr>
          <a:lstStyle/>
          <a:p>
            <a:pPr algn="ctr"/>
            <a:r>
              <a:rPr lang="en-US" sz="1600" dirty="0" err="1"/>
              <a:t>Cynllunio</a:t>
            </a:r>
            <a:r>
              <a:rPr lang="en-US" sz="1600" dirty="0"/>
              <a:t> ar gyfer </a:t>
            </a:r>
            <a:r>
              <a:rPr lang="en-US" sz="1600" dirty="0" err="1"/>
              <a:t>dulliau</a:t>
            </a:r>
            <a:r>
              <a:rPr lang="en-US" sz="1600" dirty="0"/>
              <a:t> / </a:t>
            </a:r>
            <a:r>
              <a:rPr lang="en-US" sz="1600" dirty="0" err="1"/>
              <a:t>addysgeg</a:t>
            </a:r>
            <a:r>
              <a:rPr lang="en-US" sz="1600" dirty="0"/>
              <a:t> / </a:t>
            </a:r>
            <a:r>
              <a:rPr lang="en-US" sz="1600" dirty="0" err="1"/>
              <a:t>strategaethau</a:t>
            </a:r>
            <a:r>
              <a:rPr lang="en-US" sz="1600" dirty="0"/>
              <a:t> </a:t>
            </a:r>
            <a:r>
              <a:rPr lang="en-US" sz="1600" dirty="0" err="1"/>
              <a:t>sy'n</a:t>
            </a:r>
            <a:r>
              <a:rPr lang="en-US" sz="1600" dirty="0"/>
              <a:t> </a:t>
            </a:r>
            <a:r>
              <a:rPr lang="en-US" sz="1600" dirty="0" err="1"/>
              <a:t>dangos</a:t>
            </a:r>
            <a:r>
              <a:rPr lang="en-US" sz="1600" dirty="0"/>
              <a:t> </a:t>
            </a:r>
            <a:r>
              <a:rPr lang="en-US" sz="1600" dirty="0" err="1"/>
              <a:t>eich</a:t>
            </a:r>
            <a:r>
              <a:rPr lang="en-US" sz="1600" dirty="0"/>
              <a:t> dealltwriaeth </a:t>
            </a:r>
            <a:r>
              <a:rPr lang="en-US" sz="1600" dirty="0" err="1"/>
              <a:t>a'ch</a:t>
            </a:r>
            <a:r>
              <a:rPr lang="en-US" sz="1600" dirty="0"/>
              <a:t> </a:t>
            </a:r>
            <a:r>
              <a:rPr lang="en-US" sz="1600" dirty="0" err="1"/>
              <a:t>ymgysylltiad</a:t>
            </a:r>
            <a:r>
              <a:rPr lang="en-US" sz="1600" dirty="0"/>
              <a:t> </a:t>
            </a:r>
            <a:r>
              <a:rPr lang="en-US" sz="1600" dirty="0" err="1"/>
              <a:t>â</a:t>
            </a:r>
            <a:r>
              <a:rPr lang="en-US" sz="1600" dirty="0"/>
              <a:t> </a:t>
            </a:r>
            <a:r>
              <a:rPr lang="en-US" sz="1600" dirty="0" err="1"/>
              <a:t>phob</a:t>
            </a:r>
            <a:r>
              <a:rPr lang="en-US" sz="1600" dirty="0"/>
              <a:t> </a:t>
            </a:r>
            <a:r>
              <a:rPr lang="en-US" sz="1600" dirty="0" err="1"/>
              <a:t>llinyn</a:t>
            </a:r>
            <a:endParaRPr lang="en-US" sz="1600" dirty="0"/>
          </a:p>
        </p:txBody>
      </p:sp>
    </p:spTree>
    <p:extLst>
      <p:ext uri="{BB962C8B-B14F-4D97-AF65-F5344CB8AC3E}">
        <p14:creationId xmlns:p14="http://schemas.microsoft.com/office/powerpoint/2010/main" val="26579198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1466257" y="2215425"/>
            <a:ext cx="7369906" cy="2799617"/>
          </a:xfrm>
        </p:spPr>
        <p:txBody>
          <a:bodyPr/>
          <a:lstStyle/>
          <a:p>
            <a:pPr algn="ctr"/>
            <a:r>
              <a:rPr lang="en-US" sz="3200" dirty="0">
                <a:solidFill>
                  <a:schemeClr val="accent1">
                    <a:lumMod val="75000"/>
                  </a:schemeClr>
                </a:solidFill>
              </a:rPr>
              <a:t>Why is it important that a teacher reflects on their strengths and areas of development?</a:t>
            </a:r>
          </a:p>
          <a:p>
            <a:pPr algn="ctr"/>
            <a:endParaRPr lang="en-US" sz="3200" dirty="0">
              <a:solidFill>
                <a:schemeClr val="accent1">
                  <a:lumMod val="75000"/>
                </a:schemeClr>
              </a:solidFill>
            </a:endParaRPr>
          </a:p>
          <a:p>
            <a:pPr algn="ctr"/>
            <a:r>
              <a:rPr lang="en-US" sz="3200" dirty="0">
                <a:solidFill>
                  <a:schemeClr val="accent1">
                    <a:lumMod val="75000"/>
                  </a:schemeClr>
                </a:solidFill>
              </a:rPr>
              <a:t>Pam </a:t>
            </a:r>
            <a:r>
              <a:rPr lang="en-US" sz="3200" dirty="0" err="1">
                <a:solidFill>
                  <a:schemeClr val="accent1">
                    <a:lumMod val="75000"/>
                  </a:schemeClr>
                </a:solidFill>
              </a:rPr>
              <a:t>ei</a:t>
            </a:r>
            <a:r>
              <a:rPr lang="en-US" sz="3200" dirty="0">
                <a:solidFill>
                  <a:schemeClr val="accent1">
                    <a:lumMod val="75000"/>
                  </a:schemeClr>
                </a:solidFill>
              </a:rPr>
              <a:t> bod </a:t>
            </a:r>
            <a:r>
              <a:rPr lang="en-US" sz="3200" dirty="0" err="1">
                <a:solidFill>
                  <a:schemeClr val="accent1">
                    <a:lumMod val="75000"/>
                  </a:schemeClr>
                </a:solidFill>
              </a:rPr>
              <a:t>yn</a:t>
            </a:r>
            <a:r>
              <a:rPr lang="en-US" sz="3200" dirty="0">
                <a:solidFill>
                  <a:schemeClr val="accent1">
                    <a:lumMod val="75000"/>
                  </a:schemeClr>
                </a:solidFill>
              </a:rPr>
              <a:t> </a:t>
            </a:r>
            <a:r>
              <a:rPr lang="en-US" sz="3200" dirty="0" err="1">
                <a:solidFill>
                  <a:schemeClr val="accent1">
                    <a:lumMod val="75000"/>
                  </a:schemeClr>
                </a:solidFill>
              </a:rPr>
              <a:t>bwysig</a:t>
            </a:r>
            <a:r>
              <a:rPr lang="en-US" sz="3200" dirty="0">
                <a:solidFill>
                  <a:schemeClr val="accent1">
                    <a:lumMod val="75000"/>
                  </a:schemeClr>
                </a:solidFill>
              </a:rPr>
              <a:t> bod </a:t>
            </a:r>
            <a:r>
              <a:rPr lang="en-US" sz="3200" dirty="0" err="1">
                <a:solidFill>
                  <a:schemeClr val="accent1">
                    <a:lumMod val="75000"/>
                  </a:schemeClr>
                </a:solidFill>
              </a:rPr>
              <a:t>athro</a:t>
            </a:r>
            <a:r>
              <a:rPr lang="en-US" sz="3200" dirty="0">
                <a:solidFill>
                  <a:schemeClr val="accent1">
                    <a:lumMod val="75000"/>
                  </a:schemeClr>
                </a:solidFill>
              </a:rPr>
              <a:t> </a:t>
            </a:r>
            <a:r>
              <a:rPr lang="en-US" sz="3200" dirty="0" err="1">
                <a:solidFill>
                  <a:schemeClr val="accent1">
                    <a:lumMod val="75000"/>
                  </a:schemeClr>
                </a:solidFill>
              </a:rPr>
              <a:t>yn</a:t>
            </a:r>
            <a:r>
              <a:rPr lang="en-US" sz="3200" dirty="0">
                <a:solidFill>
                  <a:schemeClr val="accent1">
                    <a:lumMod val="75000"/>
                  </a:schemeClr>
                </a:solidFill>
              </a:rPr>
              <a:t> </a:t>
            </a:r>
            <a:r>
              <a:rPr lang="en-US" sz="3200" dirty="0" err="1">
                <a:solidFill>
                  <a:schemeClr val="accent1">
                    <a:lumMod val="75000"/>
                  </a:schemeClr>
                </a:solidFill>
              </a:rPr>
              <a:t>myfyrio</a:t>
            </a:r>
            <a:r>
              <a:rPr lang="en-US" sz="3200" dirty="0">
                <a:solidFill>
                  <a:schemeClr val="accent1">
                    <a:lumMod val="75000"/>
                  </a:schemeClr>
                </a:solidFill>
              </a:rPr>
              <a:t> </a:t>
            </a:r>
            <a:r>
              <a:rPr lang="en-US" sz="3200" dirty="0" err="1">
                <a:solidFill>
                  <a:schemeClr val="accent1">
                    <a:lumMod val="75000"/>
                  </a:schemeClr>
                </a:solidFill>
              </a:rPr>
              <a:t>ar</a:t>
            </a:r>
            <a:r>
              <a:rPr lang="en-US" sz="3200" dirty="0">
                <a:solidFill>
                  <a:schemeClr val="accent1">
                    <a:lumMod val="75000"/>
                  </a:schemeClr>
                </a:solidFill>
              </a:rPr>
              <a:t> </a:t>
            </a:r>
            <a:r>
              <a:rPr lang="en-US" sz="3200" dirty="0" err="1">
                <a:solidFill>
                  <a:schemeClr val="accent1">
                    <a:lumMod val="75000"/>
                  </a:schemeClr>
                </a:solidFill>
              </a:rPr>
              <a:t>ei</a:t>
            </a:r>
            <a:r>
              <a:rPr lang="en-US" sz="3200" dirty="0">
                <a:solidFill>
                  <a:schemeClr val="accent1">
                    <a:lumMod val="75000"/>
                  </a:schemeClr>
                </a:solidFill>
              </a:rPr>
              <a:t> </a:t>
            </a:r>
            <a:r>
              <a:rPr lang="en-US" sz="3200" dirty="0" err="1">
                <a:solidFill>
                  <a:schemeClr val="accent1">
                    <a:lumMod val="75000"/>
                  </a:schemeClr>
                </a:solidFill>
              </a:rPr>
              <a:t>gryfderau</a:t>
            </a:r>
            <a:r>
              <a:rPr lang="en-US" sz="3200" dirty="0">
                <a:solidFill>
                  <a:schemeClr val="accent1">
                    <a:lumMod val="75000"/>
                  </a:schemeClr>
                </a:solidFill>
              </a:rPr>
              <a:t> </a:t>
            </a:r>
            <a:r>
              <a:rPr lang="en-US" sz="3200" dirty="0" err="1">
                <a:solidFill>
                  <a:schemeClr val="accent1">
                    <a:lumMod val="75000"/>
                  </a:schemeClr>
                </a:solidFill>
              </a:rPr>
              <a:t>a’i</a:t>
            </a:r>
            <a:r>
              <a:rPr lang="en-US" sz="3200" dirty="0">
                <a:solidFill>
                  <a:schemeClr val="accent1">
                    <a:lumMod val="75000"/>
                  </a:schemeClr>
                </a:solidFill>
              </a:rPr>
              <a:t> </a:t>
            </a:r>
            <a:r>
              <a:rPr lang="en-US" sz="3200" dirty="0" err="1">
                <a:solidFill>
                  <a:schemeClr val="accent1">
                    <a:lumMod val="75000"/>
                  </a:schemeClr>
                </a:solidFill>
              </a:rPr>
              <a:t>feysydd</a:t>
            </a:r>
            <a:r>
              <a:rPr lang="en-US" sz="3200" dirty="0">
                <a:solidFill>
                  <a:schemeClr val="accent1">
                    <a:lumMod val="75000"/>
                  </a:schemeClr>
                </a:solidFill>
              </a:rPr>
              <a:t> </a:t>
            </a:r>
            <a:r>
              <a:rPr lang="en-US" sz="3200" dirty="0" err="1">
                <a:solidFill>
                  <a:schemeClr val="accent1">
                    <a:lumMod val="75000"/>
                  </a:schemeClr>
                </a:solidFill>
              </a:rPr>
              <a:t>datblygu</a:t>
            </a:r>
            <a:r>
              <a:rPr lang="en-US" sz="3200" dirty="0">
                <a:solidFill>
                  <a:schemeClr val="accent1">
                    <a:lumMod val="75000"/>
                  </a:schemeClr>
                </a:solidFill>
              </a:rPr>
              <a:t>?</a:t>
            </a:r>
          </a:p>
          <a:p>
            <a:pPr algn="ctr"/>
            <a:endParaRPr lang="en-US" sz="3200" dirty="0">
              <a:solidFill>
                <a:schemeClr val="accent1">
                  <a:lumMod val="75000"/>
                </a:schemeClr>
              </a:solidFill>
            </a:endParaRPr>
          </a:p>
        </p:txBody>
      </p:sp>
      <p:sp>
        <p:nvSpPr>
          <p:cNvPr id="3" name="Title 2"/>
          <p:cNvSpPr>
            <a:spLocks noGrp="1"/>
          </p:cNvSpPr>
          <p:nvPr>
            <p:ph type="title"/>
          </p:nvPr>
        </p:nvSpPr>
        <p:spPr>
          <a:xfrm>
            <a:off x="401312" y="221900"/>
            <a:ext cx="5581500" cy="763500"/>
          </a:xfrm>
        </p:spPr>
        <p:txBody>
          <a:bodyPr/>
          <a:lstStyle/>
          <a:p>
            <a:r>
              <a:rPr lang="en-US" dirty="0"/>
              <a:t>Consider why the assignment has been set</a:t>
            </a:r>
            <a:r>
              <a:rPr lang="mr-IN" dirty="0"/>
              <a:t>…</a:t>
            </a:r>
            <a:endParaRPr lang="en-US" dirty="0"/>
          </a:p>
        </p:txBody>
      </p:sp>
      <p:sp>
        <p:nvSpPr>
          <p:cNvPr id="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sp>
        <p:nvSpPr>
          <p:cNvPr id="4" name="TextBox 3">
            <a:extLst>
              <a:ext uri="{FF2B5EF4-FFF2-40B4-BE49-F238E27FC236}">
                <a16:creationId xmlns:a16="http://schemas.microsoft.com/office/drawing/2014/main" id="{57408569-75A9-9E4A-8F95-21FEEDE80BE4}"/>
              </a:ext>
            </a:extLst>
          </p:cNvPr>
          <p:cNvSpPr txBox="1"/>
          <p:nvPr/>
        </p:nvSpPr>
        <p:spPr>
          <a:xfrm>
            <a:off x="7145337" y="1125531"/>
            <a:ext cx="1237839" cy="307777"/>
          </a:xfrm>
          <a:prstGeom prst="rect">
            <a:avLst/>
          </a:prstGeom>
          <a:noFill/>
        </p:spPr>
        <p:txBody>
          <a:bodyPr wrap="none" rtlCol="0">
            <a:spAutoFit/>
          </a:bodyPr>
          <a:lstStyle/>
          <a:p>
            <a:r>
              <a:rPr lang="en-US" dirty="0"/>
              <a:t>(Introduction)</a:t>
            </a:r>
          </a:p>
        </p:txBody>
      </p:sp>
    </p:spTree>
    <p:extLst>
      <p:ext uri="{BB962C8B-B14F-4D97-AF65-F5344CB8AC3E}">
        <p14:creationId xmlns:p14="http://schemas.microsoft.com/office/powerpoint/2010/main" val="10853485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203563" y="1164391"/>
            <a:ext cx="9311495" cy="2799617"/>
          </a:xfrm>
        </p:spPr>
        <p:txBody>
          <a:bodyPr/>
          <a:lstStyle/>
          <a:p>
            <a:r>
              <a:rPr lang="en-GB" sz="3200" dirty="0"/>
              <a:t>Introduction / </a:t>
            </a:r>
            <a:r>
              <a:rPr lang="en-GB" sz="3200" dirty="0" err="1"/>
              <a:t>Rhagymadrodd</a:t>
            </a:r>
            <a:endParaRPr lang="en-GB" sz="2200" dirty="0"/>
          </a:p>
          <a:p>
            <a:pPr marL="450850" indent="-342900">
              <a:buFont typeface="+mj-lt"/>
              <a:buAutoNum type="arabicPeriod"/>
            </a:pPr>
            <a:r>
              <a:rPr lang="en-GB" sz="2200" dirty="0"/>
              <a:t>Briefly outline what you will discussing and ensure that the audience fully understands the purpose of the assignment and </a:t>
            </a:r>
            <a:r>
              <a:rPr lang="en-GB" sz="2200" u="sng" dirty="0"/>
              <a:t>WHY it is important</a:t>
            </a:r>
            <a:r>
              <a:rPr lang="en-GB" sz="2200" dirty="0"/>
              <a:t>. </a:t>
            </a:r>
          </a:p>
          <a:p>
            <a:pPr marL="450850" indent="-342900">
              <a:buFont typeface="+mj-lt"/>
              <a:buAutoNum type="arabicPeriod"/>
            </a:pPr>
            <a:endParaRPr lang="en-GB" sz="2200" dirty="0"/>
          </a:p>
          <a:p>
            <a:pPr marL="450850" indent="-342900">
              <a:buFont typeface="+mj-lt"/>
              <a:buAutoNum type="arabicPeriod"/>
            </a:pPr>
            <a:endParaRPr lang="en-GB" sz="2200" dirty="0"/>
          </a:p>
          <a:p>
            <a:pPr marL="107950" indent="0"/>
            <a:endParaRPr lang="en-GB" sz="1800" dirty="0"/>
          </a:p>
        </p:txBody>
      </p:sp>
      <p:sp>
        <p:nvSpPr>
          <p:cNvPr id="3" name="Title 2"/>
          <p:cNvSpPr>
            <a:spLocks noGrp="1"/>
          </p:cNvSpPr>
          <p:nvPr>
            <p:ph type="title"/>
          </p:nvPr>
        </p:nvSpPr>
        <p:spPr>
          <a:xfrm>
            <a:off x="402347" y="0"/>
            <a:ext cx="10313277" cy="763500"/>
          </a:xfrm>
        </p:spPr>
        <p:txBody>
          <a:bodyPr/>
          <a:lstStyle/>
          <a:p>
            <a:r>
              <a:rPr lang="en-GB" sz="3200" i="1" u="sng" dirty="0"/>
              <a:t>Possible</a:t>
            </a:r>
            <a:r>
              <a:rPr lang="en-GB" sz="3200" dirty="0"/>
              <a:t> presentation structure</a:t>
            </a:r>
            <a:r>
              <a:rPr lang="mr-IN" sz="3200" dirty="0"/>
              <a:t>…</a:t>
            </a:r>
            <a:br>
              <a:rPr lang="cy-GB" sz="3200" dirty="0"/>
            </a:br>
            <a:r>
              <a:rPr lang="en-GB" sz="3200" dirty="0" err="1"/>
              <a:t>Strwythur</a:t>
            </a:r>
            <a:r>
              <a:rPr lang="en-GB" sz="3200" dirty="0"/>
              <a:t> </a:t>
            </a:r>
            <a:r>
              <a:rPr lang="en-GB" sz="3200" dirty="0" err="1"/>
              <a:t>posib</a:t>
            </a:r>
            <a:r>
              <a:rPr lang="en-GB" sz="3200" dirty="0"/>
              <a:t> </a:t>
            </a:r>
            <a:r>
              <a:rPr lang="en-GB" sz="3200" dirty="0" err="1"/>
              <a:t>ar</a:t>
            </a:r>
            <a:r>
              <a:rPr lang="en-GB" sz="3200" dirty="0"/>
              <a:t> </a:t>
            </a:r>
            <a:r>
              <a:rPr lang="en-GB" sz="3200" dirty="0" err="1"/>
              <a:t>gyfer</a:t>
            </a:r>
            <a:r>
              <a:rPr lang="en-GB" sz="3200" dirty="0"/>
              <a:t> y </a:t>
            </a:r>
            <a:r>
              <a:rPr lang="en-GB" sz="3200" dirty="0" err="1"/>
              <a:t>cyflwyniad</a:t>
            </a:r>
            <a:r>
              <a:rPr lang="en-GB" sz="3200" dirty="0"/>
              <a:t> …</a:t>
            </a:r>
            <a:endParaRPr lang="en-US" sz="3200" dirty="0"/>
          </a:p>
        </p:txBody>
      </p:sp>
      <p:sp>
        <p:nvSpPr>
          <p:cNvPr id="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sp>
        <p:nvSpPr>
          <p:cNvPr id="6" name="Subtitle 1">
            <a:extLst>
              <a:ext uri="{FF2B5EF4-FFF2-40B4-BE49-F238E27FC236}">
                <a16:creationId xmlns:a16="http://schemas.microsoft.com/office/drawing/2014/main" id="{D238B7A9-01F9-5C49-B572-4DE410591025}"/>
              </a:ext>
            </a:extLst>
          </p:cNvPr>
          <p:cNvSpPr txBox="1">
            <a:spLocks/>
          </p:cNvSpPr>
          <p:nvPr/>
        </p:nvSpPr>
        <p:spPr>
          <a:xfrm>
            <a:off x="203563" y="2564199"/>
            <a:ext cx="9682556" cy="3719259"/>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9250" algn="l" rtl="0">
              <a:lnSpc>
                <a:spcPct val="115000"/>
              </a:lnSpc>
              <a:spcBef>
                <a:spcPts val="0"/>
              </a:spcBef>
              <a:spcAft>
                <a:spcPts val="0"/>
              </a:spcAft>
              <a:buClr>
                <a:schemeClr val="dk2"/>
              </a:buClr>
              <a:buSzPts val="2100"/>
              <a:buFont typeface="Comfortaa Regular"/>
              <a:buNone/>
              <a:defRPr sz="2100" b="1" i="0" u="none" strike="noStrike" cap="none">
                <a:solidFill>
                  <a:schemeClr val="dk2"/>
                </a:solidFill>
                <a:latin typeface="Comfortaa Regular"/>
                <a:ea typeface="Comfortaa Regular"/>
                <a:cs typeface="Comfortaa Regular"/>
                <a:sym typeface="Comfortaa Regular"/>
              </a:defRPr>
            </a:lvl1pPr>
            <a:lvl2pPr marL="914400" marR="0" lvl="1" indent="-349250" algn="l" rtl="0">
              <a:lnSpc>
                <a:spcPct val="115000"/>
              </a:lnSpc>
              <a:spcBef>
                <a:spcPts val="2100"/>
              </a:spcBef>
              <a:spcAft>
                <a:spcPts val="0"/>
              </a:spcAft>
              <a:buClr>
                <a:schemeClr val="dk2"/>
              </a:buClr>
              <a:buSzPts val="2100"/>
              <a:buFont typeface="Comfortaa Regular"/>
              <a:buNone/>
              <a:defRPr sz="2100" b="1" i="0" u="none" strike="noStrike" cap="none">
                <a:solidFill>
                  <a:schemeClr val="dk2"/>
                </a:solidFill>
                <a:latin typeface="Comfortaa Regular"/>
                <a:ea typeface="Comfortaa Regular"/>
                <a:cs typeface="Comfortaa Regular"/>
                <a:sym typeface="Comfortaa Regular"/>
              </a:defRPr>
            </a:lvl2pPr>
            <a:lvl3pPr marL="1371600" marR="0" lvl="2" indent="-349250" algn="l" rtl="0">
              <a:lnSpc>
                <a:spcPct val="115000"/>
              </a:lnSpc>
              <a:spcBef>
                <a:spcPts val="2100"/>
              </a:spcBef>
              <a:spcAft>
                <a:spcPts val="0"/>
              </a:spcAft>
              <a:buClr>
                <a:schemeClr val="dk2"/>
              </a:buClr>
              <a:buSzPts val="2100"/>
              <a:buFont typeface="Comfortaa Regular"/>
              <a:buNone/>
              <a:defRPr sz="2100" b="1" i="0" u="none" strike="noStrike" cap="none">
                <a:solidFill>
                  <a:schemeClr val="dk2"/>
                </a:solidFill>
                <a:latin typeface="Comfortaa Regular"/>
                <a:ea typeface="Comfortaa Regular"/>
                <a:cs typeface="Comfortaa Regular"/>
                <a:sym typeface="Comfortaa Regular"/>
              </a:defRPr>
            </a:lvl3pPr>
            <a:lvl4pPr marL="1828800" marR="0" lvl="3" indent="-349250" algn="l" rtl="0">
              <a:lnSpc>
                <a:spcPct val="115000"/>
              </a:lnSpc>
              <a:spcBef>
                <a:spcPts val="2100"/>
              </a:spcBef>
              <a:spcAft>
                <a:spcPts val="0"/>
              </a:spcAft>
              <a:buClr>
                <a:schemeClr val="dk2"/>
              </a:buClr>
              <a:buSzPts val="2100"/>
              <a:buFont typeface="Comfortaa Regular"/>
              <a:buNone/>
              <a:defRPr sz="2100" b="1" i="0" u="none" strike="noStrike" cap="none">
                <a:solidFill>
                  <a:schemeClr val="dk2"/>
                </a:solidFill>
                <a:latin typeface="Comfortaa Regular"/>
                <a:ea typeface="Comfortaa Regular"/>
                <a:cs typeface="Comfortaa Regular"/>
                <a:sym typeface="Comfortaa Regular"/>
              </a:defRPr>
            </a:lvl4pPr>
            <a:lvl5pPr marL="2286000" marR="0" lvl="4" indent="-349250" algn="l" rtl="0">
              <a:lnSpc>
                <a:spcPct val="115000"/>
              </a:lnSpc>
              <a:spcBef>
                <a:spcPts val="2100"/>
              </a:spcBef>
              <a:spcAft>
                <a:spcPts val="0"/>
              </a:spcAft>
              <a:buClr>
                <a:schemeClr val="dk2"/>
              </a:buClr>
              <a:buSzPts val="2100"/>
              <a:buFont typeface="Comfortaa Regular"/>
              <a:buNone/>
              <a:defRPr sz="2100" b="1" i="0" u="none" strike="noStrike" cap="none">
                <a:solidFill>
                  <a:schemeClr val="dk2"/>
                </a:solidFill>
                <a:latin typeface="Comfortaa Regular"/>
                <a:ea typeface="Comfortaa Regular"/>
                <a:cs typeface="Comfortaa Regular"/>
                <a:sym typeface="Comfortaa Regular"/>
              </a:defRPr>
            </a:lvl5pPr>
            <a:lvl6pPr marL="2743200" marR="0" lvl="5" indent="-349250" algn="l" rtl="0">
              <a:lnSpc>
                <a:spcPct val="115000"/>
              </a:lnSpc>
              <a:spcBef>
                <a:spcPts val="2100"/>
              </a:spcBef>
              <a:spcAft>
                <a:spcPts val="0"/>
              </a:spcAft>
              <a:buClr>
                <a:schemeClr val="dk2"/>
              </a:buClr>
              <a:buSzPts val="2100"/>
              <a:buFont typeface="Comfortaa Regular"/>
              <a:buNone/>
              <a:defRPr sz="2100" b="1" i="0" u="none" strike="noStrike" cap="none">
                <a:solidFill>
                  <a:schemeClr val="dk2"/>
                </a:solidFill>
                <a:latin typeface="Comfortaa Regular"/>
                <a:ea typeface="Comfortaa Regular"/>
                <a:cs typeface="Comfortaa Regular"/>
                <a:sym typeface="Comfortaa Regular"/>
              </a:defRPr>
            </a:lvl6pPr>
            <a:lvl7pPr marL="3200400" marR="0" lvl="6" indent="-349250" algn="l" rtl="0">
              <a:lnSpc>
                <a:spcPct val="115000"/>
              </a:lnSpc>
              <a:spcBef>
                <a:spcPts val="2100"/>
              </a:spcBef>
              <a:spcAft>
                <a:spcPts val="0"/>
              </a:spcAft>
              <a:buClr>
                <a:schemeClr val="dk2"/>
              </a:buClr>
              <a:buSzPts val="2100"/>
              <a:buFont typeface="Comfortaa Regular"/>
              <a:buNone/>
              <a:defRPr sz="2100" b="1" i="0" u="none" strike="noStrike" cap="none">
                <a:solidFill>
                  <a:schemeClr val="dk2"/>
                </a:solidFill>
                <a:latin typeface="Comfortaa Regular"/>
                <a:ea typeface="Comfortaa Regular"/>
                <a:cs typeface="Comfortaa Regular"/>
                <a:sym typeface="Comfortaa Regular"/>
              </a:defRPr>
            </a:lvl7pPr>
            <a:lvl8pPr marL="3657600" marR="0" lvl="7" indent="-349250" algn="l" rtl="0">
              <a:lnSpc>
                <a:spcPct val="115000"/>
              </a:lnSpc>
              <a:spcBef>
                <a:spcPts val="2100"/>
              </a:spcBef>
              <a:spcAft>
                <a:spcPts val="0"/>
              </a:spcAft>
              <a:buClr>
                <a:schemeClr val="dk2"/>
              </a:buClr>
              <a:buSzPts val="2100"/>
              <a:buFont typeface="Comfortaa Regular"/>
              <a:buNone/>
              <a:defRPr sz="2100" b="1" i="0" u="none" strike="noStrike" cap="none">
                <a:solidFill>
                  <a:schemeClr val="dk2"/>
                </a:solidFill>
                <a:latin typeface="Comfortaa Regular"/>
                <a:ea typeface="Comfortaa Regular"/>
                <a:cs typeface="Comfortaa Regular"/>
                <a:sym typeface="Comfortaa Regular"/>
              </a:defRPr>
            </a:lvl8pPr>
            <a:lvl9pPr marL="4114800" marR="0" lvl="8" indent="-349250" algn="l" rtl="0">
              <a:lnSpc>
                <a:spcPct val="115000"/>
              </a:lnSpc>
              <a:spcBef>
                <a:spcPts val="2100"/>
              </a:spcBef>
              <a:spcAft>
                <a:spcPts val="2100"/>
              </a:spcAft>
              <a:buClr>
                <a:schemeClr val="dk2"/>
              </a:buClr>
              <a:buSzPts val="2100"/>
              <a:buFont typeface="Comfortaa Regular"/>
              <a:buNone/>
              <a:defRPr sz="2100" b="1" i="0" u="none" strike="noStrike" cap="none">
                <a:solidFill>
                  <a:schemeClr val="dk2"/>
                </a:solidFill>
                <a:latin typeface="Comfortaa Regular"/>
                <a:ea typeface="Comfortaa Regular"/>
                <a:cs typeface="Comfortaa Regular"/>
                <a:sym typeface="Comfortaa Regular"/>
              </a:defRPr>
            </a:lvl9pPr>
          </a:lstStyle>
          <a:p>
            <a:r>
              <a:rPr lang="en-GB" sz="3200" dirty="0"/>
              <a:t>Literature Review / </a:t>
            </a:r>
            <a:r>
              <a:rPr lang="en-GB" sz="3200" dirty="0" err="1"/>
              <a:t>Adolygiad</a:t>
            </a:r>
            <a:r>
              <a:rPr lang="en-GB" sz="3200" dirty="0"/>
              <a:t> </a:t>
            </a:r>
            <a:r>
              <a:rPr lang="en-GB" sz="3200" dirty="0" err="1"/>
              <a:t>Llenyddiaeth</a:t>
            </a:r>
            <a:endParaRPr lang="en-GB" sz="2000" dirty="0"/>
          </a:p>
          <a:p>
            <a:r>
              <a:rPr lang="en-GB" sz="2000" dirty="0"/>
              <a:t>     </a:t>
            </a:r>
            <a:r>
              <a:rPr lang="en-GB" sz="2200" dirty="0"/>
              <a:t>The literature provides the background context for the discussion of your personal reflection. You should demonstrate that you understand the key ideas, background research, principles, theories, benefits and concepts associated with each strand. </a:t>
            </a:r>
            <a:endParaRPr lang="en-GB" sz="2200" u="sng" dirty="0"/>
          </a:p>
          <a:p>
            <a:r>
              <a:rPr lang="en-GB" sz="2200" dirty="0"/>
              <a:t>      </a:t>
            </a:r>
          </a:p>
          <a:p>
            <a:r>
              <a:rPr lang="en-GB" sz="2200" dirty="0"/>
              <a:t>     What evidence in literature support this view? Does anyone disagrees with aspects of a strand? </a:t>
            </a:r>
          </a:p>
          <a:p>
            <a:r>
              <a:rPr lang="en-GB" sz="2200" dirty="0"/>
              <a:t>     In this section, remember to use tentative language and try to explore and discuss ideas rather than simply describe. (</a:t>
            </a:r>
            <a:r>
              <a:rPr lang="en-GB" sz="2200" i="1" dirty="0"/>
              <a:t>The literature suggests</a:t>
            </a:r>
            <a:r>
              <a:rPr lang="mr-IN" sz="2200" i="1" dirty="0"/>
              <a:t>…</a:t>
            </a:r>
            <a:r>
              <a:rPr lang="en-GB" sz="2200" dirty="0"/>
              <a:t>)</a:t>
            </a:r>
          </a:p>
          <a:p>
            <a:endParaRPr lang="en-GB" sz="2200" dirty="0"/>
          </a:p>
          <a:p>
            <a:endParaRPr lang="en-GB" sz="2200" dirty="0"/>
          </a:p>
          <a:p>
            <a:endParaRPr lang="en-GB" sz="2200" dirty="0"/>
          </a:p>
          <a:p>
            <a:r>
              <a:rPr lang="en-GB" sz="1800" dirty="0"/>
              <a:t> </a:t>
            </a:r>
          </a:p>
          <a:p>
            <a:r>
              <a:rPr lang="en-GB" sz="3200" dirty="0"/>
              <a:t> </a:t>
            </a:r>
          </a:p>
          <a:p>
            <a:pPr>
              <a:buFont typeface="Comfortaa Regular"/>
              <a:buAutoNum type="arabicParenR"/>
            </a:pPr>
            <a:endParaRPr lang="en-GB" sz="1800" dirty="0"/>
          </a:p>
        </p:txBody>
      </p:sp>
      <p:pic>
        <p:nvPicPr>
          <p:cNvPr id="7" name="Picture 6">
            <a:extLst>
              <a:ext uri="{FF2B5EF4-FFF2-40B4-BE49-F238E27FC236}">
                <a16:creationId xmlns:a16="http://schemas.microsoft.com/office/drawing/2014/main" id="{2ECBFD33-F2B7-754A-9BE5-AAB2AE9F17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2088688">
            <a:off x="4069446" y="4571252"/>
            <a:ext cx="915788" cy="499286"/>
          </a:xfrm>
          <a:prstGeom prst="rect">
            <a:avLst/>
          </a:prstGeom>
        </p:spPr>
      </p:pic>
      <p:pic>
        <p:nvPicPr>
          <p:cNvPr id="8" name="Picture 7">
            <a:extLst>
              <a:ext uri="{FF2B5EF4-FFF2-40B4-BE49-F238E27FC236}">
                <a16:creationId xmlns:a16="http://schemas.microsoft.com/office/drawing/2014/main" id="{A7A3A9CF-DAB8-F942-BEF8-810ACFEA32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2088688">
            <a:off x="8897882" y="2630164"/>
            <a:ext cx="915788" cy="499286"/>
          </a:xfrm>
          <a:prstGeom prst="rect">
            <a:avLst/>
          </a:prstGeom>
        </p:spPr>
      </p:pic>
      <p:sp>
        <p:nvSpPr>
          <p:cNvPr id="4" name="TextBox 3">
            <a:extLst>
              <a:ext uri="{FF2B5EF4-FFF2-40B4-BE49-F238E27FC236}">
                <a16:creationId xmlns:a16="http://schemas.microsoft.com/office/drawing/2014/main" id="{06B17945-2100-834A-A107-2E046D088505}"/>
              </a:ext>
            </a:extLst>
          </p:cNvPr>
          <p:cNvSpPr txBox="1"/>
          <p:nvPr/>
        </p:nvSpPr>
        <p:spPr>
          <a:xfrm>
            <a:off x="9873279" y="2479843"/>
            <a:ext cx="2102821" cy="1169551"/>
          </a:xfrm>
          <a:prstGeom prst="rect">
            <a:avLst/>
          </a:prstGeom>
          <a:noFill/>
        </p:spPr>
        <p:txBody>
          <a:bodyPr wrap="square" rtlCol="0">
            <a:spAutoFit/>
          </a:bodyPr>
          <a:lstStyle/>
          <a:p>
            <a:r>
              <a:rPr lang="en-US" dirty="0"/>
              <a:t>Why is it important a teacher reflects on their strengths and areas for development? </a:t>
            </a:r>
          </a:p>
          <a:p>
            <a:r>
              <a:rPr lang="en-US" dirty="0"/>
              <a:t>Who agrees?</a:t>
            </a:r>
          </a:p>
        </p:txBody>
      </p:sp>
      <p:sp>
        <p:nvSpPr>
          <p:cNvPr id="9" name="TextBox 8">
            <a:extLst>
              <a:ext uri="{FF2B5EF4-FFF2-40B4-BE49-F238E27FC236}">
                <a16:creationId xmlns:a16="http://schemas.microsoft.com/office/drawing/2014/main" id="{053279B8-DF91-2847-BC5C-3BABBF044D69}"/>
              </a:ext>
            </a:extLst>
          </p:cNvPr>
          <p:cNvSpPr txBox="1"/>
          <p:nvPr/>
        </p:nvSpPr>
        <p:spPr>
          <a:xfrm>
            <a:off x="5044841" y="4759193"/>
            <a:ext cx="3009157" cy="461665"/>
          </a:xfrm>
          <a:prstGeom prst="rect">
            <a:avLst/>
          </a:prstGeom>
          <a:noFill/>
        </p:spPr>
        <p:txBody>
          <a:bodyPr wrap="none" rtlCol="0">
            <a:spAutoFit/>
          </a:bodyPr>
          <a:lstStyle/>
          <a:p>
            <a:r>
              <a:rPr lang="en-US" sz="2400" dirty="0">
                <a:solidFill>
                  <a:schemeClr val="accent1">
                    <a:lumMod val="75000"/>
                  </a:schemeClr>
                </a:solidFill>
              </a:rPr>
              <a:t>General / </a:t>
            </a:r>
            <a:r>
              <a:rPr lang="en-US" sz="2400" dirty="0" err="1">
                <a:solidFill>
                  <a:schemeClr val="accent1">
                    <a:lumMod val="75000"/>
                  </a:schemeClr>
                </a:solidFill>
              </a:rPr>
              <a:t>Cyffredinol</a:t>
            </a:r>
            <a:endParaRPr lang="en-US" sz="2400" dirty="0">
              <a:solidFill>
                <a:schemeClr val="accent1">
                  <a:lumMod val="75000"/>
                </a:schemeClr>
              </a:solidFill>
            </a:endParaRPr>
          </a:p>
        </p:txBody>
      </p:sp>
      <p:sp>
        <p:nvSpPr>
          <p:cNvPr id="10" name="Rectangle 9">
            <a:extLst>
              <a:ext uri="{FF2B5EF4-FFF2-40B4-BE49-F238E27FC236}">
                <a16:creationId xmlns:a16="http://schemas.microsoft.com/office/drawing/2014/main" id="{D9B8E005-EB6B-E548-9C08-66CA43DCC63E}"/>
              </a:ext>
            </a:extLst>
          </p:cNvPr>
          <p:cNvSpPr/>
          <p:nvPr/>
        </p:nvSpPr>
        <p:spPr>
          <a:xfrm>
            <a:off x="7059528" y="1010501"/>
            <a:ext cx="3865161" cy="307777"/>
          </a:xfrm>
          <a:prstGeom prst="rect">
            <a:avLst/>
          </a:prstGeom>
        </p:spPr>
        <p:txBody>
          <a:bodyPr wrap="none">
            <a:spAutoFit/>
          </a:bodyPr>
          <a:lstStyle/>
          <a:p>
            <a:r>
              <a:rPr lang="en-GB" dirty="0"/>
              <a:t>This presentation has some distinct elements. </a:t>
            </a:r>
          </a:p>
        </p:txBody>
      </p:sp>
    </p:spTree>
    <p:extLst>
      <p:ext uri="{BB962C8B-B14F-4D97-AF65-F5344CB8AC3E}">
        <p14:creationId xmlns:p14="http://schemas.microsoft.com/office/powerpoint/2010/main" val="4984254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10981269" cy="6170359"/>
          </a:xfrm>
        </p:spPr>
        <p:txBody>
          <a:bodyPr/>
          <a:lstStyle/>
          <a:p>
            <a:r>
              <a:rPr lang="en-GB" sz="3200" dirty="0"/>
              <a:t>Reflective discussion / </a:t>
            </a:r>
            <a:r>
              <a:rPr lang="en-GB" sz="3200" dirty="0" err="1"/>
              <a:t>Trafodaeth</a:t>
            </a:r>
            <a:r>
              <a:rPr lang="en-GB" sz="3200" dirty="0"/>
              <a:t> </a:t>
            </a:r>
            <a:r>
              <a:rPr lang="en-GB" sz="3200" dirty="0" err="1"/>
              <a:t>fyfyriol</a:t>
            </a:r>
            <a:r>
              <a:rPr lang="en-GB" sz="3200" dirty="0"/>
              <a:t> (approx. 10mins) </a:t>
            </a:r>
          </a:p>
          <a:p>
            <a:r>
              <a:rPr lang="en-GB" sz="3200" dirty="0"/>
              <a:t>   </a:t>
            </a:r>
            <a:r>
              <a:rPr lang="en-GB" sz="2200" dirty="0"/>
              <a:t>In this section you will need to discuss your STRENGTHS with EACH strand. </a:t>
            </a:r>
          </a:p>
          <a:p>
            <a:endParaRPr lang="en-GB" sz="2200" dirty="0"/>
          </a:p>
          <a:p>
            <a:r>
              <a:rPr lang="en-GB" sz="2200" dirty="0"/>
              <a:t>    Provide an informed account of the where you think you currently are with </a:t>
            </a:r>
            <a:r>
              <a:rPr lang="en-GB" sz="2200" i="1" u="sng" dirty="0"/>
              <a:t>aspects</a:t>
            </a:r>
            <a:r>
              <a:rPr lang="en-GB" sz="2200" dirty="0"/>
              <a:t> of each strand. </a:t>
            </a:r>
            <a:r>
              <a:rPr lang="en-GB" sz="2200" u="sng" dirty="0"/>
              <a:t>YOU CAN’T TALK ABOUT EVERYTHING! / NI ALLWCH SIARAD AM BOPETH!</a:t>
            </a:r>
            <a:endParaRPr lang="en-GB" sz="2200" dirty="0"/>
          </a:p>
          <a:p>
            <a:endParaRPr lang="en-GB" sz="2200" dirty="0"/>
          </a:p>
          <a:p>
            <a:r>
              <a:rPr lang="en-GB" sz="2200" dirty="0"/>
              <a:t>    Ensure that clear EVIDENCE / TYSTIOLAETH of your identified strengths are shared </a:t>
            </a:r>
          </a:p>
          <a:p>
            <a:r>
              <a:rPr lang="en-GB" sz="2200" dirty="0"/>
              <a:t>    to support your discussion (PTE). </a:t>
            </a:r>
          </a:p>
          <a:p>
            <a:endParaRPr lang="en-GB" sz="2200" dirty="0"/>
          </a:p>
          <a:p>
            <a:endParaRPr lang="en-GB" sz="2200" dirty="0"/>
          </a:p>
          <a:p>
            <a:r>
              <a:rPr lang="en-GB" sz="2200" dirty="0"/>
              <a:t>    This evidence may take the form of lesson plans, </a:t>
            </a:r>
          </a:p>
          <a:p>
            <a:r>
              <a:rPr lang="en-GB" sz="2200" dirty="0"/>
              <a:t>    pictures, outcomes of learners work, displays, </a:t>
            </a:r>
          </a:p>
          <a:p>
            <a:r>
              <a:rPr lang="en-GB" sz="2200" dirty="0"/>
              <a:t>    resources created, feedback comments, targets etc. </a:t>
            </a:r>
          </a:p>
          <a:p>
            <a:endParaRPr lang="en-GB" sz="2200" dirty="0"/>
          </a:p>
          <a:p>
            <a:endParaRPr lang="en-GB" sz="2200" dirty="0"/>
          </a:p>
          <a:p>
            <a:endParaRPr lang="en-GB" sz="2200" dirty="0"/>
          </a:p>
          <a:p>
            <a:endParaRPr lang="en-GB" sz="1800" dirty="0"/>
          </a:p>
          <a:p>
            <a:pPr>
              <a:buAutoNum type="arabicParenR"/>
            </a:pPr>
            <a:endParaRPr lang="en-GB" sz="1800" dirty="0"/>
          </a:p>
        </p:txBody>
      </p:sp>
      <p:sp>
        <p:nvSpPr>
          <p:cNvPr id="5" name="Google Shape;375;p27"/>
          <p:cNvSpPr/>
          <p:nvPr/>
        </p:nvSpPr>
        <p:spPr>
          <a:xfrm>
            <a:off x="10280580" y="4289896"/>
            <a:ext cx="711875" cy="1288575"/>
          </a:xfrm>
          <a:prstGeom prst="rect">
            <a:avLst/>
          </a:prstGeom>
        </p:spPr>
        <p:txBody>
          <a:bodyPr>
            <a:prstTxWarp prst="textPlain">
              <a:avLst/>
            </a:prstTxWarp>
          </a:bodyPr>
          <a:lstStyle/>
          <a:p>
            <a:pPr lvl="0" algn="ctr"/>
            <a:r>
              <a:rPr b="0" i="0">
                <a:ln>
                  <a:noFill/>
                </a:ln>
                <a:solidFill>
                  <a:schemeClr val="lt1"/>
                </a:solidFill>
                <a:latin typeface="Bangers"/>
              </a:rPr>
              <a:t>?</a:t>
            </a:r>
          </a:p>
        </p:txBody>
      </p:sp>
      <p:pic>
        <p:nvPicPr>
          <p:cNvPr id="6" name="Picture 5">
            <a:extLst>
              <a:ext uri="{FF2B5EF4-FFF2-40B4-BE49-F238E27FC236}">
                <a16:creationId xmlns:a16="http://schemas.microsoft.com/office/drawing/2014/main" id="{8E5C305F-4D47-6142-83F3-299542FC6814}"/>
              </a:ext>
            </a:extLst>
          </p:cNvPr>
          <p:cNvPicPr>
            <a:picLocks noChangeAspect="1"/>
          </p:cNvPicPr>
          <p:nvPr/>
        </p:nvPicPr>
        <p:blipFill>
          <a:blip r:embed="rId2"/>
          <a:stretch>
            <a:fillRect/>
          </a:stretch>
        </p:blipFill>
        <p:spPr>
          <a:xfrm>
            <a:off x="6565900" y="3682354"/>
            <a:ext cx="5626100" cy="3175646"/>
          </a:xfrm>
          <a:prstGeom prst="rect">
            <a:avLst/>
          </a:prstGeom>
        </p:spPr>
      </p:pic>
      <p:pic>
        <p:nvPicPr>
          <p:cNvPr id="4" name="Picture 3">
            <a:extLst>
              <a:ext uri="{FF2B5EF4-FFF2-40B4-BE49-F238E27FC236}">
                <a16:creationId xmlns:a16="http://schemas.microsoft.com/office/drawing/2014/main" id="{D3F34980-517D-B444-B279-9DC72D38C3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837797">
            <a:off x="10571771" y="3456629"/>
            <a:ext cx="1569276" cy="855566"/>
          </a:xfrm>
          <a:prstGeom prst="rect">
            <a:avLst/>
          </a:prstGeom>
        </p:spPr>
      </p:pic>
      <p:sp>
        <p:nvSpPr>
          <p:cNvPr id="3" name="TextBox 2">
            <a:extLst>
              <a:ext uri="{FF2B5EF4-FFF2-40B4-BE49-F238E27FC236}">
                <a16:creationId xmlns:a16="http://schemas.microsoft.com/office/drawing/2014/main" id="{8447A627-CAB3-354D-BC89-888DED3FD0BA}"/>
              </a:ext>
            </a:extLst>
          </p:cNvPr>
          <p:cNvSpPr txBox="1"/>
          <p:nvPr/>
        </p:nvSpPr>
        <p:spPr>
          <a:xfrm>
            <a:off x="10957701" y="1602606"/>
            <a:ext cx="1234299" cy="1600438"/>
          </a:xfrm>
          <a:prstGeom prst="rect">
            <a:avLst/>
          </a:prstGeom>
          <a:noFill/>
        </p:spPr>
        <p:txBody>
          <a:bodyPr wrap="square" rtlCol="0">
            <a:spAutoFit/>
          </a:bodyPr>
          <a:lstStyle/>
          <a:p>
            <a:r>
              <a:rPr lang="en-US" dirty="0"/>
              <a:t>Choose aspects that you have particular strengths in and have evidence for!</a:t>
            </a:r>
          </a:p>
        </p:txBody>
      </p:sp>
    </p:spTree>
    <p:extLst>
      <p:ext uri="{BB962C8B-B14F-4D97-AF65-F5344CB8AC3E}">
        <p14:creationId xmlns:p14="http://schemas.microsoft.com/office/powerpoint/2010/main" val="12649088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1" y="0"/>
            <a:ext cx="10680700" cy="6170359"/>
          </a:xfrm>
        </p:spPr>
        <p:txBody>
          <a:bodyPr/>
          <a:lstStyle/>
          <a:p>
            <a:r>
              <a:rPr lang="en-GB" sz="3200" dirty="0"/>
              <a:t>Reflective discussion / </a:t>
            </a:r>
            <a:r>
              <a:rPr lang="en-GB" sz="3200" dirty="0" err="1"/>
              <a:t>Trafodaeth</a:t>
            </a:r>
            <a:r>
              <a:rPr lang="en-GB" sz="3200" dirty="0"/>
              <a:t> </a:t>
            </a:r>
            <a:r>
              <a:rPr lang="en-GB" sz="3200" dirty="0" err="1"/>
              <a:t>fyfyriol</a:t>
            </a:r>
            <a:r>
              <a:rPr lang="en-GB" sz="3200" dirty="0"/>
              <a:t> (approx. 10mins) </a:t>
            </a:r>
          </a:p>
          <a:p>
            <a:endParaRPr lang="en-GB" sz="3200" dirty="0"/>
          </a:p>
          <a:p>
            <a:r>
              <a:rPr lang="en-GB" sz="3200" dirty="0"/>
              <a:t>    </a:t>
            </a:r>
            <a:r>
              <a:rPr lang="en-GB" sz="2200" dirty="0"/>
              <a:t>It is in this section that you examine in detail the </a:t>
            </a:r>
            <a:r>
              <a:rPr lang="en-GB" sz="2200" u="sng" dirty="0"/>
              <a:t>SPECIFIC</a:t>
            </a:r>
            <a:r>
              <a:rPr lang="en-GB" sz="2200" dirty="0"/>
              <a:t> approaches you have selected to aid aspects of managing the learning environment, differentiation and exploiting  subject disciplines in </a:t>
            </a:r>
            <a:r>
              <a:rPr lang="en-GB" sz="2200" dirty="0" err="1"/>
              <a:t>AoLEs</a:t>
            </a:r>
            <a:r>
              <a:rPr lang="en-GB" sz="2200" dirty="0"/>
              <a:t>. For example, you may have provided a group of students with a different resource to aid differentiation. </a:t>
            </a:r>
          </a:p>
          <a:p>
            <a:r>
              <a:rPr lang="en-GB" sz="2200" dirty="0"/>
              <a:t>     </a:t>
            </a:r>
          </a:p>
          <a:p>
            <a:r>
              <a:rPr lang="en-GB" sz="2200" dirty="0"/>
              <a:t>     Justify / </a:t>
            </a:r>
            <a:r>
              <a:rPr lang="en-GB" sz="2200" dirty="0" err="1"/>
              <a:t>Cyfiawnhau</a:t>
            </a:r>
            <a:r>
              <a:rPr lang="en-GB" sz="2200" dirty="0"/>
              <a:t> why you have chosen a certain strategy / approach who agrees? What are the benefits of each approach? </a:t>
            </a:r>
          </a:p>
          <a:p>
            <a:r>
              <a:rPr lang="en-GB" sz="2200" dirty="0"/>
              <a:t>     What are the aspects to be cautious with? Does anyone disagree </a:t>
            </a:r>
          </a:p>
          <a:p>
            <a:r>
              <a:rPr lang="en-GB" sz="2200" dirty="0"/>
              <a:t>     with you choice of strategy? </a:t>
            </a:r>
          </a:p>
          <a:p>
            <a:endParaRPr lang="en-GB" sz="2200" dirty="0"/>
          </a:p>
          <a:p>
            <a:r>
              <a:rPr lang="en-GB" sz="2200" dirty="0"/>
              <a:t>  </a:t>
            </a:r>
          </a:p>
          <a:p>
            <a:r>
              <a:rPr lang="en-GB" sz="2200" dirty="0"/>
              <a:t>    Support your pedagogical choices from wide and deep research, </a:t>
            </a:r>
          </a:p>
          <a:p>
            <a:r>
              <a:rPr lang="en-GB" sz="2200" dirty="0"/>
              <a:t>    providing evidence of your own practice from PTE.</a:t>
            </a:r>
          </a:p>
          <a:p>
            <a:endParaRPr lang="en-GB" sz="2200" dirty="0"/>
          </a:p>
          <a:p>
            <a:endParaRPr lang="en-GB" sz="2200" dirty="0"/>
          </a:p>
          <a:p>
            <a:endParaRPr lang="en-GB" sz="2200" dirty="0"/>
          </a:p>
          <a:p>
            <a:endParaRPr lang="en-GB" sz="1800" dirty="0"/>
          </a:p>
          <a:p>
            <a:pPr>
              <a:buAutoNum type="arabicParenR"/>
            </a:pPr>
            <a:endParaRPr lang="en-GB" sz="1800" dirty="0"/>
          </a:p>
        </p:txBody>
      </p:sp>
      <p:pic>
        <p:nvPicPr>
          <p:cNvPr id="4" name="Picture 3">
            <a:extLst>
              <a:ext uri="{FF2B5EF4-FFF2-40B4-BE49-F238E27FC236}">
                <a16:creationId xmlns:a16="http://schemas.microsoft.com/office/drawing/2014/main" id="{522294EE-33B9-4B46-95CF-CB42884E1F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1475741">
            <a:off x="8852504" y="3881419"/>
            <a:ext cx="1251566" cy="682352"/>
          </a:xfrm>
          <a:prstGeom prst="rect">
            <a:avLst/>
          </a:prstGeom>
        </p:spPr>
      </p:pic>
      <p:sp>
        <p:nvSpPr>
          <p:cNvPr id="3" name="TextBox 2">
            <a:extLst>
              <a:ext uri="{FF2B5EF4-FFF2-40B4-BE49-F238E27FC236}">
                <a16:creationId xmlns:a16="http://schemas.microsoft.com/office/drawing/2014/main" id="{78AE5A66-E068-2F49-937A-C12F22E9E2A1}"/>
              </a:ext>
            </a:extLst>
          </p:cNvPr>
          <p:cNvSpPr txBox="1"/>
          <p:nvPr/>
        </p:nvSpPr>
        <p:spPr>
          <a:xfrm>
            <a:off x="9478288" y="4653260"/>
            <a:ext cx="2404826" cy="830997"/>
          </a:xfrm>
          <a:prstGeom prst="rect">
            <a:avLst/>
          </a:prstGeom>
          <a:noFill/>
        </p:spPr>
        <p:txBody>
          <a:bodyPr wrap="none" rtlCol="0">
            <a:spAutoFit/>
          </a:bodyPr>
          <a:lstStyle/>
          <a:p>
            <a:pPr algn="ctr"/>
            <a:r>
              <a:rPr lang="en-US" sz="2400" b="1" dirty="0"/>
              <a:t>MAIN FOCUS!</a:t>
            </a:r>
          </a:p>
          <a:p>
            <a:pPr algn="ctr"/>
            <a:r>
              <a:rPr lang="en-US" sz="2400" b="1" dirty="0"/>
              <a:t>PRIF FFOCWS!</a:t>
            </a:r>
          </a:p>
        </p:txBody>
      </p:sp>
    </p:spTree>
    <p:extLst>
      <p:ext uri="{BB962C8B-B14F-4D97-AF65-F5344CB8AC3E}">
        <p14:creationId xmlns:p14="http://schemas.microsoft.com/office/powerpoint/2010/main" val="10875785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0" y="0"/>
            <a:ext cx="10981269" cy="6170359"/>
          </a:xfrm>
        </p:spPr>
        <p:txBody>
          <a:bodyPr/>
          <a:lstStyle/>
          <a:p>
            <a:r>
              <a:rPr lang="en-GB" sz="3200" dirty="0"/>
              <a:t>Conclusion / </a:t>
            </a:r>
            <a:r>
              <a:rPr lang="en-GB" sz="3200" dirty="0" err="1"/>
              <a:t>Casgliad</a:t>
            </a:r>
            <a:endParaRPr lang="en-GB" sz="3200" dirty="0"/>
          </a:p>
          <a:p>
            <a:r>
              <a:rPr lang="en-GB" sz="2400" dirty="0"/>
              <a:t> </a:t>
            </a:r>
          </a:p>
          <a:p>
            <a:r>
              <a:rPr lang="en-GB" sz="2400" dirty="0"/>
              <a:t>     In this section, you should discuss your conclusions and recommendations for your own future practice. </a:t>
            </a:r>
          </a:p>
          <a:p>
            <a:endParaRPr lang="en-GB" sz="2400" dirty="0"/>
          </a:p>
          <a:p>
            <a:r>
              <a:rPr lang="en-GB" sz="2400" dirty="0"/>
              <a:t>     There is a requirement to clearly </a:t>
            </a:r>
            <a:r>
              <a:rPr lang="en-GB" sz="2400" u="sng" dirty="0"/>
              <a:t>identify what aspects of EACH strand you would like to develop further and why?</a:t>
            </a:r>
          </a:p>
          <a:p>
            <a:endParaRPr lang="en-GB" sz="2400" dirty="0"/>
          </a:p>
          <a:p>
            <a:r>
              <a:rPr lang="en-GB" sz="2400" dirty="0"/>
              <a:t>     You might include an explanation of the benefits you have experienced in engaging in this assessment, </a:t>
            </a:r>
          </a:p>
          <a:p>
            <a:endParaRPr lang="en-GB" sz="2400" dirty="0"/>
          </a:p>
          <a:p>
            <a:r>
              <a:rPr lang="en-GB" sz="2400" dirty="0"/>
              <a:t>     This conclusion should be drawn form your reflective discussion of your strengths and the supporting literature and evidence from PTE. </a:t>
            </a:r>
            <a:endParaRPr lang="en-GB" sz="2200" dirty="0"/>
          </a:p>
          <a:p>
            <a:endParaRPr lang="en-GB" sz="2200" dirty="0"/>
          </a:p>
          <a:p>
            <a:endParaRPr lang="en-GB" sz="2200" dirty="0"/>
          </a:p>
          <a:p>
            <a:endParaRPr lang="en-GB" sz="1800" dirty="0"/>
          </a:p>
          <a:p>
            <a:pPr>
              <a:buAutoNum type="arabicParenR"/>
            </a:pPr>
            <a:endParaRPr lang="en-GB" sz="1800" dirty="0"/>
          </a:p>
        </p:txBody>
      </p:sp>
      <p:sp>
        <p:nvSpPr>
          <p:cNvPr id="5" name="Google Shape;375;p27"/>
          <p:cNvSpPr/>
          <p:nvPr/>
        </p:nvSpPr>
        <p:spPr>
          <a:xfrm>
            <a:off x="10280580" y="4289896"/>
            <a:ext cx="711875" cy="1288575"/>
          </a:xfrm>
          <a:prstGeom prst="rect">
            <a:avLst/>
          </a:prstGeom>
        </p:spPr>
        <p:txBody>
          <a:bodyPr>
            <a:prstTxWarp prst="textPlain">
              <a:avLst/>
            </a:prstTxWarp>
          </a:bodyPr>
          <a:lstStyle/>
          <a:p>
            <a:pPr lvl="0" algn="ctr"/>
            <a:r>
              <a:rPr b="0" i="0" dirty="0">
                <a:ln>
                  <a:noFill/>
                </a:ln>
                <a:solidFill>
                  <a:schemeClr val="lt1"/>
                </a:solidFill>
                <a:latin typeface="Bangers"/>
              </a:rPr>
              <a:t>?</a:t>
            </a:r>
          </a:p>
        </p:txBody>
      </p:sp>
    </p:spTree>
    <p:extLst>
      <p:ext uri="{BB962C8B-B14F-4D97-AF65-F5344CB8AC3E}">
        <p14:creationId xmlns:p14="http://schemas.microsoft.com/office/powerpoint/2010/main" val="9870885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29"/>
          <p:cNvSpPr txBox="1">
            <a:spLocks noGrp="1"/>
          </p:cNvSpPr>
          <p:nvPr>
            <p:ph type="title"/>
          </p:nvPr>
        </p:nvSpPr>
        <p:spPr>
          <a:xfrm>
            <a:off x="558100" y="2400300"/>
            <a:ext cx="11095500" cy="2329200"/>
          </a:xfrm>
          <a:prstGeom prst="rect">
            <a:avLst/>
          </a:prstGeom>
        </p:spPr>
        <p:txBody>
          <a:bodyPr spcFirstLastPara="1" wrap="square" lIns="121900" tIns="121900" rIns="121900" bIns="121900" anchor="ctr" anchorCtr="0">
            <a:noAutofit/>
          </a:bodyPr>
          <a:lstStyle/>
          <a:p>
            <a:pPr lvl="0"/>
            <a:r>
              <a:rPr lang="en-GB" sz="5000" dirty="0">
                <a:solidFill>
                  <a:schemeClr val="lt1"/>
                </a:solidFill>
              </a:rPr>
              <a:t>Take a break</a:t>
            </a:r>
            <a:r>
              <a:rPr lang="mr-IN" sz="5000" dirty="0">
                <a:solidFill>
                  <a:schemeClr val="lt1"/>
                </a:solidFill>
              </a:rPr>
              <a:t>…</a:t>
            </a:r>
            <a:br>
              <a:rPr lang="cy-GB" sz="5000" dirty="0"/>
            </a:br>
            <a:r>
              <a:rPr lang="cy-GB" sz="5000" dirty="0"/>
              <a:t>Cymerwch seibiant…</a:t>
            </a:r>
            <a:br>
              <a:rPr lang="en-GB" sz="5000" dirty="0">
                <a:solidFill>
                  <a:schemeClr val="lt1"/>
                </a:solidFill>
              </a:rPr>
            </a:br>
            <a:endParaRPr sz="5000" dirty="0">
              <a:solidFill>
                <a:schemeClr val="lt1"/>
              </a:solidFill>
            </a:endParaRPr>
          </a:p>
        </p:txBody>
      </p:sp>
      <p:sp>
        <p:nvSpPr>
          <p:cNvPr id="390" name="Google Shape;390;p29"/>
          <p:cNvSpPr txBox="1">
            <a:spLocks noGrp="1"/>
          </p:cNvSpPr>
          <p:nvPr>
            <p:ph type="subTitle" idx="1"/>
          </p:nvPr>
        </p:nvSpPr>
        <p:spPr>
          <a:xfrm>
            <a:off x="632875" y="5919475"/>
            <a:ext cx="11379900" cy="717900"/>
          </a:xfrm>
          <a:prstGeom prst="rect">
            <a:avLst/>
          </a:prstGeom>
        </p:spPr>
        <p:txBody>
          <a:bodyPr spcFirstLastPara="1" wrap="square" lIns="121900" tIns="121900" rIns="121900" bIns="121900" anchor="b" anchorCtr="0">
            <a:noAutofit/>
          </a:bodyPr>
          <a:lstStyle/>
          <a:p>
            <a:pPr marL="457200" lvl="0" indent="0" algn="r" rtl="0">
              <a:spcBef>
                <a:spcPts val="0"/>
              </a:spcBef>
              <a:spcAft>
                <a:spcPts val="0"/>
              </a:spcAft>
              <a:buNone/>
            </a:pPr>
            <a:endParaRPr dirty="0"/>
          </a:p>
        </p:txBody>
      </p:sp>
      <p:sp>
        <p:nvSpPr>
          <p:cNvPr id="391" name="Google Shape;391;p29"/>
          <p:cNvSpPr/>
          <p:nvPr/>
        </p:nvSpPr>
        <p:spPr>
          <a:xfrm>
            <a:off x="3666877" y="6490391"/>
            <a:ext cx="4877943" cy="243896"/>
          </a:xfrm>
          <a:custGeom>
            <a:avLst/>
            <a:gdLst/>
            <a:ahLst/>
            <a:cxn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nvGrpSpPr>
          <p:cNvPr id="400" name="Google Shape;400;p29"/>
          <p:cNvGrpSpPr/>
          <p:nvPr/>
        </p:nvGrpSpPr>
        <p:grpSpPr>
          <a:xfrm>
            <a:off x="4196568" y="5145288"/>
            <a:ext cx="3804990" cy="1385574"/>
            <a:chOff x="4487664" y="-1392325"/>
            <a:chExt cx="3997997" cy="1702034"/>
          </a:xfrm>
        </p:grpSpPr>
        <p:grpSp>
          <p:nvGrpSpPr>
            <p:cNvPr id="401" name="Google Shape;401;p29"/>
            <p:cNvGrpSpPr/>
            <p:nvPr/>
          </p:nvGrpSpPr>
          <p:grpSpPr>
            <a:xfrm>
              <a:off x="5041805" y="-1392325"/>
              <a:ext cx="2896971" cy="1702034"/>
              <a:chOff x="4692026" y="4370063"/>
              <a:chExt cx="2807959" cy="1649737"/>
            </a:xfrm>
          </p:grpSpPr>
          <p:sp>
            <p:nvSpPr>
              <p:cNvPr id="402" name="Google Shape;402;p29"/>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3" name="Google Shape;403;p29"/>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404" name="Google Shape;404;p29"/>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5" name="Google Shape;405;p29"/>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6" name="Google Shape;406;p29"/>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07" name="Google Shape;407;p29"/>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pic>
        <p:nvPicPr>
          <p:cNvPr id="21" name="Graphic 2" descr="Chinese Teapot And Cup with solid fill">
            <a:extLst>
              <a:ext uri="{FF2B5EF4-FFF2-40B4-BE49-F238E27FC236}">
                <a16:creationId xmlns:a16="http://schemas.microsoft.com/office/drawing/2014/main" id="{1F5D16C0-AA21-4A55-BFE6-F037EE6470E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15761" y="-88388"/>
            <a:ext cx="2572630" cy="257263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08850" y="946500"/>
            <a:ext cx="5322600" cy="1324800"/>
          </a:xfrm>
        </p:spPr>
        <p:txBody>
          <a:bodyPr/>
          <a:lstStyle/>
          <a:p>
            <a:r>
              <a:rPr lang="en-US" dirty="0"/>
              <a:t>How will it get marked?</a:t>
            </a:r>
            <a:br>
              <a:rPr lang="en-US" dirty="0"/>
            </a:br>
            <a:r>
              <a:rPr lang="en-US" dirty="0" err="1"/>
              <a:t>Sut</a:t>
            </a:r>
            <a:r>
              <a:rPr lang="en-US" dirty="0"/>
              <a:t> </a:t>
            </a:r>
            <a:r>
              <a:rPr lang="en-US" dirty="0" err="1"/>
              <a:t>bydd</a:t>
            </a:r>
            <a:r>
              <a:rPr lang="en-US" dirty="0"/>
              <a:t> </a:t>
            </a:r>
            <a:r>
              <a:rPr lang="en-US" dirty="0" err="1"/>
              <a:t>yn</a:t>
            </a:r>
            <a:r>
              <a:rPr lang="en-US" dirty="0"/>
              <a:t> </a:t>
            </a:r>
            <a:r>
              <a:rPr lang="en-US" dirty="0" err="1"/>
              <a:t>cael</a:t>
            </a:r>
            <a:r>
              <a:rPr lang="en-US" dirty="0"/>
              <a:t> </a:t>
            </a:r>
            <a:r>
              <a:rPr lang="en-US" dirty="0" err="1"/>
              <a:t>ei</a:t>
            </a:r>
            <a:r>
              <a:rPr lang="en-US" dirty="0"/>
              <a:t> </a:t>
            </a:r>
            <a:r>
              <a:rPr lang="en-US" dirty="0" err="1"/>
              <a:t>farcio</a:t>
            </a:r>
            <a:r>
              <a:rPr lang="en-US" dirty="0"/>
              <a:t>?</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60208" y="1608900"/>
            <a:ext cx="3786208" cy="3505200"/>
          </a:xfrm>
          <a:prstGeom prst="rect">
            <a:avLst/>
          </a:prstGeom>
        </p:spPr>
      </p:pic>
    </p:spTree>
    <p:extLst>
      <p:ext uri="{BB962C8B-B14F-4D97-AF65-F5344CB8AC3E}">
        <p14:creationId xmlns:p14="http://schemas.microsoft.com/office/powerpoint/2010/main" val="24883228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51" name="Google Shape;312;p25"/>
          <p:cNvSpPr/>
          <p:nvPr/>
        </p:nvSpPr>
        <p:spPr>
          <a:xfrm>
            <a:off x="6665432" y="4316213"/>
            <a:ext cx="966674" cy="855508"/>
          </a:xfrm>
          <a:prstGeom prst="rect">
            <a:avLst/>
          </a:prstGeom>
        </p:spPr>
        <p:txBody>
          <a:bodyPr>
            <a:prstTxWarp prst="textPlain">
              <a:avLst/>
            </a:prstTxWarp>
          </a:bodyPr>
          <a:lstStyle/>
          <a:p>
            <a:pPr lvl="0" algn="ctr"/>
            <a:r>
              <a:rPr b="1" i="0" dirty="0">
                <a:ln>
                  <a:noFill/>
                </a:ln>
                <a:solidFill>
                  <a:schemeClr val="accent1"/>
                </a:solidFill>
                <a:latin typeface="Patrick Hand"/>
              </a:rPr>
              <a:t>0</a:t>
            </a:r>
            <a:r>
              <a:rPr lang="en-GB" b="1" i="0" dirty="0">
                <a:ln>
                  <a:noFill/>
                </a:ln>
                <a:solidFill>
                  <a:schemeClr val="accent1"/>
                </a:solidFill>
                <a:latin typeface="Patrick Hand"/>
              </a:rPr>
              <a:t>5</a:t>
            </a:r>
            <a:endParaRPr b="1" i="0" dirty="0">
              <a:ln>
                <a:noFill/>
              </a:ln>
              <a:solidFill>
                <a:schemeClr val="accent1"/>
              </a:solidFill>
              <a:latin typeface="Patrick Hand"/>
            </a:endParaRPr>
          </a:p>
        </p:txBody>
      </p:sp>
      <p:sp>
        <p:nvSpPr>
          <p:cNvPr id="312" name="Google Shape;312;p25"/>
          <p:cNvSpPr/>
          <p:nvPr/>
        </p:nvSpPr>
        <p:spPr>
          <a:xfrm>
            <a:off x="6627532" y="2499899"/>
            <a:ext cx="966674" cy="855508"/>
          </a:xfrm>
          <a:prstGeom prst="rect">
            <a:avLst/>
          </a:prstGeom>
        </p:spPr>
        <p:txBody>
          <a:bodyPr>
            <a:prstTxWarp prst="textPlain">
              <a:avLst/>
            </a:prstTxWarp>
          </a:bodyPr>
          <a:lstStyle/>
          <a:p>
            <a:pPr lvl="0" algn="ctr"/>
            <a:r>
              <a:rPr b="1" i="0" dirty="0">
                <a:ln>
                  <a:noFill/>
                </a:ln>
                <a:solidFill>
                  <a:schemeClr val="accent1"/>
                </a:solidFill>
                <a:latin typeface="Patrick Hand"/>
              </a:rPr>
              <a:t>04</a:t>
            </a:r>
          </a:p>
        </p:txBody>
      </p:sp>
      <p:sp>
        <p:nvSpPr>
          <p:cNvPr id="313" name="Google Shape;313;p25"/>
          <p:cNvSpPr/>
          <p:nvPr/>
        </p:nvSpPr>
        <p:spPr>
          <a:xfrm>
            <a:off x="6582219" y="426373"/>
            <a:ext cx="1057300" cy="854300"/>
          </a:xfrm>
          <a:prstGeom prst="rect">
            <a:avLst/>
          </a:prstGeom>
        </p:spPr>
        <p:txBody>
          <a:bodyPr>
            <a:prstTxWarp prst="textPlain">
              <a:avLst/>
            </a:prstTxWarp>
          </a:bodyPr>
          <a:lstStyle/>
          <a:p>
            <a:pPr lvl="0" algn="ctr"/>
            <a:r>
              <a:rPr b="1" i="0">
                <a:ln>
                  <a:noFill/>
                </a:ln>
                <a:solidFill>
                  <a:schemeClr val="accent1"/>
                </a:solidFill>
                <a:latin typeface="Patrick Hand"/>
              </a:rPr>
              <a:t>03</a:t>
            </a:r>
          </a:p>
        </p:txBody>
      </p:sp>
      <p:sp>
        <p:nvSpPr>
          <p:cNvPr id="314" name="Google Shape;314;p25"/>
          <p:cNvSpPr/>
          <p:nvPr/>
        </p:nvSpPr>
        <p:spPr>
          <a:xfrm>
            <a:off x="1226438" y="4378150"/>
            <a:ext cx="1104425" cy="855508"/>
          </a:xfrm>
          <a:prstGeom prst="rect">
            <a:avLst/>
          </a:prstGeom>
        </p:spPr>
        <p:txBody>
          <a:bodyPr>
            <a:prstTxWarp prst="textPlain">
              <a:avLst/>
            </a:prstTxWarp>
          </a:bodyPr>
          <a:lstStyle/>
          <a:p>
            <a:pPr lvl="0" algn="ctr"/>
            <a:r>
              <a:rPr b="1" i="0">
                <a:ln>
                  <a:noFill/>
                </a:ln>
                <a:solidFill>
                  <a:schemeClr val="accent1"/>
                </a:solidFill>
                <a:latin typeface="Patrick Hand"/>
              </a:rPr>
              <a:t>02</a:t>
            </a:r>
          </a:p>
        </p:txBody>
      </p:sp>
      <p:sp>
        <p:nvSpPr>
          <p:cNvPr id="315" name="Google Shape;315;p25"/>
          <p:cNvSpPr/>
          <p:nvPr/>
        </p:nvSpPr>
        <p:spPr>
          <a:xfrm>
            <a:off x="1310413" y="2519425"/>
            <a:ext cx="941299" cy="855508"/>
          </a:xfrm>
          <a:prstGeom prst="rect">
            <a:avLst/>
          </a:prstGeom>
        </p:spPr>
        <p:txBody>
          <a:bodyPr>
            <a:prstTxWarp prst="textPlain">
              <a:avLst/>
            </a:prstTxWarp>
          </a:bodyPr>
          <a:lstStyle/>
          <a:p>
            <a:pPr lvl="0" algn="ctr"/>
            <a:r>
              <a:rPr b="1" i="0">
                <a:ln>
                  <a:noFill/>
                </a:ln>
                <a:solidFill>
                  <a:schemeClr val="accent1"/>
                </a:solidFill>
                <a:latin typeface="Patrick Hand"/>
              </a:rPr>
              <a:t>01</a:t>
            </a:r>
          </a:p>
        </p:txBody>
      </p:sp>
      <p:sp>
        <p:nvSpPr>
          <p:cNvPr id="316" name="Google Shape;316;p25"/>
          <p:cNvSpPr txBox="1">
            <a:spLocks noGrp="1"/>
          </p:cNvSpPr>
          <p:nvPr>
            <p:ph type="title"/>
          </p:nvPr>
        </p:nvSpPr>
        <p:spPr>
          <a:xfrm>
            <a:off x="415600" y="440975"/>
            <a:ext cx="58026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dirty="0"/>
              <a:t>Let’s look at each aspect of the marking criteria</a:t>
            </a:r>
            <a:endParaRPr dirty="0"/>
          </a:p>
        </p:txBody>
      </p:sp>
      <p:sp>
        <p:nvSpPr>
          <p:cNvPr id="317" name="Google Shape;317;p25"/>
          <p:cNvSpPr txBox="1">
            <a:spLocks noGrp="1"/>
          </p:cNvSpPr>
          <p:nvPr>
            <p:ph type="body" idx="2"/>
          </p:nvPr>
        </p:nvSpPr>
        <p:spPr>
          <a:xfrm>
            <a:off x="2831047" y="4858796"/>
            <a:ext cx="3334200" cy="16830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GB" dirty="0"/>
              <a:t>Knowledge and Understanding</a:t>
            </a:r>
          </a:p>
          <a:p>
            <a:pPr marL="0" lvl="0" indent="0">
              <a:spcAft>
                <a:spcPts val="2100"/>
              </a:spcAft>
              <a:buNone/>
            </a:pPr>
            <a:r>
              <a:rPr lang="en-GB" dirty="0" err="1"/>
              <a:t>Gwybodaeth</a:t>
            </a:r>
            <a:r>
              <a:rPr lang="en-GB" dirty="0"/>
              <a:t> a </a:t>
            </a:r>
            <a:r>
              <a:rPr lang="en-GB" dirty="0" err="1"/>
              <a:t>Dealltwriaeth</a:t>
            </a:r>
            <a:endParaRPr dirty="0"/>
          </a:p>
        </p:txBody>
      </p:sp>
      <p:sp>
        <p:nvSpPr>
          <p:cNvPr id="318" name="Google Shape;318;p25"/>
          <p:cNvSpPr txBox="1">
            <a:spLocks noGrp="1"/>
          </p:cNvSpPr>
          <p:nvPr>
            <p:ph type="body" idx="3"/>
          </p:nvPr>
        </p:nvSpPr>
        <p:spPr>
          <a:xfrm>
            <a:off x="8214199" y="2880138"/>
            <a:ext cx="3334200" cy="1683000"/>
          </a:xfrm>
          <a:prstGeom prst="rect">
            <a:avLst/>
          </a:prstGeom>
        </p:spPr>
        <p:txBody>
          <a:bodyPr spcFirstLastPara="1" wrap="square" lIns="121900" tIns="121900" rIns="121900" bIns="121900" anchor="t" anchorCtr="0">
            <a:noAutofit/>
          </a:bodyPr>
          <a:lstStyle/>
          <a:p>
            <a:pPr marL="0" lvl="0" indent="0">
              <a:spcAft>
                <a:spcPts val="2100"/>
              </a:spcAft>
              <a:buNone/>
            </a:pPr>
            <a:r>
              <a:rPr lang="en-GB" dirty="0"/>
              <a:t>Practical Application</a:t>
            </a:r>
          </a:p>
          <a:p>
            <a:pPr marL="0" lvl="0" indent="0">
              <a:spcAft>
                <a:spcPts val="2100"/>
              </a:spcAft>
              <a:buNone/>
            </a:pPr>
            <a:r>
              <a:rPr lang="en-GB" dirty="0" err="1"/>
              <a:t>Cymhwysiad</a:t>
            </a:r>
            <a:r>
              <a:rPr lang="en-GB" dirty="0"/>
              <a:t> </a:t>
            </a:r>
            <a:r>
              <a:rPr lang="en-GB" dirty="0" err="1"/>
              <a:t>Ymarferol</a:t>
            </a:r>
            <a:endParaRPr dirty="0"/>
          </a:p>
        </p:txBody>
      </p:sp>
      <p:sp>
        <p:nvSpPr>
          <p:cNvPr id="319" name="Google Shape;319;p25"/>
          <p:cNvSpPr txBox="1">
            <a:spLocks noGrp="1"/>
          </p:cNvSpPr>
          <p:nvPr>
            <p:ph type="body" idx="4"/>
          </p:nvPr>
        </p:nvSpPr>
        <p:spPr>
          <a:xfrm>
            <a:off x="8221795" y="4330221"/>
            <a:ext cx="3334200" cy="16830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GB" dirty="0"/>
              <a:t>Transferable Skills (Presentation focused)</a:t>
            </a:r>
          </a:p>
          <a:p>
            <a:pPr marL="0" lvl="0" indent="0">
              <a:spcAft>
                <a:spcPts val="2100"/>
              </a:spcAft>
              <a:buNone/>
            </a:pPr>
            <a:r>
              <a:rPr lang="en-GB" dirty="0" err="1"/>
              <a:t>Sgiliau</a:t>
            </a:r>
            <a:r>
              <a:rPr lang="en-GB" dirty="0"/>
              <a:t> </a:t>
            </a:r>
            <a:r>
              <a:rPr lang="en-GB" dirty="0" err="1"/>
              <a:t>Trosglwyddadwy</a:t>
            </a:r>
            <a:r>
              <a:rPr lang="en-GB" dirty="0"/>
              <a:t> (</a:t>
            </a:r>
            <a:r>
              <a:rPr lang="en-GB" dirty="0" err="1"/>
              <a:t>canolbwyntio</a:t>
            </a:r>
            <a:r>
              <a:rPr lang="en-GB" dirty="0"/>
              <a:t> </a:t>
            </a:r>
            <a:r>
              <a:rPr lang="en-GB" dirty="0" err="1"/>
              <a:t>ar</a:t>
            </a:r>
            <a:r>
              <a:rPr lang="en-GB" dirty="0"/>
              <a:t> y </a:t>
            </a:r>
            <a:r>
              <a:rPr lang="en-GB" dirty="0" err="1"/>
              <a:t>cyflwyniad</a:t>
            </a:r>
            <a:r>
              <a:rPr lang="en-GB" dirty="0"/>
              <a:t>)</a:t>
            </a:r>
            <a:endParaRPr dirty="0"/>
          </a:p>
        </p:txBody>
      </p:sp>
      <p:sp>
        <p:nvSpPr>
          <p:cNvPr id="320" name="Google Shape;320;p25"/>
          <p:cNvSpPr txBox="1">
            <a:spLocks noGrp="1"/>
          </p:cNvSpPr>
          <p:nvPr>
            <p:ph type="body" idx="1"/>
          </p:nvPr>
        </p:nvSpPr>
        <p:spPr>
          <a:xfrm>
            <a:off x="2875890" y="2622674"/>
            <a:ext cx="2982144" cy="16830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GB" dirty="0"/>
              <a:t>Engagement with Literature</a:t>
            </a:r>
          </a:p>
          <a:p>
            <a:pPr marL="0" lvl="0" indent="0">
              <a:spcAft>
                <a:spcPts val="2100"/>
              </a:spcAft>
              <a:buNone/>
            </a:pPr>
            <a:r>
              <a:rPr lang="en-GB" dirty="0" err="1"/>
              <a:t>Ymwneud</a:t>
            </a:r>
            <a:r>
              <a:rPr lang="en-GB" dirty="0"/>
              <a:t> </a:t>
            </a:r>
            <a:r>
              <a:rPr lang="en-GB" dirty="0" err="1"/>
              <a:t>â</a:t>
            </a:r>
            <a:r>
              <a:rPr lang="en-GB" dirty="0"/>
              <a:t> </a:t>
            </a:r>
            <a:r>
              <a:rPr lang="en-GB" dirty="0" err="1"/>
              <a:t>Llenyddiaeth</a:t>
            </a:r>
            <a:endParaRPr dirty="0"/>
          </a:p>
        </p:txBody>
      </p:sp>
      <p:grpSp>
        <p:nvGrpSpPr>
          <p:cNvPr id="321" name="Google Shape;321;p25"/>
          <p:cNvGrpSpPr/>
          <p:nvPr/>
        </p:nvGrpSpPr>
        <p:grpSpPr>
          <a:xfrm>
            <a:off x="738990" y="3277920"/>
            <a:ext cx="2084156" cy="887440"/>
            <a:chOff x="4487664" y="-1392325"/>
            <a:chExt cx="3997997" cy="1702034"/>
          </a:xfrm>
        </p:grpSpPr>
        <p:grpSp>
          <p:nvGrpSpPr>
            <p:cNvPr id="322" name="Google Shape;322;p25"/>
            <p:cNvGrpSpPr/>
            <p:nvPr/>
          </p:nvGrpSpPr>
          <p:grpSpPr>
            <a:xfrm>
              <a:off x="5041805" y="-1392325"/>
              <a:ext cx="2896971" cy="1702034"/>
              <a:chOff x="4692026" y="4370063"/>
              <a:chExt cx="2807959" cy="1649737"/>
            </a:xfrm>
          </p:grpSpPr>
          <p:sp>
            <p:nvSpPr>
              <p:cNvPr id="323" name="Google Shape;323;p25"/>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4" name="Google Shape;324;p25"/>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25" name="Google Shape;325;p25"/>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6" name="Google Shape;326;p25"/>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7" name="Google Shape;327;p25"/>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28" name="Google Shape;328;p25"/>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329" name="Google Shape;329;p25"/>
          <p:cNvGrpSpPr/>
          <p:nvPr/>
        </p:nvGrpSpPr>
        <p:grpSpPr>
          <a:xfrm>
            <a:off x="736578" y="5081620"/>
            <a:ext cx="2084156" cy="887440"/>
            <a:chOff x="4487664" y="-1392325"/>
            <a:chExt cx="3997997" cy="1702034"/>
          </a:xfrm>
        </p:grpSpPr>
        <p:grpSp>
          <p:nvGrpSpPr>
            <p:cNvPr id="330" name="Google Shape;330;p25"/>
            <p:cNvGrpSpPr/>
            <p:nvPr/>
          </p:nvGrpSpPr>
          <p:grpSpPr>
            <a:xfrm>
              <a:off x="5041805" y="-1392325"/>
              <a:ext cx="2896971" cy="1702034"/>
              <a:chOff x="4692026" y="4370063"/>
              <a:chExt cx="2807959" cy="1649737"/>
            </a:xfrm>
          </p:grpSpPr>
          <p:sp>
            <p:nvSpPr>
              <p:cNvPr id="331" name="Google Shape;331;p25"/>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2" name="Google Shape;332;p25"/>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33" name="Google Shape;333;p25"/>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4" name="Google Shape;334;p25"/>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5" name="Google Shape;335;p25"/>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36" name="Google Shape;336;p25"/>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337" name="Google Shape;337;p25"/>
          <p:cNvGrpSpPr/>
          <p:nvPr/>
        </p:nvGrpSpPr>
        <p:grpSpPr>
          <a:xfrm>
            <a:off x="6069553" y="3277920"/>
            <a:ext cx="2084156" cy="887440"/>
            <a:chOff x="4487664" y="-1392325"/>
            <a:chExt cx="3997997" cy="1702034"/>
          </a:xfrm>
        </p:grpSpPr>
        <p:grpSp>
          <p:nvGrpSpPr>
            <p:cNvPr id="338" name="Google Shape;338;p25"/>
            <p:cNvGrpSpPr/>
            <p:nvPr/>
          </p:nvGrpSpPr>
          <p:grpSpPr>
            <a:xfrm>
              <a:off x="5041805" y="-1392325"/>
              <a:ext cx="2896971" cy="1702034"/>
              <a:chOff x="4692026" y="4370063"/>
              <a:chExt cx="2807959" cy="1649737"/>
            </a:xfrm>
          </p:grpSpPr>
          <p:sp>
            <p:nvSpPr>
              <p:cNvPr id="339" name="Google Shape;339;p25"/>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0" name="Google Shape;340;p25"/>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41" name="Google Shape;341;p25"/>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2" name="Google Shape;342;p25"/>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3" name="Google Shape;343;p25"/>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4" name="Google Shape;344;p25"/>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345" name="Google Shape;345;p25"/>
          <p:cNvGrpSpPr/>
          <p:nvPr/>
        </p:nvGrpSpPr>
        <p:grpSpPr>
          <a:xfrm>
            <a:off x="6067140" y="5081620"/>
            <a:ext cx="2084156" cy="887440"/>
            <a:chOff x="4487664" y="-1392325"/>
            <a:chExt cx="3997997" cy="1702034"/>
          </a:xfrm>
        </p:grpSpPr>
        <p:grpSp>
          <p:nvGrpSpPr>
            <p:cNvPr id="346" name="Google Shape;346;p25"/>
            <p:cNvGrpSpPr/>
            <p:nvPr/>
          </p:nvGrpSpPr>
          <p:grpSpPr>
            <a:xfrm>
              <a:off x="5041805" y="-1392325"/>
              <a:ext cx="2896971" cy="1702034"/>
              <a:chOff x="4692026" y="4370063"/>
              <a:chExt cx="2807959" cy="1649737"/>
            </a:xfrm>
          </p:grpSpPr>
          <p:sp>
            <p:nvSpPr>
              <p:cNvPr id="347" name="Google Shape;347;p25"/>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48" name="Google Shape;348;p25"/>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49" name="Google Shape;349;p25"/>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0" name="Google Shape;350;p25"/>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1" name="Google Shape;351;p25"/>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2" name="Google Shape;352;p25"/>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43" name="Google Shape;337;p25"/>
          <p:cNvGrpSpPr/>
          <p:nvPr/>
        </p:nvGrpSpPr>
        <p:grpSpPr>
          <a:xfrm>
            <a:off x="6068348" y="1233295"/>
            <a:ext cx="2084156" cy="887440"/>
            <a:chOff x="4487664" y="-1392325"/>
            <a:chExt cx="3997997" cy="1702034"/>
          </a:xfrm>
        </p:grpSpPr>
        <p:grpSp>
          <p:nvGrpSpPr>
            <p:cNvPr id="44" name="Google Shape;338;p25"/>
            <p:cNvGrpSpPr/>
            <p:nvPr/>
          </p:nvGrpSpPr>
          <p:grpSpPr>
            <a:xfrm>
              <a:off x="5041805" y="-1392325"/>
              <a:ext cx="2896971" cy="1702034"/>
              <a:chOff x="4692026" y="4370063"/>
              <a:chExt cx="2807959" cy="1649737"/>
            </a:xfrm>
          </p:grpSpPr>
          <p:sp>
            <p:nvSpPr>
              <p:cNvPr id="49" name="Google Shape;339;p25"/>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50" name="Google Shape;340;p25"/>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45" name="Google Shape;341;p25"/>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6" name="Google Shape;342;p25"/>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7" name="Google Shape;343;p25"/>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48" name="Google Shape;344;p25"/>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52" name="Google Shape;320;p25"/>
          <p:cNvSpPr txBox="1">
            <a:spLocks/>
          </p:cNvSpPr>
          <p:nvPr/>
        </p:nvSpPr>
        <p:spPr>
          <a:xfrm>
            <a:off x="8197498" y="853523"/>
            <a:ext cx="2982144" cy="168300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9250" algn="l" rtl="0">
              <a:lnSpc>
                <a:spcPct val="115000"/>
              </a:lnSpc>
              <a:spcBef>
                <a:spcPts val="0"/>
              </a:spcBef>
              <a:spcAft>
                <a:spcPts val="0"/>
              </a:spcAft>
              <a:buClr>
                <a:schemeClr val="dk2"/>
              </a:buClr>
              <a:buSzPts val="1900"/>
              <a:buFont typeface="Comfortaa Regular"/>
              <a:buChar char="●"/>
              <a:defRPr sz="1900" b="0" i="0" u="none" strike="noStrike" cap="none">
                <a:solidFill>
                  <a:schemeClr val="dk2"/>
                </a:solidFill>
                <a:latin typeface="Comfortaa Regular"/>
                <a:ea typeface="Comfortaa Regular"/>
                <a:cs typeface="Comfortaa Regular"/>
                <a:sym typeface="Comfortaa Regular"/>
              </a:defRPr>
            </a:lvl1pPr>
            <a:lvl2pPr marL="914400" marR="0" lvl="1" indent="-349250" algn="l" rtl="0">
              <a:lnSpc>
                <a:spcPct val="115000"/>
              </a:lnSpc>
              <a:spcBef>
                <a:spcPts val="2100"/>
              </a:spcBef>
              <a:spcAft>
                <a:spcPts val="0"/>
              </a:spcAft>
              <a:buClr>
                <a:schemeClr val="dk2"/>
              </a:buClr>
              <a:buSzPts val="1900"/>
              <a:buFont typeface="Comfortaa Regular"/>
              <a:buChar char="○"/>
              <a:defRPr sz="1900" b="0" i="0" u="none" strike="noStrike" cap="none">
                <a:solidFill>
                  <a:schemeClr val="dk2"/>
                </a:solidFill>
                <a:latin typeface="Comfortaa Regular"/>
                <a:ea typeface="Comfortaa Regular"/>
                <a:cs typeface="Comfortaa Regular"/>
                <a:sym typeface="Comfortaa Regular"/>
              </a:defRPr>
            </a:lvl2pPr>
            <a:lvl3pPr marL="1371600" marR="0" lvl="2" indent="-349250" algn="l" rtl="0">
              <a:lnSpc>
                <a:spcPct val="115000"/>
              </a:lnSpc>
              <a:spcBef>
                <a:spcPts val="2100"/>
              </a:spcBef>
              <a:spcAft>
                <a:spcPts val="0"/>
              </a:spcAft>
              <a:buClr>
                <a:schemeClr val="dk2"/>
              </a:buClr>
              <a:buSzPts val="1900"/>
              <a:buFont typeface="Comfortaa Regular"/>
              <a:buChar char="■"/>
              <a:defRPr sz="1900" b="0" i="0" u="none" strike="noStrike" cap="none">
                <a:solidFill>
                  <a:schemeClr val="dk2"/>
                </a:solidFill>
                <a:latin typeface="Comfortaa Regular"/>
                <a:ea typeface="Comfortaa Regular"/>
                <a:cs typeface="Comfortaa Regular"/>
                <a:sym typeface="Comfortaa Regular"/>
              </a:defRPr>
            </a:lvl3pPr>
            <a:lvl4pPr marL="1828800" marR="0" lvl="3" indent="-349250" algn="l" rtl="0">
              <a:lnSpc>
                <a:spcPct val="115000"/>
              </a:lnSpc>
              <a:spcBef>
                <a:spcPts val="2100"/>
              </a:spcBef>
              <a:spcAft>
                <a:spcPts val="0"/>
              </a:spcAft>
              <a:buClr>
                <a:schemeClr val="dk2"/>
              </a:buClr>
              <a:buSzPts val="1900"/>
              <a:buFont typeface="Comfortaa Regular"/>
              <a:buChar char="●"/>
              <a:defRPr sz="1900" b="0" i="0" u="none" strike="noStrike" cap="none">
                <a:solidFill>
                  <a:schemeClr val="dk2"/>
                </a:solidFill>
                <a:latin typeface="Comfortaa Regular"/>
                <a:ea typeface="Comfortaa Regular"/>
                <a:cs typeface="Comfortaa Regular"/>
                <a:sym typeface="Comfortaa Regular"/>
              </a:defRPr>
            </a:lvl4pPr>
            <a:lvl5pPr marL="2286000" marR="0" lvl="4" indent="-349250" algn="l" rtl="0">
              <a:lnSpc>
                <a:spcPct val="115000"/>
              </a:lnSpc>
              <a:spcBef>
                <a:spcPts val="2100"/>
              </a:spcBef>
              <a:spcAft>
                <a:spcPts val="0"/>
              </a:spcAft>
              <a:buClr>
                <a:schemeClr val="dk2"/>
              </a:buClr>
              <a:buSzPts val="1900"/>
              <a:buFont typeface="Comfortaa Regular"/>
              <a:buChar char="○"/>
              <a:defRPr sz="1900" b="0" i="0" u="none" strike="noStrike" cap="none">
                <a:solidFill>
                  <a:schemeClr val="dk2"/>
                </a:solidFill>
                <a:latin typeface="Comfortaa Regular"/>
                <a:ea typeface="Comfortaa Regular"/>
                <a:cs typeface="Comfortaa Regular"/>
                <a:sym typeface="Comfortaa Regular"/>
              </a:defRPr>
            </a:lvl5pPr>
            <a:lvl6pPr marL="2743200" marR="0" lvl="5" indent="-349250" algn="l" rtl="0">
              <a:lnSpc>
                <a:spcPct val="115000"/>
              </a:lnSpc>
              <a:spcBef>
                <a:spcPts val="2100"/>
              </a:spcBef>
              <a:spcAft>
                <a:spcPts val="0"/>
              </a:spcAft>
              <a:buClr>
                <a:schemeClr val="dk2"/>
              </a:buClr>
              <a:buSzPts val="1900"/>
              <a:buFont typeface="Comfortaa Regular"/>
              <a:buChar char="■"/>
              <a:defRPr sz="1900" b="0" i="0" u="none" strike="noStrike" cap="none">
                <a:solidFill>
                  <a:schemeClr val="dk2"/>
                </a:solidFill>
                <a:latin typeface="Comfortaa Regular"/>
                <a:ea typeface="Comfortaa Regular"/>
                <a:cs typeface="Comfortaa Regular"/>
                <a:sym typeface="Comfortaa Regular"/>
              </a:defRPr>
            </a:lvl6pPr>
            <a:lvl7pPr marL="3200400" marR="0" lvl="6" indent="-349250" algn="l" rtl="0">
              <a:lnSpc>
                <a:spcPct val="115000"/>
              </a:lnSpc>
              <a:spcBef>
                <a:spcPts val="2100"/>
              </a:spcBef>
              <a:spcAft>
                <a:spcPts val="0"/>
              </a:spcAft>
              <a:buClr>
                <a:schemeClr val="dk2"/>
              </a:buClr>
              <a:buSzPts val="1900"/>
              <a:buFont typeface="Comfortaa Regular"/>
              <a:buChar char="●"/>
              <a:defRPr sz="1900" b="0" i="0" u="none" strike="noStrike" cap="none">
                <a:solidFill>
                  <a:schemeClr val="dk2"/>
                </a:solidFill>
                <a:latin typeface="Comfortaa Regular"/>
                <a:ea typeface="Comfortaa Regular"/>
                <a:cs typeface="Comfortaa Regular"/>
                <a:sym typeface="Comfortaa Regular"/>
              </a:defRPr>
            </a:lvl7pPr>
            <a:lvl8pPr marL="3657600" marR="0" lvl="7" indent="-349250" algn="l" rtl="0">
              <a:lnSpc>
                <a:spcPct val="115000"/>
              </a:lnSpc>
              <a:spcBef>
                <a:spcPts val="2100"/>
              </a:spcBef>
              <a:spcAft>
                <a:spcPts val="0"/>
              </a:spcAft>
              <a:buClr>
                <a:schemeClr val="dk2"/>
              </a:buClr>
              <a:buSzPts val="1900"/>
              <a:buFont typeface="Comfortaa Regular"/>
              <a:buChar char="○"/>
              <a:defRPr sz="1900" b="0" i="0" u="none" strike="noStrike" cap="none">
                <a:solidFill>
                  <a:schemeClr val="dk2"/>
                </a:solidFill>
                <a:latin typeface="Comfortaa Regular"/>
                <a:ea typeface="Comfortaa Regular"/>
                <a:cs typeface="Comfortaa Regular"/>
                <a:sym typeface="Comfortaa Regular"/>
              </a:defRPr>
            </a:lvl8pPr>
            <a:lvl9pPr marL="4114800" marR="0" lvl="8" indent="-349250" algn="l" rtl="0">
              <a:lnSpc>
                <a:spcPct val="115000"/>
              </a:lnSpc>
              <a:spcBef>
                <a:spcPts val="2100"/>
              </a:spcBef>
              <a:spcAft>
                <a:spcPts val="2100"/>
              </a:spcAft>
              <a:buClr>
                <a:schemeClr val="dk2"/>
              </a:buClr>
              <a:buSzPts val="1900"/>
              <a:buFont typeface="Comfortaa Regular"/>
              <a:buChar char="■"/>
              <a:defRPr sz="1900" b="0" i="0" u="none" strike="noStrike" cap="none">
                <a:solidFill>
                  <a:schemeClr val="dk2"/>
                </a:solidFill>
                <a:latin typeface="Comfortaa Regular"/>
                <a:ea typeface="Comfortaa Regular"/>
                <a:cs typeface="Comfortaa Regular"/>
                <a:sym typeface="Comfortaa Regular"/>
              </a:defRPr>
            </a:lvl9pPr>
          </a:lstStyle>
          <a:p>
            <a:pPr marL="0" indent="0">
              <a:spcAft>
                <a:spcPts val="2100"/>
              </a:spcAft>
              <a:buFont typeface="Comfortaa Regular"/>
              <a:buNone/>
            </a:pPr>
            <a:r>
              <a:rPr lang="en-GB" dirty="0"/>
              <a:t>Cognitive and Intellectual</a:t>
            </a:r>
          </a:p>
          <a:p>
            <a:pPr marL="0" indent="0">
              <a:spcAft>
                <a:spcPts val="2100"/>
              </a:spcAft>
              <a:buNone/>
            </a:pPr>
            <a:r>
              <a:rPr lang="en-GB" dirty="0" err="1"/>
              <a:t>Gwybyddol</a:t>
            </a:r>
            <a:r>
              <a:rPr lang="en-GB" dirty="0"/>
              <a:t> a </a:t>
            </a:r>
            <a:r>
              <a:rPr lang="en-GB" dirty="0" err="1"/>
              <a:t>Deallusol</a:t>
            </a:r>
            <a:r>
              <a:rPr lang="en-GB" dirty="0"/>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6"/>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a:solidFill>
                  <a:schemeClr val="dk2"/>
                </a:solidFill>
              </a:rPr>
              <a:t>01</a:t>
            </a:r>
            <a:endParaRPr dirty="0">
              <a:solidFill>
                <a:schemeClr val="dk2"/>
              </a:solidFill>
            </a:endParaRPr>
          </a:p>
        </p:txBody>
      </p:sp>
      <p:sp>
        <p:nvSpPr>
          <p:cNvPr id="358" name="Google Shape;358;p26"/>
          <p:cNvSpPr txBox="1">
            <a:spLocks noGrp="1"/>
          </p:cNvSpPr>
          <p:nvPr>
            <p:ph type="subTitle" idx="1"/>
          </p:nvPr>
        </p:nvSpPr>
        <p:spPr>
          <a:xfrm>
            <a:off x="481867" y="-285750"/>
            <a:ext cx="7553387" cy="1689526"/>
          </a:xfrm>
          <a:prstGeom prst="rect">
            <a:avLst/>
          </a:prstGeom>
        </p:spPr>
        <p:txBody>
          <a:bodyPr spcFirstLastPara="1" wrap="square" lIns="121900" tIns="121900" rIns="121900" bIns="121900" anchor="t" anchorCtr="0">
            <a:noAutofit/>
          </a:bodyPr>
          <a:lstStyle/>
          <a:p>
            <a:pPr marL="0" indent="0">
              <a:spcAft>
                <a:spcPts val="2100"/>
              </a:spcAft>
            </a:pPr>
            <a:r>
              <a:rPr lang="en-GB" sz="5000" dirty="0">
                <a:solidFill>
                  <a:schemeClr val="accent1"/>
                </a:solidFill>
              </a:rPr>
              <a:t>Engagement with literature </a:t>
            </a:r>
            <a:r>
              <a:rPr lang="en-GB" sz="5000" dirty="0" err="1">
                <a:solidFill>
                  <a:schemeClr val="accent1"/>
                </a:solidFill>
              </a:rPr>
              <a:t>Ymwneud</a:t>
            </a:r>
            <a:r>
              <a:rPr lang="en-GB" sz="5000" dirty="0">
                <a:solidFill>
                  <a:schemeClr val="accent1"/>
                </a:solidFill>
              </a:rPr>
              <a:t> </a:t>
            </a:r>
            <a:r>
              <a:rPr lang="en-GB" sz="5000" dirty="0" err="1">
                <a:solidFill>
                  <a:schemeClr val="accent1"/>
                </a:solidFill>
              </a:rPr>
              <a:t>â</a:t>
            </a:r>
            <a:r>
              <a:rPr lang="en-GB" sz="5000" dirty="0">
                <a:solidFill>
                  <a:schemeClr val="accent1"/>
                </a:solidFill>
              </a:rPr>
              <a:t> </a:t>
            </a:r>
            <a:r>
              <a:rPr lang="en-GB" sz="5000" dirty="0" err="1">
                <a:solidFill>
                  <a:schemeClr val="accent1"/>
                </a:solidFill>
              </a:rPr>
              <a:t>Llenyddiaeth</a:t>
            </a:r>
            <a:endParaRPr lang="en-GB" sz="5000" dirty="0">
              <a:solidFill>
                <a:schemeClr val="accent1"/>
              </a:solidFill>
            </a:endParaRPr>
          </a:p>
          <a:p>
            <a:pPr marL="0" indent="0">
              <a:spcAft>
                <a:spcPts val="2100"/>
              </a:spcAft>
            </a:pPr>
            <a:r>
              <a:rPr lang="en-GB" sz="5000" dirty="0">
                <a:solidFill>
                  <a:schemeClr val="accent1"/>
                </a:solidFill>
              </a:rPr>
              <a:t>.</a:t>
            </a:r>
          </a:p>
        </p:txBody>
      </p:sp>
      <p:grpSp>
        <p:nvGrpSpPr>
          <p:cNvPr id="360" name="Google Shape;360;p26"/>
          <p:cNvGrpSpPr/>
          <p:nvPr/>
        </p:nvGrpSpPr>
        <p:grpSpPr>
          <a:xfrm>
            <a:off x="533842" y="3939275"/>
            <a:ext cx="3872859" cy="1649101"/>
            <a:chOff x="4487664" y="-1392325"/>
            <a:chExt cx="3997997" cy="1702034"/>
          </a:xfrm>
        </p:grpSpPr>
        <p:grpSp>
          <p:nvGrpSpPr>
            <p:cNvPr id="361" name="Google Shape;361;p26"/>
            <p:cNvGrpSpPr/>
            <p:nvPr/>
          </p:nvGrpSpPr>
          <p:grpSpPr>
            <a:xfrm>
              <a:off x="5041805" y="-1392325"/>
              <a:ext cx="2896971" cy="1702034"/>
              <a:chOff x="4692026" y="4370063"/>
              <a:chExt cx="2807959" cy="1649737"/>
            </a:xfrm>
          </p:grpSpPr>
          <p:sp>
            <p:nvSpPr>
              <p:cNvPr id="362" name="Google Shape;362;p26"/>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26"/>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64" name="Google Shape;364;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4" name="Rectangle 3"/>
          <p:cNvSpPr/>
          <p:nvPr/>
        </p:nvSpPr>
        <p:spPr>
          <a:xfrm>
            <a:off x="4456728" y="1689526"/>
            <a:ext cx="7519637" cy="5632311"/>
          </a:xfrm>
          <a:prstGeom prst="rect">
            <a:avLst/>
          </a:prstGeom>
        </p:spPr>
        <p:txBody>
          <a:bodyPr wrap="square">
            <a:spAutoFit/>
          </a:bodyPr>
          <a:lstStyle/>
          <a:p>
            <a:pPr marL="285750" indent="-285750" algn="just">
              <a:buFont typeface="Arial" charset="0"/>
              <a:buChar char="•"/>
            </a:pPr>
            <a:r>
              <a:rPr lang="en-GB" sz="2000" dirty="0">
                <a:latin typeface="Chalkboard" panose="03050602040202020205" pitchFamily="66" charset="77"/>
                <a:ea typeface="Noteworthy Light" charset="0"/>
                <a:cs typeface="Noteworthy Light" charset="0"/>
              </a:rPr>
              <a:t>Focus your reading on a variety of reliable academic literature </a:t>
            </a:r>
          </a:p>
          <a:p>
            <a:pPr algn="just"/>
            <a:r>
              <a:rPr lang="en-GB" sz="2000" dirty="0">
                <a:latin typeface="Chalkboard" panose="03050602040202020205" pitchFamily="66" charset="77"/>
                <a:ea typeface="Noteworthy Light" charset="0"/>
                <a:cs typeface="Noteworthy Light" charset="0"/>
              </a:rPr>
              <a:t>(Books, journals, case studies, articles, websites, WG documentation, Estyn reports etc)</a:t>
            </a:r>
          </a:p>
          <a:p>
            <a:pPr marL="285750" indent="-285750" algn="just">
              <a:buFont typeface="Arial" charset="0"/>
              <a:buChar char="•"/>
            </a:pPr>
            <a:endParaRPr lang="en-GB" sz="2000" dirty="0">
              <a:latin typeface="Chalkboard" panose="03050602040202020205" pitchFamily="66" charset="77"/>
              <a:ea typeface="Noteworthy Light" charset="0"/>
              <a:cs typeface="Noteworthy Light" charset="0"/>
            </a:endParaRPr>
          </a:p>
          <a:p>
            <a:pPr marL="285750" indent="-285750" algn="just">
              <a:buFont typeface="Arial" charset="0"/>
              <a:buChar char="•"/>
            </a:pPr>
            <a:r>
              <a:rPr lang="en-GB" sz="2000" dirty="0">
                <a:latin typeface="Chalkboard" panose="03050602040202020205" pitchFamily="66" charset="77"/>
                <a:ea typeface="Noteworthy Light" charset="0"/>
                <a:cs typeface="Noteworthy Light" charset="0"/>
              </a:rPr>
              <a:t>Support, support and then support!</a:t>
            </a:r>
          </a:p>
          <a:p>
            <a:pPr marL="285750" indent="-285750" algn="just">
              <a:buFont typeface="Arial" charset="0"/>
              <a:buChar char="•"/>
            </a:pPr>
            <a:endParaRPr lang="en-GB" sz="2000" dirty="0">
              <a:latin typeface="Chalkboard" panose="03050602040202020205" pitchFamily="66" charset="77"/>
              <a:ea typeface="Noteworthy Light" charset="0"/>
              <a:cs typeface="Noteworthy Light" charset="0"/>
            </a:endParaRPr>
          </a:p>
          <a:p>
            <a:pPr marL="285750" indent="-285750" algn="just">
              <a:buFont typeface="Arial" charset="0"/>
              <a:buChar char="•"/>
            </a:pPr>
            <a:r>
              <a:rPr lang="en-GB" sz="2000" dirty="0">
                <a:latin typeface="Chalkboard" panose="03050602040202020205" pitchFamily="66" charset="77"/>
                <a:ea typeface="Noteworthy Light" charset="0"/>
                <a:cs typeface="Noteworthy Light" charset="0"/>
              </a:rPr>
              <a:t>Include a synthesis of key writers</a:t>
            </a:r>
          </a:p>
          <a:p>
            <a:pPr marL="285750" indent="-285750" algn="just">
              <a:buFont typeface="Arial" charset="0"/>
              <a:buChar char="•"/>
            </a:pPr>
            <a:endParaRPr lang="en-GB" sz="2000" dirty="0">
              <a:latin typeface="Chalkboard" panose="03050602040202020205" pitchFamily="66" charset="77"/>
              <a:ea typeface="Noteworthy Light" charset="0"/>
              <a:cs typeface="Noteworthy Light" charset="0"/>
            </a:endParaRPr>
          </a:p>
          <a:p>
            <a:pPr marL="285750" indent="-285750" algn="just">
              <a:buFont typeface="Arial" charset="0"/>
              <a:buChar char="•"/>
            </a:pPr>
            <a:r>
              <a:rPr lang="en-GB" sz="2000" dirty="0">
                <a:latin typeface="Chalkboard" panose="03050602040202020205" pitchFamily="66" charset="77"/>
                <a:ea typeface="Noteworthy Light" charset="0"/>
                <a:cs typeface="Noteworthy Light" charset="0"/>
              </a:rPr>
              <a:t>Try to develop the quality of discussion rather than the quantity. Engage with your sources! </a:t>
            </a:r>
          </a:p>
          <a:p>
            <a:pPr marL="285750" indent="-285750" algn="just">
              <a:buFont typeface="Arial" charset="0"/>
              <a:buChar char="•"/>
            </a:pPr>
            <a:endParaRPr lang="en-GB" sz="2000" dirty="0">
              <a:latin typeface="Chalkboard" panose="03050602040202020205" pitchFamily="66" charset="77"/>
              <a:ea typeface="Noteworthy Light" charset="0"/>
              <a:cs typeface="Noteworthy Light" charset="0"/>
            </a:endParaRPr>
          </a:p>
          <a:p>
            <a:pPr marL="285750" indent="-285750" algn="just">
              <a:buFont typeface="Arial" charset="0"/>
              <a:buChar char="•"/>
            </a:pPr>
            <a:r>
              <a:rPr lang="en-GB" sz="2000" dirty="0">
                <a:latin typeface="Chalkboard" panose="03050602040202020205" pitchFamily="66" charset="77"/>
                <a:ea typeface="Noteworthy Light" charset="0"/>
                <a:cs typeface="Noteworthy Light" charset="0"/>
              </a:rPr>
              <a:t>Provide a Reference list slide at the end of the ppt, following the guidance within the UWTSD Harvard Referencing handbook. (Include references of sources used on slides + spoken)</a:t>
            </a:r>
          </a:p>
          <a:p>
            <a:pPr marL="457200"/>
            <a:r>
              <a:rPr lang="en-GB" sz="2000" dirty="0">
                <a:latin typeface="Chalkboard" panose="03050602040202020205" pitchFamily="66" charset="77"/>
                <a:ea typeface="Times New Roman" charset="0"/>
              </a:rPr>
              <a:t> </a:t>
            </a:r>
          </a:p>
          <a:p>
            <a:pPr marL="457200"/>
            <a:r>
              <a:rPr lang="en-GB" sz="2000" dirty="0">
                <a:latin typeface="Arial" charset="0"/>
                <a:ea typeface="Times New Roman" charset="0"/>
              </a:rPr>
              <a:t> </a:t>
            </a:r>
            <a:endParaRPr lang="en-GB" sz="2000" dirty="0">
              <a:effectLst/>
              <a:latin typeface="Times New Roman" charset="0"/>
              <a:ea typeface="Times New Roman" charset="0"/>
            </a:endParaRPr>
          </a:p>
        </p:txBody>
      </p:sp>
    </p:spTree>
    <p:extLst>
      <p:ext uri="{BB962C8B-B14F-4D97-AF65-F5344CB8AC3E}">
        <p14:creationId xmlns:p14="http://schemas.microsoft.com/office/powerpoint/2010/main" val="33602988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6"/>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a:solidFill>
                  <a:schemeClr val="dk2"/>
                </a:solidFill>
              </a:rPr>
              <a:t>01</a:t>
            </a:r>
            <a:endParaRPr dirty="0">
              <a:solidFill>
                <a:schemeClr val="dk2"/>
              </a:solidFill>
            </a:endParaRPr>
          </a:p>
        </p:txBody>
      </p:sp>
      <p:sp>
        <p:nvSpPr>
          <p:cNvPr id="358" name="Google Shape;358;p26"/>
          <p:cNvSpPr txBox="1">
            <a:spLocks noGrp="1"/>
          </p:cNvSpPr>
          <p:nvPr>
            <p:ph type="subTitle" idx="1"/>
          </p:nvPr>
        </p:nvSpPr>
        <p:spPr>
          <a:xfrm>
            <a:off x="481867" y="-285750"/>
            <a:ext cx="7553387" cy="1689526"/>
          </a:xfrm>
          <a:prstGeom prst="rect">
            <a:avLst/>
          </a:prstGeom>
        </p:spPr>
        <p:txBody>
          <a:bodyPr spcFirstLastPara="1" wrap="square" lIns="121900" tIns="121900" rIns="121900" bIns="121900" anchor="t" anchorCtr="0">
            <a:noAutofit/>
          </a:bodyPr>
          <a:lstStyle/>
          <a:p>
            <a:pPr marL="0" indent="0">
              <a:spcAft>
                <a:spcPts val="2100"/>
              </a:spcAft>
            </a:pPr>
            <a:r>
              <a:rPr lang="en-GB" sz="5000" dirty="0">
                <a:solidFill>
                  <a:schemeClr val="accent1"/>
                </a:solidFill>
              </a:rPr>
              <a:t>Engagement with literature </a:t>
            </a:r>
            <a:r>
              <a:rPr lang="en-GB" sz="5000" dirty="0" err="1">
                <a:solidFill>
                  <a:schemeClr val="accent1"/>
                </a:solidFill>
              </a:rPr>
              <a:t>Ymwneud</a:t>
            </a:r>
            <a:r>
              <a:rPr lang="en-GB" sz="5000" dirty="0">
                <a:solidFill>
                  <a:schemeClr val="accent1"/>
                </a:solidFill>
              </a:rPr>
              <a:t> </a:t>
            </a:r>
            <a:r>
              <a:rPr lang="en-GB" sz="5000" dirty="0" err="1">
                <a:solidFill>
                  <a:schemeClr val="accent1"/>
                </a:solidFill>
              </a:rPr>
              <a:t>â</a:t>
            </a:r>
            <a:r>
              <a:rPr lang="en-GB" sz="5000" dirty="0">
                <a:solidFill>
                  <a:schemeClr val="accent1"/>
                </a:solidFill>
              </a:rPr>
              <a:t> </a:t>
            </a:r>
            <a:r>
              <a:rPr lang="en-GB" sz="5000" dirty="0" err="1">
                <a:solidFill>
                  <a:schemeClr val="accent1"/>
                </a:solidFill>
              </a:rPr>
              <a:t>Llenyddiaeth</a:t>
            </a:r>
            <a:endParaRPr lang="en-GB" sz="5000" dirty="0">
              <a:solidFill>
                <a:schemeClr val="accent1"/>
              </a:solidFill>
            </a:endParaRPr>
          </a:p>
          <a:p>
            <a:pPr marL="0" indent="0">
              <a:spcAft>
                <a:spcPts val="2100"/>
              </a:spcAft>
            </a:pPr>
            <a:r>
              <a:rPr lang="en-GB" sz="5000" dirty="0">
                <a:solidFill>
                  <a:schemeClr val="accent1"/>
                </a:solidFill>
              </a:rPr>
              <a:t>.</a:t>
            </a:r>
          </a:p>
        </p:txBody>
      </p:sp>
      <p:grpSp>
        <p:nvGrpSpPr>
          <p:cNvPr id="360" name="Google Shape;360;p26"/>
          <p:cNvGrpSpPr/>
          <p:nvPr/>
        </p:nvGrpSpPr>
        <p:grpSpPr>
          <a:xfrm>
            <a:off x="533842" y="3939275"/>
            <a:ext cx="3872859" cy="1649101"/>
            <a:chOff x="4487664" y="-1392325"/>
            <a:chExt cx="3997997" cy="1702034"/>
          </a:xfrm>
        </p:grpSpPr>
        <p:grpSp>
          <p:nvGrpSpPr>
            <p:cNvPr id="361" name="Google Shape;361;p26"/>
            <p:cNvGrpSpPr/>
            <p:nvPr/>
          </p:nvGrpSpPr>
          <p:grpSpPr>
            <a:xfrm>
              <a:off x="5041805" y="-1392325"/>
              <a:ext cx="2896971" cy="1702034"/>
              <a:chOff x="4692026" y="4370063"/>
              <a:chExt cx="2807959" cy="1649737"/>
            </a:xfrm>
          </p:grpSpPr>
          <p:sp>
            <p:nvSpPr>
              <p:cNvPr id="362" name="Google Shape;362;p26"/>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26"/>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64" name="Google Shape;364;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4" name="Rectangle 3"/>
          <p:cNvSpPr/>
          <p:nvPr/>
        </p:nvSpPr>
        <p:spPr>
          <a:xfrm>
            <a:off x="4456728" y="1689526"/>
            <a:ext cx="7519637" cy="5324535"/>
          </a:xfrm>
          <a:prstGeom prst="rect">
            <a:avLst/>
          </a:prstGeom>
        </p:spPr>
        <p:txBody>
          <a:bodyPr wrap="square">
            <a:spAutoFit/>
          </a:bodyPr>
          <a:lstStyle/>
          <a:p>
            <a:pPr marL="285750" indent="-285750" algn="just">
              <a:buFont typeface="Arial" charset="0"/>
              <a:buChar char="•"/>
            </a:pPr>
            <a:r>
              <a:rPr lang="en-GB" sz="2000" dirty="0" err="1">
                <a:latin typeface="Chalkboard" panose="03050602040202020205" pitchFamily="66" charset="77"/>
                <a:ea typeface="Noteworthy Light" charset="0"/>
                <a:cs typeface="Noteworthy Light" charset="0"/>
              </a:rPr>
              <a:t>Canolbwyntiwch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eich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darllen</a:t>
            </a:r>
            <a:r>
              <a:rPr lang="en-GB" sz="2000" dirty="0">
                <a:latin typeface="Chalkboard" panose="03050602040202020205" pitchFamily="66" charset="77"/>
                <a:ea typeface="Noteworthy Light" charset="0"/>
                <a:cs typeface="Noteworthy Light" charset="0"/>
              </a:rPr>
              <a:t> ar </a:t>
            </a:r>
            <a:r>
              <a:rPr lang="en-GB" sz="2000" dirty="0" err="1">
                <a:latin typeface="Chalkboard" panose="03050602040202020205" pitchFamily="66" charset="77"/>
                <a:ea typeface="Noteworthy Light" charset="0"/>
                <a:cs typeface="Noteworthy Light" charset="0"/>
              </a:rPr>
              <a:t>amrywiaeth</a:t>
            </a:r>
            <a:r>
              <a:rPr lang="en-GB" sz="2000" dirty="0">
                <a:latin typeface="Chalkboard" panose="03050602040202020205" pitchFamily="66" charset="77"/>
                <a:ea typeface="Noteworthy Light" charset="0"/>
                <a:cs typeface="Noteworthy Light" charset="0"/>
              </a:rPr>
              <a:t> o </a:t>
            </a:r>
            <a:r>
              <a:rPr lang="en-GB" sz="2000" dirty="0" err="1">
                <a:latin typeface="Chalkboard" panose="03050602040202020205" pitchFamily="66" charset="77"/>
                <a:ea typeface="Noteworthy Light" charset="0"/>
                <a:cs typeface="Noteworthy Light" charset="0"/>
              </a:rPr>
              <a:t>lenyddiaeth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academaidd</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ddibynadwy</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llyfrau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cyfnodolion</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astudiaethau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achos</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erthyglau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gwefannau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dogfennaeth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LlC</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adroddiadau</a:t>
            </a:r>
            <a:r>
              <a:rPr lang="en-GB" sz="2000" dirty="0">
                <a:latin typeface="Chalkboard" panose="03050602040202020205" pitchFamily="66" charset="77"/>
                <a:ea typeface="Noteworthy Light" charset="0"/>
                <a:cs typeface="Noteworthy Light" charset="0"/>
              </a:rPr>
              <a:t> Estyn ac </a:t>
            </a:r>
            <a:r>
              <a:rPr lang="en-GB" sz="2000" dirty="0" err="1">
                <a:latin typeface="Chalkboard" panose="03050602040202020205" pitchFamily="66" charset="77"/>
                <a:ea typeface="Noteworthy Light" charset="0"/>
                <a:cs typeface="Noteworthy Light" charset="0"/>
              </a:rPr>
              <a:t>ati</a:t>
            </a:r>
            <a:r>
              <a:rPr lang="en-GB" sz="2000" dirty="0">
                <a:latin typeface="Chalkboard" panose="03050602040202020205" pitchFamily="66" charset="77"/>
                <a:ea typeface="Noteworthy Light" charset="0"/>
                <a:cs typeface="Noteworthy Light" charset="0"/>
              </a:rPr>
              <a:t>)</a:t>
            </a:r>
          </a:p>
          <a:p>
            <a:pPr marL="285750" indent="-285750" algn="just">
              <a:buFont typeface="Arial" charset="0"/>
              <a:buChar char="•"/>
            </a:pPr>
            <a:endParaRPr lang="en-GB" sz="2000" dirty="0">
              <a:latin typeface="Chalkboard" panose="03050602040202020205" pitchFamily="66" charset="77"/>
              <a:ea typeface="Noteworthy Light" charset="0"/>
              <a:cs typeface="Noteworthy Light" charset="0"/>
            </a:endParaRPr>
          </a:p>
          <a:p>
            <a:pPr marL="285750" indent="-285750" algn="just">
              <a:buFont typeface="Arial" charset="0"/>
              <a:buChar char="•"/>
            </a:pPr>
            <a:r>
              <a:rPr lang="en-GB" sz="2000" dirty="0" err="1">
                <a:latin typeface="Chalkboard" panose="03050602040202020205" pitchFamily="66" charset="77"/>
                <a:ea typeface="Noteworthy Light" charset="0"/>
                <a:cs typeface="Noteworthy Light" charset="0"/>
              </a:rPr>
              <a:t>Cefnogaeth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cefnogaeth</a:t>
            </a:r>
            <a:r>
              <a:rPr lang="en-GB" sz="2000" dirty="0">
                <a:latin typeface="Chalkboard" panose="03050602040202020205" pitchFamily="66" charset="77"/>
                <a:ea typeface="Noteworthy Light" charset="0"/>
                <a:cs typeface="Noteworthy Light" charset="0"/>
              </a:rPr>
              <a:t> ac </a:t>
            </a:r>
            <a:r>
              <a:rPr lang="en-GB" sz="2000" dirty="0" err="1">
                <a:latin typeface="Chalkboard" panose="03050602040202020205" pitchFamily="66" charset="77"/>
                <a:ea typeface="Noteworthy Light" charset="0"/>
                <a:cs typeface="Noteworthy Light" charset="0"/>
              </a:rPr>
              <a:t>yna</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cefnogaeth</a:t>
            </a:r>
            <a:r>
              <a:rPr lang="en-GB" sz="2000" dirty="0">
                <a:latin typeface="Chalkboard" panose="03050602040202020205" pitchFamily="66" charset="77"/>
                <a:ea typeface="Noteworthy Light" charset="0"/>
                <a:cs typeface="Noteworthy Light" charset="0"/>
              </a:rPr>
              <a:t>!</a:t>
            </a:r>
          </a:p>
          <a:p>
            <a:pPr marL="285750" indent="-285750" algn="just">
              <a:buFont typeface="Arial" charset="0"/>
              <a:buChar char="•"/>
            </a:pPr>
            <a:endParaRPr lang="en-GB" sz="2000" dirty="0">
              <a:latin typeface="Chalkboard" panose="03050602040202020205" pitchFamily="66" charset="77"/>
              <a:ea typeface="Noteworthy Light" charset="0"/>
              <a:cs typeface="Noteworthy Light" charset="0"/>
            </a:endParaRPr>
          </a:p>
          <a:p>
            <a:pPr marL="285750" indent="-285750" algn="just">
              <a:buFont typeface="Arial" charset="0"/>
              <a:buChar char="•"/>
            </a:pPr>
            <a:r>
              <a:rPr lang="en-GB" sz="2000" dirty="0" err="1">
                <a:latin typeface="Chalkboard" panose="03050602040202020205" pitchFamily="66" charset="77"/>
                <a:ea typeface="Noteworthy Light" charset="0"/>
                <a:cs typeface="Noteworthy Light" charset="0"/>
              </a:rPr>
              <a:t>Cynnwys</a:t>
            </a:r>
            <a:r>
              <a:rPr lang="en-GB" sz="2000" dirty="0">
                <a:latin typeface="Chalkboard" panose="03050602040202020205" pitchFamily="66" charset="77"/>
                <a:ea typeface="Noteworthy Light" charset="0"/>
                <a:cs typeface="Noteworthy Light" charset="0"/>
              </a:rPr>
              <a:t> synthesis o </a:t>
            </a:r>
            <a:r>
              <a:rPr lang="en-GB" sz="2000" dirty="0" err="1">
                <a:latin typeface="Chalkboard" panose="03050602040202020205" pitchFamily="66" charset="77"/>
                <a:ea typeface="Noteworthy Light" charset="0"/>
                <a:cs typeface="Noteworthy Light" charset="0"/>
              </a:rPr>
              <a:t>awduron</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allweddol</a:t>
            </a:r>
            <a:endParaRPr lang="en-GB" sz="2000" dirty="0">
              <a:latin typeface="Chalkboard" panose="03050602040202020205" pitchFamily="66" charset="77"/>
              <a:ea typeface="Noteworthy Light" charset="0"/>
              <a:cs typeface="Noteworthy Light" charset="0"/>
            </a:endParaRPr>
          </a:p>
          <a:p>
            <a:pPr marL="285750" indent="-285750" algn="just">
              <a:buFont typeface="Arial" charset="0"/>
              <a:buChar char="•"/>
            </a:pPr>
            <a:endParaRPr lang="en-GB" sz="2000" dirty="0">
              <a:latin typeface="Chalkboard" panose="03050602040202020205" pitchFamily="66" charset="77"/>
              <a:ea typeface="Noteworthy Light" charset="0"/>
              <a:cs typeface="Noteworthy Light" charset="0"/>
            </a:endParaRPr>
          </a:p>
          <a:p>
            <a:pPr marL="285750" indent="-285750" algn="just">
              <a:buFont typeface="Arial" charset="0"/>
              <a:buChar char="•"/>
            </a:pPr>
            <a:r>
              <a:rPr lang="en-GB" sz="2000" dirty="0" err="1">
                <a:latin typeface="Chalkboard" panose="03050602040202020205" pitchFamily="66" charset="77"/>
                <a:ea typeface="Noteworthy Light" charset="0"/>
                <a:cs typeface="Noteworthy Light" charset="0"/>
              </a:rPr>
              <a:t>Ceisiwch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ddatblygu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ansawdd</a:t>
            </a:r>
            <a:r>
              <a:rPr lang="en-GB" sz="2000" dirty="0">
                <a:latin typeface="Chalkboard" panose="03050602040202020205" pitchFamily="66" charset="77"/>
                <a:ea typeface="Noteworthy Light" charset="0"/>
                <a:cs typeface="Noteworthy Light" charset="0"/>
              </a:rPr>
              <a:t> y </a:t>
            </a:r>
            <a:r>
              <a:rPr lang="en-GB" sz="2000" dirty="0" err="1">
                <a:latin typeface="Chalkboard" panose="03050602040202020205" pitchFamily="66" charset="77"/>
                <a:ea typeface="Noteworthy Light" charset="0"/>
                <a:cs typeface="Noteworthy Light" charset="0"/>
              </a:rPr>
              <a:t>drafodaeth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yn</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hytrach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na'r</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maint</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Ymgysylltwch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â'ch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ffynonellau</a:t>
            </a:r>
            <a:r>
              <a:rPr lang="en-GB" sz="2000" dirty="0">
                <a:latin typeface="Chalkboard" panose="03050602040202020205" pitchFamily="66" charset="77"/>
                <a:ea typeface="Noteworthy Light" charset="0"/>
                <a:cs typeface="Noteworthy Light" charset="0"/>
              </a:rPr>
              <a:t>!</a:t>
            </a:r>
          </a:p>
          <a:p>
            <a:pPr marL="285750" indent="-285750" algn="just">
              <a:buFont typeface="Arial" charset="0"/>
              <a:buChar char="•"/>
            </a:pPr>
            <a:endParaRPr lang="en-GB" sz="2000" dirty="0">
              <a:latin typeface="Chalkboard" panose="03050602040202020205" pitchFamily="66" charset="77"/>
              <a:ea typeface="Noteworthy Light" charset="0"/>
              <a:cs typeface="Noteworthy Light" charset="0"/>
            </a:endParaRPr>
          </a:p>
          <a:p>
            <a:pPr marL="285750" indent="-285750" algn="just">
              <a:buFont typeface="Arial" charset="0"/>
              <a:buChar char="•"/>
            </a:pPr>
            <a:r>
              <a:rPr lang="en-GB" sz="2000" dirty="0" err="1">
                <a:latin typeface="Chalkboard" panose="03050602040202020205" pitchFamily="66" charset="77"/>
                <a:ea typeface="Noteworthy Light" charset="0"/>
                <a:cs typeface="Noteworthy Light" charset="0"/>
              </a:rPr>
              <a:t>Darparwch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sleid</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rhestr</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gyfeiriadau</a:t>
            </a:r>
            <a:r>
              <a:rPr lang="en-GB" sz="2000" dirty="0">
                <a:latin typeface="Chalkboard" panose="03050602040202020205" pitchFamily="66" charset="77"/>
                <a:ea typeface="Noteworthy Light" charset="0"/>
                <a:cs typeface="Noteworthy Light" charset="0"/>
              </a:rPr>
              <a:t> ar </a:t>
            </a:r>
            <a:r>
              <a:rPr lang="en-GB" sz="2000" dirty="0" err="1">
                <a:latin typeface="Chalkboard" panose="03050602040202020205" pitchFamily="66" charset="77"/>
                <a:ea typeface="Noteworthy Light" charset="0"/>
                <a:cs typeface="Noteworthy Light" charset="0"/>
              </a:rPr>
              <a:t>ddiwedd</a:t>
            </a:r>
            <a:r>
              <a:rPr lang="en-GB" sz="2000" dirty="0">
                <a:latin typeface="Chalkboard" panose="03050602040202020205" pitchFamily="66" charset="77"/>
                <a:ea typeface="Noteworthy Light" charset="0"/>
                <a:cs typeface="Noteworthy Light" charset="0"/>
              </a:rPr>
              <a:t> y ppt, gan </a:t>
            </a:r>
            <a:r>
              <a:rPr lang="en-GB" sz="2000" dirty="0" err="1">
                <a:latin typeface="Chalkboard" panose="03050602040202020205" pitchFamily="66" charset="77"/>
                <a:ea typeface="Noteworthy Light" charset="0"/>
                <a:cs typeface="Noteworthy Light" charset="0"/>
              </a:rPr>
              <a:t>ddilyn</a:t>
            </a:r>
            <a:r>
              <a:rPr lang="en-GB" sz="2000" dirty="0">
                <a:latin typeface="Chalkboard" panose="03050602040202020205" pitchFamily="66" charset="77"/>
                <a:ea typeface="Noteworthy Light" charset="0"/>
                <a:cs typeface="Noteworthy Light" charset="0"/>
              </a:rPr>
              <a:t> y </a:t>
            </a:r>
            <a:r>
              <a:rPr lang="en-GB" sz="2000" dirty="0" err="1">
                <a:latin typeface="Chalkboard" panose="03050602040202020205" pitchFamily="66" charset="77"/>
                <a:ea typeface="Noteworthy Light" charset="0"/>
                <a:cs typeface="Noteworthy Light" charset="0"/>
              </a:rPr>
              <a:t>canllawiau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yn</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llawlyfr</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Cyfeirio</a:t>
            </a:r>
            <a:r>
              <a:rPr lang="en-GB" sz="2000" dirty="0">
                <a:latin typeface="Chalkboard" panose="03050602040202020205" pitchFamily="66" charset="77"/>
                <a:ea typeface="Noteworthy Light" charset="0"/>
                <a:cs typeface="Noteworthy Light" charset="0"/>
              </a:rPr>
              <a:t> Harvard UWTSD. (</a:t>
            </a:r>
            <a:r>
              <a:rPr lang="en-GB" sz="2000" dirty="0" err="1">
                <a:latin typeface="Chalkboard" panose="03050602040202020205" pitchFamily="66" charset="77"/>
                <a:ea typeface="Noteworthy Light" charset="0"/>
                <a:cs typeface="Noteworthy Light" charset="0"/>
              </a:rPr>
              <a:t>Cynnwys</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cyfeiriadau</a:t>
            </a:r>
            <a:r>
              <a:rPr lang="en-GB" sz="2000" dirty="0">
                <a:latin typeface="Chalkboard" panose="03050602040202020205" pitchFamily="66" charset="77"/>
                <a:ea typeface="Noteworthy Light" charset="0"/>
                <a:cs typeface="Noteworthy Light" charset="0"/>
              </a:rPr>
              <a:t> at </a:t>
            </a:r>
            <a:r>
              <a:rPr lang="en-GB" sz="2000" dirty="0" err="1">
                <a:latin typeface="Chalkboard" panose="03050602040202020205" pitchFamily="66" charset="77"/>
                <a:ea typeface="Noteworthy Light" charset="0"/>
                <a:cs typeface="Noteworthy Light" charset="0"/>
              </a:rPr>
              <a:t>ffynonellau</a:t>
            </a:r>
            <a:r>
              <a:rPr lang="en-GB" sz="2000" dirty="0">
                <a:latin typeface="Chalkboard" panose="03050602040202020205" pitchFamily="66" charset="77"/>
                <a:ea typeface="Noteworthy Light" charset="0"/>
                <a:cs typeface="Noteworthy Light" charset="0"/>
              </a:rPr>
              <a:t> a </a:t>
            </a:r>
            <a:r>
              <a:rPr lang="en-GB" sz="2000" dirty="0" err="1">
                <a:latin typeface="Chalkboard" panose="03050602040202020205" pitchFamily="66" charset="77"/>
                <a:ea typeface="Noteworthy Light" charset="0"/>
                <a:cs typeface="Noteworthy Light" charset="0"/>
              </a:rPr>
              <a:t>ddefnyddiwyd</a:t>
            </a:r>
            <a:r>
              <a:rPr lang="en-GB" sz="2000" dirty="0">
                <a:latin typeface="Chalkboard" panose="03050602040202020205" pitchFamily="66" charset="77"/>
                <a:ea typeface="Noteworthy Light" charset="0"/>
                <a:cs typeface="Noteworthy Light" charset="0"/>
              </a:rPr>
              <a:t> ar </a:t>
            </a:r>
            <a:r>
              <a:rPr lang="en-GB" sz="2000" dirty="0" err="1">
                <a:latin typeface="Chalkboard" panose="03050602040202020205" pitchFamily="66" charset="77"/>
                <a:ea typeface="Noteworthy Light" charset="0"/>
                <a:cs typeface="Noteworthy Light" charset="0"/>
              </a:rPr>
              <a:t>sleidiau</a:t>
            </a:r>
            <a:r>
              <a:rPr lang="en-GB" sz="2000" dirty="0">
                <a:latin typeface="Chalkboard" panose="03050602040202020205" pitchFamily="66" charset="77"/>
                <a:ea typeface="Noteworthy Light" charset="0"/>
                <a:cs typeface="Noteworthy Light" charset="0"/>
              </a:rPr>
              <a:t> + </a:t>
            </a:r>
            <a:r>
              <a:rPr lang="en-GB" sz="2000" dirty="0" err="1">
                <a:latin typeface="Chalkboard" panose="03050602040202020205" pitchFamily="66" charset="77"/>
                <a:ea typeface="Noteworthy Light" charset="0"/>
                <a:cs typeface="Noteworthy Light" charset="0"/>
              </a:rPr>
              <a:t>llafar</a:t>
            </a:r>
            <a:r>
              <a:rPr lang="en-GB" sz="2000" dirty="0">
                <a:latin typeface="Chalkboard" panose="03050602040202020205" pitchFamily="66" charset="77"/>
                <a:ea typeface="Noteworthy Light" charset="0"/>
                <a:cs typeface="Noteworthy Light" charset="0"/>
              </a:rPr>
              <a:t>)</a:t>
            </a:r>
            <a:r>
              <a:rPr lang="en-GB" sz="2000" dirty="0">
                <a:latin typeface="Chalkboard" panose="03050602040202020205" pitchFamily="66" charset="77"/>
                <a:ea typeface="Times New Roman" charset="0"/>
              </a:rPr>
              <a:t> </a:t>
            </a:r>
          </a:p>
          <a:p>
            <a:pPr marL="457200"/>
            <a:r>
              <a:rPr lang="en-GB" sz="2000" dirty="0">
                <a:latin typeface="Arial" charset="0"/>
                <a:ea typeface="Times New Roman" charset="0"/>
              </a:rPr>
              <a:t> </a:t>
            </a:r>
            <a:endParaRPr lang="en-GB" sz="2000" dirty="0">
              <a:effectLst/>
              <a:latin typeface="Times New Roman" charset="0"/>
              <a:ea typeface="Times New Roman" charset="0"/>
            </a:endParaRPr>
          </a:p>
        </p:txBody>
      </p:sp>
    </p:spTree>
    <p:extLst>
      <p:ext uri="{BB962C8B-B14F-4D97-AF65-F5344CB8AC3E}">
        <p14:creationId xmlns:p14="http://schemas.microsoft.com/office/powerpoint/2010/main" val="2543098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6"/>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a:solidFill>
                  <a:schemeClr val="dk2"/>
                </a:solidFill>
              </a:rPr>
              <a:t>02</a:t>
            </a:r>
            <a:endParaRPr dirty="0">
              <a:solidFill>
                <a:schemeClr val="dk2"/>
              </a:solidFill>
            </a:endParaRPr>
          </a:p>
        </p:txBody>
      </p:sp>
      <p:sp>
        <p:nvSpPr>
          <p:cNvPr id="358" name="Google Shape;358;p26"/>
          <p:cNvSpPr txBox="1">
            <a:spLocks noGrp="1"/>
          </p:cNvSpPr>
          <p:nvPr>
            <p:ph type="subTitle" idx="1"/>
          </p:nvPr>
        </p:nvSpPr>
        <p:spPr>
          <a:xfrm>
            <a:off x="275148" y="-82210"/>
            <a:ext cx="9385687" cy="1689526"/>
          </a:xfrm>
          <a:prstGeom prst="rect">
            <a:avLst/>
          </a:prstGeom>
        </p:spPr>
        <p:txBody>
          <a:bodyPr spcFirstLastPara="1" wrap="square" lIns="121900" tIns="121900" rIns="121900" bIns="121900" anchor="t" anchorCtr="0">
            <a:noAutofit/>
          </a:bodyPr>
          <a:lstStyle/>
          <a:p>
            <a:pPr marL="0" indent="0">
              <a:spcAft>
                <a:spcPts val="2100"/>
              </a:spcAft>
            </a:pPr>
            <a:r>
              <a:rPr lang="en-GB" dirty="0">
                <a:solidFill>
                  <a:schemeClr val="accent1"/>
                </a:solidFill>
              </a:rPr>
              <a:t>Knowledge and Understanding / </a:t>
            </a:r>
            <a:r>
              <a:rPr lang="en-GB" dirty="0" err="1">
                <a:solidFill>
                  <a:schemeClr val="accent1"/>
                </a:solidFill>
              </a:rPr>
              <a:t>Gwybodaeth</a:t>
            </a:r>
            <a:r>
              <a:rPr lang="en-GB" dirty="0">
                <a:solidFill>
                  <a:schemeClr val="accent1"/>
                </a:solidFill>
              </a:rPr>
              <a:t> a </a:t>
            </a:r>
            <a:r>
              <a:rPr lang="en-GB" dirty="0" err="1">
                <a:solidFill>
                  <a:schemeClr val="accent1"/>
                </a:solidFill>
              </a:rPr>
              <a:t>Dealltwriaeth</a:t>
            </a:r>
            <a:endParaRPr lang="en-GB" dirty="0">
              <a:solidFill>
                <a:schemeClr val="accent1"/>
              </a:solidFill>
            </a:endParaRPr>
          </a:p>
          <a:p>
            <a:pPr marL="0" indent="0">
              <a:spcAft>
                <a:spcPts val="2100"/>
              </a:spcAft>
            </a:pPr>
            <a:r>
              <a:rPr lang="mr-IN" sz="5000" dirty="0">
                <a:solidFill>
                  <a:schemeClr val="accent1"/>
                </a:solidFill>
              </a:rPr>
              <a:t>…</a:t>
            </a:r>
            <a:endParaRPr lang="en-GB" sz="5000" dirty="0">
              <a:solidFill>
                <a:schemeClr val="accent1"/>
              </a:solidFill>
            </a:endParaRPr>
          </a:p>
        </p:txBody>
      </p:sp>
      <p:grpSp>
        <p:nvGrpSpPr>
          <p:cNvPr id="360" name="Google Shape;360;p26"/>
          <p:cNvGrpSpPr/>
          <p:nvPr/>
        </p:nvGrpSpPr>
        <p:grpSpPr>
          <a:xfrm>
            <a:off x="533842" y="3939275"/>
            <a:ext cx="3872859" cy="1649101"/>
            <a:chOff x="4487664" y="-1392325"/>
            <a:chExt cx="3997997" cy="1702034"/>
          </a:xfrm>
        </p:grpSpPr>
        <p:grpSp>
          <p:nvGrpSpPr>
            <p:cNvPr id="361" name="Google Shape;361;p26"/>
            <p:cNvGrpSpPr/>
            <p:nvPr/>
          </p:nvGrpSpPr>
          <p:grpSpPr>
            <a:xfrm>
              <a:off x="5041805" y="-1392325"/>
              <a:ext cx="2896971" cy="1702034"/>
              <a:chOff x="4692026" y="4370063"/>
              <a:chExt cx="2807959" cy="1649737"/>
            </a:xfrm>
          </p:grpSpPr>
          <p:sp>
            <p:nvSpPr>
              <p:cNvPr id="362" name="Google Shape;362;p26"/>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26"/>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64" name="Google Shape;364;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7" name="Rectangle 6"/>
          <p:cNvSpPr/>
          <p:nvPr/>
        </p:nvSpPr>
        <p:spPr>
          <a:xfrm>
            <a:off x="4516123" y="1035616"/>
            <a:ext cx="7418398" cy="5509200"/>
          </a:xfrm>
          <a:prstGeom prst="rect">
            <a:avLst/>
          </a:prstGeom>
        </p:spPr>
        <p:txBody>
          <a:bodyPr wrap="square">
            <a:spAutoFit/>
          </a:bodyPr>
          <a:lstStyle/>
          <a:p>
            <a:r>
              <a:rPr lang="en-GB" sz="2200" dirty="0">
                <a:latin typeface="Chalkboard" panose="03050602040202020205" pitchFamily="66" charset="77"/>
                <a:ea typeface="Noteworthy Light" charset="0"/>
                <a:cs typeface="Noteworthy Light" charset="0"/>
              </a:rPr>
              <a:t>Demonstrate accurate and deep knowledge and understanding of managing the learning environment, differentiation and exploiting subject disciplines within </a:t>
            </a:r>
            <a:r>
              <a:rPr lang="en-GB" sz="2200" dirty="0" err="1">
                <a:latin typeface="Chalkboard" panose="03050602040202020205" pitchFamily="66" charset="77"/>
                <a:ea typeface="Noteworthy Light" charset="0"/>
                <a:cs typeface="Noteworthy Light" charset="0"/>
              </a:rPr>
              <a:t>AoLEs</a:t>
            </a:r>
            <a:r>
              <a:rPr lang="en-GB" sz="2200" dirty="0">
                <a:latin typeface="Chalkboard" panose="03050602040202020205" pitchFamily="66" charset="77"/>
                <a:ea typeface="Noteworthy Light" charset="0"/>
                <a:cs typeface="Noteworthy Light" charset="0"/>
              </a:rPr>
              <a:t>. </a:t>
            </a:r>
          </a:p>
          <a:p>
            <a:r>
              <a:rPr lang="en-GB" sz="2200" dirty="0">
                <a:latin typeface="Chalkboard" panose="03050602040202020205" pitchFamily="66" charset="77"/>
                <a:ea typeface="Noteworthy Light" charset="0"/>
                <a:cs typeface="Noteworthy Light" charset="0"/>
              </a:rPr>
              <a:t>(You may include related principles, research, best practice, under pinning learning theory etc)</a:t>
            </a:r>
          </a:p>
          <a:p>
            <a:endParaRPr lang="en-GB" sz="2200" dirty="0">
              <a:latin typeface="Chalkboard" panose="03050602040202020205" pitchFamily="66" charset="77"/>
              <a:ea typeface="Noteworthy Light" charset="0"/>
              <a:cs typeface="Noteworthy Light" charset="0"/>
            </a:endParaRPr>
          </a:p>
          <a:p>
            <a:r>
              <a:rPr lang="en-GB" sz="2200" dirty="0">
                <a:latin typeface="Chalkboard" panose="03050602040202020205" pitchFamily="66" charset="77"/>
                <a:ea typeface="Noteworthy Light" charset="0"/>
                <a:cs typeface="Noteworthy Light" charset="0"/>
              </a:rPr>
              <a:t>Link strategies used in the classroom to each strand.</a:t>
            </a:r>
          </a:p>
          <a:p>
            <a:endParaRPr lang="en-GB" sz="2200" dirty="0">
              <a:latin typeface="Chalkboard" panose="03050602040202020205" pitchFamily="66" charset="77"/>
              <a:ea typeface="Noteworthy Light" charset="0"/>
              <a:cs typeface="Noteworthy Light" charset="0"/>
            </a:endParaRPr>
          </a:p>
          <a:p>
            <a:r>
              <a:rPr lang="en-GB" sz="2200" u="sng" dirty="0">
                <a:latin typeface="Chalkboard" panose="03050602040202020205" pitchFamily="66" charset="77"/>
                <a:ea typeface="Noteworthy Light" charset="0"/>
                <a:cs typeface="Noteworthy Light" charset="0"/>
              </a:rPr>
              <a:t>Why</a:t>
            </a:r>
            <a:r>
              <a:rPr lang="en-GB" sz="2200" dirty="0">
                <a:latin typeface="Chalkboard" panose="03050602040202020205" pitchFamily="66" charset="77"/>
                <a:ea typeface="Noteworthy Light" charset="0"/>
                <a:cs typeface="Noteworthy Light" charset="0"/>
              </a:rPr>
              <a:t> the evidence presented exemplifies a particular strength in an aspect of a strand.</a:t>
            </a:r>
          </a:p>
          <a:p>
            <a:endParaRPr lang="en-GB" sz="2200" dirty="0">
              <a:latin typeface="Chalkboard" panose="03050602040202020205" pitchFamily="66" charset="77"/>
              <a:ea typeface="Noteworthy Light" charset="0"/>
              <a:cs typeface="Noteworthy Light" charset="0"/>
            </a:endParaRPr>
          </a:p>
          <a:p>
            <a:r>
              <a:rPr lang="en-GB" sz="2200" dirty="0">
                <a:latin typeface="Chalkboard" panose="03050602040202020205" pitchFamily="66" charset="77"/>
                <a:ea typeface="Noteworthy Light" charset="0"/>
                <a:cs typeface="Noteworthy Light" charset="0"/>
              </a:rPr>
              <a:t>Your response should demonstrate accurate knowledge and understanding of the chosen pedagogical approaches utilised to aid the effective engagement with each strand.</a:t>
            </a:r>
            <a:endParaRPr lang="en-GB" sz="2200" dirty="0">
              <a:effectLst/>
              <a:latin typeface="Chalkboard" panose="03050602040202020205" pitchFamily="66" charset="77"/>
              <a:ea typeface="Noteworthy Light" charset="0"/>
              <a:cs typeface="Noteworthy Light" charset="0"/>
            </a:endParaRPr>
          </a:p>
        </p:txBody>
      </p:sp>
    </p:spTree>
    <p:extLst>
      <p:ext uri="{BB962C8B-B14F-4D97-AF65-F5344CB8AC3E}">
        <p14:creationId xmlns:p14="http://schemas.microsoft.com/office/powerpoint/2010/main" val="35654967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6"/>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a:solidFill>
                  <a:schemeClr val="dk2"/>
                </a:solidFill>
              </a:rPr>
              <a:t>02</a:t>
            </a:r>
            <a:endParaRPr dirty="0">
              <a:solidFill>
                <a:schemeClr val="dk2"/>
              </a:solidFill>
            </a:endParaRPr>
          </a:p>
        </p:txBody>
      </p:sp>
      <p:sp>
        <p:nvSpPr>
          <p:cNvPr id="358" name="Google Shape;358;p26"/>
          <p:cNvSpPr txBox="1">
            <a:spLocks noGrp="1"/>
          </p:cNvSpPr>
          <p:nvPr>
            <p:ph type="subTitle" idx="1"/>
          </p:nvPr>
        </p:nvSpPr>
        <p:spPr>
          <a:xfrm>
            <a:off x="275148" y="-82210"/>
            <a:ext cx="9385687" cy="1689526"/>
          </a:xfrm>
          <a:prstGeom prst="rect">
            <a:avLst/>
          </a:prstGeom>
        </p:spPr>
        <p:txBody>
          <a:bodyPr spcFirstLastPara="1" wrap="square" lIns="121900" tIns="121900" rIns="121900" bIns="121900" anchor="t" anchorCtr="0">
            <a:noAutofit/>
          </a:bodyPr>
          <a:lstStyle/>
          <a:p>
            <a:pPr marL="0" indent="0">
              <a:spcAft>
                <a:spcPts val="2100"/>
              </a:spcAft>
            </a:pPr>
            <a:r>
              <a:rPr lang="en-GB" dirty="0">
                <a:solidFill>
                  <a:schemeClr val="accent1"/>
                </a:solidFill>
              </a:rPr>
              <a:t>Knowledge and Understanding / </a:t>
            </a:r>
            <a:r>
              <a:rPr lang="en-GB" dirty="0" err="1">
                <a:solidFill>
                  <a:schemeClr val="accent1"/>
                </a:solidFill>
              </a:rPr>
              <a:t>Gwybodaeth</a:t>
            </a:r>
            <a:r>
              <a:rPr lang="en-GB" dirty="0">
                <a:solidFill>
                  <a:schemeClr val="accent1"/>
                </a:solidFill>
              </a:rPr>
              <a:t> a </a:t>
            </a:r>
            <a:r>
              <a:rPr lang="en-GB" dirty="0" err="1">
                <a:solidFill>
                  <a:schemeClr val="accent1"/>
                </a:solidFill>
              </a:rPr>
              <a:t>Dealltwriaeth</a:t>
            </a:r>
            <a:endParaRPr lang="en-GB" dirty="0">
              <a:solidFill>
                <a:schemeClr val="accent1"/>
              </a:solidFill>
            </a:endParaRPr>
          </a:p>
          <a:p>
            <a:pPr marL="0" indent="0">
              <a:spcAft>
                <a:spcPts val="2100"/>
              </a:spcAft>
            </a:pPr>
            <a:r>
              <a:rPr lang="mr-IN" sz="5000" dirty="0">
                <a:solidFill>
                  <a:schemeClr val="accent1"/>
                </a:solidFill>
              </a:rPr>
              <a:t>…</a:t>
            </a:r>
            <a:endParaRPr lang="en-GB" sz="5000" dirty="0">
              <a:solidFill>
                <a:schemeClr val="accent1"/>
              </a:solidFill>
            </a:endParaRPr>
          </a:p>
        </p:txBody>
      </p:sp>
      <p:grpSp>
        <p:nvGrpSpPr>
          <p:cNvPr id="360" name="Google Shape;360;p26"/>
          <p:cNvGrpSpPr/>
          <p:nvPr/>
        </p:nvGrpSpPr>
        <p:grpSpPr>
          <a:xfrm>
            <a:off x="533842" y="3939275"/>
            <a:ext cx="3872859" cy="1649101"/>
            <a:chOff x="4487664" y="-1392325"/>
            <a:chExt cx="3997997" cy="1702034"/>
          </a:xfrm>
        </p:grpSpPr>
        <p:grpSp>
          <p:nvGrpSpPr>
            <p:cNvPr id="361" name="Google Shape;361;p26"/>
            <p:cNvGrpSpPr/>
            <p:nvPr/>
          </p:nvGrpSpPr>
          <p:grpSpPr>
            <a:xfrm>
              <a:off x="5041805" y="-1392325"/>
              <a:ext cx="2896971" cy="1702034"/>
              <a:chOff x="4692026" y="4370063"/>
              <a:chExt cx="2807959" cy="1649737"/>
            </a:xfrm>
          </p:grpSpPr>
          <p:sp>
            <p:nvSpPr>
              <p:cNvPr id="362" name="Google Shape;362;p26"/>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26"/>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64" name="Google Shape;364;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7" name="Rectangle 6"/>
          <p:cNvSpPr/>
          <p:nvPr/>
        </p:nvSpPr>
        <p:spPr>
          <a:xfrm>
            <a:off x="4516123" y="1035616"/>
            <a:ext cx="7418398" cy="5509200"/>
          </a:xfrm>
          <a:prstGeom prst="rect">
            <a:avLst/>
          </a:prstGeom>
        </p:spPr>
        <p:txBody>
          <a:bodyPr wrap="square">
            <a:spAutoFit/>
          </a:bodyPr>
          <a:lstStyle/>
          <a:p>
            <a:r>
              <a:rPr lang="en-GB" sz="2200" dirty="0" err="1">
                <a:latin typeface="Chalkboard" panose="03050602040202020205" pitchFamily="66" charset="77"/>
                <a:ea typeface="Noteworthy Light" charset="0"/>
                <a:cs typeface="Noteworthy Light" charset="0"/>
              </a:rPr>
              <a:t>Dangoswch</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wybodaeth</a:t>
            </a:r>
            <a:r>
              <a:rPr lang="en-GB" sz="2200" dirty="0">
                <a:latin typeface="Chalkboard" panose="03050602040202020205" pitchFamily="66" charset="77"/>
                <a:ea typeface="Noteworthy Light" charset="0"/>
                <a:cs typeface="Noteworthy Light" charset="0"/>
              </a:rPr>
              <a:t> a dealltwriaeth </a:t>
            </a:r>
            <a:r>
              <a:rPr lang="en-GB" sz="2200" dirty="0" err="1">
                <a:latin typeface="Chalkboard" panose="03050602040202020205" pitchFamily="66" charset="77"/>
                <a:ea typeface="Noteworthy Light" charset="0"/>
                <a:cs typeface="Noteworthy Light" charset="0"/>
              </a:rPr>
              <a:t>gywir</a:t>
            </a:r>
            <a:r>
              <a:rPr lang="en-GB" sz="2200" dirty="0">
                <a:latin typeface="Chalkboard" panose="03050602040202020205" pitchFamily="66" charset="77"/>
                <a:ea typeface="Noteworthy Light" charset="0"/>
                <a:cs typeface="Noteworthy Light" charset="0"/>
              </a:rPr>
              <a:t> a </a:t>
            </a:r>
            <a:r>
              <a:rPr lang="en-GB" sz="2200" dirty="0" err="1">
                <a:latin typeface="Chalkboard" panose="03050602040202020205" pitchFamily="66" charset="77"/>
                <a:ea typeface="Noteworthy Light" charset="0"/>
                <a:cs typeface="Noteworthy Light" charset="0"/>
              </a:rPr>
              <a:t>dwfn</a:t>
            </a:r>
            <a:r>
              <a:rPr lang="en-GB" sz="2200" dirty="0">
                <a:latin typeface="Chalkboard" panose="03050602040202020205" pitchFamily="66" charset="77"/>
                <a:ea typeface="Noteworthy Light" charset="0"/>
                <a:cs typeface="Noteworthy Light" charset="0"/>
              </a:rPr>
              <a:t> o </a:t>
            </a:r>
            <a:r>
              <a:rPr lang="en-GB" sz="2200" dirty="0" err="1">
                <a:latin typeface="Chalkboard" panose="03050602040202020205" pitchFamily="66" charset="77"/>
                <a:ea typeface="Noteworthy Light" charset="0"/>
                <a:cs typeface="Noteworthy Light" charset="0"/>
              </a:rPr>
              <a:t>reoli'r</a:t>
            </a:r>
            <a:r>
              <a:rPr lang="en-GB" sz="2200" dirty="0">
                <a:latin typeface="Chalkboard" panose="03050602040202020205" pitchFamily="66" charset="77"/>
                <a:ea typeface="Noteworthy Light" charset="0"/>
                <a:cs typeface="Noteworthy Light" charset="0"/>
              </a:rPr>
              <a:t> amgylchedd dysgu, gwahaniaethu a manteisio ar ddisgyblaethau pwnc o </a:t>
            </a:r>
            <a:r>
              <a:rPr lang="en-GB" sz="2200" dirty="0" err="1">
                <a:latin typeface="Chalkboard" panose="03050602040202020205" pitchFamily="66" charset="77"/>
                <a:ea typeface="Noteworthy Light" charset="0"/>
                <a:cs typeface="Noteworthy Light" charset="0"/>
              </a:rPr>
              <a:t>fewn</a:t>
            </a:r>
            <a:r>
              <a:rPr lang="en-GB" sz="2200" dirty="0">
                <a:latin typeface="Chalkboard" panose="03050602040202020205" pitchFamily="66" charset="77"/>
                <a:ea typeface="Noteworthy Light" charset="0"/>
                <a:cs typeface="Noteworthy Light" charset="0"/>
              </a:rPr>
              <a:t> Meysydd Dysgu a </a:t>
            </a:r>
            <a:r>
              <a:rPr lang="en-GB" sz="2200" dirty="0" err="1">
                <a:latin typeface="Chalkboard" panose="03050602040202020205" pitchFamily="66" charset="77"/>
                <a:ea typeface="Noteworthy Light" charset="0"/>
                <a:cs typeface="Noteworthy Light" charset="0"/>
              </a:rPr>
              <a:t>Phrofiad</a:t>
            </a:r>
            <a:r>
              <a:rPr lang="en-GB" sz="2200" dirty="0">
                <a:latin typeface="Chalkboard" panose="03050602040202020205" pitchFamily="66" charset="77"/>
                <a:ea typeface="Noteworthy Light" charset="0"/>
                <a:cs typeface="Noteworthy Light" charset="0"/>
              </a:rPr>
              <a:t> (AoLE).</a:t>
            </a:r>
          </a:p>
          <a:p>
            <a:r>
              <a:rPr lang="en-GB" sz="2200" dirty="0">
                <a:latin typeface="Chalkboard" panose="03050602040202020205" pitchFamily="66" charset="77"/>
                <a:ea typeface="Noteworthy Light" charset="0"/>
                <a:cs typeface="Noteworthy Light" charset="0"/>
              </a:rPr>
              <a:t>(</a:t>
            </a:r>
            <a:r>
              <a:rPr lang="en-GB" sz="2200" dirty="0" err="1">
                <a:latin typeface="Chalkboard" panose="03050602040202020205" pitchFamily="66" charset="77"/>
                <a:ea typeface="Noteworthy Light" charset="0"/>
                <a:cs typeface="Noteworthy Light" charset="0"/>
              </a:rPr>
              <a:t>Gallwch</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gynnwys</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egwyddorion</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cysylltiedig</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ymchwil</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arfer</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gorau</a:t>
            </a:r>
            <a:r>
              <a:rPr lang="en-GB" sz="2200" dirty="0">
                <a:latin typeface="Chalkboard" panose="03050602040202020205" pitchFamily="66" charset="77"/>
                <a:ea typeface="Noteworthy Light" charset="0"/>
                <a:cs typeface="Noteworthy Light" charset="0"/>
              </a:rPr>
              <a:t>, sail </a:t>
            </a:r>
            <a:r>
              <a:rPr lang="en-GB" sz="2200" dirty="0" err="1">
                <a:latin typeface="Chalkboard" panose="03050602040202020205" pitchFamily="66" charset="77"/>
                <a:ea typeface="Noteworthy Light" charset="0"/>
                <a:cs typeface="Noteworthy Light" charset="0"/>
              </a:rPr>
              <a:t>damcaniaeth</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ddysgu</a:t>
            </a:r>
            <a:r>
              <a:rPr lang="en-GB" sz="2200" dirty="0">
                <a:latin typeface="Chalkboard" panose="03050602040202020205" pitchFamily="66" charset="77"/>
                <a:ea typeface="Noteworthy Light" charset="0"/>
                <a:cs typeface="Noteworthy Light" charset="0"/>
              </a:rPr>
              <a:t> ac </a:t>
            </a:r>
            <a:r>
              <a:rPr lang="en-GB" sz="2200" dirty="0" err="1">
                <a:latin typeface="Chalkboard" panose="03050602040202020205" pitchFamily="66" charset="77"/>
                <a:ea typeface="Noteworthy Light" charset="0"/>
                <a:cs typeface="Noteworthy Light" charset="0"/>
              </a:rPr>
              <a:t>ati</a:t>
            </a:r>
            <a:r>
              <a:rPr lang="en-GB" sz="2200" dirty="0">
                <a:latin typeface="Chalkboard" panose="03050602040202020205" pitchFamily="66" charset="77"/>
                <a:ea typeface="Noteworthy Light" charset="0"/>
                <a:cs typeface="Noteworthy Light" charset="0"/>
              </a:rPr>
              <a:t>)</a:t>
            </a:r>
          </a:p>
          <a:p>
            <a:endParaRPr lang="en-GB" sz="2200" dirty="0">
              <a:latin typeface="Chalkboard" panose="03050602040202020205" pitchFamily="66" charset="77"/>
              <a:ea typeface="Noteworthy Light" charset="0"/>
              <a:cs typeface="Noteworthy Light" charset="0"/>
            </a:endParaRPr>
          </a:p>
          <a:p>
            <a:r>
              <a:rPr lang="en-GB" sz="2200" dirty="0" err="1">
                <a:latin typeface="Chalkboard" panose="03050602040202020205" pitchFamily="66" charset="77"/>
                <a:ea typeface="Noteworthy Light" charset="0"/>
                <a:cs typeface="Noteworthy Light" charset="0"/>
              </a:rPr>
              <a:t>Cysylltwch</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strategaethau</a:t>
            </a:r>
            <a:r>
              <a:rPr lang="en-GB" sz="2200" dirty="0">
                <a:latin typeface="Chalkboard" panose="03050602040202020205" pitchFamily="66" charset="77"/>
                <a:ea typeface="Noteworthy Light" charset="0"/>
                <a:cs typeface="Noteworthy Light" charset="0"/>
              </a:rPr>
              <a:t> a </a:t>
            </a:r>
            <a:r>
              <a:rPr lang="en-GB" sz="2200" dirty="0" err="1">
                <a:latin typeface="Chalkboard" panose="03050602040202020205" pitchFamily="66" charset="77"/>
                <a:ea typeface="Noteworthy Light" charset="0"/>
                <a:cs typeface="Noteworthy Light" charset="0"/>
              </a:rPr>
              <a:t>ddefnyddir</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yn</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yr</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ystafell</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ddosbarth</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â</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phob</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llinyn</a:t>
            </a:r>
            <a:r>
              <a:rPr lang="en-GB" sz="2200" dirty="0">
                <a:latin typeface="Chalkboard" panose="03050602040202020205" pitchFamily="66" charset="77"/>
                <a:ea typeface="Noteworthy Light" charset="0"/>
                <a:cs typeface="Noteworthy Light" charset="0"/>
              </a:rPr>
              <a:t>.</a:t>
            </a:r>
          </a:p>
          <a:p>
            <a:endParaRPr lang="en-GB" sz="2200" dirty="0">
              <a:latin typeface="Chalkboard" panose="03050602040202020205" pitchFamily="66" charset="77"/>
              <a:ea typeface="Noteworthy Light" charset="0"/>
              <a:cs typeface="Noteworthy Light" charset="0"/>
            </a:endParaRPr>
          </a:p>
          <a:p>
            <a:r>
              <a:rPr lang="en-GB" sz="2200" dirty="0">
                <a:latin typeface="Chalkboard" panose="03050602040202020205" pitchFamily="66" charset="77"/>
                <a:ea typeface="Noteworthy Light" charset="0"/>
                <a:cs typeface="Noteworthy Light" charset="0"/>
              </a:rPr>
              <a:t>Pam </a:t>
            </a:r>
            <a:r>
              <a:rPr lang="en-GB" sz="2200" dirty="0" err="1">
                <a:latin typeface="Chalkboard" panose="03050602040202020205" pitchFamily="66" charset="77"/>
                <a:ea typeface="Noteworthy Light" charset="0"/>
                <a:cs typeface="Noteworthy Light" charset="0"/>
              </a:rPr>
              <a:t>mae'r</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dystiolaeth</a:t>
            </a:r>
            <a:r>
              <a:rPr lang="en-GB" sz="2200" dirty="0">
                <a:latin typeface="Chalkboard" panose="03050602040202020205" pitchFamily="66" charset="77"/>
                <a:ea typeface="Noteworthy Light" charset="0"/>
                <a:cs typeface="Noteworthy Light" charset="0"/>
              </a:rPr>
              <a:t> a </a:t>
            </a:r>
            <a:r>
              <a:rPr lang="en-GB" sz="2200" dirty="0" err="1">
                <a:latin typeface="Chalkboard" panose="03050602040202020205" pitchFamily="66" charset="77"/>
                <a:ea typeface="Noteworthy Light" charset="0"/>
                <a:cs typeface="Noteworthy Light" charset="0"/>
              </a:rPr>
              <a:t>gyflwynir</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yn</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enghreifftio</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cryfder</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penodol</a:t>
            </a:r>
            <a:r>
              <a:rPr lang="en-GB" sz="2200" dirty="0">
                <a:latin typeface="Chalkboard" panose="03050602040202020205" pitchFamily="66" charset="77"/>
                <a:ea typeface="Noteworthy Light" charset="0"/>
                <a:cs typeface="Noteworthy Light" charset="0"/>
              </a:rPr>
              <a:t> mewn </a:t>
            </a:r>
            <a:r>
              <a:rPr lang="en-GB" sz="2200" dirty="0" err="1">
                <a:latin typeface="Chalkboard" panose="03050602040202020205" pitchFamily="66" charset="77"/>
                <a:ea typeface="Noteworthy Light" charset="0"/>
                <a:cs typeface="Noteworthy Light" charset="0"/>
              </a:rPr>
              <a:t>agwedd</a:t>
            </a:r>
            <a:r>
              <a:rPr lang="en-GB" sz="2200" dirty="0">
                <a:latin typeface="Chalkboard" panose="03050602040202020205" pitchFamily="66" charset="77"/>
                <a:ea typeface="Noteworthy Light" charset="0"/>
                <a:cs typeface="Noteworthy Light" charset="0"/>
              </a:rPr>
              <a:t> ar </a:t>
            </a:r>
            <a:r>
              <a:rPr lang="en-GB" sz="2200" dirty="0" err="1">
                <a:latin typeface="Chalkboard" panose="03050602040202020205" pitchFamily="66" charset="77"/>
                <a:ea typeface="Noteworthy Light" charset="0"/>
                <a:cs typeface="Noteworthy Light" charset="0"/>
              </a:rPr>
              <a:t>linyn</a:t>
            </a:r>
            <a:r>
              <a:rPr lang="en-GB" sz="2200" dirty="0">
                <a:latin typeface="Chalkboard" panose="03050602040202020205" pitchFamily="66" charset="77"/>
                <a:ea typeface="Noteworthy Light" charset="0"/>
                <a:cs typeface="Noteworthy Light" charset="0"/>
              </a:rPr>
              <a:t>.</a:t>
            </a:r>
          </a:p>
          <a:p>
            <a:endParaRPr lang="en-GB" sz="2200" dirty="0">
              <a:latin typeface="Chalkboard" panose="03050602040202020205" pitchFamily="66" charset="77"/>
              <a:ea typeface="Noteworthy Light" charset="0"/>
              <a:cs typeface="Noteworthy Light" charset="0"/>
            </a:endParaRPr>
          </a:p>
          <a:p>
            <a:r>
              <a:rPr lang="en-GB" sz="2200" dirty="0" err="1">
                <a:latin typeface="Chalkboard" panose="03050602040202020205" pitchFamily="66" charset="77"/>
                <a:ea typeface="Noteworthy Light" charset="0"/>
                <a:cs typeface="Noteworthy Light" charset="0"/>
              </a:rPr>
              <a:t>Dylai</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eich</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ymateb</a:t>
            </a:r>
            <a:r>
              <a:rPr lang="en-GB" sz="2200" dirty="0">
                <a:latin typeface="Chalkboard" panose="03050602040202020205" pitchFamily="66" charset="77"/>
                <a:ea typeface="Noteworthy Light" charset="0"/>
                <a:cs typeface="Noteworthy Light" charset="0"/>
              </a:rPr>
              <a:t> ddangos </a:t>
            </a:r>
            <a:r>
              <a:rPr lang="en-GB" sz="2200" dirty="0" err="1">
                <a:latin typeface="Chalkboard" panose="03050602040202020205" pitchFamily="66" charset="77"/>
                <a:ea typeface="Noteworthy Light" charset="0"/>
                <a:cs typeface="Noteworthy Light" charset="0"/>
              </a:rPr>
              <a:t>gwybodaeth</a:t>
            </a:r>
            <a:r>
              <a:rPr lang="en-GB" sz="2200" dirty="0">
                <a:latin typeface="Chalkboard" panose="03050602040202020205" pitchFamily="66" charset="77"/>
                <a:ea typeface="Noteworthy Light" charset="0"/>
                <a:cs typeface="Noteworthy Light" charset="0"/>
              </a:rPr>
              <a:t> a dealltwriaeth </a:t>
            </a:r>
            <a:r>
              <a:rPr lang="en-GB" sz="2200" dirty="0" err="1">
                <a:latin typeface="Chalkboard" panose="03050602040202020205" pitchFamily="66" charset="77"/>
                <a:ea typeface="Noteworthy Light" charset="0"/>
                <a:cs typeface="Noteworthy Light" charset="0"/>
              </a:rPr>
              <a:t>gywir</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o'r</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dulliau</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addysgeg</a:t>
            </a:r>
            <a:r>
              <a:rPr lang="en-GB" sz="2200" dirty="0">
                <a:latin typeface="Chalkboard" panose="03050602040202020205" pitchFamily="66" charset="77"/>
                <a:ea typeface="Noteworthy Light" charset="0"/>
                <a:cs typeface="Noteworthy Light" charset="0"/>
              </a:rPr>
              <a:t> a </a:t>
            </a:r>
            <a:r>
              <a:rPr lang="en-GB" sz="2200" dirty="0" err="1">
                <a:latin typeface="Chalkboard" panose="03050602040202020205" pitchFamily="66" charset="77"/>
                <a:ea typeface="Noteworthy Light" charset="0"/>
                <a:cs typeface="Noteworthy Light" charset="0"/>
              </a:rPr>
              <a:t>ddewiswyd</a:t>
            </a:r>
            <a:r>
              <a:rPr lang="en-GB" sz="2200" dirty="0">
                <a:latin typeface="Chalkboard" panose="03050602040202020205" pitchFamily="66" charset="77"/>
                <a:ea typeface="Noteworthy Light" charset="0"/>
                <a:cs typeface="Noteworthy Light" charset="0"/>
              </a:rPr>
              <a:t> a </a:t>
            </a:r>
            <a:r>
              <a:rPr lang="en-GB" sz="2200" dirty="0" err="1">
                <a:latin typeface="Chalkboard" panose="03050602040202020205" pitchFamily="66" charset="77"/>
                <a:ea typeface="Noteworthy Light" charset="0"/>
                <a:cs typeface="Noteworthy Light" charset="0"/>
              </a:rPr>
              <a:t>ddefnyddir</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i</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gynorthwyo'r</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ymgysylltiad</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effeithiol</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â</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phob</a:t>
            </a:r>
            <a:r>
              <a:rPr lang="en-GB" sz="2200" dirty="0">
                <a:latin typeface="Chalkboard" panose="03050602040202020205" pitchFamily="66" charset="77"/>
                <a:ea typeface="Noteworthy Light" charset="0"/>
                <a:cs typeface="Noteworthy Light" charset="0"/>
              </a:rPr>
              <a:t> </a:t>
            </a:r>
            <a:r>
              <a:rPr lang="en-GB" sz="2200" dirty="0" err="1">
                <a:latin typeface="Chalkboard" panose="03050602040202020205" pitchFamily="66" charset="77"/>
                <a:ea typeface="Noteworthy Light" charset="0"/>
                <a:cs typeface="Noteworthy Light" charset="0"/>
              </a:rPr>
              <a:t>llinyn</a:t>
            </a:r>
            <a:r>
              <a:rPr lang="en-GB" sz="2200" dirty="0">
                <a:latin typeface="Chalkboard" panose="03050602040202020205" pitchFamily="66" charset="77"/>
                <a:ea typeface="Noteworthy Light" charset="0"/>
                <a:cs typeface="Noteworthy Light" charset="0"/>
              </a:rPr>
              <a:t>.</a:t>
            </a:r>
            <a:endParaRPr lang="en-GB" sz="2200" dirty="0">
              <a:effectLst/>
              <a:latin typeface="Chalkboard" panose="03050602040202020205" pitchFamily="66" charset="77"/>
              <a:ea typeface="Noteworthy Light" charset="0"/>
              <a:cs typeface="Noteworthy Light" charset="0"/>
            </a:endParaRPr>
          </a:p>
        </p:txBody>
      </p:sp>
    </p:spTree>
    <p:extLst>
      <p:ext uri="{BB962C8B-B14F-4D97-AF65-F5344CB8AC3E}">
        <p14:creationId xmlns:p14="http://schemas.microsoft.com/office/powerpoint/2010/main" val="17319431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6"/>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a:solidFill>
                  <a:schemeClr val="dk2"/>
                </a:solidFill>
              </a:rPr>
              <a:t>03</a:t>
            </a:r>
            <a:endParaRPr dirty="0">
              <a:solidFill>
                <a:schemeClr val="dk2"/>
              </a:solidFill>
            </a:endParaRPr>
          </a:p>
        </p:txBody>
      </p:sp>
      <p:sp>
        <p:nvSpPr>
          <p:cNvPr id="358" name="Google Shape;358;p26"/>
          <p:cNvSpPr txBox="1">
            <a:spLocks noGrp="1"/>
          </p:cNvSpPr>
          <p:nvPr>
            <p:ph type="subTitle" idx="1"/>
          </p:nvPr>
        </p:nvSpPr>
        <p:spPr>
          <a:xfrm>
            <a:off x="258768" y="-11404"/>
            <a:ext cx="7553387" cy="1689526"/>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GB" sz="5000" dirty="0">
                <a:solidFill>
                  <a:schemeClr val="accent1"/>
                </a:solidFill>
              </a:rPr>
              <a:t>Cognitive and Intellectual </a:t>
            </a:r>
          </a:p>
        </p:txBody>
      </p:sp>
      <p:grpSp>
        <p:nvGrpSpPr>
          <p:cNvPr id="360" name="Google Shape;360;p26"/>
          <p:cNvGrpSpPr/>
          <p:nvPr/>
        </p:nvGrpSpPr>
        <p:grpSpPr>
          <a:xfrm>
            <a:off x="533842" y="3939275"/>
            <a:ext cx="3872859" cy="1649101"/>
            <a:chOff x="4487664" y="-1392325"/>
            <a:chExt cx="3997997" cy="1702034"/>
          </a:xfrm>
        </p:grpSpPr>
        <p:grpSp>
          <p:nvGrpSpPr>
            <p:cNvPr id="361" name="Google Shape;361;p26"/>
            <p:cNvGrpSpPr/>
            <p:nvPr/>
          </p:nvGrpSpPr>
          <p:grpSpPr>
            <a:xfrm>
              <a:off x="5041805" y="-1392325"/>
              <a:ext cx="2896971" cy="1702034"/>
              <a:chOff x="4692026" y="4370063"/>
              <a:chExt cx="2807959" cy="1649737"/>
            </a:xfrm>
          </p:grpSpPr>
          <p:sp>
            <p:nvSpPr>
              <p:cNvPr id="362" name="Google Shape;362;p26"/>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26"/>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64" name="Google Shape;364;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7" name="Rectangle 6"/>
          <p:cNvSpPr/>
          <p:nvPr/>
        </p:nvSpPr>
        <p:spPr>
          <a:xfrm>
            <a:off x="4464810" y="1767007"/>
            <a:ext cx="7727189" cy="4524315"/>
          </a:xfrm>
          <a:prstGeom prst="rect">
            <a:avLst/>
          </a:prstGeom>
        </p:spPr>
        <p:txBody>
          <a:bodyPr wrap="square">
            <a:spAutoFit/>
          </a:bodyPr>
          <a:lstStyle/>
          <a:p>
            <a:r>
              <a:rPr lang="en-GB" sz="2400" dirty="0">
                <a:latin typeface="Chalkboard" panose="03050602040202020205" pitchFamily="66" charset="77"/>
                <a:ea typeface="Noteworthy Light" charset="0"/>
                <a:cs typeface="Noteworthy Light" charset="0"/>
              </a:rPr>
              <a:t>You need to show that you can use your reading to make informed decisions. </a:t>
            </a:r>
          </a:p>
          <a:p>
            <a:endParaRPr lang="en-GB" sz="2400" dirty="0">
              <a:latin typeface="Chalkboard" panose="03050602040202020205" pitchFamily="66" charset="77"/>
              <a:ea typeface="Noteworthy Light" charset="0"/>
              <a:cs typeface="Noteworthy Light" charset="0"/>
            </a:endParaRPr>
          </a:p>
          <a:p>
            <a:r>
              <a:rPr lang="en-GB" sz="2400" dirty="0">
                <a:latin typeface="Chalkboard" panose="03050602040202020205" pitchFamily="66" charset="77"/>
                <a:ea typeface="Noteworthy Light" charset="0"/>
                <a:cs typeface="Noteworthy Light" charset="0"/>
              </a:rPr>
              <a:t>Be explicit about why you have selected a particular approach for a particular aspect of a strand based on your understanding and supporting literature.</a:t>
            </a:r>
          </a:p>
          <a:p>
            <a:endParaRPr lang="en-GB" sz="2400" dirty="0">
              <a:latin typeface="Chalkboard" panose="03050602040202020205" pitchFamily="66" charset="77"/>
              <a:ea typeface="Noteworthy Light" charset="0"/>
              <a:cs typeface="Noteworthy Light" charset="0"/>
            </a:endParaRPr>
          </a:p>
          <a:p>
            <a:r>
              <a:rPr lang="en-GB" sz="2400" dirty="0">
                <a:latin typeface="Chalkboard" panose="03050602040202020205" pitchFamily="66" charset="77"/>
                <a:ea typeface="Noteworthy Light" charset="0"/>
                <a:cs typeface="Noteworthy Light" charset="0"/>
              </a:rPr>
              <a:t>Your response should include </a:t>
            </a:r>
            <a:r>
              <a:rPr lang="en-US" sz="2400" dirty="0">
                <a:latin typeface="Chalkboard" panose="03050602040202020205" pitchFamily="66" charset="77"/>
                <a:ea typeface="Noteworthy Light" charset="0"/>
                <a:cs typeface="Noteworthy Light" charset="0"/>
              </a:rPr>
              <a:t>critical evaluation of any supporting theories/ principles relating to the chosen pedagogical approaches utilised within your class that develop each strand.  </a:t>
            </a:r>
            <a:endParaRPr lang="en-US" sz="2400" b="1" i="1" dirty="0">
              <a:latin typeface="Noteworthy Light" charset="0"/>
              <a:ea typeface="Noteworthy Light" charset="0"/>
              <a:cs typeface="Noteworthy Light" charset="0"/>
            </a:endParaRPr>
          </a:p>
          <a:p>
            <a:endParaRPr lang="en-US" sz="2400" b="1" i="1" dirty="0">
              <a:latin typeface="Noteworthy Light" charset="0"/>
              <a:ea typeface="Noteworthy Light" charset="0"/>
              <a:cs typeface="Noteworthy Light" charset="0"/>
            </a:endParaRPr>
          </a:p>
        </p:txBody>
      </p:sp>
    </p:spTree>
    <p:extLst>
      <p:ext uri="{BB962C8B-B14F-4D97-AF65-F5344CB8AC3E}">
        <p14:creationId xmlns:p14="http://schemas.microsoft.com/office/powerpoint/2010/main" val="30938180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6"/>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a:solidFill>
                  <a:schemeClr val="dk2"/>
                </a:solidFill>
              </a:rPr>
              <a:t>03</a:t>
            </a:r>
            <a:endParaRPr dirty="0">
              <a:solidFill>
                <a:schemeClr val="dk2"/>
              </a:solidFill>
            </a:endParaRPr>
          </a:p>
        </p:txBody>
      </p:sp>
      <p:sp>
        <p:nvSpPr>
          <p:cNvPr id="358" name="Google Shape;358;p26"/>
          <p:cNvSpPr txBox="1">
            <a:spLocks noGrp="1"/>
          </p:cNvSpPr>
          <p:nvPr>
            <p:ph type="subTitle" idx="1"/>
          </p:nvPr>
        </p:nvSpPr>
        <p:spPr>
          <a:xfrm>
            <a:off x="258768" y="-11404"/>
            <a:ext cx="7553387" cy="1689526"/>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GB" sz="5000" dirty="0">
                <a:solidFill>
                  <a:schemeClr val="accent1"/>
                </a:solidFill>
              </a:rPr>
              <a:t>Cognitive and Intellectual </a:t>
            </a:r>
          </a:p>
        </p:txBody>
      </p:sp>
      <p:grpSp>
        <p:nvGrpSpPr>
          <p:cNvPr id="360" name="Google Shape;360;p26"/>
          <p:cNvGrpSpPr/>
          <p:nvPr/>
        </p:nvGrpSpPr>
        <p:grpSpPr>
          <a:xfrm>
            <a:off x="533842" y="3939275"/>
            <a:ext cx="3872859" cy="1649101"/>
            <a:chOff x="4487664" y="-1392325"/>
            <a:chExt cx="3997997" cy="1702034"/>
          </a:xfrm>
        </p:grpSpPr>
        <p:grpSp>
          <p:nvGrpSpPr>
            <p:cNvPr id="361" name="Google Shape;361;p26"/>
            <p:cNvGrpSpPr/>
            <p:nvPr/>
          </p:nvGrpSpPr>
          <p:grpSpPr>
            <a:xfrm>
              <a:off x="5041805" y="-1392325"/>
              <a:ext cx="2896971" cy="1702034"/>
              <a:chOff x="4692026" y="4370063"/>
              <a:chExt cx="2807959" cy="1649737"/>
            </a:xfrm>
          </p:grpSpPr>
          <p:sp>
            <p:nvSpPr>
              <p:cNvPr id="362" name="Google Shape;362;p26"/>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26"/>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64" name="Google Shape;364;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7" name="Rectangle 6"/>
          <p:cNvSpPr/>
          <p:nvPr/>
        </p:nvSpPr>
        <p:spPr>
          <a:xfrm>
            <a:off x="4464810" y="1767007"/>
            <a:ext cx="7727189" cy="4154984"/>
          </a:xfrm>
          <a:prstGeom prst="rect">
            <a:avLst/>
          </a:prstGeom>
        </p:spPr>
        <p:txBody>
          <a:bodyPr wrap="square">
            <a:spAutoFit/>
          </a:bodyPr>
          <a:lstStyle/>
          <a:p>
            <a:r>
              <a:rPr lang="cy-GB" sz="2400" dirty="0">
                <a:latin typeface="Chalkboard" panose="03050602040202020205" pitchFamily="66" charset="77"/>
                <a:ea typeface="Noteworthy Light" charset="0"/>
                <a:cs typeface="Noteworthy Light" charset="0"/>
              </a:rPr>
              <a:t>Mae angen i chi ddangos y gallwch ddefnyddio'ch darllen i wneud penderfyniadau gwybodus.</a:t>
            </a:r>
          </a:p>
          <a:p>
            <a:endParaRPr lang="cy-GB" sz="2400" dirty="0">
              <a:latin typeface="Chalkboard" panose="03050602040202020205" pitchFamily="66" charset="77"/>
              <a:ea typeface="Noteworthy Light" charset="0"/>
              <a:cs typeface="Noteworthy Light" charset="0"/>
            </a:endParaRPr>
          </a:p>
          <a:p>
            <a:r>
              <a:rPr lang="cy-GB" sz="2400" dirty="0">
                <a:latin typeface="Chalkboard" panose="03050602040202020205" pitchFamily="66" charset="77"/>
                <a:ea typeface="Noteworthy Light" charset="0"/>
                <a:cs typeface="Noteworthy Light" charset="0"/>
              </a:rPr>
              <a:t>Byddwch yn glir ynglŷn â pham rydych chi wedi dewis dull penodol ar gyfer agwedd benodol ar linyn yn seiliedig ar eich dealltwriaeth a'r llenyddiaeth ategol.</a:t>
            </a:r>
          </a:p>
          <a:p>
            <a:endParaRPr lang="cy-GB" sz="2400" dirty="0">
              <a:latin typeface="Chalkboard" panose="03050602040202020205" pitchFamily="66" charset="77"/>
              <a:ea typeface="Noteworthy Light" charset="0"/>
              <a:cs typeface="Noteworthy Light" charset="0"/>
            </a:endParaRPr>
          </a:p>
          <a:p>
            <a:r>
              <a:rPr lang="cy-GB" sz="2400" dirty="0">
                <a:latin typeface="Chalkboard" panose="03050602040202020205" pitchFamily="66" charset="77"/>
                <a:ea typeface="Noteworthy Light" charset="0"/>
                <a:cs typeface="Noteworthy Light" charset="0"/>
              </a:rPr>
              <a:t>Dylai eich ymateb gynnwys gwerthusiad beirniadol o unrhyw theorïau/egwyddorion ategol sy'n ymwneud â'r dulliau addysgeg a ddewiswyd a ddefnyddir yn eich dosbarth sy'n datblygu pob llinyn.</a:t>
            </a:r>
            <a:endParaRPr lang="en-US" sz="2400" b="1" i="1" dirty="0">
              <a:latin typeface="Noteworthy Light" charset="0"/>
              <a:ea typeface="Noteworthy Light" charset="0"/>
              <a:cs typeface="Noteworthy Light" charset="0"/>
            </a:endParaRPr>
          </a:p>
        </p:txBody>
      </p:sp>
    </p:spTree>
    <p:extLst>
      <p:ext uri="{BB962C8B-B14F-4D97-AF65-F5344CB8AC3E}">
        <p14:creationId xmlns:p14="http://schemas.microsoft.com/office/powerpoint/2010/main" val="31452290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6"/>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a:solidFill>
                  <a:schemeClr val="dk2"/>
                </a:solidFill>
              </a:rPr>
              <a:t>03</a:t>
            </a:r>
            <a:endParaRPr dirty="0">
              <a:solidFill>
                <a:schemeClr val="dk2"/>
              </a:solidFill>
            </a:endParaRPr>
          </a:p>
        </p:txBody>
      </p:sp>
      <p:sp>
        <p:nvSpPr>
          <p:cNvPr id="358" name="Google Shape;358;p26"/>
          <p:cNvSpPr txBox="1">
            <a:spLocks noGrp="1"/>
          </p:cNvSpPr>
          <p:nvPr>
            <p:ph type="subTitle" idx="1"/>
          </p:nvPr>
        </p:nvSpPr>
        <p:spPr>
          <a:xfrm>
            <a:off x="258768" y="-11404"/>
            <a:ext cx="7553387" cy="1689526"/>
          </a:xfrm>
          <a:prstGeom prst="rect">
            <a:avLst/>
          </a:prstGeom>
        </p:spPr>
        <p:txBody>
          <a:bodyPr spcFirstLastPara="1" wrap="square" lIns="121900" tIns="121900" rIns="121900" bIns="121900" anchor="t" anchorCtr="0">
            <a:noAutofit/>
          </a:bodyPr>
          <a:lstStyle/>
          <a:p>
            <a:pPr marL="0" indent="0">
              <a:spcAft>
                <a:spcPts val="2100"/>
              </a:spcAft>
            </a:pPr>
            <a:r>
              <a:rPr lang="en-GB" sz="5000" dirty="0">
                <a:solidFill>
                  <a:schemeClr val="accent1"/>
                </a:solidFill>
              </a:rPr>
              <a:t>Cognitive and Intellectual </a:t>
            </a:r>
            <a:r>
              <a:rPr lang="en-GB" sz="5000" dirty="0" err="1">
                <a:solidFill>
                  <a:schemeClr val="accent1"/>
                </a:solidFill>
              </a:rPr>
              <a:t>Gwybyddol</a:t>
            </a:r>
            <a:r>
              <a:rPr lang="en-GB" sz="5000" dirty="0">
                <a:solidFill>
                  <a:schemeClr val="accent1"/>
                </a:solidFill>
              </a:rPr>
              <a:t> a </a:t>
            </a:r>
            <a:r>
              <a:rPr lang="en-GB" sz="5000" dirty="0" err="1">
                <a:solidFill>
                  <a:schemeClr val="accent1"/>
                </a:solidFill>
              </a:rPr>
              <a:t>Deallusol</a:t>
            </a:r>
            <a:r>
              <a:rPr lang="en-GB" sz="5000" dirty="0">
                <a:solidFill>
                  <a:schemeClr val="accent1"/>
                </a:solidFill>
              </a:rPr>
              <a:t> </a:t>
            </a:r>
          </a:p>
          <a:p>
            <a:pPr marL="0" indent="0">
              <a:spcAft>
                <a:spcPts val="2100"/>
              </a:spcAft>
            </a:pPr>
            <a:r>
              <a:rPr lang="en-GB" sz="5000" dirty="0">
                <a:solidFill>
                  <a:schemeClr val="accent1"/>
                </a:solidFill>
              </a:rPr>
              <a:t> </a:t>
            </a:r>
          </a:p>
        </p:txBody>
      </p:sp>
      <p:grpSp>
        <p:nvGrpSpPr>
          <p:cNvPr id="360" name="Google Shape;360;p26"/>
          <p:cNvGrpSpPr/>
          <p:nvPr/>
        </p:nvGrpSpPr>
        <p:grpSpPr>
          <a:xfrm>
            <a:off x="533842" y="3939275"/>
            <a:ext cx="3872859" cy="1649101"/>
            <a:chOff x="4487664" y="-1392325"/>
            <a:chExt cx="3997997" cy="1702034"/>
          </a:xfrm>
        </p:grpSpPr>
        <p:grpSp>
          <p:nvGrpSpPr>
            <p:cNvPr id="361" name="Google Shape;361;p26"/>
            <p:cNvGrpSpPr/>
            <p:nvPr/>
          </p:nvGrpSpPr>
          <p:grpSpPr>
            <a:xfrm>
              <a:off x="5041805" y="-1392325"/>
              <a:ext cx="2896971" cy="1702034"/>
              <a:chOff x="4692026" y="4370063"/>
              <a:chExt cx="2807959" cy="1649737"/>
            </a:xfrm>
          </p:grpSpPr>
          <p:sp>
            <p:nvSpPr>
              <p:cNvPr id="362" name="Google Shape;362;p26"/>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26"/>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64" name="Google Shape;364;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7" name="Rectangle 6"/>
          <p:cNvSpPr/>
          <p:nvPr/>
        </p:nvSpPr>
        <p:spPr>
          <a:xfrm>
            <a:off x="4561866" y="1866235"/>
            <a:ext cx="7727189" cy="4555093"/>
          </a:xfrm>
          <a:prstGeom prst="rect">
            <a:avLst/>
          </a:prstGeom>
        </p:spPr>
        <p:txBody>
          <a:bodyPr wrap="square">
            <a:spAutoFit/>
          </a:bodyPr>
          <a:lstStyle/>
          <a:p>
            <a:r>
              <a:rPr lang="en-US" sz="2200" dirty="0">
                <a:latin typeface="Chalkboard" panose="03050602040202020205" pitchFamily="66" charset="77"/>
                <a:ea typeface="Noteworthy Light" charset="0"/>
                <a:cs typeface="Noteworthy Light" charset="0"/>
              </a:rPr>
              <a:t>Clearly identify the potential benefits and possible challenges that may occur when discussing the strategies adopted in the classroom.</a:t>
            </a:r>
          </a:p>
          <a:p>
            <a:endParaRPr lang="en-US" sz="2200" dirty="0">
              <a:latin typeface="Chalkboard" panose="03050602040202020205" pitchFamily="66" charset="77"/>
              <a:ea typeface="Noteworthy Light" charset="0"/>
              <a:cs typeface="Noteworthy Light" charset="0"/>
            </a:endParaRPr>
          </a:p>
          <a:p>
            <a:r>
              <a:rPr lang="en-US" sz="2200" dirty="0">
                <a:latin typeface="Chalkboard" panose="03050602040202020205" pitchFamily="66" charset="77"/>
                <a:ea typeface="Noteworthy Light" charset="0"/>
                <a:cs typeface="Noteworthy Light" charset="0"/>
              </a:rPr>
              <a:t>Where appropriate, the presentation should include critical analysis and evaluation of wide, deep and background reading. </a:t>
            </a:r>
          </a:p>
          <a:p>
            <a:endParaRPr lang="en-US" sz="2200" dirty="0">
              <a:latin typeface="Chalkboard" panose="03050602040202020205" pitchFamily="66" charset="77"/>
              <a:ea typeface="Noteworthy Light" charset="0"/>
              <a:cs typeface="Noteworthy Light" charset="0"/>
            </a:endParaRPr>
          </a:p>
          <a:p>
            <a:r>
              <a:rPr lang="en-GB" sz="2200" dirty="0">
                <a:latin typeface="Chalkboard" panose="03050602040202020205" pitchFamily="66" charset="77"/>
                <a:ea typeface="Noteworthy Light" charset="0"/>
                <a:cs typeface="Noteworthy Light" charset="0"/>
              </a:rPr>
              <a:t>Ensure you support and justify the choices of teaching approach undertaken for each strand with reference to </a:t>
            </a:r>
            <a:r>
              <a:rPr lang="en-GB" sz="2200" b="1" dirty="0">
                <a:latin typeface="Chalkboard" panose="03050602040202020205" pitchFamily="66" charset="77"/>
                <a:ea typeface="Noteworthy Light" charset="0"/>
                <a:cs typeface="Noteworthy Light" charset="0"/>
              </a:rPr>
              <a:t>research and theory </a:t>
            </a:r>
            <a:r>
              <a:rPr lang="en-GB" sz="2200" dirty="0">
                <a:latin typeface="Chalkboard" panose="03050602040202020205" pitchFamily="66" charset="77"/>
                <a:ea typeface="Noteworthy Light" charset="0"/>
                <a:cs typeface="Noteworthy Light" charset="0"/>
              </a:rPr>
              <a:t>where possible. </a:t>
            </a:r>
          </a:p>
          <a:p>
            <a:endParaRPr lang="en-US" sz="2400" b="1" i="1" dirty="0">
              <a:latin typeface="Noteworthy Light" charset="0"/>
              <a:ea typeface="Noteworthy Light" charset="0"/>
              <a:cs typeface="Noteworthy Light" charset="0"/>
            </a:endParaRPr>
          </a:p>
          <a:p>
            <a:endParaRPr lang="en-US" sz="2400" b="1" i="1" dirty="0">
              <a:latin typeface="Noteworthy Light" charset="0"/>
              <a:ea typeface="Noteworthy Light" charset="0"/>
              <a:cs typeface="Noteworthy Light" charset="0"/>
            </a:endParaRPr>
          </a:p>
        </p:txBody>
      </p:sp>
    </p:spTree>
    <p:extLst>
      <p:ext uri="{BB962C8B-B14F-4D97-AF65-F5344CB8AC3E}">
        <p14:creationId xmlns:p14="http://schemas.microsoft.com/office/powerpoint/2010/main" val="9686465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6"/>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a:solidFill>
                  <a:schemeClr val="dk2"/>
                </a:solidFill>
              </a:rPr>
              <a:t>03</a:t>
            </a:r>
            <a:endParaRPr dirty="0">
              <a:solidFill>
                <a:schemeClr val="dk2"/>
              </a:solidFill>
            </a:endParaRPr>
          </a:p>
        </p:txBody>
      </p:sp>
      <p:sp>
        <p:nvSpPr>
          <p:cNvPr id="358" name="Google Shape;358;p26"/>
          <p:cNvSpPr txBox="1">
            <a:spLocks noGrp="1"/>
          </p:cNvSpPr>
          <p:nvPr>
            <p:ph type="subTitle" idx="1"/>
          </p:nvPr>
        </p:nvSpPr>
        <p:spPr>
          <a:xfrm>
            <a:off x="258768" y="-11404"/>
            <a:ext cx="7553387" cy="1689526"/>
          </a:xfrm>
          <a:prstGeom prst="rect">
            <a:avLst/>
          </a:prstGeom>
        </p:spPr>
        <p:txBody>
          <a:bodyPr spcFirstLastPara="1" wrap="square" lIns="121900" tIns="121900" rIns="121900" bIns="121900" anchor="t" anchorCtr="0">
            <a:noAutofit/>
          </a:bodyPr>
          <a:lstStyle/>
          <a:p>
            <a:pPr marL="0" indent="0">
              <a:spcAft>
                <a:spcPts val="2100"/>
              </a:spcAft>
            </a:pPr>
            <a:r>
              <a:rPr lang="en-GB" sz="5000" dirty="0">
                <a:solidFill>
                  <a:schemeClr val="accent1"/>
                </a:solidFill>
              </a:rPr>
              <a:t>Cognitive and Intellectual </a:t>
            </a:r>
            <a:r>
              <a:rPr lang="en-GB" sz="5000" dirty="0" err="1">
                <a:solidFill>
                  <a:schemeClr val="accent1"/>
                </a:solidFill>
              </a:rPr>
              <a:t>Gwybyddol</a:t>
            </a:r>
            <a:r>
              <a:rPr lang="en-GB" sz="5000" dirty="0">
                <a:solidFill>
                  <a:schemeClr val="accent1"/>
                </a:solidFill>
              </a:rPr>
              <a:t> a </a:t>
            </a:r>
            <a:r>
              <a:rPr lang="en-GB" sz="5000" dirty="0" err="1">
                <a:solidFill>
                  <a:schemeClr val="accent1"/>
                </a:solidFill>
              </a:rPr>
              <a:t>Deallusol</a:t>
            </a:r>
            <a:r>
              <a:rPr lang="en-GB" sz="5000" dirty="0">
                <a:solidFill>
                  <a:schemeClr val="accent1"/>
                </a:solidFill>
              </a:rPr>
              <a:t> </a:t>
            </a:r>
          </a:p>
          <a:p>
            <a:pPr marL="0" indent="0">
              <a:spcAft>
                <a:spcPts val="2100"/>
              </a:spcAft>
            </a:pPr>
            <a:r>
              <a:rPr lang="en-GB" sz="5000" dirty="0">
                <a:solidFill>
                  <a:schemeClr val="accent1"/>
                </a:solidFill>
              </a:rPr>
              <a:t> </a:t>
            </a:r>
          </a:p>
        </p:txBody>
      </p:sp>
      <p:grpSp>
        <p:nvGrpSpPr>
          <p:cNvPr id="360" name="Google Shape;360;p26"/>
          <p:cNvGrpSpPr/>
          <p:nvPr/>
        </p:nvGrpSpPr>
        <p:grpSpPr>
          <a:xfrm>
            <a:off x="533842" y="3939275"/>
            <a:ext cx="3872859" cy="1649101"/>
            <a:chOff x="4487664" y="-1392325"/>
            <a:chExt cx="3997997" cy="1702034"/>
          </a:xfrm>
        </p:grpSpPr>
        <p:grpSp>
          <p:nvGrpSpPr>
            <p:cNvPr id="361" name="Google Shape;361;p26"/>
            <p:cNvGrpSpPr/>
            <p:nvPr/>
          </p:nvGrpSpPr>
          <p:grpSpPr>
            <a:xfrm>
              <a:off x="5041805" y="-1392325"/>
              <a:ext cx="2896971" cy="1702034"/>
              <a:chOff x="4692026" y="4370063"/>
              <a:chExt cx="2807959" cy="1649737"/>
            </a:xfrm>
          </p:grpSpPr>
          <p:sp>
            <p:nvSpPr>
              <p:cNvPr id="362" name="Google Shape;362;p26"/>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26"/>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64" name="Google Shape;364;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7" name="Rectangle 6"/>
          <p:cNvSpPr/>
          <p:nvPr/>
        </p:nvSpPr>
        <p:spPr>
          <a:xfrm>
            <a:off x="4561866" y="1866235"/>
            <a:ext cx="7727189" cy="4555093"/>
          </a:xfrm>
          <a:prstGeom prst="rect">
            <a:avLst/>
          </a:prstGeom>
        </p:spPr>
        <p:txBody>
          <a:bodyPr wrap="square">
            <a:spAutoFit/>
          </a:bodyPr>
          <a:lstStyle/>
          <a:p>
            <a:r>
              <a:rPr lang="en-US" sz="2200" dirty="0">
                <a:latin typeface="Chalkboard" panose="03050602040202020205" pitchFamily="66" charset="77"/>
                <a:ea typeface="Noteworthy Light" charset="0"/>
                <a:cs typeface="Noteworthy Light" charset="0"/>
              </a:rPr>
              <a:t>Clearly identify the potential benefits and possible challenges that may occur when discussing the strategies adopted in the classroom.</a:t>
            </a:r>
          </a:p>
          <a:p>
            <a:endParaRPr lang="en-US" sz="2200" dirty="0">
              <a:latin typeface="Chalkboard" panose="03050602040202020205" pitchFamily="66" charset="77"/>
              <a:ea typeface="Noteworthy Light" charset="0"/>
              <a:cs typeface="Noteworthy Light" charset="0"/>
            </a:endParaRPr>
          </a:p>
          <a:p>
            <a:r>
              <a:rPr lang="en-US" sz="2200" dirty="0">
                <a:latin typeface="Chalkboard" panose="03050602040202020205" pitchFamily="66" charset="77"/>
                <a:ea typeface="Noteworthy Light" charset="0"/>
                <a:cs typeface="Noteworthy Light" charset="0"/>
              </a:rPr>
              <a:t>Where appropriate, the presentation should include critical analysis and evaluation of wide, deep and background reading. </a:t>
            </a:r>
          </a:p>
          <a:p>
            <a:endParaRPr lang="en-US" sz="2200" dirty="0">
              <a:latin typeface="Chalkboard" panose="03050602040202020205" pitchFamily="66" charset="77"/>
              <a:ea typeface="Noteworthy Light" charset="0"/>
              <a:cs typeface="Noteworthy Light" charset="0"/>
            </a:endParaRPr>
          </a:p>
          <a:p>
            <a:r>
              <a:rPr lang="en-GB" sz="2200" dirty="0">
                <a:latin typeface="Chalkboard" panose="03050602040202020205" pitchFamily="66" charset="77"/>
                <a:ea typeface="Noteworthy Light" charset="0"/>
                <a:cs typeface="Noteworthy Light" charset="0"/>
              </a:rPr>
              <a:t>Ensure you support and justify the choices of teaching approach undertaken for each strand with reference to </a:t>
            </a:r>
            <a:r>
              <a:rPr lang="en-GB" sz="2200" b="1" dirty="0">
                <a:latin typeface="Chalkboard" panose="03050602040202020205" pitchFamily="66" charset="77"/>
                <a:ea typeface="Noteworthy Light" charset="0"/>
                <a:cs typeface="Noteworthy Light" charset="0"/>
              </a:rPr>
              <a:t>research and theory </a:t>
            </a:r>
            <a:r>
              <a:rPr lang="en-GB" sz="2200" dirty="0">
                <a:latin typeface="Chalkboard" panose="03050602040202020205" pitchFamily="66" charset="77"/>
                <a:ea typeface="Noteworthy Light" charset="0"/>
                <a:cs typeface="Noteworthy Light" charset="0"/>
              </a:rPr>
              <a:t>where possible. </a:t>
            </a:r>
          </a:p>
          <a:p>
            <a:endParaRPr lang="en-US" sz="2400" b="1" i="1" dirty="0">
              <a:latin typeface="Noteworthy Light" charset="0"/>
              <a:ea typeface="Noteworthy Light" charset="0"/>
              <a:cs typeface="Noteworthy Light" charset="0"/>
            </a:endParaRPr>
          </a:p>
          <a:p>
            <a:endParaRPr lang="en-US" sz="2400" b="1" i="1" dirty="0">
              <a:latin typeface="Noteworthy Light" charset="0"/>
              <a:ea typeface="Noteworthy Light" charset="0"/>
              <a:cs typeface="Noteworthy Light" charset="0"/>
            </a:endParaRPr>
          </a:p>
        </p:txBody>
      </p:sp>
    </p:spTree>
    <p:extLst>
      <p:ext uri="{BB962C8B-B14F-4D97-AF65-F5344CB8AC3E}">
        <p14:creationId xmlns:p14="http://schemas.microsoft.com/office/powerpoint/2010/main" val="40839774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6"/>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a:solidFill>
                  <a:schemeClr val="dk2"/>
                </a:solidFill>
              </a:rPr>
              <a:t>03</a:t>
            </a:r>
            <a:endParaRPr dirty="0">
              <a:solidFill>
                <a:schemeClr val="dk2"/>
              </a:solidFill>
            </a:endParaRPr>
          </a:p>
        </p:txBody>
      </p:sp>
      <p:grpSp>
        <p:nvGrpSpPr>
          <p:cNvPr id="360" name="Google Shape;360;p26"/>
          <p:cNvGrpSpPr/>
          <p:nvPr/>
        </p:nvGrpSpPr>
        <p:grpSpPr>
          <a:xfrm>
            <a:off x="533842" y="3939275"/>
            <a:ext cx="3872859" cy="1649101"/>
            <a:chOff x="4487664" y="-1392325"/>
            <a:chExt cx="3997997" cy="1702034"/>
          </a:xfrm>
        </p:grpSpPr>
        <p:grpSp>
          <p:nvGrpSpPr>
            <p:cNvPr id="361" name="Google Shape;361;p26"/>
            <p:cNvGrpSpPr/>
            <p:nvPr/>
          </p:nvGrpSpPr>
          <p:grpSpPr>
            <a:xfrm>
              <a:off x="5041805" y="-1392325"/>
              <a:ext cx="2896971" cy="1702034"/>
              <a:chOff x="4692026" y="4370063"/>
              <a:chExt cx="2807959" cy="1649737"/>
            </a:xfrm>
          </p:grpSpPr>
          <p:sp>
            <p:nvSpPr>
              <p:cNvPr id="362" name="Google Shape;362;p26"/>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26"/>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64" name="Google Shape;364;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7" name="Rectangle 6"/>
          <p:cNvSpPr/>
          <p:nvPr/>
        </p:nvSpPr>
        <p:spPr>
          <a:xfrm>
            <a:off x="4672363" y="1916738"/>
            <a:ext cx="7279514" cy="4862870"/>
          </a:xfrm>
          <a:prstGeom prst="rect">
            <a:avLst/>
          </a:prstGeom>
        </p:spPr>
        <p:txBody>
          <a:bodyPr wrap="square">
            <a:spAutoFit/>
          </a:bodyPr>
          <a:lstStyle/>
          <a:p>
            <a:r>
              <a:rPr lang="en-US" sz="2200" dirty="0" err="1">
                <a:latin typeface="Chalkboard" panose="03050602040202020205" pitchFamily="66" charset="77"/>
                <a:ea typeface="Noteworthy Light" charset="0"/>
                <a:cs typeface="Noteworthy Light" charset="0"/>
              </a:rPr>
              <a:t>Gwnewch</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yn</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siŵr</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eich</a:t>
            </a:r>
            <a:r>
              <a:rPr lang="en-US" sz="2200" dirty="0">
                <a:latin typeface="Chalkboard" panose="03050602040202020205" pitchFamily="66" charset="77"/>
                <a:ea typeface="Noteworthy Light" charset="0"/>
                <a:cs typeface="Noteworthy Light" charset="0"/>
              </a:rPr>
              <a:t> bod </a:t>
            </a:r>
            <a:r>
              <a:rPr lang="en-US" sz="2200" dirty="0" err="1">
                <a:latin typeface="Chalkboard" panose="03050602040202020205" pitchFamily="66" charset="77"/>
                <a:ea typeface="Noteworthy Light" charset="0"/>
                <a:cs typeface="Noteworthy Light" charset="0"/>
              </a:rPr>
              <a:t>yn</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cefnogi</a:t>
            </a:r>
            <a:r>
              <a:rPr lang="en-US" sz="2200" dirty="0">
                <a:latin typeface="Chalkboard" panose="03050602040202020205" pitchFamily="66" charset="77"/>
                <a:ea typeface="Noteworthy Light" charset="0"/>
                <a:cs typeface="Noteworthy Light" charset="0"/>
              </a:rPr>
              <a:t> ac </a:t>
            </a:r>
            <a:r>
              <a:rPr lang="en-US" sz="2200" dirty="0" err="1">
                <a:latin typeface="Chalkboard" panose="03050602040202020205" pitchFamily="66" charset="77"/>
                <a:ea typeface="Noteworthy Light" charset="0"/>
                <a:cs typeface="Noteworthy Light" charset="0"/>
              </a:rPr>
              <a:t>yn</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cyfiawnhau'r</a:t>
            </a:r>
            <a:r>
              <a:rPr lang="en-US" sz="2200" dirty="0">
                <a:latin typeface="Chalkboard" panose="03050602040202020205" pitchFamily="66" charset="77"/>
                <a:ea typeface="Noteworthy Light" charset="0"/>
                <a:cs typeface="Noteworthy Light" charset="0"/>
              </a:rPr>
              <a:t> cryfderau </a:t>
            </a:r>
            <a:r>
              <a:rPr lang="en-US" sz="2200" dirty="0" err="1">
                <a:latin typeface="Chalkboard" panose="03050602040202020205" pitchFamily="66" charset="77"/>
                <a:ea typeface="Noteworthy Light" charset="0"/>
                <a:cs typeface="Noteworthy Light" charset="0"/>
              </a:rPr>
              <a:t>posibl</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rydych</a:t>
            </a:r>
            <a:r>
              <a:rPr lang="en-US" sz="2200" dirty="0">
                <a:latin typeface="Chalkboard" panose="03050602040202020205" pitchFamily="66" charset="77"/>
                <a:ea typeface="Noteworthy Light" charset="0"/>
                <a:cs typeface="Noteworthy Light" charset="0"/>
              </a:rPr>
              <a:t> chi </a:t>
            </a:r>
            <a:r>
              <a:rPr lang="en-US" sz="2200" dirty="0" err="1">
                <a:latin typeface="Chalkboard" panose="03050602040202020205" pitchFamily="66" charset="77"/>
                <a:ea typeface="Noteworthy Light" charset="0"/>
                <a:cs typeface="Noteworthy Light" charset="0"/>
              </a:rPr>
              <a:t>wedi'u</a:t>
            </a:r>
            <a:r>
              <a:rPr lang="en-US" sz="2200" dirty="0">
                <a:latin typeface="Chalkboard" panose="03050602040202020205" pitchFamily="66" charset="77"/>
                <a:ea typeface="Noteworthy Light" charset="0"/>
                <a:cs typeface="Noteworthy Light" charset="0"/>
              </a:rPr>
              <a:t> nodi </a:t>
            </a:r>
            <a:r>
              <a:rPr lang="en-US" sz="2200" dirty="0" err="1">
                <a:latin typeface="Chalkboard" panose="03050602040202020205" pitchFamily="66" charset="77"/>
                <a:ea typeface="Noteworthy Light" charset="0"/>
                <a:cs typeface="Noteworthy Light" charset="0"/>
              </a:rPr>
              <a:t>ym</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mhob</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llinyn</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Sut</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ydych</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chi'n</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gwybod</a:t>
            </a:r>
            <a:r>
              <a:rPr lang="en-US" sz="2200" dirty="0">
                <a:latin typeface="Chalkboard" panose="03050602040202020205" pitchFamily="66" charset="77"/>
                <a:ea typeface="Noteworthy Light" charset="0"/>
                <a:cs typeface="Noteworthy Light" charset="0"/>
              </a:rPr>
              <a:t> bod </a:t>
            </a:r>
            <a:r>
              <a:rPr lang="en-US" sz="2200" dirty="0" err="1">
                <a:latin typeface="Chalkboard" panose="03050602040202020205" pitchFamily="66" charset="77"/>
                <a:ea typeface="Noteworthy Light" charset="0"/>
                <a:cs typeface="Noteworthy Light" charset="0"/>
              </a:rPr>
              <a:t>yr</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agwedd</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benodol</a:t>
            </a:r>
            <a:r>
              <a:rPr lang="en-US" sz="2200" dirty="0">
                <a:latin typeface="Chalkboard" panose="03050602040202020205" pitchFamily="66" charset="77"/>
                <a:ea typeface="Noteworthy Light" charset="0"/>
                <a:cs typeface="Noteworthy Light" charset="0"/>
              </a:rPr>
              <a:t> ar '</a:t>
            </a:r>
            <a:r>
              <a:rPr lang="en-US" sz="2200" dirty="0" err="1">
                <a:latin typeface="Chalkboard" panose="03050602040202020205" pitchFamily="66" charset="77"/>
                <a:ea typeface="Noteworthy Light" charset="0"/>
                <a:cs typeface="Noteworthy Light" charset="0"/>
              </a:rPr>
              <a:t>reoli</a:t>
            </a:r>
            <a:r>
              <a:rPr lang="en-US" sz="2200" dirty="0">
                <a:latin typeface="Chalkboard" panose="03050602040202020205" pitchFamily="66" charset="77"/>
                <a:ea typeface="Noteworthy Light" charset="0"/>
                <a:cs typeface="Noteworthy Light" charset="0"/>
              </a:rPr>
              <a:t> amgylchedd </a:t>
            </a:r>
            <a:r>
              <a:rPr lang="en-US" sz="2200" dirty="0" err="1">
                <a:latin typeface="Chalkboard" panose="03050602040202020205" pitchFamily="66" charset="77"/>
                <a:ea typeface="Noteworthy Light" charset="0"/>
                <a:cs typeface="Noteworthy Light" charset="0"/>
              </a:rPr>
              <a:t>yr</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ystafell</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ddosbarth</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rydych</a:t>
            </a:r>
            <a:r>
              <a:rPr lang="en-US" sz="2200" dirty="0">
                <a:latin typeface="Chalkboard" panose="03050602040202020205" pitchFamily="66" charset="77"/>
                <a:ea typeface="Noteworthy Light" charset="0"/>
                <a:cs typeface="Noteworthy Light" charset="0"/>
              </a:rPr>
              <a:t> chi </a:t>
            </a:r>
            <a:r>
              <a:rPr lang="en-US" sz="2200" dirty="0" err="1">
                <a:latin typeface="Chalkboard" panose="03050602040202020205" pitchFamily="66" charset="77"/>
                <a:ea typeface="Noteworthy Light" charset="0"/>
                <a:cs typeface="Noteworthy Light" charset="0"/>
              </a:rPr>
              <a:t>wedi</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darparu</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tystiolaeth</a:t>
            </a:r>
            <a:r>
              <a:rPr lang="en-US" sz="2200" dirty="0">
                <a:latin typeface="Chalkboard" panose="03050602040202020205" pitchFamily="66" charset="77"/>
                <a:ea typeface="Noteworthy Light" charset="0"/>
                <a:cs typeface="Noteworthy Light" charset="0"/>
              </a:rPr>
              <a:t> ar </a:t>
            </a:r>
            <a:r>
              <a:rPr lang="en-US" sz="2200" dirty="0" err="1">
                <a:latin typeface="Chalkboard" panose="03050602040202020205" pitchFamily="66" charset="77"/>
                <a:ea typeface="Noteworthy Light" charset="0"/>
                <a:cs typeface="Noteworthy Light" charset="0"/>
              </a:rPr>
              <a:t>ei</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chyfer</a:t>
            </a:r>
            <a:r>
              <a:rPr lang="en-US" sz="2200" dirty="0">
                <a:latin typeface="Chalkboard" panose="03050602040202020205" pitchFamily="66" charset="77"/>
                <a:ea typeface="Noteworthy Light" charset="0"/>
                <a:cs typeface="Noteworthy Light" charset="0"/>
              </a:rPr>
              <a:t> mewn </a:t>
            </a:r>
            <a:r>
              <a:rPr lang="en-US" sz="2200" dirty="0" err="1">
                <a:latin typeface="Chalkboard" panose="03050602040202020205" pitchFamily="66" charset="77"/>
                <a:ea typeface="Noteworthy Light" charset="0"/>
                <a:cs typeface="Noteworthy Light" charset="0"/>
              </a:rPr>
              <a:t>gwirionedd</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yn</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gryfder</a:t>
            </a:r>
            <a:r>
              <a:rPr lang="en-US" sz="2200" dirty="0">
                <a:latin typeface="Chalkboard" panose="03050602040202020205" pitchFamily="66" charset="77"/>
                <a:ea typeface="Noteworthy Light" charset="0"/>
                <a:cs typeface="Noteworthy Light" charset="0"/>
              </a:rPr>
              <a:t>? Pa </a:t>
            </a:r>
            <a:r>
              <a:rPr lang="en-US" sz="2200" dirty="0" err="1">
                <a:latin typeface="Chalkboard" panose="03050602040202020205" pitchFamily="66" charset="77"/>
                <a:ea typeface="Noteworthy Light" charset="0"/>
                <a:cs typeface="Noteworthy Light" charset="0"/>
              </a:rPr>
              <a:t>feini</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prawf</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wnaethoch</a:t>
            </a:r>
            <a:r>
              <a:rPr lang="en-US" sz="2200" dirty="0">
                <a:latin typeface="Chalkboard" panose="03050602040202020205" pitchFamily="66" charset="77"/>
                <a:ea typeface="Noteworthy Light" charset="0"/>
                <a:cs typeface="Noteworthy Light" charset="0"/>
              </a:rPr>
              <a:t> chi </a:t>
            </a:r>
            <a:r>
              <a:rPr lang="en-US" sz="2200" dirty="0" err="1">
                <a:latin typeface="Chalkboard" panose="03050602040202020205" pitchFamily="66" charset="77"/>
                <a:ea typeface="Noteworthy Light" charset="0"/>
                <a:cs typeface="Noteworthy Light" charset="0"/>
              </a:rPr>
              <a:t>eu</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defnyddio</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Pwy</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sy'n</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cytuno</a:t>
            </a:r>
            <a:r>
              <a:rPr lang="en-US" sz="2200" dirty="0">
                <a:latin typeface="Chalkboard" panose="03050602040202020205" pitchFamily="66" charset="77"/>
                <a:ea typeface="Noteworthy Light" charset="0"/>
                <a:cs typeface="Noteworthy Light" charset="0"/>
              </a:rPr>
              <a:t> bod y dull a </a:t>
            </a:r>
            <a:r>
              <a:rPr lang="en-US" sz="2200" dirty="0" err="1">
                <a:latin typeface="Chalkboard" panose="03050602040202020205" pitchFamily="66" charset="77"/>
                <a:ea typeface="Noteworthy Light" charset="0"/>
                <a:cs typeface="Noteworthy Light" charset="0"/>
              </a:rPr>
              <a:t>ddefnyddiwyd</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gennych</a:t>
            </a:r>
            <a:r>
              <a:rPr lang="en-US" sz="2200" dirty="0">
                <a:latin typeface="Chalkboard" panose="03050602040202020205" pitchFamily="66" charset="77"/>
                <a:ea typeface="Noteworthy Light" charset="0"/>
                <a:cs typeface="Noteworthy Light" charset="0"/>
              </a:rPr>
              <a:t> chi mewn </a:t>
            </a:r>
            <a:r>
              <a:rPr lang="en-US" sz="2200" dirty="0" err="1">
                <a:latin typeface="Chalkboard" panose="03050602040202020205" pitchFamily="66" charset="77"/>
                <a:ea typeface="Noteworthy Light" charset="0"/>
                <a:cs typeface="Noteworthy Light" charset="0"/>
              </a:rPr>
              <a:t>gwirionedd</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yn</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gryfder</a:t>
            </a:r>
            <a:r>
              <a:rPr lang="en-US" sz="2200" dirty="0">
                <a:latin typeface="Chalkboard" panose="03050602040202020205" pitchFamily="66" charset="77"/>
                <a:ea typeface="Noteworthy Light" charset="0"/>
                <a:cs typeface="Noteworthy Light" charset="0"/>
              </a:rPr>
              <a:t>?</a:t>
            </a:r>
          </a:p>
          <a:p>
            <a:endParaRPr lang="en-US" sz="2200" dirty="0">
              <a:latin typeface="Chalkboard" panose="03050602040202020205" pitchFamily="66" charset="77"/>
              <a:ea typeface="Noteworthy Light" charset="0"/>
              <a:cs typeface="Noteworthy Light" charset="0"/>
            </a:endParaRPr>
          </a:p>
          <a:p>
            <a:r>
              <a:rPr lang="en-US" sz="2200" dirty="0" err="1">
                <a:latin typeface="Chalkboard" panose="03050602040202020205" pitchFamily="66" charset="77"/>
                <a:ea typeface="Noteworthy Light" charset="0"/>
                <a:cs typeface="Noteworthy Light" charset="0"/>
              </a:rPr>
              <a:t>Cryfhewch</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eich</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trafodaeth</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academaidd</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drwy</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ystyried</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safbwyntiau</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gwrthwynebol</a:t>
            </a:r>
            <a:r>
              <a:rPr lang="en-US" sz="2200" dirty="0">
                <a:latin typeface="Chalkboard" panose="03050602040202020205" pitchFamily="66" charset="77"/>
                <a:ea typeface="Noteworthy Light" charset="0"/>
                <a:cs typeface="Noteworthy Light" charset="0"/>
              </a:rPr>
              <a:t> a </a:t>
            </a:r>
            <a:r>
              <a:rPr lang="en-US" sz="2200" dirty="0" err="1">
                <a:latin typeface="Chalkboard" panose="03050602040202020205" pitchFamily="66" charset="77"/>
                <a:ea typeface="Noteworthy Light" charset="0"/>
                <a:cs typeface="Noteworthy Light" charset="0"/>
              </a:rPr>
              <a:t>allai</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fodoli</a:t>
            </a:r>
            <a:r>
              <a:rPr lang="en-US" sz="2200" dirty="0">
                <a:latin typeface="Chalkboard" panose="03050602040202020205" pitchFamily="66" charset="77"/>
                <a:ea typeface="Noteworthy Light" charset="0"/>
                <a:cs typeface="Noteworthy Light" charset="0"/>
              </a:rPr>
              <a:t> mewn perthynas </a:t>
            </a:r>
            <a:r>
              <a:rPr lang="en-US" sz="2200" dirty="0" err="1">
                <a:latin typeface="Chalkboard" panose="03050602040202020205" pitchFamily="66" charset="77"/>
                <a:ea typeface="Noteworthy Light" charset="0"/>
                <a:cs typeface="Noteworthy Light" charset="0"/>
              </a:rPr>
              <a:t>â'r</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strategaethau</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addysgu</a:t>
            </a:r>
            <a:r>
              <a:rPr lang="en-US" sz="2200" dirty="0">
                <a:latin typeface="Chalkboard" panose="03050602040202020205" pitchFamily="66" charset="77"/>
                <a:ea typeface="Noteworthy Light" charset="0"/>
                <a:cs typeface="Noteworthy Light" charset="0"/>
              </a:rPr>
              <a:t> </a:t>
            </a:r>
            <a:r>
              <a:rPr lang="en-US" sz="2200" dirty="0" err="1">
                <a:latin typeface="Chalkboard" panose="03050602040202020205" pitchFamily="66" charset="77"/>
                <a:ea typeface="Noteworthy Light" charset="0"/>
                <a:cs typeface="Noteworthy Light" charset="0"/>
              </a:rPr>
              <a:t>arfaethedig</a:t>
            </a:r>
            <a:r>
              <a:rPr lang="en-US" sz="2200" dirty="0">
                <a:latin typeface="Chalkboard" panose="03050602040202020205" pitchFamily="66" charset="77"/>
                <a:ea typeface="Noteworthy Light" charset="0"/>
                <a:cs typeface="Noteworthy Light" charset="0"/>
              </a:rPr>
              <a:t>.</a:t>
            </a:r>
            <a:endParaRPr lang="en-US" sz="2400" b="1" i="1" dirty="0">
              <a:latin typeface="Noteworthy Light" charset="0"/>
              <a:ea typeface="Noteworthy Light" charset="0"/>
              <a:cs typeface="Noteworthy Light" charset="0"/>
            </a:endParaRPr>
          </a:p>
          <a:p>
            <a:endParaRPr lang="en-US" sz="2400" b="1" i="1" dirty="0">
              <a:latin typeface="Noteworthy Light" charset="0"/>
              <a:ea typeface="Noteworthy Light" charset="0"/>
              <a:cs typeface="Noteworthy Light" charset="0"/>
            </a:endParaRPr>
          </a:p>
        </p:txBody>
      </p:sp>
      <p:sp>
        <p:nvSpPr>
          <p:cNvPr id="15" name="Google Shape;358;p26">
            <a:extLst>
              <a:ext uri="{FF2B5EF4-FFF2-40B4-BE49-F238E27FC236}">
                <a16:creationId xmlns:a16="http://schemas.microsoft.com/office/drawing/2014/main" id="{F83E0768-514E-304F-8516-472CE1F46006}"/>
              </a:ext>
            </a:extLst>
          </p:cNvPr>
          <p:cNvSpPr txBox="1">
            <a:spLocks/>
          </p:cNvSpPr>
          <p:nvPr/>
        </p:nvSpPr>
        <p:spPr>
          <a:xfrm>
            <a:off x="258768" y="-11404"/>
            <a:ext cx="7553387" cy="1689526"/>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9250" algn="l" rtl="0">
              <a:lnSpc>
                <a:spcPct val="115000"/>
              </a:lnSpc>
              <a:spcBef>
                <a:spcPts val="0"/>
              </a:spcBef>
              <a:spcAft>
                <a:spcPts val="0"/>
              </a:spcAft>
              <a:buClr>
                <a:schemeClr val="dk2"/>
              </a:buClr>
              <a:buSzPts val="3600"/>
              <a:buFont typeface="Patrick Hand"/>
              <a:buNone/>
              <a:defRPr sz="3600" b="1" i="0" u="none" strike="noStrike" cap="none">
                <a:solidFill>
                  <a:schemeClr val="dk2"/>
                </a:solidFill>
                <a:latin typeface="Patrick Hand"/>
                <a:ea typeface="Patrick Hand"/>
                <a:cs typeface="Patrick Hand"/>
                <a:sym typeface="Patrick Hand"/>
              </a:defRPr>
            </a:lvl1pPr>
            <a:lvl2pPr marL="914400" marR="0" lvl="1" indent="-349250" algn="l" rtl="0">
              <a:lnSpc>
                <a:spcPct val="115000"/>
              </a:lnSpc>
              <a:spcBef>
                <a:spcPts val="2100"/>
              </a:spcBef>
              <a:spcAft>
                <a:spcPts val="0"/>
              </a:spcAft>
              <a:buClr>
                <a:schemeClr val="dk2"/>
              </a:buClr>
              <a:buSzPts val="3600"/>
              <a:buFont typeface="Comfortaa Regular"/>
              <a:buNone/>
              <a:defRPr sz="3600" b="1" i="0" u="none" strike="noStrike" cap="none">
                <a:solidFill>
                  <a:schemeClr val="dk2"/>
                </a:solidFill>
                <a:latin typeface="Comfortaa Regular"/>
                <a:ea typeface="Comfortaa Regular"/>
                <a:cs typeface="Comfortaa Regular"/>
                <a:sym typeface="Comfortaa Regular"/>
              </a:defRPr>
            </a:lvl2pPr>
            <a:lvl3pPr marL="1371600" marR="0" lvl="2" indent="-349250" algn="l" rtl="0">
              <a:lnSpc>
                <a:spcPct val="115000"/>
              </a:lnSpc>
              <a:spcBef>
                <a:spcPts val="2100"/>
              </a:spcBef>
              <a:spcAft>
                <a:spcPts val="0"/>
              </a:spcAft>
              <a:buClr>
                <a:schemeClr val="dk2"/>
              </a:buClr>
              <a:buSzPts val="3600"/>
              <a:buFont typeface="Comfortaa Regular"/>
              <a:buNone/>
              <a:defRPr sz="3600" b="1" i="0" u="none" strike="noStrike" cap="none">
                <a:solidFill>
                  <a:schemeClr val="dk2"/>
                </a:solidFill>
                <a:latin typeface="Comfortaa Regular"/>
                <a:ea typeface="Comfortaa Regular"/>
                <a:cs typeface="Comfortaa Regular"/>
                <a:sym typeface="Comfortaa Regular"/>
              </a:defRPr>
            </a:lvl3pPr>
            <a:lvl4pPr marL="1828800" marR="0" lvl="3" indent="-349250" algn="l" rtl="0">
              <a:lnSpc>
                <a:spcPct val="115000"/>
              </a:lnSpc>
              <a:spcBef>
                <a:spcPts val="2100"/>
              </a:spcBef>
              <a:spcAft>
                <a:spcPts val="0"/>
              </a:spcAft>
              <a:buClr>
                <a:schemeClr val="dk2"/>
              </a:buClr>
              <a:buSzPts val="3600"/>
              <a:buFont typeface="Comfortaa Regular"/>
              <a:buNone/>
              <a:defRPr sz="3600" b="1" i="0" u="none" strike="noStrike" cap="none">
                <a:solidFill>
                  <a:schemeClr val="dk2"/>
                </a:solidFill>
                <a:latin typeface="Comfortaa Regular"/>
                <a:ea typeface="Comfortaa Regular"/>
                <a:cs typeface="Comfortaa Regular"/>
                <a:sym typeface="Comfortaa Regular"/>
              </a:defRPr>
            </a:lvl4pPr>
            <a:lvl5pPr marL="2286000" marR="0" lvl="4" indent="-349250" algn="l" rtl="0">
              <a:lnSpc>
                <a:spcPct val="115000"/>
              </a:lnSpc>
              <a:spcBef>
                <a:spcPts val="2100"/>
              </a:spcBef>
              <a:spcAft>
                <a:spcPts val="0"/>
              </a:spcAft>
              <a:buClr>
                <a:schemeClr val="dk2"/>
              </a:buClr>
              <a:buSzPts val="3600"/>
              <a:buFont typeface="Comfortaa Regular"/>
              <a:buNone/>
              <a:defRPr sz="3600" b="1" i="0" u="none" strike="noStrike" cap="none">
                <a:solidFill>
                  <a:schemeClr val="dk2"/>
                </a:solidFill>
                <a:latin typeface="Comfortaa Regular"/>
                <a:ea typeface="Comfortaa Regular"/>
                <a:cs typeface="Comfortaa Regular"/>
                <a:sym typeface="Comfortaa Regular"/>
              </a:defRPr>
            </a:lvl5pPr>
            <a:lvl6pPr marL="2743200" marR="0" lvl="5" indent="-349250" algn="l" rtl="0">
              <a:lnSpc>
                <a:spcPct val="115000"/>
              </a:lnSpc>
              <a:spcBef>
                <a:spcPts val="2100"/>
              </a:spcBef>
              <a:spcAft>
                <a:spcPts val="0"/>
              </a:spcAft>
              <a:buClr>
                <a:schemeClr val="dk2"/>
              </a:buClr>
              <a:buSzPts val="3600"/>
              <a:buFont typeface="Comfortaa Regular"/>
              <a:buNone/>
              <a:defRPr sz="3600" b="1" i="0" u="none" strike="noStrike" cap="none">
                <a:solidFill>
                  <a:schemeClr val="dk2"/>
                </a:solidFill>
                <a:latin typeface="Comfortaa Regular"/>
                <a:ea typeface="Comfortaa Regular"/>
                <a:cs typeface="Comfortaa Regular"/>
                <a:sym typeface="Comfortaa Regular"/>
              </a:defRPr>
            </a:lvl6pPr>
            <a:lvl7pPr marL="3200400" marR="0" lvl="6" indent="-349250" algn="l" rtl="0">
              <a:lnSpc>
                <a:spcPct val="115000"/>
              </a:lnSpc>
              <a:spcBef>
                <a:spcPts val="2100"/>
              </a:spcBef>
              <a:spcAft>
                <a:spcPts val="0"/>
              </a:spcAft>
              <a:buClr>
                <a:schemeClr val="dk2"/>
              </a:buClr>
              <a:buSzPts val="3600"/>
              <a:buFont typeface="Comfortaa Regular"/>
              <a:buNone/>
              <a:defRPr sz="3600" b="1" i="0" u="none" strike="noStrike" cap="none">
                <a:solidFill>
                  <a:schemeClr val="dk2"/>
                </a:solidFill>
                <a:latin typeface="Comfortaa Regular"/>
                <a:ea typeface="Comfortaa Regular"/>
                <a:cs typeface="Comfortaa Regular"/>
                <a:sym typeface="Comfortaa Regular"/>
              </a:defRPr>
            </a:lvl7pPr>
            <a:lvl8pPr marL="3657600" marR="0" lvl="7" indent="-349250" algn="l" rtl="0">
              <a:lnSpc>
                <a:spcPct val="115000"/>
              </a:lnSpc>
              <a:spcBef>
                <a:spcPts val="2100"/>
              </a:spcBef>
              <a:spcAft>
                <a:spcPts val="0"/>
              </a:spcAft>
              <a:buClr>
                <a:schemeClr val="dk2"/>
              </a:buClr>
              <a:buSzPts val="3600"/>
              <a:buFont typeface="Comfortaa Regular"/>
              <a:buNone/>
              <a:defRPr sz="3600" b="1" i="0" u="none" strike="noStrike" cap="none">
                <a:solidFill>
                  <a:schemeClr val="dk2"/>
                </a:solidFill>
                <a:latin typeface="Comfortaa Regular"/>
                <a:ea typeface="Comfortaa Regular"/>
                <a:cs typeface="Comfortaa Regular"/>
                <a:sym typeface="Comfortaa Regular"/>
              </a:defRPr>
            </a:lvl8pPr>
            <a:lvl9pPr marL="4114800" marR="0" lvl="8" indent="-349250" algn="l" rtl="0">
              <a:lnSpc>
                <a:spcPct val="115000"/>
              </a:lnSpc>
              <a:spcBef>
                <a:spcPts val="2100"/>
              </a:spcBef>
              <a:spcAft>
                <a:spcPts val="2100"/>
              </a:spcAft>
              <a:buClr>
                <a:schemeClr val="dk2"/>
              </a:buClr>
              <a:buSzPts val="3600"/>
              <a:buFont typeface="Comfortaa Regular"/>
              <a:buNone/>
              <a:defRPr sz="3600" b="1" i="0" u="none" strike="noStrike" cap="none">
                <a:solidFill>
                  <a:schemeClr val="dk2"/>
                </a:solidFill>
                <a:latin typeface="Comfortaa Regular"/>
                <a:ea typeface="Comfortaa Regular"/>
                <a:cs typeface="Comfortaa Regular"/>
                <a:sym typeface="Comfortaa Regular"/>
              </a:defRPr>
            </a:lvl9pPr>
          </a:lstStyle>
          <a:p>
            <a:pPr marL="0" indent="0">
              <a:spcAft>
                <a:spcPts val="2100"/>
              </a:spcAft>
            </a:pPr>
            <a:r>
              <a:rPr lang="en-GB" sz="5000">
                <a:solidFill>
                  <a:schemeClr val="accent1"/>
                </a:solidFill>
              </a:rPr>
              <a:t>Cognitive and Intellectual Gwybyddol a Deallusol </a:t>
            </a:r>
          </a:p>
          <a:p>
            <a:pPr marL="0" indent="0">
              <a:spcAft>
                <a:spcPts val="2100"/>
              </a:spcAft>
            </a:pPr>
            <a:r>
              <a:rPr lang="en-GB" sz="5000">
                <a:solidFill>
                  <a:schemeClr val="accent1"/>
                </a:solidFill>
              </a:rPr>
              <a:t> </a:t>
            </a:r>
            <a:endParaRPr lang="en-GB" sz="5000" dirty="0">
              <a:solidFill>
                <a:schemeClr val="accent1"/>
              </a:solidFill>
            </a:endParaRPr>
          </a:p>
        </p:txBody>
      </p:sp>
    </p:spTree>
    <p:extLst>
      <p:ext uri="{BB962C8B-B14F-4D97-AF65-F5344CB8AC3E}">
        <p14:creationId xmlns:p14="http://schemas.microsoft.com/office/powerpoint/2010/main" val="32028097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6"/>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a:solidFill>
                  <a:schemeClr val="dk2"/>
                </a:solidFill>
              </a:rPr>
              <a:t>04</a:t>
            </a:r>
            <a:endParaRPr dirty="0">
              <a:solidFill>
                <a:schemeClr val="dk2"/>
              </a:solidFill>
            </a:endParaRPr>
          </a:p>
        </p:txBody>
      </p:sp>
      <p:sp>
        <p:nvSpPr>
          <p:cNvPr id="358" name="Google Shape;358;p26"/>
          <p:cNvSpPr txBox="1">
            <a:spLocks noGrp="1"/>
          </p:cNvSpPr>
          <p:nvPr>
            <p:ph type="subTitle" idx="1"/>
          </p:nvPr>
        </p:nvSpPr>
        <p:spPr>
          <a:xfrm>
            <a:off x="358873" y="-228600"/>
            <a:ext cx="7553387" cy="1689526"/>
          </a:xfrm>
          <a:prstGeom prst="rect">
            <a:avLst/>
          </a:prstGeom>
        </p:spPr>
        <p:txBody>
          <a:bodyPr spcFirstLastPara="1" wrap="square" lIns="121900" tIns="121900" rIns="121900" bIns="121900" anchor="t" anchorCtr="0">
            <a:noAutofit/>
          </a:bodyPr>
          <a:lstStyle/>
          <a:p>
            <a:pPr marL="0" indent="0">
              <a:spcAft>
                <a:spcPts val="2100"/>
              </a:spcAft>
            </a:pPr>
            <a:r>
              <a:rPr lang="en-GB" sz="5000" dirty="0">
                <a:solidFill>
                  <a:schemeClr val="accent1"/>
                </a:solidFill>
              </a:rPr>
              <a:t>Practical Application </a:t>
            </a:r>
            <a:r>
              <a:rPr lang="en-GB" sz="5000" dirty="0" err="1">
                <a:solidFill>
                  <a:schemeClr val="accent1"/>
                </a:solidFill>
              </a:rPr>
              <a:t>Cymhwysiad</a:t>
            </a:r>
            <a:r>
              <a:rPr lang="en-GB" sz="5000" dirty="0">
                <a:solidFill>
                  <a:schemeClr val="accent1"/>
                </a:solidFill>
              </a:rPr>
              <a:t> </a:t>
            </a:r>
            <a:r>
              <a:rPr lang="en-GB" sz="5000" dirty="0" err="1">
                <a:solidFill>
                  <a:schemeClr val="accent1"/>
                </a:solidFill>
              </a:rPr>
              <a:t>Ymarferol</a:t>
            </a:r>
            <a:endParaRPr lang="en-GB" sz="5000" dirty="0">
              <a:solidFill>
                <a:schemeClr val="accent1"/>
              </a:solidFill>
            </a:endParaRPr>
          </a:p>
          <a:p>
            <a:pPr marL="0" indent="0">
              <a:spcAft>
                <a:spcPts val="2100"/>
              </a:spcAft>
            </a:pPr>
            <a:endParaRPr lang="en-GB" sz="5000" dirty="0">
              <a:solidFill>
                <a:schemeClr val="accent1"/>
              </a:solidFill>
            </a:endParaRPr>
          </a:p>
        </p:txBody>
      </p:sp>
      <p:grpSp>
        <p:nvGrpSpPr>
          <p:cNvPr id="360" name="Google Shape;360;p26"/>
          <p:cNvGrpSpPr/>
          <p:nvPr/>
        </p:nvGrpSpPr>
        <p:grpSpPr>
          <a:xfrm>
            <a:off x="533842" y="3939275"/>
            <a:ext cx="3872859" cy="1649101"/>
            <a:chOff x="4487664" y="-1392325"/>
            <a:chExt cx="3997997" cy="1702034"/>
          </a:xfrm>
        </p:grpSpPr>
        <p:grpSp>
          <p:nvGrpSpPr>
            <p:cNvPr id="361" name="Google Shape;361;p26"/>
            <p:cNvGrpSpPr/>
            <p:nvPr/>
          </p:nvGrpSpPr>
          <p:grpSpPr>
            <a:xfrm>
              <a:off x="5041805" y="-1392325"/>
              <a:ext cx="2896971" cy="1702034"/>
              <a:chOff x="4692026" y="4370063"/>
              <a:chExt cx="2807959" cy="1649737"/>
            </a:xfrm>
          </p:grpSpPr>
          <p:sp>
            <p:nvSpPr>
              <p:cNvPr id="362" name="Google Shape;362;p26"/>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26"/>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64" name="Google Shape;364;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 name="Rectangle 2"/>
          <p:cNvSpPr/>
          <p:nvPr/>
        </p:nvSpPr>
        <p:spPr>
          <a:xfrm>
            <a:off x="4672363" y="1696958"/>
            <a:ext cx="7537667" cy="4893647"/>
          </a:xfrm>
          <a:prstGeom prst="rect">
            <a:avLst/>
          </a:prstGeom>
        </p:spPr>
        <p:txBody>
          <a:bodyPr wrap="square">
            <a:spAutoFit/>
          </a:bodyPr>
          <a:lstStyle/>
          <a:p>
            <a:r>
              <a:rPr lang="en-GB" sz="2400" dirty="0">
                <a:latin typeface="Chalkboard" panose="03050602040202020205" pitchFamily="66" charset="77"/>
                <a:ea typeface="Noteworthy Light" charset="0"/>
                <a:cs typeface="Noteworthy Light" charset="0"/>
              </a:rPr>
              <a:t>The teaching and planning decisions that you explore in this assignment should demonstrate your ability to make informed, justified decisions in the classroom that are suitable to the class and the development of each strand.</a:t>
            </a:r>
          </a:p>
          <a:p>
            <a:endParaRPr lang="en-GB" sz="2400" dirty="0">
              <a:latin typeface="Chalkboard" panose="03050602040202020205" pitchFamily="66" charset="77"/>
              <a:ea typeface="Noteworthy Light" charset="0"/>
              <a:cs typeface="Noteworthy Light" charset="0"/>
            </a:endParaRPr>
          </a:p>
          <a:p>
            <a:r>
              <a:rPr lang="en-GB" sz="2400" dirty="0">
                <a:latin typeface="Chalkboard" panose="03050602040202020205" pitchFamily="66" charset="77"/>
                <a:ea typeface="Noteworthy Light" charset="0"/>
                <a:cs typeface="Noteworthy Light" charset="0"/>
              </a:rPr>
              <a:t>Include a detailed discussion of your teaching approaches that clearly outlines the practical application of the activities, tasks, experiences and strategies that will be used to develop each strand. </a:t>
            </a:r>
          </a:p>
          <a:p>
            <a:endParaRPr lang="en-GB" sz="2400" dirty="0">
              <a:latin typeface="Chalkboard" panose="03050602040202020205" pitchFamily="66" charset="77"/>
              <a:ea typeface="Noteworthy Light" charset="0"/>
              <a:cs typeface="Noteworthy Light" charset="0"/>
            </a:endParaRPr>
          </a:p>
          <a:p>
            <a:r>
              <a:rPr lang="en-GB" sz="2400" dirty="0">
                <a:latin typeface="Chalkboard" panose="03050602040202020205" pitchFamily="66" charset="77"/>
                <a:ea typeface="Noteworthy Light" charset="0"/>
                <a:cs typeface="Noteworthy Light" charset="0"/>
              </a:rPr>
              <a:t>Ensure that the practical approaches planned have no glaring errors in understanding. </a:t>
            </a:r>
            <a:r>
              <a:rPr lang="en-GB" sz="2400" b="1" dirty="0">
                <a:latin typeface="Noteworthy Light" charset="0"/>
                <a:ea typeface="Noteworthy Light" charset="0"/>
                <a:cs typeface="Noteworthy Light" charset="0"/>
              </a:rPr>
              <a:t> </a:t>
            </a:r>
            <a:endParaRPr lang="en-GB" sz="2400" dirty="0">
              <a:effectLst/>
              <a:latin typeface="Noteworthy Light" charset="0"/>
              <a:ea typeface="Noteworthy Light" charset="0"/>
              <a:cs typeface="Noteworthy Light" charset="0"/>
            </a:endParaRPr>
          </a:p>
        </p:txBody>
      </p:sp>
    </p:spTree>
    <p:extLst>
      <p:ext uri="{BB962C8B-B14F-4D97-AF65-F5344CB8AC3E}">
        <p14:creationId xmlns:p14="http://schemas.microsoft.com/office/powerpoint/2010/main" val="30308684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6"/>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a:solidFill>
                  <a:schemeClr val="dk2"/>
                </a:solidFill>
              </a:rPr>
              <a:t>04</a:t>
            </a:r>
            <a:endParaRPr dirty="0">
              <a:solidFill>
                <a:schemeClr val="dk2"/>
              </a:solidFill>
            </a:endParaRPr>
          </a:p>
        </p:txBody>
      </p:sp>
      <p:sp>
        <p:nvSpPr>
          <p:cNvPr id="358" name="Google Shape;358;p26"/>
          <p:cNvSpPr txBox="1">
            <a:spLocks noGrp="1"/>
          </p:cNvSpPr>
          <p:nvPr>
            <p:ph type="subTitle" idx="1"/>
          </p:nvPr>
        </p:nvSpPr>
        <p:spPr>
          <a:xfrm>
            <a:off x="358873" y="-228600"/>
            <a:ext cx="7553387" cy="1689526"/>
          </a:xfrm>
          <a:prstGeom prst="rect">
            <a:avLst/>
          </a:prstGeom>
        </p:spPr>
        <p:txBody>
          <a:bodyPr spcFirstLastPara="1" wrap="square" lIns="121900" tIns="121900" rIns="121900" bIns="121900" anchor="t" anchorCtr="0">
            <a:noAutofit/>
          </a:bodyPr>
          <a:lstStyle/>
          <a:p>
            <a:pPr marL="0" indent="0">
              <a:spcAft>
                <a:spcPts val="2100"/>
              </a:spcAft>
            </a:pPr>
            <a:r>
              <a:rPr lang="en-GB" sz="5000" dirty="0">
                <a:solidFill>
                  <a:schemeClr val="accent1"/>
                </a:solidFill>
              </a:rPr>
              <a:t>Practical Application </a:t>
            </a:r>
            <a:r>
              <a:rPr lang="en-GB" sz="5000" dirty="0" err="1">
                <a:solidFill>
                  <a:schemeClr val="accent1"/>
                </a:solidFill>
              </a:rPr>
              <a:t>Cymhwysiad</a:t>
            </a:r>
            <a:r>
              <a:rPr lang="en-GB" sz="5000" dirty="0">
                <a:solidFill>
                  <a:schemeClr val="accent1"/>
                </a:solidFill>
              </a:rPr>
              <a:t> </a:t>
            </a:r>
            <a:r>
              <a:rPr lang="en-GB" sz="5000" dirty="0" err="1">
                <a:solidFill>
                  <a:schemeClr val="accent1"/>
                </a:solidFill>
              </a:rPr>
              <a:t>Ymarferol</a:t>
            </a:r>
            <a:endParaRPr lang="en-GB" sz="5000" dirty="0">
              <a:solidFill>
                <a:schemeClr val="accent1"/>
              </a:solidFill>
            </a:endParaRPr>
          </a:p>
          <a:p>
            <a:pPr marL="0" indent="0">
              <a:spcAft>
                <a:spcPts val="2100"/>
              </a:spcAft>
            </a:pPr>
            <a:endParaRPr lang="en-GB" sz="5000" dirty="0">
              <a:solidFill>
                <a:schemeClr val="accent1"/>
              </a:solidFill>
            </a:endParaRPr>
          </a:p>
        </p:txBody>
      </p:sp>
      <p:grpSp>
        <p:nvGrpSpPr>
          <p:cNvPr id="360" name="Google Shape;360;p26"/>
          <p:cNvGrpSpPr/>
          <p:nvPr/>
        </p:nvGrpSpPr>
        <p:grpSpPr>
          <a:xfrm>
            <a:off x="533842" y="3939275"/>
            <a:ext cx="3872859" cy="1649101"/>
            <a:chOff x="4487664" y="-1392325"/>
            <a:chExt cx="3997997" cy="1702034"/>
          </a:xfrm>
        </p:grpSpPr>
        <p:grpSp>
          <p:nvGrpSpPr>
            <p:cNvPr id="361" name="Google Shape;361;p26"/>
            <p:cNvGrpSpPr/>
            <p:nvPr/>
          </p:nvGrpSpPr>
          <p:grpSpPr>
            <a:xfrm>
              <a:off x="5041805" y="-1392325"/>
              <a:ext cx="2896971" cy="1702034"/>
              <a:chOff x="4692026" y="4370063"/>
              <a:chExt cx="2807959" cy="1649737"/>
            </a:xfrm>
          </p:grpSpPr>
          <p:sp>
            <p:nvSpPr>
              <p:cNvPr id="362" name="Google Shape;362;p26"/>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26"/>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64" name="Google Shape;364;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 name="Rectangle 2"/>
          <p:cNvSpPr/>
          <p:nvPr/>
        </p:nvSpPr>
        <p:spPr>
          <a:xfrm>
            <a:off x="4672363" y="2250956"/>
            <a:ext cx="7537667" cy="3785652"/>
          </a:xfrm>
          <a:prstGeom prst="rect">
            <a:avLst/>
          </a:prstGeom>
        </p:spPr>
        <p:txBody>
          <a:bodyPr wrap="square">
            <a:spAutoFit/>
          </a:bodyPr>
          <a:lstStyle/>
          <a:p>
            <a:r>
              <a:rPr lang="en-GB" sz="2000" dirty="0" err="1">
                <a:latin typeface="Chalkboard" panose="03050602040202020205" pitchFamily="66" charset="77"/>
                <a:ea typeface="Noteworthy Light" charset="0"/>
                <a:cs typeface="Noteworthy Light" charset="0"/>
              </a:rPr>
              <a:t>Dylai'r</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penderfyniadau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addysgu</a:t>
            </a:r>
            <a:r>
              <a:rPr lang="en-GB" sz="2000" dirty="0">
                <a:latin typeface="Chalkboard" panose="03050602040202020205" pitchFamily="66" charset="77"/>
                <a:ea typeface="Noteworthy Light" charset="0"/>
                <a:cs typeface="Noteworthy Light" charset="0"/>
              </a:rPr>
              <a:t> a </a:t>
            </a:r>
            <a:r>
              <a:rPr lang="en-GB" sz="2000" dirty="0" err="1">
                <a:latin typeface="Chalkboard" panose="03050602040202020205" pitchFamily="66" charset="77"/>
                <a:ea typeface="Noteworthy Light" charset="0"/>
                <a:cs typeface="Noteworthy Light" charset="0"/>
              </a:rPr>
              <a:t>chynllunio</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rydych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chi'n</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eu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harchwilio</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yn</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yr</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aseiniad</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hwn</a:t>
            </a:r>
            <a:r>
              <a:rPr lang="en-GB" sz="2000" dirty="0">
                <a:latin typeface="Chalkboard" panose="03050602040202020205" pitchFamily="66" charset="77"/>
                <a:ea typeface="Noteworthy Light" charset="0"/>
                <a:cs typeface="Noteworthy Light" charset="0"/>
              </a:rPr>
              <a:t> ddangos </a:t>
            </a:r>
            <a:r>
              <a:rPr lang="en-GB" sz="2000" dirty="0" err="1">
                <a:latin typeface="Chalkboard" panose="03050602040202020205" pitchFamily="66" charset="77"/>
                <a:ea typeface="Noteworthy Light" charset="0"/>
                <a:cs typeface="Noteworthy Light" charset="0"/>
              </a:rPr>
              <a:t>eich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gallu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i</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wneud</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penderfyniadau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gwybodus</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cyfiawn</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yn</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yr</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ystafell</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ddosbarth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sy'n</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addas</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i'r</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dosbarth</a:t>
            </a:r>
            <a:r>
              <a:rPr lang="en-GB" sz="2000" dirty="0">
                <a:latin typeface="Chalkboard" panose="03050602040202020205" pitchFamily="66" charset="77"/>
                <a:ea typeface="Noteworthy Light" charset="0"/>
                <a:cs typeface="Noteworthy Light" charset="0"/>
              </a:rPr>
              <a:t> a </a:t>
            </a:r>
            <a:r>
              <a:rPr lang="en-GB" sz="2000" dirty="0" err="1">
                <a:latin typeface="Chalkboard" panose="03050602040202020205" pitchFamily="66" charset="77"/>
                <a:ea typeface="Noteworthy Light" charset="0"/>
                <a:cs typeface="Noteworthy Light" charset="0"/>
              </a:rPr>
              <a:t>datblygiad</a:t>
            </a:r>
            <a:r>
              <a:rPr lang="en-GB" sz="2000" dirty="0">
                <a:latin typeface="Chalkboard" panose="03050602040202020205" pitchFamily="66" charset="77"/>
                <a:ea typeface="Noteworthy Light" charset="0"/>
                <a:cs typeface="Noteworthy Light" charset="0"/>
              </a:rPr>
              <a:t> pob </a:t>
            </a:r>
            <a:r>
              <a:rPr lang="en-GB" sz="2000" dirty="0" err="1">
                <a:latin typeface="Chalkboard" panose="03050602040202020205" pitchFamily="66" charset="77"/>
                <a:ea typeface="Noteworthy Light" charset="0"/>
                <a:cs typeface="Noteworthy Light" charset="0"/>
              </a:rPr>
              <a:t>llinyn</a:t>
            </a:r>
            <a:r>
              <a:rPr lang="en-GB" sz="2000" dirty="0">
                <a:latin typeface="Chalkboard" panose="03050602040202020205" pitchFamily="66" charset="77"/>
                <a:ea typeface="Noteworthy Light" charset="0"/>
                <a:cs typeface="Noteworthy Light" charset="0"/>
              </a:rPr>
              <a:t>.</a:t>
            </a:r>
          </a:p>
          <a:p>
            <a:endParaRPr lang="en-GB" sz="2000" dirty="0">
              <a:latin typeface="Chalkboard" panose="03050602040202020205" pitchFamily="66" charset="77"/>
              <a:ea typeface="Noteworthy Light" charset="0"/>
              <a:cs typeface="Noteworthy Light" charset="0"/>
            </a:endParaRPr>
          </a:p>
          <a:p>
            <a:r>
              <a:rPr lang="en-GB" sz="2000" dirty="0" err="1">
                <a:latin typeface="Chalkboard" panose="03050602040202020205" pitchFamily="66" charset="77"/>
                <a:ea typeface="Noteworthy Light" charset="0"/>
                <a:cs typeface="Noteworthy Light" charset="0"/>
              </a:rPr>
              <a:t>Cynnwys</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trafodaeth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fanwl</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o'ch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dulliau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addysgu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sy'n</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amlinellu'n</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glir</a:t>
            </a:r>
            <a:r>
              <a:rPr lang="en-GB" sz="2000" dirty="0">
                <a:latin typeface="Chalkboard" panose="03050602040202020205" pitchFamily="66" charset="77"/>
                <a:ea typeface="Noteworthy Light" charset="0"/>
                <a:cs typeface="Noteworthy Light" charset="0"/>
              </a:rPr>
              <a:t> y </a:t>
            </a:r>
            <a:r>
              <a:rPr lang="en-GB" sz="2000" dirty="0" err="1">
                <a:latin typeface="Chalkboard" panose="03050602040202020205" pitchFamily="66" charset="77"/>
                <a:ea typeface="Noteworthy Light" charset="0"/>
                <a:cs typeface="Noteworthy Light" charset="0"/>
              </a:rPr>
              <a:t>cymhwysiad</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ymarferol</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o'r</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gweithgareddau</a:t>
            </a:r>
            <a:r>
              <a:rPr lang="en-GB" sz="2000" dirty="0">
                <a:latin typeface="Chalkboard" panose="03050602040202020205" pitchFamily="66" charset="77"/>
                <a:ea typeface="Noteworthy Light" charset="0"/>
                <a:cs typeface="Noteworthy Light" charset="0"/>
              </a:rPr>
              <a:t>, y </a:t>
            </a:r>
            <a:r>
              <a:rPr lang="en-GB" sz="2000" dirty="0" err="1">
                <a:latin typeface="Chalkboard" panose="03050602040202020205" pitchFamily="66" charset="77"/>
                <a:ea typeface="Noteworthy Light" charset="0"/>
                <a:cs typeface="Noteworthy Light" charset="0"/>
              </a:rPr>
              <a:t>tasgau</a:t>
            </a:r>
            <a:r>
              <a:rPr lang="en-GB" sz="2000" dirty="0">
                <a:latin typeface="Chalkboard" panose="03050602040202020205" pitchFamily="66" charset="77"/>
                <a:ea typeface="Noteworthy Light" charset="0"/>
                <a:cs typeface="Noteworthy Light" charset="0"/>
              </a:rPr>
              <a:t>, y </a:t>
            </a:r>
            <a:r>
              <a:rPr lang="en-GB" sz="2000" dirty="0" err="1">
                <a:latin typeface="Chalkboard" panose="03050602040202020205" pitchFamily="66" charset="77"/>
                <a:ea typeface="Noteworthy Light" charset="0"/>
                <a:cs typeface="Noteworthy Light" charset="0"/>
              </a:rPr>
              <a:t>profiadau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a'r</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strategaethau</a:t>
            </a:r>
            <a:r>
              <a:rPr lang="en-GB" sz="2000" dirty="0">
                <a:latin typeface="Chalkboard" panose="03050602040202020205" pitchFamily="66" charset="77"/>
                <a:ea typeface="Noteworthy Light" charset="0"/>
                <a:cs typeface="Noteworthy Light" charset="0"/>
              </a:rPr>
              <a:t> a </a:t>
            </a:r>
            <a:r>
              <a:rPr lang="en-GB" sz="2000" dirty="0" err="1">
                <a:latin typeface="Chalkboard" panose="03050602040202020205" pitchFamily="66" charset="77"/>
                <a:ea typeface="Noteworthy Light" charset="0"/>
                <a:cs typeface="Noteworthy Light" charset="0"/>
              </a:rPr>
              <a:t>fydd</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yn</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cael</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eu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defnyddio</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i</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ddatblygu</a:t>
            </a:r>
            <a:r>
              <a:rPr lang="en-GB" sz="2000" dirty="0">
                <a:latin typeface="Chalkboard" panose="03050602040202020205" pitchFamily="66" charset="77"/>
                <a:ea typeface="Noteworthy Light" charset="0"/>
                <a:cs typeface="Noteworthy Light" charset="0"/>
              </a:rPr>
              <a:t> pob </a:t>
            </a:r>
            <a:r>
              <a:rPr lang="en-GB" sz="2000" dirty="0" err="1">
                <a:latin typeface="Chalkboard" panose="03050602040202020205" pitchFamily="66" charset="77"/>
                <a:ea typeface="Noteworthy Light" charset="0"/>
                <a:cs typeface="Noteworthy Light" charset="0"/>
              </a:rPr>
              <a:t>llinyn</a:t>
            </a:r>
            <a:r>
              <a:rPr lang="en-GB" sz="2000" dirty="0">
                <a:latin typeface="Chalkboard" panose="03050602040202020205" pitchFamily="66" charset="77"/>
                <a:ea typeface="Noteworthy Light" charset="0"/>
                <a:cs typeface="Noteworthy Light" charset="0"/>
              </a:rPr>
              <a:t>.</a:t>
            </a:r>
          </a:p>
          <a:p>
            <a:endParaRPr lang="en-GB" sz="2000" dirty="0">
              <a:latin typeface="Chalkboard" panose="03050602040202020205" pitchFamily="66" charset="77"/>
              <a:ea typeface="Noteworthy Light" charset="0"/>
              <a:cs typeface="Noteworthy Light" charset="0"/>
            </a:endParaRPr>
          </a:p>
          <a:p>
            <a:r>
              <a:rPr lang="en-GB" sz="2000" dirty="0" err="1">
                <a:latin typeface="Chalkboard" panose="03050602040202020205" pitchFamily="66" charset="77"/>
                <a:ea typeface="Noteworthy Light" charset="0"/>
                <a:cs typeface="Noteworthy Light" charset="0"/>
              </a:rPr>
              <a:t>Gwnewch</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yn</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siŵr</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nad</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oes</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unrhyw</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wallau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amlwg</a:t>
            </a:r>
            <a:r>
              <a:rPr lang="en-GB" sz="2000" dirty="0">
                <a:latin typeface="Chalkboard" panose="03050602040202020205" pitchFamily="66" charset="77"/>
                <a:ea typeface="Noteworthy Light" charset="0"/>
                <a:cs typeface="Noteworthy Light" charset="0"/>
              </a:rPr>
              <a:t> o ran dealltwriaeth </a:t>
            </a:r>
            <a:r>
              <a:rPr lang="en-GB" sz="2000" dirty="0" err="1">
                <a:latin typeface="Chalkboard" panose="03050602040202020205" pitchFamily="66" charset="77"/>
                <a:ea typeface="Noteworthy Light" charset="0"/>
                <a:cs typeface="Noteworthy Light" charset="0"/>
              </a:rPr>
              <a:t>yn</a:t>
            </a:r>
            <a:r>
              <a:rPr lang="en-GB" sz="2000" dirty="0">
                <a:latin typeface="Chalkboard" panose="03050602040202020205" pitchFamily="66" charset="77"/>
                <a:ea typeface="Noteworthy Light" charset="0"/>
                <a:cs typeface="Noteworthy Light" charset="0"/>
              </a:rPr>
              <a:t> y </a:t>
            </a:r>
            <a:r>
              <a:rPr lang="en-GB" sz="2000" dirty="0" err="1">
                <a:latin typeface="Chalkboard" panose="03050602040202020205" pitchFamily="66" charset="77"/>
                <a:ea typeface="Noteworthy Light" charset="0"/>
                <a:cs typeface="Noteworthy Light" charset="0"/>
              </a:rPr>
              <a:t>dulliau</a:t>
            </a:r>
            <a:r>
              <a:rPr lang="en-GB" sz="2000" dirty="0">
                <a:latin typeface="Chalkboard" panose="03050602040202020205" pitchFamily="66" charset="77"/>
                <a:ea typeface="Noteworthy Light" charset="0"/>
                <a:cs typeface="Noteworthy Light" charset="0"/>
              </a:rPr>
              <a:t> </a:t>
            </a:r>
            <a:r>
              <a:rPr lang="en-GB" sz="2000" dirty="0" err="1">
                <a:latin typeface="Chalkboard" panose="03050602040202020205" pitchFamily="66" charset="77"/>
                <a:ea typeface="Noteworthy Light" charset="0"/>
                <a:cs typeface="Noteworthy Light" charset="0"/>
              </a:rPr>
              <a:t>ymarferol</a:t>
            </a:r>
            <a:r>
              <a:rPr lang="en-GB" sz="2000" dirty="0">
                <a:latin typeface="Chalkboard" panose="03050602040202020205" pitchFamily="66" charset="77"/>
                <a:ea typeface="Noteworthy Light" charset="0"/>
                <a:cs typeface="Noteworthy Light" charset="0"/>
              </a:rPr>
              <a:t> a </a:t>
            </a:r>
            <a:r>
              <a:rPr lang="en-GB" sz="2000" dirty="0" err="1">
                <a:latin typeface="Chalkboard" panose="03050602040202020205" pitchFamily="66" charset="77"/>
                <a:ea typeface="Noteworthy Light" charset="0"/>
                <a:cs typeface="Noteworthy Light" charset="0"/>
              </a:rPr>
              <a:t>gynlluniwyd</a:t>
            </a:r>
            <a:r>
              <a:rPr lang="en-GB" sz="2000" dirty="0">
                <a:latin typeface="Chalkboard" panose="03050602040202020205" pitchFamily="66" charset="77"/>
                <a:ea typeface="Noteworthy Light" charset="0"/>
                <a:cs typeface="Noteworthy Light" charset="0"/>
              </a:rPr>
              <a:t>. </a:t>
            </a:r>
            <a:r>
              <a:rPr lang="en-GB" sz="2000" b="1" dirty="0">
                <a:latin typeface="Noteworthy Light" charset="0"/>
                <a:ea typeface="Noteworthy Light" charset="0"/>
                <a:cs typeface="Noteworthy Light" charset="0"/>
              </a:rPr>
              <a:t> </a:t>
            </a:r>
            <a:endParaRPr lang="en-GB" sz="2000" dirty="0">
              <a:effectLst/>
              <a:latin typeface="Noteworthy Light" charset="0"/>
              <a:ea typeface="Noteworthy Light" charset="0"/>
              <a:cs typeface="Noteworthy Light" charset="0"/>
            </a:endParaRPr>
          </a:p>
        </p:txBody>
      </p:sp>
    </p:spTree>
    <p:extLst>
      <p:ext uri="{BB962C8B-B14F-4D97-AF65-F5344CB8AC3E}">
        <p14:creationId xmlns:p14="http://schemas.microsoft.com/office/powerpoint/2010/main" val="16289278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6"/>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a:solidFill>
                  <a:schemeClr val="dk2"/>
                </a:solidFill>
              </a:rPr>
              <a:t>0</a:t>
            </a:r>
            <a:r>
              <a:rPr lang="en-GB" dirty="0">
                <a:solidFill>
                  <a:schemeClr val="dk2"/>
                </a:solidFill>
              </a:rPr>
              <a:t>5</a:t>
            </a:r>
            <a:endParaRPr dirty="0">
              <a:solidFill>
                <a:schemeClr val="dk2"/>
              </a:solidFill>
            </a:endParaRPr>
          </a:p>
        </p:txBody>
      </p:sp>
      <p:sp>
        <p:nvSpPr>
          <p:cNvPr id="358" name="Google Shape;358;p26"/>
          <p:cNvSpPr txBox="1">
            <a:spLocks noGrp="1"/>
          </p:cNvSpPr>
          <p:nvPr>
            <p:ph type="subTitle" idx="1"/>
          </p:nvPr>
        </p:nvSpPr>
        <p:spPr>
          <a:xfrm>
            <a:off x="87407" y="0"/>
            <a:ext cx="11833127" cy="1689526"/>
          </a:xfrm>
          <a:prstGeom prst="rect">
            <a:avLst/>
          </a:prstGeom>
        </p:spPr>
        <p:txBody>
          <a:bodyPr spcFirstLastPara="1" wrap="square" lIns="121900" tIns="121900" rIns="121900" bIns="121900" anchor="t" anchorCtr="0">
            <a:noAutofit/>
          </a:bodyPr>
          <a:lstStyle/>
          <a:p>
            <a:pPr marL="0" indent="0">
              <a:spcAft>
                <a:spcPts val="2100"/>
              </a:spcAft>
            </a:pPr>
            <a:r>
              <a:rPr lang="en-GB" sz="4400" dirty="0">
                <a:solidFill>
                  <a:schemeClr val="accent1"/>
                </a:solidFill>
              </a:rPr>
              <a:t>Transferable skills / </a:t>
            </a:r>
            <a:r>
              <a:rPr lang="en-GB" sz="4400" dirty="0" err="1">
                <a:solidFill>
                  <a:schemeClr val="accent1"/>
                </a:solidFill>
              </a:rPr>
              <a:t>Sgiliau</a:t>
            </a:r>
            <a:r>
              <a:rPr lang="en-GB" sz="4400" dirty="0">
                <a:solidFill>
                  <a:schemeClr val="accent1"/>
                </a:solidFill>
              </a:rPr>
              <a:t> </a:t>
            </a:r>
            <a:r>
              <a:rPr lang="en-GB" sz="4400" dirty="0" err="1">
                <a:solidFill>
                  <a:schemeClr val="accent1"/>
                </a:solidFill>
              </a:rPr>
              <a:t>Trosglwyddadwy</a:t>
            </a:r>
            <a:r>
              <a:rPr lang="en-GB" sz="4400" dirty="0">
                <a:solidFill>
                  <a:schemeClr val="accent1"/>
                </a:solidFill>
              </a:rPr>
              <a:t> </a:t>
            </a:r>
          </a:p>
        </p:txBody>
      </p:sp>
      <p:grpSp>
        <p:nvGrpSpPr>
          <p:cNvPr id="360" name="Google Shape;360;p26"/>
          <p:cNvGrpSpPr/>
          <p:nvPr/>
        </p:nvGrpSpPr>
        <p:grpSpPr>
          <a:xfrm>
            <a:off x="533842" y="3939275"/>
            <a:ext cx="3872859" cy="1649101"/>
            <a:chOff x="4487664" y="-1392325"/>
            <a:chExt cx="3997997" cy="1702034"/>
          </a:xfrm>
        </p:grpSpPr>
        <p:grpSp>
          <p:nvGrpSpPr>
            <p:cNvPr id="361" name="Google Shape;361;p26"/>
            <p:cNvGrpSpPr/>
            <p:nvPr/>
          </p:nvGrpSpPr>
          <p:grpSpPr>
            <a:xfrm>
              <a:off x="5041805" y="-1392325"/>
              <a:ext cx="2896971" cy="1702034"/>
              <a:chOff x="4692026" y="4370063"/>
              <a:chExt cx="2807959" cy="1649737"/>
            </a:xfrm>
          </p:grpSpPr>
          <p:sp>
            <p:nvSpPr>
              <p:cNvPr id="362" name="Google Shape;362;p26"/>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26"/>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64" name="Google Shape;364;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 name="Rectangle 2"/>
          <p:cNvSpPr/>
          <p:nvPr/>
        </p:nvSpPr>
        <p:spPr>
          <a:xfrm>
            <a:off x="4406701" y="969301"/>
            <a:ext cx="7537667" cy="6001643"/>
          </a:xfrm>
          <a:prstGeom prst="rect">
            <a:avLst/>
          </a:prstGeom>
        </p:spPr>
        <p:txBody>
          <a:bodyPr wrap="square">
            <a:spAutoFit/>
          </a:bodyPr>
          <a:lstStyle/>
          <a:p>
            <a:r>
              <a:rPr lang="en-GB" sz="2400" dirty="0">
                <a:latin typeface="Chalkboard" panose="03050602040202020205" pitchFamily="66" charset="77"/>
                <a:ea typeface="Noteworthy Light" charset="0"/>
                <a:cs typeface="Noteworthy Light" charset="0"/>
              </a:rPr>
              <a:t>The structure of the presentation you deliver should be well thought out and logical in approach. </a:t>
            </a:r>
          </a:p>
          <a:p>
            <a:endParaRPr lang="en-GB" sz="2400" dirty="0">
              <a:latin typeface="Chalkboard" panose="03050602040202020205" pitchFamily="66" charset="77"/>
              <a:ea typeface="Noteworthy Light" charset="0"/>
              <a:cs typeface="Noteworthy Light" charset="0"/>
            </a:endParaRPr>
          </a:p>
          <a:p>
            <a:r>
              <a:rPr lang="en-GB" sz="2400" dirty="0">
                <a:latin typeface="Chalkboard" panose="03050602040202020205" pitchFamily="66" charset="77"/>
                <a:ea typeface="Noteworthy Light" charset="0"/>
                <a:cs typeface="Noteworthy Light" charset="0"/>
              </a:rPr>
              <a:t>Ensure effective communication, the use of professional academic language and appropriate vocabulary.</a:t>
            </a:r>
          </a:p>
          <a:p>
            <a:endParaRPr lang="en-GB" sz="2400" dirty="0">
              <a:latin typeface="Chalkboard" panose="03050602040202020205" pitchFamily="66" charset="77"/>
              <a:ea typeface="Noteworthy Light" charset="0"/>
              <a:cs typeface="Noteworthy Light" charset="0"/>
            </a:endParaRPr>
          </a:p>
          <a:p>
            <a:r>
              <a:rPr lang="en-US" sz="2400" dirty="0">
                <a:latin typeface="Chalkboard" panose="03050602040202020205" pitchFamily="66" charset="77"/>
                <a:ea typeface="Noteworthy Light" charset="0"/>
                <a:cs typeface="Noteworthy Light" charset="0"/>
              </a:rPr>
              <a:t>Include accurate referencing on slides. </a:t>
            </a:r>
          </a:p>
          <a:p>
            <a:endParaRPr lang="en-US" sz="2400" dirty="0">
              <a:latin typeface="Chalkboard" panose="03050602040202020205" pitchFamily="66" charset="77"/>
              <a:ea typeface="Noteworthy Light" charset="0"/>
              <a:cs typeface="Noteworthy Light" charset="0"/>
            </a:endParaRPr>
          </a:p>
          <a:p>
            <a:r>
              <a:rPr lang="en-US" sz="2400" dirty="0">
                <a:latin typeface="Chalkboard" panose="03050602040202020205" pitchFamily="66" charset="77"/>
                <a:ea typeface="Noteworthy Light" charset="0"/>
                <a:cs typeface="Noteworthy Light" charset="0"/>
              </a:rPr>
              <a:t>keep to the allocated time frame. </a:t>
            </a:r>
          </a:p>
          <a:p>
            <a:endParaRPr lang="en-US" sz="2400" dirty="0">
              <a:latin typeface="Chalkboard" panose="03050602040202020205" pitchFamily="66" charset="77"/>
              <a:ea typeface="Noteworthy Light" charset="0"/>
              <a:cs typeface="Noteworthy Light" charset="0"/>
            </a:endParaRPr>
          </a:p>
          <a:p>
            <a:r>
              <a:rPr lang="en-US" sz="2400" dirty="0">
                <a:latin typeface="Chalkboard" panose="03050602040202020205" pitchFamily="66" charset="77"/>
                <a:ea typeface="Noteworthy Light" charset="0"/>
                <a:cs typeface="Noteworthy Light" charset="0"/>
              </a:rPr>
              <a:t>Take care with academic phrasing and ensure that the tone of the writing is appropriate. </a:t>
            </a:r>
          </a:p>
          <a:p>
            <a:endParaRPr lang="en-US" sz="2400" dirty="0">
              <a:latin typeface="Chalkboard" panose="03050602040202020205" pitchFamily="66" charset="77"/>
              <a:ea typeface="Noteworthy Light" charset="0"/>
              <a:cs typeface="Noteworthy Light" charset="0"/>
            </a:endParaRPr>
          </a:p>
          <a:p>
            <a:r>
              <a:rPr lang="en-US" sz="2400" dirty="0">
                <a:latin typeface="Chalkboard" panose="03050602040202020205" pitchFamily="66" charset="77"/>
                <a:ea typeface="Noteworthy Light" charset="0"/>
                <a:cs typeface="Noteworthy Light" charset="0"/>
              </a:rPr>
              <a:t>Engage with your audience.</a:t>
            </a:r>
            <a:endParaRPr lang="en-GB" sz="2400" dirty="0">
              <a:latin typeface="Chalkboard" panose="03050602040202020205" pitchFamily="66" charset="77"/>
              <a:ea typeface="Noteworthy Light" charset="0"/>
              <a:cs typeface="Noteworthy Light" charset="0"/>
            </a:endParaRPr>
          </a:p>
          <a:p>
            <a:r>
              <a:rPr lang="en-GB" sz="2400" b="1" dirty="0">
                <a:latin typeface="Noteworthy Light" charset="0"/>
                <a:ea typeface="Noteworthy Light" charset="0"/>
                <a:cs typeface="Noteworthy Light" charset="0"/>
              </a:rPr>
              <a:t> </a:t>
            </a:r>
            <a:endParaRPr lang="en-GB" sz="2400" dirty="0">
              <a:effectLst/>
              <a:latin typeface="Noteworthy Light" charset="0"/>
              <a:ea typeface="Noteworthy Light" charset="0"/>
              <a:cs typeface="Noteworthy Light" charset="0"/>
            </a:endParaRPr>
          </a:p>
        </p:txBody>
      </p:sp>
    </p:spTree>
    <p:extLst>
      <p:ext uri="{BB962C8B-B14F-4D97-AF65-F5344CB8AC3E}">
        <p14:creationId xmlns:p14="http://schemas.microsoft.com/office/powerpoint/2010/main" val="7427263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6"/>
          <p:cNvSpPr txBox="1">
            <a:spLocks noGrp="1"/>
          </p:cNvSpPr>
          <p:nvPr>
            <p:ph type="title"/>
          </p:nvPr>
        </p:nvSpPr>
        <p:spPr>
          <a:xfrm>
            <a:off x="481867" y="965000"/>
            <a:ext cx="3653700" cy="4678800"/>
          </a:xfrm>
          <a:prstGeom prst="rect">
            <a:avLst/>
          </a:prstGeom>
        </p:spPr>
        <p:txBody>
          <a:bodyPr spcFirstLastPara="1" wrap="square" lIns="121900" tIns="121900" rIns="121900" bIns="121900" anchor="ctr" anchorCtr="0">
            <a:noAutofit/>
          </a:bodyPr>
          <a:lstStyle/>
          <a:p>
            <a:pPr marL="0" lvl="0" indent="0" algn="ctr" rtl="0">
              <a:spcBef>
                <a:spcPts val="0"/>
              </a:spcBef>
              <a:spcAft>
                <a:spcPts val="0"/>
              </a:spcAft>
              <a:buNone/>
            </a:pPr>
            <a:r>
              <a:rPr lang="en" dirty="0">
                <a:solidFill>
                  <a:schemeClr val="dk2"/>
                </a:solidFill>
              </a:rPr>
              <a:t>0</a:t>
            </a:r>
            <a:r>
              <a:rPr lang="en-GB" dirty="0">
                <a:solidFill>
                  <a:schemeClr val="dk2"/>
                </a:solidFill>
              </a:rPr>
              <a:t>5</a:t>
            </a:r>
            <a:endParaRPr dirty="0">
              <a:solidFill>
                <a:schemeClr val="dk2"/>
              </a:solidFill>
            </a:endParaRPr>
          </a:p>
        </p:txBody>
      </p:sp>
      <p:sp>
        <p:nvSpPr>
          <p:cNvPr id="358" name="Google Shape;358;p26"/>
          <p:cNvSpPr txBox="1">
            <a:spLocks noGrp="1"/>
          </p:cNvSpPr>
          <p:nvPr>
            <p:ph type="subTitle" idx="1"/>
          </p:nvPr>
        </p:nvSpPr>
        <p:spPr>
          <a:xfrm>
            <a:off x="87407" y="0"/>
            <a:ext cx="11833127" cy="1689526"/>
          </a:xfrm>
          <a:prstGeom prst="rect">
            <a:avLst/>
          </a:prstGeom>
        </p:spPr>
        <p:txBody>
          <a:bodyPr spcFirstLastPara="1" wrap="square" lIns="121900" tIns="121900" rIns="121900" bIns="121900" anchor="t" anchorCtr="0">
            <a:noAutofit/>
          </a:bodyPr>
          <a:lstStyle/>
          <a:p>
            <a:pPr marL="0" indent="0">
              <a:spcAft>
                <a:spcPts val="2100"/>
              </a:spcAft>
            </a:pPr>
            <a:r>
              <a:rPr lang="en-GB" sz="4400" dirty="0">
                <a:solidFill>
                  <a:schemeClr val="accent1"/>
                </a:solidFill>
              </a:rPr>
              <a:t>Transferable skills / </a:t>
            </a:r>
            <a:r>
              <a:rPr lang="en-GB" sz="4400" dirty="0" err="1">
                <a:solidFill>
                  <a:schemeClr val="accent1"/>
                </a:solidFill>
              </a:rPr>
              <a:t>Sgiliau</a:t>
            </a:r>
            <a:r>
              <a:rPr lang="en-GB" sz="4400" dirty="0">
                <a:solidFill>
                  <a:schemeClr val="accent1"/>
                </a:solidFill>
              </a:rPr>
              <a:t> </a:t>
            </a:r>
            <a:r>
              <a:rPr lang="en-GB" sz="4400" dirty="0" err="1">
                <a:solidFill>
                  <a:schemeClr val="accent1"/>
                </a:solidFill>
              </a:rPr>
              <a:t>Trosglwyddadwy</a:t>
            </a:r>
            <a:r>
              <a:rPr lang="en-GB" sz="4400" dirty="0">
                <a:solidFill>
                  <a:schemeClr val="accent1"/>
                </a:solidFill>
              </a:rPr>
              <a:t> </a:t>
            </a:r>
          </a:p>
        </p:txBody>
      </p:sp>
      <p:grpSp>
        <p:nvGrpSpPr>
          <p:cNvPr id="360" name="Google Shape;360;p26"/>
          <p:cNvGrpSpPr/>
          <p:nvPr/>
        </p:nvGrpSpPr>
        <p:grpSpPr>
          <a:xfrm>
            <a:off x="533842" y="3939275"/>
            <a:ext cx="3872859" cy="1649101"/>
            <a:chOff x="4487664" y="-1392325"/>
            <a:chExt cx="3997997" cy="1702034"/>
          </a:xfrm>
        </p:grpSpPr>
        <p:grpSp>
          <p:nvGrpSpPr>
            <p:cNvPr id="361" name="Google Shape;361;p26"/>
            <p:cNvGrpSpPr/>
            <p:nvPr/>
          </p:nvGrpSpPr>
          <p:grpSpPr>
            <a:xfrm>
              <a:off x="5041805" y="-1392325"/>
              <a:ext cx="2896971" cy="1702034"/>
              <a:chOff x="4692026" y="4370063"/>
              <a:chExt cx="2807959" cy="1649737"/>
            </a:xfrm>
          </p:grpSpPr>
          <p:sp>
            <p:nvSpPr>
              <p:cNvPr id="362" name="Google Shape;362;p26"/>
              <p:cNvSpPr/>
              <p:nvPr/>
            </p:nvSpPr>
            <p:spPr>
              <a:xfrm>
                <a:off x="4692026" y="4370063"/>
                <a:ext cx="2807065" cy="1649730"/>
              </a:xfrm>
              <a:custGeom>
                <a:avLst/>
                <a:gdLst/>
                <a:ahLst/>
                <a:cxn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3" name="Google Shape;363;p26"/>
              <p:cNvSpPr/>
              <p:nvPr/>
            </p:nvSpPr>
            <p:spPr>
              <a:xfrm>
                <a:off x="6377940" y="4370070"/>
                <a:ext cx="1122045" cy="1649730"/>
              </a:xfrm>
              <a:custGeom>
                <a:avLst/>
                <a:gdLst/>
                <a:ahLst/>
                <a:cxn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64" name="Google Shape;364;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5" name="Google Shape;365;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6" name="Google Shape;366;p26"/>
            <p:cNvSpPr/>
            <p:nvPr/>
          </p:nvSpPr>
          <p:spPr>
            <a:xfrm>
              <a:off x="4487664" y="-1392204"/>
              <a:ext cx="2295387" cy="421902"/>
            </a:xfrm>
            <a:custGeom>
              <a:avLst/>
              <a:gdLst/>
              <a:ahLst/>
              <a:cxn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7" name="Google Shape;367;p26"/>
            <p:cNvSpPr/>
            <p:nvPr/>
          </p:nvSpPr>
          <p:spPr>
            <a:xfrm>
              <a:off x="6781332" y="-1392204"/>
              <a:ext cx="1704329" cy="421902"/>
            </a:xfrm>
            <a:custGeom>
              <a:avLst/>
              <a:gdLst/>
              <a:ahLst/>
              <a:cxn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3" name="Rectangle 2"/>
          <p:cNvSpPr/>
          <p:nvPr/>
        </p:nvSpPr>
        <p:spPr>
          <a:xfrm>
            <a:off x="4406701" y="1307785"/>
            <a:ext cx="7537667" cy="5262979"/>
          </a:xfrm>
          <a:prstGeom prst="rect">
            <a:avLst/>
          </a:prstGeom>
        </p:spPr>
        <p:txBody>
          <a:bodyPr wrap="square">
            <a:spAutoFit/>
          </a:bodyPr>
          <a:lstStyle/>
          <a:p>
            <a:r>
              <a:rPr lang="en-GB" sz="2400" dirty="0" err="1">
                <a:latin typeface="Chalkboard" panose="03050602040202020205" pitchFamily="66" charset="77"/>
                <a:ea typeface="Noteworthy Light" charset="0"/>
                <a:cs typeface="Noteworthy Light" charset="0"/>
              </a:rPr>
              <a:t>Dylai</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strwythur</a:t>
            </a:r>
            <a:r>
              <a:rPr lang="en-GB" sz="2400" dirty="0">
                <a:latin typeface="Chalkboard" panose="03050602040202020205" pitchFamily="66" charset="77"/>
                <a:ea typeface="Noteworthy Light" charset="0"/>
                <a:cs typeface="Noteworthy Light" charset="0"/>
              </a:rPr>
              <a:t> y </a:t>
            </a:r>
            <a:r>
              <a:rPr lang="en-GB" sz="2400" dirty="0" err="1">
                <a:latin typeface="Chalkboard" panose="03050602040202020205" pitchFamily="66" charset="77"/>
                <a:ea typeface="Noteworthy Light" charset="0"/>
                <a:cs typeface="Noteworthy Light" charset="0"/>
              </a:rPr>
              <a:t>cyflwyniad</a:t>
            </a:r>
            <a:r>
              <a:rPr lang="en-GB" sz="2400" dirty="0">
                <a:latin typeface="Chalkboard" panose="03050602040202020205" pitchFamily="66" charset="77"/>
                <a:ea typeface="Noteworthy Light" charset="0"/>
                <a:cs typeface="Noteworthy Light" charset="0"/>
              </a:rPr>
              <a:t> a </a:t>
            </a:r>
            <a:r>
              <a:rPr lang="en-GB" sz="2400" dirty="0" err="1">
                <a:latin typeface="Chalkboard" panose="03050602040202020205" pitchFamily="66" charset="77"/>
                <a:ea typeface="Noteworthy Light" charset="0"/>
                <a:cs typeface="Noteworthy Light" charset="0"/>
              </a:rPr>
              <a:t>gyflwynwch</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fod</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wedi'i</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ystyried</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yn</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dda</a:t>
            </a:r>
            <a:r>
              <a:rPr lang="en-GB" sz="2400" dirty="0">
                <a:latin typeface="Chalkboard" panose="03050602040202020205" pitchFamily="66" charset="77"/>
                <a:ea typeface="Noteworthy Light" charset="0"/>
                <a:cs typeface="Noteworthy Light" charset="0"/>
              </a:rPr>
              <a:t> ac </a:t>
            </a:r>
            <a:r>
              <a:rPr lang="en-GB" sz="2400" dirty="0" err="1">
                <a:latin typeface="Chalkboard" panose="03050602040202020205" pitchFamily="66" charset="77"/>
                <a:ea typeface="Noteworthy Light" charset="0"/>
                <a:cs typeface="Noteworthy Light" charset="0"/>
              </a:rPr>
              <a:t>yn</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rhesymegol</a:t>
            </a:r>
            <a:r>
              <a:rPr lang="en-GB" sz="2400" dirty="0">
                <a:latin typeface="Chalkboard" panose="03050602040202020205" pitchFamily="66" charset="77"/>
                <a:ea typeface="Noteworthy Light" charset="0"/>
                <a:cs typeface="Noteworthy Light" charset="0"/>
              </a:rPr>
              <a:t> o ran dull.</a:t>
            </a:r>
          </a:p>
          <a:p>
            <a:endParaRPr lang="en-GB" sz="2400" dirty="0">
              <a:latin typeface="Chalkboard" panose="03050602040202020205" pitchFamily="66" charset="77"/>
              <a:ea typeface="Noteworthy Light" charset="0"/>
              <a:cs typeface="Noteworthy Light" charset="0"/>
            </a:endParaRPr>
          </a:p>
          <a:p>
            <a:r>
              <a:rPr lang="en-GB" sz="2400" dirty="0" err="1">
                <a:latin typeface="Chalkboard" panose="03050602040202020205" pitchFamily="66" charset="77"/>
                <a:ea typeface="Noteworthy Light" charset="0"/>
                <a:cs typeface="Noteworthy Light" charset="0"/>
              </a:rPr>
              <a:t>Sicrhewch</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gyfathrebu</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effeithiol</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defnydd</a:t>
            </a:r>
            <a:r>
              <a:rPr lang="en-GB" sz="2400" dirty="0">
                <a:latin typeface="Chalkboard" panose="03050602040202020205" pitchFamily="66" charset="77"/>
                <a:ea typeface="Noteworthy Light" charset="0"/>
                <a:cs typeface="Noteworthy Light" charset="0"/>
              </a:rPr>
              <a:t> o </a:t>
            </a:r>
            <a:r>
              <a:rPr lang="en-GB" sz="2400" dirty="0" err="1">
                <a:latin typeface="Chalkboard" panose="03050602040202020205" pitchFamily="66" charset="77"/>
                <a:ea typeface="Noteworthy Light" charset="0"/>
                <a:cs typeface="Noteworthy Light" charset="0"/>
              </a:rPr>
              <a:t>iaith</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academaidd</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broffesiynol</a:t>
            </a:r>
            <a:r>
              <a:rPr lang="en-GB" sz="2400" dirty="0">
                <a:latin typeface="Chalkboard" panose="03050602040202020205" pitchFamily="66" charset="77"/>
                <a:ea typeface="Noteworthy Light" charset="0"/>
                <a:cs typeface="Noteworthy Light" charset="0"/>
              </a:rPr>
              <a:t> a </a:t>
            </a:r>
            <a:r>
              <a:rPr lang="en-GB" sz="2400" dirty="0" err="1">
                <a:latin typeface="Chalkboard" panose="03050602040202020205" pitchFamily="66" charset="77"/>
                <a:ea typeface="Noteworthy Light" charset="0"/>
                <a:cs typeface="Noteworthy Light" charset="0"/>
              </a:rPr>
              <a:t>geirfa</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briodol</a:t>
            </a:r>
            <a:r>
              <a:rPr lang="en-GB" sz="2400" dirty="0">
                <a:latin typeface="Chalkboard" panose="03050602040202020205" pitchFamily="66" charset="77"/>
                <a:ea typeface="Noteworthy Light" charset="0"/>
                <a:cs typeface="Noteworthy Light" charset="0"/>
              </a:rPr>
              <a:t>.</a:t>
            </a:r>
          </a:p>
          <a:p>
            <a:endParaRPr lang="en-GB" sz="2400" dirty="0">
              <a:latin typeface="Chalkboard" panose="03050602040202020205" pitchFamily="66" charset="77"/>
              <a:ea typeface="Noteworthy Light" charset="0"/>
              <a:cs typeface="Noteworthy Light" charset="0"/>
            </a:endParaRPr>
          </a:p>
          <a:p>
            <a:r>
              <a:rPr lang="en-GB" sz="2400" dirty="0" err="1">
                <a:latin typeface="Chalkboard" panose="03050602040202020205" pitchFamily="66" charset="77"/>
                <a:ea typeface="Noteworthy Light" charset="0"/>
                <a:cs typeface="Noteworthy Light" charset="0"/>
              </a:rPr>
              <a:t>Cynnwys</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cyfeiriadau</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cywir</a:t>
            </a:r>
            <a:r>
              <a:rPr lang="en-GB" sz="2400" dirty="0">
                <a:latin typeface="Chalkboard" panose="03050602040202020205" pitchFamily="66" charset="77"/>
                <a:ea typeface="Noteworthy Light" charset="0"/>
                <a:cs typeface="Noteworthy Light" charset="0"/>
              </a:rPr>
              <a:t> ar </a:t>
            </a:r>
            <a:r>
              <a:rPr lang="en-GB" sz="2400" dirty="0" err="1">
                <a:latin typeface="Chalkboard" panose="03050602040202020205" pitchFamily="66" charset="77"/>
                <a:ea typeface="Noteworthy Light" charset="0"/>
                <a:cs typeface="Noteworthy Light" charset="0"/>
              </a:rPr>
              <a:t>sleidiau</a:t>
            </a:r>
            <a:r>
              <a:rPr lang="en-GB" sz="2400" dirty="0">
                <a:latin typeface="Chalkboard" panose="03050602040202020205" pitchFamily="66" charset="77"/>
                <a:ea typeface="Noteworthy Light" charset="0"/>
                <a:cs typeface="Noteworthy Light" charset="0"/>
              </a:rPr>
              <a:t>.</a:t>
            </a:r>
          </a:p>
          <a:p>
            <a:endParaRPr lang="en-GB" sz="2400" dirty="0">
              <a:latin typeface="Chalkboard" panose="03050602040202020205" pitchFamily="66" charset="77"/>
              <a:ea typeface="Noteworthy Light" charset="0"/>
              <a:cs typeface="Noteworthy Light" charset="0"/>
            </a:endParaRPr>
          </a:p>
          <a:p>
            <a:r>
              <a:rPr lang="en-GB" sz="2400" dirty="0" err="1">
                <a:latin typeface="Chalkboard" panose="03050602040202020205" pitchFamily="66" charset="77"/>
                <a:ea typeface="Noteworthy Light" charset="0"/>
                <a:cs typeface="Noteworthy Light" charset="0"/>
              </a:rPr>
              <a:t>Cadwch</a:t>
            </a:r>
            <a:r>
              <a:rPr lang="en-GB" sz="2400" dirty="0">
                <a:latin typeface="Chalkboard" panose="03050602040202020205" pitchFamily="66" charset="77"/>
                <a:ea typeface="Noteworthy Light" charset="0"/>
                <a:cs typeface="Noteworthy Light" charset="0"/>
              </a:rPr>
              <a:t> at </a:t>
            </a:r>
            <a:r>
              <a:rPr lang="en-GB" sz="2400" dirty="0" err="1">
                <a:latin typeface="Chalkboard" panose="03050602040202020205" pitchFamily="66" charset="77"/>
                <a:ea typeface="Noteworthy Light" charset="0"/>
                <a:cs typeface="Noteworthy Light" charset="0"/>
              </a:rPr>
              <a:t>yr</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amserlen</a:t>
            </a:r>
            <a:r>
              <a:rPr lang="en-GB" sz="2400" dirty="0">
                <a:latin typeface="Chalkboard" panose="03050602040202020205" pitchFamily="66" charset="77"/>
                <a:ea typeface="Noteworthy Light" charset="0"/>
                <a:cs typeface="Noteworthy Light" charset="0"/>
              </a:rPr>
              <a:t> a </a:t>
            </a:r>
            <a:r>
              <a:rPr lang="en-GB" sz="2400" dirty="0" err="1">
                <a:latin typeface="Chalkboard" panose="03050602040202020205" pitchFamily="66" charset="77"/>
                <a:ea typeface="Noteworthy Light" charset="0"/>
                <a:cs typeface="Noteworthy Light" charset="0"/>
              </a:rPr>
              <a:t>neilltuwyd</a:t>
            </a:r>
            <a:r>
              <a:rPr lang="en-GB" sz="2400" dirty="0">
                <a:latin typeface="Chalkboard" panose="03050602040202020205" pitchFamily="66" charset="77"/>
                <a:ea typeface="Noteworthy Light" charset="0"/>
                <a:cs typeface="Noteworthy Light" charset="0"/>
              </a:rPr>
              <a:t>.</a:t>
            </a:r>
          </a:p>
          <a:p>
            <a:endParaRPr lang="en-GB" sz="2400" dirty="0">
              <a:latin typeface="Chalkboard" panose="03050602040202020205" pitchFamily="66" charset="77"/>
              <a:ea typeface="Noteworthy Light" charset="0"/>
              <a:cs typeface="Noteworthy Light" charset="0"/>
            </a:endParaRPr>
          </a:p>
          <a:p>
            <a:r>
              <a:rPr lang="en-GB" sz="2400" dirty="0" err="1">
                <a:latin typeface="Chalkboard" panose="03050602040202020205" pitchFamily="66" charset="77"/>
                <a:ea typeface="Noteworthy Light" charset="0"/>
                <a:cs typeface="Noteworthy Light" charset="0"/>
              </a:rPr>
              <a:t>Byddwch</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yn</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ofalus</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gyda'ch</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ymadrodd</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academaidd</a:t>
            </a:r>
            <a:r>
              <a:rPr lang="en-GB" sz="2400" dirty="0">
                <a:latin typeface="Chalkboard" panose="03050602040202020205" pitchFamily="66" charset="77"/>
                <a:ea typeface="Noteworthy Light" charset="0"/>
                <a:cs typeface="Noteworthy Light" charset="0"/>
              </a:rPr>
              <a:t> a </a:t>
            </a:r>
            <a:r>
              <a:rPr lang="en-GB" sz="2400" dirty="0" err="1">
                <a:latin typeface="Chalkboard" panose="03050602040202020205" pitchFamily="66" charset="77"/>
                <a:ea typeface="Noteworthy Light" charset="0"/>
                <a:cs typeface="Noteworthy Light" charset="0"/>
              </a:rPr>
              <a:t>sicrhewch</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fod</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tôn</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yr</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ysgrifennu</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yn</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briodol</a:t>
            </a:r>
            <a:r>
              <a:rPr lang="en-GB" sz="2400" dirty="0">
                <a:latin typeface="Chalkboard" panose="03050602040202020205" pitchFamily="66" charset="77"/>
                <a:ea typeface="Noteworthy Light" charset="0"/>
                <a:cs typeface="Noteworthy Light" charset="0"/>
              </a:rPr>
              <a:t>.</a:t>
            </a:r>
          </a:p>
          <a:p>
            <a:endParaRPr lang="en-GB" sz="2400" dirty="0">
              <a:latin typeface="Chalkboard" panose="03050602040202020205" pitchFamily="66" charset="77"/>
              <a:ea typeface="Noteworthy Light" charset="0"/>
              <a:cs typeface="Noteworthy Light" charset="0"/>
            </a:endParaRPr>
          </a:p>
          <a:p>
            <a:r>
              <a:rPr lang="en-GB" sz="2400" dirty="0" err="1">
                <a:latin typeface="Chalkboard" panose="03050602040202020205" pitchFamily="66" charset="77"/>
                <a:ea typeface="Noteworthy Light" charset="0"/>
                <a:cs typeface="Noteworthy Light" charset="0"/>
              </a:rPr>
              <a:t>Ymgysylltwch</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â'ch</a:t>
            </a:r>
            <a:r>
              <a:rPr lang="en-GB" sz="2400" dirty="0">
                <a:latin typeface="Chalkboard" panose="03050602040202020205" pitchFamily="66" charset="77"/>
                <a:ea typeface="Noteworthy Light" charset="0"/>
                <a:cs typeface="Noteworthy Light" charset="0"/>
              </a:rPr>
              <a:t> </a:t>
            </a:r>
            <a:r>
              <a:rPr lang="en-GB" sz="2400" dirty="0" err="1">
                <a:latin typeface="Chalkboard" panose="03050602040202020205" pitchFamily="66" charset="77"/>
                <a:ea typeface="Noteworthy Light" charset="0"/>
                <a:cs typeface="Noteworthy Light" charset="0"/>
              </a:rPr>
              <a:t>cynulleidfa</a:t>
            </a:r>
            <a:r>
              <a:rPr lang="en-GB" sz="2400" dirty="0">
                <a:latin typeface="Chalkboard" panose="03050602040202020205" pitchFamily="66" charset="77"/>
                <a:ea typeface="Noteworthy Light" charset="0"/>
                <a:cs typeface="Noteworthy Light" charset="0"/>
              </a:rPr>
              <a:t>.</a:t>
            </a:r>
            <a:r>
              <a:rPr lang="en-GB" sz="2400" b="1" dirty="0">
                <a:latin typeface="Noteworthy Light" charset="0"/>
                <a:ea typeface="Noteworthy Light" charset="0"/>
                <a:cs typeface="Noteworthy Light" charset="0"/>
              </a:rPr>
              <a:t> </a:t>
            </a:r>
            <a:endParaRPr lang="en-GB" sz="2400" dirty="0">
              <a:effectLst/>
              <a:latin typeface="Noteworthy Light" charset="0"/>
              <a:ea typeface="Noteworthy Light" charset="0"/>
              <a:cs typeface="Noteworthy Light" charset="0"/>
            </a:endParaRPr>
          </a:p>
        </p:txBody>
      </p:sp>
    </p:spTree>
    <p:extLst>
      <p:ext uri="{BB962C8B-B14F-4D97-AF65-F5344CB8AC3E}">
        <p14:creationId xmlns:p14="http://schemas.microsoft.com/office/powerpoint/2010/main" val="8905235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946"/>
        <p:cNvGrpSpPr/>
        <p:nvPr/>
      </p:nvGrpSpPr>
      <p:grpSpPr>
        <a:xfrm>
          <a:off x="0" y="0"/>
          <a:ext cx="0" cy="0"/>
          <a:chOff x="0" y="0"/>
          <a:chExt cx="0" cy="0"/>
        </a:xfrm>
      </p:grpSpPr>
      <p:sp>
        <p:nvSpPr>
          <p:cNvPr id="947" name="Google Shape;947;p43"/>
          <p:cNvSpPr txBox="1">
            <a:spLocks noGrp="1"/>
          </p:cNvSpPr>
          <p:nvPr>
            <p:ph type="title"/>
          </p:nvPr>
        </p:nvSpPr>
        <p:spPr>
          <a:xfrm>
            <a:off x="-1238491" y="-125681"/>
            <a:ext cx="12220809" cy="13416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sz="5400" dirty="0"/>
              <a:t>I know what you are thinking…</a:t>
            </a:r>
            <a:endParaRPr sz="5400" dirty="0"/>
          </a:p>
        </p:txBody>
      </p:sp>
      <p:sp>
        <p:nvSpPr>
          <p:cNvPr id="10" name="Google Shape;375;p27"/>
          <p:cNvSpPr/>
          <p:nvPr/>
        </p:nvSpPr>
        <p:spPr>
          <a:xfrm>
            <a:off x="2700337" y="2120348"/>
            <a:ext cx="1222307" cy="2082305"/>
          </a:xfrm>
          <a:prstGeom prst="rect">
            <a:avLst/>
          </a:prstGeom>
        </p:spPr>
        <p:txBody>
          <a:bodyPr>
            <a:prstTxWarp prst="textPlain">
              <a:avLst/>
            </a:prstTxWarp>
          </a:bodyPr>
          <a:lstStyle/>
          <a:p>
            <a:pPr lvl="0" algn="ctr"/>
            <a:r>
              <a:rPr b="0" i="0" dirty="0">
                <a:ln>
                  <a:noFill/>
                </a:ln>
                <a:solidFill>
                  <a:schemeClr val="lt1"/>
                </a:solidFill>
                <a:latin typeface="Bangers"/>
              </a:rPr>
              <a:t>?</a:t>
            </a:r>
          </a:p>
        </p:txBody>
      </p:sp>
      <p:sp>
        <p:nvSpPr>
          <p:cNvPr id="2" name="TextBox 1">
            <a:extLst>
              <a:ext uri="{FF2B5EF4-FFF2-40B4-BE49-F238E27FC236}">
                <a16:creationId xmlns:a16="http://schemas.microsoft.com/office/drawing/2014/main" id="{137D1886-FB96-224B-96C4-B61B57E03D0E}"/>
              </a:ext>
            </a:extLst>
          </p:cNvPr>
          <p:cNvSpPr txBox="1"/>
          <p:nvPr/>
        </p:nvSpPr>
        <p:spPr>
          <a:xfrm>
            <a:off x="6447099" y="740780"/>
            <a:ext cx="5555848" cy="6001643"/>
          </a:xfrm>
          <a:prstGeom prst="rect">
            <a:avLst/>
          </a:prstGeom>
          <a:noFill/>
        </p:spPr>
        <p:txBody>
          <a:bodyPr wrap="square" rtlCol="0">
            <a:spAutoFit/>
          </a:bodyPr>
          <a:lstStyle/>
          <a:p>
            <a:pPr marL="342900" indent="-342900">
              <a:buFont typeface="Arial" panose="020B0604020202020204" pitchFamily="34" charset="0"/>
              <a:buChar char="•"/>
            </a:pPr>
            <a:r>
              <a:rPr lang="en-US" sz="2400" dirty="0"/>
              <a:t>Do I have to submit my presentation via </a:t>
            </a:r>
            <a:r>
              <a:rPr lang="en-US" sz="2400" dirty="0" err="1"/>
              <a:t>Turnitin</a:t>
            </a:r>
            <a:r>
              <a:rPr lang="en-US" sz="2400"/>
              <a:t>? </a:t>
            </a:r>
            <a:endParaRPr lang="en-US" sz="2400" dirty="0"/>
          </a:p>
          <a:p>
            <a:r>
              <a:rPr lang="en-US" sz="2400" dirty="0"/>
              <a:t> </a:t>
            </a:r>
          </a:p>
          <a:p>
            <a:pPr marL="342900" indent="-342900">
              <a:buFont typeface="Arial" panose="020B0604020202020204" pitchFamily="34" charset="0"/>
              <a:buChar char="•"/>
            </a:pPr>
            <a:r>
              <a:rPr lang="en-US" sz="2400" dirty="0"/>
              <a:t>Is there a word count for my presentation?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Can I use pictures or video of my class?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Who will I be presenting to?</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How long is the Q+A?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How many questions will I be asked and what will their focus be?</a:t>
            </a:r>
          </a:p>
          <a:p>
            <a:endParaRPr lang="en-US" sz="2400" dirty="0"/>
          </a:p>
        </p:txBody>
      </p:sp>
    </p:spTree>
    <p:extLst>
      <p:ext uri="{BB962C8B-B14F-4D97-AF65-F5344CB8AC3E}">
        <p14:creationId xmlns:p14="http://schemas.microsoft.com/office/powerpoint/2010/main" val="18473286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946"/>
        <p:cNvGrpSpPr/>
        <p:nvPr/>
      </p:nvGrpSpPr>
      <p:grpSpPr>
        <a:xfrm>
          <a:off x="0" y="0"/>
          <a:ext cx="0" cy="0"/>
          <a:chOff x="0" y="0"/>
          <a:chExt cx="0" cy="0"/>
        </a:xfrm>
      </p:grpSpPr>
      <p:sp>
        <p:nvSpPr>
          <p:cNvPr id="947" name="Google Shape;947;p43"/>
          <p:cNvSpPr txBox="1">
            <a:spLocks noGrp="1"/>
          </p:cNvSpPr>
          <p:nvPr>
            <p:ph type="title"/>
          </p:nvPr>
        </p:nvSpPr>
        <p:spPr>
          <a:xfrm>
            <a:off x="-1238491" y="-125681"/>
            <a:ext cx="12220809" cy="13416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sz="5400" dirty="0"/>
              <a:t>I know you are thinking about…</a:t>
            </a:r>
            <a:endParaRPr sz="5400" dirty="0"/>
          </a:p>
        </p:txBody>
      </p:sp>
      <p:sp>
        <p:nvSpPr>
          <p:cNvPr id="10" name="Google Shape;375;p27"/>
          <p:cNvSpPr/>
          <p:nvPr/>
        </p:nvSpPr>
        <p:spPr>
          <a:xfrm>
            <a:off x="2700337" y="2120348"/>
            <a:ext cx="1222307" cy="2082305"/>
          </a:xfrm>
          <a:prstGeom prst="rect">
            <a:avLst/>
          </a:prstGeom>
        </p:spPr>
        <p:txBody>
          <a:bodyPr>
            <a:prstTxWarp prst="textPlain">
              <a:avLst/>
            </a:prstTxWarp>
          </a:bodyPr>
          <a:lstStyle/>
          <a:p>
            <a:pPr lvl="0" algn="ctr"/>
            <a:r>
              <a:rPr b="0" i="0" dirty="0">
                <a:ln>
                  <a:noFill/>
                </a:ln>
                <a:solidFill>
                  <a:schemeClr val="lt1"/>
                </a:solidFill>
                <a:latin typeface="Bangers"/>
              </a:rPr>
              <a:t>?</a:t>
            </a:r>
          </a:p>
        </p:txBody>
      </p:sp>
      <p:sp>
        <p:nvSpPr>
          <p:cNvPr id="2" name="TextBox 1">
            <a:extLst>
              <a:ext uri="{FF2B5EF4-FFF2-40B4-BE49-F238E27FC236}">
                <a16:creationId xmlns:a16="http://schemas.microsoft.com/office/drawing/2014/main" id="{137D1886-FB96-224B-96C4-B61B57E03D0E}"/>
              </a:ext>
            </a:extLst>
          </p:cNvPr>
          <p:cNvSpPr txBox="1"/>
          <p:nvPr/>
        </p:nvSpPr>
        <p:spPr>
          <a:xfrm>
            <a:off x="6523299" y="1731380"/>
            <a:ext cx="5555848" cy="4154984"/>
          </a:xfrm>
          <a:prstGeom prst="rect">
            <a:avLst/>
          </a:prstGeom>
          <a:noFill/>
        </p:spPr>
        <p:txBody>
          <a:bodyPr wrap="square" rtlCol="0">
            <a:spAutoFit/>
          </a:bodyPr>
          <a:lstStyle/>
          <a:p>
            <a:pPr marL="342900" indent="-342900">
              <a:buFont typeface="Arial" panose="020B0604020202020204" pitchFamily="34" charset="0"/>
              <a:buChar char="•"/>
            </a:pPr>
            <a:r>
              <a:rPr lang="en-US" sz="2400" dirty="0"/>
              <a:t>How will I receive my final mark?</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Can I start again if I want to?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Am I allowed to use prompt cards?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Will the presentation be recorded?</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Will I get time to set up and how do I get my presentation on screen?</a:t>
            </a:r>
          </a:p>
          <a:p>
            <a:pPr marL="457200" indent="-457200">
              <a:buAutoNum type="arabicParenR"/>
            </a:pPr>
            <a:endParaRPr lang="en-US" sz="2400" dirty="0"/>
          </a:p>
        </p:txBody>
      </p:sp>
    </p:spTree>
    <p:extLst>
      <p:ext uri="{BB962C8B-B14F-4D97-AF65-F5344CB8AC3E}">
        <p14:creationId xmlns:p14="http://schemas.microsoft.com/office/powerpoint/2010/main" val="25977141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946"/>
        <p:cNvGrpSpPr/>
        <p:nvPr/>
      </p:nvGrpSpPr>
      <p:grpSpPr>
        <a:xfrm>
          <a:off x="0" y="0"/>
          <a:ext cx="0" cy="0"/>
          <a:chOff x="0" y="0"/>
          <a:chExt cx="0" cy="0"/>
        </a:xfrm>
      </p:grpSpPr>
      <p:sp>
        <p:nvSpPr>
          <p:cNvPr id="947" name="Google Shape;947;p43"/>
          <p:cNvSpPr txBox="1">
            <a:spLocks noGrp="1"/>
          </p:cNvSpPr>
          <p:nvPr>
            <p:ph type="title"/>
          </p:nvPr>
        </p:nvSpPr>
        <p:spPr>
          <a:xfrm>
            <a:off x="-1238491" y="-125681"/>
            <a:ext cx="12220809" cy="13416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sz="5400" dirty="0"/>
              <a:t>I know you are thinking about…</a:t>
            </a:r>
            <a:endParaRPr sz="5400" dirty="0"/>
          </a:p>
        </p:txBody>
      </p:sp>
      <p:sp>
        <p:nvSpPr>
          <p:cNvPr id="10" name="Google Shape;375;p27"/>
          <p:cNvSpPr/>
          <p:nvPr/>
        </p:nvSpPr>
        <p:spPr>
          <a:xfrm>
            <a:off x="2700337" y="2120348"/>
            <a:ext cx="1222307" cy="2082305"/>
          </a:xfrm>
          <a:prstGeom prst="rect">
            <a:avLst/>
          </a:prstGeom>
        </p:spPr>
        <p:txBody>
          <a:bodyPr>
            <a:prstTxWarp prst="textPlain">
              <a:avLst/>
            </a:prstTxWarp>
          </a:bodyPr>
          <a:lstStyle/>
          <a:p>
            <a:pPr lvl="0" algn="ctr"/>
            <a:r>
              <a:rPr b="0" i="0" dirty="0">
                <a:ln>
                  <a:noFill/>
                </a:ln>
                <a:solidFill>
                  <a:schemeClr val="lt1"/>
                </a:solidFill>
                <a:latin typeface="Bangers"/>
              </a:rPr>
              <a:t>?</a:t>
            </a:r>
          </a:p>
        </p:txBody>
      </p:sp>
      <p:sp>
        <p:nvSpPr>
          <p:cNvPr id="2" name="TextBox 1">
            <a:extLst>
              <a:ext uri="{FF2B5EF4-FFF2-40B4-BE49-F238E27FC236}">
                <a16:creationId xmlns:a16="http://schemas.microsoft.com/office/drawing/2014/main" id="{137D1886-FB96-224B-96C4-B61B57E03D0E}"/>
              </a:ext>
            </a:extLst>
          </p:cNvPr>
          <p:cNvSpPr txBox="1"/>
          <p:nvPr/>
        </p:nvSpPr>
        <p:spPr>
          <a:xfrm>
            <a:off x="6636152" y="1782180"/>
            <a:ext cx="5555848"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a:t>How will I know where to go and at     what time?</a:t>
            </a:r>
          </a:p>
          <a:p>
            <a:endParaRPr lang="en-US" sz="2400" dirty="0"/>
          </a:p>
          <a:p>
            <a:pPr marL="342900" indent="-342900">
              <a:buFont typeface="Arial" panose="020B0604020202020204" pitchFamily="34" charset="0"/>
              <a:buChar char="•"/>
            </a:pPr>
            <a:r>
              <a:rPr lang="en-US" sz="2400" dirty="0"/>
              <a:t>Can I present in the language of my choice?</a:t>
            </a:r>
          </a:p>
          <a:p>
            <a:endParaRPr lang="en-US" sz="2400" dirty="0"/>
          </a:p>
          <a:p>
            <a:pPr marL="342900" indent="-342900">
              <a:buFont typeface="Arial" panose="020B0604020202020204" pitchFamily="34" charset="0"/>
              <a:buChar char="•"/>
            </a:pPr>
            <a:r>
              <a:rPr lang="en-US" sz="2400" dirty="0"/>
              <a:t>What are the reasonable adjustments made for students who require them?</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How do you ensure marking is fair? </a:t>
            </a:r>
          </a:p>
          <a:p>
            <a:endParaRPr lang="en-US" sz="2400" dirty="0"/>
          </a:p>
        </p:txBody>
      </p:sp>
    </p:spTree>
    <p:extLst>
      <p:ext uri="{BB962C8B-B14F-4D97-AF65-F5344CB8AC3E}">
        <p14:creationId xmlns:p14="http://schemas.microsoft.com/office/powerpoint/2010/main" val="34211561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946"/>
        <p:cNvGrpSpPr/>
        <p:nvPr/>
      </p:nvGrpSpPr>
      <p:grpSpPr>
        <a:xfrm>
          <a:off x="0" y="0"/>
          <a:ext cx="0" cy="0"/>
          <a:chOff x="0" y="0"/>
          <a:chExt cx="0" cy="0"/>
        </a:xfrm>
      </p:grpSpPr>
      <p:sp>
        <p:nvSpPr>
          <p:cNvPr id="947" name="Google Shape;947;p43"/>
          <p:cNvSpPr txBox="1">
            <a:spLocks noGrp="1"/>
          </p:cNvSpPr>
          <p:nvPr>
            <p:ph type="title"/>
          </p:nvPr>
        </p:nvSpPr>
        <p:spPr>
          <a:xfrm>
            <a:off x="6769811" y="0"/>
            <a:ext cx="5013600" cy="1341600"/>
          </a:xfrm>
          <a:prstGeom prst="rect">
            <a:avLst/>
          </a:prstGeom>
        </p:spPr>
        <p:txBody>
          <a:bodyPr spcFirstLastPara="1" wrap="square" lIns="121900" tIns="121900" rIns="121900" bIns="121900" anchor="t" anchorCtr="0">
            <a:noAutofit/>
          </a:bodyPr>
          <a:lstStyle/>
          <a:p>
            <a:pPr lvl="0" algn="ctr"/>
            <a:r>
              <a:rPr lang="en-GB" dirty="0"/>
              <a:t>What are your questions?</a:t>
            </a:r>
            <a:br>
              <a:rPr lang="en-GB" dirty="0"/>
            </a:br>
            <a:br>
              <a:rPr lang="en-GB" dirty="0"/>
            </a:br>
            <a:r>
              <a:rPr lang="en-GB" dirty="0" err="1"/>
              <a:t>Oes</a:t>
            </a:r>
            <a:r>
              <a:rPr lang="en-GB" dirty="0"/>
              <a:t> </a:t>
            </a:r>
            <a:r>
              <a:rPr lang="en-GB" dirty="0" err="1"/>
              <a:t>gennych</a:t>
            </a:r>
            <a:r>
              <a:rPr lang="en-GB" dirty="0"/>
              <a:t> </a:t>
            </a:r>
            <a:r>
              <a:rPr lang="en-GB" dirty="0" err="1"/>
              <a:t>cwestiynau</a:t>
            </a:r>
            <a:r>
              <a:rPr lang="en-GB" dirty="0"/>
              <a:t>?</a:t>
            </a:r>
            <a:endParaRPr dirty="0"/>
          </a:p>
        </p:txBody>
      </p:sp>
      <p:sp>
        <p:nvSpPr>
          <p:cNvPr id="10" name="Google Shape;375;p27"/>
          <p:cNvSpPr/>
          <p:nvPr/>
        </p:nvSpPr>
        <p:spPr>
          <a:xfrm>
            <a:off x="2700337" y="2120348"/>
            <a:ext cx="1222307" cy="2082305"/>
          </a:xfrm>
          <a:prstGeom prst="rect">
            <a:avLst/>
          </a:prstGeom>
        </p:spPr>
        <p:txBody>
          <a:bodyPr>
            <a:prstTxWarp prst="textPlain">
              <a:avLst/>
            </a:prstTxWarp>
          </a:bodyPr>
          <a:lstStyle/>
          <a:p>
            <a:pPr lvl="0" algn="ctr"/>
            <a:r>
              <a:rPr b="0" i="0">
                <a:ln>
                  <a:noFill/>
                </a:ln>
                <a:solidFill>
                  <a:schemeClr val="lt1"/>
                </a:solidFill>
                <a:latin typeface="Bangers"/>
              </a:rPr>
              <a:t>?</a:t>
            </a:r>
          </a:p>
        </p:txBody>
      </p:sp>
    </p:spTree>
  </p:cSld>
  <p:clrMapOvr>
    <a:masterClrMapping/>
  </p:clrMapOvr>
</p:sld>
</file>

<file path=ppt/theme/theme1.xml><?xml version="1.0" encoding="utf-8"?>
<a:theme xmlns:a="http://schemas.openxmlformats.org/drawingml/2006/main" name="SlidesMania">
  <a:themeElements>
    <a:clrScheme name="Simple Light">
      <a:dk1>
        <a:srgbClr val="000000"/>
      </a:dk1>
      <a:lt1>
        <a:srgbClr val="FFFFFF"/>
      </a:lt1>
      <a:dk2>
        <a:srgbClr val="434343"/>
      </a:dk2>
      <a:lt2>
        <a:srgbClr val="EEEEEE"/>
      </a:lt2>
      <a:accent1>
        <a:srgbClr val="89C5CC"/>
      </a:accent1>
      <a:accent2>
        <a:srgbClr val="69A1AC"/>
      </a:accent2>
      <a:accent3>
        <a:srgbClr val="EBBA2C"/>
      </a:accent3>
      <a:accent4>
        <a:srgbClr val="AFB9C5"/>
      </a:accent4>
      <a:accent5>
        <a:srgbClr val="FFD96C"/>
      </a:accent5>
      <a:accent6>
        <a:srgbClr val="D8D8D8"/>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12" ma:contentTypeDescription="Create a new document." ma:contentTypeScope="" ma:versionID="7614c0d39d68b11413b99ea6b15f897c">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322afc73339f979490dfcc2930f5f197"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2DA1E31-2C05-4A95-90E7-A79AD4A58FFC}">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6A1CED95-65D3-4CEB-81EA-5C283C31CB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8ee9550b-f5f4-4dde-bce5-39f4ba45c2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3B557CC-FCE2-4AFC-9C8D-347DD61E69D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5253</TotalTime>
  <Words>4199</Words>
  <Application>Microsoft Macintosh PowerPoint</Application>
  <PresentationFormat>Widescreen</PresentationFormat>
  <Paragraphs>532</Paragraphs>
  <Slides>50</Slides>
  <Notes>44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50</vt:i4>
      </vt:variant>
    </vt:vector>
  </HeadingPairs>
  <TitlesOfParts>
    <vt:vector size="62" baseType="lpstr">
      <vt:lpstr>Abril Fatface</vt:lpstr>
      <vt:lpstr>Aldrich</vt:lpstr>
      <vt:lpstr>Arial</vt:lpstr>
      <vt:lpstr>Bangers</vt:lpstr>
      <vt:lpstr>Barlow Condensed</vt:lpstr>
      <vt:lpstr>Calibri</vt:lpstr>
      <vt:lpstr>Chalkboard</vt:lpstr>
      <vt:lpstr>Comfortaa Regular</vt:lpstr>
      <vt:lpstr>Noteworthy Light</vt:lpstr>
      <vt:lpstr>Patrick Hand</vt:lpstr>
      <vt:lpstr>Times New Roman</vt:lpstr>
      <vt:lpstr>SlidesMania</vt:lpstr>
      <vt:lpstr>ECAD4017/C Assessment guidance / Canllawiau asesu  </vt:lpstr>
      <vt:lpstr>Aim –  To know how to get a good mark!   I wybod sut i gael marc da!</vt:lpstr>
      <vt:lpstr>The overview</vt:lpstr>
      <vt:lpstr>Y trosolwg</vt:lpstr>
      <vt:lpstr>The overview</vt:lpstr>
      <vt:lpstr>Y trosolwg</vt:lpstr>
      <vt:lpstr>The overview</vt:lpstr>
      <vt:lpstr>Y trosolwg</vt:lpstr>
      <vt:lpstr>Plan of attack / Cynllun ymosodiad……</vt:lpstr>
      <vt:lpstr>Essential reading / Darllen hanfodol…</vt:lpstr>
      <vt:lpstr>PowerPoint Presentation</vt:lpstr>
      <vt:lpstr>Let’s work on your assignment now… Gadewch i ni weithio ar eich aseiniad nawr…</vt:lpstr>
      <vt:lpstr>Possible aspects to consider / Agweddau posibl i'w hystyried...</vt:lpstr>
      <vt:lpstr>Possible aspects to consider / Agweddau posibl i'w hystyried...</vt:lpstr>
      <vt:lpstr>PowerPoint Presentation</vt:lpstr>
      <vt:lpstr>PowerPoint Presentation</vt:lpstr>
      <vt:lpstr>Possible aspects to consider / Agweddau posibl i'w hystyried...</vt:lpstr>
      <vt:lpstr>Possible aspects to consider / Agweddau posibl i'w hystyried...</vt:lpstr>
      <vt:lpstr>Wow…am I expected to talk about them ALL?!</vt:lpstr>
      <vt:lpstr>Plan of attack…</vt:lpstr>
      <vt:lpstr>Plan of attack…</vt:lpstr>
      <vt:lpstr>Plan of attack…Cynllun ymosodiad…</vt:lpstr>
      <vt:lpstr>Plan of attack…</vt:lpstr>
      <vt:lpstr>Plan of attack…</vt:lpstr>
      <vt:lpstr>Cynllun ymosodiad…</vt:lpstr>
      <vt:lpstr>Consider why the assignment has been set…</vt:lpstr>
      <vt:lpstr>Possible presentation structure… Strwythur posib ar gyfer y cyflwyniad …</vt:lpstr>
      <vt:lpstr>PowerPoint Presentation</vt:lpstr>
      <vt:lpstr>PowerPoint Presentation</vt:lpstr>
      <vt:lpstr>PowerPoint Presentation</vt:lpstr>
      <vt:lpstr>Take a break… Cymerwch seibiant… </vt:lpstr>
      <vt:lpstr>How will it get marked? Sut bydd yn cael ei farcio?</vt:lpstr>
      <vt:lpstr>Let’s look at each aspect of the marking criteria</vt:lpstr>
      <vt:lpstr>01</vt:lpstr>
      <vt:lpstr>01</vt:lpstr>
      <vt:lpstr>02</vt:lpstr>
      <vt:lpstr>02</vt:lpstr>
      <vt:lpstr>03</vt:lpstr>
      <vt:lpstr>03</vt:lpstr>
      <vt:lpstr>03</vt:lpstr>
      <vt:lpstr>03</vt:lpstr>
      <vt:lpstr>03</vt:lpstr>
      <vt:lpstr>04</vt:lpstr>
      <vt:lpstr>04</vt:lpstr>
      <vt:lpstr>05</vt:lpstr>
      <vt:lpstr>05</vt:lpstr>
      <vt:lpstr>I know what you are thinking…</vt:lpstr>
      <vt:lpstr>I know you are thinking about…</vt:lpstr>
      <vt:lpstr>I know you are thinking about…</vt:lpstr>
      <vt:lpstr>What are your questions?  Oes gennych cwestiynau?</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PCK</dc:title>
  <dc:creator>Lilian Martin</dc:creator>
  <cp:lastModifiedBy>Tom Cox</cp:lastModifiedBy>
  <cp:revision>143</cp:revision>
  <cp:lastPrinted>2021-03-07T11:28:27Z</cp:lastPrinted>
  <dcterms:modified xsi:type="dcterms:W3CDTF">2025-12-10T10:40:30Z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ies>
</file>