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notesMasterIdLst>
    <p:notesMasterId r:id="rId14"/>
  </p:notesMasterIdLst>
  <p:sldIdLst>
    <p:sldId id="256" r:id="rId2"/>
    <p:sldId id="268" r:id="rId3"/>
    <p:sldId id="257" r:id="rId4"/>
    <p:sldId id="264" r:id="rId5"/>
    <p:sldId id="260" r:id="rId6"/>
    <p:sldId id="262" r:id="rId7"/>
    <p:sldId id="265" r:id="rId8"/>
    <p:sldId id="263" r:id="rId9"/>
    <p:sldId id="261" r:id="rId10"/>
    <p:sldId id="266" r:id="rId11"/>
    <p:sldId id="267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47" autoAdjust="0"/>
    <p:restoredTop sz="84679" autoAdjust="0"/>
  </p:normalViewPr>
  <p:slideViewPr>
    <p:cSldViewPr snapToGrid="0">
      <p:cViewPr varScale="1">
        <p:scale>
          <a:sx n="44" d="100"/>
          <a:sy n="44" d="100"/>
        </p:scale>
        <p:origin x="12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666E41-C30B-49B2-A855-6F220858CF4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70A69D8-204F-4D88-96A2-8C1F037AA842}">
      <dgm:prSet/>
      <dgm:spPr/>
      <dgm:t>
        <a:bodyPr/>
        <a:lstStyle/>
        <a:p>
          <a:pPr>
            <a:defRPr cap="all"/>
          </a:pPr>
          <a:r>
            <a:rPr lang="en-GB" dirty="0"/>
            <a:t>Definition   </a:t>
          </a:r>
          <a:endParaRPr lang="en-US" dirty="0"/>
        </a:p>
      </dgm:t>
    </dgm:pt>
    <dgm:pt modelId="{0A3945C2-16AD-40D1-8A8A-19E9DDF37140}" type="parTrans" cxnId="{F9D22E96-10F7-4621-A633-7303CEEF4A43}">
      <dgm:prSet/>
      <dgm:spPr/>
      <dgm:t>
        <a:bodyPr/>
        <a:lstStyle/>
        <a:p>
          <a:endParaRPr lang="en-US"/>
        </a:p>
      </dgm:t>
    </dgm:pt>
    <dgm:pt modelId="{0A6EA47A-DAAB-48FF-A608-1E9E11F09AD3}" type="sibTrans" cxnId="{F9D22E96-10F7-4621-A633-7303CEEF4A43}">
      <dgm:prSet/>
      <dgm:spPr/>
      <dgm:t>
        <a:bodyPr/>
        <a:lstStyle/>
        <a:p>
          <a:endParaRPr lang="en-US"/>
        </a:p>
      </dgm:t>
    </dgm:pt>
    <dgm:pt modelId="{4E9350A4-75FE-4B6D-B151-9AD4D7498FA7}">
      <dgm:prSet/>
      <dgm:spPr/>
      <dgm:t>
        <a:bodyPr/>
        <a:lstStyle/>
        <a:p>
          <a:pPr>
            <a:defRPr cap="all"/>
          </a:pPr>
          <a:r>
            <a:rPr lang="en-GB" dirty="0"/>
            <a:t>Value/Challenges  </a:t>
          </a:r>
          <a:endParaRPr lang="en-US" dirty="0"/>
        </a:p>
      </dgm:t>
    </dgm:pt>
    <dgm:pt modelId="{9BF16BD8-A800-4AF1-821E-D813DA018262}" type="parTrans" cxnId="{7EC16296-B9C0-4A05-9E4A-8C98AD2A5691}">
      <dgm:prSet/>
      <dgm:spPr/>
      <dgm:t>
        <a:bodyPr/>
        <a:lstStyle/>
        <a:p>
          <a:endParaRPr lang="en-US"/>
        </a:p>
      </dgm:t>
    </dgm:pt>
    <dgm:pt modelId="{0B2FDAC2-C1C8-4824-BA72-EA5D31341255}" type="sibTrans" cxnId="{7EC16296-B9C0-4A05-9E4A-8C98AD2A5691}">
      <dgm:prSet/>
      <dgm:spPr/>
      <dgm:t>
        <a:bodyPr/>
        <a:lstStyle/>
        <a:p>
          <a:endParaRPr lang="en-US"/>
        </a:p>
      </dgm:t>
    </dgm:pt>
    <dgm:pt modelId="{4FAE678F-0767-44EF-A253-8A1142D89C0F}">
      <dgm:prSet/>
      <dgm:spPr/>
      <dgm:t>
        <a:bodyPr/>
        <a:lstStyle/>
        <a:p>
          <a:pPr>
            <a:defRPr cap="all"/>
          </a:pPr>
          <a:r>
            <a:rPr lang="en-GB" dirty="0"/>
            <a:t>Framework within Marketing </a:t>
          </a:r>
          <a:endParaRPr lang="en-US" dirty="0"/>
        </a:p>
      </dgm:t>
    </dgm:pt>
    <dgm:pt modelId="{B7EAB789-F222-4BC8-A7C8-62F42EB27B2C}" type="parTrans" cxnId="{46E38956-6BDC-4374-AC35-098DF67AD5E3}">
      <dgm:prSet/>
      <dgm:spPr/>
      <dgm:t>
        <a:bodyPr/>
        <a:lstStyle/>
        <a:p>
          <a:endParaRPr lang="en-US"/>
        </a:p>
      </dgm:t>
    </dgm:pt>
    <dgm:pt modelId="{58D0389B-7BB4-4509-944F-531F98993421}" type="sibTrans" cxnId="{46E38956-6BDC-4374-AC35-098DF67AD5E3}">
      <dgm:prSet/>
      <dgm:spPr/>
      <dgm:t>
        <a:bodyPr/>
        <a:lstStyle/>
        <a:p>
          <a:endParaRPr lang="en-US"/>
        </a:p>
      </dgm:t>
    </dgm:pt>
    <dgm:pt modelId="{7D6A9076-7321-4FC0-A85C-7B346D0CC310}">
      <dgm:prSet/>
      <dgm:spPr/>
      <dgm:t>
        <a:bodyPr/>
        <a:lstStyle/>
        <a:p>
          <a:pPr>
            <a:defRPr cap="all"/>
          </a:pPr>
          <a:r>
            <a:rPr lang="en-GB" dirty="0"/>
            <a:t>Examples  </a:t>
          </a:r>
          <a:endParaRPr lang="en-US" dirty="0"/>
        </a:p>
      </dgm:t>
    </dgm:pt>
    <dgm:pt modelId="{632B5A79-867C-4243-AE85-A143AFE5BB88}" type="parTrans" cxnId="{5643455B-A973-40B0-AB23-9B5CD535C517}">
      <dgm:prSet/>
      <dgm:spPr/>
      <dgm:t>
        <a:bodyPr/>
        <a:lstStyle/>
        <a:p>
          <a:endParaRPr lang="en-US"/>
        </a:p>
      </dgm:t>
    </dgm:pt>
    <dgm:pt modelId="{3F14F704-E65A-4C98-BADF-885104CF0465}" type="sibTrans" cxnId="{5643455B-A973-40B0-AB23-9B5CD535C517}">
      <dgm:prSet/>
      <dgm:spPr/>
      <dgm:t>
        <a:bodyPr/>
        <a:lstStyle/>
        <a:p>
          <a:endParaRPr lang="en-US"/>
        </a:p>
      </dgm:t>
    </dgm:pt>
    <dgm:pt modelId="{9B4F10B1-00CC-4461-A692-10DCD1F4A2E2}">
      <dgm:prSet/>
      <dgm:spPr/>
      <dgm:t>
        <a:bodyPr/>
        <a:lstStyle/>
        <a:p>
          <a:pPr>
            <a:defRPr cap="all"/>
          </a:pPr>
          <a:r>
            <a:rPr lang="en-GB" dirty="0"/>
            <a:t>Implementation within Lea Vale Medical Group</a:t>
          </a:r>
          <a:endParaRPr lang="en-US" dirty="0"/>
        </a:p>
      </dgm:t>
    </dgm:pt>
    <dgm:pt modelId="{82F25E24-1528-4A4B-89C8-7C0E4259A1DF}" type="parTrans" cxnId="{DE2673D0-D463-40B2-BAC7-FA5500C9C108}">
      <dgm:prSet/>
      <dgm:spPr/>
      <dgm:t>
        <a:bodyPr/>
        <a:lstStyle/>
        <a:p>
          <a:endParaRPr lang="en-US"/>
        </a:p>
      </dgm:t>
    </dgm:pt>
    <dgm:pt modelId="{4FC94CAD-0BEB-4D85-87D9-A7A7CCA77045}" type="sibTrans" cxnId="{DE2673D0-D463-40B2-BAC7-FA5500C9C108}">
      <dgm:prSet/>
      <dgm:spPr/>
      <dgm:t>
        <a:bodyPr/>
        <a:lstStyle/>
        <a:p>
          <a:endParaRPr lang="en-US"/>
        </a:p>
      </dgm:t>
    </dgm:pt>
    <dgm:pt modelId="{9EA799CA-D2B1-446F-9019-9F72D7897EF1}" type="pres">
      <dgm:prSet presAssocID="{45666E41-C30B-49B2-A855-6F220858CF4E}" presName="root" presStyleCnt="0">
        <dgm:presLayoutVars>
          <dgm:dir/>
          <dgm:resizeHandles val="exact"/>
        </dgm:presLayoutVars>
      </dgm:prSet>
      <dgm:spPr/>
    </dgm:pt>
    <dgm:pt modelId="{FD736325-BFF6-46B7-9CDE-C118099C4CA5}" type="pres">
      <dgm:prSet presAssocID="{870A69D8-204F-4D88-96A2-8C1F037AA842}" presName="compNode" presStyleCnt="0"/>
      <dgm:spPr/>
    </dgm:pt>
    <dgm:pt modelId="{C426E1AB-DEE7-4CD9-9F05-E0B078BABC14}" type="pres">
      <dgm:prSet presAssocID="{870A69D8-204F-4D88-96A2-8C1F037AA842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CD47990-0CDA-449C-B98A-40811D6C75BB}" type="pres">
      <dgm:prSet presAssocID="{870A69D8-204F-4D88-96A2-8C1F037AA84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A3FC927-5D3C-4378-ACB8-C00A4204B621}" type="pres">
      <dgm:prSet presAssocID="{870A69D8-204F-4D88-96A2-8C1F037AA842}" presName="spaceRect" presStyleCnt="0"/>
      <dgm:spPr/>
    </dgm:pt>
    <dgm:pt modelId="{D881912D-4A69-434B-8967-145639F31A8F}" type="pres">
      <dgm:prSet presAssocID="{870A69D8-204F-4D88-96A2-8C1F037AA842}" presName="textRect" presStyleLbl="revTx" presStyleIdx="0" presStyleCnt="5">
        <dgm:presLayoutVars>
          <dgm:chMax val="1"/>
          <dgm:chPref val="1"/>
        </dgm:presLayoutVars>
      </dgm:prSet>
      <dgm:spPr/>
    </dgm:pt>
    <dgm:pt modelId="{9A5537F3-2783-409B-8765-D4C466373366}" type="pres">
      <dgm:prSet presAssocID="{0A6EA47A-DAAB-48FF-A608-1E9E11F09AD3}" presName="sibTrans" presStyleCnt="0"/>
      <dgm:spPr/>
    </dgm:pt>
    <dgm:pt modelId="{5DBDD170-26FF-4CCF-A807-88155AA4054B}" type="pres">
      <dgm:prSet presAssocID="{4E9350A4-75FE-4B6D-B151-9AD4D7498FA7}" presName="compNode" presStyleCnt="0"/>
      <dgm:spPr/>
    </dgm:pt>
    <dgm:pt modelId="{EAF06AB5-712A-4C24-AD69-2AA3E8FCECD2}" type="pres">
      <dgm:prSet presAssocID="{4E9350A4-75FE-4B6D-B151-9AD4D7498FA7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23F6828-B1D0-486F-BE79-00F484EE476B}" type="pres">
      <dgm:prSet presAssocID="{4E9350A4-75FE-4B6D-B151-9AD4D7498FA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98D79D0-16D3-4D33-B43F-046097DE2AF9}" type="pres">
      <dgm:prSet presAssocID="{4E9350A4-75FE-4B6D-B151-9AD4D7498FA7}" presName="spaceRect" presStyleCnt="0"/>
      <dgm:spPr/>
    </dgm:pt>
    <dgm:pt modelId="{634589F5-8F5F-4FA5-945B-D804490137BA}" type="pres">
      <dgm:prSet presAssocID="{4E9350A4-75FE-4B6D-B151-9AD4D7498FA7}" presName="textRect" presStyleLbl="revTx" presStyleIdx="1" presStyleCnt="5">
        <dgm:presLayoutVars>
          <dgm:chMax val="1"/>
          <dgm:chPref val="1"/>
        </dgm:presLayoutVars>
      </dgm:prSet>
      <dgm:spPr/>
    </dgm:pt>
    <dgm:pt modelId="{0A0E91C9-7659-4AD9-895D-B4076D1573AD}" type="pres">
      <dgm:prSet presAssocID="{0B2FDAC2-C1C8-4824-BA72-EA5D31341255}" presName="sibTrans" presStyleCnt="0"/>
      <dgm:spPr/>
    </dgm:pt>
    <dgm:pt modelId="{4A66C687-F0C8-42C8-BF72-0C363505F94F}" type="pres">
      <dgm:prSet presAssocID="{4FAE678F-0767-44EF-A253-8A1142D89C0F}" presName="compNode" presStyleCnt="0"/>
      <dgm:spPr/>
    </dgm:pt>
    <dgm:pt modelId="{B0F257E6-0E4F-4D5A-A474-9064CE2EA91C}" type="pres">
      <dgm:prSet presAssocID="{4FAE678F-0767-44EF-A253-8A1142D89C0F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9F9615D-F541-43E5-9A1A-2919C7FAC235}" type="pres">
      <dgm:prSet presAssocID="{4FAE678F-0767-44EF-A253-8A1142D89C0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0EAE484-7B8E-432F-B839-85A32E58CFDE}" type="pres">
      <dgm:prSet presAssocID="{4FAE678F-0767-44EF-A253-8A1142D89C0F}" presName="spaceRect" presStyleCnt="0"/>
      <dgm:spPr/>
    </dgm:pt>
    <dgm:pt modelId="{978C6F3B-1E76-4C6A-904B-F357032058A1}" type="pres">
      <dgm:prSet presAssocID="{4FAE678F-0767-44EF-A253-8A1142D89C0F}" presName="textRect" presStyleLbl="revTx" presStyleIdx="2" presStyleCnt="5">
        <dgm:presLayoutVars>
          <dgm:chMax val="1"/>
          <dgm:chPref val="1"/>
        </dgm:presLayoutVars>
      </dgm:prSet>
      <dgm:spPr/>
    </dgm:pt>
    <dgm:pt modelId="{6ACBBC0B-7253-497E-904A-B9EAF09B09C7}" type="pres">
      <dgm:prSet presAssocID="{58D0389B-7BB4-4509-944F-531F98993421}" presName="sibTrans" presStyleCnt="0"/>
      <dgm:spPr/>
    </dgm:pt>
    <dgm:pt modelId="{7D738E12-0897-4E75-A3FE-472F1727FD5D}" type="pres">
      <dgm:prSet presAssocID="{7D6A9076-7321-4FC0-A85C-7B346D0CC310}" presName="compNode" presStyleCnt="0"/>
      <dgm:spPr/>
    </dgm:pt>
    <dgm:pt modelId="{921873F1-FF0B-42C5-8CC6-7E492CBE3C93}" type="pres">
      <dgm:prSet presAssocID="{7D6A9076-7321-4FC0-A85C-7B346D0CC310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98F24E9-661B-4783-9776-AA30DF3AFBED}" type="pres">
      <dgm:prSet presAssocID="{7D6A9076-7321-4FC0-A85C-7B346D0CC31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610A2C1-330B-4D6D-B65D-364EAD59118F}" type="pres">
      <dgm:prSet presAssocID="{7D6A9076-7321-4FC0-A85C-7B346D0CC310}" presName="spaceRect" presStyleCnt="0"/>
      <dgm:spPr/>
    </dgm:pt>
    <dgm:pt modelId="{BFA1A2B0-62AE-4280-BAD8-740AA0BD191A}" type="pres">
      <dgm:prSet presAssocID="{7D6A9076-7321-4FC0-A85C-7B346D0CC310}" presName="textRect" presStyleLbl="revTx" presStyleIdx="3" presStyleCnt="5">
        <dgm:presLayoutVars>
          <dgm:chMax val="1"/>
          <dgm:chPref val="1"/>
        </dgm:presLayoutVars>
      </dgm:prSet>
      <dgm:spPr/>
    </dgm:pt>
    <dgm:pt modelId="{18267354-D07A-4CB4-81A1-E142AEF5E205}" type="pres">
      <dgm:prSet presAssocID="{3F14F704-E65A-4C98-BADF-885104CF0465}" presName="sibTrans" presStyleCnt="0"/>
      <dgm:spPr/>
    </dgm:pt>
    <dgm:pt modelId="{804C30CC-DE1A-4287-8628-C486924B3756}" type="pres">
      <dgm:prSet presAssocID="{9B4F10B1-00CC-4461-A692-10DCD1F4A2E2}" presName="compNode" presStyleCnt="0"/>
      <dgm:spPr/>
    </dgm:pt>
    <dgm:pt modelId="{D2ABECAF-7E57-4439-A479-61685957D354}" type="pres">
      <dgm:prSet presAssocID="{9B4F10B1-00CC-4461-A692-10DCD1F4A2E2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F104174-D362-4983-9A77-A013998DD7CA}" type="pres">
      <dgm:prSet presAssocID="{9B4F10B1-00CC-4461-A692-10DCD1F4A2E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68B6CB8-AD8D-4EF5-AE98-ED9CBEC70D47}" type="pres">
      <dgm:prSet presAssocID="{9B4F10B1-00CC-4461-A692-10DCD1F4A2E2}" presName="spaceRect" presStyleCnt="0"/>
      <dgm:spPr/>
    </dgm:pt>
    <dgm:pt modelId="{9496AD8D-4E39-4B2B-8869-1724B01D2109}" type="pres">
      <dgm:prSet presAssocID="{9B4F10B1-00CC-4461-A692-10DCD1F4A2E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FECA106-9317-44D2-B735-DC30D70EFD18}" type="presOf" srcId="{4E9350A4-75FE-4B6D-B151-9AD4D7498FA7}" destId="{634589F5-8F5F-4FA5-945B-D804490137BA}" srcOrd="0" destOrd="0" presId="urn:microsoft.com/office/officeart/2018/5/layout/IconLeafLabelList"/>
    <dgm:cxn modelId="{E47A041E-FB01-4E81-AEEE-0339756E81C2}" type="presOf" srcId="{7D6A9076-7321-4FC0-A85C-7B346D0CC310}" destId="{BFA1A2B0-62AE-4280-BAD8-740AA0BD191A}" srcOrd="0" destOrd="0" presId="urn:microsoft.com/office/officeart/2018/5/layout/IconLeafLabelList"/>
    <dgm:cxn modelId="{AF4EEA37-767D-41F2-9D97-0BB0E0ACBF3C}" type="presOf" srcId="{9B4F10B1-00CC-4461-A692-10DCD1F4A2E2}" destId="{9496AD8D-4E39-4B2B-8869-1724B01D2109}" srcOrd="0" destOrd="0" presId="urn:microsoft.com/office/officeart/2018/5/layout/IconLeafLabelList"/>
    <dgm:cxn modelId="{5643455B-A973-40B0-AB23-9B5CD535C517}" srcId="{45666E41-C30B-49B2-A855-6F220858CF4E}" destId="{7D6A9076-7321-4FC0-A85C-7B346D0CC310}" srcOrd="3" destOrd="0" parTransId="{632B5A79-867C-4243-AE85-A143AFE5BB88}" sibTransId="{3F14F704-E65A-4C98-BADF-885104CF0465}"/>
    <dgm:cxn modelId="{91DBA750-AF7B-40F5-9F00-997C24A16A24}" type="presOf" srcId="{45666E41-C30B-49B2-A855-6F220858CF4E}" destId="{9EA799CA-D2B1-446F-9019-9F72D7897EF1}" srcOrd="0" destOrd="0" presId="urn:microsoft.com/office/officeart/2018/5/layout/IconLeafLabelList"/>
    <dgm:cxn modelId="{46E38956-6BDC-4374-AC35-098DF67AD5E3}" srcId="{45666E41-C30B-49B2-A855-6F220858CF4E}" destId="{4FAE678F-0767-44EF-A253-8A1142D89C0F}" srcOrd="2" destOrd="0" parTransId="{B7EAB789-F222-4BC8-A7C8-62F42EB27B2C}" sibTransId="{58D0389B-7BB4-4509-944F-531F98993421}"/>
    <dgm:cxn modelId="{F9D22E96-10F7-4621-A633-7303CEEF4A43}" srcId="{45666E41-C30B-49B2-A855-6F220858CF4E}" destId="{870A69D8-204F-4D88-96A2-8C1F037AA842}" srcOrd="0" destOrd="0" parTransId="{0A3945C2-16AD-40D1-8A8A-19E9DDF37140}" sibTransId="{0A6EA47A-DAAB-48FF-A608-1E9E11F09AD3}"/>
    <dgm:cxn modelId="{7EC16296-B9C0-4A05-9E4A-8C98AD2A5691}" srcId="{45666E41-C30B-49B2-A855-6F220858CF4E}" destId="{4E9350A4-75FE-4B6D-B151-9AD4D7498FA7}" srcOrd="1" destOrd="0" parTransId="{9BF16BD8-A800-4AF1-821E-D813DA018262}" sibTransId="{0B2FDAC2-C1C8-4824-BA72-EA5D31341255}"/>
    <dgm:cxn modelId="{DE2673D0-D463-40B2-BAC7-FA5500C9C108}" srcId="{45666E41-C30B-49B2-A855-6F220858CF4E}" destId="{9B4F10B1-00CC-4461-A692-10DCD1F4A2E2}" srcOrd="4" destOrd="0" parTransId="{82F25E24-1528-4A4B-89C8-7C0E4259A1DF}" sibTransId="{4FC94CAD-0BEB-4D85-87D9-A7A7CCA77045}"/>
    <dgm:cxn modelId="{F3B5E1E2-2745-40FF-A323-660CD4065572}" type="presOf" srcId="{4FAE678F-0767-44EF-A253-8A1142D89C0F}" destId="{978C6F3B-1E76-4C6A-904B-F357032058A1}" srcOrd="0" destOrd="0" presId="urn:microsoft.com/office/officeart/2018/5/layout/IconLeafLabelList"/>
    <dgm:cxn modelId="{CA6019ED-89C0-4D16-BB6F-F3B135312F32}" type="presOf" srcId="{870A69D8-204F-4D88-96A2-8C1F037AA842}" destId="{D881912D-4A69-434B-8967-145639F31A8F}" srcOrd="0" destOrd="0" presId="urn:microsoft.com/office/officeart/2018/5/layout/IconLeafLabelList"/>
    <dgm:cxn modelId="{C43CA8E7-286A-4F8F-9372-4ED3F99C8ACA}" type="presParOf" srcId="{9EA799CA-D2B1-446F-9019-9F72D7897EF1}" destId="{FD736325-BFF6-46B7-9CDE-C118099C4CA5}" srcOrd="0" destOrd="0" presId="urn:microsoft.com/office/officeart/2018/5/layout/IconLeafLabelList"/>
    <dgm:cxn modelId="{8CB18348-6763-4595-AF08-289E73ECAA45}" type="presParOf" srcId="{FD736325-BFF6-46B7-9CDE-C118099C4CA5}" destId="{C426E1AB-DEE7-4CD9-9F05-E0B078BABC14}" srcOrd="0" destOrd="0" presId="urn:microsoft.com/office/officeart/2018/5/layout/IconLeafLabelList"/>
    <dgm:cxn modelId="{1127F799-5198-4B4E-A748-CA73BC28D73D}" type="presParOf" srcId="{FD736325-BFF6-46B7-9CDE-C118099C4CA5}" destId="{4CD47990-0CDA-449C-B98A-40811D6C75BB}" srcOrd="1" destOrd="0" presId="urn:microsoft.com/office/officeart/2018/5/layout/IconLeafLabelList"/>
    <dgm:cxn modelId="{73587B08-1E16-49BF-999B-56601C5AEEB2}" type="presParOf" srcId="{FD736325-BFF6-46B7-9CDE-C118099C4CA5}" destId="{6A3FC927-5D3C-4378-ACB8-C00A4204B621}" srcOrd="2" destOrd="0" presId="urn:microsoft.com/office/officeart/2018/5/layout/IconLeafLabelList"/>
    <dgm:cxn modelId="{936EF927-0E7B-488B-8B3C-8ED43866669C}" type="presParOf" srcId="{FD736325-BFF6-46B7-9CDE-C118099C4CA5}" destId="{D881912D-4A69-434B-8967-145639F31A8F}" srcOrd="3" destOrd="0" presId="urn:microsoft.com/office/officeart/2018/5/layout/IconLeafLabelList"/>
    <dgm:cxn modelId="{54995C40-6B06-41D0-AC06-067D6BE28D4D}" type="presParOf" srcId="{9EA799CA-D2B1-446F-9019-9F72D7897EF1}" destId="{9A5537F3-2783-409B-8765-D4C466373366}" srcOrd="1" destOrd="0" presId="urn:microsoft.com/office/officeart/2018/5/layout/IconLeafLabelList"/>
    <dgm:cxn modelId="{47457ED0-8C89-4960-8162-D359CD01B578}" type="presParOf" srcId="{9EA799CA-D2B1-446F-9019-9F72D7897EF1}" destId="{5DBDD170-26FF-4CCF-A807-88155AA4054B}" srcOrd="2" destOrd="0" presId="urn:microsoft.com/office/officeart/2018/5/layout/IconLeafLabelList"/>
    <dgm:cxn modelId="{06FF5009-4E09-46B8-9DC2-995DFF8E7CBE}" type="presParOf" srcId="{5DBDD170-26FF-4CCF-A807-88155AA4054B}" destId="{EAF06AB5-712A-4C24-AD69-2AA3E8FCECD2}" srcOrd="0" destOrd="0" presId="urn:microsoft.com/office/officeart/2018/5/layout/IconLeafLabelList"/>
    <dgm:cxn modelId="{211A438C-BC4F-49E5-93F2-E45E368A9F1B}" type="presParOf" srcId="{5DBDD170-26FF-4CCF-A807-88155AA4054B}" destId="{423F6828-B1D0-486F-BE79-00F484EE476B}" srcOrd="1" destOrd="0" presId="urn:microsoft.com/office/officeart/2018/5/layout/IconLeafLabelList"/>
    <dgm:cxn modelId="{88E1EAC6-42D3-427A-BC83-23C61E57E548}" type="presParOf" srcId="{5DBDD170-26FF-4CCF-A807-88155AA4054B}" destId="{098D79D0-16D3-4D33-B43F-046097DE2AF9}" srcOrd="2" destOrd="0" presId="urn:microsoft.com/office/officeart/2018/5/layout/IconLeafLabelList"/>
    <dgm:cxn modelId="{63CBD0DB-023F-476B-8081-F4CF3A8DDA82}" type="presParOf" srcId="{5DBDD170-26FF-4CCF-A807-88155AA4054B}" destId="{634589F5-8F5F-4FA5-945B-D804490137BA}" srcOrd="3" destOrd="0" presId="urn:microsoft.com/office/officeart/2018/5/layout/IconLeafLabelList"/>
    <dgm:cxn modelId="{176A9353-B88A-4AB5-9811-D04ECA969DE3}" type="presParOf" srcId="{9EA799CA-D2B1-446F-9019-9F72D7897EF1}" destId="{0A0E91C9-7659-4AD9-895D-B4076D1573AD}" srcOrd="3" destOrd="0" presId="urn:microsoft.com/office/officeart/2018/5/layout/IconLeafLabelList"/>
    <dgm:cxn modelId="{83233281-18CF-40D4-9741-0AC9616FFE26}" type="presParOf" srcId="{9EA799CA-D2B1-446F-9019-9F72D7897EF1}" destId="{4A66C687-F0C8-42C8-BF72-0C363505F94F}" srcOrd="4" destOrd="0" presId="urn:microsoft.com/office/officeart/2018/5/layout/IconLeafLabelList"/>
    <dgm:cxn modelId="{AB05577F-33BE-4D8B-AEB4-B55D059B31C4}" type="presParOf" srcId="{4A66C687-F0C8-42C8-BF72-0C363505F94F}" destId="{B0F257E6-0E4F-4D5A-A474-9064CE2EA91C}" srcOrd="0" destOrd="0" presId="urn:microsoft.com/office/officeart/2018/5/layout/IconLeafLabelList"/>
    <dgm:cxn modelId="{B0C541FD-FFF6-478D-866D-686C3BF0EBA4}" type="presParOf" srcId="{4A66C687-F0C8-42C8-BF72-0C363505F94F}" destId="{29F9615D-F541-43E5-9A1A-2919C7FAC235}" srcOrd="1" destOrd="0" presId="urn:microsoft.com/office/officeart/2018/5/layout/IconLeafLabelList"/>
    <dgm:cxn modelId="{79EEE3FE-FB25-4E39-B6DE-04AB80EBE6FC}" type="presParOf" srcId="{4A66C687-F0C8-42C8-BF72-0C363505F94F}" destId="{90EAE484-7B8E-432F-B839-85A32E58CFDE}" srcOrd="2" destOrd="0" presId="urn:microsoft.com/office/officeart/2018/5/layout/IconLeafLabelList"/>
    <dgm:cxn modelId="{8B9C5E2C-AB48-4B99-BA63-E5B0C8BC1B80}" type="presParOf" srcId="{4A66C687-F0C8-42C8-BF72-0C363505F94F}" destId="{978C6F3B-1E76-4C6A-904B-F357032058A1}" srcOrd="3" destOrd="0" presId="urn:microsoft.com/office/officeart/2018/5/layout/IconLeafLabelList"/>
    <dgm:cxn modelId="{44DD4B68-88FE-4F22-9C91-FAFA4CCC1297}" type="presParOf" srcId="{9EA799CA-D2B1-446F-9019-9F72D7897EF1}" destId="{6ACBBC0B-7253-497E-904A-B9EAF09B09C7}" srcOrd="5" destOrd="0" presId="urn:microsoft.com/office/officeart/2018/5/layout/IconLeafLabelList"/>
    <dgm:cxn modelId="{17B132F5-86AF-4D2F-A696-BB654ADF308A}" type="presParOf" srcId="{9EA799CA-D2B1-446F-9019-9F72D7897EF1}" destId="{7D738E12-0897-4E75-A3FE-472F1727FD5D}" srcOrd="6" destOrd="0" presId="urn:microsoft.com/office/officeart/2018/5/layout/IconLeafLabelList"/>
    <dgm:cxn modelId="{C6CAAC12-7F6C-48BB-BB7B-BA57E0A75455}" type="presParOf" srcId="{7D738E12-0897-4E75-A3FE-472F1727FD5D}" destId="{921873F1-FF0B-42C5-8CC6-7E492CBE3C93}" srcOrd="0" destOrd="0" presId="urn:microsoft.com/office/officeart/2018/5/layout/IconLeafLabelList"/>
    <dgm:cxn modelId="{54B66700-0FD4-4574-B468-5EDC1A7D5805}" type="presParOf" srcId="{7D738E12-0897-4E75-A3FE-472F1727FD5D}" destId="{F98F24E9-661B-4783-9776-AA30DF3AFBED}" srcOrd="1" destOrd="0" presId="urn:microsoft.com/office/officeart/2018/5/layout/IconLeafLabelList"/>
    <dgm:cxn modelId="{1059FAF9-F5A1-463C-A7A6-3DABB0C8DE08}" type="presParOf" srcId="{7D738E12-0897-4E75-A3FE-472F1727FD5D}" destId="{B610A2C1-330B-4D6D-B65D-364EAD59118F}" srcOrd="2" destOrd="0" presId="urn:microsoft.com/office/officeart/2018/5/layout/IconLeafLabelList"/>
    <dgm:cxn modelId="{5473F70D-B327-4A22-826D-07BDBD3DEDF6}" type="presParOf" srcId="{7D738E12-0897-4E75-A3FE-472F1727FD5D}" destId="{BFA1A2B0-62AE-4280-BAD8-740AA0BD191A}" srcOrd="3" destOrd="0" presId="urn:microsoft.com/office/officeart/2018/5/layout/IconLeafLabelList"/>
    <dgm:cxn modelId="{C0D6314A-64CA-4EE8-BE1C-3F5768D1A986}" type="presParOf" srcId="{9EA799CA-D2B1-446F-9019-9F72D7897EF1}" destId="{18267354-D07A-4CB4-81A1-E142AEF5E205}" srcOrd="7" destOrd="0" presId="urn:microsoft.com/office/officeart/2018/5/layout/IconLeafLabelList"/>
    <dgm:cxn modelId="{AEBDF87A-60C7-4D14-BA69-B5ACAE2E31E8}" type="presParOf" srcId="{9EA799CA-D2B1-446F-9019-9F72D7897EF1}" destId="{804C30CC-DE1A-4287-8628-C486924B3756}" srcOrd="8" destOrd="0" presId="urn:microsoft.com/office/officeart/2018/5/layout/IconLeafLabelList"/>
    <dgm:cxn modelId="{99A114E5-B6A5-4E02-860C-DACA32855667}" type="presParOf" srcId="{804C30CC-DE1A-4287-8628-C486924B3756}" destId="{D2ABECAF-7E57-4439-A479-61685957D354}" srcOrd="0" destOrd="0" presId="urn:microsoft.com/office/officeart/2018/5/layout/IconLeafLabelList"/>
    <dgm:cxn modelId="{4CCC7E53-D5C0-4066-A0CF-155B4FB5CA00}" type="presParOf" srcId="{804C30CC-DE1A-4287-8628-C486924B3756}" destId="{1F104174-D362-4983-9A77-A013998DD7CA}" srcOrd="1" destOrd="0" presId="urn:microsoft.com/office/officeart/2018/5/layout/IconLeafLabelList"/>
    <dgm:cxn modelId="{5C487F1F-F4D9-4845-9B40-CD2E4EB5911C}" type="presParOf" srcId="{804C30CC-DE1A-4287-8628-C486924B3756}" destId="{E68B6CB8-AD8D-4EF5-AE98-ED9CBEC70D47}" srcOrd="2" destOrd="0" presId="urn:microsoft.com/office/officeart/2018/5/layout/IconLeafLabelList"/>
    <dgm:cxn modelId="{89437CE2-2BE2-4337-B8A8-A17A7B9456F4}" type="presParOf" srcId="{804C30CC-DE1A-4287-8628-C486924B3756}" destId="{9496AD8D-4E39-4B2B-8869-1724B01D210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FA469A-47C4-4403-94F4-D7CA57DAFF68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0725E60B-411E-4EF9-B890-90BFFFCD34EB}">
      <dgm:prSet phldrT="[Text]" custT="1"/>
      <dgm:spPr/>
      <dgm:t>
        <a:bodyPr/>
        <a:lstStyle/>
        <a:p>
          <a:r>
            <a:rPr lang="en-GB" sz="1600" b="1" dirty="0"/>
            <a:t>Philanthropic</a:t>
          </a:r>
          <a:r>
            <a:rPr lang="en-GB" sz="1600" dirty="0"/>
            <a:t> </a:t>
          </a:r>
        </a:p>
      </dgm:t>
    </dgm:pt>
    <dgm:pt modelId="{CB198980-C29B-47F2-858A-DA19A221D72A}" type="parTrans" cxnId="{03C931DE-8231-4BCC-9E36-97CD63D24A02}">
      <dgm:prSet/>
      <dgm:spPr/>
      <dgm:t>
        <a:bodyPr/>
        <a:lstStyle/>
        <a:p>
          <a:endParaRPr lang="en-GB"/>
        </a:p>
      </dgm:t>
    </dgm:pt>
    <dgm:pt modelId="{7EDE4AF9-5BA2-4EE8-997F-77B32D8F2361}" type="sibTrans" cxnId="{03C931DE-8231-4BCC-9E36-97CD63D24A02}">
      <dgm:prSet/>
      <dgm:spPr/>
      <dgm:t>
        <a:bodyPr/>
        <a:lstStyle/>
        <a:p>
          <a:endParaRPr lang="en-GB"/>
        </a:p>
      </dgm:t>
    </dgm:pt>
    <dgm:pt modelId="{DF4F1989-7AB2-4944-AEF0-1998BCF3E788}">
      <dgm:prSet phldrT="[Text]" custT="1"/>
      <dgm:spPr/>
      <dgm:t>
        <a:bodyPr/>
        <a:lstStyle/>
        <a:p>
          <a:r>
            <a:rPr lang="en-GB" sz="2000" b="1" dirty="0"/>
            <a:t>Ethical</a:t>
          </a:r>
        </a:p>
      </dgm:t>
    </dgm:pt>
    <dgm:pt modelId="{6428AEEE-2820-4A31-BBA5-811B8093A42D}" type="parTrans" cxnId="{612D88E4-963A-43CC-AB55-06581DEC9934}">
      <dgm:prSet/>
      <dgm:spPr/>
      <dgm:t>
        <a:bodyPr/>
        <a:lstStyle/>
        <a:p>
          <a:endParaRPr lang="en-GB"/>
        </a:p>
      </dgm:t>
    </dgm:pt>
    <dgm:pt modelId="{8CA3D93A-ABAF-4242-BFE1-B5B3C8B564C6}" type="sibTrans" cxnId="{612D88E4-963A-43CC-AB55-06581DEC9934}">
      <dgm:prSet/>
      <dgm:spPr/>
      <dgm:t>
        <a:bodyPr/>
        <a:lstStyle/>
        <a:p>
          <a:endParaRPr lang="en-GB"/>
        </a:p>
      </dgm:t>
    </dgm:pt>
    <dgm:pt modelId="{AA2330D3-9E59-42EF-910B-97ECEF751576}">
      <dgm:prSet phldrT="[Text]" custT="1"/>
      <dgm:spPr/>
      <dgm:t>
        <a:bodyPr/>
        <a:lstStyle/>
        <a:p>
          <a:r>
            <a:rPr lang="en-GB" sz="2000" b="1" dirty="0"/>
            <a:t>Economic</a:t>
          </a:r>
          <a:r>
            <a:rPr lang="en-GB" sz="3200" b="1" dirty="0"/>
            <a:t> </a:t>
          </a:r>
        </a:p>
      </dgm:t>
    </dgm:pt>
    <dgm:pt modelId="{54FF9E2F-585C-4A4A-9512-9B8ECFBFBCBD}" type="parTrans" cxnId="{6404AA30-0C20-4C77-85C5-82E7C07F0E28}">
      <dgm:prSet/>
      <dgm:spPr/>
      <dgm:t>
        <a:bodyPr/>
        <a:lstStyle/>
        <a:p>
          <a:endParaRPr lang="en-GB"/>
        </a:p>
      </dgm:t>
    </dgm:pt>
    <dgm:pt modelId="{65BCC7C3-AC37-4203-9F5A-8362A3DC96AC}" type="sibTrans" cxnId="{6404AA30-0C20-4C77-85C5-82E7C07F0E28}">
      <dgm:prSet/>
      <dgm:spPr/>
      <dgm:t>
        <a:bodyPr/>
        <a:lstStyle/>
        <a:p>
          <a:endParaRPr lang="en-GB"/>
        </a:p>
      </dgm:t>
    </dgm:pt>
    <dgm:pt modelId="{38A42911-E9E9-472C-B183-4C726D19A1D4}">
      <dgm:prSet/>
      <dgm:spPr/>
      <dgm:t>
        <a:bodyPr/>
        <a:lstStyle/>
        <a:p>
          <a:endParaRPr lang="en-GB" dirty="0"/>
        </a:p>
      </dgm:t>
    </dgm:pt>
    <dgm:pt modelId="{3206395C-F687-457E-A568-C8A692934AB7}" type="parTrans" cxnId="{67193843-CA56-4785-8121-DDD137CEEDF7}">
      <dgm:prSet/>
      <dgm:spPr/>
      <dgm:t>
        <a:bodyPr/>
        <a:lstStyle/>
        <a:p>
          <a:endParaRPr lang="en-GB"/>
        </a:p>
      </dgm:t>
    </dgm:pt>
    <dgm:pt modelId="{D7B0CDF4-4006-4C60-9DEC-A6E69D360971}" type="sibTrans" cxnId="{67193843-CA56-4785-8121-DDD137CEEDF7}">
      <dgm:prSet/>
      <dgm:spPr/>
      <dgm:t>
        <a:bodyPr/>
        <a:lstStyle/>
        <a:p>
          <a:endParaRPr lang="en-GB"/>
        </a:p>
      </dgm:t>
    </dgm:pt>
    <dgm:pt modelId="{FC2C339B-DD0A-445C-B722-B922283E5FC0}">
      <dgm:prSet custT="1"/>
      <dgm:spPr/>
      <dgm:t>
        <a:bodyPr/>
        <a:lstStyle/>
        <a:p>
          <a:r>
            <a:rPr lang="en-GB" sz="2000" b="1" dirty="0"/>
            <a:t>Legal</a:t>
          </a:r>
        </a:p>
      </dgm:t>
    </dgm:pt>
    <dgm:pt modelId="{58E93B79-D76E-48B9-A66A-64D7D9FD3F4D}" type="parTrans" cxnId="{6FF3ECAD-E825-4DBD-B39F-32B8724B618A}">
      <dgm:prSet/>
      <dgm:spPr/>
      <dgm:t>
        <a:bodyPr/>
        <a:lstStyle/>
        <a:p>
          <a:endParaRPr lang="en-GB"/>
        </a:p>
      </dgm:t>
    </dgm:pt>
    <dgm:pt modelId="{1EBD1393-837B-49CC-96F3-43A35C5D4B91}" type="sibTrans" cxnId="{6FF3ECAD-E825-4DBD-B39F-32B8724B618A}">
      <dgm:prSet/>
      <dgm:spPr/>
      <dgm:t>
        <a:bodyPr/>
        <a:lstStyle/>
        <a:p>
          <a:endParaRPr lang="en-GB"/>
        </a:p>
      </dgm:t>
    </dgm:pt>
    <dgm:pt modelId="{64ECD1B1-3273-4EB3-A1E0-1930692D66D6}" type="pres">
      <dgm:prSet presAssocID="{9FFA469A-47C4-4403-94F4-D7CA57DAFF68}" presName="Name0" presStyleCnt="0">
        <dgm:presLayoutVars>
          <dgm:dir/>
          <dgm:animLvl val="lvl"/>
          <dgm:resizeHandles val="exact"/>
        </dgm:presLayoutVars>
      </dgm:prSet>
      <dgm:spPr/>
    </dgm:pt>
    <dgm:pt modelId="{02526BA8-D567-4F60-8F7E-9AF78B483CA6}" type="pres">
      <dgm:prSet presAssocID="{0725E60B-411E-4EF9-B890-90BFFFCD34EB}" presName="Name8" presStyleCnt="0"/>
      <dgm:spPr/>
    </dgm:pt>
    <dgm:pt modelId="{65C5DFC1-0334-45CD-913A-C62FB9B1BDE2}" type="pres">
      <dgm:prSet presAssocID="{0725E60B-411E-4EF9-B890-90BFFFCD34EB}" presName="level" presStyleLbl="node1" presStyleIdx="0" presStyleCnt="4">
        <dgm:presLayoutVars>
          <dgm:chMax val="1"/>
          <dgm:bulletEnabled val="1"/>
        </dgm:presLayoutVars>
      </dgm:prSet>
      <dgm:spPr/>
    </dgm:pt>
    <dgm:pt modelId="{3D07D2AB-3CEA-4E63-9B15-7186B670DC80}" type="pres">
      <dgm:prSet presAssocID="{0725E60B-411E-4EF9-B890-90BFFFCD34E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31AC91A-BECE-4565-AFFF-1EB5CE998170}" type="pres">
      <dgm:prSet presAssocID="{DF4F1989-7AB2-4944-AEF0-1998BCF3E788}" presName="Name8" presStyleCnt="0"/>
      <dgm:spPr/>
    </dgm:pt>
    <dgm:pt modelId="{5D74B637-A5FE-44FC-899C-8C27EB215BB8}" type="pres">
      <dgm:prSet presAssocID="{DF4F1989-7AB2-4944-AEF0-1998BCF3E788}" presName="level" presStyleLbl="node1" presStyleIdx="1" presStyleCnt="4">
        <dgm:presLayoutVars>
          <dgm:chMax val="1"/>
          <dgm:bulletEnabled val="1"/>
        </dgm:presLayoutVars>
      </dgm:prSet>
      <dgm:spPr/>
    </dgm:pt>
    <dgm:pt modelId="{C0AABC53-7156-461B-A5BD-DBD1C579CD02}" type="pres">
      <dgm:prSet presAssocID="{DF4F1989-7AB2-4944-AEF0-1998BCF3E78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FDAEBA2-B978-43F0-8756-6584FAFC6AAA}" type="pres">
      <dgm:prSet presAssocID="{FC2C339B-DD0A-445C-B722-B922283E5FC0}" presName="Name8" presStyleCnt="0"/>
      <dgm:spPr/>
    </dgm:pt>
    <dgm:pt modelId="{CACE2DA9-796B-472B-BE34-548D69C8740F}" type="pres">
      <dgm:prSet presAssocID="{FC2C339B-DD0A-445C-B722-B922283E5FC0}" presName="level" presStyleLbl="node1" presStyleIdx="2" presStyleCnt="4">
        <dgm:presLayoutVars>
          <dgm:chMax val="1"/>
          <dgm:bulletEnabled val="1"/>
        </dgm:presLayoutVars>
      </dgm:prSet>
      <dgm:spPr/>
    </dgm:pt>
    <dgm:pt modelId="{8081E827-ADF2-4DD3-90C4-B2DBE0CE8547}" type="pres">
      <dgm:prSet presAssocID="{FC2C339B-DD0A-445C-B722-B922283E5FC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4E331C1-0916-48C7-A94F-BF3C9A3547F6}" type="pres">
      <dgm:prSet presAssocID="{AA2330D3-9E59-42EF-910B-97ECEF751576}" presName="Name8" presStyleCnt="0"/>
      <dgm:spPr/>
    </dgm:pt>
    <dgm:pt modelId="{C469965F-75F2-4104-AE78-91FAABAED149}" type="pres">
      <dgm:prSet presAssocID="{AA2330D3-9E59-42EF-910B-97ECEF751576}" presName="acctBkgd" presStyleLbl="alignAcc1" presStyleIdx="0" presStyleCnt="1" custLinFactNeighborX="-92122" custLinFactNeighborY="42460"/>
      <dgm:spPr/>
    </dgm:pt>
    <dgm:pt modelId="{672FA616-3696-4FA5-9A0E-6CD47C4DFA02}" type="pres">
      <dgm:prSet presAssocID="{AA2330D3-9E59-42EF-910B-97ECEF751576}" presName="acctTx" presStyleLbl="alignAcc1" presStyleIdx="0" presStyleCnt="1">
        <dgm:presLayoutVars>
          <dgm:bulletEnabled val="1"/>
        </dgm:presLayoutVars>
      </dgm:prSet>
      <dgm:spPr/>
    </dgm:pt>
    <dgm:pt modelId="{9816E365-6F4F-4458-9434-1396073AE756}" type="pres">
      <dgm:prSet presAssocID="{AA2330D3-9E59-42EF-910B-97ECEF751576}" presName="level" presStyleLbl="node1" presStyleIdx="3" presStyleCnt="4">
        <dgm:presLayoutVars>
          <dgm:chMax val="1"/>
          <dgm:bulletEnabled val="1"/>
        </dgm:presLayoutVars>
      </dgm:prSet>
      <dgm:spPr/>
    </dgm:pt>
    <dgm:pt modelId="{A9B957BE-3255-44B1-BDD3-FB3F2A5EF499}" type="pres">
      <dgm:prSet presAssocID="{AA2330D3-9E59-42EF-910B-97ECEF75157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2C86E04-A691-41B1-BB7E-246481F1FB34}" type="presOf" srcId="{0725E60B-411E-4EF9-B890-90BFFFCD34EB}" destId="{3D07D2AB-3CEA-4E63-9B15-7186B670DC80}" srcOrd="1" destOrd="0" presId="urn:microsoft.com/office/officeart/2005/8/layout/pyramid1"/>
    <dgm:cxn modelId="{F6885412-9FF8-439B-A79E-007E4793860D}" type="presOf" srcId="{FC2C339B-DD0A-445C-B722-B922283E5FC0}" destId="{8081E827-ADF2-4DD3-90C4-B2DBE0CE8547}" srcOrd="1" destOrd="0" presId="urn:microsoft.com/office/officeart/2005/8/layout/pyramid1"/>
    <dgm:cxn modelId="{A7AE8D2B-D400-40C8-BDC8-94127DAFF067}" type="presOf" srcId="{AA2330D3-9E59-42EF-910B-97ECEF751576}" destId="{9816E365-6F4F-4458-9434-1396073AE756}" srcOrd="0" destOrd="0" presId="urn:microsoft.com/office/officeart/2005/8/layout/pyramid1"/>
    <dgm:cxn modelId="{6404AA30-0C20-4C77-85C5-82E7C07F0E28}" srcId="{9FFA469A-47C4-4403-94F4-D7CA57DAFF68}" destId="{AA2330D3-9E59-42EF-910B-97ECEF751576}" srcOrd="3" destOrd="0" parTransId="{54FF9E2F-585C-4A4A-9512-9B8ECFBFBCBD}" sibTransId="{65BCC7C3-AC37-4203-9F5A-8362A3DC96AC}"/>
    <dgm:cxn modelId="{F68CD841-6B9A-45DA-A53D-045D85335D3E}" type="presOf" srcId="{FC2C339B-DD0A-445C-B722-B922283E5FC0}" destId="{CACE2DA9-796B-472B-BE34-548D69C8740F}" srcOrd="0" destOrd="0" presId="urn:microsoft.com/office/officeart/2005/8/layout/pyramid1"/>
    <dgm:cxn modelId="{67193843-CA56-4785-8121-DDD137CEEDF7}" srcId="{AA2330D3-9E59-42EF-910B-97ECEF751576}" destId="{38A42911-E9E9-472C-B183-4C726D19A1D4}" srcOrd="0" destOrd="0" parTransId="{3206395C-F687-457E-A568-C8A692934AB7}" sibTransId="{D7B0CDF4-4006-4C60-9DEC-A6E69D360971}"/>
    <dgm:cxn modelId="{99A0B947-4957-4E15-B7DE-0A2C3EE0E670}" type="presOf" srcId="{9FFA469A-47C4-4403-94F4-D7CA57DAFF68}" destId="{64ECD1B1-3273-4EB3-A1E0-1930692D66D6}" srcOrd="0" destOrd="0" presId="urn:microsoft.com/office/officeart/2005/8/layout/pyramid1"/>
    <dgm:cxn modelId="{A9659E77-E2AD-4299-A77A-577F9B7E334C}" type="presOf" srcId="{DF4F1989-7AB2-4944-AEF0-1998BCF3E788}" destId="{C0AABC53-7156-461B-A5BD-DBD1C579CD02}" srcOrd="1" destOrd="0" presId="urn:microsoft.com/office/officeart/2005/8/layout/pyramid1"/>
    <dgm:cxn modelId="{6372F585-EF57-4A67-BBFA-D45C27E83B76}" type="presOf" srcId="{38A42911-E9E9-472C-B183-4C726D19A1D4}" destId="{672FA616-3696-4FA5-9A0E-6CD47C4DFA02}" srcOrd="1" destOrd="0" presId="urn:microsoft.com/office/officeart/2005/8/layout/pyramid1"/>
    <dgm:cxn modelId="{8A4A2689-4552-4AC7-9C8A-6248AAC2D346}" type="presOf" srcId="{38A42911-E9E9-472C-B183-4C726D19A1D4}" destId="{C469965F-75F2-4104-AE78-91FAABAED149}" srcOrd="0" destOrd="0" presId="urn:microsoft.com/office/officeart/2005/8/layout/pyramid1"/>
    <dgm:cxn modelId="{10857E8E-1F0B-45C7-B3C1-722D869C5245}" type="presOf" srcId="{AA2330D3-9E59-42EF-910B-97ECEF751576}" destId="{A9B957BE-3255-44B1-BDD3-FB3F2A5EF499}" srcOrd="1" destOrd="0" presId="urn:microsoft.com/office/officeart/2005/8/layout/pyramid1"/>
    <dgm:cxn modelId="{1D1430A3-0DDB-4F05-991B-39EDBC24A53B}" type="presOf" srcId="{0725E60B-411E-4EF9-B890-90BFFFCD34EB}" destId="{65C5DFC1-0334-45CD-913A-C62FB9B1BDE2}" srcOrd="0" destOrd="0" presId="urn:microsoft.com/office/officeart/2005/8/layout/pyramid1"/>
    <dgm:cxn modelId="{6FF3ECAD-E825-4DBD-B39F-32B8724B618A}" srcId="{9FFA469A-47C4-4403-94F4-D7CA57DAFF68}" destId="{FC2C339B-DD0A-445C-B722-B922283E5FC0}" srcOrd="2" destOrd="0" parTransId="{58E93B79-D76E-48B9-A66A-64D7D9FD3F4D}" sibTransId="{1EBD1393-837B-49CC-96F3-43A35C5D4B91}"/>
    <dgm:cxn modelId="{03C931DE-8231-4BCC-9E36-97CD63D24A02}" srcId="{9FFA469A-47C4-4403-94F4-D7CA57DAFF68}" destId="{0725E60B-411E-4EF9-B890-90BFFFCD34EB}" srcOrd="0" destOrd="0" parTransId="{CB198980-C29B-47F2-858A-DA19A221D72A}" sibTransId="{7EDE4AF9-5BA2-4EE8-997F-77B32D8F2361}"/>
    <dgm:cxn modelId="{612D88E4-963A-43CC-AB55-06581DEC9934}" srcId="{9FFA469A-47C4-4403-94F4-D7CA57DAFF68}" destId="{DF4F1989-7AB2-4944-AEF0-1998BCF3E788}" srcOrd="1" destOrd="0" parTransId="{6428AEEE-2820-4A31-BBA5-811B8093A42D}" sibTransId="{8CA3D93A-ABAF-4242-BFE1-B5B3C8B564C6}"/>
    <dgm:cxn modelId="{B96233FF-37AA-49AF-9BDF-95C0C644EC54}" type="presOf" srcId="{DF4F1989-7AB2-4944-AEF0-1998BCF3E788}" destId="{5D74B637-A5FE-44FC-899C-8C27EB215BB8}" srcOrd="0" destOrd="0" presId="urn:microsoft.com/office/officeart/2005/8/layout/pyramid1"/>
    <dgm:cxn modelId="{7F3C5DAD-D767-4475-A649-56B08E164935}" type="presParOf" srcId="{64ECD1B1-3273-4EB3-A1E0-1930692D66D6}" destId="{02526BA8-D567-4F60-8F7E-9AF78B483CA6}" srcOrd="0" destOrd="0" presId="urn:microsoft.com/office/officeart/2005/8/layout/pyramid1"/>
    <dgm:cxn modelId="{153EED6F-0856-41A1-8696-CEB64B4A028F}" type="presParOf" srcId="{02526BA8-D567-4F60-8F7E-9AF78B483CA6}" destId="{65C5DFC1-0334-45CD-913A-C62FB9B1BDE2}" srcOrd="0" destOrd="0" presId="urn:microsoft.com/office/officeart/2005/8/layout/pyramid1"/>
    <dgm:cxn modelId="{CDBF2077-E85F-4D8B-94C3-61DB3BA2885E}" type="presParOf" srcId="{02526BA8-D567-4F60-8F7E-9AF78B483CA6}" destId="{3D07D2AB-3CEA-4E63-9B15-7186B670DC80}" srcOrd="1" destOrd="0" presId="urn:microsoft.com/office/officeart/2005/8/layout/pyramid1"/>
    <dgm:cxn modelId="{F6F5C618-1AFE-44DF-81B8-8491A38011F7}" type="presParOf" srcId="{64ECD1B1-3273-4EB3-A1E0-1930692D66D6}" destId="{531AC91A-BECE-4565-AFFF-1EB5CE998170}" srcOrd="1" destOrd="0" presId="urn:microsoft.com/office/officeart/2005/8/layout/pyramid1"/>
    <dgm:cxn modelId="{E11CBF8E-756C-40FB-BC83-F38A13F7E7D2}" type="presParOf" srcId="{531AC91A-BECE-4565-AFFF-1EB5CE998170}" destId="{5D74B637-A5FE-44FC-899C-8C27EB215BB8}" srcOrd="0" destOrd="0" presId="urn:microsoft.com/office/officeart/2005/8/layout/pyramid1"/>
    <dgm:cxn modelId="{60740ECF-F6D7-471B-AD51-3337429AD7F9}" type="presParOf" srcId="{531AC91A-BECE-4565-AFFF-1EB5CE998170}" destId="{C0AABC53-7156-461B-A5BD-DBD1C579CD02}" srcOrd="1" destOrd="0" presId="urn:microsoft.com/office/officeart/2005/8/layout/pyramid1"/>
    <dgm:cxn modelId="{DC712C71-96A0-4668-8006-21C25A904ADC}" type="presParOf" srcId="{64ECD1B1-3273-4EB3-A1E0-1930692D66D6}" destId="{1FDAEBA2-B978-43F0-8756-6584FAFC6AAA}" srcOrd="2" destOrd="0" presId="urn:microsoft.com/office/officeart/2005/8/layout/pyramid1"/>
    <dgm:cxn modelId="{A13EFF51-EEF6-47BE-B3CA-BE4FF570E1A9}" type="presParOf" srcId="{1FDAEBA2-B978-43F0-8756-6584FAFC6AAA}" destId="{CACE2DA9-796B-472B-BE34-548D69C8740F}" srcOrd="0" destOrd="0" presId="urn:microsoft.com/office/officeart/2005/8/layout/pyramid1"/>
    <dgm:cxn modelId="{89D04E78-D7F9-4B9C-8E99-DD1373AD08A0}" type="presParOf" srcId="{1FDAEBA2-B978-43F0-8756-6584FAFC6AAA}" destId="{8081E827-ADF2-4DD3-90C4-B2DBE0CE8547}" srcOrd="1" destOrd="0" presId="urn:microsoft.com/office/officeart/2005/8/layout/pyramid1"/>
    <dgm:cxn modelId="{4726CAEF-0595-4304-A74C-0FDFA740818D}" type="presParOf" srcId="{64ECD1B1-3273-4EB3-A1E0-1930692D66D6}" destId="{A4E331C1-0916-48C7-A94F-BF3C9A3547F6}" srcOrd="3" destOrd="0" presId="urn:microsoft.com/office/officeart/2005/8/layout/pyramid1"/>
    <dgm:cxn modelId="{89120F9D-AD79-472B-8395-D01BA66F4FFD}" type="presParOf" srcId="{A4E331C1-0916-48C7-A94F-BF3C9A3547F6}" destId="{C469965F-75F2-4104-AE78-91FAABAED149}" srcOrd="0" destOrd="0" presId="urn:microsoft.com/office/officeart/2005/8/layout/pyramid1"/>
    <dgm:cxn modelId="{D1BB92E0-0BF7-4C93-B0AB-07ECF8AFBF28}" type="presParOf" srcId="{A4E331C1-0916-48C7-A94F-BF3C9A3547F6}" destId="{672FA616-3696-4FA5-9A0E-6CD47C4DFA02}" srcOrd="1" destOrd="0" presId="urn:microsoft.com/office/officeart/2005/8/layout/pyramid1"/>
    <dgm:cxn modelId="{896EDECA-1CF8-4616-A361-182BE34A493C}" type="presParOf" srcId="{A4E331C1-0916-48C7-A94F-BF3C9A3547F6}" destId="{9816E365-6F4F-4458-9434-1396073AE756}" srcOrd="2" destOrd="0" presId="urn:microsoft.com/office/officeart/2005/8/layout/pyramid1"/>
    <dgm:cxn modelId="{E650692A-9447-4356-AE6A-8EDDF966B769}" type="presParOf" srcId="{A4E331C1-0916-48C7-A94F-BF3C9A3547F6}" destId="{A9B957BE-3255-44B1-BDD3-FB3F2A5EF499}" srcOrd="3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A94CB9-3319-4C2E-9E10-55B0EDCE7EE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29651FD-29CD-4B7C-A709-3D314DC92C90}">
      <dgm:prSet/>
      <dgm:spPr/>
      <dgm:t>
        <a:bodyPr/>
        <a:lstStyle/>
        <a:p>
          <a:r>
            <a:rPr lang="en-GB" dirty="0"/>
            <a:t>NICE – Cost per QALY </a:t>
          </a:r>
          <a:r>
            <a:rPr lang="en-GB" dirty="0">
              <a:sym typeface="Wingdings" panose="05000000000000000000" pitchFamily="2" charset="2"/>
            </a:rPr>
            <a:t></a:t>
          </a:r>
          <a:r>
            <a:rPr lang="en-GB" dirty="0"/>
            <a:t> Cost effectiveness of new treatments (King’s Fund, 2017)</a:t>
          </a:r>
          <a:endParaRPr lang="en-US" dirty="0"/>
        </a:p>
      </dgm:t>
    </dgm:pt>
    <dgm:pt modelId="{C3931077-47B4-4DCC-A1EE-57CE011234BF}" type="parTrans" cxnId="{82538C93-49C9-48D1-A308-73788BA5F9A2}">
      <dgm:prSet/>
      <dgm:spPr/>
      <dgm:t>
        <a:bodyPr/>
        <a:lstStyle/>
        <a:p>
          <a:endParaRPr lang="en-US"/>
        </a:p>
      </dgm:t>
    </dgm:pt>
    <dgm:pt modelId="{6D5ECEC8-A50F-4652-9C8B-45284884367E}" type="sibTrans" cxnId="{82538C93-49C9-48D1-A308-73788BA5F9A2}">
      <dgm:prSet/>
      <dgm:spPr/>
      <dgm:t>
        <a:bodyPr/>
        <a:lstStyle/>
        <a:p>
          <a:endParaRPr lang="en-US"/>
        </a:p>
      </dgm:t>
    </dgm:pt>
    <dgm:pt modelId="{76C00167-AC41-4FB8-AD3B-9D2C170BCEBD}">
      <dgm:prSet/>
      <dgm:spPr/>
      <dgm:t>
        <a:bodyPr/>
        <a:lstStyle/>
        <a:p>
          <a:r>
            <a:rPr lang="en-GB" dirty="0"/>
            <a:t>Covid 19 Pandemic </a:t>
          </a:r>
          <a:r>
            <a:rPr lang="en-GB" dirty="0">
              <a:sym typeface="Wingdings" panose="05000000000000000000" pitchFamily="2" charset="2"/>
            </a:rPr>
            <a:t></a:t>
          </a:r>
          <a:r>
            <a:rPr lang="en-GB" dirty="0"/>
            <a:t> Crisis Management </a:t>
          </a:r>
          <a:r>
            <a:rPr lang="en-GB" dirty="0">
              <a:sym typeface="Wingdings" panose="05000000000000000000" pitchFamily="2" charset="2"/>
            </a:rPr>
            <a:t></a:t>
          </a:r>
          <a:r>
            <a:rPr lang="en-GB" dirty="0"/>
            <a:t> Marketing of Remote Consultations (Greenhalgh et al, 2020) </a:t>
          </a:r>
          <a:endParaRPr lang="en-US" dirty="0"/>
        </a:p>
      </dgm:t>
    </dgm:pt>
    <dgm:pt modelId="{C9CB02F6-307E-4966-BB2A-68216B09BFAE}" type="parTrans" cxnId="{4036ED6C-332F-4EA3-9CFC-1A3C3163CCDF}">
      <dgm:prSet/>
      <dgm:spPr/>
      <dgm:t>
        <a:bodyPr/>
        <a:lstStyle/>
        <a:p>
          <a:endParaRPr lang="en-US"/>
        </a:p>
      </dgm:t>
    </dgm:pt>
    <dgm:pt modelId="{8A4027EB-E33C-4FB5-9137-02FFE51FC37D}" type="sibTrans" cxnId="{4036ED6C-332F-4EA3-9CFC-1A3C3163CCDF}">
      <dgm:prSet/>
      <dgm:spPr/>
      <dgm:t>
        <a:bodyPr/>
        <a:lstStyle/>
        <a:p>
          <a:endParaRPr lang="en-US"/>
        </a:p>
      </dgm:t>
    </dgm:pt>
    <dgm:pt modelId="{44743CE8-95C0-4136-8309-6BD1DD161292}">
      <dgm:prSet/>
      <dgm:spPr/>
      <dgm:t>
        <a:bodyPr/>
        <a:lstStyle/>
        <a:p>
          <a:r>
            <a:rPr lang="en-GB" dirty="0"/>
            <a:t>Bromley by Bow Centre (Davis-Hall, 2018) </a:t>
          </a:r>
          <a:endParaRPr lang="en-US" dirty="0"/>
        </a:p>
      </dgm:t>
    </dgm:pt>
    <dgm:pt modelId="{5C34ACA6-66BD-4623-B437-A0B914C247CE}" type="parTrans" cxnId="{8EC39A6B-C1AA-4F6B-99C8-5781286C2A65}">
      <dgm:prSet/>
      <dgm:spPr/>
      <dgm:t>
        <a:bodyPr/>
        <a:lstStyle/>
        <a:p>
          <a:endParaRPr lang="en-US"/>
        </a:p>
      </dgm:t>
    </dgm:pt>
    <dgm:pt modelId="{B26495F4-9DAF-4224-86A8-D9E23FBBE7DD}" type="sibTrans" cxnId="{8EC39A6B-C1AA-4F6B-99C8-5781286C2A65}">
      <dgm:prSet/>
      <dgm:spPr/>
      <dgm:t>
        <a:bodyPr/>
        <a:lstStyle/>
        <a:p>
          <a:endParaRPr lang="en-US"/>
        </a:p>
      </dgm:t>
    </dgm:pt>
    <dgm:pt modelId="{F36D8B5C-0C54-4770-9D6A-447CB437813D}" type="pres">
      <dgm:prSet presAssocID="{DEA94CB9-3319-4C2E-9E10-55B0EDCE7EE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81F797-4169-4BDB-AA43-F5E1FD9B6598}" type="pres">
      <dgm:prSet presAssocID="{829651FD-29CD-4B7C-A709-3D314DC92C90}" presName="hierRoot1" presStyleCnt="0"/>
      <dgm:spPr/>
    </dgm:pt>
    <dgm:pt modelId="{FF01E815-13BF-4985-82CE-D4CEB63AAE77}" type="pres">
      <dgm:prSet presAssocID="{829651FD-29CD-4B7C-A709-3D314DC92C90}" presName="composite" presStyleCnt="0"/>
      <dgm:spPr/>
    </dgm:pt>
    <dgm:pt modelId="{746B99E5-E8B0-418C-8E46-9D18FA3D443E}" type="pres">
      <dgm:prSet presAssocID="{829651FD-29CD-4B7C-A709-3D314DC92C90}" presName="background" presStyleLbl="node0" presStyleIdx="0" presStyleCnt="3"/>
      <dgm:spPr/>
    </dgm:pt>
    <dgm:pt modelId="{0C98CE7D-A5E9-4831-9A1E-99D7745AA219}" type="pres">
      <dgm:prSet presAssocID="{829651FD-29CD-4B7C-A709-3D314DC92C90}" presName="text" presStyleLbl="fgAcc0" presStyleIdx="0" presStyleCnt="3">
        <dgm:presLayoutVars>
          <dgm:chPref val="3"/>
        </dgm:presLayoutVars>
      </dgm:prSet>
      <dgm:spPr/>
    </dgm:pt>
    <dgm:pt modelId="{D82B9B35-77A0-44B0-BC80-8484E81488BC}" type="pres">
      <dgm:prSet presAssocID="{829651FD-29CD-4B7C-A709-3D314DC92C90}" presName="hierChild2" presStyleCnt="0"/>
      <dgm:spPr/>
    </dgm:pt>
    <dgm:pt modelId="{3DFEA445-4D0C-4B33-AF0E-B8C56C9DE4A4}" type="pres">
      <dgm:prSet presAssocID="{76C00167-AC41-4FB8-AD3B-9D2C170BCEBD}" presName="hierRoot1" presStyleCnt="0"/>
      <dgm:spPr/>
    </dgm:pt>
    <dgm:pt modelId="{6CB9897B-5B8B-4814-9984-55FED1332211}" type="pres">
      <dgm:prSet presAssocID="{76C00167-AC41-4FB8-AD3B-9D2C170BCEBD}" presName="composite" presStyleCnt="0"/>
      <dgm:spPr/>
    </dgm:pt>
    <dgm:pt modelId="{24BD94E8-E014-4FD4-8D83-501CB348197D}" type="pres">
      <dgm:prSet presAssocID="{76C00167-AC41-4FB8-AD3B-9D2C170BCEBD}" presName="background" presStyleLbl="node0" presStyleIdx="1" presStyleCnt="3"/>
      <dgm:spPr/>
    </dgm:pt>
    <dgm:pt modelId="{9353B728-4077-4222-97A1-23F8FB5BDB5D}" type="pres">
      <dgm:prSet presAssocID="{76C00167-AC41-4FB8-AD3B-9D2C170BCEBD}" presName="text" presStyleLbl="fgAcc0" presStyleIdx="1" presStyleCnt="3">
        <dgm:presLayoutVars>
          <dgm:chPref val="3"/>
        </dgm:presLayoutVars>
      </dgm:prSet>
      <dgm:spPr/>
    </dgm:pt>
    <dgm:pt modelId="{5675789A-7C03-4CA7-8802-570E7799E406}" type="pres">
      <dgm:prSet presAssocID="{76C00167-AC41-4FB8-AD3B-9D2C170BCEBD}" presName="hierChild2" presStyleCnt="0"/>
      <dgm:spPr/>
    </dgm:pt>
    <dgm:pt modelId="{FF52AEC3-5CBF-4833-958B-B2DA101268DE}" type="pres">
      <dgm:prSet presAssocID="{44743CE8-95C0-4136-8309-6BD1DD161292}" presName="hierRoot1" presStyleCnt="0"/>
      <dgm:spPr/>
    </dgm:pt>
    <dgm:pt modelId="{DC9AD8F9-FBF6-4FCB-9F6A-6A8F368FA877}" type="pres">
      <dgm:prSet presAssocID="{44743CE8-95C0-4136-8309-6BD1DD161292}" presName="composite" presStyleCnt="0"/>
      <dgm:spPr/>
    </dgm:pt>
    <dgm:pt modelId="{CE4546CB-B041-412C-A2E4-F492987D8BA0}" type="pres">
      <dgm:prSet presAssocID="{44743CE8-95C0-4136-8309-6BD1DD161292}" presName="background" presStyleLbl="node0" presStyleIdx="2" presStyleCnt="3"/>
      <dgm:spPr/>
    </dgm:pt>
    <dgm:pt modelId="{9A919174-1064-45A9-A7A1-7C510A6FAD9E}" type="pres">
      <dgm:prSet presAssocID="{44743CE8-95C0-4136-8309-6BD1DD161292}" presName="text" presStyleLbl="fgAcc0" presStyleIdx="2" presStyleCnt="3">
        <dgm:presLayoutVars>
          <dgm:chPref val="3"/>
        </dgm:presLayoutVars>
      </dgm:prSet>
      <dgm:spPr/>
    </dgm:pt>
    <dgm:pt modelId="{1681ECA9-569F-40BF-8806-AADA1758929F}" type="pres">
      <dgm:prSet presAssocID="{44743CE8-95C0-4136-8309-6BD1DD161292}" presName="hierChild2" presStyleCnt="0"/>
      <dgm:spPr/>
    </dgm:pt>
  </dgm:ptLst>
  <dgm:cxnLst>
    <dgm:cxn modelId="{9321FC2E-67D8-49B0-927B-218B648AF441}" type="presOf" srcId="{829651FD-29CD-4B7C-A709-3D314DC92C90}" destId="{0C98CE7D-A5E9-4831-9A1E-99D7745AA219}" srcOrd="0" destOrd="0" presId="urn:microsoft.com/office/officeart/2005/8/layout/hierarchy1"/>
    <dgm:cxn modelId="{8EC39A6B-C1AA-4F6B-99C8-5781286C2A65}" srcId="{DEA94CB9-3319-4C2E-9E10-55B0EDCE7EEF}" destId="{44743CE8-95C0-4136-8309-6BD1DD161292}" srcOrd="2" destOrd="0" parTransId="{5C34ACA6-66BD-4623-B437-A0B914C247CE}" sibTransId="{B26495F4-9DAF-4224-86A8-D9E23FBBE7DD}"/>
    <dgm:cxn modelId="{4036ED6C-332F-4EA3-9CFC-1A3C3163CCDF}" srcId="{DEA94CB9-3319-4C2E-9E10-55B0EDCE7EEF}" destId="{76C00167-AC41-4FB8-AD3B-9D2C170BCEBD}" srcOrd="1" destOrd="0" parTransId="{C9CB02F6-307E-4966-BB2A-68216B09BFAE}" sibTransId="{8A4027EB-E33C-4FB5-9137-02FFE51FC37D}"/>
    <dgm:cxn modelId="{74514D75-5C15-4018-A935-8CFE117FAF33}" type="presOf" srcId="{DEA94CB9-3319-4C2E-9E10-55B0EDCE7EEF}" destId="{F36D8B5C-0C54-4770-9D6A-447CB437813D}" srcOrd="0" destOrd="0" presId="urn:microsoft.com/office/officeart/2005/8/layout/hierarchy1"/>
    <dgm:cxn modelId="{27AAAE82-4603-445E-A8D0-7313C73840EE}" type="presOf" srcId="{44743CE8-95C0-4136-8309-6BD1DD161292}" destId="{9A919174-1064-45A9-A7A1-7C510A6FAD9E}" srcOrd="0" destOrd="0" presId="urn:microsoft.com/office/officeart/2005/8/layout/hierarchy1"/>
    <dgm:cxn modelId="{82538C93-49C9-48D1-A308-73788BA5F9A2}" srcId="{DEA94CB9-3319-4C2E-9E10-55B0EDCE7EEF}" destId="{829651FD-29CD-4B7C-A709-3D314DC92C90}" srcOrd="0" destOrd="0" parTransId="{C3931077-47B4-4DCC-A1EE-57CE011234BF}" sibTransId="{6D5ECEC8-A50F-4652-9C8B-45284884367E}"/>
    <dgm:cxn modelId="{ED111BC1-9867-4501-A5BB-4E743B170DF3}" type="presOf" srcId="{76C00167-AC41-4FB8-AD3B-9D2C170BCEBD}" destId="{9353B728-4077-4222-97A1-23F8FB5BDB5D}" srcOrd="0" destOrd="0" presId="urn:microsoft.com/office/officeart/2005/8/layout/hierarchy1"/>
    <dgm:cxn modelId="{8E17FFEE-94FF-4EA4-8B05-73C9540243D8}" type="presParOf" srcId="{F36D8B5C-0C54-4770-9D6A-447CB437813D}" destId="{9F81F797-4169-4BDB-AA43-F5E1FD9B6598}" srcOrd="0" destOrd="0" presId="urn:microsoft.com/office/officeart/2005/8/layout/hierarchy1"/>
    <dgm:cxn modelId="{D5251138-8238-4AD6-B944-58C3996545FF}" type="presParOf" srcId="{9F81F797-4169-4BDB-AA43-F5E1FD9B6598}" destId="{FF01E815-13BF-4985-82CE-D4CEB63AAE77}" srcOrd="0" destOrd="0" presId="urn:microsoft.com/office/officeart/2005/8/layout/hierarchy1"/>
    <dgm:cxn modelId="{05586419-2099-48CB-9F7A-149A6F09E339}" type="presParOf" srcId="{FF01E815-13BF-4985-82CE-D4CEB63AAE77}" destId="{746B99E5-E8B0-418C-8E46-9D18FA3D443E}" srcOrd="0" destOrd="0" presId="urn:microsoft.com/office/officeart/2005/8/layout/hierarchy1"/>
    <dgm:cxn modelId="{7FDEF5EA-EB2E-4F42-8CCC-85B4753E63F2}" type="presParOf" srcId="{FF01E815-13BF-4985-82CE-D4CEB63AAE77}" destId="{0C98CE7D-A5E9-4831-9A1E-99D7745AA219}" srcOrd="1" destOrd="0" presId="urn:microsoft.com/office/officeart/2005/8/layout/hierarchy1"/>
    <dgm:cxn modelId="{4CA3D1F4-89C9-4B45-AF57-C24D8ACAF56E}" type="presParOf" srcId="{9F81F797-4169-4BDB-AA43-F5E1FD9B6598}" destId="{D82B9B35-77A0-44B0-BC80-8484E81488BC}" srcOrd="1" destOrd="0" presId="urn:microsoft.com/office/officeart/2005/8/layout/hierarchy1"/>
    <dgm:cxn modelId="{B0C039F1-7772-4309-A01E-99A5048ED5E6}" type="presParOf" srcId="{F36D8B5C-0C54-4770-9D6A-447CB437813D}" destId="{3DFEA445-4D0C-4B33-AF0E-B8C56C9DE4A4}" srcOrd="1" destOrd="0" presId="urn:microsoft.com/office/officeart/2005/8/layout/hierarchy1"/>
    <dgm:cxn modelId="{DADD9AB1-2509-49FA-A926-E5FD762F2B91}" type="presParOf" srcId="{3DFEA445-4D0C-4B33-AF0E-B8C56C9DE4A4}" destId="{6CB9897B-5B8B-4814-9984-55FED1332211}" srcOrd="0" destOrd="0" presId="urn:microsoft.com/office/officeart/2005/8/layout/hierarchy1"/>
    <dgm:cxn modelId="{AA317CB8-3DF1-4142-B913-B12DE349619E}" type="presParOf" srcId="{6CB9897B-5B8B-4814-9984-55FED1332211}" destId="{24BD94E8-E014-4FD4-8D83-501CB348197D}" srcOrd="0" destOrd="0" presId="urn:microsoft.com/office/officeart/2005/8/layout/hierarchy1"/>
    <dgm:cxn modelId="{60CB3658-1B58-497A-9028-929ABE7E5398}" type="presParOf" srcId="{6CB9897B-5B8B-4814-9984-55FED1332211}" destId="{9353B728-4077-4222-97A1-23F8FB5BDB5D}" srcOrd="1" destOrd="0" presId="urn:microsoft.com/office/officeart/2005/8/layout/hierarchy1"/>
    <dgm:cxn modelId="{B6BBA9A5-8A74-43E9-9DD4-F5679A6236E0}" type="presParOf" srcId="{3DFEA445-4D0C-4B33-AF0E-B8C56C9DE4A4}" destId="{5675789A-7C03-4CA7-8802-570E7799E406}" srcOrd="1" destOrd="0" presId="urn:microsoft.com/office/officeart/2005/8/layout/hierarchy1"/>
    <dgm:cxn modelId="{7199E4F5-1BBF-4EE3-8DF2-1C84E73A5FBB}" type="presParOf" srcId="{F36D8B5C-0C54-4770-9D6A-447CB437813D}" destId="{FF52AEC3-5CBF-4833-958B-B2DA101268DE}" srcOrd="2" destOrd="0" presId="urn:microsoft.com/office/officeart/2005/8/layout/hierarchy1"/>
    <dgm:cxn modelId="{C3B533FE-0B8B-440F-8BF1-749D5CC8D6FB}" type="presParOf" srcId="{FF52AEC3-5CBF-4833-958B-B2DA101268DE}" destId="{DC9AD8F9-FBF6-4FCB-9F6A-6A8F368FA877}" srcOrd="0" destOrd="0" presId="urn:microsoft.com/office/officeart/2005/8/layout/hierarchy1"/>
    <dgm:cxn modelId="{2D1BB187-C05F-4E82-A948-37BC0E1FC32E}" type="presParOf" srcId="{DC9AD8F9-FBF6-4FCB-9F6A-6A8F368FA877}" destId="{CE4546CB-B041-412C-A2E4-F492987D8BA0}" srcOrd="0" destOrd="0" presId="urn:microsoft.com/office/officeart/2005/8/layout/hierarchy1"/>
    <dgm:cxn modelId="{3BFE45B2-B0FA-4BF9-93A3-C0833270D6A5}" type="presParOf" srcId="{DC9AD8F9-FBF6-4FCB-9F6A-6A8F368FA877}" destId="{9A919174-1064-45A9-A7A1-7C510A6FAD9E}" srcOrd="1" destOrd="0" presId="urn:microsoft.com/office/officeart/2005/8/layout/hierarchy1"/>
    <dgm:cxn modelId="{C975C652-C29C-4DF1-A57E-8575E40FBD1E}" type="presParOf" srcId="{FF52AEC3-5CBF-4833-958B-B2DA101268DE}" destId="{1681ECA9-569F-40BF-8806-AADA175892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576B3F7-D50C-4D0C-B6E6-61220726A1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8E08D1E-C2BD-4275-A11B-BBEBAC9041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TBL </a:t>
          </a:r>
          <a:endParaRPr lang="en-US" dirty="0"/>
        </a:p>
      </dgm:t>
    </dgm:pt>
    <dgm:pt modelId="{B7F4845D-64DB-4786-8680-722F09D6FAFA}" type="parTrans" cxnId="{F8D4A2E6-5FAB-482D-8C25-9DBB30DC4383}">
      <dgm:prSet/>
      <dgm:spPr/>
      <dgm:t>
        <a:bodyPr/>
        <a:lstStyle/>
        <a:p>
          <a:endParaRPr lang="en-US"/>
        </a:p>
      </dgm:t>
    </dgm:pt>
    <dgm:pt modelId="{A6F159FA-9054-4795-BEFA-FBDF79AB24E0}" type="sibTrans" cxnId="{F8D4A2E6-5FAB-482D-8C25-9DBB30DC4383}">
      <dgm:prSet/>
      <dgm:spPr/>
      <dgm:t>
        <a:bodyPr/>
        <a:lstStyle/>
        <a:p>
          <a:endParaRPr lang="en-US"/>
        </a:p>
      </dgm:t>
    </dgm:pt>
    <dgm:pt modelId="{C1D5CAE8-727B-4D02-9F78-FFC881B1C9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Bi-directional Value Creation </a:t>
          </a:r>
          <a:endParaRPr lang="en-US" dirty="0"/>
        </a:p>
      </dgm:t>
    </dgm:pt>
    <dgm:pt modelId="{6841E823-5073-4781-8E20-89D845C8CB6E}" type="parTrans" cxnId="{B7A506D2-AB4F-4703-AB5B-C71C476D2644}">
      <dgm:prSet/>
      <dgm:spPr/>
      <dgm:t>
        <a:bodyPr/>
        <a:lstStyle/>
        <a:p>
          <a:endParaRPr lang="en-US"/>
        </a:p>
      </dgm:t>
    </dgm:pt>
    <dgm:pt modelId="{82EBA577-CF07-4BCF-B208-4CD983640F50}" type="sibTrans" cxnId="{B7A506D2-AB4F-4703-AB5B-C71C476D2644}">
      <dgm:prSet/>
      <dgm:spPr/>
      <dgm:t>
        <a:bodyPr/>
        <a:lstStyle/>
        <a:p>
          <a:endParaRPr lang="en-US"/>
        </a:p>
      </dgm:t>
    </dgm:pt>
    <dgm:pt modelId="{FD4D6958-6926-4764-98D3-9D7436B81F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Linked to Marketing (Influence of advertising and media)  </a:t>
          </a:r>
          <a:endParaRPr lang="en-US" dirty="0"/>
        </a:p>
      </dgm:t>
    </dgm:pt>
    <dgm:pt modelId="{F64C9F4D-4E92-4577-BE94-D7C8950B3EDB}" type="parTrans" cxnId="{746BA753-93C0-48F2-8953-FFCE4EEF0382}">
      <dgm:prSet/>
      <dgm:spPr/>
      <dgm:t>
        <a:bodyPr/>
        <a:lstStyle/>
        <a:p>
          <a:endParaRPr lang="en-US"/>
        </a:p>
      </dgm:t>
    </dgm:pt>
    <dgm:pt modelId="{FC91E694-8B55-4D4E-A3D3-EB830E469327}" type="sibTrans" cxnId="{746BA753-93C0-48F2-8953-FFCE4EEF0382}">
      <dgm:prSet/>
      <dgm:spPr/>
      <dgm:t>
        <a:bodyPr/>
        <a:lstStyle/>
        <a:p>
          <a:endParaRPr lang="en-US"/>
        </a:p>
      </dgm:t>
    </dgm:pt>
    <dgm:pt modelId="{D684364E-C400-42BB-9E34-BDF2630266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Measurement   </a:t>
          </a:r>
          <a:endParaRPr lang="en-US" dirty="0"/>
        </a:p>
      </dgm:t>
    </dgm:pt>
    <dgm:pt modelId="{87027485-552A-4FE3-B56C-E2F55F9C7A6E}" type="parTrans" cxnId="{FD1581CE-7CBF-4E7B-A57F-D2ECD23EBA8E}">
      <dgm:prSet/>
      <dgm:spPr/>
      <dgm:t>
        <a:bodyPr/>
        <a:lstStyle/>
        <a:p>
          <a:endParaRPr lang="en-US"/>
        </a:p>
      </dgm:t>
    </dgm:pt>
    <dgm:pt modelId="{866A54EE-4245-4AED-B75D-265466912373}" type="sibTrans" cxnId="{FD1581CE-7CBF-4E7B-A57F-D2ECD23EBA8E}">
      <dgm:prSet/>
      <dgm:spPr/>
      <dgm:t>
        <a:bodyPr/>
        <a:lstStyle/>
        <a:p>
          <a:endParaRPr lang="en-US"/>
        </a:p>
      </dgm:t>
    </dgm:pt>
    <dgm:pt modelId="{FCBE384C-702A-450C-8AB1-E228722CDE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Lea Vale: Stakeholder engagement/new methods/services, Social media</a:t>
          </a:r>
          <a:endParaRPr lang="en-US" dirty="0"/>
        </a:p>
      </dgm:t>
    </dgm:pt>
    <dgm:pt modelId="{0B25514F-E41F-4328-B2CA-D0910631D974}" type="parTrans" cxnId="{91396E84-867B-44AA-A257-E3AB08089CA3}">
      <dgm:prSet/>
      <dgm:spPr/>
      <dgm:t>
        <a:bodyPr/>
        <a:lstStyle/>
        <a:p>
          <a:endParaRPr lang="en-US"/>
        </a:p>
      </dgm:t>
    </dgm:pt>
    <dgm:pt modelId="{531A81A1-3A24-4F44-AC48-2177D2184DC4}" type="sibTrans" cxnId="{91396E84-867B-44AA-A257-E3AB08089CA3}">
      <dgm:prSet/>
      <dgm:spPr/>
      <dgm:t>
        <a:bodyPr/>
        <a:lstStyle/>
        <a:p>
          <a:endParaRPr lang="en-US"/>
        </a:p>
      </dgm:t>
    </dgm:pt>
    <dgm:pt modelId="{A861F5D5-38A4-4E3C-A74C-4313339CBF53}" type="pres">
      <dgm:prSet presAssocID="{E576B3F7-D50C-4D0C-B6E6-61220726A18C}" presName="root" presStyleCnt="0">
        <dgm:presLayoutVars>
          <dgm:dir/>
          <dgm:resizeHandles val="exact"/>
        </dgm:presLayoutVars>
      </dgm:prSet>
      <dgm:spPr/>
    </dgm:pt>
    <dgm:pt modelId="{3480AB64-6AED-422C-B1D0-AE9DA978FBE5}" type="pres">
      <dgm:prSet presAssocID="{D8E08D1E-C2BD-4275-A11B-BBEBAC904131}" presName="compNode" presStyleCnt="0"/>
      <dgm:spPr/>
    </dgm:pt>
    <dgm:pt modelId="{9551A8F2-3434-4A42-A05C-A8CAF0C4994D}" type="pres">
      <dgm:prSet presAssocID="{D8E08D1E-C2BD-4275-A11B-BBEBAC904131}" presName="bgRect" presStyleLbl="bgShp" presStyleIdx="0" presStyleCnt="5"/>
      <dgm:spPr/>
    </dgm:pt>
    <dgm:pt modelId="{B40C5A02-0D99-4422-A7BF-7F554EDF8AC9}" type="pres">
      <dgm:prSet presAssocID="{D8E08D1E-C2BD-4275-A11B-BBEBAC90413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FDB9BDB-0CEC-4881-B8AB-AA6F5900D9C2}" type="pres">
      <dgm:prSet presAssocID="{D8E08D1E-C2BD-4275-A11B-BBEBAC904131}" presName="spaceRect" presStyleCnt="0"/>
      <dgm:spPr/>
    </dgm:pt>
    <dgm:pt modelId="{9199024B-4A32-4E1E-BA07-BE21496567EA}" type="pres">
      <dgm:prSet presAssocID="{D8E08D1E-C2BD-4275-A11B-BBEBAC904131}" presName="parTx" presStyleLbl="revTx" presStyleIdx="0" presStyleCnt="5">
        <dgm:presLayoutVars>
          <dgm:chMax val="0"/>
          <dgm:chPref val="0"/>
        </dgm:presLayoutVars>
      </dgm:prSet>
      <dgm:spPr/>
    </dgm:pt>
    <dgm:pt modelId="{F25AB5EC-DE11-457B-A6C2-711BF72700BB}" type="pres">
      <dgm:prSet presAssocID="{A6F159FA-9054-4795-BEFA-FBDF79AB24E0}" presName="sibTrans" presStyleCnt="0"/>
      <dgm:spPr/>
    </dgm:pt>
    <dgm:pt modelId="{6B930F5E-3EF6-491D-A3FC-DB18C5473E03}" type="pres">
      <dgm:prSet presAssocID="{C1D5CAE8-727B-4D02-9F78-FFC881B1C987}" presName="compNode" presStyleCnt="0"/>
      <dgm:spPr/>
    </dgm:pt>
    <dgm:pt modelId="{3E364F93-BE52-4CC2-A321-568FBA6A0B12}" type="pres">
      <dgm:prSet presAssocID="{C1D5CAE8-727B-4D02-9F78-FFC881B1C987}" presName="bgRect" presStyleLbl="bgShp" presStyleIdx="1" presStyleCnt="5"/>
      <dgm:spPr/>
    </dgm:pt>
    <dgm:pt modelId="{AB70D991-065D-4232-B495-BB0CE8548113}" type="pres">
      <dgm:prSet presAssocID="{C1D5CAE8-727B-4D02-9F78-FFC881B1C98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263499CF-297A-4F81-8218-3F6C8C479E74}" type="pres">
      <dgm:prSet presAssocID="{C1D5CAE8-727B-4D02-9F78-FFC881B1C987}" presName="spaceRect" presStyleCnt="0"/>
      <dgm:spPr/>
    </dgm:pt>
    <dgm:pt modelId="{2539003C-2CD8-49B6-9C39-D54A5B44C4A8}" type="pres">
      <dgm:prSet presAssocID="{C1D5CAE8-727B-4D02-9F78-FFC881B1C987}" presName="parTx" presStyleLbl="revTx" presStyleIdx="1" presStyleCnt="5">
        <dgm:presLayoutVars>
          <dgm:chMax val="0"/>
          <dgm:chPref val="0"/>
        </dgm:presLayoutVars>
      </dgm:prSet>
      <dgm:spPr/>
    </dgm:pt>
    <dgm:pt modelId="{76AC2D37-1ED0-4EB3-93C9-07909AF96215}" type="pres">
      <dgm:prSet presAssocID="{82EBA577-CF07-4BCF-B208-4CD983640F50}" presName="sibTrans" presStyleCnt="0"/>
      <dgm:spPr/>
    </dgm:pt>
    <dgm:pt modelId="{4633A5A5-60C7-4353-B6FE-BA8D0F2A7A21}" type="pres">
      <dgm:prSet presAssocID="{FD4D6958-6926-4764-98D3-9D7436B81FDF}" presName="compNode" presStyleCnt="0"/>
      <dgm:spPr/>
    </dgm:pt>
    <dgm:pt modelId="{568B0F0C-F76E-4C81-AA14-0CDF1F0AEBDD}" type="pres">
      <dgm:prSet presAssocID="{FD4D6958-6926-4764-98D3-9D7436B81FDF}" presName="bgRect" presStyleLbl="bgShp" presStyleIdx="2" presStyleCnt="5"/>
      <dgm:spPr/>
    </dgm:pt>
    <dgm:pt modelId="{B7A9D521-72AD-4804-AC6D-3624A04AA02E}" type="pres">
      <dgm:prSet presAssocID="{FD4D6958-6926-4764-98D3-9D7436B81FD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FC91040-0DC0-4839-B9C3-1085C007F005}" type="pres">
      <dgm:prSet presAssocID="{FD4D6958-6926-4764-98D3-9D7436B81FDF}" presName="spaceRect" presStyleCnt="0"/>
      <dgm:spPr/>
    </dgm:pt>
    <dgm:pt modelId="{96F84F59-B689-4403-81C8-D10168372831}" type="pres">
      <dgm:prSet presAssocID="{FD4D6958-6926-4764-98D3-9D7436B81FDF}" presName="parTx" presStyleLbl="revTx" presStyleIdx="2" presStyleCnt="5">
        <dgm:presLayoutVars>
          <dgm:chMax val="0"/>
          <dgm:chPref val="0"/>
        </dgm:presLayoutVars>
      </dgm:prSet>
      <dgm:spPr/>
    </dgm:pt>
    <dgm:pt modelId="{35EE9507-1106-4083-BA83-A51DAF1D8365}" type="pres">
      <dgm:prSet presAssocID="{FC91E694-8B55-4D4E-A3D3-EB830E469327}" presName="sibTrans" presStyleCnt="0"/>
      <dgm:spPr/>
    </dgm:pt>
    <dgm:pt modelId="{536D6F2A-6B41-44B3-9F48-973F56BC98B3}" type="pres">
      <dgm:prSet presAssocID="{D684364E-C400-42BB-9E34-BDF26302663E}" presName="compNode" presStyleCnt="0"/>
      <dgm:spPr/>
    </dgm:pt>
    <dgm:pt modelId="{B44E40FE-087D-4222-B44C-EC8AB9143F1C}" type="pres">
      <dgm:prSet presAssocID="{D684364E-C400-42BB-9E34-BDF26302663E}" presName="bgRect" presStyleLbl="bgShp" presStyleIdx="3" presStyleCnt="5"/>
      <dgm:spPr/>
    </dgm:pt>
    <dgm:pt modelId="{8C5AD2A3-D583-4A88-922D-4760F6DB1728}" type="pres">
      <dgm:prSet presAssocID="{D684364E-C400-42BB-9E34-BDF26302663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9401C187-9B5C-4A94-BB0B-4ABBC47A2090}" type="pres">
      <dgm:prSet presAssocID="{D684364E-C400-42BB-9E34-BDF26302663E}" presName="spaceRect" presStyleCnt="0"/>
      <dgm:spPr/>
    </dgm:pt>
    <dgm:pt modelId="{8A7561D5-CB88-4691-AF74-D344399C1015}" type="pres">
      <dgm:prSet presAssocID="{D684364E-C400-42BB-9E34-BDF26302663E}" presName="parTx" presStyleLbl="revTx" presStyleIdx="3" presStyleCnt="5">
        <dgm:presLayoutVars>
          <dgm:chMax val="0"/>
          <dgm:chPref val="0"/>
        </dgm:presLayoutVars>
      </dgm:prSet>
      <dgm:spPr/>
    </dgm:pt>
    <dgm:pt modelId="{334969A4-7CE2-4711-A136-18EE270E1266}" type="pres">
      <dgm:prSet presAssocID="{866A54EE-4245-4AED-B75D-265466912373}" presName="sibTrans" presStyleCnt="0"/>
      <dgm:spPr/>
    </dgm:pt>
    <dgm:pt modelId="{4227C1E0-E9C1-440E-852D-7B16E623964E}" type="pres">
      <dgm:prSet presAssocID="{FCBE384C-702A-450C-8AB1-E228722CDE1E}" presName="compNode" presStyleCnt="0"/>
      <dgm:spPr/>
    </dgm:pt>
    <dgm:pt modelId="{372952F3-7543-4D99-A164-8732A06B2513}" type="pres">
      <dgm:prSet presAssocID="{FCBE384C-702A-450C-8AB1-E228722CDE1E}" presName="bgRect" presStyleLbl="bgShp" presStyleIdx="4" presStyleCnt="5"/>
      <dgm:spPr/>
    </dgm:pt>
    <dgm:pt modelId="{2D493B1B-B87D-40EF-8156-282CE589E048}" type="pres">
      <dgm:prSet presAssocID="{FCBE384C-702A-450C-8AB1-E228722CDE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E97541D-8EAE-4A50-86A0-46DAB7DB5F3C}" type="pres">
      <dgm:prSet presAssocID="{FCBE384C-702A-450C-8AB1-E228722CDE1E}" presName="spaceRect" presStyleCnt="0"/>
      <dgm:spPr/>
    </dgm:pt>
    <dgm:pt modelId="{8C278D05-D9B4-4F36-AA09-FD5CE2F131EA}" type="pres">
      <dgm:prSet presAssocID="{FCBE384C-702A-450C-8AB1-E228722CDE1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CB05A10-AEF1-4A7D-9679-CA96BE789729}" type="presOf" srcId="{C1D5CAE8-727B-4D02-9F78-FFC881B1C987}" destId="{2539003C-2CD8-49B6-9C39-D54A5B44C4A8}" srcOrd="0" destOrd="0" presId="urn:microsoft.com/office/officeart/2018/2/layout/IconVerticalSolidList"/>
    <dgm:cxn modelId="{746BA753-93C0-48F2-8953-FFCE4EEF0382}" srcId="{E576B3F7-D50C-4D0C-B6E6-61220726A18C}" destId="{FD4D6958-6926-4764-98D3-9D7436B81FDF}" srcOrd="2" destOrd="0" parTransId="{F64C9F4D-4E92-4577-BE94-D7C8950B3EDB}" sibTransId="{FC91E694-8B55-4D4E-A3D3-EB830E469327}"/>
    <dgm:cxn modelId="{13CB0081-181C-4CDF-8402-AB7441B30398}" type="presOf" srcId="{D8E08D1E-C2BD-4275-A11B-BBEBAC904131}" destId="{9199024B-4A32-4E1E-BA07-BE21496567EA}" srcOrd="0" destOrd="0" presId="urn:microsoft.com/office/officeart/2018/2/layout/IconVerticalSolidList"/>
    <dgm:cxn modelId="{91396E84-867B-44AA-A257-E3AB08089CA3}" srcId="{E576B3F7-D50C-4D0C-B6E6-61220726A18C}" destId="{FCBE384C-702A-450C-8AB1-E228722CDE1E}" srcOrd="4" destOrd="0" parTransId="{0B25514F-E41F-4328-B2CA-D0910631D974}" sibTransId="{531A81A1-3A24-4F44-AC48-2177D2184DC4}"/>
    <dgm:cxn modelId="{D7667F9B-56C1-41E8-A993-E6FC3EF77CC1}" type="presOf" srcId="{D684364E-C400-42BB-9E34-BDF26302663E}" destId="{8A7561D5-CB88-4691-AF74-D344399C1015}" srcOrd="0" destOrd="0" presId="urn:microsoft.com/office/officeart/2018/2/layout/IconVerticalSolidList"/>
    <dgm:cxn modelId="{BA0AB8B0-F80A-4DEE-B2C9-D79A81171941}" type="presOf" srcId="{FD4D6958-6926-4764-98D3-9D7436B81FDF}" destId="{96F84F59-B689-4403-81C8-D10168372831}" srcOrd="0" destOrd="0" presId="urn:microsoft.com/office/officeart/2018/2/layout/IconVerticalSolidList"/>
    <dgm:cxn modelId="{600033B7-10AC-40D8-A175-5EAF572A6097}" type="presOf" srcId="{FCBE384C-702A-450C-8AB1-E228722CDE1E}" destId="{8C278D05-D9B4-4F36-AA09-FD5CE2F131EA}" srcOrd="0" destOrd="0" presId="urn:microsoft.com/office/officeart/2018/2/layout/IconVerticalSolidList"/>
    <dgm:cxn modelId="{1C327DCE-E91D-4F95-82FB-8B1848610020}" type="presOf" srcId="{E576B3F7-D50C-4D0C-B6E6-61220726A18C}" destId="{A861F5D5-38A4-4E3C-A74C-4313339CBF53}" srcOrd="0" destOrd="0" presId="urn:microsoft.com/office/officeart/2018/2/layout/IconVerticalSolidList"/>
    <dgm:cxn modelId="{FD1581CE-7CBF-4E7B-A57F-D2ECD23EBA8E}" srcId="{E576B3F7-D50C-4D0C-B6E6-61220726A18C}" destId="{D684364E-C400-42BB-9E34-BDF26302663E}" srcOrd="3" destOrd="0" parTransId="{87027485-552A-4FE3-B56C-E2F55F9C7A6E}" sibTransId="{866A54EE-4245-4AED-B75D-265466912373}"/>
    <dgm:cxn modelId="{B7A506D2-AB4F-4703-AB5B-C71C476D2644}" srcId="{E576B3F7-D50C-4D0C-B6E6-61220726A18C}" destId="{C1D5CAE8-727B-4D02-9F78-FFC881B1C987}" srcOrd="1" destOrd="0" parTransId="{6841E823-5073-4781-8E20-89D845C8CB6E}" sibTransId="{82EBA577-CF07-4BCF-B208-4CD983640F50}"/>
    <dgm:cxn modelId="{F8D4A2E6-5FAB-482D-8C25-9DBB30DC4383}" srcId="{E576B3F7-D50C-4D0C-B6E6-61220726A18C}" destId="{D8E08D1E-C2BD-4275-A11B-BBEBAC904131}" srcOrd="0" destOrd="0" parTransId="{B7F4845D-64DB-4786-8680-722F09D6FAFA}" sibTransId="{A6F159FA-9054-4795-BEFA-FBDF79AB24E0}"/>
    <dgm:cxn modelId="{3B950795-BDF2-4C18-BEDF-F1EEEDE6818F}" type="presParOf" srcId="{A861F5D5-38A4-4E3C-A74C-4313339CBF53}" destId="{3480AB64-6AED-422C-B1D0-AE9DA978FBE5}" srcOrd="0" destOrd="0" presId="urn:microsoft.com/office/officeart/2018/2/layout/IconVerticalSolidList"/>
    <dgm:cxn modelId="{C670227D-DD2F-45A8-91E7-300EB7BD1F91}" type="presParOf" srcId="{3480AB64-6AED-422C-B1D0-AE9DA978FBE5}" destId="{9551A8F2-3434-4A42-A05C-A8CAF0C4994D}" srcOrd="0" destOrd="0" presId="urn:microsoft.com/office/officeart/2018/2/layout/IconVerticalSolidList"/>
    <dgm:cxn modelId="{99B84B97-FF8F-4ADE-9465-A2536009722E}" type="presParOf" srcId="{3480AB64-6AED-422C-B1D0-AE9DA978FBE5}" destId="{B40C5A02-0D99-4422-A7BF-7F554EDF8AC9}" srcOrd="1" destOrd="0" presId="urn:microsoft.com/office/officeart/2018/2/layout/IconVerticalSolidList"/>
    <dgm:cxn modelId="{1A2CD072-E97B-49FC-B05D-C6D9E9CD0CAF}" type="presParOf" srcId="{3480AB64-6AED-422C-B1D0-AE9DA978FBE5}" destId="{EFDB9BDB-0CEC-4881-B8AB-AA6F5900D9C2}" srcOrd="2" destOrd="0" presId="urn:microsoft.com/office/officeart/2018/2/layout/IconVerticalSolidList"/>
    <dgm:cxn modelId="{841E7A81-85BF-4E04-BF4F-8D02222308F2}" type="presParOf" srcId="{3480AB64-6AED-422C-B1D0-AE9DA978FBE5}" destId="{9199024B-4A32-4E1E-BA07-BE21496567EA}" srcOrd="3" destOrd="0" presId="urn:microsoft.com/office/officeart/2018/2/layout/IconVerticalSolidList"/>
    <dgm:cxn modelId="{887403CB-ACF8-42C6-B437-78B2004E019F}" type="presParOf" srcId="{A861F5D5-38A4-4E3C-A74C-4313339CBF53}" destId="{F25AB5EC-DE11-457B-A6C2-711BF72700BB}" srcOrd="1" destOrd="0" presId="urn:microsoft.com/office/officeart/2018/2/layout/IconVerticalSolidList"/>
    <dgm:cxn modelId="{EA54792B-63EE-4844-9F87-22A69247071C}" type="presParOf" srcId="{A861F5D5-38A4-4E3C-A74C-4313339CBF53}" destId="{6B930F5E-3EF6-491D-A3FC-DB18C5473E03}" srcOrd="2" destOrd="0" presId="urn:microsoft.com/office/officeart/2018/2/layout/IconVerticalSolidList"/>
    <dgm:cxn modelId="{6FDE0BEC-7D49-4C15-99E9-60B8D6C54A27}" type="presParOf" srcId="{6B930F5E-3EF6-491D-A3FC-DB18C5473E03}" destId="{3E364F93-BE52-4CC2-A321-568FBA6A0B12}" srcOrd="0" destOrd="0" presId="urn:microsoft.com/office/officeart/2018/2/layout/IconVerticalSolidList"/>
    <dgm:cxn modelId="{DD266C36-65E0-49E9-815F-65B00741F4F6}" type="presParOf" srcId="{6B930F5E-3EF6-491D-A3FC-DB18C5473E03}" destId="{AB70D991-065D-4232-B495-BB0CE8548113}" srcOrd="1" destOrd="0" presId="urn:microsoft.com/office/officeart/2018/2/layout/IconVerticalSolidList"/>
    <dgm:cxn modelId="{29937AE5-3035-41C0-8354-DB7F49E86D45}" type="presParOf" srcId="{6B930F5E-3EF6-491D-A3FC-DB18C5473E03}" destId="{263499CF-297A-4F81-8218-3F6C8C479E74}" srcOrd="2" destOrd="0" presId="urn:microsoft.com/office/officeart/2018/2/layout/IconVerticalSolidList"/>
    <dgm:cxn modelId="{C158D32A-E803-41CC-97D2-F7320DA73874}" type="presParOf" srcId="{6B930F5E-3EF6-491D-A3FC-DB18C5473E03}" destId="{2539003C-2CD8-49B6-9C39-D54A5B44C4A8}" srcOrd="3" destOrd="0" presId="urn:microsoft.com/office/officeart/2018/2/layout/IconVerticalSolidList"/>
    <dgm:cxn modelId="{AE7D01AB-4865-42CC-B170-4D2DB5CF57A6}" type="presParOf" srcId="{A861F5D5-38A4-4E3C-A74C-4313339CBF53}" destId="{76AC2D37-1ED0-4EB3-93C9-07909AF96215}" srcOrd="3" destOrd="0" presId="urn:microsoft.com/office/officeart/2018/2/layout/IconVerticalSolidList"/>
    <dgm:cxn modelId="{E93316D9-9CA3-4A79-826E-C8BB86369A8C}" type="presParOf" srcId="{A861F5D5-38A4-4E3C-A74C-4313339CBF53}" destId="{4633A5A5-60C7-4353-B6FE-BA8D0F2A7A21}" srcOrd="4" destOrd="0" presId="urn:microsoft.com/office/officeart/2018/2/layout/IconVerticalSolidList"/>
    <dgm:cxn modelId="{0286434F-8BF5-44B7-99B2-912445644271}" type="presParOf" srcId="{4633A5A5-60C7-4353-B6FE-BA8D0F2A7A21}" destId="{568B0F0C-F76E-4C81-AA14-0CDF1F0AEBDD}" srcOrd="0" destOrd="0" presId="urn:microsoft.com/office/officeart/2018/2/layout/IconVerticalSolidList"/>
    <dgm:cxn modelId="{8D242673-3C52-4C40-81C7-5EFB50C88538}" type="presParOf" srcId="{4633A5A5-60C7-4353-B6FE-BA8D0F2A7A21}" destId="{B7A9D521-72AD-4804-AC6D-3624A04AA02E}" srcOrd="1" destOrd="0" presId="urn:microsoft.com/office/officeart/2018/2/layout/IconVerticalSolidList"/>
    <dgm:cxn modelId="{84CEB54A-17FA-4FDA-B091-967623295046}" type="presParOf" srcId="{4633A5A5-60C7-4353-B6FE-BA8D0F2A7A21}" destId="{AFC91040-0DC0-4839-B9C3-1085C007F005}" srcOrd="2" destOrd="0" presId="urn:microsoft.com/office/officeart/2018/2/layout/IconVerticalSolidList"/>
    <dgm:cxn modelId="{449CF5C9-F0F6-43C5-A4F6-D48DDFD7540E}" type="presParOf" srcId="{4633A5A5-60C7-4353-B6FE-BA8D0F2A7A21}" destId="{96F84F59-B689-4403-81C8-D10168372831}" srcOrd="3" destOrd="0" presId="urn:microsoft.com/office/officeart/2018/2/layout/IconVerticalSolidList"/>
    <dgm:cxn modelId="{CA5B812C-CE97-40E7-ABE8-C7571D2E2D09}" type="presParOf" srcId="{A861F5D5-38A4-4E3C-A74C-4313339CBF53}" destId="{35EE9507-1106-4083-BA83-A51DAF1D8365}" srcOrd="5" destOrd="0" presId="urn:microsoft.com/office/officeart/2018/2/layout/IconVerticalSolidList"/>
    <dgm:cxn modelId="{7D22D877-6450-4A32-8C8B-EAE1174E9563}" type="presParOf" srcId="{A861F5D5-38A4-4E3C-A74C-4313339CBF53}" destId="{536D6F2A-6B41-44B3-9F48-973F56BC98B3}" srcOrd="6" destOrd="0" presId="urn:microsoft.com/office/officeart/2018/2/layout/IconVerticalSolidList"/>
    <dgm:cxn modelId="{846A91ED-AA89-466B-B51B-096C7BA78643}" type="presParOf" srcId="{536D6F2A-6B41-44B3-9F48-973F56BC98B3}" destId="{B44E40FE-087D-4222-B44C-EC8AB9143F1C}" srcOrd="0" destOrd="0" presId="urn:microsoft.com/office/officeart/2018/2/layout/IconVerticalSolidList"/>
    <dgm:cxn modelId="{EDBFCC4C-A47E-4413-9839-37664C5FDFF3}" type="presParOf" srcId="{536D6F2A-6B41-44B3-9F48-973F56BC98B3}" destId="{8C5AD2A3-D583-4A88-922D-4760F6DB1728}" srcOrd="1" destOrd="0" presId="urn:microsoft.com/office/officeart/2018/2/layout/IconVerticalSolidList"/>
    <dgm:cxn modelId="{BD581409-F5BA-4336-89FF-BB07EA35447A}" type="presParOf" srcId="{536D6F2A-6B41-44B3-9F48-973F56BC98B3}" destId="{9401C187-9B5C-4A94-BB0B-4ABBC47A2090}" srcOrd="2" destOrd="0" presId="urn:microsoft.com/office/officeart/2018/2/layout/IconVerticalSolidList"/>
    <dgm:cxn modelId="{5EF69258-D8D3-4144-9DD8-8E38D76D7036}" type="presParOf" srcId="{536D6F2A-6B41-44B3-9F48-973F56BC98B3}" destId="{8A7561D5-CB88-4691-AF74-D344399C1015}" srcOrd="3" destOrd="0" presId="urn:microsoft.com/office/officeart/2018/2/layout/IconVerticalSolidList"/>
    <dgm:cxn modelId="{B4D91F69-3E6B-4DD9-ABCB-42760E7B3355}" type="presParOf" srcId="{A861F5D5-38A4-4E3C-A74C-4313339CBF53}" destId="{334969A4-7CE2-4711-A136-18EE270E1266}" srcOrd="7" destOrd="0" presId="urn:microsoft.com/office/officeart/2018/2/layout/IconVerticalSolidList"/>
    <dgm:cxn modelId="{BB85BB1F-268E-4263-BC4D-3B9C25DF37E1}" type="presParOf" srcId="{A861F5D5-38A4-4E3C-A74C-4313339CBF53}" destId="{4227C1E0-E9C1-440E-852D-7B16E623964E}" srcOrd="8" destOrd="0" presId="urn:microsoft.com/office/officeart/2018/2/layout/IconVerticalSolidList"/>
    <dgm:cxn modelId="{280DEE1E-675A-48F1-9503-E190911DEC12}" type="presParOf" srcId="{4227C1E0-E9C1-440E-852D-7B16E623964E}" destId="{372952F3-7543-4D99-A164-8732A06B2513}" srcOrd="0" destOrd="0" presId="urn:microsoft.com/office/officeart/2018/2/layout/IconVerticalSolidList"/>
    <dgm:cxn modelId="{A1BBC44C-295C-4736-9A61-21D998324104}" type="presParOf" srcId="{4227C1E0-E9C1-440E-852D-7B16E623964E}" destId="{2D493B1B-B87D-40EF-8156-282CE589E048}" srcOrd="1" destOrd="0" presId="urn:microsoft.com/office/officeart/2018/2/layout/IconVerticalSolidList"/>
    <dgm:cxn modelId="{836EE19C-E113-4F92-B7F1-69AC6191CD9E}" type="presParOf" srcId="{4227C1E0-E9C1-440E-852D-7B16E623964E}" destId="{FE97541D-8EAE-4A50-86A0-46DAB7DB5F3C}" srcOrd="2" destOrd="0" presId="urn:microsoft.com/office/officeart/2018/2/layout/IconVerticalSolidList"/>
    <dgm:cxn modelId="{7D49B27E-C611-45C6-8745-CF2E91BD830F}" type="presParOf" srcId="{4227C1E0-E9C1-440E-852D-7B16E623964E}" destId="{8C278D05-D9B4-4F36-AA09-FD5CE2F131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6E1AB-DEE7-4CD9-9F05-E0B078BABC14}">
      <dsp:nvSpPr>
        <dsp:cNvPr id="0" name=""/>
        <dsp:cNvSpPr/>
      </dsp:nvSpPr>
      <dsp:spPr>
        <a:xfrm>
          <a:off x="478800" y="109627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D47990-0CDA-449C-B98A-40811D6C75BB}">
      <dsp:nvSpPr>
        <dsp:cNvPr id="0" name=""/>
        <dsp:cNvSpPr/>
      </dsp:nvSpPr>
      <dsp:spPr>
        <a:xfrm>
          <a:off x="71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1912D-4A69-434B-8967-145639F31A8F}">
      <dsp:nvSpPr>
        <dsp:cNvPr id="0" name=""/>
        <dsp:cNvSpPr/>
      </dsp:nvSpPr>
      <dsp:spPr>
        <a:xfrm>
          <a:off x="12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Definition   </a:t>
          </a:r>
          <a:endParaRPr lang="en-US" sz="1500" kern="1200"/>
        </a:p>
      </dsp:txBody>
      <dsp:txXfrm>
        <a:off x="127800" y="2536272"/>
        <a:ext cx="1800000" cy="720000"/>
      </dsp:txXfrm>
    </dsp:sp>
    <dsp:sp modelId="{EAF06AB5-712A-4C24-AD69-2AA3E8FCECD2}">
      <dsp:nvSpPr>
        <dsp:cNvPr id="0" name=""/>
        <dsp:cNvSpPr/>
      </dsp:nvSpPr>
      <dsp:spPr>
        <a:xfrm>
          <a:off x="2593800" y="109627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F6828-B1D0-486F-BE79-00F484EE476B}">
      <dsp:nvSpPr>
        <dsp:cNvPr id="0" name=""/>
        <dsp:cNvSpPr/>
      </dsp:nvSpPr>
      <dsp:spPr>
        <a:xfrm>
          <a:off x="2827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589F5-8F5F-4FA5-945B-D804490137BA}">
      <dsp:nvSpPr>
        <dsp:cNvPr id="0" name=""/>
        <dsp:cNvSpPr/>
      </dsp:nvSpPr>
      <dsp:spPr>
        <a:xfrm>
          <a:off x="224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Value/Challenges  </a:t>
          </a:r>
          <a:endParaRPr lang="en-US" sz="1500" kern="1200"/>
        </a:p>
      </dsp:txBody>
      <dsp:txXfrm>
        <a:off x="2242800" y="2536272"/>
        <a:ext cx="1800000" cy="720000"/>
      </dsp:txXfrm>
    </dsp:sp>
    <dsp:sp modelId="{B0F257E6-0E4F-4D5A-A474-9064CE2EA91C}">
      <dsp:nvSpPr>
        <dsp:cNvPr id="0" name=""/>
        <dsp:cNvSpPr/>
      </dsp:nvSpPr>
      <dsp:spPr>
        <a:xfrm>
          <a:off x="4708800" y="109627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F9615D-F541-43E5-9A1A-2919C7FAC235}">
      <dsp:nvSpPr>
        <dsp:cNvPr id="0" name=""/>
        <dsp:cNvSpPr/>
      </dsp:nvSpPr>
      <dsp:spPr>
        <a:xfrm>
          <a:off x="494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8C6F3B-1E76-4C6A-904B-F357032058A1}">
      <dsp:nvSpPr>
        <dsp:cNvPr id="0" name=""/>
        <dsp:cNvSpPr/>
      </dsp:nvSpPr>
      <dsp:spPr>
        <a:xfrm>
          <a:off x="435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Framework within Marketing </a:t>
          </a:r>
          <a:endParaRPr lang="en-US" sz="1500" kern="1200"/>
        </a:p>
      </dsp:txBody>
      <dsp:txXfrm>
        <a:off x="4357800" y="2536272"/>
        <a:ext cx="1800000" cy="720000"/>
      </dsp:txXfrm>
    </dsp:sp>
    <dsp:sp modelId="{921873F1-FF0B-42C5-8CC6-7E492CBE3C93}">
      <dsp:nvSpPr>
        <dsp:cNvPr id="0" name=""/>
        <dsp:cNvSpPr/>
      </dsp:nvSpPr>
      <dsp:spPr>
        <a:xfrm>
          <a:off x="6823800" y="109627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F24E9-661B-4783-9776-AA30DF3AFBED}">
      <dsp:nvSpPr>
        <dsp:cNvPr id="0" name=""/>
        <dsp:cNvSpPr/>
      </dsp:nvSpPr>
      <dsp:spPr>
        <a:xfrm>
          <a:off x="7057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1A2B0-62AE-4280-BAD8-740AA0BD191A}">
      <dsp:nvSpPr>
        <dsp:cNvPr id="0" name=""/>
        <dsp:cNvSpPr/>
      </dsp:nvSpPr>
      <dsp:spPr>
        <a:xfrm>
          <a:off x="647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Examples  </a:t>
          </a:r>
          <a:endParaRPr lang="en-US" sz="1500" kern="1200"/>
        </a:p>
      </dsp:txBody>
      <dsp:txXfrm>
        <a:off x="6472800" y="2536272"/>
        <a:ext cx="1800000" cy="720000"/>
      </dsp:txXfrm>
    </dsp:sp>
    <dsp:sp modelId="{D2ABECAF-7E57-4439-A479-61685957D354}">
      <dsp:nvSpPr>
        <dsp:cNvPr id="0" name=""/>
        <dsp:cNvSpPr/>
      </dsp:nvSpPr>
      <dsp:spPr>
        <a:xfrm>
          <a:off x="8938800" y="1096271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104174-D362-4983-9A77-A013998DD7CA}">
      <dsp:nvSpPr>
        <dsp:cNvPr id="0" name=""/>
        <dsp:cNvSpPr/>
      </dsp:nvSpPr>
      <dsp:spPr>
        <a:xfrm>
          <a:off x="9172800" y="133027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6AD8D-4E39-4B2B-8869-1724B01D2109}">
      <dsp:nvSpPr>
        <dsp:cNvPr id="0" name=""/>
        <dsp:cNvSpPr/>
      </dsp:nvSpPr>
      <dsp:spPr>
        <a:xfrm>
          <a:off x="858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Implementation within Lea Vale Medical Group</a:t>
          </a:r>
          <a:endParaRPr lang="en-US" sz="1500" kern="1200"/>
        </a:p>
      </dsp:txBody>
      <dsp:txXfrm>
        <a:off x="8587800" y="253627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5DFC1-0334-45CD-913A-C62FB9B1BDE2}">
      <dsp:nvSpPr>
        <dsp:cNvPr id="0" name=""/>
        <dsp:cNvSpPr/>
      </dsp:nvSpPr>
      <dsp:spPr>
        <a:xfrm>
          <a:off x="2232405" y="0"/>
          <a:ext cx="1488270" cy="1656071"/>
        </a:xfrm>
        <a:prstGeom prst="trapezoid">
          <a:avLst>
            <a:gd name="adj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Philanthropic</a:t>
          </a:r>
          <a:r>
            <a:rPr lang="en-GB" sz="1600" kern="1200" dirty="0"/>
            <a:t> </a:t>
          </a:r>
        </a:p>
      </dsp:txBody>
      <dsp:txXfrm>
        <a:off x="2232405" y="0"/>
        <a:ext cx="1488270" cy="1656071"/>
      </dsp:txXfrm>
    </dsp:sp>
    <dsp:sp modelId="{5D74B637-A5FE-44FC-899C-8C27EB215BB8}">
      <dsp:nvSpPr>
        <dsp:cNvPr id="0" name=""/>
        <dsp:cNvSpPr/>
      </dsp:nvSpPr>
      <dsp:spPr>
        <a:xfrm>
          <a:off x="1488270" y="1656071"/>
          <a:ext cx="2976541" cy="1656071"/>
        </a:xfrm>
        <a:prstGeom prst="trapezoid">
          <a:avLst>
            <a:gd name="adj" fmla="val 44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Ethical</a:t>
          </a:r>
        </a:p>
      </dsp:txBody>
      <dsp:txXfrm>
        <a:off x="2009165" y="1656071"/>
        <a:ext cx="1934751" cy="1656071"/>
      </dsp:txXfrm>
    </dsp:sp>
    <dsp:sp modelId="{CACE2DA9-796B-472B-BE34-548D69C8740F}">
      <dsp:nvSpPr>
        <dsp:cNvPr id="0" name=""/>
        <dsp:cNvSpPr/>
      </dsp:nvSpPr>
      <dsp:spPr>
        <a:xfrm>
          <a:off x="744135" y="3312143"/>
          <a:ext cx="4464811" cy="1656071"/>
        </a:xfrm>
        <a:prstGeom prst="trapezoid">
          <a:avLst>
            <a:gd name="adj" fmla="val 44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Legal</a:t>
          </a:r>
        </a:p>
      </dsp:txBody>
      <dsp:txXfrm>
        <a:off x="1525477" y="3312143"/>
        <a:ext cx="2902127" cy="1656071"/>
      </dsp:txXfrm>
    </dsp:sp>
    <dsp:sp modelId="{C469965F-75F2-4104-AE78-91FAABAED149}">
      <dsp:nvSpPr>
        <dsp:cNvPr id="0" name=""/>
        <dsp:cNvSpPr/>
      </dsp:nvSpPr>
      <dsp:spPr>
        <a:xfrm rot="10800000">
          <a:off x="1942682" y="4968215"/>
          <a:ext cx="3545585" cy="1656071"/>
        </a:xfrm>
        <a:prstGeom prst="nonIsoscelesTrapezoid">
          <a:avLst>
            <a:gd name="adj1" fmla="val 0"/>
            <a:gd name="adj2" fmla="val 44934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6500" kern="1200" dirty="0"/>
        </a:p>
      </dsp:txBody>
      <dsp:txXfrm rot="10800000">
        <a:off x="2686817" y="4968215"/>
        <a:ext cx="2801450" cy="1656071"/>
      </dsp:txXfrm>
    </dsp:sp>
    <dsp:sp modelId="{9816E365-6F4F-4458-9434-1396073AE756}">
      <dsp:nvSpPr>
        <dsp:cNvPr id="0" name=""/>
        <dsp:cNvSpPr/>
      </dsp:nvSpPr>
      <dsp:spPr>
        <a:xfrm>
          <a:off x="0" y="4968215"/>
          <a:ext cx="5953082" cy="1656071"/>
        </a:xfrm>
        <a:prstGeom prst="trapezoid">
          <a:avLst>
            <a:gd name="adj" fmla="val 4493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Economic</a:t>
          </a:r>
          <a:r>
            <a:rPr lang="en-GB" sz="3200" b="1" kern="1200" dirty="0"/>
            <a:t> </a:t>
          </a:r>
        </a:p>
      </dsp:txBody>
      <dsp:txXfrm>
        <a:off x="1041789" y="4968215"/>
        <a:ext cx="3869503" cy="16560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B99E5-E8B0-418C-8E46-9D18FA3D443E}">
      <dsp:nvSpPr>
        <dsp:cNvPr id="0" name=""/>
        <dsp:cNvSpPr/>
      </dsp:nvSpPr>
      <dsp:spPr>
        <a:xfrm>
          <a:off x="0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98CE7D-A5E9-4831-9A1E-99D7745AA219}">
      <dsp:nvSpPr>
        <dsp:cNvPr id="0" name=""/>
        <dsp:cNvSpPr/>
      </dsp:nvSpPr>
      <dsp:spPr>
        <a:xfrm>
          <a:off x="300136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NICE – Cost per QALY </a:t>
          </a:r>
          <a:r>
            <a:rPr lang="en-GB" sz="1900" kern="1200" dirty="0">
              <a:sym typeface="Wingdings" panose="05000000000000000000" pitchFamily="2" charset="2"/>
            </a:rPr>
            <a:t></a:t>
          </a:r>
          <a:r>
            <a:rPr lang="en-GB" sz="1900" kern="1200" dirty="0"/>
            <a:t> Cost effectiveness of new treatments (King’s Fund, 2017)</a:t>
          </a:r>
          <a:endParaRPr lang="en-US" sz="1900" kern="1200" dirty="0"/>
        </a:p>
      </dsp:txBody>
      <dsp:txXfrm>
        <a:off x="350375" y="997410"/>
        <a:ext cx="2600752" cy="1614803"/>
      </dsp:txXfrm>
    </dsp:sp>
    <dsp:sp modelId="{24BD94E8-E014-4FD4-8D83-501CB348197D}">
      <dsp:nvSpPr>
        <dsp:cNvPr id="0" name=""/>
        <dsp:cNvSpPr/>
      </dsp:nvSpPr>
      <dsp:spPr>
        <a:xfrm>
          <a:off x="3301503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53B728-4077-4222-97A1-23F8FB5BDB5D}">
      <dsp:nvSpPr>
        <dsp:cNvPr id="0" name=""/>
        <dsp:cNvSpPr/>
      </dsp:nvSpPr>
      <dsp:spPr>
        <a:xfrm>
          <a:off x="3601640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Covid 19 Pandemic </a:t>
          </a:r>
          <a:r>
            <a:rPr lang="en-GB" sz="1900" kern="1200" dirty="0">
              <a:sym typeface="Wingdings" panose="05000000000000000000" pitchFamily="2" charset="2"/>
            </a:rPr>
            <a:t></a:t>
          </a:r>
          <a:r>
            <a:rPr lang="en-GB" sz="1900" kern="1200" dirty="0"/>
            <a:t> Crisis Management </a:t>
          </a:r>
          <a:r>
            <a:rPr lang="en-GB" sz="1900" kern="1200" dirty="0">
              <a:sym typeface="Wingdings" panose="05000000000000000000" pitchFamily="2" charset="2"/>
            </a:rPr>
            <a:t></a:t>
          </a:r>
          <a:r>
            <a:rPr lang="en-GB" sz="1900" kern="1200" dirty="0"/>
            <a:t> Marketing of Remote Consultations (Greenhalgh et al, 2020) </a:t>
          </a:r>
          <a:endParaRPr lang="en-US" sz="1900" kern="1200" dirty="0"/>
        </a:p>
      </dsp:txBody>
      <dsp:txXfrm>
        <a:off x="3651879" y="997410"/>
        <a:ext cx="2600752" cy="1614803"/>
      </dsp:txXfrm>
    </dsp:sp>
    <dsp:sp modelId="{CE4546CB-B041-412C-A2E4-F492987D8BA0}">
      <dsp:nvSpPr>
        <dsp:cNvPr id="0" name=""/>
        <dsp:cNvSpPr/>
      </dsp:nvSpPr>
      <dsp:spPr>
        <a:xfrm>
          <a:off x="6603007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919174-1064-45A9-A7A1-7C510A6FAD9E}">
      <dsp:nvSpPr>
        <dsp:cNvPr id="0" name=""/>
        <dsp:cNvSpPr/>
      </dsp:nvSpPr>
      <dsp:spPr>
        <a:xfrm>
          <a:off x="6903144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Bromley by Bow Centre (Davis-Hall, 2018) </a:t>
          </a:r>
          <a:endParaRPr lang="en-US" sz="1900" kern="1200" dirty="0"/>
        </a:p>
      </dsp:txBody>
      <dsp:txXfrm>
        <a:off x="6953383" y="997410"/>
        <a:ext cx="2600752" cy="1614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1A8F2-3434-4A42-A05C-A8CAF0C4994D}">
      <dsp:nvSpPr>
        <dsp:cNvPr id="0" name=""/>
        <dsp:cNvSpPr/>
      </dsp:nvSpPr>
      <dsp:spPr>
        <a:xfrm>
          <a:off x="0" y="4102"/>
          <a:ext cx="5913437" cy="87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C5A02-0D99-4422-A7BF-7F554EDF8AC9}">
      <dsp:nvSpPr>
        <dsp:cNvPr id="0" name=""/>
        <dsp:cNvSpPr/>
      </dsp:nvSpPr>
      <dsp:spPr>
        <a:xfrm>
          <a:off x="264346" y="200724"/>
          <a:ext cx="480630" cy="4806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9024B-4A32-4E1E-BA07-BE21496567EA}">
      <dsp:nvSpPr>
        <dsp:cNvPr id="0" name=""/>
        <dsp:cNvSpPr/>
      </dsp:nvSpPr>
      <dsp:spPr>
        <a:xfrm>
          <a:off x="1009324" y="4102"/>
          <a:ext cx="4904112" cy="87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85" tIns="92485" rIns="92485" bIns="9248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TBL </a:t>
          </a:r>
          <a:endParaRPr lang="en-US" sz="1900" kern="1200"/>
        </a:p>
      </dsp:txBody>
      <dsp:txXfrm>
        <a:off x="1009324" y="4102"/>
        <a:ext cx="4904112" cy="873874"/>
      </dsp:txXfrm>
    </dsp:sp>
    <dsp:sp modelId="{3E364F93-BE52-4CC2-A321-568FBA6A0B12}">
      <dsp:nvSpPr>
        <dsp:cNvPr id="0" name=""/>
        <dsp:cNvSpPr/>
      </dsp:nvSpPr>
      <dsp:spPr>
        <a:xfrm>
          <a:off x="0" y="1096445"/>
          <a:ext cx="5913437" cy="87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0D991-065D-4232-B495-BB0CE8548113}">
      <dsp:nvSpPr>
        <dsp:cNvPr id="0" name=""/>
        <dsp:cNvSpPr/>
      </dsp:nvSpPr>
      <dsp:spPr>
        <a:xfrm>
          <a:off x="264346" y="1293066"/>
          <a:ext cx="480630" cy="4806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9003C-2CD8-49B6-9C39-D54A5B44C4A8}">
      <dsp:nvSpPr>
        <dsp:cNvPr id="0" name=""/>
        <dsp:cNvSpPr/>
      </dsp:nvSpPr>
      <dsp:spPr>
        <a:xfrm>
          <a:off x="1009324" y="1096445"/>
          <a:ext cx="4904112" cy="87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85" tIns="92485" rIns="92485" bIns="9248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Bi-directional Value Creation </a:t>
          </a:r>
          <a:endParaRPr lang="en-US" sz="1900" kern="1200"/>
        </a:p>
      </dsp:txBody>
      <dsp:txXfrm>
        <a:off x="1009324" y="1096445"/>
        <a:ext cx="4904112" cy="873874"/>
      </dsp:txXfrm>
    </dsp:sp>
    <dsp:sp modelId="{568B0F0C-F76E-4C81-AA14-0CDF1F0AEBDD}">
      <dsp:nvSpPr>
        <dsp:cNvPr id="0" name=""/>
        <dsp:cNvSpPr/>
      </dsp:nvSpPr>
      <dsp:spPr>
        <a:xfrm>
          <a:off x="0" y="2188787"/>
          <a:ext cx="5913437" cy="87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A9D521-72AD-4804-AC6D-3624A04AA02E}">
      <dsp:nvSpPr>
        <dsp:cNvPr id="0" name=""/>
        <dsp:cNvSpPr/>
      </dsp:nvSpPr>
      <dsp:spPr>
        <a:xfrm>
          <a:off x="264346" y="2385409"/>
          <a:ext cx="480630" cy="4806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84F59-B689-4403-81C8-D10168372831}">
      <dsp:nvSpPr>
        <dsp:cNvPr id="0" name=""/>
        <dsp:cNvSpPr/>
      </dsp:nvSpPr>
      <dsp:spPr>
        <a:xfrm>
          <a:off x="1009324" y="2188787"/>
          <a:ext cx="4904112" cy="87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85" tIns="92485" rIns="92485" bIns="9248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Linked to Marketing (Influence of advertising and media)  </a:t>
          </a:r>
          <a:endParaRPr lang="en-US" sz="1900" kern="1200"/>
        </a:p>
      </dsp:txBody>
      <dsp:txXfrm>
        <a:off x="1009324" y="2188787"/>
        <a:ext cx="4904112" cy="873874"/>
      </dsp:txXfrm>
    </dsp:sp>
    <dsp:sp modelId="{B44E40FE-087D-4222-B44C-EC8AB9143F1C}">
      <dsp:nvSpPr>
        <dsp:cNvPr id="0" name=""/>
        <dsp:cNvSpPr/>
      </dsp:nvSpPr>
      <dsp:spPr>
        <a:xfrm>
          <a:off x="0" y="3281130"/>
          <a:ext cx="5913437" cy="87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5AD2A3-D583-4A88-922D-4760F6DB1728}">
      <dsp:nvSpPr>
        <dsp:cNvPr id="0" name=""/>
        <dsp:cNvSpPr/>
      </dsp:nvSpPr>
      <dsp:spPr>
        <a:xfrm>
          <a:off x="264346" y="3477752"/>
          <a:ext cx="480630" cy="4806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561D5-CB88-4691-AF74-D344399C1015}">
      <dsp:nvSpPr>
        <dsp:cNvPr id="0" name=""/>
        <dsp:cNvSpPr/>
      </dsp:nvSpPr>
      <dsp:spPr>
        <a:xfrm>
          <a:off x="1009324" y="3281130"/>
          <a:ext cx="4904112" cy="87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85" tIns="92485" rIns="92485" bIns="9248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Measurement   </a:t>
          </a:r>
          <a:endParaRPr lang="en-US" sz="1900" kern="1200"/>
        </a:p>
      </dsp:txBody>
      <dsp:txXfrm>
        <a:off x="1009324" y="3281130"/>
        <a:ext cx="4904112" cy="873874"/>
      </dsp:txXfrm>
    </dsp:sp>
    <dsp:sp modelId="{372952F3-7543-4D99-A164-8732A06B2513}">
      <dsp:nvSpPr>
        <dsp:cNvPr id="0" name=""/>
        <dsp:cNvSpPr/>
      </dsp:nvSpPr>
      <dsp:spPr>
        <a:xfrm>
          <a:off x="0" y="4373473"/>
          <a:ext cx="5913437" cy="8738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93B1B-B87D-40EF-8156-282CE589E048}">
      <dsp:nvSpPr>
        <dsp:cNvPr id="0" name=""/>
        <dsp:cNvSpPr/>
      </dsp:nvSpPr>
      <dsp:spPr>
        <a:xfrm>
          <a:off x="264346" y="4570094"/>
          <a:ext cx="480630" cy="4806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78D05-D9B4-4F36-AA09-FD5CE2F131EA}">
      <dsp:nvSpPr>
        <dsp:cNvPr id="0" name=""/>
        <dsp:cNvSpPr/>
      </dsp:nvSpPr>
      <dsp:spPr>
        <a:xfrm>
          <a:off x="1009324" y="4373473"/>
          <a:ext cx="4904112" cy="873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85" tIns="92485" rIns="92485" bIns="9248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 Vale: Stakeholder engagement/new methods/services, Social media</a:t>
          </a:r>
          <a:endParaRPr lang="en-US" sz="1900" kern="1200"/>
        </a:p>
      </dsp:txBody>
      <dsp:txXfrm>
        <a:off x="1009324" y="4373473"/>
        <a:ext cx="4904112" cy="8738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E3298F-B2E8-4E96-BA1D-3A6B811F9E3B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B875D1-0FA7-45FD-B190-CA5CDE6154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50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start the slide show (full screen mode) for the narrated recording (Function of Slide Show: Record </a:t>
            </a:r>
            <a:r>
              <a:rPr lang="en-GB"/>
              <a:t>slide show was used).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735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020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227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877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7401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480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8999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QALY: Quality Adjusted Life Year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133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3849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SWOT/TOWS Implementation at Lea Vale Medical Group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B875D1-0FA7-45FD-B190-CA5CDE61546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653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750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746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358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880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6489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2257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335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47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240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9325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613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7C8F68-DAD3-4F2A-901C-C8F099C02BB2}" type="datetimeFigureOut">
              <a:rPr lang="en-GB" smtClean="0"/>
              <a:t>20/06/2020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AEFFD90-DC63-4C6D-9D92-BCF34313A64F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720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5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59225-64F0-4B89-8006-7B2B0E59C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7071" y="1584552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4500" dirty="0">
                <a:solidFill>
                  <a:srgbClr val="454545"/>
                </a:solidFill>
              </a:rPr>
              <a:t>Corporate Social Responsibility (CSR) and Marketing Management (BMMB7012D)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A7934F-377F-42C6-994F-4F772F8403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5372" y="4133234"/>
            <a:ext cx="9120954" cy="74437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By Yasar Khan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AEB8A3B-8DA2-4929-BB3B-1262A38072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775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779"/>
    </mc:Choice>
    <mc:Fallback xmlns="">
      <p:transition spd="slow" advTm="12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0CA7E-81BB-4B09-A1FD-543808AC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831707-0E7F-4552-B69A-531382FB0A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051869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FA81F8F-AD13-4B78-9F96-1AA1919E23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7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24"/>
    </mc:Choice>
    <mc:Fallback xmlns="">
      <p:transition spd="slow" advTm="42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282B-934F-4DFF-8131-912B1734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Definition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5DF12-6054-430E-B2F3-19A39FC19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 consistent definition – limitation of analysis (Sheehy, 2015)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Empirically consists of communicated policies and practices at the discretion of organisations that reflect business responsibility for some wider societal good (Matten &amp; Moon, 2008). </a:t>
            </a:r>
          </a:p>
          <a:p>
            <a:endParaRPr lang="en-GB" dirty="0"/>
          </a:p>
          <a:p>
            <a:r>
              <a:rPr lang="en-GB" dirty="0"/>
              <a:t>Triple Bottom Line (TBL) – Profits, Society and Environment (Elkington, 1994)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26CEF1D4-2672-47B2-B614-DA5F5085C3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1428ED2-1B17-4047-AFF8-6D16659CD4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71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654"/>
    </mc:Choice>
    <mc:Fallback xmlns="">
      <p:transition spd="slow" advTm="67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9EEBBE5-D216-46AF-8494-828FD17DA4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3310694"/>
              </p:ext>
            </p:extLst>
          </p:nvPr>
        </p:nvGraphicFramePr>
        <p:xfrm>
          <a:off x="0" y="135467"/>
          <a:ext cx="8754533" cy="6624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AA845A9-DFCC-4227-AE9E-ABA1FB015396}"/>
              </a:ext>
            </a:extLst>
          </p:cNvPr>
          <p:cNvSpPr txBox="1"/>
          <p:nvPr/>
        </p:nvSpPr>
        <p:spPr>
          <a:xfrm>
            <a:off x="192505" y="383572"/>
            <a:ext cx="2838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Carroll (1991)</a:t>
            </a:r>
            <a:endParaRPr lang="en-GB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FE142199-7D99-4B63-B523-CBAA4FC4AB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710540"/>
              </p:ext>
            </p:extLst>
          </p:nvPr>
        </p:nvGraphicFramePr>
        <p:xfrm>
          <a:off x="5026984" y="2401948"/>
          <a:ext cx="6940428" cy="4114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3476">
                  <a:extLst>
                    <a:ext uri="{9D8B030D-6E8A-4147-A177-3AD203B41FA5}">
                      <a16:colId xmlns:a16="http://schemas.microsoft.com/office/drawing/2014/main" val="2764890293"/>
                    </a:ext>
                  </a:extLst>
                </a:gridCol>
                <a:gridCol w="2313476">
                  <a:extLst>
                    <a:ext uri="{9D8B030D-6E8A-4147-A177-3AD203B41FA5}">
                      <a16:colId xmlns:a16="http://schemas.microsoft.com/office/drawing/2014/main" val="906654673"/>
                    </a:ext>
                  </a:extLst>
                </a:gridCol>
                <a:gridCol w="2313476">
                  <a:extLst>
                    <a:ext uri="{9D8B030D-6E8A-4147-A177-3AD203B41FA5}">
                      <a16:colId xmlns:a16="http://schemas.microsoft.com/office/drawing/2014/main" val="3456902758"/>
                    </a:ext>
                  </a:extLst>
                </a:gridCol>
              </a:tblGrid>
              <a:tr h="82270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Past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Present/Future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2805358"/>
                  </a:ext>
                </a:extLst>
              </a:tr>
              <a:tr h="834127">
                <a:tc>
                  <a:txBody>
                    <a:bodyPr/>
                    <a:lstStyle/>
                    <a:p>
                      <a:r>
                        <a:rPr lang="en-GB" b="1" dirty="0"/>
                        <a:t>Relationships Focus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Core Stakeholders (Organisation, Customers, Shareholders)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Core Stakeholders + Supply/Value Chain, Society, Planet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368035"/>
                  </a:ext>
                </a:extLst>
              </a:tr>
              <a:tr h="834127">
                <a:tc>
                  <a:txBody>
                    <a:bodyPr/>
                    <a:lstStyle/>
                    <a:p>
                      <a:r>
                        <a:rPr lang="en-GB" b="1" dirty="0"/>
                        <a:t>Business Focus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 Performance/Reinvest Profits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 Creation</a:t>
                      </a:r>
                    </a:p>
                    <a:p>
                      <a:r>
                        <a:rPr lang="en-GB" dirty="0"/>
                        <a:t>How Profits are generated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1671951"/>
                  </a:ext>
                </a:extLst>
              </a:tr>
              <a:tr h="834127">
                <a:tc>
                  <a:txBody>
                    <a:bodyPr/>
                    <a:lstStyle/>
                    <a:p>
                      <a:r>
                        <a:rPr lang="en-GB" b="1" dirty="0"/>
                        <a:t>Rationale for CSR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used for social ends (Unidirectional)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used for social ends, CSR enables wealth creation (Bidirectional)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809867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FBCE35D-6E8D-43CD-9A1B-1A59652592CD}"/>
              </a:ext>
            </a:extLst>
          </p:cNvPr>
          <p:cNvSpPr txBox="1"/>
          <p:nvPr/>
        </p:nvSpPr>
        <p:spPr>
          <a:xfrm>
            <a:off x="5713893" y="1700463"/>
            <a:ext cx="556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Matten, D. and Moon, J. (2020)</a:t>
            </a:r>
            <a:r>
              <a:rPr lang="en-GB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8CA4218-DB46-437A-8F15-35243AD33C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97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416"/>
    </mc:Choice>
    <mc:Fallback xmlns="">
      <p:transition spd="slow" advTm="131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2CFE3-A25F-4D49-BA9D-D87CCF336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Value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88036-2484-42A1-ABBA-C9731B8D1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CSR activities can enhance firm value </a:t>
            </a:r>
            <a:r>
              <a:rPr lang="en-GB" dirty="0">
                <a:sym typeface="Wingdings" panose="05000000000000000000" pitchFamily="2" charset="2"/>
              </a:rPr>
              <a:t> dependent on public awareness as influenced by advertising</a:t>
            </a:r>
            <a:r>
              <a:rPr lang="en-GB" dirty="0"/>
              <a:t> intensity</a:t>
            </a:r>
          </a:p>
          <a:p>
            <a:r>
              <a:rPr lang="en-GB" dirty="0"/>
              <a:t>Organisations with high CSR ratings have a better financial performance during a crisis (Lins, Servaes and Tamayo, 2017) 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Difficult to quantity – lack of consistency in measurement of CSR and Financial Performance (Galant and Cadez, 2017)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4450CAC-AEE8-429A-81E6-413835D006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75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07"/>
    </mc:Choice>
    <mc:Fallback xmlns="">
      <p:transition spd="slow" advTm="95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63004D-D01F-4969-A291-F89E0B9BC1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r="2669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2168411-10C8-4F22-AD80-4F467066A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7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2A320A-9EA0-4C9E-AA26-EAAEF28FC7AC}"/>
              </a:ext>
            </a:extLst>
          </p:cNvPr>
          <p:cNvSpPr txBox="1"/>
          <p:nvPr/>
        </p:nvSpPr>
        <p:spPr>
          <a:xfrm>
            <a:off x="807512" y="5239131"/>
            <a:ext cx="5279490" cy="9600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 dirty="0">
                <a:solidFill>
                  <a:srgbClr val="FFFFFE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Maignan, Ferrell and Ferrell (2005)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76E868E-2D30-43CC-AAD1-727A709BE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7511" y="5073596"/>
            <a:ext cx="528319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00D427F-B5ED-47C9-9DE9-2238DFF32D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3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39"/>
    </mc:Choice>
    <mc:Fallback xmlns="">
      <p:transition spd="slow" advTm="71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71D26-EBF8-4055-A8FE-51148143C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Examples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193EF-20D8-49E0-8F39-D255D345A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Founding B organisations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 submitted multi-year B Impact Reports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progress toward CSR goals and made profit from 2010 to 2015 (Wilburn and Wilburn, 2015)</a:t>
            </a:r>
          </a:p>
          <a:p>
            <a:endParaRPr lang="en-GB" dirty="0"/>
          </a:p>
          <a:p>
            <a:r>
              <a:rPr lang="en-GB" dirty="0"/>
              <a:t>Companies ranked higher for sustainability goals (e.g. Unilever, Marks and Spencer) are more likely to use social media platforms to communicate with their customers (Reilly and Hynan, 2014). </a:t>
            </a:r>
          </a:p>
          <a:p>
            <a:endParaRPr lang="en-GB" dirty="0"/>
          </a:p>
          <a:p>
            <a:r>
              <a:rPr lang="en-GB" dirty="0"/>
              <a:t>CSR activity influences media coverage (especially for </a:t>
            </a:r>
            <a:r>
              <a:rPr lang="en-GB" i="1" dirty="0"/>
              <a:t>Sin</a:t>
            </a:r>
            <a:r>
              <a:rPr lang="en-GB" dirty="0"/>
              <a:t> industries) and capital costs (Cahan et al, 2015).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C28308D-EBC4-4C5C-9A56-B264BC7A96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0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117"/>
    </mc:Choice>
    <mc:Fallback xmlns="">
      <p:transition spd="slow" advTm="831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DC8F-3FC0-4E00-920B-2344E2018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 dirty="0"/>
              <a:t>NHS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F005F7-B841-484B-9FC0-9F8D574F94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679775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34C9B3F-FB36-4655-90E4-65829038BC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7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698"/>
    </mc:Choice>
    <mc:Fallback xmlns="">
      <p:transition spd="slow" advTm="147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0DD0F-5A2F-4934-8A0B-E55BEFDDD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376053"/>
            <a:ext cx="9405891" cy="1002990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Future Leaders and Consumers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59C1A-0706-4817-A19A-AE6D3F374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464991"/>
            <a:ext cx="9405891" cy="2403571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Winograd &amp; Hais, (2014):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By 2025, Millennials &gt; 50 % of the workforce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Stakeholder Philosophy -  64.4% of millennials identify as stakeholder oriented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Motivated by societal welfare rather than personal success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Will occupy positions of power </a:t>
            </a:r>
            <a:r>
              <a:rPr lang="en-GB" sz="1600" dirty="0">
                <a:sym typeface="Wingdings" panose="05000000000000000000" pitchFamily="2" charset="2"/>
              </a:rPr>
              <a:t> transformative change </a:t>
            </a:r>
            <a:r>
              <a:rPr lang="en-GB" sz="1600" dirty="0"/>
              <a:t>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E8988D5-231D-474C-ABED-DE58B52D4D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97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237"/>
    </mc:Choice>
    <mc:Fallback xmlns="">
      <p:transition spd="slow" advTm="36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00C72C0-56E6-4C36-83B9-EA7DB4FF8F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2853329"/>
              </p:ext>
            </p:extLst>
          </p:nvPr>
        </p:nvGraphicFramePr>
        <p:xfrm>
          <a:off x="0" y="0"/>
          <a:ext cx="12192000" cy="685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998980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12720609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823124442"/>
                    </a:ext>
                  </a:extLst>
                </a:gridCol>
              </a:tblGrid>
              <a:tr h="2764727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endParaRPr lang="en-GB" sz="2400" dirty="0"/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Strengths:  </a:t>
                      </a:r>
                      <a:r>
                        <a:rPr lang="en-GB" sz="2400" b="0" dirty="0"/>
                        <a:t>Outstanding CQC</a:t>
                      </a:r>
                    </a:p>
                    <a:p>
                      <a:r>
                        <a:rPr lang="en-GB" sz="2400" b="0" dirty="0"/>
                        <a:t>Clear Vision/Mission Statement/Values </a:t>
                      </a:r>
                    </a:p>
                    <a:p>
                      <a:r>
                        <a:rPr lang="en-GB" sz="2400" b="0" dirty="0"/>
                        <a:t>Relatively high trust/ Public Satisfaction </a:t>
                      </a:r>
                    </a:p>
                    <a:p>
                      <a:r>
                        <a:rPr lang="en-GB" sz="2400" b="0" dirty="0"/>
                        <a:t>Diverse Workforce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Weaknesses: </a:t>
                      </a:r>
                    </a:p>
                    <a:p>
                      <a:r>
                        <a:rPr lang="en-GB" sz="2400" b="0" dirty="0"/>
                        <a:t>Outdated website </a:t>
                      </a:r>
                    </a:p>
                    <a:p>
                      <a:r>
                        <a:rPr lang="en-GB" sz="2400" b="0" dirty="0"/>
                        <a:t>Lack of social media presence </a:t>
                      </a:r>
                    </a:p>
                    <a:p>
                      <a:r>
                        <a:rPr lang="en-GB" sz="2400" b="0" dirty="0"/>
                        <a:t>Lack of Proactive Stakeholder engagement </a:t>
                      </a:r>
                    </a:p>
                    <a:p>
                      <a:r>
                        <a:rPr lang="en-GB" sz="2400" b="0" dirty="0"/>
                        <a:t>Standardised Measurement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196664"/>
                  </a:ext>
                </a:extLst>
              </a:tr>
              <a:tr h="2046637">
                <a:tc>
                  <a:txBody>
                    <a:bodyPr/>
                    <a:lstStyle/>
                    <a:p>
                      <a:r>
                        <a:rPr lang="en-GB" sz="2400" b="1" dirty="0"/>
                        <a:t>Opportunities: </a:t>
                      </a:r>
                    </a:p>
                    <a:p>
                      <a:r>
                        <a:rPr lang="en-GB" sz="2400" dirty="0"/>
                        <a:t>Technology/Remote Consultations </a:t>
                      </a:r>
                    </a:p>
                    <a:p>
                      <a:r>
                        <a:rPr lang="en-GB" sz="2400" dirty="0"/>
                        <a:t>Collaborative Working  </a:t>
                      </a:r>
                    </a:p>
                    <a:p>
                      <a:r>
                        <a:rPr lang="en-GB" sz="2400" dirty="0"/>
                        <a:t>Millennials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Delivery of new services in new ways e.g. Remote monitoring of chronic disease using apps </a:t>
                      </a:r>
                    </a:p>
                    <a:p>
                      <a:r>
                        <a:rPr lang="en-GB" sz="2400" dirty="0"/>
                        <a:t>Homelessness Service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Utilise pre-existing skills – website development </a:t>
                      </a:r>
                    </a:p>
                    <a:p>
                      <a:r>
                        <a:rPr lang="en-GB" sz="2400" dirty="0"/>
                        <a:t>Communicate using social media (Twitter, Facebook) </a:t>
                      </a:r>
                    </a:p>
                    <a:p>
                      <a:r>
                        <a:rPr lang="en-GB" sz="2400" dirty="0"/>
                        <a:t>Stakeholder Engagement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9796353"/>
                  </a:ext>
                </a:extLst>
              </a:tr>
              <a:tr h="2046637">
                <a:tc>
                  <a:txBody>
                    <a:bodyPr/>
                    <a:lstStyle/>
                    <a:p>
                      <a:r>
                        <a:rPr lang="en-GB" sz="2400" b="1" dirty="0"/>
                        <a:t>Threats:</a:t>
                      </a:r>
                    </a:p>
                    <a:p>
                      <a:r>
                        <a:rPr lang="en-GB" sz="2400" dirty="0"/>
                        <a:t>Covid -19 Pandemic </a:t>
                      </a:r>
                    </a:p>
                    <a:p>
                      <a:r>
                        <a:rPr lang="en-GB" sz="2400" dirty="0"/>
                        <a:t>Austerity/Government Policy </a:t>
                      </a:r>
                    </a:p>
                    <a:p>
                      <a:r>
                        <a:rPr lang="en-GB" sz="2400" dirty="0"/>
                        <a:t>Fake News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Flexible approach – Bespoke and Tailored Services </a:t>
                      </a:r>
                    </a:p>
                    <a:p>
                      <a:r>
                        <a:rPr lang="en-GB" sz="2400" dirty="0"/>
                        <a:t>Gov/Stakeholder Engagement </a:t>
                      </a:r>
                    </a:p>
                    <a:p>
                      <a:r>
                        <a:rPr lang="en-GB" sz="2400" dirty="0"/>
                        <a:t>Local GPs part of Public Health info campaign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Demonstrate impact of new services to the Gov/Public </a:t>
                      </a:r>
                    </a:p>
                    <a:p>
                      <a:r>
                        <a:rPr lang="en-GB" sz="2400" dirty="0"/>
                        <a:t>Proactive social media strategy to provide info and respond to queries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2565132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CB5F038-8B90-4CA4-A354-599D2AEC17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5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964"/>
    </mc:Choice>
    <mc:Fallback xmlns="">
      <p:transition spd="slow" advTm="145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86B93D-0879-4BC3-B616-90E504482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0E885D-F4D2-48FD-95D9-DA0751F3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0059A-EF82-4E11-86C8-EF6741002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2307409"/>
            <a:ext cx="3157577" cy="3747316"/>
          </a:xfrm>
        </p:spPr>
        <p:txBody>
          <a:bodyPr anchor="t">
            <a:normAutofit/>
          </a:bodyPr>
          <a:lstStyle/>
          <a:p>
            <a:r>
              <a:rPr lang="en-GB" sz="3000" b="1" dirty="0">
                <a:solidFill>
                  <a:srgbClr val="0070C0"/>
                </a:solidFill>
              </a:rPr>
              <a:t>Conclusion</a:t>
            </a:r>
            <a:r>
              <a:rPr lang="en-GB" sz="3000" dirty="0"/>
              <a:t>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9EC1CB8-4497-451C-9F6C-6BC9B6505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599AF7C-8D7E-4D1B-AB28-587084B3D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77ABFD-6304-42F7-9EF3-6BF548EBB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846576"/>
              </p:ext>
            </p:extLst>
          </p:nvPr>
        </p:nvGraphicFramePr>
        <p:xfrm>
          <a:off x="1136347" y="803275"/>
          <a:ext cx="5913437" cy="5251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9E6BA6C-1215-4240-B440-B2A0B6A84C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26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54"/>
    </mc:Choice>
    <mc:Fallback xmlns="">
      <p:transition spd="slow" advTm="56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E81A-9FE8-4466-B8F6-852951FC2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5930"/>
            <a:ext cx="10515600" cy="48510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F0E89-63F6-4BA6-A892-B84311CCF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95" y="681037"/>
            <a:ext cx="11919284" cy="6176963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dirty="0"/>
              <a:t>Cahan, S et al. (2015) ‘Corporate social responsibility and media coverage’, </a:t>
            </a:r>
            <a:r>
              <a:rPr lang="en-GB" i="1" dirty="0"/>
              <a:t>Journal of Banking &amp; Finance</a:t>
            </a:r>
            <a:r>
              <a:rPr lang="en-GB" dirty="0"/>
              <a:t>, Vol 59, pp. 409-422.</a:t>
            </a:r>
          </a:p>
          <a:p>
            <a:pPr lvl="0"/>
            <a:r>
              <a:rPr lang="en-GB" dirty="0"/>
              <a:t>Carroll, A. (1991) ‘The pyramid of corporate social responsibility: Toward the moral management of organizational stakeholders’, </a:t>
            </a:r>
            <a:r>
              <a:rPr lang="en-GB" i="1" dirty="0"/>
              <a:t>Business Horizons</a:t>
            </a:r>
            <a:r>
              <a:rPr lang="en-GB" dirty="0"/>
              <a:t>, 34(4), pp. 39-48. </a:t>
            </a:r>
          </a:p>
          <a:p>
            <a:pPr lvl="0"/>
            <a:r>
              <a:rPr lang="en-GB" dirty="0"/>
              <a:t>Davis-Hall, M. (2018) ‘The Bromley by Bow Centre: harnessing the power of community’, </a:t>
            </a:r>
            <a:r>
              <a:rPr lang="en-GB" i="1" dirty="0"/>
              <a:t>British Journal of General Practice</a:t>
            </a:r>
            <a:r>
              <a:rPr lang="en-GB" dirty="0"/>
              <a:t>, Vol 68, pp. 672 </a:t>
            </a:r>
          </a:p>
          <a:p>
            <a:pPr lvl="0"/>
            <a:r>
              <a:rPr lang="en-GB" dirty="0"/>
              <a:t>Elkington, J. (1994) ‘Towards the Sustainable Corporation: Win-Win-Win Business Strategies for Sustainable Development’, </a:t>
            </a:r>
            <a:r>
              <a:rPr lang="en-GB" i="1" dirty="0"/>
              <a:t>California Management Review, </a:t>
            </a:r>
            <a:r>
              <a:rPr lang="en-GB" dirty="0"/>
              <a:t>36(2), pp.  90–100.</a:t>
            </a:r>
          </a:p>
          <a:p>
            <a:pPr lvl="0"/>
            <a:r>
              <a:rPr lang="en-GB" dirty="0"/>
              <a:t>Galant, A., and Cadez, S. (2017) ‘Corporate social responsibility and financial performance relationship: a review of measurement approaches’, </a:t>
            </a:r>
            <a:r>
              <a:rPr lang="en-GB" i="1" dirty="0"/>
              <a:t>Economic Research</a:t>
            </a:r>
            <a:r>
              <a:rPr lang="en-GB" dirty="0"/>
              <a:t>, 30(1), pp.  676-693. </a:t>
            </a:r>
          </a:p>
          <a:p>
            <a:pPr lvl="0"/>
            <a:r>
              <a:rPr lang="en-GB" dirty="0"/>
              <a:t>Greenhalgh, T. (2020) ‘Video consultations for covid-19’, </a:t>
            </a:r>
            <a:r>
              <a:rPr lang="en-GB" i="1" dirty="0"/>
              <a:t>BMJ</a:t>
            </a:r>
            <a:r>
              <a:rPr lang="en-GB" dirty="0"/>
              <a:t>, 2020, pp. 368 </a:t>
            </a:r>
          </a:p>
          <a:p>
            <a:pPr lvl="0"/>
            <a:r>
              <a:rPr lang="en-GB" dirty="0"/>
              <a:t>Lins, K.V., Servaes, H., and Tamayo, A. (2017) ‘Social Capital, Trust, and Firm Performance: The Value of Corporate Social Responsibility during the Financial Crisis’, </a:t>
            </a:r>
            <a:r>
              <a:rPr lang="en-GB" i="1" dirty="0"/>
              <a:t>The Journal of Finance</a:t>
            </a:r>
            <a:r>
              <a:rPr lang="en-GB" dirty="0"/>
              <a:t>, Vol 72, pp.  1785-1824. </a:t>
            </a:r>
          </a:p>
          <a:p>
            <a:pPr lvl="0"/>
            <a:r>
              <a:rPr lang="en-GB" dirty="0"/>
              <a:t>Maignan, I., Ferrell, O., and Ferrell, L. (2005). ‘A stakeholder model for implementing social responsibility in marketing’, </a:t>
            </a:r>
            <a:r>
              <a:rPr lang="en-GB" i="1" dirty="0"/>
              <a:t>European Journal of Marketing</a:t>
            </a:r>
            <a:r>
              <a:rPr lang="en-GB" dirty="0"/>
              <a:t>, 39(9), pp. 956-977</a:t>
            </a:r>
          </a:p>
          <a:p>
            <a:pPr lvl="0"/>
            <a:r>
              <a:rPr lang="en-GB" dirty="0"/>
              <a:t>Matten, D., &amp; Moon, J. (2008) ‘Implicit and explicit CSR: A conceptual framework for a comparative understanding of corporate social responsibility’, </a:t>
            </a:r>
            <a:r>
              <a:rPr lang="en-GB" i="1" dirty="0"/>
              <a:t>Academy of Management Review</a:t>
            </a:r>
            <a:r>
              <a:rPr lang="en-GB" dirty="0"/>
              <a:t>, Vol 33, pp.  404–424. </a:t>
            </a:r>
          </a:p>
          <a:p>
            <a:pPr lvl="0"/>
            <a:r>
              <a:rPr lang="en-GB" dirty="0"/>
              <a:t>Matten, D., and Moon, J. (2020) ‘Reflections on the 2018 Decade Award: The Meaning and Dynamics of Corporate Social Responsibility’, </a:t>
            </a:r>
            <a:r>
              <a:rPr lang="en-GB" i="1" dirty="0"/>
              <a:t>Academy of Management Review</a:t>
            </a:r>
            <a:r>
              <a:rPr lang="en-GB" dirty="0"/>
              <a:t>, 45(1), pp. 7–28.</a:t>
            </a:r>
          </a:p>
          <a:p>
            <a:pPr lvl="0"/>
            <a:r>
              <a:rPr lang="en-GB" dirty="0"/>
              <a:t>Reilly, A., and Hynan, K. (2014) ‘Corporate communication, sustainability, and social media: It's not easy (really) being green’, </a:t>
            </a:r>
            <a:r>
              <a:rPr lang="en-GB" i="1" dirty="0"/>
              <a:t>Business Horizons</a:t>
            </a:r>
            <a:r>
              <a:rPr lang="en-GB" dirty="0"/>
              <a:t>, 57(6), pp.  747-758.</a:t>
            </a:r>
          </a:p>
          <a:p>
            <a:pPr lvl="0"/>
            <a:r>
              <a:rPr lang="en-GB" dirty="0"/>
              <a:t>Sheehy, B. (2015) ‘Defining CSR: Problems and Solutions’, </a:t>
            </a:r>
            <a:r>
              <a:rPr lang="en-GB" i="1" dirty="0"/>
              <a:t>J Bus Ethics,  </a:t>
            </a:r>
            <a:r>
              <a:rPr lang="en-GB" dirty="0"/>
              <a:t>Vol 131 (2015), pp. 625–648. </a:t>
            </a:r>
          </a:p>
          <a:p>
            <a:pPr lvl="0"/>
            <a:r>
              <a:rPr lang="en-GB" dirty="0"/>
              <a:t>The King’s Fund (2020) </a:t>
            </a:r>
            <a:r>
              <a:rPr lang="en-GB" i="1" dirty="0"/>
              <a:t>Ministers, not NHS England, should decide on the affordability of cost-effective new treatments</a:t>
            </a:r>
            <a:r>
              <a:rPr lang="en-GB" dirty="0"/>
              <a:t>.  Available at:  https://www.kingsfund.org.uk/publications/articles/ministers-not-nhs-england-should-decide-affordability-of-treatments (Accessed:  17 June 2020). </a:t>
            </a:r>
          </a:p>
          <a:p>
            <a:pPr lvl="0"/>
            <a:r>
              <a:rPr lang="en-GB" dirty="0"/>
              <a:t>Wilburn, K., and Wilburn, R. (2015). ‘Evaluating CSR accomplishments of founding certified B Corps’, </a:t>
            </a:r>
            <a:r>
              <a:rPr lang="en-GB" i="1" dirty="0"/>
              <a:t>Journal of Global Responsibility</a:t>
            </a:r>
            <a:r>
              <a:rPr lang="en-GB" dirty="0"/>
              <a:t>, 6(2), pp. 262-280. </a:t>
            </a:r>
          </a:p>
          <a:p>
            <a:pPr lvl="0"/>
            <a:r>
              <a:rPr lang="en-GB" dirty="0"/>
              <a:t>Winograd, M. &amp; Hais, M. (2014). </a:t>
            </a:r>
            <a:r>
              <a:rPr lang="en-GB" i="1" dirty="0"/>
              <a:t>How Millennials Could Upend Wall Street and Corporate America</a:t>
            </a:r>
            <a:r>
              <a:rPr lang="en-GB" dirty="0"/>
              <a:t>. Washington, DC:  The Brookings Institution.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F30AA5B-3F7B-4B1F-A255-D7927A55A2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6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8"/>
    </mc:Choice>
    <mc:Fallback xmlns="">
      <p:transition spd="slow" advTm="4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1164</Words>
  <Application>Microsoft Office PowerPoint</Application>
  <PresentationFormat>Widescreen</PresentationFormat>
  <Paragraphs>133</Paragraphs>
  <Slides>12</Slides>
  <Notes>10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Wingdings</vt:lpstr>
      <vt:lpstr>Gallery</vt:lpstr>
      <vt:lpstr>Corporate Social Responsibility (CSR) and Marketing Management (BMMB7012D)   </vt:lpstr>
      <vt:lpstr>Introduction</vt:lpstr>
      <vt:lpstr>Definition </vt:lpstr>
      <vt:lpstr>PowerPoint Presentation</vt:lpstr>
      <vt:lpstr>Value </vt:lpstr>
      <vt:lpstr>PowerPoint Presentation</vt:lpstr>
      <vt:lpstr>Examples </vt:lpstr>
      <vt:lpstr>NHS</vt:lpstr>
      <vt:lpstr>Future Leaders and Consumers </vt:lpstr>
      <vt:lpstr>PowerPoint Presentation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Social Responsibility (CSR) and Marketing Management (BMMB7012D)   </dc:title>
  <dc:creator>Yasar Khan</dc:creator>
  <cp:lastModifiedBy>Yasar Khan</cp:lastModifiedBy>
  <cp:revision>5</cp:revision>
  <dcterms:created xsi:type="dcterms:W3CDTF">2020-06-20T13:06:15Z</dcterms:created>
  <dcterms:modified xsi:type="dcterms:W3CDTF">2020-06-20T14:05:57Z</dcterms:modified>
</cp:coreProperties>
</file>