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52" r:id="rId2"/>
    <p:sldId id="360" r:id="rId3"/>
    <p:sldId id="353" r:id="rId4"/>
    <p:sldId id="354" r:id="rId5"/>
    <p:sldId id="355" r:id="rId6"/>
    <p:sldId id="356" r:id="rId7"/>
    <p:sldId id="357" r:id="rId8"/>
    <p:sldId id="333" r:id="rId9"/>
    <p:sldId id="334" r:id="rId10"/>
    <p:sldId id="336" r:id="rId11"/>
    <p:sldId id="337" r:id="rId12"/>
    <p:sldId id="338" r:id="rId13"/>
    <p:sldId id="339" r:id="rId14"/>
    <p:sldId id="340" r:id="rId15"/>
    <p:sldId id="341" r:id="rId16"/>
    <p:sldId id="342" r:id="rId17"/>
    <p:sldId id="343" r:id="rId18"/>
    <p:sldId id="344" r:id="rId19"/>
    <p:sldId id="359" r:id="rId20"/>
    <p:sldId id="347" r:id="rId21"/>
    <p:sldId id="348" r:id="rId22"/>
    <p:sldId id="349" r:id="rId23"/>
    <p:sldId id="350" r:id="rId24"/>
    <p:sldId id="351" r:id="rId25"/>
    <p:sldId id="35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835B8591-23DC-425F-B8B7-AC31857115BB}" type="slidenum">
              <a:rPr lang="en-GB" smtClean="0"/>
              <a:pPr>
                <a:defRPr/>
              </a:pPr>
              <a:t>8</a:t>
            </a:fld>
            <a:endParaRPr lang="en-GB" dirty="0"/>
          </a:p>
        </p:txBody>
      </p:sp>
    </p:spTree>
    <p:extLst>
      <p:ext uri="{BB962C8B-B14F-4D97-AF65-F5344CB8AC3E}">
        <p14:creationId xmlns:p14="http://schemas.microsoft.com/office/powerpoint/2010/main" val="3467316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4DA1AB20-B041-4CB6-8B98-36F7EF18E0A7}" type="slidenum">
              <a:rPr lang="en-GB" smtClean="0"/>
              <a:pPr>
                <a:defRPr/>
              </a:pPr>
              <a:t>21</a:t>
            </a:fld>
            <a:endParaRPr lang="en-GB"/>
          </a:p>
        </p:txBody>
      </p:sp>
    </p:spTree>
    <p:extLst>
      <p:ext uri="{BB962C8B-B14F-4D97-AF65-F5344CB8AC3E}">
        <p14:creationId xmlns:p14="http://schemas.microsoft.com/office/powerpoint/2010/main" val="2144601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C4E542A8-BB27-4A83-A171-410365F8E648}" type="slidenum">
              <a:rPr lang="en-GB" smtClean="0"/>
              <a:pPr>
                <a:defRPr/>
              </a:pPr>
              <a:t>22</a:t>
            </a:fld>
            <a:endParaRPr lang="en-GB"/>
          </a:p>
        </p:txBody>
      </p:sp>
    </p:spTree>
    <p:extLst>
      <p:ext uri="{BB962C8B-B14F-4D97-AF65-F5344CB8AC3E}">
        <p14:creationId xmlns:p14="http://schemas.microsoft.com/office/powerpoint/2010/main" val="2422280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C6EC1349-BFA0-4CC2-BDE2-4C9215C292DC}" type="slidenum">
              <a:rPr lang="en-GB" smtClean="0"/>
              <a:pPr>
                <a:defRPr/>
              </a:pPr>
              <a:t>23</a:t>
            </a:fld>
            <a:endParaRPr lang="en-GB"/>
          </a:p>
        </p:txBody>
      </p:sp>
    </p:spTree>
    <p:extLst>
      <p:ext uri="{BB962C8B-B14F-4D97-AF65-F5344CB8AC3E}">
        <p14:creationId xmlns:p14="http://schemas.microsoft.com/office/powerpoint/2010/main" val="1341242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2DC62B26-7E92-4501-B12D-FEB55D42F32E}" type="slidenum">
              <a:rPr lang="en-GB" smtClean="0"/>
              <a:pPr>
                <a:defRPr/>
              </a:pPr>
              <a:t>24</a:t>
            </a:fld>
            <a:endParaRPr lang="en-GB"/>
          </a:p>
        </p:txBody>
      </p:sp>
    </p:spTree>
    <p:extLst>
      <p:ext uri="{BB962C8B-B14F-4D97-AF65-F5344CB8AC3E}">
        <p14:creationId xmlns:p14="http://schemas.microsoft.com/office/powerpoint/2010/main" val="12948993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br>
              <a:rPr lang="en-GB" dirty="0"/>
            </a:br>
            <a:r>
              <a:rPr lang="en-GB" b="1" dirty="0"/>
              <a:t>BMSK4002 </a:t>
            </a: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endParaRPr lang="en-GB" altLang="en-US" dirty="0">
              <a:solidFill>
                <a:schemeClr val="tx1"/>
              </a:solidFill>
            </a:endParaRPr>
          </a:p>
          <a:p>
            <a:pPr eaLnBrk="1" hangingPunct="1"/>
            <a:r>
              <a:rPr lang="en-GB" altLang="en-US" dirty="0">
                <a:solidFill>
                  <a:schemeClr val="accent2"/>
                </a:solidFill>
              </a:rPr>
              <a:t>Effective Team Working and Communication </a:t>
            </a:r>
          </a:p>
          <a:p>
            <a:pPr eaLnBrk="1" hangingPunct="1"/>
            <a:r>
              <a:rPr lang="en-GB" altLang="en-US" dirty="0">
                <a:solidFill>
                  <a:schemeClr val="accent2"/>
                </a:solidFill>
              </a:rPr>
              <a:t>Week 3</a:t>
            </a:r>
          </a:p>
          <a:p>
            <a:pPr eaLnBrk="1" hangingPunct="1"/>
            <a:r>
              <a:rPr lang="en-US" altLang="en-US" dirty="0">
                <a:solidFill>
                  <a:schemeClr val="accent2"/>
                </a:solidFill>
              </a:rPr>
              <a:t>Leadership Roles</a:t>
            </a:r>
            <a:endParaRPr lang="en-GB" altLang="en-US" dirty="0">
              <a:solidFill>
                <a:schemeClr val="accent2"/>
              </a:solidFill>
            </a:endParaRPr>
          </a:p>
          <a:p>
            <a:pPr eaLnBrk="1" hangingPunct="1"/>
            <a:r>
              <a:rPr lang="en-US" altLang="en-US" dirty="0">
                <a:solidFill>
                  <a:schemeClr val="accent2"/>
                </a:solidFill>
              </a:rPr>
              <a:t>(HERSEY and BLANCHARD</a:t>
            </a:r>
            <a:r>
              <a:rPr lang="en-US" altLang="en-US" dirty="0">
                <a:solidFill>
                  <a:schemeClr val="tx1"/>
                </a:solidFill>
              </a:rPr>
              <a:t>)</a:t>
            </a:r>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5203137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t>THIS WEEK</a:t>
            </a:r>
            <a:endParaRPr lang="en-GB" u="sng" dirty="0"/>
          </a:p>
        </p:txBody>
      </p:sp>
      <p:sp>
        <p:nvSpPr>
          <p:cNvPr id="3" name="Content Placeholder 2"/>
          <p:cNvSpPr>
            <a:spLocks noGrp="1"/>
          </p:cNvSpPr>
          <p:nvPr>
            <p:ph idx="1"/>
          </p:nvPr>
        </p:nvSpPr>
        <p:spPr/>
        <p:txBody>
          <a:bodyPr/>
          <a:lstStyle/>
          <a:p>
            <a:r>
              <a:rPr lang="en-US" dirty="0"/>
              <a:t>1. BELBIN and TUCKMAN</a:t>
            </a:r>
          </a:p>
          <a:p>
            <a:endParaRPr lang="en-US" dirty="0"/>
          </a:p>
          <a:p>
            <a:r>
              <a:rPr lang="en-US" dirty="0"/>
              <a:t>2. LEADERSHIP ROLES – </a:t>
            </a:r>
            <a:r>
              <a:rPr lang="en-US" dirty="0">
                <a:solidFill>
                  <a:schemeClr val="tx2"/>
                </a:solidFill>
              </a:rPr>
              <a:t>Hersey and Blanchard</a:t>
            </a:r>
            <a:endParaRPr lang="en-GB" dirty="0">
              <a:solidFill>
                <a:schemeClr val="tx2"/>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264515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F491-B331-40A3-9759-CEEA4210E5A9}"/>
              </a:ext>
            </a:extLst>
          </p:cNvPr>
          <p:cNvSpPr>
            <a:spLocks noGrp="1"/>
          </p:cNvSpPr>
          <p:nvPr>
            <p:ph type="title"/>
          </p:nvPr>
        </p:nvSpPr>
        <p:spPr/>
        <p:txBody>
          <a:bodyPr/>
          <a:lstStyle/>
          <a:p>
            <a:r>
              <a:rPr lang="en-GB" b="1" u="sng" dirty="0"/>
              <a:t>BELBIN and TUCKMAN</a:t>
            </a:r>
          </a:p>
        </p:txBody>
      </p:sp>
      <p:sp>
        <p:nvSpPr>
          <p:cNvPr id="3" name="Content Placeholder 2">
            <a:extLst>
              <a:ext uri="{FF2B5EF4-FFF2-40B4-BE49-F238E27FC236}">
                <a16:creationId xmlns:a16="http://schemas.microsoft.com/office/drawing/2014/main" id="{D0C318F1-6A1C-4716-A0A2-B251087E8B9E}"/>
              </a:ext>
            </a:extLst>
          </p:cNvPr>
          <p:cNvSpPr>
            <a:spLocks noGrp="1"/>
          </p:cNvSpPr>
          <p:nvPr>
            <p:ph idx="1"/>
          </p:nvPr>
        </p:nvSpPr>
        <p:spPr/>
        <p:txBody>
          <a:bodyPr/>
          <a:lstStyle/>
          <a:p>
            <a:r>
              <a:rPr lang="en-GB" dirty="0"/>
              <a:t>How do Belbin’s Team Roles fit in with Tuckman’s Stages of Team development?</a:t>
            </a:r>
          </a:p>
          <a:p>
            <a:r>
              <a:rPr lang="en-GB"/>
              <a:t>Tuckman </a:t>
            </a:r>
            <a:r>
              <a:rPr lang="en-GB" dirty="0"/>
              <a:t>studied teams from their origin until their final stages, and identified 5 stages (forming - storming - norming - performing - adjourning) in the life cycle of a team. </a:t>
            </a:r>
          </a:p>
          <a:p>
            <a:endParaRPr lang="en-GB" dirty="0"/>
          </a:p>
        </p:txBody>
      </p:sp>
      <p:sp>
        <p:nvSpPr>
          <p:cNvPr id="4" name="Date Placeholder 3">
            <a:extLst>
              <a:ext uri="{FF2B5EF4-FFF2-40B4-BE49-F238E27FC236}">
                <a16:creationId xmlns:a16="http://schemas.microsoft.com/office/drawing/2014/main" id="{E12E05D3-DF1F-49B1-8F9F-CD9339FC1E86}"/>
              </a:ext>
            </a:extLst>
          </p:cNvPr>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a:extLst>
              <a:ext uri="{FF2B5EF4-FFF2-40B4-BE49-F238E27FC236}">
                <a16:creationId xmlns:a16="http://schemas.microsoft.com/office/drawing/2014/main" id="{FFF8C4B1-62F3-41F2-8BCF-C8BBE7F8C658}"/>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26431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3A2BA-7D45-4D95-BE9E-F63324A38A02}"/>
              </a:ext>
            </a:extLst>
          </p:cNvPr>
          <p:cNvSpPr>
            <a:spLocks noGrp="1"/>
          </p:cNvSpPr>
          <p:nvPr>
            <p:ph type="title"/>
          </p:nvPr>
        </p:nvSpPr>
        <p:spPr/>
        <p:txBody>
          <a:bodyPr/>
          <a:lstStyle/>
          <a:p>
            <a:r>
              <a:rPr lang="en-GB" b="1" u="sng" dirty="0"/>
              <a:t>BELBIN and TUCKMAN</a:t>
            </a:r>
          </a:p>
        </p:txBody>
      </p:sp>
      <p:sp>
        <p:nvSpPr>
          <p:cNvPr id="3" name="Content Placeholder 2">
            <a:extLst>
              <a:ext uri="{FF2B5EF4-FFF2-40B4-BE49-F238E27FC236}">
                <a16:creationId xmlns:a16="http://schemas.microsoft.com/office/drawing/2014/main" id="{DEA753B9-844B-4362-A504-8BC3E830346C}"/>
              </a:ext>
            </a:extLst>
          </p:cNvPr>
          <p:cNvSpPr>
            <a:spLocks noGrp="1"/>
          </p:cNvSpPr>
          <p:nvPr>
            <p:ph idx="1"/>
          </p:nvPr>
        </p:nvSpPr>
        <p:spPr/>
        <p:txBody>
          <a:bodyPr/>
          <a:lstStyle/>
          <a:p>
            <a:r>
              <a:rPr lang="en-GB" dirty="0"/>
              <a:t>Belbin's observations of teams led to the identification of the ‘Belbin team roles’ that describe the unique contribution of an individual in a team.</a:t>
            </a:r>
          </a:p>
          <a:p>
            <a:r>
              <a:rPr lang="en-GB" dirty="0"/>
              <a:t>Now how do these two insights come together? How can we give teams every opportunity to achieve successful results in each of the phases described by Tuckman?</a:t>
            </a:r>
          </a:p>
        </p:txBody>
      </p:sp>
      <p:sp>
        <p:nvSpPr>
          <p:cNvPr id="4" name="Date Placeholder 3">
            <a:extLst>
              <a:ext uri="{FF2B5EF4-FFF2-40B4-BE49-F238E27FC236}">
                <a16:creationId xmlns:a16="http://schemas.microsoft.com/office/drawing/2014/main" id="{2DB93A51-D943-4FA3-AE70-301FF6CB77F0}"/>
              </a:ext>
            </a:extLst>
          </p:cNvPr>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a:extLst>
              <a:ext uri="{FF2B5EF4-FFF2-40B4-BE49-F238E27FC236}">
                <a16:creationId xmlns:a16="http://schemas.microsoft.com/office/drawing/2014/main" id="{A24D93AE-6522-4EFF-A84A-AAB561F2DED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230790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05641-F318-4721-AF2D-255549F258BB}"/>
              </a:ext>
            </a:extLst>
          </p:cNvPr>
          <p:cNvSpPr>
            <a:spLocks noGrp="1"/>
          </p:cNvSpPr>
          <p:nvPr>
            <p:ph type="title"/>
          </p:nvPr>
        </p:nvSpPr>
        <p:spPr/>
        <p:txBody>
          <a:bodyPr/>
          <a:lstStyle/>
          <a:p>
            <a:r>
              <a:rPr lang="en-GB" b="1" u="sng" dirty="0"/>
              <a:t>BELBIN and TUCKMAN</a:t>
            </a:r>
            <a:endParaRPr lang="en-GB" dirty="0"/>
          </a:p>
        </p:txBody>
      </p:sp>
      <p:sp>
        <p:nvSpPr>
          <p:cNvPr id="3" name="Content Placeholder 2">
            <a:extLst>
              <a:ext uri="{FF2B5EF4-FFF2-40B4-BE49-F238E27FC236}">
                <a16:creationId xmlns:a16="http://schemas.microsoft.com/office/drawing/2014/main" id="{82C566D3-3A6C-44E7-ACAA-3B444176FFC9}"/>
              </a:ext>
            </a:extLst>
          </p:cNvPr>
          <p:cNvSpPr>
            <a:spLocks noGrp="1"/>
          </p:cNvSpPr>
          <p:nvPr>
            <p:ph idx="1"/>
          </p:nvPr>
        </p:nvSpPr>
        <p:spPr/>
        <p:txBody>
          <a:bodyPr/>
          <a:lstStyle/>
          <a:p>
            <a:r>
              <a:rPr lang="en-GB" b="1" u="sng" dirty="0"/>
              <a:t>Forming</a:t>
            </a:r>
          </a:p>
          <a:p>
            <a:r>
              <a:rPr lang="en-GB" dirty="0"/>
              <a:t>During this first phase the team members are only beginning to get to know each other, but there is no mutual trust yet. It is clear that the team should be able to fall back on a leader at this stage who could indicate the direction and provide support.</a:t>
            </a:r>
          </a:p>
          <a:p>
            <a:endParaRPr lang="en-GB" dirty="0"/>
          </a:p>
        </p:txBody>
      </p:sp>
      <p:sp>
        <p:nvSpPr>
          <p:cNvPr id="4" name="Date Placeholder 3">
            <a:extLst>
              <a:ext uri="{FF2B5EF4-FFF2-40B4-BE49-F238E27FC236}">
                <a16:creationId xmlns:a16="http://schemas.microsoft.com/office/drawing/2014/main" id="{FD347315-F701-4761-8532-C56DBAB1B06B}"/>
              </a:ext>
            </a:extLst>
          </p:cNvPr>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a:extLst>
              <a:ext uri="{FF2B5EF4-FFF2-40B4-BE49-F238E27FC236}">
                <a16:creationId xmlns:a16="http://schemas.microsoft.com/office/drawing/2014/main" id="{F8AE86CB-E48E-4813-8DA4-EBCF1DA37E7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202701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B6D8-6EFD-40B2-A641-429C531981FC}"/>
              </a:ext>
            </a:extLst>
          </p:cNvPr>
          <p:cNvSpPr>
            <a:spLocks noGrp="1"/>
          </p:cNvSpPr>
          <p:nvPr>
            <p:ph type="title"/>
          </p:nvPr>
        </p:nvSpPr>
        <p:spPr/>
        <p:txBody>
          <a:bodyPr/>
          <a:lstStyle/>
          <a:p>
            <a:r>
              <a:rPr lang="en-GB" b="1" u="sng" dirty="0"/>
              <a:t>BELBIN and TUCKMAN</a:t>
            </a:r>
            <a:endParaRPr lang="en-GB" dirty="0"/>
          </a:p>
        </p:txBody>
      </p:sp>
      <p:sp>
        <p:nvSpPr>
          <p:cNvPr id="3" name="Content Placeholder 2">
            <a:extLst>
              <a:ext uri="{FF2B5EF4-FFF2-40B4-BE49-F238E27FC236}">
                <a16:creationId xmlns:a16="http://schemas.microsoft.com/office/drawing/2014/main" id="{0E33D119-5B29-4058-B993-5120009D9C33}"/>
              </a:ext>
            </a:extLst>
          </p:cNvPr>
          <p:cNvSpPr>
            <a:spLocks noGrp="1"/>
          </p:cNvSpPr>
          <p:nvPr>
            <p:ph idx="1"/>
          </p:nvPr>
        </p:nvSpPr>
        <p:spPr/>
        <p:txBody>
          <a:bodyPr/>
          <a:lstStyle/>
          <a:p>
            <a:r>
              <a:rPr lang="en-GB" b="1" u="sng" dirty="0"/>
              <a:t>Storming: </a:t>
            </a:r>
            <a:r>
              <a:rPr lang="en-GB" u="sng" dirty="0"/>
              <a:t>What roles are needed</a:t>
            </a:r>
            <a:r>
              <a:rPr lang="en-GB" b="1" u="sng" dirty="0"/>
              <a:t>. </a:t>
            </a:r>
          </a:p>
          <a:p>
            <a:r>
              <a:rPr lang="en-GB" i="1" dirty="0"/>
              <a:t>Plants</a:t>
            </a:r>
            <a:r>
              <a:rPr lang="en-GB" dirty="0"/>
              <a:t> who come up with new ideas, and </a:t>
            </a:r>
            <a:r>
              <a:rPr lang="en-GB" i="1" dirty="0"/>
              <a:t>Monitor Evaluators </a:t>
            </a:r>
            <a:r>
              <a:rPr lang="en-GB" dirty="0"/>
              <a:t>to analyse these ideas in a calm and objective way. </a:t>
            </a:r>
            <a:r>
              <a:rPr lang="en-GB" i="1" dirty="0" err="1"/>
              <a:t>Teamworkers</a:t>
            </a:r>
            <a:r>
              <a:rPr lang="en-GB" dirty="0"/>
              <a:t> can help build constructive working relationships here, and </a:t>
            </a:r>
            <a:r>
              <a:rPr lang="en-GB" i="1" dirty="0"/>
              <a:t>Shapers </a:t>
            </a:r>
            <a:r>
              <a:rPr lang="en-GB" dirty="0"/>
              <a:t>can</a:t>
            </a:r>
            <a:r>
              <a:rPr lang="en-GB" i="1" dirty="0"/>
              <a:t> </a:t>
            </a:r>
            <a:r>
              <a:rPr lang="en-GB" dirty="0"/>
              <a:t>provide a good balance with the </a:t>
            </a:r>
            <a:r>
              <a:rPr lang="en-GB" i="1" dirty="0"/>
              <a:t>Co-Ordinator.</a:t>
            </a:r>
            <a:endParaRPr lang="en-GB" b="1" i="1" u="sng" dirty="0"/>
          </a:p>
        </p:txBody>
      </p:sp>
      <p:sp>
        <p:nvSpPr>
          <p:cNvPr id="4" name="Date Placeholder 3">
            <a:extLst>
              <a:ext uri="{FF2B5EF4-FFF2-40B4-BE49-F238E27FC236}">
                <a16:creationId xmlns:a16="http://schemas.microsoft.com/office/drawing/2014/main" id="{4A81B6C0-2AEF-47C8-B57D-D993D77926FE}"/>
              </a:ext>
            </a:extLst>
          </p:cNvPr>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a:extLst>
              <a:ext uri="{FF2B5EF4-FFF2-40B4-BE49-F238E27FC236}">
                <a16:creationId xmlns:a16="http://schemas.microsoft.com/office/drawing/2014/main" id="{7CB0CFF2-2EA4-46B6-A4DE-9FF68A84343D}"/>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41948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DDFBE-26F7-4D7F-BA74-A9EF60EED688}"/>
              </a:ext>
            </a:extLst>
          </p:cNvPr>
          <p:cNvSpPr>
            <a:spLocks noGrp="1"/>
          </p:cNvSpPr>
          <p:nvPr>
            <p:ph type="title"/>
          </p:nvPr>
        </p:nvSpPr>
        <p:spPr/>
        <p:txBody>
          <a:bodyPr/>
          <a:lstStyle/>
          <a:p>
            <a:r>
              <a:rPr lang="en-GB" b="1" u="sng" dirty="0"/>
              <a:t>BELBIN and TUCKMAN</a:t>
            </a:r>
            <a:endParaRPr lang="en-GB" dirty="0"/>
          </a:p>
        </p:txBody>
      </p:sp>
      <p:sp>
        <p:nvSpPr>
          <p:cNvPr id="3" name="Content Placeholder 2">
            <a:extLst>
              <a:ext uri="{FF2B5EF4-FFF2-40B4-BE49-F238E27FC236}">
                <a16:creationId xmlns:a16="http://schemas.microsoft.com/office/drawing/2014/main" id="{3931B779-83E8-4458-8F44-F3D49D48DCA1}"/>
              </a:ext>
            </a:extLst>
          </p:cNvPr>
          <p:cNvSpPr>
            <a:spLocks noGrp="1"/>
          </p:cNvSpPr>
          <p:nvPr>
            <p:ph idx="1"/>
          </p:nvPr>
        </p:nvSpPr>
        <p:spPr/>
        <p:txBody>
          <a:bodyPr/>
          <a:lstStyle/>
          <a:p>
            <a:r>
              <a:rPr lang="en-GB" b="1" u="sng" dirty="0"/>
              <a:t>Norming</a:t>
            </a:r>
          </a:p>
          <a:p>
            <a:r>
              <a:rPr lang="en-GB" i="1" dirty="0"/>
              <a:t>Co-ordinators</a:t>
            </a:r>
            <a:r>
              <a:rPr lang="en-GB" dirty="0"/>
              <a:t> are very skilled at facilitating group decisions, while </a:t>
            </a:r>
            <a:r>
              <a:rPr lang="en-GB" i="1" dirty="0"/>
              <a:t>Implementers</a:t>
            </a:r>
            <a:r>
              <a:rPr lang="en-GB" dirty="0"/>
              <a:t> are good at drawing up plans. </a:t>
            </a:r>
            <a:r>
              <a:rPr lang="en-GB" i="1" dirty="0"/>
              <a:t>Resource Investigators</a:t>
            </a:r>
            <a:r>
              <a:rPr lang="en-GB" dirty="0"/>
              <a:t> are needed to look outside the team, to network with their </a:t>
            </a:r>
            <a:r>
              <a:rPr lang="en-GB"/>
              <a:t>team and </a:t>
            </a:r>
            <a:r>
              <a:rPr lang="en-GB" dirty="0"/>
              <a:t>to assess any external competition.</a:t>
            </a:r>
          </a:p>
          <a:p>
            <a:endParaRPr lang="en-GB" b="1" u="sng" dirty="0"/>
          </a:p>
          <a:p>
            <a:endParaRPr lang="en-GB" b="1" u="sng" dirty="0"/>
          </a:p>
        </p:txBody>
      </p:sp>
      <p:sp>
        <p:nvSpPr>
          <p:cNvPr id="4" name="Date Placeholder 3">
            <a:extLst>
              <a:ext uri="{FF2B5EF4-FFF2-40B4-BE49-F238E27FC236}">
                <a16:creationId xmlns:a16="http://schemas.microsoft.com/office/drawing/2014/main" id="{EE740D32-F9FA-4F1B-B522-89E4ADDF0634}"/>
              </a:ext>
            </a:extLst>
          </p:cNvPr>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a:extLst>
              <a:ext uri="{FF2B5EF4-FFF2-40B4-BE49-F238E27FC236}">
                <a16:creationId xmlns:a16="http://schemas.microsoft.com/office/drawing/2014/main" id="{5E573754-0F5F-4BA4-B6BF-3B8ADC579E4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689654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188640"/>
            <a:ext cx="8229600" cy="1143000"/>
          </a:xfrm>
        </p:spPr>
        <p:txBody>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Overview for Today</a:t>
            </a:r>
          </a:p>
        </p:txBody>
      </p:sp>
      <p:sp>
        <p:nvSpPr>
          <p:cNvPr id="5123" name="Content Placeholder 2"/>
          <p:cNvSpPr>
            <a:spLocks noGrp="1"/>
          </p:cNvSpPr>
          <p:nvPr>
            <p:ph idx="1"/>
          </p:nvPr>
        </p:nvSpPr>
        <p:spPr>
          <a:xfrm>
            <a:off x="1028700" y="1275556"/>
            <a:ext cx="7292975" cy="4495800"/>
          </a:xfrm>
        </p:spPr>
        <p:txBody>
          <a:bodyPr/>
          <a:lstStyle/>
          <a:p>
            <a:pPr marL="0" indent="0">
              <a:buNone/>
              <a:defRPr/>
            </a:pPr>
            <a:r>
              <a:rPr lang="en-GB" sz="2800" b="1" u="sng" dirty="0"/>
              <a:t>SITUATIONAL LEADERSHIP</a:t>
            </a:r>
          </a:p>
          <a:p>
            <a:pPr marL="0" indent="0">
              <a:buNone/>
              <a:defRPr/>
            </a:pPr>
            <a:r>
              <a:rPr lang="en-GB" dirty="0">
                <a:solidFill>
                  <a:schemeClr val="tx2"/>
                </a:solidFill>
              </a:rPr>
              <a:t>Hersey, P. and Blanchard,</a:t>
            </a:r>
            <a:r>
              <a:rPr lang="en-GB" sz="9600" dirty="0">
                <a:solidFill>
                  <a:schemeClr val="tx2"/>
                </a:solidFill>
              </a:rPr>
              <a:t> </a:t>
            </a:r>
            <a:r>
              <a:rPr lang="en-GB" dirty="0">
                <a:solidFill>
                  <a:schemeClr val="tx2"/>
                </a:solidFill>
              </a:rPr>
              <a:t>K. H</a:t>
            </a:r>
            <a:r>
              <a:rPr lang="en-GB" dirty="0"/>
              <a:t>. (1969). </a:t>
            </a:r>
            <a:r>
              <a:rPr lang="en-GB" i="1" dirty="0"/>
              <a:t>Management of Organizational </a:t>
            </a:r>
            <a:r>
              <a:rPr lang="en-GB" i="1" dirty="0" err="1"/>
              <a:t>Behavior</a:t>
            </a:r>
            <a:r>
              <a:rPr lang="en-GB" i="1" dirty="0"/>
              <a:t> – Utilizing Human Resources</a:t>
            </a:r>
            <a:r>
              <a:rPr lang="en-GB" dirty="0"/>
              <a:t>. New Jersey; Prentice Hall. </a:t>
            </a:r>
          </a:p>
          <a:p>
            <a:pPr marL="0" indent="0">
              <a:buFont typeface="Arial"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itchFamily="34" charset="0"/>
              <a:buNone/>
              <a:defRPr/>
            </a:pPr>
            <a:endParaRPr lang="en-GB" altLang="en-US" sz="2800" dirty="0">
              <a:latin typeface="Arial" panose="020B0604020202020204" pitchFamily="34" charset="0"/>
              <a:cs typeface="Arial" panose="020B0604020202020204" pitchFamily="34" charset="0"/>
            </a:endParaRPr>
          </a:p>
          <a:p>
            <a:pPr>
              <a:buFont typeface="Arial" pitchFamily="34" charset="0"/>
              <a:buChar char="•"/>
              <a:defRPr/>
            </a:pPr>
            <a:endParaRPr lang="en-GB" altLang="en-US" sz="2800" dirty="0"/>
          </a:p>
          <a:p>
            <a:pPr>
              <a:buFont typeface="Arial" pitchFamily="34" charset="0"/>
              <a:buChar char="•"/>
              <a:defRPr/>
            </a:pPr>
            <a:endParaRPr lang="en-GB" altLang="en-US" sz="2400" dirty="0"/>
          </a:p>
          <a:p>
            <a:pPr>
              <a:buFont typeface="Arial" pitchFamily="34" charset="0"/>
              <a:buChar char="•"/>
              <a:defRPr/>
            </a:pPr>
            <a:endParaRPr lang="en-GB" altLang="en-US" sz="2800" dirty="0"/>
          </a:p>
        </p:txBody>
      </p:sp>
      <p:sp>
        <p:nvSpPr>
          <p:cNvPr id="4" name="Slide Number Placeholder 3"/>
          <p:cNvSpPr>
            <a:spLocks noGrp="1"/>
          </p:cNvSpPr>
          <p:nvPr>
            <p:ph type="sldNum" sz="quarter" idx="12"/>
          </p:nvPr>
        </p:nvSpPr>
        <p:spPr/>
        <p:txBody>
          <a:bodyPr/>
          <a:lstStyle/>
          <a:p>
            <a:pPr>
              <a:defRPr/>
            </a:pPr>
            <a:fld id="{109FFE46-6643-4C76-8DB9-EF05142CBEC4}" type="slidenum">
              <a:rPr lang="en-GB" smtClean="0"/>
              <a:pPr>
                <a:defRPr/>
              </a:pPr>
              <a:t>8</a:t>
            </a:fld>
            <a:endParaRPr lang="en-GB" dirty="0"/>
          </a:p>
        </p:txBody>
      </p:sp>
      <p:pic>
        <p:nvPicPr>
          <p:cNvPr id="410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2538" y="115888"/>
            <a:ext cx="14668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4084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defRPr/>
            </a:pPr>
            <a:r>
              <a:rPr lang="en-US"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Leadership</a:t>
            </a:r>
            <a:endParaRPr lang="en-GB"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123" name="Rectangle 3"/>
          <p:cNvSpPr>
            <a:spLocks noGrp="1" noChangeArrowheads="1"/>
          </p:cNvSpPr>
          <p:nvPr>
            <p:ph type="subTitle" idx="4294967295"/>
          </p:nvPr>
        </p:nvSpPr>
        <p:spPr>
          <a:xfrm>
            <a:off x="457200" y="1576388"/>
            <a:ext cx="8291264" cy="3581400"/>
          </a:xfrm>
        </p:spPr>
        <p:txBody>
          <a:bodyPr/>
          <a:lstStyle/>
          <a:p>
            <a:r>
              <a:rPr lang="en-GB" u="sng" dirty="0"/>
              <a:t>Leadership</a:t>
            </a:r>
            <a:r>
              <a:rPr lang="en-GB" dirty="0"/>
              <a:t> is the ability to mobilise the various talents within a group or organisation in order to achieve ambitious, but real results. Effective leadership can be developed by providing the right tools to analyse current leadership strengths and by giving support and coaching.</a:t>
            </a:r>
          </a:p>
          <a:p>
            <a:endParaRPr lang="en-GB" altLang="en-US" dirty="0">
              <a:solidFill>
                <a:schemeClr val="tx1"/>
              </a:solidFill>
              <a:latin typeface="Times New Roman" pitchFamily="18" charset="0"/>
              <a:cs typeface="Times New Roman" pitchFamily="18" charset="0"/>
            </a:endParaRPr>
          </a:p>
        </p:txBody>
      </p:sp>
      <p:sp>
        <p:nvSpPr>
          <p:cNvPr id="6" name="Slide Number Placeholder 3"/>
          <p:cNvSpPr>
            <a:spLocks noGrp="1"/>
          </p:cNvSpPr>
          <p:nvPr>
            <p:ph type="sldNum" sz="quarter" idx="4294967295"/>
          </p:nvPr>
        </p:nvSpPr>
        <p:spPr>
          <a:xfrm>
            <a:off x="8413750" y="6381750"/>
            <a:ext cx="730250" cy="339725"/>
          </a:xfrm>
        </p:spPr>
        <p:txBody>
          <a:bodyPr/>
          <a:lstStyle/>
          <a:p>
            <a:pPr>
              <a:defRPr/>
            </a:pPr>
            <a:fld id="{C4852548-689B-4A24-BE41-FB2248441F94}" type="slidenum">
              <a:rPr lang="en-GB" smtClean="0"/>
              <a:pPr>
                <a:defRPr/>
              </a:pPr>
              <a:t>9</a:t>
            </a:fld>
            <a:endParaRPr lang="en-GB"/>
          </a:p>
        </p:txBody>
      </p:sp>
      <p:pic>
        <p:nvPicPr>
          <p:cNvPr id="5125"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0320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p:cNvSpPr>
            <a:spLocks noGrp="1"/>
          </p:cNvSpPr>
          <p:nvPr>
            <p:ph type="title"/>
          </p:nvPr>
        </p:nvSpPr>
        <p:spPr/>
        <p:txBody>
          <a:bodyPr/>
          <a:lstStyle/>
          <a:p>
            <a:pPr>
              <a:defRPr/>
            </a:pPr>
            <a:r>
              <a:rPr lang="en-US" altLang="en-US" sz="4000" b="1" dirty="0">
                <a:effectLst>
                  <a:outerShdw blurRad="38100" dist="38100" dir="2700000" algn="tl">
                    <a:srgbClr val="000000">
                      <a:alpha val="43137"/>
                    </a:srgbClr>
                  </a:outerShdw>
                </a:effectLst>
                <a:latin typeface="Arial" pitchFamily="34" charset="0"/>
                <a:cs typeface="Arial" pitchFamily="34" charset="0"/>
              </a:rPr>
              <a:t>WHAT IS SITUATIONAL LEADERSHIP?</a:t>
            </a:r>
          </a:p>
        </p:txBody>
      </p:sp>
      <p:sp>
        <p:nvSpPr>
          <p:cNvPr id="12291" name="Content Placeholder 4"/>
          <p:cNvSpPr>
            <a:spLocks noGrp="1"/>
          </p:cNvSpPr>
          <p:nvPr>
            <p:ph idx="1"/>
          </p:nvPr>
        </p:nvSpPr>
        <p:spPr>
          <a:xfrm>
            <a:off x="611188" y="1417638"/>
            <a:ext cx="8281987" cy="4233862"/>
          </a:xfrm>
        </p:spPr>
        <p:txBody>
          <a:bodyPr/>
          <a:lstStyle/>
          <a:p>
            <a:endParaRPr lang="en-GB" u="sng" dirty="0"/>
          </a:p>
          <a:p>
            <a:r>
              <a:rPr lang="en-GB" u="sng" dirty="0"/>
              <a:t>Situational Leadership </a:t>
            </a:r>
            <a:r>
              <a:rPr lang="en-GB" dirty="0"/>
              <a:t>is</a:t>
            </a:r>
          </a:p>
          <a:p>
            <a:pPr marL="0" indent="0">
              <a:buNone/>
            </a:pPr>
            <a:r>
              <a:rPr lang="en-GB" dirty="0"/>
              <a:t>when a leader is able to adapt to the situation as quickly as possible, so that everyone will benefit in the end.</a:t>
            </a:r>
          </a:p>
          <a:p>
            <a:pPr marL="0" indent="0">
              <a:buNone/>
            </a:pPr>
            <a:r>
              <a:rPr lang="en-GB" dirty="0"/>
              <a:t>                               </a:t>
            </a:r>
          </a:p>
          <a:p>
            <a:pPr marL="0">
              <a:buFont typeface="Arial" pitchFamily="34" charset="0"/>
              <a:buNone/>
              <a:defRPr/>
            </a:pPr>
            <a:endParaRPr lang="en-GB" altLang="en-US" sz="3000" dirty="0">
              <a:latin typeface="Arial" pitchFamily="34" charset="0"/>
              <a:cs typeface="Arial" pitchFamily="34" charset="0"/>
            </a:endParaRPr>
          </a:p>
        </p:txBody>
      </p:sp>
      <p:pic>
        <p:nvPicPr>
          <p:cNvPr id="717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3"/>
          <p:cNvSpPr>
            <a:spLocks noGrp="1"/>
          </p:cNvSpPr>
          <p:nvPr>
            <p:ph type="sldNum" sz="quarter" idx="12"/>
          </p:nvPr>
        </p:nvSpPr>
        <p:spPr/>
        <p:txBody>
          <a:bodyPr/>
          <a:lstStyle/>
          <a:p>
            <a:pPr>
              <a:defRPr/>
            </a:pPr>
            <a:fld id="{C154F2A4-051B-4F86-9E8D-3E25E83B11D7}" type="slidenum">
              <a:rPr lang="en-GB" smtClean="0"/>
              <a:pPr>
                <a:defRPr/>
              </a:pPr>
              <a:t>10</a:t>
            </a:fld>
            <a:endParaRPr lang="en-GB"/>
          </a:p>
        </p:txBody>
      </p:sp>
    </p:spTree>
    <p:extLst>
      <p:ext uri="{BB962C8B-B14F-4D97-AF65-F5344CB8AC3E}">
        <p14:creationId xmlns:p14="http://schemas.microsoft.com/office/powerpoint/2010/main" val="744808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p:cNvSpPr>
            <a:spLocks noGrp="1"/>
          </p:cNvSpPr>
          <p:nvPr>
            <p:ph type="title"/>
          </p:nvPr>
        </p:nvSpPr>
        <p:spPr/>
        <p:txBody>
          <a:bodyPr/>
          <a:lstStyle/>
          <a:p>
            <a:pPr>
              <a:defRPr/>
            </a:pPr>
            <a:r>
              <a:rPr lang="en-US" altLang="en-US" sz="3600" b="1">
                <a:effectLst>
                  <a:outerShdw blurRad="38100" dist="38100" dir="2700000" algn="tl">
                    <a:srgbClr val="000000">
                      <a:alpha val="43137"/>
                    </a:srgbClr>
                  </a:outerShdw>
                </a:effectLst>
                <a:latin typeface="Arial" pitchFamily="34" charset="0"/>
                <a:cs typeface="Arial" pitchFamily="34" charset="0"/>
              </a:rPr>
              <a:t>Situational Leadership</a:t>
            </a:r>
            <a:endParaRPr lang="en-US" altLang="en-US" sz="3600" b="1" dirty="0">
              <a:effectLst>
                <a:outerShdw blurRad="38100" dist="38100" dir="2700000" algn="tl">
                  <a:srgbClr val="000000">
                    <a:alpha val="43137"/>
                  </a:srgbClr>
                </a:outerShdw>
              </a:effectLst>
              <a:latin typeface="Arial" pitchFamily="34" charset="0"/>
              <a:cs typeface="Arial" pitchFamily="34" charset="0"/>
            </a:endParaRPr>
          </a:p>
        </p:txBody>
      </p:sp>
      <p:sp>
        <p:nvSpPr>
          <p:cNvPr id="5" name="Content Placeholder 4"/>
          <p:cNvSpPr>
            <a:spLocks noGrp="1"/>
          </p:cNvSpPr>
          <p:nvPr>
            <p:ph idx="1"/>
          </p:nvPr>
        </p:nvSpPr>
        <p:spPr>
          <a:xfrm>
            <a:off x="755650" y="1417637"/>
            <a:ext cx="7848600" cy="4376737"/>
          </a:xfrm>
        </p:spPr>
        <p:txBody>
          <a:bodyPr/>
          <a:lstStyle/>
          <a:p>
            <a:endParaRPr lang="en-GB" sz="2800" dirty="0"/>
          </a:p>
          <a:p>
            <a:endParaRPr lang="en-GB" sz="2800" dirty="0"/>
          </a:p>
          <a:p>
            <a:r>
              <a:rPr lang="en-GB" sz="2800" dirty="0"/>
              <a:t>This theory has to do with the </a:t>
            </a:r>
            <a:r>
              <a:rPr lang="en-GB" sz="2800" b="1" i="1" dirty="0"/>
              <a:t>maturity</a:t>
            </a:r>
            <a:r>
              <a:rPr lang="en-GB" sz="2800" b="1" dirty="0"/>
              <a:t> </a:t>
            </a:r>
            <a:r>
              <a:rPr lang="en-GB" sz="2800" dirty="0"/>
              <a:t>of those who are being led</a:t>
            </a:r>
          </a:p>
          <a:p>
            <a:r>
              <a:rPr lang="en-GB" sz="2800" dirty="0"/>
              <a:t>For example, someone who is inexperienced in their field might not have the skills or confidence to do a task.</a:t>
            </a:r>
          </a:p>
        </p:txBody>
      </p:sp>
      <p:pic>
        <p:nvPicPr>
          <p:cNvPr id="8196"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6" descr="Belbin Character - Coordin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p:cNvSpPr>
            <a:spLocks noGrp="1"/>
          </p:cNvSpPr>
          <p:nvPr>
            <p:ph type="sldNum" sz="quarter" idx="12"/>
          </p:nvPr>
        </p:nvSpPr>
        <p:spPr/>
        <p:txBody>
          <a:bodyPr/>
          <a:lstStyle/>
          <a:p>
            <a:pPr>
              <a:defRPr/>
            </a:pPr>
            <a:fld id="{5EDE4F35-6B1F-4214-8ADF-3D856F206D94}" type="slidenum">
              <a:rPr lang="en-GB" smtClean="0"/>
              <a:pPr>
                <a:defRPr/>
              </a:pPr>
              <a:t>11</a:t>
            </a:fld>
            <a:endParaRPr lang="en-GB"/>
          </a:p>
        </p:txBody>
      </p:sp>
    </p:spTree>
    <p:extLst>
      <p:ext uri="{BB962C8B-B14F-4D97-AF65-F5344CB8AC3E}">
        <p14:creationId xmlns:p14="http://schemas.microsoft.com/office/powerpoint/2010/main" val="2197883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a:defRPr/>
            </a:pPr>
            <a:r>
              <a:rPr lang="en-US" altLang="en-US" sz="3600" b="1" dirty="0">
                <a:effectLst>
                  <a:outerShdw blurRad="38100" dist="38100" dir="2700000" algn="tl">
                    <a:srgbClr val="000000">
                      <a:alpha val="43137"/>
                    </a:srgbClr>
                  </a:outerShdw>
                </a:effectLst>
                <a:latin typeface="Arial" pitchFamily="34" charset="0"/>
                <a:cs typeface="Arial" pitchFamily="34" charset="0"/>
              </a:rPr>
              <a:t>Situational Leadership (Cont’d)</a:t>
            </a:r>
            <a:endParaRPr lang="en-GB" altLang="en-US" sz="3600" b="1" dirty="0">
              <a:effectLst>
                <a:outerShdw blurRad="38100" dist="38100" dir="2700000" algn="tl">
                  <a:srgbClr val="000000">
                    <a:alpha val="43137"/>
                  </a:srgbClr>
                </a:outerShdw>
              </a:effectLst>
              <a:latin typeface="Arial" pitchFamily="34" charset="0"/>
              <a:cs typeface="Arial" pitchFamily="34" charset="0"/>
            </a:endParaRPr>
          </a:p>
        </p:txBody>
      </p:sp>
      <p:sp>
        <p:nvSpPr>
          <p:cNvPr id="3" name="Content Placeholder 2"/>
          <p:cNvSpPr>
            <a:spLocks noGrp="1"/>
          </p:cNvSpPr>
          <p:nvPr>
            <p:ph idx="1"/>
          </p:nvPr>
        </p:nvSpPr>
        <p:spPr>
          <a:xfrm>
            <a:off x="900113" y="1412875"/>
            <a:ext cx="7786687" cy="5140325"/>
          </a:xfrm>
        </p:spPr>
        <p:txBody>
          <a:bodyPr>
            <a:normAutofit/>
          </a:bodyPr>
          <a:lstStyle/>
          <a:p>
            <a:r>
              <a:rPr lang="en-GB" dirty="0"/>
              <a:t>Simply means that a leader should adapt their approach according to:</a:t>
            </a:r>
          </a:p>
          <a:p>
            <a:pPr marL="0" indent="0">
              <a:buNone/>
            </a:pPr>
            <a:r>
              <a:rPr lang="en-GB" dirty="0"/>
              <a:t> </a:t>
            </a:r>
          </a:p>
          <a:p>
            <a:pPr marL="0" indent="0">
              <a:buNone/>
            </a:pPr>
            <a:r>
              <a:rPr lang="en-GB" dirty="0">
                <a:solidFill>
                  <a:schemeClr val="accent5">
                    <a:lumMod val="50000"/>
                  </a:schemeClr>
                </a:solidFill>
              </a:rPr>
              <a:t>1.</a:t>
            </a:r>
            <a:r>
              <a:rPr lang="en-GB" dirty="0"/>
              <a:t>  </a:t>
            </a:r>
            <a:r>
              <a:rPr lang="en-GB" i="1" dirty="0"/>
              <a:t>The people they are leading.</a:t>
            </a:r>
          </a:p>
          <a:p>
            <a:pPr marL="0" indent="0">
              <a:buNone/>
            </a:pPr>
            <a:endParaRPr lang="en-GB" i="1" dirty="0"/>
          </a:p>
          <a:p>
            <a:pPr marL="0" indent="0">
              <a:buNone/>
            </a:pPr>
            <a:r>
              <a:rPr lang="en-GB" dirty="0"/>
              <a:t> </a:t>
            </a:r>
            <a:r>
              <a:rPr lang="en-GB" dirty="0">
                <a:solidFill>
                  <a:srgbClr val="002060"/>
                </a:solidFill>
              </a:rPr>
              <a:t>2</a:t>
            </a:r>
            <a:r>
              <a:rPr lang="en-GB" dirty="0"/>
              <a:t>.  </a:t>
            </a:r>
            <a:r>
              <a:rPr lang="en-GB" i="1" dirty="0"/>
              <a:t>The circumstances of the task</a:t>
            </a:r>
            <a:endParaRPr lang="en-GB" dirty="0"/>
          </a:p>
        </p:txBody>
      </p:sp>
      <p:pic>
        <p:nvPicPr>
          <p:cNvPr id="9220"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6" descr="Belbin Character - Implemen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p:cNvSpPr>
            <a:spLocks noGrp="1"/>
          </p:cNvSpPr>
          <p:nvPr>
            <p:ph type="sldNum" sz="quarter" idx="12"/>
          </p:nvPr>
        </p:nvSpPr>
        <p:spPr/>
        <p:txBody>
          <a:bodyPr/>
          <a:lstStyle/>
          <a:p>
            <a:pPr>
              <a:defRPr/>
            </a:pPr>
            <a:fld id="{E6C24393-B0B3-41E7-94C1-F3135460ABFA}" type="slidenum">
              <a:rPr lang="en-GB" smtClean="0"/>
              <a:pPr>
                <a:defRPr/>
              </a:pPr>
              <a:t>12</a:t>
            </a:fld>
            <a:endParaRPr lang="en-GB"/>
          </a:p>
        </p:txBody>
      </p:sp>
    </p:spTree>
    <p:extLst>
      <p:ext uri="{BB962C8B-B14F-4D97-AF65-F5344CB8AC3E}">
        <p14:creationId xmlns:p14="http://schemas.microsoft.com/office/powerpoint/2010/main" val="2309534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defRPr/>
            </a:pPr>
            <a:r>
              <a:rPr lang="en-US" altLang="en-US" sz="3600" b="1" u="sng" dirty="0">
                <a:effectLst>
                  <a:outerShdw blurRad="38100" dist="38100" dir="2700000" algn="tl">
                    <a:srgbClr val="000000">
                      <a:alpha val="43137"/>
                    </a:srgbClr>
                  </a:outerShdw>
                </a:effectLst>
                <a:latin typeface="Arial" pitchFamily="34" charset="0"/>
                <a:cs typeface="Arial" pitchFamily="34" charset="0"/>
              </a:rPr>
              <a:t>Situational Leadership</a:t>
            </a:r>
            <a:endParaRPr lang="en-GB" altLang="en-US" sz="3600" b="1"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Content Placeholder 2"/>
          <p:cNvSpPr>
            <a:spLocks noGrp="1"/>
          </p:cNvSpPr>
          <p:nvPr>
            <p:ph idx="1"/>
          </p:nvPr>
        </p:nvSpPr>
        <p:spPr>
          <a:xfrm>
            <a:off x="971550" y="1341438"/>
            <a:ext cx="7859713" cy="4525962"/>
          </a:xfrm>
        </p:spPr>
        <p:txBody>
          <a:bodyPr/>
          <a:lstStyle/>
          <a:p>
            <a:endParaRPr lang="en-GB" sz="2000" b="1" dirty="0"/>
          </a:p>
          <a:p>
            <a:r>
              <a:rPr lang="en-GB" sz="4000" b="1" dirty="0"/>
              <a:t>The Situational Leadership Theory identifies </a:t>
            </a:r>
            <a:r>
              <a:rPr lang="en-GB" sz="4000" b="1" u="sng" dirty="0">
                <a:solidFill>
                  <a:schemeClr val="accent5">
                    <a:lumMod val="75000"/>
                  </a:schemeClr>
                </a:solidFill>
              </a:rPr>
              <a:t>4</a:t>
            </a:r>
            <a:r>
              <a:rPr lang="en-GB" sz="4000" b="1" dirty="0"/>
              <a:t> </a:t>
            </a:r>
            <a:r>
              <a:rPr lang="en-GB" sz="4000" b="1" u="sng" dirty="0"/>
              <a:t>leadership styles (S)</a:t>
            </a:r>
            <a:r>
              <a:rPr lang="en-GB" sz="4000" b="1" dirty="0"/>
              <a:t>, and </a:t>
            </a:r>
            <a:r>
              <a:rPr lang="en-GB" sz="4000" b="1" u="sng" dirty="0">
                <a:solidFill>
                  <a:schemeClr val="accent5">
                    <a:lumMod val="75000"/>
                  </a:schemeClr>
                </a:solidFill>
              </a:rPr>
              <a:t>4 </a:t>
            </a:r>
            <a:r>
              <a:rPr lang="en-GB" sz="4000" b="1" u="sng" dirty="0"/>
              <a:t>maturity levels (D) </a:t>
            </a:r>
            <a:r>
              <a:rPr lang="en-GB" sz="4000" b="1" dirty="0"/>
              <a:t>that define the members of a team.</a:t>
            </a:r>
          </a:p>
        </p:txBody>
      </p:sp>
      <p:pic>
        <p:nvPicPr>
          <p:cNvPr id="1024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6" descr="Belbin Character - Pla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p:cNvSpPr>
            <a:spLocks noGrp="1"/>
          </p:cNvSpPr>
          <p:nvPr>
            <p:ph type="sldNum" sz="quarter" idx="12"/>
          </p:nvPr>
        </p:nvSpPr>
        <p:spPr/>
        <p:txBody>
          <a:bodyPr/>
          <a:lstStyle/>
          <a:p>
            <a:pPr>
              <a:defRPr/>
            </a:pPr>
            <a:fld id="{7CBD3BC8-EDD9-459E-BD17-95635F06D9E3}" type="slidenum">
              <a:rPr lang="en-GB" smtClean="0"/>
              <a:pPr>
                <a:defRPr/>
              </a:pPr>
              <a:t>13</a:t>
            </a:fld>
            <a:endParaRPr lang="en-GB"/>
          </a:p>
        </p:txBody>
      </p:sp>
    </p:spTree>
    <p:extLst>
      <p:ext uri="{BB962C8B-B14F-4D97-AF65-F5344CB8AC3E}">
        <p14:creationId xmlns:p14="http://schemas.microsoft.com/office/powerpoint/2010/main" val="234405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br>
              <a:rPr lang="en-GB" altLang="en-US" sz="3600" b="1" dirty="0">
                <a:effectLst>
                  <a:outerShdw blurRad="38100" dist="38100" dir="2700000" algn="tl">
                    <a:srgbClr val="000000">
                      <a:alpha val="43137"/>
                    </a:srgbClr>
                  </a:outerShdw>
                </a:effectLst>
                <a:latin typeface="Arial" pitchFamily="34" charset="0"/>
                <a:cs typeface="Arial" pitchFamily="34" charset="0"/>
              </a:rPr>
            </a:br>
            <a:r>
              <a:rPr lang="en-GB" altLang="en-US" sz="3600" b="1" u="sng" dirty="0">
                <a:effectLst>
                  <a:outerShdw blurRad="38100" dist="38100" dir="2700000" algn="tl">
                    <a:srgbClr val="000000">
                      <a:alpha val="43137"/>
                    </a:srgbClr>
                  </a:outerShdw>
                </a:effectLst>
                <a:latin typeface="Arial" pitchFamily="34" charset="0"/>
                <a:cs typeface="Arial" pitchFamily="34" charset="0"/>
              </a:rPr>
              <a:t>Situational Leadership</a:t>
            </a:r>
          </a:p>
        </p:txBody>
      </p:sp>
      <p:sp>
        <p:nvSpPr>
          <p:cNvPr id="3" name="Content Placeholder 2"/>
          <p:cNvSpPr>
            <a:spLocks noGrp="1"/>
          </p:cNvSpPr>
          <p:nvPr>
            <p:ph idx="1"/>
          </p:nvPr>
        </p:nvSpPr>
        <p:spPr>
          <a:xfrm>
            <a:off x="900113" y="1417638"/>
            <a:ext cx="7786687" cy="4852988"/>
          </a:xfrm>
        </p:spPr>
        <p:txBody>
          <a:bodyPr>
            <a:normAutofit/>
          </a:bodyPr>
          <a:lstStyle/>
          <a:p>
            <a:pPr marL="0" indent="0">
              <a:buNone/>
            </a:pPr>
            <a:endParaRPr lang="en-GB" dirty="0"/>
          </a:p>
          <a:p>
            <a:pPr marL="0" indent="0">
              <a:buNone/>
            </a:pPr>
            <a:r>
              <a:rPr lang="en-GB" dirty="0"/>
              <a:t>The </a:t>
            </a:r>
            <a:r>
              <a:rPr lang="en-GB" sz="4800" dirty="0"/>
              <a:t>4</a:t>
            </a:r>
            <a:r>
              <a:rPr lang="en-GB" dirty="0"/>
              <a:t> Leadership styles are:</a:t>
            </a:r>
          </a:p>
          <a:p>
            <a:r>
              <a:rPr lang="en-GB" dirty="0">
                <a:solidFill>
                  <a:schemeClr val="accent5">
                    <a:lumMod val="75000"/>
                  </a:schemeClr>
                </a:solidFill>
              </a:rPr>
              <a:t>S1</a:t>
            </a:r>
            <a:r>
              <a:rPr lang="en-GB" dirty="0"/>
              <a:t>. </a:t>
            </a:r>
            <a:r>
              <a:rPr lang="en-GB" i="1" dirty="0"/>
              <a:t>Telling</a:t>
            </a:r>
          </a:p>
          <a:p>
            <a:r>
              <a:rPr lang="en-GB" dirty="0">
                <a:solidFill>
                  <a:schemeClr val="accent1">
                    <a:lumMod val="75000"/>
                  </a:schemeClr>
                </a:solidFill>
              </a:rPr>
              <a:t>S2</a:t>
            </a:r>
            <a:r>
              <a:rPr lang="en-GB" dirty="0"/>
              <a:t>.  </a:t>
            </a:r>
            <a:r>
              <a:rPr lang="en-GB" i="1" dirty="0"/>
              <a:t>Selling</a:t>
            </a:r>
          </a:p>
          <a:p>
            <a:r>
              <a:rPr lang="en-GB" dirty="0">
                <a:solidFill>
                  <a:schemeClr val="accent1">
                    <a:lumMod val="75000"/>
                  </a:schemeClr>
                </a:solidFill>
              </a:rPr>
              <a:t>S3.</a:t>
            </a:r>
            <a:r>
              <a:rPr lang="en-GB" dirty="0"/>
              <a:t> </a:t>
            </a:r>
            <a:r>
              <a:rPr lang="en-GB" i="1" dirty="0"/>
              <a:t>Participating</a:t>
            </a:r>
          </a:p>
          <a:p>
            <a:r>
              <a:rPr lang="en-GB" dirty="0">
                <a:solidFill>
                  <a:schemeClr val="accent1">
                    <a:lumMod val="75000"/>
                  </a:schemeClr>
                </a:solidFill>
              </a:rPr>
              <a:t>S4</a:t>
            </a:r>
            <a:r>
              <a:rPr lang="en-GB" dirty="0"/>
              <a:t>. </a:t>
            </a:r>
            <a:r>
              <a:rPr lang="en-GB" i="1" dirty="0"/>
              <a:t>Delegating. </a:t>
            </a:r>
          </a:p>
          <a:p>
            <a:pPr marL="0" indent="0">
              <a:buFont typeface="Arial" pitchFamily="34" charset="0"/>
              <a:buNone/>
              <a:defRPr/>
            </a:pPr>
            <a:endParaRPr lang="en-GB" dirty="0"/>
          </a:p>
        </p:txBody>
      </p:sp>
      <p:pic>
        <p:nvPicPr>
          <p:cNvPr id="11268"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7" descr="Belbin Character - Monitor Evalu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Slide Number Placeholder 3"/>
          <p:cNvSpPr>
            <a:spLocks noGrp="1"/>
          </p:cNvSpPr>
          <p:nvPr>
            <p:ph type="sldNum" sz="quarter" idx="12"/>
          </p:nvPr>
        </p:nvSpPr>
        <p:spPr/>
        <p:txBody>
          <a:bodyPr/>
          <a:lstStyle/>
          <a:p>
            <a:pPr>
              <a:defRPr/>
            </a:pPr>
            <a:fld id="{FD4FDA89-30A9-47DB-BCBB-FEE6A2616596}" type="slidenum">
              <a:rPr lang="en-GB" smtClean="0"/>
              <a:pPr>
                <a:defRPr/>
              </a:pPr>
              <a:t>14</a:t>
            </a:fld>
            <a:endParaRPr lang="en-GB"/>
          </a:p>
        </p:txBody>
      </p:sp>
    </p:spTree>
    <p:extLst>
      <p:ext uri="{BB962C8B-B14F-4D97-AF65-F5344CB8AC3E}">
        <p14:creationId xmlns:p14="http://schemas.microsoft.com/office/powerpoint/2010/main" val="1493288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defRPr/>
            </a:pPr>
            <a:br>
              <a:rPr lang="en-GB" altLang="en-US" sz="3600" b="1" dirty="0">
                <a:effectLst>
                  <a:outerShdw blurRad="38100" dist="38100" dir="2700000" algn="tl">
                    <a:srgbClr val="000000">
                      <a:alpha val="43137"/>
                    </a:srgbClr>
                  </a:outerShdw>
                </a:effectLst>
                <a:latin typeface="Arial" pitchFamily="34" charset="0"/>
                <a:cs typeface="Arial" pitchFamily="34" charset="0"/>
              </a:rPr>
            </a:br>
            <a:r>
              <a:rPr lang="en-GB" altLang="en-US" sz="3600" b="1" dirty="0">
                <a:effectLst>
                  <a:outerShdw blurRad="38100" dist="38100" dir="2700000" algn="tl">
                    <a:srgbClr val="000000">
                      <a:alpha val="43137"/>
                    </a:srgbClr>
                  </a:outerShdw>
                </a:effectLst>
                <a:latin typeface="Arial" pitchFamily="34" charset="0"/>
                <a:cs typeface="Arial" pitchFamily="34" charset="0"/>
              </a:rPr>
              <a:t>Situational Leadership</a:t>
            </a:r>
          </a:p>
        </p:txBody>
      </p:sp>
      <p:sp>
        <p:nvSpPr>
          <p:cNvPr id="3" name="Content Placeholder 2"/>
          <p:cNvSpPr>
            <a:spLocks noGrp="1"/>
          </p:cNvSpPr>
          <p:nvPr>
            <p:ph idx="1"/>
          </p:nvPr>
        </p:nvSpPr>
        <p:spPr>
          <a:xfrm>
            <a:off x="971550" y="1484313"/>
            <a:ext cx="7715250" cy="5257800"/>
          </a:xfrm>
        </p:spPr>
        <p:txBody>
          <a:bodyPr>
            <a:normAutofit/>
          </a:bodyPr>
          <a:lstStyle/>
          <a:p>
            <a:pPr marL="0" indent="0">
              <a:buNone/>
            </a:pPr>
            <a:r>
              <a:rPr lang="en-GB" sz="2800" b="1" dirty="0">
                <a:solidFill>
                  <a:srgbClr val="C00000"/>
                </a:solidFill>
              </a:rPr>
              <a:t>S1</a:t>
            </a:r>
            <a:r>
              <a:rPr lang="en-GB" sz="2800" dirty="0">
                <a:solidFill>
                  <a:srgbClr val="C00000"/>
                </a:solidFill>
              </a:rPr>
              <a:t>. </a:t>
            </a:r>
            <a:r>
              <a:rPr lang="en-GB" sz="2800" b="1" u="sng" dirty="0">
                <a:solidFill>
                  <a:srgbClr val="C00000"/>
                </a:solidFill>
              </a:rPr>
              <a:t>TELLING</a:t>
            </a:r>
          </a:p>
          <a:p>
            <a:pPr marL="0" indent="0">
              <a:buNone/>
            </a:pPr>
            <a:r>
              <a:rPr lang="en-GB" i="1" dirty="0"/>
              <a:t>This is the most direct form of leadership where the leader of the group tells each member what to do, and how they would like them to do it. </a:t>
            </a:r>
          </a:p>
          <a:p>
            <a:pPr marL="0" indent="0">
              <a:buNone/>
            </a:pPr>
            <a:r>
              <a:rPr lang="en-GB" b="1" i="1" u="sng" dirty="0"/>
              <a:t>There is little interaction or Working together.</a:t>
            </a:r>
          </a:p>
          <a:p>
            <a:pPr marL="0" indent="0">
              <a:buFont typeface="Arial" pitchFamily="34" charset="0"/>
              <a:buNone/>
              <a:defRPr/>
            </a:pPr>
            <a:endParaRPr lang="en-GB" dirty="0"/>
          </a:p>
        </p:txBody>
      </p:sp>
      <p:pic>
        <p:nvPicPr>
          <p:cNvPr id="1229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descr="Belbin Character - Resource Investiga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p:cNvSpPr>
            <a:spLocks noGrp="1"/>
          </p:cNvSpPr>
          <p:nvPr>
            <p:ph type="sldNum" sz="quarter" idx="12"/>
          </p:nvPr>
        </p:nvSpPr>
        <p:spPr/>
        <p:txBody>
          <a:bodyPr/>
          <a:lstStyle/>
          <a:p>
            <a:pPr>
              <a:defRPr/>
            </a:pPr>
            <a:fld id="{4BA6A272-0B79-4CBE-AF0A-CCB16ED1A33F}" type="slidenum">
              <a:rPr lang="en-GB" smtClean="0"/>
              <a:pPr>
                <a:defRPr/>
              </a:pPr>
              <a:t>15</a:t>
            </a:fld>
            <a:endParaRPr lang="en-GB"/>
          </a:p>
        </p:txBody>
      </p:sp>
    </p:spTree>
    <p:extLst>
      <p:ext uri="{BB962C8B-B14F-4D97-AF65-F5344CB8AC3E}">
        <p14:creationId xmlns:p14="http://schemas.microsoft.com/office/powerpoint/2010/main" val="24320371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itchFamily="34" charset="0"/>
              </a:rPr>
              <a:t>Situational Leadership</a:t>
            </a:r>
          </a:p>
        </p:txBody>
      </p:sp>
      <p:sp>
        <p:nvSpPr>
          <p:cNvPr id="3" name="Content Placeholder 2"/>
          <p:cNvSpPr>
            <a:spLocks noGrp="1"/>
          </p:cNvSpPr>
          <p:nvPr>
            <p:ph idx="1"/>
          </p:nvPr>
        </p:nvSpPr>
        <p:spPr>
          <a:xfrm>
            <a:off x="179512" y="1365250"/>
            <a:ext cx="7859712" cy="5068888"/>
          </a:xfrm>
        </p:spPr>
        <p:txBody>
          <a:bodyPr/>
          <a:lstStyle/>
          <a:p>
            <a:pPr marL="0" indent="0">
              <a:buNone/>
            </a:pPr>
            <a:endParaRPr lang="en-GB" b="1" dirty="0">
              <a:solidFill>
                <a:srgbClr val="C00000"/>
              </a:solidFill>
            </a:endParaRPr>
          </a:p>
          <a:p>
            <a:pPr marL="0" indent="0">
              <a:buNone/>
            </a:pPr>
            <a:r>
              <a:rPr lang="en-GB" b="1" dirty="0">
                <a:solidFill>
                  <a:srgbClr val="C00000"/>
                </a:solidFill>
              </a:rPr>
              <a:t>S</a:t>
            </a:r>
            <a:r>
              <a:rPr lang="en-GB" sz="2800" b="1" u="sng" dirty="0">
                <a:solidFill>
                  <a:srgbClr val="C00000"/>
                </a:solidFill>
              </a:rPr>
              <a:t>2</a:t>
            </a:r>
            <a:r>
              <a:rPr lang="en-GB" sz="2800" b="1" u="sng" dirty="0"/>
              <a:t>. SELLING</a:t>
            </a:r>
          </a:p>
          <a:p>
            <a:r>
              <a:rPr lang="en-GB" dirty="0"/>
              <a:t>'Selling’ is where the leader may need to convince or persuade some of the team members to follow his or her lead and do things in a specific way.</a:t>
            </a:r>
          </a:p>
          <a:p>
            <a:pPr marL="0" indent="0">
              <a:buNone/>
            </a:pPr>
            <a:br>
              <a:rPr lang="en-GB" dirty="0"/>
            </a:br>
            <a:r>
              <a:rPr lang="en-GB" b="1" i="1" u="sng" dirty="0"/>
              <a:t>There is more interaction or Working together</a:t>
            </a:r>
            <a:br>
              <a:rPr lang="en-GB" dirty="0"/>
            </a:br>
            <a:endParaRPr lang="en-GB" dirty="0"/>
          </a:p>
        </p:txBody>
      </p:sp>
      <p:pic>
        <p:nvPicPr>
          <p:cNvPr id="13316"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7" descr="Belbin Character - Teamwork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Slide Number Placeholder 3"/>
          <p:cNvSpPr>
            <a:spLocks noGrp="1"/>
          </p:cNvSpPr>
          <p:nvPr>
            <p:ph type="sldNum" sz="quarter" idx="12"/>
          </p:nvPr>
        </p:nvSpPr>
        <p:spPr/>
        <p:txBody>
          <a:bodyPr/>
          <a:lstStyle/>
          <a:p>
            <a:pPr>
              <a:defRPr/>
            </a:pPr>
            <a:fld id="{63E6CEA2-1F7C-41E1-9B28-953C72B13DC3}" type="slidenum">
              <a:rPr lang="en-GB" smtClean="0"/>
              <a:pPr>
                <a:defRPr/>
              </a:pPr>
              <a:t>16</a:t>
            </a:fld>
            <a:endParaRPr lang="en-GB"/>
          </a:p>
        </p:txBody>
      </p:sp>
    </p:spTree>
    <p:extLst>
      <p:ext uri="{BB962C8B-B14F-4D97-AF65-F5344CB8AC3E}">
        <p14:creationId xmlns:p14="http://schemas.microsoft.com/office/powerpoint/2010/main" val="140294710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a:defRPr/>
            </a:pPr>
            <a:r>
              <a:rPr lang="en-US" altLang="en-US" sz="3600" b="1" dirty="0">
                <a:effectLst>
                  <a:outerShdw blurRad="38100" dist="38100" dir="2700000" algn="tl">
                    <a:srgbClr val="000000">
                      <a:alpha val="43137"/>
                    </a:srgbClr>
                  </a:outerShdw>
                </a:effectLst>
                <a:latin typeface="Arial" pitchFamily="34" charset="0"/>
                <a:cs typeface="Arial" pitchFamily="34" charset="0"/>
              </a:rPr>
              <a:t>Situational Leadership</a:t>
            </a:r>
            <a:endParaRPr lang="en-GB" altLang="en-US" sz="3600" b="1" dirty="0">
              <a:effectLst>
                <a:outerShdw blurRad="38100" dist="38100" dir="2700000" algn="tl">
                  <a:srgbClr val="000000">
                    <a:alpha val="43137"/>
                  </a:srgbClr>
                </a:outerShdw>
              </a:effectLst>
              <a:latin typeface="Arial" pitchFamily="34" charset="0"/>
              <a:cs typeface="Arial" pitchFamily="34" charset="0"/>
            </a:endParaRPr>
          </a:p>
        </p:txBody>
      </p:sp>
      <p:sp>
        <p:nvSpPr>
          <p:cNvPr id="3" name="Content Placeholder 2"/>
          <p:cNvSpPr>
            <a:spLocks noGrp="1"/>
          </p:cNvSpPr>
          <p:nvPr>
            <p:ph idx="1"/>
          </p:nvPr>
        </p:nvSpPr>
        <p:spPr>
          <a:xfrm>
            <a:off x="714375" y="1281923"/>
            <a:ext cx="7715250" cy="5068888"/>
          </a:xfrm>
        </p:spPr>
        <p:txBody>
          <a:bodyPr>
            <a:normAutofit/>
          </a:bodyPr>
          <a:lstStyle/>
          <a:p>
            <a:pPr marL="0" indent="0">
              <a:buNone/>
            </a:pPr>
            <a:r>
              <a:rPr lang="en-GB" b="1" dirty="0">
                <a:solidFill>
                  <a:srgbClr val="C00000"/>
                </a:solidFill>
              </a:rPr>
              <a:t>S</a:t>
            </a:r>
            <a:r>
              <a:rPr lang="en-GB" b="1" u="sng" dirty="0">
                <a:solidFill>
                  <a:srgbClr val="C00000"/>
                </a:solidFill>
              </a:rPr>
              <a:t>3</a:t>
            </a:r>
            <a:r>
              <a:rPr lang="en-GB" b="1" u="sng" dirty="0"/>
              <a:t>. </a:t>
            </a:r>
            <a:r>
              <a:rPr lang="en-GB" b="1" u="sng"/>
              <a:t>PARTICIPATING</a:t>
            </a:r>
            <a:endParaRPr lang="en-GB" b="1" u="sng" dirty="0"/>
          </a:p>
          <a:p>
            <a:pPr marL="0" indent="0">
              <a:buNone/>
            </a:pPr>
            <a:endParaRPr lang="en-GB" dirty="0"/>
          </a:p>
          <a:p>
            <a:r>
              <a:rPr lang="en-GB" dirty="0"/>
              <a:t>Where the leader tries to build relationships with those on the team - really becoming part of the team.</a:t>
            </a:r>
          </a:p>
          <a:p>
            <a:r>
              <a:rPr lang="en-GB" dirty="0"/>
              <a:t>Might even share decision-making</a:t>
            </a:r>
          </a:p>
        </p:txBody>
      </p:sp>
      <p:pic>
        <p:nvPicPr>
          <p:cNvPr id="14340"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6" descr="Belbin Character - Shap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p:cNvSpPr>
            <a:spLocks noGrp="1"/>
          </p:cNvSpPr>
          <p:nvPr>
            <p:ph type="sldNum" sz="quarter" idx="12"/>
          </p:nvPr>
        </p:nvSpPr>
        <p:spPr/>
        <p:txBody>
          <a:bodyPr/>
          <a:lstStyle/>
          <a:p>
            <a:pPr>
              <a:defRPr/>
            </a:pPr>
            <a:fld id="{B4AEB4E8-5D2B-496D-9111-ADAA56A133FE}" type="slidenum">
              <a:rPr lang="en-GB" smtClean="0"/>
              <a:pPr>
                <a:defRPr/>
              </a:pPr>
              <a:t>17</a:t>
            </a:fld>
            <a:endParaRPr lang="en-GB"/>
          </a:p>
        </p:txBody>
      </p:sp>
    </p:spTree>
    <p:extLst>
      <p:ext uri="{BB962C8B-B14F-4D97-AF65-F5344CB8AC3E}">
        <p14:creationId xmlns:p14="http://schemas.microsoft.com/office/powerpoint/2010/main" val="4260946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br>
              <a:rPr lang="en-GB" sz="3600" b="1" dirty="0">
                <a:effectLst>
                  <a:outerShdw blurRad="38100" dist="38100" dir="2700000" algn="tl">
                    <a:srgbClr val="000000">
                      <a:alpha val="43137"/>
                    </a:srgbClr>
                  </a:outerShdw>
                </a:effectLst>
                <a:latin typeface="Arial" panose="020B0604020202020204" pitchFamily="34" charset="0"/>
                <a:cs typeface="Arial" pitchFamily="34" charset="0"/>
              </a:rPr>
            </a:br>
            <a:r>
              <a:rPr lang="en-GB" sz="3600" b="1">
                <a:effectLst>
                  <a:outerShdw blurRad="38100" dist="38100" dir="2700000" algn="tl">
                    <a:srgbClr val="000000">
                      <a:alpha val="43137"/>
                    </a:srgbClr>
                  </a:outerShdw>
                </a:effectLst>
                <a:latin typeface="Arial" panose="020B0604020202020204" pitchFamily="34" charset="0"/>
                <a:cs typeface="Arial" pitchFamily="34" charset="0"/>
              </a:rPr>
              <a:t>Situational Leadership</a:t>
            </a:r>
            <a:endParaRPr lang="en-GB" sz="3600" b="1" dirty="0">
              <a:effectLst>
                <a:outerShdw blurRad="38100" dist="38100" dir="2700000" algn="tl">
                  <a:srgbClr val="000000">
                    <a:alpha val="43137"/>
                  </a:srgbClr>
                </a:outerShdw>
              </a:effectLst>
              <a:latin typeface="Arial" panose="020B0604020202020204" pitchFamily="34" charset="0"/>
              <a:cs typeface="Arial" pitchFamily="34" charset="0"/>
            </a:endParaRPr>
          </a:p>
        </p:txBody>
      </p:sp>
      <p:sp>
        <p:nvSpPr>
          <p:cNvPr id="20483" name="Content Placeholder 2"/>
          <p:cNvSpPr>
            <a:spLocks noGrp="1"/>
          </p:cNvSpPr>
          <p:nvPr>
            <p:ph idx="1"/>
          </p:nvPr>
        </p:nvSpPr>
        <p:spPr>
          <a:xfrm>
            <a:off x="900113" y="1600200"/>
            <a:ext cx="7786687" cy="5257800"/>
          </a:xfrm>
        </p:spPr>
        <p:txBody>
          <a:bodyPr/>
          <a:lstStyle/>
          <a:p>
            <a:pPr marL="0" indent="0">
              <a:buNone/>
            </a:pPr>
            <a:r>
              <a:rPr lang="en-GB" b="1" dirty="0">
                <a:solidFill>
                  <a:srgbClr val="C00000"/>
                </a:solidFill>
              </a:rPr>
              <a:t>S</a:t>
            </a:r>
            <a:r>
              <a:rPr lang="en-GB" b="1" u="sng" dirty="0">
                <a:solidFill>
                  <a:srgbClr val="C00000"/>
                </a:solidFill>
              </a:rPr>
              <a:t>4</a:t>
            </a:r>
            <a:r>
              <a:rPr lang="en-GB" b="1" u="sng" dirty="0"/>
              <a:t>. DELEGATING</a:t>
            </a:r>
          </a:p>
          <a:p>
            <a:endParaRPr lang="en-GB" b="1" u="sng" dirty="0"/>
          </a:p>
          <a:p>
            <a:r>
              <a:rPr lang="en-GB" b="1" u="sng" dirty="0"/>
              <a:t>Delegating</a:t>
            </a:r>
            <a:r>
              <a:rPr lang="en-GB" b="1" dirty="0"/>
              <a:t> </a:t>
            </a:r>
            <a:r>
              <a:rPr lang="en-GB" dirty="0"/>
              <a:t>is where the leader passes on most of the responsibilities for the task to various members of the team.</a:t>
            </a:r>
          </a:p>
          <a:p>
            <a:r>
              <a:rPr lang="en-GB" dirty="0"/>
              <a:t>Generally done in teams where the members are more experienced.</a:t>
            </a:r>
          </a:p>
        </p:txBody>
      </p:sp>
      <p:pic>
        <p:nvPicPr>
          <p:cNvPr id="1536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6" descr="Belbin Character - Completer/Finish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Slide Number Placeholder 3"/>
          <p:cNvSpPr>
            <a:spLocks noGrp="1"/>
          </p:cNvSpPr>
          <p:nvPr>
            <p:ph type="sldNum" sz="quarter" idx="12"/>
          </p:nvPr>
        </p:nvSpPr>
        <p:spPr/>
        <p:txBody>
          <a:bodyPr/>
          <a:lstStyle/>
          <a:p>
            <a:pPr>
              <a:defRPr/>
            </a:pPr>
            <a:fld id="{E68B3AA0-EBD3-4A71-BE86-DE7D94AAF036}" type="slidenum">
              <a:rPr lang="en-GB" smtClean="0"/>
              <a:pPr>
                <a:defRPr/>
              </a:pPr>
              <a:t>18</a:t>
            </a:fld>
            <a:endParaRPr lang="en-GB"/>
          </a:p>
        </p:txBody>
      </p:sp>
    </p:spTree>
    <p:extLst>
      <p:ext uri="{BB962C8B-B14F-4D97-AF65-F5344CB8AC3E}">
        <p14:creationId xmlns:p14="http://schemas.microsoft.com/office/powerpoint/2010/main" val="259004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048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048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048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t>MATURITY LEVELS</a:t>
            </a:r>
            <a:endParaRPr lang="en-GB" u="sng" dirty="0"/>
          </a:p>
        </p:txBody>
      </p:sp>
      <p:sp>
        <p:nvSpPr>
          <p:cNvPr id="3" name="Content Placeholder 2"/>
          <p:cNvSpPr>
            <a:spLocks noGrp="1"/>
          </p:cNvSpPr>
          <p:nvPr>
            <p:ph idx="1"/>
          </p:nvPr>
        </p:nvSpPr>
        <p:spPr/>
        <p:txBody>
          <a:bodyPr/>
          <a:lstStyle/>
          <a:p>
            <a:r>
              <a:rPr lang="en-GB" dirty="0"/>
              <a:t>To go along with those four leadership styles, the </a:t>
            </a:r>
            <a:r>
              <a:rPr lang="en-GB" u="sng" dirty="0"/>
              <a:t>Hersey Blanchard Situational Leadership Theory </a:t>
            </a:r>
            <a:r>
              <a:rPr lang="en-GB" dirty="0"/>
              <a:t>also provides </a:t>
            </a:r>
            <a:r>
              <a:rPr lang="en-GB" b="1" u="sng" dirty="0"/>
              <a:t>four maturity levels </a:t>
            </a:r>
            <a:r>
              <a:rPr lang="en-GB" dirty="0"/>
              <a:t>that describe those who are making up the team. To identify these levels, the abbreviations D1, D2, D3, and D4 are used. </a:t>
            </a:r>
            <a:endParaRPr lang="en-GB" u="sng"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414629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Maturity Levels</a:t>
            </a:r>
          </a:p>
        </p:txBody>
      </p:sp>
      <p:sp>
        <p:nvSpPr>
          <p:cNvPr id="22531" name="Content Placeholder 2"/>
          <p:cNvSpPr>
            <a:spLocks noGrp="1"/>
          </p:cNvSpPr>
          <p:nvPr>
            <p:ph idx="1"/>
          </p:nvPr>
        </p:nvSpPr>
        <p:spPr>
          <a:xfrm>
            <a:off x="1042988" y="1600200"/>
            <a:ext cx="7643812" cy="4525963"/>
          </a:xfrm>
        </p:spPr>
        <p:txBody>
          <a:bodyPr/>
          <a:lstStyle/>
          <a:p>
            <a:pPr marL="0" indent="0">
              <a:buNone/>
            </a:pPr>
            <a:r>
              <a:rPr lang="en-GB" b="1" u="sng" dirty="0">
                <a:solidFill>
                  <a:schemeClr val="accent1">
                    <a:lumMod val="50000"/>
                  </a:schemeClr>
                </a:solidFill>
              </a:rPr>
              <a:t>D1.</a:t>
            </a:r>
            <a:r>
              <a:rPr lang="en-GB" sz="2800" dirty="0"/>
              <a:t> </a:t>
            </a:r>
          </a:p>
          <a:p>
            <a:r>
              <a:rPr lang="en-GB" sz="2800" dirty="0"/>
              <a:t>These are the least experienced workers, who will need to be instructed on how to do just about everything. It could be that the employees simply don't have much knowledge or background in the task. </a:t>
            </a:r>
          </a:p>
          <a:p>
            <a:r>
              <a:rPr lang="en-GB" sz="2800" dirty="0"/>
              <a:t>This maturity level matches up with the </a:t>
            </a:r>
            <a:r>
              <a:rPr lang="en-GB" sz="2800" u="sng" dirty="0">
                <a:solidFill>
                  <a:srgbClr val="C00000"/>
                </a:solidFill>
              </a:rPr>
              <a:t>Telling l</a:t>
            </a:r>
            <a:r>
              <a:rPr lang="en-GB" sz="2800" dirty="0">
                <a:solidFill>
                  <a:srgbClr val="C00000"/>
                </a:solidFill>
              </a:rPr>
              <a:t>eadership style.</a:t>
            </a:r>
            <a:endParaRPr lang="en-GB" sz="2800" b="1" u="sng" dirty="0">
              <a:solidFill>
                <a:srgbClr val="C00000"/>
              </a:solidFill>
            </a:endParaRPr>
          </a:p>
        </p:txBody>
      </p:sp>
      <p:sp>
        <p:nvSpPr>
          <p:cNvPr id="4" name="Slide Number Placeholder 3"/>
          <p:cNvSpPr>
            <a:spLocks noGrp="1"/>
          </p:cNvSpPr>
          <p:nvPr>
            <p:ph type="sldNum" sz="quarter" idx="12"/>
          </p:nvPr>
        </p:nvSpPr>
        <p:spPr/>
        <p:txBody>
          <a:bodyPr/>
          <a:lstStyle/>
          <a:p>
            <a:pPr>
              <a:defRPr/>
            </a:pPr>
            <a:fld id="{E534C68E-2C80-4801-B688-46E945298C09}" type="slidenum">
              <a:rPr lang="en-GB" smtClean="0"/>
              <a:pPr>
                <a:defRPr/>
              </a:pPr>
              <a:t>20</a:t>
            </a:fld>
            <a:endParaRPr lang="en-GB"/>
          </a:p>
        </p:txBody>
      </p:sp>
      <p:pic>
        <p:nvPicPr>
          <p:cNvPr id="18437"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6255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253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2531">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2531">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Maturity Levels</a:t>
            </a:r>
            <a:endParaRPr lang="en-GB"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39552" y="1600200"/>
            <a:ext cx="8147248" cy="5068888"/>
          </a:xfrm>
        </p:spPr>
        <p:txBody>
          <a:bodyPr>
            <a:normAutofit/>
          </a:bodyPr>
          <a:lstStyle/>
          <a:p>
            <a:pPr marL="0" indent="0">
              <a:buNone/>
            </a:pPr>
            <a:r>
              <a:rPr lang="en-GB" sz="2000" b="1" dirty="0">
                <a:solidFill>
                  <a:srgbClr val="C00000"/>
                </a:solidFill>
              </a:rPr>
              <a:t> </a:t>
            </a:r>
            <a:r>
              <a:rPr lang="en-GB" b="1" u="sng" dirty="0">
                <a:solidFill>
                  <a:srgbClr val="C00000"/>
                </a:solidFill>
              </a:rPr>
              <a:t>D2</a:t>
            </a:r>
            <a:r>
              <a:rPr lang="en-GB" sz="1200" b="1" u="sng" dirty="0">
                <a:solidFill>
                  <a:srgbClr val="C00000"/>
                </a:solidFill>
              </a:rPr>
              <a:t>.</a:t>
            </a:r>
          </a:p>
          <a:p>
            <a:pPr marL="0" indent="0">
              <a:buNone/>
            </a:pPr>
            <a:r>
              <a:rPr lang="en-GB" sz="2400" dirty="0"/>
              <a:t>These team members are still </a:t>
            </a:r>
            <a:r>
              <a:rPr lang="en-GB" sz="2400" b="1" dirty="0"/>
              <a:t>inexperienced</a:t>
            </a:r>
            <a:r>
              <a:rPr lang="en-GB" sz="2400" dirty="0"/>
              <a:t> people who possess only slightly more knowledge and skill than those at the D1 level. But they are willing to do the task . They are more keen to work on a job, even if they aren't yet ready to do it correctly without the help of the leader of the group. </a:t>
            </a:r>
          </a:p>
          <a:p>
            <a:pPr marL="0" indent="0">
              <a:buNone/>
            </a:pPr>
            <a:r>
              <a:rPr lang="en-GB" sz="2400" dirty="0"/>
              <a:t>The </a:t>
            </a:r>
            <a:r>
              <a:rPr lang="en-GB" sz="2400" b="1" u="sng" dirty="0"/>
              <a:t>Selling </a:t>
            </a:r>
            <a:r>
              <a:rPr lang="en-GB" sz="2400" dirty="0"/>
              <a:t>leadership style is the right match when dealing with D2 level team members.</a:t>
            </a:r>
            <a:br>
              <a:rPr lang="en-GB" sz="2000" dirty="0"/>
            </a:br>
            <a:endParaRPr lang="en-GB" sz="2000" u="sng" dirty="0">
              <a:solidFill>
                <a:schemeClr val="accent1">
                  <a:lumMod val="75000"/>
                </a:schemeClr>
              </a:solidFill>
            </a:endParaRPr>
          </a:p>
        </p:txBody>
      </p:sp>
      <p:pic>
        <p:nvPicPr>
          <p:cNvPr id="19460"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3"/>
          <p:cNvSpPr>
            <a:spLocks noGrp="1"/>
          </p:cNvSpPr>
          <p:nvPr>
            <p:ph type="sldNum" sz="quarter" idx="12"/>
          </p:nvPr>
        </p:nvSpPr>
        <p:spPr/>
        <p:txBody>
          <a:bodyPr/>
          <a:lstStyle/>
          <a:p>
            <a:pPr>
              <a:defRPr/>
            </a:pPr>
            <a:fld id="{6484121A-9728-4B8F-B290-5F20FC50B423}" type="slidenum">
              <a:rPr lang="en-GB" smtClean="0"/>
              <a:pPr>
                <a:defRPr/>
              </a:pPr>
              <a:t>21</a:t>
            </a:fld>
            <a:endParaRPr lang="en-GB"/>
          </a:p>
        </p:txBody>
      </p:sp>
    </p:spTree>
    <p:extLst>
      <p:ext uri="{BB962C8B-B14F-4D97-AF65-F5344CB8AC3E}">
        <p14:creationId xmlns:p14="http://schemas.microsoft.com/office/powerpoint/2010/main" val="9336297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23528" y="91311"/>
            <a:ext cx="8229600" cy="1143000"/>
          </a:xfrm>
        </p:spPr>
        <p:txBody>
          <a:bodyPr/>
          <a:lstStyle/>
          <a:p>
            <a:pPr>
              <a:defRPr/>
            </a:pPr>
            <a:r>
              <a:rPr lang="en-US"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Maturity Levels</a:t>
            </a:r>
            <a:endParaRPr lang="en-GB"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0588" y="1124744"/>
            <a:ext cx="8075240" cy="4997450"/>
          </a:xfrm>
        </p:spPr>
        <p:txBody>
          <a:bodyPr>
            <a:normAutofit/>
          </a:bodyPr>
          <a:lstStyle/>
          <a:p>
            <a:pPr marL="0" indent="0">
              <a:buNone/>
            </a:pPr>
            <a:r>
              <a:rPr lang="en-GB" sz="2400" dirty="0"/>
              <a:t> </a:t>
            </a:r>
            <a:r>
              <a:rPr lang="en-GB" sz="2800" b="1" u="sng" dirty="0">
                <a:solidFill>
                  <a:srgbClr val="0070C0"/>
                </a:solidFill>
              </a:rPr>
              <a:t>D3.</a:t>
            </a:r>
            <a:r>
              <a:rPr lang="en-GB" sz="2800" u="sng" dirty="0">
                <a:solidFill>
                  <a:srgbClr val="002060"/>
                </a:solidFill>
              </a:rPr>
              <a:t> </a:t>
            </a:r>
          </a:p>
          <a:p>
            <a:pPr marL="0" indent="0">
              <a:buNone/>
            </a:pPr>
            <a:r>
              <a:rPr lang="en-GB" sz="2800" dirty="0">
                <a:solidFill>
                  <a:srgbClr val="002060"/>
                </a:solidFill>
              </a:rPr>
              <a:t>T</a:t>
            </a:r>
            <a:r>
              <a:rPr lang="en-GB" sz="2800" dirty="0"/>
              <a:t>his group would include employees who are excited to work on a Task and have most of the skills they need to get it done right. While they might not be able to do it by themselves without some help, they can do most of it. </a:t>
            </a:r>
          </a:p>
          <a:p>
            <a:pPr marL="0" indent="0">
              <a:buNone/>
            </a:pPr>
            <a:r>
              <a:rPr lang="en-GB" sz="2800" dirty="0"/>
              <a:t>The </a:t>
            </a:r>
            <a:r>
              <a:rPr lang="en-GB" sz="2800" b="1" u="sng" dirty="0"/>
              <a:t>Participating</a:t>
            </a:r>
            <a:r>
              <a:rPr lang="en-GB" sz="2800" dirty="0"/>
              <a:t> style is the one that matches D3 levels</a:t>
            </a:r>
            <a:r>
              <a:rPr lang="en-GB" sz="2400" dirty="0"/>
              <a:t>.</a:t>
            </a:r>
            <a:endParaRPr lang="en-GB" sz="2400" dirty="0">
              <a:latin typeface="Arial" panose="020B0604020202020204" pitchFamily="34" charset="0"/>
              <a:cs typeface="Arial" panose="020B0604020202020204" pitchFamily="34" charset="0"/>
            </a:endParaRPr>
          </a:p>
        </p:txBody>
      </p:sp>
      <p:pic>
        <p:nvPicPr>
          <p:cNvPr id="2048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088" y="115888"/>
            <a:ext cx="1257300" cy="47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3"/>
          <p:cNvSpPr>
            <a:spLocks noGrp="1"/>
          </p:cNvSpPr>
          <p:nvPr>
            <p:ph type="sldNum" sz="quarter" idx="12"/>
          </p:nvPr>
        </p:nvSpPr>
        <p:spPr/>
        <p:txBody>
          <a:bodyPr/>
          <a:lstStyle/>
          <a:p>
            <a:pPr>
              <a:defRPr/>
            </a:pPr>
            <a:fld id="{849614F5-DFB8-46AA-9296-B6554D232DC0}" type="slidenum">
              <a:rPr lang="en-GB" smtClean="0"/>
              <a:pPr>
                <a:defRPr/>
              </a:pPr>
              <a:t>22</a:t>
            </a:fld>
            <a:endParaRPr lang="en-GB"/>
          </a:p>
        </p:txBody>
      </p:sp>
    </p:spTree>
    <p:extLst>
      <p:ext uri="{BB962C8B-B14F-4D97-AF65-F5344CB8AC3E}">
        <p14:creationId xmlns:p14="http://schemas.microsoft.com/office/powerpoint/2010/main" val="13419918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841" y="118841"/>
            <a:ext cx="8229600" cy="1143000"/>
          </a:xfrm>
        </p:spPr>
        <p:txBody>
          <a:bodyPr/>
          <a:lstStyle/>
          <a:p>
            <a:pPr>
              <a:defRPr/>
            </a:pPr>
            <a:r>
              <a:rPr lang="en-GB" alt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Maturity Levels</a:t>
            </a:r>
          </a:p>
        </p:txBody>
      </p:sp>
      <p:sp>
        <p:nvSpPr>
          <p:cNvPr id="7171" name="Content Placeholder 2"/>
          <p:cNvSpPr>
            <a:spLocks noGrp="1"/>
          </p:cNvSpPr>
          <p:nvPr>
            <p:ph idx="1"/>
          </p:nvPr>
        </p:nvSpPr>
        <p:spPr>
          <a:xfrm>
            <a:off x="587151" y="1239215"/>
            <a:ext cx="8291264" cy="4924425"/>
          </a:xfrm>
        </p:spPr>
        <p:txBody>
          <a:bodyPr/>
          <a:lstStyle/>
          <a:p>
            <a:pPr marL="0" indent="0">
              <a:buNone/>
            </a:pPr>
            <a:r>
              <a:rPr lang="en-GB" sz="2800" dirty="0"/>
              <a:t>At the top of the scale, those that are rated as D4 are completely capable of handling a task - and they know that they can get the job done without the help of the leader. The team members have confidence and they can work independently.</a:t>
            </a:r>
          </a:p>
          <a:p>
            <a:pPr marL="0" indent="0">
              <a:buNone/>
            </a:pPr>
            <a:r>
              <a:rPr lang="en-GB" sz="2800" b="1" u="sng" dirty="0"/>
              <a:t>Delegating</a:t>
            </a:r>
            <a:r>
              <a:rPr lang="en-GB" sz="2800" dirty="0"/>
              <a:t> is the leadership style because there is no need for the leader to be more involved than that. </a:t>
            </a:r>
            <a:endParaRPr lang="en-GB" sz="2800" b="1" u="sng" dirty="0">
              <a:solidFill>
                <a:schemeClr val="accent1">
                  <a:lumMod val="75000"/>
                </a:schemeClr>
              </a:solidFill>
            </a:endParaRPr>
          </a:p>
          <a:p>
            <a:pPr marL="0" indent="0">
              <a:buNone/>
            </a:pPr>
            <a:endParaRPr lang="en-GB" sz="2800" b="1" u="sng" dirty="0">
              <a:solidFill>
                <a:schemeClr val="accent1">
                  <a:lumMod val="75000"/>
                </a:schemeClr>
              </a:solidFill>
            </a:endParaRPr>
          </a:p>
        </p:txBody>
      </p:sp>
      <p:pic>
        <p:nvPicPr>
          <p:cNvPr id="21508"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15888"/>
            <a:ext cx="1041400"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3"/>
          <p:cNvSpPr>
            <a:spLocks noGrp="1"/>
          </p:cNvSpPr>
          <p:nvPr>
            <p:ph type="sldNum" sz="quarter" idx="12"/>
          </p:nvPr>
        </p:nvSpPr>
        <p:spPr/>
        <p:txBody>
          <a:bodyPr/>
          <a:lstStyle/>
          <a:p>
            <a:pPr>
              <a:defRPr/>
            </a:pPr>
            <a:fld id="{E591BEE3-FFFA-4C3C-A7BF-1F95C7CAC145}" type="slidenum">
              <a:rPr lang="en-GB" smtClean="0"/>
              <a:pPr>
                <a:defRPr/>
              </a:pPr>
              <a:t>23</a:t>
            </a:fld>
            <a:endParaRPr lang="en-GB"/>
          </a:p>
        </p:txBody>
      </p:sp>
    </p:spTree>
    <p:extLst>
      <p:ext uri="{BB962C8B-B14F-4D97-AF65-F5344CB8AC3E}">
        <p14:creationId xmlns:p14="http://schemas.microsoft.com/office/powerpoint/2010/main" val="3002283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Reward &amp; Recognition</a:t>
            </a:r>
          </a:p>
        </p:txBody>
      </p:sp>
      <p:sp>
        <p:nvSpPr>
          <p:cNvPr id="22531" name="Content Placeholder 2"/>
          <p:cNvSpPr>
            <a:spLocks noGrp="1"/>
          </p:cNvSpPr>
          <p:nvPr>
            <p:ph idx="1"/>
          </p:nvPr>
        </p:nvSpPr>
        <p:spPr>
          <a:xfrm>
            <a:off x="755650" y="1600200"/>
            <a:ext cx="7931150" cy="4525963"/>
          </a:xfrm>
        </p:spPr>
        <p:txBody>
          <a:bodyPr/>
          <a:lstStyle/>
          <a:p>
            <a:pPr marL="0" indent="0">
              <a:buFont typeface="Arial" charset="0"/>
              <a:buNone/>
            </a:pPr>
            <a:r>
              <a:rPr lang="en-GB" altLang="en-US" sz="2800" dirty="0">
                <a:latin typeface="Arial" charset="0"/>
                <a:cs typeface="Arial" charset="0"/>
              </a:rPr>
              <a:t>Why is it important to reward and recognise when a team have done a good job?</a:t>
            </a:r>
          </a:p>
          <a:p>
            <a:pPr marL="0" indent="0">
              <a:buFont typeface="Arial" charset="0"/>
              <a:buNone/>
            </a:pPr>
            <a:endParaRPr lang="en-GB" altLang="en-US" sz="700" dirty="0">
              <a:latin typeface="Arial" charset="0"/>
              <a:cs typeface="Arial" charset="0"/>
            </a:endParaRPr>
          </a:p>
          <a:p>
            <a:pPr marL="457200" lvl="1" indent="0">
              <a:buFont typeface="Arial" charset="0"/>
              <a:buNone/>
            </a:pPr>
            <a:endParaRPr lang="en-GB" altLang="en-US" sz="700" dirty="0">
              <a:latin typeface="Arial" charset="0"/>
              <a:cs typeface="Arial" charset="0"/>
            </a:endParaRPr>
          </a:p>
          <a:p>
            <a:pPr marL="0" indent="0">
              <a:buFont typeface="Arial" charset="0"/>
              <a:buNone/>
            </a:pPr>
            <a:r>
              <a:rPr lang="en-GB" altLang="en-US" sz="2800" dirty="0">
                <a:latin typeface="Arial" charset="0"/>
                <a:cs typeface="Arial" charset="0"/>
              </a:rPr>
              <a:t>What are your experiences of working in a team?</a:t>
            </a:r>
          </a:p>
          <a:p>
            <a:pPr marL="0" indent="0">
              <a:buFont typeface="Arial" charset="0"/>
              <a:buNone/>
            </a:pPr>
            <a:endParaRPr lang="en-GB" altLang="en-US" sz="700" dirty="0">
              <a:latin typeface="Arial" charset="0"/>
              <a:cs typeface="Arial" charset="0"/>
            </a:endParaRPr>
          </a:p>
          <a:p>
            <a:pPr marL="457200" lvl="1" indent="0">
              <a:buFont typeface="Arial" charset="0"/>
              <a:buNone/>
            </a:pPr>
            <a:r>
              <a:rPr lang="en-GB" altLang="en-US" sz="2400" dirty="0">
                <a:latin typeface="Arial" charset="0"/>
                <a:cs typeface="Arial" charset="0"/>
              </a:rPr>
              <a:t>Good, Okay, Poor</a:t>
            </a:r>
          </a:p>
        </p:txBody>
      </p:sp>
      <p:pic>
        <p:nvPicPr>
          <p:cNvPr id="22532"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5113" y="115888"/>
            <a:ext cx="11842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3"/>
          <p:cNvSpPr>
            <a:spLocks noGrp="1"/>
          </p:cNvSpPr>
          <p:nvPr>
            <p:ph type="sldNum" sz="quarter" idx="12"/>
          </p:nvPr>
        </p:nvSpPr>
        <p:spPr/>
        <p:txBody>
          <a:bodyPr/>
          <a:lstStyle/>
          <a:p>
            <a:pPr>
              <a:defRPr/>
            </a:pPr>
            <a:fld id="{B4F4C91C-9443-4B0B-BD66-CDABB60F2186}" type="slidenum">
              <a:rPr lang="en-GB" smtClean="0"/>
              <a:pPr>
                <a:defRPr/>
              </a:pPr>
              <a:t>24</a:t>
            </a:fld>
            <a:endParaRPr lang="en-GB"/>
          </a:p>
        </p:txBody>
      </p:sp>
    </p:spTree>
    <p:extLst>
      <p:ext uri="{BB962C8B-B14F-4D97-AF65-F5344CB8AC3E}">
        <p14:creationId xmlns:p14="http://schemas.microsoft.com/office/powerpoint/2010/main" val="1181243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1D52-C058-49DC-88D4-574AECF13AD1}"/>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3486C1A-178C-430D-A950-47D52F9BF00D}"/>
              </a:ext>
            </a:extLst>
          </p:cNvPr>
          <p:cNvSpPr>
            <a:spLocks noGrp="1"/>
          </p:cNvSpPr>
          <p:nvPr>
            <p:ph idx="1"/>
          </p:nvPr>
        </p:nvSpPr>
        <p:spPr/>
        <p:txBody>
          <a:bodyPr/>
          <a:lstStyle/>
          <a:p>
            <a:r>
              <a:rPr lang="en-GB" sz="2000" dirty="0">
                <a:solidFill>
                  <a:schemeClr val="tx2"/>
                </a:solidFill>
              </a:rPr>
              <a:t>Hersey, P. and Blanchard, K. H</a:t>
            </a:r>
            <a:r>
              <a:rPr lang="en-GB" sz="2000" dirty="0"/>
              <a:t>. (1969). </a:t>
            </a:r>
            <a:r>
              <a:rPr lang="en-GB" sz="2000" i="1" dirty="0"/>
              <a:t>Management of Organizational </a:t>
            </a:r>
            <a:r>
              <a:rPr lang="en-GB" sz="2000" i="1" dirty="0" err="1"/>
              <a:t>Behavior</a:t>
            </a:r>
            <a:r>
              <a:rPr lang="en-GB" sz="2000" i="1" dirty="0"/>
              <a:t> – Utilizing Human Resources</a:t>
            </a:r>
            <a:r>
              <a:rPr lang="en-GB" sz="2000" dirty="0"/>
              <a:t>. New Jersey; Prentice Hall. </a:t>
            </a:r>
          </a:p>
          <a:p>
            <a:r>
              <a:rPr lang="en-US" sz="2000" dirty="0" err="1"/>
              <a:t>Maund</a:t>
            </a:r>
            <a:r>
              <a:rPr lang="en-US" sz="2000" dirty="0"/>
              <a:t>,</a:t>
            </a:r>
            <a:endParaRPr lang="en-GB" sz="2000" dirty="0"/>
          </a:p>
        </p:txBody>
      </p:sp>
      <p:sp>
        <p:nvSpPr>
          <p:cNvPr id="4" name="Date Placeholder 3">
            <a:extLst>
              <a:ext uri="{FF2B5EF4-FFF2-40B4-BE49-F238E27FC236}">
                <a16:creationId xmlns:a16="http://schemas.microsoft.com/office/drawing/2014/main" id="{F0090FCF-5FA4-4AE0-90FB-3E4327C32CF2}"/>
              </a:ext>
            </a:extLst>
          </p:cNvPr>
          <p:cNvSpPr>
            <a:spLocks noGrp="1"/>
          </p:cNvSpPr>
          <p:nvPr>
            <p:ph type="dt" sz="half" idx="10"/>
          </p:nvPr>
        </p:nvSpPr>
        <p:spPr/>
        <p:txBody>
          <a:bodyPr/>
          <a:lstStyle/>
          <a:p>
            <a:pPr>
              <a:defRPr/>
            </a:pPr>
            <a:fld id="{2303D31F-598B-47EE-BA37-93F097A3D676}" type="datetime1">
              <a:rPr lang="en-GB" altLang="en-US" smtClean="0"/>
              <a:pPr>
                <a:defRPr/>
              </a:pPr>
              <a:t>17/11/2022</a:t>
            </a:fld>
            <a:endParaRPr lang="en-GB" altLang="en-US"/>
          </a:p>
        </p:txBody>
      </p:sp>
      <p:sp>
        <p:nvSpPr>
          <p:cNvPr id="5" name="Slide Number Placeholder 4">
            <a:extLst>
              <a:ext uri="{FF2B5EF4-FFF2-40B4-BE49-F238E27FC236}">
                <a16:creationId xmlns:a16="http://schemas.microsoft.com/office/drawing/2014/main" id="{3C862BA6-FA39-4AC9-B41E-341210201169}"/>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1151848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847</TotalTime>
  <Words>1115</Words>
  <Application>Microsoft Office PowerPoint</Application>
  <PresentationFormat>On-screen Show (4:3)</PresentationFormat>
  <Paragraphs>147</Paragraphs>
  <Slides>25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Arial</vt:lpstr>
      <vt:lpstr>Times New Roman</vt:lpstr>
      <vt:lpstr>Verdana</vt:lpstr>
      <vt:lpstr>20140311PresentationUWTSDTemplate</vt:lpstr>
      <vt:lpstr> BMSK4002 </vt:lpstr>
      <vt:lpstr>THIS WEEK</vt:lpstr>
      <vt:lpstr>BELBIN and TUCKMAN</vt:lpstr>
      <vt:lpstr>BELBIN and TUCKMAN</vt:lpstr>
      <vt:lpstr>BELBIN and TUCKMAN</vt:lpstr>
      <vt:lpstr>BELBIN and TUCKMAN</vt:lpstr>
      <vt:lpstr>BELBIN and TUCKMAN</vt:lpstr>
      <vt:lpstr>Overview for Today</vt:lpstr>
      <vt:lpstr>What is Leadership</vt:lpstr>
      <vt:lpstr>WHAT IS SITUATIONAL LEADERSHIP?</vt:lpstr>
      <vt:lpstr>Situational Leadership</vt:lpstr>
      <vt:lpstr>Situational Leadership (Cont’d)</vt:lpstr>
      <vt:lpstr>Situational Leadership</vt:lpstr>
      <vt:lpstr> Situational Leadership</vt:lpstr>
      <vt:lpstr> Situational Leadership</vt:lpstr>
      <vt:lpstr>Situational Leadership</vt:lpstr>
      <vt:lpstr>Situational Leadership</vt:lpstr>
      <vt:lpstr> Situational Leadership</vt:lpstr>
      <vt:lpstr>MATURITY LEVELS</vt:lpstr>
      <vt:lpstr>Maturity Levels</vt:lpstr>
      <vt:lpstr>Maturity Levels</vt:lpstr>
      <vt:lpstr>Maturity Levels</vt:lpstr>
      <vt:lpstr>Maturity Levels</vt:lpstr>
      <vt:lpstr>Reward &amp; Recognition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75</cp:revision>
  <cp:lastPrinted>2018-07-09T15:27:01Z</cp:lastPrinted>
  <dcterms:created xsi:type="dcterms:W3CDTF">2002-10-07T19:43:58Z</dcterms:created>
  <dcterms:modified xsi:type="dcterms:W3CDTF">2022-11-17T12:36:21Z</dcterms:modified>
</cp:coreProperties>
</file>