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2" r:id="rId6"/>
    <p:sldId id="261" r:id="rId7"/>
    <p:sldId id="263" r:id="rId8"/>
    <p:sldId id="265" r:id="rId9"/>
    <p:sldId id="264" r:id="rId10"/>
    <p:sldId id="266" r:id="rId11"/>
    <p:sldId id="267" r:id="rId12"/>
    <p:sldId id="269" r:id="rId13"/>
    <p:sldId id="270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2" autoAdjust="0"/>
    <p:restoredTop sz="94660"/>
  </p:normalViewPr>
  <p:slideViewPr>
    <p:cSldViewPr snapToGrid="0">
      <p:cViewPr>
        <p:scale>
          <a:sx n="80" d="100"/>
          <a:sy n="80" d="100"/>
        </p:scale>
        <p:origin x="1680" y="8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FBF2F20-D715-44AE-B773-4FFFC1B0269D}" type="datetimeFigureOut">
              <a:rPr lang="en-GB" smtClean="0"/>
              <a:t>26/03/2019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253A8EA-BECA-43E7-8306-B39BE8F609AC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90367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2F20-D715-44AE-B773-4FFFC1B0269D}" type="datetimeFigureOut">
              <a:rPr lang="en-GB" smtClean="0"/>
              <a:t>26/03/2019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8EA-BECA-43E7-8306-B39BE8F609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311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FBF2F20-D715-44AE-B773-4FFFC1B0269D}" type="datetimeFigureOut">
              <a:rPr lang="en-GB" smtClean="0"/>
              <a:t>26/03/2019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253A8EA-BECA-43E7-8306-B39BE8F609AC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845284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2F20-D715-44AE-B773-4FFFC1B0269D}" type="datetimeFigureOut">
              <a:rPr lang="en-GB" smtClean="0"/>
              <a:t>26/03/2019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8EA-BECA-43E7-8306-B39BE8F609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55111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2F20-D715-44AE-B773-4FFFC1B0269D}" type="datetimeFigureOut">
              <a:rPr lang="en-GB" smtClean="0"/>
              <a:t>26/03/2019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8EA-BECA-43E7-8306-B39BE8F609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23568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2F20-D715-44AE-B773-4FFFC1B0269D}" type="datetimeFigureOut">
              <a:rPr lang="en-GB" smtClean="0"/>
              <a:t>26/03/2019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8EA-BECA-43E7-8306-B39BE8F609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914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2F20-D715-44AE-B773-4FFFC1B0269D}" type="datetimeFigureOut">
              <a:rPr lang="en-GB" smtClean="0"/>
              <a:t>26/03/2019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8EA-BECA-43E7-8306-B39BE8F609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742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DFBF2F20-D715-44AE-B773-4FFFC1B0269D}" type="datetimeFigureOut">
              <a:rPr lang="en-GB" smtClean="0"/>
              <a:t>26/03/2019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E253A8EA-BECA-43E7-8306-B39BE8F609AC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456636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DFBF2F20-D715-44AE-B773-4FFFC1B0269D}" type="datetimeFigureOut">
              <a:rPr lang="en-GB" smtClean="0"/>
              <a:t>26/03/2019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E253A8EA-BECA-43E7-8306-B39BE8F609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786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2F20-D715-44AE-B773-4FFFC1B0269D}" type="datetimeFigureOut">
              <a:rPr lang="en-GB" smtClean="0"/>
              <a:t>26/03/2019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8EA-BECA-43E7-8306-B39BE8F609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772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F2F20-D715-44AE-B773-4FFFC1B0269D}" type="datetimeFigureOut">
              <a:rPr lang="en-GB" smtClean="0"/>
              <a:t>26/03/2019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3A8EA-BECA-43E7-8306-B39BE8F609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941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FBF2F20-D715-44AE-B773-4FFFC1B0269D}" type="datetimeFigureOut">
              <a:rPr lang="en-GB" smtClean="0"/>
              <a:t>26/03/2019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253A8EA-BECA-43E7-8306-B39BE8F609AC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82664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 the tomb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Lecture six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889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are the relics?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Cemeteries</a:t>
            </a:r>
          </a:p>
          <a:p>
            <a:r>
              <a:rPr lang="en-GB" sz="3600" dirty="0" smtClean="0"/>
              <a:t>Catacombs</a:t>
            </a:r>
          </a:p>
          <a:p>
            <a:r>
              <a:rPr lang="en-GB" sz="3600" dirty="0" smtClean="0"/>
              <a:t>Crypts</a:t>
            </a:r>
          </a:p>
          <a:p>
            <a:r>
              <a:rPr lang="en-GB" sz="3600" dirty="0" smtClean="0"/>
              <a:t>East of the main altar</a:t>
            </a:r>
          </a:p>
          <a:p>
            <a:r>
              <a:rPr lang="en-GB" sz="3600" dirty="0" smtClean="0"/>
              <a:t>Side chapel</a:t>
            </a:r>
            <a:endParaRPr lang="en-GB" sz="36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762998" y="1578937"/>
            <a:ext cx="2841567" cy="24356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5278" y="1631027"/>
            <a:ext cx="2927721" cy="42744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2999" y="4014566"/>
            <a:ext cx="2841567" cy="1890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181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Dressing up the shrine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13686" y="1874516"/>
            <a:ext cx="4612794" cy="4566667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1780674"/>
            <a:ext cx="4800600" cy="4439652"/>
          </a:xfrm>
        </p:spPr>
        <p:txBody>
          <a:bodyPr>
            <a:normAutofit/>
          </a:bodyPr>
          <a:lstStyle/>
          <a:p>
            <a:r>
              <a:rPr lang="en-GB" sz="3200" dirty="0" smtClean="0"/>
              <a:t>Precious fabrics</a:t>
            </a:r>
          </a:p>
          <a:p>
            <a:r>
              <a:rPr lang="en-GB" sz="3200" dirty="0" smtClean="0"/>
              <a:t>Special lighting</a:t>
            </a:r>
          </a:p>
          <a:p>
            <a:r>
              <a:rPr lang="en-GB" sz="3200" dirty="0" smtClean="0"/>
              <a:t>Herbs on the floor</a:t>
            </a:r>
          </a:p>
          <a:p>
            <a:r>
              <a:rPr lang="en-GB" sz="3200" dirty="0" smtClean="0"/>
              <a:t>Decorated hangings</a:t>
            </a:r>
          </a:p>
          <a:p>
            <a:r>
              <a:rPr lang="en-GB" sz="3200" dirty="0" smtClean="0"/>
              <a:t>Canopies</a:t>
            </a:r>
          </a:p>
          <a:p>
            <a:r>
              <a:rPr lang="en-GB" sz="3200" dirty="0" smtClean="0"/>
              <a:t>Elevated columns</a:t>
            </a:r>
          </a:p>
          <a:p>
            <a:r>
              <a:rPr lang="en-GB" sz="3200" dirty="0" smtClean="0"/>
              <a:t>Decorative friezes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646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vocab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Duties included:</a:t>
            </a:r>
          </a:p>
          <a:p>
            <a:pPr lvl="1"/>
            <a:r>
              <a:rPr lang="en-GB" dirty="0" smtClean="0"/>
              <a:t>Guarding over night</a:t>
            </a:r>
          </a:p>
          <a:p>
            <a:pPr lvl="1"/>
            <a:r>
              <a:rPr lang="en-GB" dirty="0" smtClean="0"/>
              <a:t>Bell ringing</a:t>
            </a:r>
          </a:p>
          <a:p>
            <a:pPr lvl="1"/>
            <a:r>
              <a:rPr lang="en-GB" dirty="0" smtClean="0"/>
              <a:t>Alms giving</a:t>
            </a:r>
          </a:p>
          <a:p>
            <a:pPr lvl="1"/>
            <a:r>
              <a:rPr lang="en-GB" dirty="0" smtClean="0"/>
              <a:t>Mass</a:t>
            </a:r>
          </a:p>
          <a:p>
            <a:pPr lvl="1"/>
            <a:r>
              <a:rPr lang="en-GB" dirty="0" smtClean="0"/>
              <a:t>Preventing relic theft</a:t>
            </a:r>
          </a:p>
          <a:p>
            <a:pPr lvl="1"/>
            <a:r>
              <a:rPr lang="en-GB" dirty="0" smtClean="0"/>
              <a:t>Maintaining lists of gifts and miracles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i="1" dirty="0" err="1"/>
              <a:t>f</a:t>
            </a:r>
            <a:r>
              <a:rPr lang="en-GB" i="1" dirty="0" err="1" smtClean="0"/>
              <a:t>eretarii</a:t>
            </a:r>
            <a:endParaRPr lang="en-GB" i="1" dirty="0" smtClean="0"/>
          </a:p>
          <a:p>
            <a:r>
              <a:rPr lang="en-GB" i="1" dirty="0" err="1" smtClean="0"/>
              <a:t>feretrum</a:t>
            </a:r>
            <a:endParaRPr lang="en-GB" i="1" dirty="0" smtClean="0"/>
          </a:p>
          <a:p>
            <a:r>
              <a:rPr lang="en-GB" i="1" dirty="0" smtClean="0"/>
              <a:t>ex </a:t>
            </a:r>
            <a:r>
              <a:rPr lang="en-GB" i="1" dirty="0" err="1" smtClean="0"/>
              <a:t>voto</a:t>
            </a:r>
            <a:endParaRPr lang="en-GB" i="1" dirty="0" smtClean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7917" y="3633538"/>
            <a:ext cx="4291456" cy="286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196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shrine types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51678" y="1985210"/>
            <a:ext cx="5005805" cy="3754354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4400" i="1" dirty="0" err="1"/>
              <a:t>s</a:t>
            </a:r>
            <a:r>
              <a:rPr lang="en-GB" sz="4400" i="1" dirty="0" err="1" smtClean="0"/>
              <a:t>crinium</a:t>
            </a:r>
            <a:r>
              <a:rPr lang="en-GB" sz="4400" dirty="0" smtClean="0"/>
              <a:t> = box</a:t>
            </a:r>
          </a:p>
          <a:p>
            <a:r>
              <a:rPr lang="en-GB" sz="4400" i="1" dirty="0" err="1"/>
              <a:t>s</a:t>
            </a:r>
            <a:r>
              <a:rPr lang="en-GB" sz="4400" i="1" dirty="0" err="1" smtClean="0"/>
              <a:t>crinium</a:t>
            </a:r>
            <a:r>
              <a:rPr lang="en-GB" sz="4400" i="1" dirty="0" smtClean="0"/>
              <a:t> </a:t>
            </a:r>
            <a:r>
              <a:rPr lang="en-GB" sz="4400" i="1" dirty="0" err="1" smtClean="0"/>
              <a:t>reliquiarum</a:t>
            </a:r>
            <a:endParaRPr lang="en-GB" sz="4400" i="1" dirty="0" smtClean="0"/>
          </a:p>
          <a:p>
            <a:r>
              <a:rPr lang="en-GB" sz="4400" i="1" dirty="0" err="1"/>
              <a:t>m</a:t>
            </a:r>
            <a:r>
              <a:rPr lang="en-GB" sz="4400" i="1" dirty="0" err="1" smtClean="0"/>
              <a:t>emoria</a:t>
            </a:r>
            <a:endParaRPr lang="en-GB" sz="4400" i="1" dirty="0" smtClean="0"/>
          </a:p>
          <a:p>
            <a:r>
              <a:rPr lang="en-GB" sz="4400" i="1" dirty="0" err="1"/>
              <a:t>f</a:t>
            </a:r>
            <a:r>
              <a:rPr lang="en-GB" sz="4400" i="1" dirty="0" err="1" smtClean="0"/>
              <a:t>eretrum</a:t>
            </a:r>
            <a:endParaRPr lang="en-GB" sz="4400" i="1" dirty="0" smtClean="0"/>
          </a:p>
          <a:p>
            <a:endParaRPr lang="en-GB" sz="4400" i="1" dirty="0"/>
          </a:p>
        </p:txBody>
      </p:sp>
    </p:spTree>
    <p:extLst>
      <p:ext uri="{BB962C8B-B14F-4D97-AF65-F5344CB8AC3E}">
        <p14:creationId xmlns:p14="http://schemas.microsoft.com/office/powerpoint/2010/main" val="1778451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Enger</a:t>
            </a:r>
            <a:r>
              <a:rPr lang="en-GB" dirty="0" smtClean="0"/>
              <a:t> purse reliquary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6204" y="169653"/>
            <a:ext cx="5711480" cy="6529125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12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Emly</a:t>
            </a:r>
            <a:r>
              <a:rPr lang="en-GB" dirty="0" smtClean="0"/>
              <a:t> shrine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3839" y="583865"/>
            <a:ext cx="6707298" cy="5625746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3062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miracles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159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Matthew 10:8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000" dirty="0" smtClean="0"/>
              <a:t>‘Heal the sick, cleanse the lepers, raise the dead, cast out devils . . .’</a:t>
            </a:r>
            <a:endParaRPr lang="en-GB" sz="6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811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Defining miracles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1678" y="1528010"/>
            <a:ext cx="4800600" cy="3619500"/>
          </a:xfrm>
        </p:spPr>
        <p:txBody>
          <a:bodyPr>
            <a:noAutofit/>
          </a:bodyPr>
          <a:lstStyle/>
          <a:p>
            <a:r>
              <a:rPr lang="en-GB" sz="2800" dirty="0" smtClean="0"/>
              <a:t>Works</a:t>
            </a:r>
          </a:p>
          <a:p>
            <a:r>
              <a:rPr lang="en-GB" sz="2800" dirty="0" smtClean="0"/>
              <a:t>Wonders</a:t>
            </a:r>
          </a:p>
          <a:p>
            <a:r>
              <a:rPr lang="en-GB" sz="2800" dirty="0" smtClean="0"/>
              <a:t>Powers</a:t>
            </a:r>
          </a:p>
          <a:p>
            <a:r>
              <a:rPr lang="en-GB" sz="2800" dirty="0" smtClean="0"/>
              <a:t>Signs</a:t>
            </a:r>
          </a:p>
          <a:p>
            <a:r>
              <a:rPr lang="en-GB" sz="2800" dirty="0" smtClean="0"/>
              <a:t>Subjective response of beholder key</a:t>
            </a:r>
          </a:p>
          <a:p>
            <a:r>
              <a:rPr lang="en-GB" sz="2800" dirty="0" smtClean="0"/>
              <a:t>Clement VI: ‘all miracles are wonders, but not all wonders are miracles’</a:t>
            </a:r>
            <a:endParaRPr lang="en-GB" sz="28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238999" y="1407695"/>
            <a:ext cx="4497805" cy="4497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76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Categorising miracles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006510" y="1276037"/>
            <a:ext cx="3660363" cy="5182916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Posthumous?</a:t>
            </a:r>
          </a:p>
          <a:p>
            <a:r>
              <a:rPr lang="en-GB" dirty="0" smtClean="0"/>
              <a:t>Male/female beneficiaries</a:t>
            </a:r>
          </a:p>
          <a:p>
            <a:r>
              <a:rPr lang="en-GB" dirty="0" smtClean="0"/>
              <a:t>Distance from shrine</a:t>
            </a:r>
          </a:p>
          <a:p>
            <a:r>
              <a:rPr lang="en-GB" dirty="0" smtClean="0"/>
              <a:t>Most common – healing</a:t>
            </a:r>
          </a:p>
          <a:p>
            <a:pPr lvl="1"/>
            <a:r>
              <a:rPr lang="en-GB" dirty="0" smtClean="0"/>
              <a:t>Paralysis</a:t>
            </a:r>
          </a:p>
          <a:p>
            <a:pPr lvl="1"/>
            <a:r>
              <a:rPr lang="en-GB" dirty="0" smtClean="0"/>
              <a:t>Blindness</a:t>
            </a:r>
          </a:p>
          <a:p>
            <a:pPr lvl="1"/>
            <a:r>
              <a:rPr lang="en-GB" dirty="0" smtClean="0"/>
              <a:t>Resurrection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54860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Attracting a </a:t>
            </a:r>
            <a:br>
              <a:rPr lang="en-GB" dirty="0" smtClean="0"/>
            </a:br>
            <a:r>
              <a:rPr lang="en-GB" dirty="0" smtClean="0"/>
              <a:t>saint’s attention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/>
              <a:t>Make a vow</a:t>
            </a:r>
          </a:p>
          <a:p>
            <a:r>
              <a:rPr lang="en-GB" sz="3200" dirty="0" smtClean="0"/>
              <a:t>Bend a penny</a:t>
            </a:r>
          </a:p>
          <a:p>
            <a:r>
              <a:rPr lang="en-GB" sz="3200" dirty="0" smtClean="0"/>
              <a:t>Measure the person</a:t>
            </a:r>
          </a:p>
          <a:p>
            <a:r>
              <a:rPr lang="en-GB" sz="3200" dirty="0" smtClean="0"/>
              <a:t>Sleep on it</a:t>
            </a:r>
          </a:p>
          <a:p>
            <a:r>
              <a:rPr lang="en-GB" sz="3200" dirty="0" smtClean="0"/>
              <a:t>Sometimes persistence is required . . . 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77525" y="0"/>
            <a:ext cx="5185612" cy="691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7310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miracle types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95687" y="1874517"/>
            <a:ext cx="5107752" cy="4030983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en-GB" sz="4000" dirty="0" smtClean="0"/>
              <a:t>Provision miracles</a:t>
            </a:r>
          </a:p>
          <a:p>
            <a:r>
              <a:rPr lang="en-GB" sz="4000" dirty="0" smtClean="0"/>
              <a:t>Vision, prophecy and rapture</a:t>
            </a:r>
          </a:p>
          <a:p>
            <a:r>
              <a:rPr lang="en-GB" sz="4000" dirty="0" smtClean="0"/>
              <a:t>Demons</a:t>
            </a:r>
          </a:p>
          <a:p>
            <a:r>
              <a:rPr lang="en-GB" sz="4000" dirty="0" err="1" smtClean="0"/>
              <a:t>Punative</a:t>
            </a:r>
            <a:r>
              <a:rPr lang="en-GB" sz="4000" dirty="0" smtClean="0"/>
              <a:t> miracles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978621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4436" b="14436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 Nicholas’ miracle at sea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812606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84</TotalTime>
  <Words>184</Words>
  <Application>Microsoft Office PowerPoint</Application>
  <PresentationFormat>Widescreen</PresentationFormat>
  <Paragraphs>64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Gill Sans MT</vt:lpstr>
      <vt:lpstr>Impact</vt:lpstr>
      <vt:lpstr>Badge</vt:lpstr>
      <vt:lpstr>At the tomb</vt:lpstr>
      <vt:lpstr>Where are the relics?</vt:lpstr>
      <vt:lpstr>Dressing up the shrine</vt:lpstr>
      <vt:lpstr>vocab</vt:lpstr>
      <vt:lpstr>Other shrine types</vt:lpstr>
      <vt:lpstr>Enger purse reliquary</vt:lpstr>
      <vt:lpstr>Emly shrine</vt:lpstr>
      <vt:lpstr>miracles</vt:lpstr>
      <vt:lpstr>Matthew 10:8</vt:lpstr>
      <vt:lpstr>Defining miracles</vt:lpstr>
      <vt:lpstr>Categorising miracles</vt:lpstr>
      <vt:lpstr>Attracting a  saint’s attention</vt:lpstr>
      <vt:lpstr>Other miracle types</vt:lpstr>
      <vt:lpstr>St Nicholas’ miracle at sea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 the tomb</dc:title>
  <dc:creator>Harriet Webster</dc:creator>
  <cp:lastModifiedBy>Harriet Webster</cp:lastModifiedBy>
  <cp:revision>7</cp:revision>
  <dcterms:created xsi:type="dcterms:W3CDTF">2019-03-26T07:31:36Z</dcterms:created>
  <dcterms:modified xsi:type="dcterms:W3CDTF">2019-03-26T08:55:40Z</dcterms:modified>
</cp:coreProperties>
</file>