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2" r:id="rId3"/>
    <p:sldId id="263" r:id="rId4"/>
    <p:sldId id="264" r:id="rId5"/>
    <p:sldId id="259" r:id="rId6"/>
    <p:sldId id="257" r:id="rId7"/>
    <p:sldId id="258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08AF79-9A03-3D05-114D-047A36EFF4ED}" v="259" dt="2025-10-31T11:13:40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643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730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310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408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726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655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873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114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841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984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09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301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379" y="864931"/>
            <a:ext cx="7524108" cy="2387600"/>
          </a:xfrm>
        </p:spPr>
        <p:txBody>
          <a:bodyPr>
            <a:normAutofit/>
          </a:bodyPr>
          <a:lstStyle/>
          <a:p>
            <a:pPr algn="l"/>
            <a:r>
              <a:rPr lang="en-GB" sz="5200"/>
              <a:t>Passport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379" y="3251930"/>
            <a:ext cx="7524108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/>
              <a:t>Arwen Garland</a:t>
            </a:r>
          </a:p>
        </p:txBody>
      </p:sp>
      <p:pic>
        <p:nvPicPr>
          <p:cNvPr id="4" name="Picture 3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8204D93E-E579-E1B7-F6E9-D195C4677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348" y="2660318"/>
            <a:ext cx="3516319" cy="1194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AEEBD-02B1-F29B-670F-313600A3B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65" y="718393"/>
            <a:ext cx="3999971" cy="1690798"/>
          </a:xfrm>
        </p:spPr>
        <p:txBody>
          <a:bodyPr>
            <a:normAutofit/>
          </a:bodyPr>
          <a:lstStyle/>
          <a:p>
            <a:r>
              <a:rPr lang="en-GB" sz="4000" dirty="0"/>
              <a:t>About ABTA training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E0196B5-A2A0-B863-D593-FC43CA3E8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04" y="2215870"/>
            <a:ext cx="3999971" cy="3721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itchFamily="18" charset="2"/>
              <a:buChar char="•"/>
            </a:pPr>
            <a:r>
              <a:rPr lang="en-US" sz="2000" dirty="0"/>
              <a:t>Travel with confidence</a:t>
            </a:r>
            <a:r>
              <a:rPr lang="en-US" dirty="0"/>
              <a:t> – 100%</a:t>
            </a:r>
          </a:p>
          <a:p>
            <a:pPr>
              <a:buFont typeface="Arial" pitchFamily="18" charset="2"/>
              <a:buChar char="•"/>
            </a:pPr>
            <a:r>
              <a:rPr lang="en-US" sz="2000" dirty="0"/>
              <a:t>ABTA code of conduct</a:t>
            </a:r>
            <a:r>
              <a:rPr lang="en-US" dirty="0"/>
              <a:t> – 100%</a:t>
            </a:r>
            <a:endParaRPr lang="en-US" sz="2000" dirty="0"/>
          </a:p>
          <a:p>
            <a:pPr>
              <a:buFont typeface="Arial" pitchFamily="18" charset="2"/>
              <a:buChar char="•"/>
            </a:pPr>
            <a:r>
              <a:rPr lang="en-US" sz="2000" dirty="0"/>
              <a:t>Financial</a:t>
            </a:r>
            <a:r>
              <a:rPr lang="en-US" dirty="0"/>
              <a:t> – 100%</a:t>
            </a:r>
            <a:endParaRPr lang="en-US" sz="2000" dirty="0"/>
          </a:p>
          <a:p>
            <a:pPr>
              <a:buFont typeface="Arial" pitchFamily="18" charset="2"/>
              <a:buChar char="•"/>
            </a:pPr>
            <a:r>
              <a:rPr lang="en-US" sz="2000" dirty="0"/>
              <a:t>About ABTA</a:t>
            </a:r>
            <a:r>
              <a:rPr lang="en-US" dirty="0"/>
              <a:t> – 100%</a:t>
            </a:r>
            <a:endParaRPr lang="en-US" sz="2000" dirty="0"/>
          </a:p>
          <a:p>
            <a:pPr>
              <a:buFont typeface="Arial" pitchFamily="18" charset="2"/>
              <a:buChar char="•"/>
            </a:pPr>
            <a:r>
              <a:rPr lang="en-US" sz="2000" dirty="0"/>
              <a:t>Working with the industry</a:t>
            </a:r>
            <a:r>
              <a:rPr lang="en-US" dirty="0"/>
              <a:t> – </a:t>
            </a:r>
          </a:p>
          <a:p>
            <a:pPr>
              <a:buFont typeface="Arial" pitchFamily="18" charset="2"/>
              <a:buChar char="•"/>
            </a:pPr>
            <a:r>
              <a:rPr lang="en-US" dirty="0"/>
              <a:t>100%</a:t>
            </a:r>
          </a:p>
          <a:p>
            <a:pPr>
              <a:buFont typeface="Arial" pitchFamily="18" charset="2"/>
              <a:buChar char="•"/>
            </a:pPr>
            <a:endParaRPr lang="en-US" sz="2000" dirty="0"/>
          </a:p>
          <a:p>
            <a:pPr>
              <a:buFont typeface="Arial" pitchFamily="18" charset="2"/>
              <a:buChar char="•"/>
            </a:pPr>
            <a:endParaRPr lang="en-US" sz="2000" dirty="0"/>
          </a:p>
          <a:p>
            <a:pPr>
              <a:buFont typeface="Arial" pitchFamily="18" charset="2"/>
              <a:buChar char="•"/>
            </a:pPr>
            <a:endParaRPr lang="en-US" sz="2000" dirty="0"/>
          </a:p>
        </p:txBody>
      </p:sp>
      <p:pic>
        <p:nvPicPr>
          <p:cNvPr id="4" name="Content Placeholder 3" descr="A screenshot of a test&#10;&#10;AI-generated content may be incorrect.">
            <a:extLst>
              <a:ext uri="{FF2B5EF4-FFF2-40B4-BE49-F238E27FC236}">
                <a16:creationId xmlns:a16="http://schemas.microsoft.com/office/drawing/2014/main" id="{2639CD4F-DE9E-58F6-B5B4-ABE7D7345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8504" y="2744792"/>
            <a:ext cx="3448685" cy="1379924"/>
          </a:xfrm>
          <a:prstGeom prst="rect">
            <a:avLst/>
          </a:prstGeom>
        </p:spPr>
      </p:pic>
      <p:pic>
        <p:nvPicPr>
          <p:cNvPr id="6" name="Picture 5" descr="A screenshot of a test&#10;&#10;AI-generated content may be incorrect.">
            <a:extLst>
              <a:ext uri="{FF2B5EF4-FFF2-40B4-BE49-F238E27FC236}">
                <a16:creationId xmlns:a16="http://schemas.microsoft.com/office/drawing/2014/main" id="{8B08A898-1143-E523-C022-915D0544B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015" y="714602"/>
            <a:ext cx="3551659" cy="1499147"/>
          </a:xfrm>
          <a:prstGeom prst="rect">
            <a:avLst/>
          </a:prstGeom>
        </p:spPr>
      </p:pic>
      <p:pic>
        <p:nvPicPr>
          <p:cNvPr id="7" name="Picture 6" descr="A screenshot of a test&#10;&#10;AI-generated content may be incorrect.">
            <a:extLst>
              <a:ext uri="{FF2B5EF4-FFF2-40B4-BE49-F238E27FC236}">
                <a16:creationId xmlns:a16="http://schemas.microsoft.com/office/drawing/2014/main" id="{2A77BF22-DB2C-9491-7D8C-290E74E1BD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322" y="323888"/>
            <a:ext cx="3316013" cy="1492355"/>
          </a:xfrm>
          <a:prstGeom prst="rect">
            <a:avLst/>
          </a:prstGeom>
        </p:spPr>
      </p:pic>
      <p:pic>
        <p:nvPicPr>
          <p:cNvPr id="5" name="Picture 4" descr="A screenshot of a test&#10;&#10;AI-generated content may be incorrect.">
            <a:extLst>
              <a:ext uri="{FF2B5EF4-FFF2-40B4-BE49-F238E27FC236}">
                <a16:creationId xmlns:a16="http://schemas.microsoft.com/office/drawing/2014/main" id="{2DEE09AD-0867-CE30-99AC-2D1698805B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1143" y="2213667"/>
            <a:ext cx="3326310" cy="1367858"/>
          </a:xfrm>
          <a:prstGeom prst="rect">
            <a:avLst/>
          </a:prstGeom>
        </p:spPr>
      </p:pic>
      <p:pic>
        <p:nvPicPr>
          <p:cNvPr id="8" name="Picture 7" descr="A screenshot of a test&#10;&#10;AI-generated content may be incorrect.">
            <a:extLst>
              <a:ext uri="{FF2B5EF4-FFF2-40B4-BE49-F238E27FC236}">
                <a16:creationId xmlns:a16="http://schemas.microsoft.com/office/drawing/2014/main" id="{17446AAF-CFC3-36C8-F1B1-8DF3E3C68D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6981" y="4550365"/>
            <a:ext cx="3655824" cy="157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285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6075E-AD1C-B210-067F-012FA7A6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ABTA certificate</a:t>
            </a:r>
          </a:p>
        </p:txBody>
      </p:sp>
      <p:pic>
        <p:nvPicPr>
          <p:cNvPr id="4" name="Content Placeholder 3" descr="A certificate of knowledge with a globe&#10;&#10;AI-generated content may be incorrect.">
            <a:extLst>
              <a:ext uri="{FF2B5EF4-FFF2-40B4-BE49-F238E27FC236}">
                <a16:creationId xmlns:a16="http://schemas.microsoft.com/office/drawing/2014/main" id="{7388BBC5-12D1-61CD-44B5-68F0D93459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28545" y="79413"/>
            <a:ext cx="4744808" cy="668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32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A6C80-99F6-2B11-7E72-5F0D441D9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FCDO training and certificate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CB1494-DAE6-EC87-40C7-E1EF7EA0B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361" y="4419729"/>
            <a:ext cx="3102576" cy="1128327"/>
          </a:xfrm>
          <a:prstGeom prst="rect">
            <a:avLst/>
          </a:prstGeom>
        </p:spPr>
      </p:pic>
      <p:pic>
        <p:nvPicPr>
          <p:cNvPr id="5" name="Picture 4" descr="A certificate of knowledge&#10;&#10;AI-generated content may be incorrect.">
            <a:extLst>
              <a:ext uri="{FF2B5EF4-FFF2-40B4-BE49-F238E27FC236}">
                <a16:creationId xmlns:a16="http://schemas.microsoft.com/office/drawing/2014/main" id="{167AEEE9-B3F4-22AA-FD9D-A7EC340674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953" y="0"/>
            <a:ext cx="4902364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9A4123-A32C-7F67-845A-CCCA1BE8B689}"/>
              </a:ext>
            </a:extLst>
          </p:cNvPr>
          <p:cNvSpPr txBox="1"/>
          <p:nvPr/>
        </p:nvSpPr>
        <p:spPr>
          <a:xfrm>
            <a:off x="2083984" y="4830427"/>
            <a:ext cx="9522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100%</a:t>
            </a:r>
          </a:p>
        </p:txBody>
      </p:sp>
    </p:spTree>
    <p:extLst>
      <p:ext uri="{BB962C8B-B14F-4D97-AF65-F5344CB8AC3E}">
        <p14:creationId xmlns:p14="http://schemas.microsoft.com/office/powerpoint/2010/main" val="1905173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AC705-F2F8-AF38-B66E-949710C76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5255" y="196185"/>
            <a:ext cx="4504612" cy="1884488"/>
          </a:xfrm>
        </p:spPr>
        <p:txBody>
          <a:bodyPr/>
          <a:lstStyle/>
          <a:p>
            <a:r>
              <a:rPr lang="en-GB" dirty="0"/>
              <a:t>Travel Trade Wales </a:t>
            </a:r>
          </a:p>
        </p:txBody>
      </p:sp>
      <p:pic>
        <p:nvPicPr>
          <p:cNvPr id="4" name="Picture 3" descr="A card with a castle in the background&#10;&#10;AI-generated content may be incorrect.">
            <a:extLst>
              <a:ext uri="{FF2B5EF4-FFF2-40B4-BE49-F238E27FC236}">
                <a16:creationId xmlns:a16="http://schemas.microsoft.com/office/drawing/2014/main" id="{B452799A-B5C9-7B11-6BB2-663832116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893" y="432808"/>
            <a:ext cx="7559330" cy="5782111"/>
          </a:xfrm>
          <a:prstGeom prst="rect">
            <a:avLst/>
          </a:prstGeom>
        </p:spPr>
      </p:pic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09C294B3-6728-13EE-7E9F-AD09C076BD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35" y="1904030"/>
            <a:ext cx="3039856" cy="1690249"/>
          </a:xfrm>
          <a:prstGeom prst="rect">
            <a:avLst/>
          </a:prstGeom>
        </p:spPr>
      </p:pic>
      <p:pic>
        <p:nvPicPr>
          <p:cNvPr id="3" name="Picture 2" descr="A green and black text&#10;&#10;AI-generated content may be incorrect.">
            <a:extLst>
              <a:ext uri="{FF2B5EF4-FFF2-40B4-BE49-F238E27FC236}">
                <a16:creationId xmlns:a16="http://schemas.microsoft.com/office/drawing/2014/main" id="{5FC9F9F1-E8F6-2137-6E40-B455C888EA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80" y="3987628"/>
            <a:ext cx="2294752" cy="113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695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96FC2-62FA-089C-B91C-FF843A13A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" y="2626945"/>
            <a:ext cx="4275438" cy="11414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Travel </a:t>
            </a:r>
            <a:r>
              <a:rPr lang="en-US" dirty="0">
                <a:solidFill>
                  <a:schemeClr val="bg1"/>
                </a:solidFill>
              </a:rPr>
              <a:t>Uni</a:t>
            </a: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- </a:t>
            </a:r>
            <a:r>
              <a:rPr lang="en-US" dirty="0">
                <a:solidFill>
                  <a:schemeClr val="bg1"/>
                </a:solidFill>
              </a:rPr>
              <a:t>Hawaii</a:t>
            </a:r>
            <a:endParaRPr lang="en-US" kern="1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A screenshot of a program&#10;&#10;AI-generated content may be incorrect.">
            <a:extLst>
              <a:ext uri="{FF2B5EF4-FFF2-40B4-BE49-F238E27FC236}">
                <a16:creationId xmlns:a16="http://schemas.microsoft.com/office/drawing/2014/main" id="{5ACEB5A1-BEF5-62D3-2259-EF1B61F6B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470" y="3900728"/>
            <a:ext cx="6222959" cy="2699375"/>
          </a:xfrm>
          <a:prstGeom prst="rect">
            <a:avLst/>
          </a:prstGeom>
        </p:spPr>
      </p:pic>
      <p:pic>
        <p:nvPicPr>
          <p:cNvPr id="8" name="Picture 7" descr="A screenshot of a test&#10;&#10;AI-generated content may be incorrect.">
            <a:extLst>
              <a:ext uri="{FF2B5EF4-FFF2-40B4-BE49-F238E27FC236}">
                <a16:creationId xmlns:a16="http://schemas.microsoft.com/office/drawing/2014/main" id="{B8B688DD-9ECA-B0CB-ADD8-988B642CC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675" y="2360423"/>
            <a:ext cx="4132608" cy="1644762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59F347-4B71-5DC1-61D3-86B207F9A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6330" y="389563"/>
            <a:ext cx="4153202" cy="1494379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50031A-60DB-147B-FB32-61948DA6BD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3686" y="2364576"/>
            <a:ext cx="3607446" cy="1382740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50E313-F627-5168-927E-84D7FCAA1D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4270" y="387494"/>
            <a:ext cx="3607446" cy="1383555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02494BB-0706-8F11-4CE4-01446D4814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6627" y="4424035"/>
            <a:ext cx="4142905" cy="135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594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ertificate of a course&#10;&#10;AI-generated content may be incorrect.">
            <a:extLst>
              <a:ext uri="{FF2B5EF4-FFF2-40B4-BE49-F238E27FC236}">
                <a16:creationId xmlns:a16="http://schemas.microsoft.com/office/drawing/2014/main" id="{560DB3BB-F0A0-7C14-3BDD-610F68592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6108" y="0"/>
            <a:ext cx="97397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393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D54D-B5D5-1C46-9677-5491FFFF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548" y="546145"/>
            <a:ext cx="3972676" cy="55718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Travel </a:t>
            </a:r>
            <a:r>
              <a:rPr lang="en-US" sz="3200" dirty="0">
                <a:solidFill>
                  <a:schemeClr val="bg1"/>
                </a:solidFill>
              </a:rPr>
              <a:t>Uni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dirty="0">
                <a:solidFill>
                  <a:schemeClr val="bg1"/>
                </a:solidFill>
              </a:rPr>
              <a:t>– </a:t>
            </a:r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Korea</a:t>
            </a:r>
            <a:br>
              <a:rPr lang="en-US" sz="3200" dirty="0">
                <a:solidFill>
                  <a:schemeClr val="bg1"/>
                </a:solidFill>
              </a:rPr>
            </a:br>
            <a:br>
              <a:rPr lang="en-US" sz="3200" dirty="0"/>
            </a:br>
            <a:r>
              <a:rPr lang="en-US" sz="1800" dirty="0">
                <a:solidFill>
                  <a:schemeClr val="bg1"/>
                </a:solidFill>
              </a:rPr>
              <a:t>food and culture – 100%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history and heritage – 100%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travel toolbox – 100%</a:t>
            </a:r>
            <a:br>
              <a:rPr lang="en-US" sz="1800" dirty="0">
                <a:solidFill>
                  <a:schemeClr val="bg1"/>
                </a:solidFill>
              </a:rPr>
            </a:br>
            <a:r>
              <a:rPr lang="en-US" sz="1800" dirty="0">
                <a:solidFill>
                  <a:schemeClr val="bg1"/>
                </a:solidFill>
              </a:rPr>
              <a:t>nature, adventure, wellness – 100%</a:t>
            </a:r>
            <a:br>
              <a:rPr lang="en-US" sz="1800" dirty="0"/>
            </a:br>
            <a:br>
              <a:rPr lang="en-US" sz="1800" dirty="0"/>
            </a:br>
            <a:endParaRPr lang="en-US" sz="1800" kern="1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" name="Picture 2" descr="A screenshot of a test&#10;&#10;AI-generated content may be incorrect.">
            <a:extLst>
              <a:ext uri="{FF2B5EF4-FFF2-40B4-BE49-F238E27FC236}">
                <a16:creationId xmlns:a16="http://schemas.microsoft.com/office/drawing/2014/main" id="{0AC3A37C-33B4-0448-3FB8-065FE1D0DC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2996" y="309985"/>
            <a:ext cx="4446706" cy="1928235"/>
          </a:xfrm>
          <a:prstGeom prst="rect">
            <a:avLst/>
          </a:prstGeom>
        </p:spPr>
      </p:pic>
      <p:pic>
        <p:nvPicPr>
          <p:cNvPr id="4" name="Picture 3" descr="A screenshot of a test&#10;&#10;AI-generated content may be incorrect.">
            <a:extLst>
              <a:ext uri="{FF2B5EF4-FFF2-40B4-BE49-F238E27FC236}">
                <a16:creationId xmlns:a16="http://schemas.microsoft.com/office/drawing/2014/main" id="{415B6973-FDCF-FBE5-98AA-8C3044E60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122" y="1709698"/>
            <a:ext cx="4148532" cy="1743304"/>
          </a:xfrm>
          <a:prstGeom prst="rect">
            <a:avLst/>
          </a:prstGeom>
        </p:spPr>
      </p:pic>
      <p:pic>
        <p:nvPicPr>
          <p:cNvPr id="5" name="Picture 4" descr="A screenshot of a test&#10;&#10;AI-generated content may be incorrect.">
            <a:extLst>
              <a:ext uri="{FF2B5EF4-FFF2-40B4-BE49-F238E27FC236}">
                <a16:creationId xmlns:a16="http://schemas.microsoft.com/office/drawing/2014/main" id="{AFF77161-8726-0BFA-3432-F5509687AC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9867" y="4983067"/>
            <a:ext cx="5230792" cy="1349082"/>
          </a:xfrm>
          <a:prstGeom prst="rect">
            <a:avLst/>
          </a:prstGeom>
        </p:spPr>
      </p:pic>
      <p:pic>
        <p:nvPicPr>
          <p:cNvPr id="6" name="Picture 5" descr="A screenshot of a test&#10;&#10;AI-generated content may be incorrect.">
            <a:extLst>
              <a:ext uri="{FF2B5EF4-FFF2-40B4-BE49-F238E27FC236}">
                <a16:creationId xmlns:a16="http://schemas.microsoft.com/office/drawing/2014/main" id="{5057C435-1303-8F32-EC66-0E595FF792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1035" y="3470112"/>
            <a:ext cx="4987836" cy="13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1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ertificate of completion with a building&#10;&#10;AI-generated content may be incorrect.">
            <a:extLst>
              <a:ext uri="{FF2B5EF4-FFF2-40B4-BE49-F238E27FC236}">
                <a16:creationId xmlns:a16="http://schemas.microsoft.com/office/drawing/2014/main" id="{36828E04-4215-A577-EB54-7C84D352E0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2763" y="234858"/>
            <a:ext cx="8614213" cy="610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99797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Frame</vt:lpstr>
      <vt:lpstr>Passport Portfolio</vt:lpstr>
      <vt:lpstr>About ABTA training </vt:lpstr>
      <vt:lpstr>About ABTA certificate</vt:lpstr>
      <vt:lpstr>FCDO training and certificate</vt:lpstr>
      <vt:lpstr>Travel Trade Wales </vt:lpstr>
      <vt:lpstr>Travel Uni - Hawaii</vt:lpstr>
      <vt:lpstr>PowerPoint Presentation</vt:lpstr>
      <vt:lpstr>Travel Uni – Korea  food and culture – 100% history and heritage – 100% travel toolbox – 100% nature, adventure, wellness – 100%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153</cp:revision>
  <dcterms:created xsi:type="dcterms:W3CDTF">2025-10-23T13:45:13Z</dcterms:created>
  <dcterms:modified xsi:type="dcterms:W3CDTF">2025-10-31T11:13:57Z</dcterms:modified>
</cp:coreProperties>
</file>