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79" d="100"/>
          <a:sy n="79" d="100"/>
        </p:scale>
        <p:origin x="72"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46F0033-7551-45D3-B8AB-5B63EE34E88D}" type="datetimeFigureOut">
              <a:rPr lang="en-US" smtClean="0"/>
              <a:t>7/23/26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039935-2B8A-494D-95DD-E1E51C2E2BE2}" type="slidenum">
              <a:rPr lang="en-US" smtClean="0"/>
              <a:t>‹#›</a:t>
            </a:fld>
            <a:endParaRPr lang="en-US"/>
          </a:p>
        </p:txBody>
      </p:sp>
    </p:spTree>
    <p:extLst>
      <p:ext uri="{BB962C8B-B14F-4D97-AF65-F5344CB8AC3E}">
        <p14:creationId xmlns:p14="http://schemas.microsoft.com/office/powerpoint/2010/main" val="1327907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46F0033-7551-45D3-B8AB-5B63EE34E88D}" type="datetimeFigureOut">
              <a:rPr lang="en-US" smtClean="0"/>
              <a:t>7/23/26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039935-2B8A-494D-95DD-E1E51C2E2BE2}" type="slidenum">
              <a:rPr lang="en-US" smtClean="0"/>
              <a:t>‹#›</a:t>
            </a:fld>
            <a:endParaRPr lang="en-US"/>
          </a:p>
        </p:txBody>
      </p:sp>
    </p:spTree>
    <p:extLst>
      <p:ext uri="{BB962C8B-B14F-4D97-AF65-F5344CB8AC3E}">
        <p14:creationId xmlns:p14="http://schemas.microsoft.com/office/powerpoint/2010/main" val="20717743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6F0033-7551-45D3-B8AB-5B63EE34E88D}" type="datetimeFigureOut">
              <a:rPr lang="en-US" smtClean="0"/>
              <a:t>7/23/26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039935-2B8A-494D-95DD-E1E51C2E2BE2}" type="slidenum">
              <a:rPr lang="en-US" smtClean="0"/>
              <a:t>‹#›</a:t>
            </a:fld>
            <a:endParaRPr lang="en-US"/>
          </a:p>
        </p:txBody>
      </p:sp>
    </p:spTree>
    <p:extLst>
      <p:ext uri="{BB962C8B-B14F-4D97-AF65-F5344CB8AC3E}">
        <p14:creationId xmlns:p14="http://schemas.microsoft.com/office/powerpoint/2010/main" val="1509948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46F0033-7551-45D3-B8AB-5B63EE34E88D}" type="datetimeFigureOut">
              <a:rPr lang="en-US" smtClean="0"/>
              <a:t>7/23/26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039935-2B8A-494D-95DD-E1E51C2E2BE2}" type="slidenum">
              <a:rPr lang="en-US" smtClean="0"/>
              <a:t>‹#›</a:t>
            </a:fld>
            <a:endParaRPr lang="en-US"/>
          </a:p>
        </p:txBody>
      </p:sp>
    </p:spTree>
    <p:extLst>
      <p:ext uri="{BB962C8B-B14F-4D97-AF65-F5344CB8AC3E}">
        <p14:creationId xmlns:p14="http://schemas.microsoft.com/office/powerpoint/2010/main" val="1087406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6F0033-7551-45D3-B8AB-5B63EE34E88D}" type="datetimeFigureOut">
              <a:rPr lang="en-US" smtClean="0"/>
              <a:t>7/23/26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039935-2B8A-494D-95DD-E1E51C2E2BE2}" type="slidenum">
              <a:rPr lang="en-US" smtClean="0"/>
              <a:t>‹#›</a:t>
            </a:fld>
            <a:endParaRPr lang="en-US"/>
          </a:p>
        </p:txBody>
      </p:sp>
    </p:spTree>
    <p:extLst>
      <p:ext uri="{BB962C8B-B14F-4D97-AF65-F5344CB8AC3E}">
        <p14:creationId xmlns:p14="http://schemas.microsoft.com/office/powerpoint/2010/main" val="381144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46F0033-7551-45D3-B8AB-5B63EE34E88D}" type="datetimeFigureOut">
              <a:rPr lang="en-US" smtClean="0"/>
              <a:t>7/23/26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4039935-2B8A-494D-95DD-E1E51C2E2BE2}" type="slidenum">
              <a:rPr lang="en-US" smtClean="0"/>
              <a:t>‹#›</a:t>
            </a:fld>
            <a:endParaRPr lang="en-US"/>
          </a:p>
        </p:txBody>
      </p:sp>
    </p:spTree>
    <p:extLst>
      <p:ext uri="{BB962C8B-B14F-4D97-AF65-F5344CB8AC3E}">
        <p14:creationId xmlns:p14="http://schemas.microsoft.com/office/powerpoint/2010/main" val="2671357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6F0033-7551-45D3-B8AB-5B63EE34E88D}" type="datetimeFigureOut">
              <a:rPr lang="en-US" smtClean="0"/>
              <a:t>7/23/26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4039935-2B8A-494D-95DD-E1E51C2E2BE2}" type="slidenum">
              <a:rPr lang="en-US" smtClean="0"/>
              <a:t>‹#›</a:t>
            </a:fld>
            <a:endParaRPr lang="en-US"/>
          </a:p>
        </p:txBody>
      </p:sp>
    </p:spTree>
    <p:extLst>
      <p:ext uri="{BB962C8B-B14F-4D97-AF65-F5344CB8AC3E}">
        <p14:creationId xmlns:p14="http://schemas.microsoft.com/office/powerpoint/2010/main" val="3685535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6F0033-7551-45D3-B8AB-5B63EE34E88D}" type="datetimeFigureOut">
              <a:rPr lang="en-US" smtClean="0"/>
              <a:t>7/23/26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039935-2B8A-494D-95DD-E1E51C2E2BE2}" type="slidenum">
              <a:rPr lang="en-US" smtClean="0"/>
              <a:t>‹#›</a:t>
            </a:fld>
            <a:endParaRPr lang="en-US"/>
          </a:p>
        </p:txBody>
      </p:sp>
    </p:spTree>
    <p:extLst>
      <p:ext uri="{BB962C8B-B14F-4D97-AF65-F5344CB8AC3E}">
        <p14:creationId xmlns:p14="http://schemas.microsoft.com/office/powerpoint/2010/main" val="699759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6F0033-7551-45D3-B8AB-5B63EE34E88D}" type="datetimeFigureOut">
              <a:rPr lang="en-US" smtClean="0"/>
              <a:t>7/23/26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039935-2B8A-494D-95DD-E1E51C2E2BE2}" type="slidenum">
              <a:rPr lang="en-US" smtClean="0"/>
              <a:t>‹#›</a:t>
            </a:fld>
            <a:endParaRPr lang="en-US"/>
          </a:p>
        </p:txBody>
      </p:sp>
    </p:spTree>
    <p:extLst>
      <p:ext uri="{BB962C8B-B14F-4D97-AF65-F5344CB8AC3E}">
        <p14:creationId xmlns:p14="http://schemas.microsoft.com/office/powerpoint/2010/main" val="3070942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46F0033-7551-45D3-B8AB-5B63EE34E88D}" type="datetimeFigureOut">
              <a:rPr lang="en-US" smtClean="0"/>
              <a:t>7/23/26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039935-2B8A-494D-95DD-E1E51C2E2BE2}" type="slidenum">
              <a:rPr lang="en-US" smtClean="0"/>
              <a:t>‹#›</a:t>
            </a:fld>
            <a:endParaRPr lang="en-US"/>
          </a:p>
        </p:txBody>
      </p:sp>
    </p:spTree>
    <p:extLst>
      <p:ext uri="{BB962C8B-B14F-4D97-AF65-F5344CB8AC3E}">
        <p14:creationId xmlns:p14="http://schemas.microsoft.com/office/powerpoint/2010/main" val="436277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46F0033-7551-45D3-B8AB-5B63EE34E88D}" type="datetimeFigureOut">
              <a:rPr lang="en-US" smtClean="0"/>
              <a:t>7/23/26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039935-2B8A-494D-95DD-E1E51C2E2BE2}" type="slidenum">
              <a:rPr lang="en-US" smtClean="0"/>
              <a:t>‹#›</a:t>
            </a:fld>
            <a:endParaRPr lang="en-US"/>
          </a:p>
        </p:txBody>
      </p:sp>
    </p:spTree>
    <p:extLst>
      <p:ext uri="{BB962C8B-B14F-4D97-AF65-F5344CB8AC3E}">
        <p14:creationId xmlns:p14="http://schemas.microsoft.com/office/powerpoint/2010/main" val="1562903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6F0033-7551-45D3-B8AB-5B63EE34E88D}" type="datetimeFigureOut">
              <a:rPr lang="en-US" smtClean="0"/>
              <a:t>7/23/26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039935-2B8A-494D-95DD-E1E51C2E2BE2}" type="slidenum">
              <a:rPr lang="en-US" smtClean="0"/>
              <a:t>‹#›</a:t>
            </a:fld>
            <a:endParaRPr lang="en-US"/>
          </a:p>
        </p:txBody>
      </p:sp>
    </p:spTree>
    <p:extLst>
      <p:ext uri="{BB962C8B-B14F-4D97-AF65-F5344CB8AC3E}">
        <p14:creationId xmlns:p14="http://schemas.microsoft.com/office/powerpoint/2010/main" val="6575197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5839752" cy="1993071"/>
          </a:xfrm>
          <a:solidFill>
            <a:schemeClr val="accent6">
              <a:lumMod val="20000"/>
              <a:lumOff val="80000"/>
            </a:schemeClr>
          </a:solidFill>
        </p:spPr>
        <p:txBody>
          <a:bodyPr>
            <a:normAutofit/>
          </a:bodyPr>
          <a:lstStyle/>
          <a:p>
            <a:r>
              <a:rPr lang="en-US" sz="3200" b="1" dirty="0">
                <a:latin typeface="Arial" panose="020B0604020202020204" pitchFamily="34" charset="0"/>
                <a:cs typeface="Arial" panose="020B0604020202020204" pitchFamily="34" charset="0"/>
              </a:rPr>
              <a:t>Using Microsoft Excel to Improve Work Efficiency at Mayfair Home Care Agency</a:t>
            </a:r>
          </a:p>
        </p:txBody>
      </p:sp>
      <p:sp>
        <p:nvSpPr>
          <p:cNvPr id="3" name="Subtitle 2"/>
          <p:cNvSpPr>
            <a:spLocks noGrp="1"/>
          </p:cNvSpPr>
          <p:nvPr>
            <p:ph type="subTitle" idx="1"/>
          </p:nvPr>
        </p:nvSpPr>
        <p:spPr>
          <a:xfrm>
            <a:off x="1524000" y="3277274"/>
            <a:ext cx="5839752" cy="2233402"/>
          </a:xfrm>
          <a:solidFill>
            <a:schemeClr val="accent6">
              <a:lumMod val="20000"/>
              <a:lumOff val="80000"/>
            </a:schemeClr>
          </a:solidFill>
        </p:spPr>
        <p:txBody>
          <a:bodyPr>
            <a:normAutofit/>
          </a:bodyPr>
          <a:lstStyle/>
          <a:p>
            <a:r>
              <a:rPr lang="en-US" b="1" dirty="0">
                <a:latin typeface="Arial" panose="020B0604020202020204" pitchFamily="34" charset="0"/>
                <a:cs typeface="Arial" panose="020B0604020202020204" pitchFamily="34" charset="0"/>
              </a:rPr>
              <a:t>Module Code: </a:t>
            </a:r>
            <a:r>
              <a:rPr lang="en-GB" b="1" dirty="0">
                <a:latin typeface="Arial" panose="020B0604020202020204" pitchFamily="34" charset="0"/>
                <a:cs typeface="Arial" panose="020B0604020202020204" pitchFamily="34" charset="0"/>
              </a:rPr>
              <a:t>LCHS4007</a:t>
            </a:r>
          </a:p>
          <a:p>
            <a:r>
              <a:rPr lang="en-GB" b="1" dirty="0">
                <a:latin typeface="Arial" panose="020B0604020202020204" pitchFamily="34" charset="0"/>
                <a:cs typeface="Arial" panose="020B0604020202020204" pitchFamily="34" charset="0"/>
              </a:rPr>
              <a:t>Student name: Anisah Hasan</a:t>
            </a:r>
          </a:p>
          <a:p>
            <a:r>
              <a:rPr lang="en-GB" b="1" dirty="0">
                <a:latin typeface="Arial" panose="020B0604020202020204" pitchFamily="34" charset="0"/>
                <a:cs typeface="Arial" panose="020B0604020202020204" pitchFamily="34" charset="0"/>
              </a:rPr>
              <a:t>Student Id: 2508993</a:t>
            </a:r>
          </a:p>
          <a:p>
            <a:endParaRPr lang="en-US" dirty="0">
              <a:latin typeface="Arial" panose="020B0604020202020204" pitchFamily="34" charset="0"/>
              <a:cs typeface="Arial" panose="020B0604020202020204" pitchFamily="34" charset="0"/>
            </a:endParaRPr>
          </a:p>
          <a:p>
            <a:endParaRPr lang="en-US" dirty="0"/>
          </a:p>
        </p:txBody>
      </p:sp>
      <p:pic>
        <p:nvPicPr>
          <p:cNvPr id="4" name="Picture 3"/>
          <p:cNvPicPr>
            <a:picLocks noChangeAspect="1"/>
          </p:cNvPicPr>
          <p:nvPr/>
        </p:nvPicPr>
        <p:blipFill>
          <a:blip r:embed="rId2"/>
          <a:stretch>
            <a:fillRect/>
          </a:stretch>
        </p:blipFill>
        <p:spPr>
          <a:xfrm>
            <a:off x="8035391" y="705314"/>
            <a:ext cx="3748720" cy="4951020"/>
          </a:xfrm>
          <a:prstGeom prst="rect">
            <a:avLst/>
          </a:prstGeom>
        </p:spPr>
      </p:pic>
    </p:spTree>
    <p:extLst>
      <p:ext uri="{BB962C8B-B14F-4D97-AF65-F5344CB8AC3E}">
        <p14:creationId xmlns:p14="http://schemas.microsoft.com/office/powerpoint/2010/main" val="14875136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4923329" cy="1325563"/>
          </a:xfrm>
        </p:spPr>
        <p:txBody>
          <a:bodyPr>
            <a:normAutofit/>
          </a:bodyPr>
          <a:lstStyle/>
          <a:p>
            <a:r>
              <a:rPr lang="en-US" sz="2400" b="1" dirty="0">
                <a:latin typeface="Arial" panose="020B0604020202020204" pitchFamily="34" charset="0"/>
                <a:cs typeface="Arial" panose="020B0604020202020204" pitchFamily="34" charset="0"/>
              </a:rPr>
              <a:t>Introduction</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Mayfair Home Care Agency</a:t>
            </a: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79255" y="1905000"/>
            <a:ext cx="9649078" cy="4351338"/>
          </a:xfrm>
          <a:solidFill>
            <a:schemeClr val="accent4">
              <a:lumMod val="20000"/>
              <a:lumOff val="80000"/>
            </a:schemeClr>
          </a:solidFill>
        </p:spPr>
        <p:txBody>
          <a:bodyPr>
            <a:normAutofit fontScale="92500"/>
          </a:bodyPr>
          <a:lstStyle/>
          <a:p>
            <a:pPr algn="just">
              <a:lnSpc>
                <a:spcPct val="150000"/>
              </a:lnSpc>
            </a:pPr>
            <a:r>
              <a:rPr lang="en-US" sz="1800" dirty="0">
                <a:latin typeface="Arial" panose="020B0604020202020204" pitchFamily="34" charset="0"/>
                <a:cs typeface="Arial" panose="020B0604020202020204" pitchFamily="34" charset="0"/>
              </a:rPr>
              <a:t>Offers person-centered care to elderly individuals who are independent in their community. </a:t>
            </a:r>
          </a:p>
          <a:p>
            <a:pPr algn="just">
              <a:lnSpc>
                <a:spcPct val="150000"/>
              </a:lnSpc>
            </a:pPr>
            <a:r>
              <a:rPr lang="en-US" sz="1800" dirty="0">
                <a:latin typeface="Arial" panose="020B0604020202020204" pitchFamily="34" charset="0"/>
                <a:cs typeface="Arial" panose="020B0604020202020204" pitchFamily="34" charset="0"/>
              </a:rPr>
              <a:t>Includes care coordinators, visiting carers, nurses, and administrators among other members of staff. </a:t>
            </a:r>
          </a:p>
          <a:p>
            <a:pPr algn="just">
              <a:lnSpc>
                <a:spcPct val="150000"/>
              </a:lnSpc>
            </a:pPr>
            <a:r>
              <a:rPr lang="en-US" sz="1800" dirty="0">
                <a:latin typeface="Arial" panose="020B0604020202020204" pitchFamily="34" charset="0"/>
                <a:cs typeface="Arial" panose="020B0604020202020204" pitchFamily="34" charset="0"/>
              </a:rPr>
              <a:t>Microsoft 365 has been adopted by the organization recently, although several employees lack confidence in using the technology (Microsoft, 2024). </a:t>
            </a:r>
          </a:p>
          <a:p>
            <a:pPr algn="just">
              <a:lnSpc>
                <a:spcPct val="150000"/>
              </a:lnSpc>
            </a:pPr>
            <a:r>
              <a:rPr lang="en-US" sz="1800" dirty="0">
                <a:latin typeface="Arial" panose="020B0604020202020204" pitchFamily="34" charset="0"/>
                <a:cs typeface="Arial" panose="020B0604020202020204" pitchFamily="34" charset="0"/>
              </a:rPr>
              <a:t>Mayfair Home Care is currently facing issues with employee scheduling, documentation, and communication among other challenges (Skills for Care, 2024). </a:t>
            </a:r>
          </a:p>
          <a:p>
            <a:pPr algn="just">
              <a:lnSpc>
                <a:spcPct val="150000"/>
              </a:lnSpc>
            </a:pPr>
            <a:r>
              <a:rPr lang="en-US" sz="1800" b="1" dirty="0">
                <a:latin typeface="Arial" panose="020B0604020202020204" pitchFamily="34" charset="0"/>
                <a:cs typeface="Arial" panose="020B0604020202020204" pitchFamily="34" charset="0"/>
              </a:rPr>
              <a:t>Goal</a:t>
            </a:r>
            <a:r>
              <a:rPr lang="en-US" sz="1800" dirty="0">
                <a:latin typeface="Arial" panose="020B0604020202020204" pitchFamily="34" charset="0"/>
                <a:cs typeface="Arial" panose="020B0604020202020204" pitchFamily="34" charset="0"/>
              </a:rPr>
              <a:t>: Evaluation of how Microsoft Excel can be used to increase work efficiency, collaboration, and operational effectiveness at Mayfair Home Care Agency (NHS England, 2023).</a:t>
            </a:r>
          </a:p>
        </p:txBody>
      </p:sp>
      <p:pic>
        <p:nvPicPr>
          <p:cNvPr id="4" name="Picture 3"/>
          <p:cNvPicPr>
            <a:picLocks noChangeAspect="1"/>
          </p:cNvPicPr>
          <p:nvPr/>
        </p:nvPicPr>
        <p:blipFill>
          <a:blip r:embed="rId2"/>
          <a:stretch>
            <a:fillRect/>
          </a:stretch>
        </p:blipFill>
        <p:spPr>
          <a:xfrm>
            <a:off x="9529384" y="0"/>
            <a:ext cx="1905000" cy="1905000"/>
          </a:xfrm>
          <a:prstGeom prst="rect">
            <a:avLst/>
          </a:prstGeom>
        </p:spPr>
      </p:pic>
    </p:spTree>
    <p:extLst>
      <p:ext uri="{BB962C8B-B14F-4D97-AF65-F5344CB8AC3E}">
        <p14:creationId xmlns:p14="http://schemas.microsoft.com/office/powerpoint/2010/main" val="1126534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5720"/>
            <a:ext cx="10515600" cy="800128"/>
          </a:xfrm>
        </p:spPr>
        <p:txBody>
          <a:bodyPr>
            <a:normAutofit/>
          </a:bodyPr>
          <a:lstStyle/>
          <a:p>
            <a:r>
              <a:rPr lang="en-US" sz="2400" b="1" dirty="0">
                <a:latin typeface="Arial" panose="020B0604020202020204" pitchFamily="34" charset="0"/>
                <a:cs typeface="Arial" panose="020B0604020202020204" pitchFamily="34" charset="0"/>
              </a:rPr>
              <a:t>Why Microsoft Excel Was Chosen</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703293"/>
            <a:ext cx="10515600" cy="1055140"/>
          </a:xfrm>
        </p:spPr>
        <p:txBody>
          <a:bodyPr>
            <a:normAutofit/>
          </a:bodyPr>
          <a:lstStyle/>
          <a:p>
            <a:pPr algn="just"/>
            <a:r>
              <a:rPr lang="en-US" sz="1800" dirty="0">
                <a:latin typeface="Arial" panose="020B0604020202020204" pitchFamily="34" charset="0"/>
                <a:cs typeface="Arial" panose="020B0604020202020204" pitchFamily="34" charset="0"/>
              </a:rPr>
              <a:t>Microsoft Excel has been chosen due to its suitability to be used for handling day-to-day operational activities performed at Mayfair Home Care Agency among all the Microsoft 365 applications available. </a:t>
            </a:r>
          </a:p>
          <a:p>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3704623368"/>
              </p:ext>
            </p:extLst>
          </p:nvPr>
        </p:nvGraphicFramePr>
        <p:xfrm>
          <a:off x="404601" y="1690731"/>
          <a:ext cx="6870947" cy="2997899"/>
        </p:xfrm>
        <a:graphic>
          <a:graphicData uri="http://schemas.openxmlformats.org/drawingml/2006/table">
            <a:tbl>
              <a:tblPr firstRow="1" firstCol="1" bandRow="1">
                <a:tableStyleId>{68D230F3-CF80-4859-8CE7-A43EE81993B5}</a:tableStyleId>
              </a:tblPr>
              <a:tblGrid>
                <a:gridCol w="1961779">
                  <a:extLst>
                    <a:ext uri="{9D8B030D-6E8A-4147-A177-3AD203B41FA5}">
                      <a16:colId xmlns:a16="http://schemas.microsoft.com/office/drawing/2014/main" val="20000"/>
                    </a:ext>
                  </a:extLst>
                </a:gridCol>
                <a:gridCol w="2454584">
                  <a:extLst>
                    <a:ext uri="{9D8B030D-6E8A-4147-A177-3AD203B41FA5}">
                      <a16:colId xmlns:a16="http://schemas.microsoft.com/office/drawing/2014/main" val="20001"/>
                    </a:ext>
                  </a:extLst>
                </a:gridCol>
                <a:gridCol w="2454584">
                  <a:extLst>
                    <a:ext uri="{9D8B030D-6E8A-4147-A177-3AD203B41FA5}">
                      <a16:colId xmlns:a16="http://schemas.microsoft.com/office/drawing/2014/main" val="20002"/>
                    </a:ext>
                  </a:extLst>
                </a:gridCol>
              </a:tblGrid>
              <a:tr h="196745">
                <a:tc>
                  <a:txBody>
                    <a:bodyPr/>
                    <a:lstStyle/>
                    <a:p>
                      <a:pPr marL="0" marR="0" algn="just">
                        <a:lnSpc>
                          <a:spcPct val="107000"/>
                        </a:lnSpc>
                        <a:spcBef>
                          <a:spcPts val="0"/>
                        </a:spcBef>
                        <a:spcAft>
                          <a:spcPts val="0"/>
                        </a:spcAft>
                      </a:pPr>
                      <a:r>
                        <a:rPr lang="en-US" sz="1400" dirty="0">
                          <a:effectLst/>
                        </a:rPr>
                        <a:t>Microsoft 365 Application</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0"/>
                        </a:spcAft>
                      </a:pPr>
                      <a:r>
                        <a:rPr lang="en-US" sz="1400">
                          <a:effectLst/>
                        </a:rPr>
                        <a:t>Primary Function</a:t>
                      </a:r>
                      <a:endParaRPr lang="en-US" sz="14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0"/>
                        </a:spcAft>
                      </a:pPr>
                      <a:r>
                        <a:rPr lang="en-US" sz="1400">
                          <a:effectLst/>
                        </a:rPr>
                        <a:t>Suitability for Mayfair</a:t>
                      </a:r>
                      <a:endParaRPr lang="en-US" sz="14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00"/>
                  </a:ext>
                </a:extLst>
              </a:tr>
              <a:tr h="577625">
                <a:tc>
                  <a:txBody>
                    <a:bodyPr/>
                    <a:lstStyle/>
                    <a:p>
                      <a:pPr marL="0" marR="0" algn="just">
                        <a:lnSpc>
                          <a:spcPct val="107000"/>
                        </a:lnSpc>
                        <a:spcBef>
                          <a:spcPts val="0"/>
                        </a:spcBef>
                        <a:spcAft>
                          <a:spcPts val="0"/>
                        </a:spcAft>
                      </a:pPr>
                      <a:r>
                        <a:rPr lang="en-US" sz="1400" dirty="0">
                          <a:effectLst/>
                        </a:rPr>
                        <a:t>Word</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0"/>
                        </a:spcAft>
                      </a:pPr>
                      <a:r>
                        <a:rPr lang="en-US" sz="1400" dirty="0">
                          <a:effectLst/>
                        </a:rPr>
                        <a:t>Creates policies, care plans and reports</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0"/>
                        </a:spcAft>
                      </a:pPr>
                      <a:r>
                        <a:rPr lang="en-US" sz="1400" dirty="0">
                          <a:effectLst/>
                        </a:rPr>
                        <a:t>Useful for documentation but does not manage daily operational tasks.</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01"/>
                  </a:ext>
                </a:extLst>
              </a:tr>
              <a:tr h="577625">
                <a:tc>
                  <a:txBody>
                    <a:bodyPr/>
                    <a:lstStyle/>
                    <a:p>
                      <a:pPr marL="0" marR="0" algn="just">
                        <a:lnSpc>
                          <a:spcPct val="107000"/>
                        </a:lnSpc>
                        <a:spcBef>
                          <a:spcPts val="0"/>
                        </a:spcBef>
                        <a:spcAft>
                          <a:spcPts val="0"/>
                        </a:spcAft>
                      </a:pPr>
                      <a:r>
                        <a:rPr lang="en-US" sz="1400">
                          <a:effectLst/>
                        </a:rPr>
                        <a:t>PowerPoint</a:t>
                      </a:r>
                      <a:endParaRPr lang="en-US" sz="14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0"/>
                        </a:spcAft>
                      </a:pPr>
                      <a:r>
                        <a:rPr lang="en-US" sz="1400" dirty="0">
                          <a:effectLst/>
                        </a:rPr>
                        <a:t>Delivers staff training and presentations</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0"/>
                        </a:spcAft>
                      </a:pPr>
                      <a:r>
                        <a:rPr lang="en-US" sz="1400" dirty="0">
                          <a:effectLst/>
                        </a:rPr>
                        <a:t>Supports learning but cannot organise or monitor care activities.</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02"/>
                  </a:ext>
                </a:extLst>
              </a:tr>
              <a:tr h="1148948">
                <a:tc>
                  <a:txBody>
                    <a:bodyPr/>
                    <a:lstStyle/>
                    <a:p>
                      <a:pPr marL="0" marR="0" algn="just">
                        <a:lnSpc>
                          <a:spcPct val="107000"/>
                        </a:lnSpc>
                        <a:spcBef>
                          <a:spcPts val="0"/>
                        </a:spcBef>
                        <a:spcAft>
                          <a:spcPts val="0"/>
                        </a:spcAft>
                      </a:pPr>
                      <a:r>
                        <a:rPr lang="en-US" sz="1400">
                          <a:effectLst/>
                        </a:rPr>
                        <a:t>Excel</a:t>
                      </a:r>
                      <a:endParaRPr lang="en-US" sz="14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0"/>
                        </a:spcAft>
                      </a:pPr>
                      <a:r>
                        <a:rPr lang="en-US" sz="1400" dirty="0">
                          <a:effectLst/>
                        </a:rPr>
                        <a:t>Organises, tracks, analyses and monitors operational data</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0"/>
                        </a:spcAft>
                      </a:pPr>
                      <a:r>
                        <a:rPr lang="en-US" sz="1400" dirty="0">
                          <a:effectLst/>
                        </a:rPr>
                        <a:t>Most suitable for staff rotas, medication logs, visit tracking and workload monitoring, improving efficiency and decision-making (Microsoft, 2024; Skills for Care, 2024).</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03"/>
                  </a:ext>
                </a:extLst>
              </a:tr>
            </a:tbl>
          </a:graphicData>
        </a:graphic>
      </p:graphicFrame>
      <p:pic>
        <p:nvPicPr>
          <p:cNvPr id="5" name="Picture 4"/>
          <p:cNvPicPr>
            <a:picLocks noChangeAspect="1"/>
          </p:cNvPicPr>
          <p:nvPr/>
        </p:nvPicPr>
        <p:blipFill>
          <a:blip r:embed="rId2"/>
          <a:stretch>
            <a:fillRect/>
          </a:stretch>
        </p:blipFill>
        <p:spPr>
          <a:xfrm>
            <a:off x="9467680" y="1690730"/>
            <a:ext cx="2525137" cy="2274368"/>
          </a:xfrm>
          <a:prstGeom prst="rect">
            <a:avLst/>
          </a:prstGeom>
        </p:spPr>
      </p:pic>
      <p:sp>
        <p:nvSpPr>
          <p:cNvPr id="7" name="TextBox 6"/>
          <p:cNvSpPr txBox="1"/>
          <p:nvPr/>
        </p:nvSpPr>
        <p:spPr>
          <a:xfrm>
            <a:off x="9807547" y="4418251"/>
            <a:ext cx="1925904" cy="369332"/>
          </a:xfrm>
          <a:prstGeom prst="rect">
            <a:avLst/>
          </a:prstGeom>
          <a:noFill/>
        </p:spPr>
        <p:txBody>
          <a:bodyPr wrap="square" rtlCol="0">
            <a:spAutoFit/>
          </a:bodyPr>
          <a:lstStyle/>
          <a:p>
            <a:r>
              <a:rPr lang="en-US" dirty="0"/>
              <a:t>(</a:t>
            </a:r>
            <a:r>
              <a:rPr lang="en-US" dirty="0">
                <a:latin typeface="Arial" panose="020B0604020202020204" pitchFamily="34" charset="0"/>
                <a:cs typeface="Arial" panose="020B0604020202020204" pitchFamily="34" charset="0"/>
              </a:rPr>
              <a:t>Microsoft, 2024</a:t>
            </a:r>
            <a:r>
              <a:rPr lang="en-US" dirty="0"/>
              <a:t>)</a:t>
            </a:r>
          </a:p>
        </p:txBody>
      </p:sp>
      <p:sp>
        <p:nvSpPr>
          <p:cNvPr id="8" name="TextBox 7"/>
          <p:cNvSpPr txBox="1"/>
          <p:nvPr/>
        </p:nvSpPr>
        <p:spPr>
          <a:xfrm>
            <a:off x="275129" y="4688630"/>
            <a:ext cx="11280297" cy="1877437"/>
          </a:xfrm>
          <a:prstGeom prst="rect">
            <a:avLst/>
          </a:prstGeom>
          <a:noFill/>
        </p:spPr>
        <p:txBody>
          <a:bodyPr wrap="square" rtlCol="0">
            <a:spAutoFit/>
          </a:bodyPr>
          <a:lstStyle/>
          <a:p>
            <a:r>
              <a:rPr lang="en-US" dirty="0"/>
              <a:t>Why Excel is Best Choice</a:t>
            </a:r>
          </a:p>
          <a:p>
            <a:endParaRPr lang="en-US" dirty="0"/>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Staff scheduling management.</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Records of patients' home visits and medications.</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Automatic calculation of working hours and workload.</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Alerts on missed home visits and conflicts in scheduling.</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Microsoft 365 collaboration and security features (NHS England, 2023).</a:t>
            </a:r>
          </a:p>
        </p:txBody>
      </p:sp>
    </p:spTree>
    <p:extLst>
      <p:ext uri="{BB962C8B-B14F-4D97-AF65-F5344CB8AC3E}">
        <p14:creationId xmlns:p14="http://schemas.microsoft.com/office/powerpoint/2010/main" val="4025712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917" y="65719"/>
            <a:ext cx="10515600" cy="622103"/>
          </a:xfrm>
        </p:spPr>
        <p:txBody>
          <a:bodyPr>
            <a:normAutofit/>
          </a:bodyPr>
          <a:lstStyle/>
          <a:p>
            <a:r>
              <a:rPr lang="en-US" sz="2400" b="1" dirty="0">
                <a:latin typeface="Arial" panose="020B0604020202020204" pitchFamily="34" charset="0"/>
                <a:cs typeface="Arial" panose="020B0604020202020204" pitchFamily="34" charset="0"/>
              </a:rPr>
              <a:t>How Microsoft Excel Improves Current Working Practices at Mayfair </a:t>
            </a:r>
            <a:endParaRPr lang="en-US" sz="24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4483281"/>
              </p:ext>
            </p:extLst>
          </p:nvPr>
        </p:nvGraphicFramePr>
        <p:xfrm>
          <a:off x="396510" y="1019597"/>
          <a:ext cx="11191284" cy="3814760"/>
        </p:xfrm>
        <a:graphic>
          <a:graphicData uri="http://schemas.openxmlformats.org/drawingml/2006/table">
            <a:tbl>
              <a:tblPr firstRow="1" firstCol="1" bandRow="1">
                <a:tableStyleId>{68D230F3-CF80-4859-8CE7-A43EE81993B5}</a:tableStyleId>
              </a:tblPr>
              <a:tblGrid>
                <a:gridCol w="3730428">
                  <a:extLst>
                    <a:ext uri="{9D8B030D-6E8A-4147-A177-3AD203B41FA5}">
                      <a16:colId xmlns:a16="http://schemas.microsoft.com/office/drawing/2014/main" val="20000"/>
                    </a:ext>
                  </a:extLst>
                </a:gridCol>
                <a:gridCol w="3730428">
                  <a:extLst>
                    <a:ext uri="{9D8B030D-6E8A-4147-A177-3AD203B41FA5}">
                      <a16:colId xmlns:a16="http://schemas.microsoft.com/office/drawing/2014/main" val="20001"/>
                    </a:ext>
                  </a:extLst>
                </a:gridCol>
                <a:gridCol w="3730428">
                  <a:extLst>
                    <a:ext uri="{9D8B030D-6E8A-4147-A177-3AD203B41FA5}">
                      <a16:colId xmlns:a16="http://schemas.microsoft.com/office/drawing/2014/main" val="20002"/>
                    </a:ext>
                  </a:extLst>
                </a:gridCol>
              </a:tblGrid>
              <a:tr h="314322">
                <a:tc>
                  <a:txBody>
                    <a:bodyPr/>
                    <a:lstStyle/>
                    <a:p>
                      <a:pPr marL="0" marR="0" algn="just">
                        <a:lnSpc>
                          <a:spcPct val="107000"/>
                        </a:lnSpc>
                        <a:spcBef>
                          <a:spcPts val="0"/>
                        </a:spcBef>
                        <a:spcAft>
                          <a:spcPts val="800"/>
                        </a:spcAft>
                      </a:pPr>
                      <a:r>
                        <a:rPr lang="en-US" sz="1400" dirty="0">
                          <a:effectLst/>
                          <a:latin typeface="Arial" panose="020B0604020202020204" pitchFamily="34" charset="0"/>
                          <a:cs typeface="Arial" panose="020B0604020202020204" pitchFamily="34" charset="0"/>
                        </a:rPr>
                        <a:t>Current Working Practice</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800"/>
                        </a:spcAft>
                      </a:pPr>
                      <a:r>
                        <a:rPr lang="en-US" sz="1400">
                          <a:effectLst/>
                          <a:latin typeface="Arial" panose="020B0604020202020204" pitchFamily="34" charset="0"/>
                          <a:cs typeface="Arial" panose="020B0604020202020204" pitchFamily="34" charset="0"/>
                        </a:rPr>
                        <a:t>Challenges</a:t>
                      </a:r>
                      <a:endParaRPr lang="en-US" sz="14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800"/>
                        </a:spcAft>
                      </a:pPr>
                      <a:r>
                        <a:rPr lang="en-US" sz="1400">
                          <a:effectLst/>
                          <a:latin typeface="Arial" panose="020B0604020202020204" pitchFamily="34" charset="0"/>
                          <a:cs typeface="Arial" panose="020B0604020202020204" pitchFamily="34" charset="0"/>
                        </a:rPr>
                        <a:t>How Microsoft Excel Improves the Task</a:t>
                      </a:r>
                      <a:endParaRPr lang="en-US" sz="14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00"/>
                  </a:ext>
                </a:extLst>
              </a:tr>
              <a:tr h="626935">
                <a:tc>
                  <a:txBody>
                    <a:bodyPr/>
                    <a:lstStyle/>
                    <a:p>
                      <a:pPr marL="0" marR="0" algn="just">
                        <a:lnSpc>
                          <a:spcPct val="107000"/>
                        </a:lnSpc>
                        <a:spcBef>
                          <a:spcPts val="0"/>
                        </a:spcBef>
                        <a:spcAft>
                          <a:spcPts val="800"/>
                        </a:spcAft>
                      </a:pPr>
                      <a:r>
                        <a:rPr lang="en-US" sz="1400" b="0" dirty="0">
                          <a:effectLst/>
                          <a:latin typeface="Arial" panose="020B0604020202020204" pitchFamily="34" charset="0"/>
                          <a:cs typeface="Arial" panose="020B0604020202020204" pitchFamily="34" charset="0"/>
                        </a:rPr>
                        <a:t>Care coordinators manually prepare weekly staff rotas and communicate changes through phone calls or emails.</a:t>
                      </a:r>
                      <a:endParaRPr lang="en-US" sz="1400" b="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800"/>
                        </a:spcAft>
                      </a:pPr>
                      <a:r>
                        <a:rPr lang="en-US" sz="1400" dirty="0">
                          <a:effectLst/>
                          <a:latin typeface="Arial" panose="020B0604020202020204" pitchFamily="34" charset="0"/>
                          <a:cs typeface="Arial" panose="020B0604020202020204" pitchFamily="34" charset="0"/>
                        </a:rPr>
                        <a:t>Time-consuming, scheduling conflicts and delayed communication.</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800"/>
                        </a:spcAft>
                      </a:pPr>
                      <a:r>
                        <a:rPr lang="en-US" sz="1400" dirty="0">
                          <a:effectLst/>
                          <a:latin typeface="Arial" panose="020B0604020202020204" pitchFamily="34" charset="0"/>
                          <a:cs typeface="Arial" panose="020B0604020202020204" pitchFamily="34" charset="0"/>
                        </a:rPr>
                        <a:t>Shared Excel rotas with tables, filters and automatic updates enable quicker scheduling and reduce duplicate bookings (Microsoft, 2024).</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01"/>
                  </a:ext>
                </a:extLst>
              </a:tr>
              <a:tr h="766922">
                <a:tc>
                  <a:txBody>
                    <a:bodyPr/>
                    <a:lstStyle/>
                    <a:p>
                      <a:pPr marL="0" marR="0" algn="just">
                        <a:lnSpc>
                          <a:spcPct val="107000"/>
                        </a:lnSpc>
                        <a:spcBef>
                          <a:spcPts val="0"/>
                        </a:spcBef>
                        <a:spcAft>
                          <a:spcPts val="800"/>
                        </a:spcAft>
                      </a:pPr>
                      <a:r>
                        <a:rPr lang="en-US" sz="1400" b="0" dirty="0">
                          <a:effectLst/>
                          <a:latin typeface="Arial" panose="020B0604020202020204" pitchFamily="34" charset="0"/>
                          <a:cs typeface="Arial" panose="020B0604020202020204" pitchFamily="34" charset="0"/>
                        </a:rPr>
                        <a:t>Visiting carers submit completed home visit records manually at the end of their shift.</a:t>
                      </a:r>
                      <a:endParaRPr lang="en-US" sz="1400" b="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800"/>
                        </a:spcAft>
                      </a:pPr>
                      <a:r>
                        <a:rPr lang="en-US" sz="1400" dirty="0">
                          <a:effectLst/>
                          <a:latin typeface="Arial" panose="020B0604020202020204" pitchFamily="34" charset="0"/>
                          <a:cs typeface="Arial" panose="020B0604020202020204" pitchFamily="34" charset="0"/>
                        </a:rPr>
                        <a:t>Managers cannot monitor visits promptly and information may be delayed.</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800"/>
                        </a:spcAft>
                      </a:pPr>
                      <a:r>
                        <a:rPr lang="en-US" sz="1400" dirty="0">
                          <a:effectLst/>
                          <a:latin typeface="Arial" panose="020B0604020202020204" pitchFamily="34" charset="0"/>
                          <a:cs typeface="Arial" panose="020B0604020202020204" pitchFamily="34" charset="0"/>
                        </a:rPr>
                        <a:t>Excel visit trackers provide an organised record of completed and outstanding visits, improving monitoring and service coordination (NHS England, 2023).</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02"/>
                  </a:ext>
                </a:extLst>
              </a:tr>
              <a:tr h="766922">
                <a:tc>
                  <a:txBody>
                    <a:bodyPr/>
                    <a:lstStyle/>
                    <a:p>
                      <a:pPr marL="0" marR="0" algn="just">
                        <a:lnSpc>
                          <a:spcPct val="107000"/>
                        </a:lnSpc>
                        <a:spcBef>
                          <a:spcPts val="0"/>
                        </a:spcBef>
                        <a:spcAft>
                          <a:spcPts val="800"/>
                        </a:spcAft>
                      </a:pPr>
                      <a:r>
                        <a:rPr lang="en-US" sz="1400" b="0" dirty="0">
                          <a:effectLst/>
                          <a:latin typeface="Arial" panose="020B0604020202020204" pitchFamily="34" charset="0"/>
                          <a:cs typeface="Arial" panose="020B0604020202020204" pitchFamily="34" charset="0"/>
                        </a:rPr>
                        <a:t>Medication administration records are completed manually and transferred to agency records.</a:t>
                      </a:r>
                      <a:endParaRPr lang="en-US" sz="1400" b="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800"/>
                        </a:spcAft>
                      </a:pPr>
                      <a:r>
                        <a:rPr lang="en-US" sz="1400" dirty="0">
                          <a:effectLst/>
                          <a:latin typeface="Arial" panose="020B0604020202020204" pitchFamily="34" charset="0"/>
                          <a:cs typeface="Arial" panose="020B0604020202020204" pitchFamily="34" charset="0"/>
                        </a:rPr>
                        <a:t>Increased risk of transcription errors and missing information.</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800"/>
                        </a:spcAft>
                      </a:pPr>
                      <a:r>
                        <a:rPr lang="en-US" sz="1400" dirty="0">
                          <a:effectLst/>
                          <a:latin typeface="Arial" panose="020B0604020202020204" pitchFamily="34" charset="0"/>
                          <a:cs typeface="Arial" panose="020B0604020202020204" pitchFamily="34" charset="0"/>
                        </a:rPr>
                        <a:t>Excel medication logs use data validation and conditional formatting to improve recording accuracy and highlight missing entries (Microsoft, 2024).</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03"/>
                  </a:ext>
                </a:extLst>
              </a:tr>
              <a:tr h="616056">
                <a:tc>
                  <a:txBody>
                    <a:bodyPr/>
                    <a:lstStyle/>
                    <a:p>
                      <a:pPr marL="0" marR="0" algn="just">
                        <a:lnSpc>
                          <a:spcPct val="107000"/>
                        </a:lnSpc>
                        <a:spcBef>
                          <a:spcPts val="0"/>
                        </a:spcBef>
                        <a:spcAft>
                          <a:spcPts val="800"/>
                        </a:spcAft>
                      </a:pPr>
                      <a:r>
                        <a:rPr lang="en-US" sz="1400" b="0" dirty="0">
                          <a:effectLst/>
                          <a:latin typeface="Arial" panose="020B0604020202020204" pitchFamily="34" charset="0"/>
                          <a:cs typeface="Arial" panose="020B0604020202020204" pitchFamily="34" charset="0"/>
                        </a:rPr>
                        <a:t>Administrative staff manually calculate </a:t>
                      </a:r>
                      <a:r>
                        <a:rPr lang="en-US" sz="1400" b="0" dirty="0" err="1">
                          <a:effectLst/>
                          <a:latin typeface="Arial" panose="020B0604020202020204" pitchFamily="34" charset="0"/>
                          <a:cs typeface="Arial" panose="020B0604020202020204" pitchFamily="34" charset="0"/>
                        </a:rPr>
                        <a:t>carers'</a:t>
                      </a:r>
                      <a:r>
                        <a:rPr lang="en-US" sz="1400" b="0" dirty="0">
                          <a:effectLst/>
                          <a:latin typeface="Arial" panose="020B0604020202020204" pitchFamily="34" charset="0"/>
                          <a:cs typeface="Arial" panose="020B0604020202020204" pitchFamily="34" charset="0"/>
                        </a:rPr>
                        <a:t> working hours and mileage.</a:t>
                      </a:r>
                      <a:endParaRPr lang="en-US" sz="1400" b="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800"/>
                        </a:spcAft>
                      </a:pPr>
                      <a:r>
                        <a:rPr lang="en-US" sz="1400">
                          <a:effectLst/>
                          <a:latin typeface="Arial" panose="020B0604020202020204" pitchFamily="34" charset="0"/>
                          <a:cs typeface="Arial" panose="020B0604020202020204" pitchFamily="34" charset="0"/>
                        </a:rPr>
                        <a:t>Repetitive work increases administrative workload and human error.</a:t>
                      </a:r>
                      <a:endParaRPr lang="en-US" sz="14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just">
                        <a:lnSpc>
                          <a:spcPct val="107000"/>
                        </a:lnSpc>
                        <a:spcBef>
                          <a:spcPts val="0"/>
                        </a:spcBef>
                        <a:spcAft>
                          <a:spcPts val="800"/>
                        </a:spcAft>
                      </a:pPr>
                      <a:r>
                        <a:rPr lang="en-US" sz="1400" dirty="0">
                          <a:effectLst/>
                          <a:latin typeface="Arial" panose="020B0604020202020204" pitchFamily="34" charset="0"/>
                          <a:cs typeface="Arial" panose="020B0604020202020204" pitchFamily="34" charset="0"/>
                        </a:rPr>
                        <a:t>Excel formulas automatically calculate hours and mileage, saving time and improving payroll accuracy (Microsoft, 2024).</a:t>
                      </a:r>
                      <a:endParaRPr lang="en-US" sz="14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04"/>
                  </a:ext>
                </a:extLst>
              </a:tr>
            </a:tbl>
          </a:graphicData>
        </a:graphic>
      </p:graphicFrame>
      <p:sp>
        <p:nvSpPr>
          <p:cNvPr id="7" name="TextBox 6"/>
          <p:cNvSpPr txBox="1"/>
          <p:nvPr/>
        </p:nvSpPr>
        <p:spPr>
          <a:xfrm>
            <a:off x="574535" y="5381204"/>
            <a:ext cx="10810959" cy="923330"/>
          </a:xfrm>
          <a:prstGeom prst="rect">
            <a:avLst/>
          </a:prstGeom>
          <a:solidFill>
            <a:schemeClr val="accent6">
              <a:lumMod val="20000"/>
              <a:lumOff val="80000"/>
            </a:schemeClr>
          </a:solidFill>
        </p:spPr>
        <p:txBody>
          <a:bodyPr wrap="square" rtlCol="0">
            <a:spAutoFit/>
          </a:bodyPr>
          <a:lstStyle/>
          <a:p>
            <a:pPr algn="just"/>
            <a:r>
              <a:rPr lang="en-US" dirty="0"/>
              <a:t>•</a:t>
            </a:r>
            <a:r>
              <a:rPr lang="en-US" dirty="0">
                <a:latin typeface="Arial" panose="020B0604020202020204" pitchFamily="34" charset="0"/>
                <a:cs typeface="Arial" panose="020B0604020202020204" pitchFamily="34" charset="0"/>
              </a:rPr>
              <a:t>The use of Microsoft Excel software enables Mayfair Home Care Agency to enhance efficiency, communication, and the accuracy of data through automation, organization, and sharing of digital documents (Skills for Care, 2024).</a:t>
            </a:r>
          </a:p>
        </p:txBody>
      </p:sp>
    </p:spTree>
    <p:extLst>
      <p:ext uri="{BB962C8B-B14F-4D97-AF65-F5344CB8AC3E}">
        <p14:creationId xmlns:p14="http://schemas.microsoft.com/office/powerpoint/2010/main" val="304802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736" y="162825"/>
            <a:ext cx="12127264" cy="735392"/>
          </a:xfrm>
          <a:solidFill>
            <a:schemeClr val="accent5">
              <a:lumMod val="20000"/>
              <a:lumOff val="80000"/>
            </a:schemeClr>
          </a:solidFill>
        </p:spPr>
        <p:txBody>
          <a:bodyPr>
            <a:normAutofit fontScale="90000"/>
          </a:bodyPr>
          <a:lstStyle/>
          <a:p>
            <a:r>
              <a:rPr lang="en-US" sz="2400" b="1" dirty="0">
                <a:latin typeface="Arial" panose="020B0604020202020204" pitchFamily="34" charset="0"/>
                <a:cs typeface="Arial" panose="020B0604020202020204" pitchFamily="34" charset="0"/>
              </a:rPr>
              <a:t>Benefits and Limitations of Microsoft Excel</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09203" y="1388655"/>
            <a:ext cx="4847129" cy="2883940"/>
          </a:xfrm>
        </p:spPr>
        <p:txBody>
          <a:bodyPr>
            <a:normAutofit/>
          </a:bodyPr>
          <a:lstStyle/>
          <a:p>
            <a:pPr marL="0" indent="0" algn="just">
              <a:buNone/>
            </a:pPr>
            <a:r>
              <a:rPr lang="en-US" sz="1600" b="1" dirty="0">
                <a:latin typeface="Arial" panose="020B0604020202020204" pitchFamily="34" charset="0"/>
                <a:cs typeface="Arial" panose="020B0604020202020204" pitchFamily="34" charset="0"/>
              </a:rPr>
              <a:t>Benefits</a:t>
            </a:r>
          </a:p>
          <a:p>
            <a:pPr algn="just"/>
            <a:r>
              <a:rPr lang="en-US" sz="1600" dirty="0">
                <a:latin typeface="Arial" panose="020B0604020202020204" pitchFamily="34" charset="0"/>
                <a:cs typeface="Arial" panose="020B0604020202020204" pitchFamily="34" charset="0"/>
              </a:rPr>
              <a:t>Automates employee rosters and computations to save time (Microsoft, 2024).</a:t>
            </a:r>
          </a:p>
          <a:p>
            <a:pPr algn="just"/>
            <a:r>
              <a:rPr lang="en-US" sz="1600" dirty="0">
                <a:latin typeface="Arial" panose="020B0604020202020204" pitchFamily="34" charset="0"/>
                <a:cs typeface="Arial" panose="020B0604020202020204" pitchFamily="34" charset="0"/>
              </a:rPr>
              <a:t>Achieves precision through formulas and data validation (Microsoft, 2024).</a:t>
            </a:r>
          </a:p>
          <a:p>
            <a:pPr algn="just"/>
            <a:r>
              <a:rPr lang="en-US" sz="1600" dirty="0">
                <a:latin typeface="Arial" panose="020B0604020202020204" pitchFamily="34" charset="0"/>
                <a:cs typeface="Arial" panose="020B0604020202020204" pitchFamily="34" charset="0"/>
              </a:rPr>
              <a:t>Facilitates teamwork by utilizing shared Microsoft 365 workbooks (NHS England, 2023).</a:t>
            </a:r>
          </a:p>
          <a:p>
            <a:pPr algn="just"/>
            <a:r>
              <a:rPr lang="en-US" sz="1600" dirty="0">
                <a:latin typeface="Arial" panose="020B0604020202020204" pitchFamily="34" charset="0"/>
                <a:cs typeface="Arial" panose="020B0604020202020204" pitchFamily="34" charset="0"/>
              </a:rPr>
              <a:t>Facilitates decision-making with the use of charts and reports (Skills for Care, ).</a:t>
            </a:r>
          </a:p>
        </p:txBody>
      </p:sp>
      <p:sp>
        <p:nvSpPr>
          <p:cNvPr id="4" name="TextBox 3"/>
          <p:cNvSpPr txBox="1"/>
          <p:nvPr/>
        </p:nvSpPr>
        <p:spPr>
          <a:xfrm>
            <a:off x="7582237" y="1388655"/>
            <a:ext cx="4159306" cy="2554545"/>
          </a:xfrm>
          <a:prstGeom prst="rect">
            <a:avLst/>
          </a:prstGeom>
          <a:noFill/>
        </p:spPr>
        <p:txBody>
          <a:bodyPr wrap="square" rtlCol="0">
            <a:spAutoFit/>
          </a:bodyPr>
          <a:lstStyle/>
          <a:p>
            <a:r>
              <a:rPr lang="en-US" sz="1600" b="1" dirty="0">
                <a:latin typeface="Arial" panose="020B0604020202020204" pitchFamily="34" charset="0"/>
                <a:cs typeface="Arial" panose="020B0604020202020204" pitchFamily="34" charset="0"/>
              </a:rPr>
              <a:t>Limitations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Staff need to have computer literacy skills.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Data entry must be done correctly to ensure accuracy.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Cannot be used effectively as care management software.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Needs to be protected from unauthorized access to maintain confidentiality (Topol, 2021).</a:t>
            </a:r>
          </a:p>
        </p:txBody>
      </p:sp>
      <p:sp>
        <p:nvSpPr>
          <p:cNvPr id="5" name="TextBox 4"/>
          <p:cNvSpPr txBox="1"/>
          <p:nvPr/>
        </p:nvSpPr>
        <p:spPr>
          <a:xfrm>
            <a:off x="1226618" y="5013884"/>
            <a:ext cx="10786683" cy="1323439"/>
          </a:xfrm>
          <a:prstGeom prst="rect">
            <a:avLst/>
          </a:prstGeom>
          <a:noFill/>
        </p:spPr>
        <p:txBody>
          <a:bodyPr wrap="square" rtlCol="0">
            <a:spAutoFit/>
          </a:bodyPr>
          <a:lstStyle/>
          <a:p>
            <a:pPr algn="just"/>
            <a:r>
              <a:rPr lang="en-US" sz="1600" b="1" dirty="0">
                <a:latin typeface="Arial" panose="020B0604020202020204" pitchFamily="34" charset="0"/>
                <a:cs typeface="Arial" panose="020B0604020202020204" pitchFamily="34" charset="0"/>
              </a:rPr>
              <a:t>Recommendations</a:t>
            </a:r>
          </a:p>
          <a:p>
            <a:pPr algn="just"/>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Offer training in Microsoft Excel for all employees to boost digital skills (Skills for Care, 2024).</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Use an Excel spreadsheet to facilitate rotas, visits, and medications (Microsoft, 2024).</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Use password protection and access control features to ensure confidential data protection (NHS England, 2023).</a:t>
            </a:r>
          </a:p>
        </p:txBody>
      </p:sp>
      <p:sp>
        <p:nvSpPr>
          <p:cNvPr id="7" name="Right Arrow 6"/>
          <p:cNvSpPr/>
          <p:nvPr/>
        </p:nvSpPr>
        <p:spPr>
          <a:xfrm>
            <a:off x="202301" y="1464658"/>
            <a:ext cx="606902" cy="242761"/>
          </a:xfrm>
          <a:prstGeom prst="rightArrow">
            <a:avLst/>
          </a:prstGeom>
          <a:solidFill>
            <a:schemeClr val="accent5">
              <a:lumMod val="20000"/>
              <a:lumOff val="80000"/>
            </a:schemeClr>
          </a:solidFill>
          <a:ln>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Arrow 7"/>
          <p:cNvSpPr/>
          <p:nvPr/>
        </p:nvSpPr>
        <p:spPr>
          <a:xfrm>
            <a:off x="6700205" y="1464658"/>
            <a:ext cx="801112" cy="242761"/>
          </a:xfrm>
          <a:prstGeom prst="rightArrow">
            <a:avLst/>
          </a:prstGeom>
          <a:solidFill>
            <a:schemeClr val="accent5">
              <a:lumMod val="20000"/>
              <a:lumOff val="80000"/>
            </a:schemeClr>
          </a:solidFill>
          <a:ln>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Arrow 10"/>
          <p:cNvSpPr/>
          <p:nvPr/>
        </p:nvSpPr>
        <p:spPr>
          <a:xfrm>
            <a:off x="275129" y="5122258"/>
            <a:ext cx="736375" cy="339866"/>
          </a:xfrm>
          <a:prstGeom prst="rightArrow">
            <a:avLst/>
          </a:prstGeom>
          <a:solidFill>
            <a:schemeClr val="accent5">
              <a:lumMod val="20000"/>
              <a:lumOff val="80000"/>
            </a:schemeClr>
          </a:solidFill>
          <a:ln>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5487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16" y="195193"/>
            <a:ext cx="12005883" cy="662563"/>
          </a:xfrm>
          <a:solidFill>
            <a:schemeClr val="accent5">
              <a:lumMod val="60000"/>
              <a:lumOff val="40000"/>
            </a:schemeClr>
          </a:solidFill>
        </p:spPr>
        <p:txBody>
          <a:bodyPr>
            <a:normAutofit/>
          </a:bodyPr>
          <a:lstStyle/>
          <a:p>
            <a:r>
              <a:rPr lang="en-US" sz="2400" b="1" dirty="0">
                <a:latin typeface="Arial" panose="020B0604020202020204" pitchFamily="34" charset="0"/>
                <a:cs typeface="Arial" panose="020B0604020202020204" pitchFamily="34" charset="0"/>
              </a:rPr>
              <a:t>Conclusion</a:t>
            </a:r>
            <a:endParaRPr lang="en-US" sz="2400" dirty="0">
              <a:latin typeface="Arial" panose="020B0604020202020204" pitchFamily="34" charset="0"/>
              <a:cs typeface="Arial" panose="020B0604020202020204" pitchFamily="34" charset="0"/>
            </a:endParaRPr>
          </a:p>
        </p:txBody>
      </p:sp>
      <p:sp>
        <p:nvSpPr>
          <p:cNvPr id="4" name="TextBox 3"/>
          <p:cNvSpPr txBox="1"/>
          <p:nvPr/>
        </p:nvSpPr>
        <p:spPr>
          <a:xfrm>
            <a:off x="186117" y="1165254"/>
            <a:ext cx="9758995" cy="1754326"/>
          </a:xfrm>
          <a:prstGeom prst="rect">
            <a:avLst/>
          </a:prstGeom>
          <a:noFill/>
        </p:spPr>
        <p:txBody>
          <a:bodyPr wrap="square" rtlCol="0">
            <a:spAutoFit/>
          </a:bodyPr>
          <a:lstStyle/>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The most appropriate application from Microsoft 365 for enhancing the daily activities at Mayfair is Microsoft Excel.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It improves efficiency, accuracy, and cooperation among workers while cutting back on manual administration.</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If used effectively, Microsoft Excel can help provide safe and efficient person-centered care at Mayfair Home Care Agency.</a:t>
            </a:r>
          </a:p>
        </p:txBody>
      </p:sp>
      <p:pic>
        <p:nvPicPr>
          <p:cNvPr id="6" name="Picture 5"/>
          <p:cNvPicPr>
            <a:picLocks noChangeAspect="1"/>
          </p:cNvPicPr>
          <p:nvPr/>
        </p:nvPicPr>
        <p:blipFill>
          <a:blip r:embed="rId2"/>
          <a:stretch>
            <a:fillRect/>
          </a:stretch>
        </p:blipFill>
        <p:spPr>
          <a:xfrm>
            <a:off x="8472361" y="3916545"/>
            <a:ext cx="3315909" cy="2419519"/>
          </a:xfrm>
          <a:prstGeom prst="rect">
            <a:avLst/>
          </a:prstGeom>
        </p:spPr>
      </p:pic>
    </p:spTree>
    <p:extLst>
      <p:ext uri="{BB962C8B-B14F-4D97-AF65-F5344CB8AC3E}">
        <p14:creationId xmlns:p14="http://schemas.microsoft.com/office/powerpoint/2010/main" val="2874363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a:bodyPr>
          <a:lstStyle/>
          <a:p>
            <a:pPr algn="just">
              <a:lnSpc>
                <a:spcPct val="150000"/>
              </a:lnSpc>
            </a:pPr>
            <a:r>
              <a:rPr lang="en-US" sz="1800" dirty="0">
                <a:latin typeface="Arial" panose="020B0604020202020204" pitchFamily="34" charset="0"/>
                <a:cs typeface="Arial" panose="020B0604020202020204" pitchFamily="34" charset="0"/>
              </a:rPr>
              <a:t>Microsoft (2024) </a:t>
            </a:r>
            <a:r>
              <a:rPr lang="en-US" sz="1800" i="1" dirty="0">
                <a:latin typeface="Arial" panose="020B0604020202020204" pitchFamily="34" charset="0"/>
                <a:cs typeface="Arial" panose="020B0604020202020204" pitchFamily="34" charset="0"/>
              </a:rPr>
              <a:t>Microsoft Excel</a:t>
            </a:r>
            <a:r>
              <a:rPr lang="en-US" sz="1800" dirty="0">
                <a:latin typeface="Arial" panose="020B0604020202020204" pitchFamily="34" charset="0"/>
                <a:cs typeface="Arial" panose="020B0604020202020204" pitchFamily="34" charset="0"/>
              </a:rPr>
              <a:t>. Redmond, WA: Microsoft.</a:t>
            </a:r>
          </a:p>
          <a:p>
            <a:pPr algn="just">
              <a:lnSpc>
                <a:spcPct val="150000"/>
              </a:lnSpc>
            </a:pPr>
            <a:r>
              <a:rPr lang="en-US" sz="1800" dirty="0">
                <a:latin typeface="Arial" panose="020B0604020202020204" pitchFamily="34" charset="0"/>
                <a:cs typeface="Arial" panose="020B0604020202020204" pitchFamily="34" charset="0"/>
              </a:rPr>
              <a:t>NHS England (2023) </a:t>
            </a:r>
            <a:r>
              <a:rPr lang="en-US" sz="1800" i="1" dirty="0">
                <a:latin typeface="Arial" panose="020B0604020202020204" pitchFamily="34" charset="0"/>
                <a:cs typeface="Arial" panose="020B0604020202020204" pitchFamily="34" charset="0"/>
              </a:rPr>
              <a:t>A plan for digital health and social care</a:t>
            </a:r>
            <a:r>
              <a:rPr lang="en-US" sz="1800" dirty="0">
                <a:latin typeface="Arial" panose="020B0604020202020204" pitchFamily="34" charset="0"/>
                <a:cs typeface="Arial" panose="020B0604020202020204" pitchFamily="34" charset="0"/>
              </a:rPr>
              <a:t>. London: NHS England.</a:t>
            </a:r>
          </a:p>
          <a:p>
            <a:pPr algn="just">
              <a:lnSpc>
                <a:spcPct val="150000"/>
              </a:lnSpc>
            </a:pPr>
            <a:r>
              <a:rPr lang="en-US" sz="1800" dirty="0">
                <a:latin typeface="Arial" panose="020B0604020202020204" pitchFamily="34" charset="0"/>
                <a:cs typeface="Arial" panose="020B0604020202020204" pitchFamily="34" charset="0"/>
              </a:rPr>
              <a:t>Skills for Care (2024) </a:t>
            </a:r>
            <a:r>
              <a:rPr lang="en-US" sz="1800" i="1" dirty="0">
                <a:latin typeface="Arial" panose="020B0604020202020204" pitchFamily="34" charset="0"/>
                <a:cs typeface="Arial" panose="020B0604020202020204" pitchFamily="34" charset="0"/>
              </a:rPr>
              <a:t>The state of the adult social care sector and workforce in England 2024</a:t>
            </a:r>
            <a:r>
              <a:rPr lang="en-US" sz="1800" dirty="0">
                <a:latin typeface="Arial" panose="020B0604020202020204" pitchFamily="34" charset="0"/>
                <a:cs typeface="Arial" panose="020B0604020202020204" pitchFamily="34" charset="0"/>
              </a:rPr>
              <a:t>. Leeds: Skills for Care.</a:t>
            </a:r>
          </a:p>
          <a:p>
            <a:pPr algn="just">
              <a:lnSpc>
                <a:spcPct val="150000"/>
              </a:lnSpc>
            </a:pPr>
            <a:r>
              <a:rPr lang="en-US" sz="1800" dirty="0">
                <a:latin typeface="Arial" panose="020B0604020202020204" pitchFamily="34" charset="0"/>
                <a:cs typeface="Arial" panose="020B0604020202020204" pitchFamily="34" charset="0"/>
              </a:rPr>
              <a:t>Topol, E. (2021) </a:t>
            </a:r>
            <a:r>
              <a:rPr lang="en-US" sz="1800" i="1" dirty="0">
                <a:latin typeface="Arial" panose="020B0604020202020204" pitchFamily="34" charset="0"/>
                <a:cs typeface="Arial" panose="020B0604020202020204" pitchFamily="34" charset="0"/>
              </a:rPr>
              <a:t>Preparing the healthcare workforce to deliver the digital future: An independent report on behalf of the Secretary of State for Health and Social Care</a:t>
            </a:r>
            <a:r>
              <a:rPr lang="en-US" sz="1800" dirty="0">
                <a:latin typeface="Arial" panose="020B0604020202020204" pitchFamily="34" charset="0"/>
                <a:cs typeface="Arial" panose="020B0604020202020204" pitchFamily="34" charset="0"/>
              </a:rPr>
              <a:t>. London: Health Education England.</a:t>
            </a:r>
          </a:p>
        </p:txBody>
      </p:sp>
    </p:spTree>
    <p:extLst>
      <p:ext uri="{BB962C8B-B14F-4D97-AF65-F5344CB8AC3E}">
        <p14:creationId xmlns:p14="http://schemas.microsoft.com/office/powerpoint/2010/main" val="10923750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127</TotalTime>
  <Words>858</Words>
  <Application>Microsoft Office PowerPoint</Application>
  <PresentationFormat>Widescreen</PresentationFormat>
  <Paragraphs>74</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Using Microsoft Excel to Improve Work Efficiency at Mayfair Home Care Agency</vt:lpstr>
      <vt:lpstr>Introduction Mayfair Home Care Agency</vt:lpstr>
      <vt:lpstr>Why Microsoft Excel Was Chosen </vt:lpstr>
      <vt:lpstr>How Microsoft Excel Improves Current Working Practices at Mayfair </vt:lpstr>
      <vt:lpstr>Benefits and Limitations of Microsoft Excel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Chosen Tool: Microsoft Excel</dc:title>
  <dc:creator>Zuhra Asghar</dc:creator>
  <cp:lastModifiedBy>Anisah Hasan (2508993)</cp:lastModifiedBy>
  <cp:revision>13</cp:revision>
  <dcterms:created xsi:type="dcterms:W3CDTF">2026-07-23T15:46:39Z</dcterms:created>
  <dcterms:modified xsi:type="dcterms:W3CDTF">2026-07-23T20:53:32Z</dcterms:modified>
</cp:coreProperties>
</file>