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81" r:id="rId7"/>
    <p:sldId id="261" r:id="rId8"/>
    <p:sldId id="263" r:id="rId9"/>
    <p:sldId id="264" r:id="rId10"/>
    <p:sldId id="266" r:id="rId11"/>
    <p:sldId id="269" r:id="rId12"/>
    <p:sldId id="284" r:id="rId13"/>
    <p:sldId id="279" r:id="rId14"/>
    <p:sldId id="280" r:id="rId15"/>
    <p:sldId id="282" r:id="rId16"/>
    <p:sldId id="283"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2" d="100"/>
          <a:sy n="82" d="100"/>
        </p:scale>
        <p:origin x="1644" y="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B13AA4-4756-40B3-B0B7-A7C5E93DA5DC}"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D62C95A-15AE-4BF2-B530-DD87FB771CA2}">
      <dgm:prSet custT="1"/>
      <dgm:spPr/>
      <dgm:t>
        <a:bodyPr/>
        <a:lstStyle/>
        <a:p>
          <a:pPr>
            <a:defRPr cap="all"/>
          </a:pPr>
          <a:r>
            <a:rPr lang="en-US" sz="1200" b="1" dirty="0"/>
            <a:t>Examine current representation of women in mechanical engineering and leadership</a:t>
          </a:r>
          <a:endParaRPr lang="en-US" sz="1200" dirty="0"/>
        </a:p>
      </dgm:t>
    </dgm:pt>
    <dgm:pt modelId="{5674FA1E-F0A0-4CF2-A454-A54A076A3F75}" type="parTrans" cxnId="{6117D999-7514-421A-A7AB-DEE96C0545C7}">
      <dgm:prSet/>
      <dgm:spPr/>
      <dgm:t>
        <a:bodyPr/>
        <a:lstStyle/>
        <a:p>
          <a:endParaRPr lang="en-US"/>
        </a:p>
      </dgm:t>
    </dgm:pt>
    <dgm:pt modelId="{CCD4DCB4-4F6D-4295-BD35-CF4BE5544DB5}" type="sibTrans" cxnId="{6117D999-7514-421A-A7AB-DEE96C0545C7}">
      <dgm:prSet/>
      <dgm:spPr/>
      <dgm:t>
        <a:bodyPr/>
        <a:lstStyle/>
        <a:p>
          <a:endParaRPr lang="en-US"/>
        </a:p>
      </dgm:t>
    </dgm:pt>
    <dgm:pt modelId="{89CBE42E-DE9D-41CB-B873-EC157EA61AC1}">
      <dgm:prSet/>
      <dgm:spPr/>
      <dgm:t>
        <a:bodyPr/>
        <a:lstStyle/>
        <a:p>
          <a:pPr>
            <a:defRPr cap="all"/>
          </a:pPr>
          <a:r>
            <a:rPr lang="en-US" b="1" dirty="0">
              <a:solidFill>
                <a:schemeClr val="accent3">
                  <a:lumMod val="50000"/>
                </a:schemeClr>
              </a:solidFill>
            </a:rPr>
            <a:t>Explore cultural, political and structural barriers to progression</a:t>
          </a:r>
        </a:p>
      </dgm:t>
    </dgm:pt>
    <dgm:pt modelId="{391B930E-3969-4C9F-A5F3-3785459CF2A7}" type="parTrans" cxnId="{0EF17F26-9CB0-4A75-B29E-B3B6F268563A}">
      <dgm:prSet/>
      <dgm:spPr/>
      <dgm:t>
        <a:bodyPr/>
        <a:lstStyle/>
        <a:p>
          <a:endParaRPr lang="en-US"/>
        </a:p>
      </dgm:t>
    </dgm:pt>
    <dgm:pt modelId="{FE784EA3-B8AB-400C-B142-045E713DD47B}" type="sibTrans" cxnId="{0EF17F26-9CB0-4A75-B29E-B3B6F268563A}">
      <dgm:prSet/>
      <dgm:spPr/>
      <dgm:t>
        <a:bodyPr/>
        <a:lstStyle/>
        <a:p>
          <a:endParaRPr lang="en-US"/>
        </a:p>
      </dgm:t>
    </dgm:pt>
    <dgm:pt modelId="{9878535A-7E67-4900-91EA-46969E30C016}">
      <dgm:prSet/>
      <dgm:spPr/>
      <dgm:t>
        <a:bodyPr/>
        <a:lstStyle/>
        <a:p>
          <a:pPr>
            <a:defRPr cap="all"/>
          </a:pPr>
          <a:r>
            <a:rPr lang="en-US" b="1" dirty="0"/>
            <a:t>Discuss benefits of diversity and inclusive leadership approaches</a:t>
          </a:r>
        </a:p>
      </dgm:t>
    </dgm:pt>
    <dgm:pt modelId="{8B8BF0D6-44EC-40E6-A1B4-1143D2A1D4B8}" type="parTrans" cxnId="{3DCA4F86-D5A7-4588-8A12-0FBB1C643886}">
      <dgm:prSet/>
      <dgm:spPr/>
      <dgm:t>
        <a:bodyPr/>
        <a:lstStyle/>
        <a:p>
          <a:endParaRPr lang="en-US"/>
        </a:p>
      </dgm:t>
    </dgm:pt>
    <dgm:pt modelId="{1D425373-8E70-43BA-B56A-48FFC88B383E}" type="sibTrans" cxnId="{3DCA4F86-D5A7-4588-8A12-0FBB1C643886}">
      <dgm:prSet/>
      <dgm:spPr/>
      <dgm:t>
        <a:bodyPr/>
        <a:lstStyle/>
        <a:p>
          <a:endParaRPr lang="en-US"/>
        </a:p>
      </dgm:t>
    </dgm:pt>
    <dgm:pt modelId="{5D4B351D-985C-4374-AB3E-170A4D6A5BE7}">
      <dgm:prSet/>
      <dgm:spPr/>
      <dgm:t>
        <a:bodyPr/>
        <a:lstStyle/>
        <a:p>
          <a:pPr>
            <a:defRPr cap="all"/>
          </a:pPr>
          <a:endParaRPr lang="en-US" dirty="0"/>
        </a:p>
      </dgm:t>
    </dgm:pt>
    <dgm:pt modelId="{89776BA7-7EED-4F50-A791-32224AE7FC7A}" type="parTrans" cxnId="{07A963D5-8939-44DB-BE6C-2F7CBA11383D}">
      <dgm:prSet/>
      <dgm:spPr/>
      <dgm:t>
        <a:bodyPr/>
        <a:lstStyle/>
        <a:p>
          <a:endParaRPr lang="en-US"/>
        </a:p>
      </dgm:t>
    </dgm:pt>
    <dgm:pt modelId="{58A70692-DC2B-4340-870A-097ACE68A159}" type="sibTrans" cxnId="{07A963D5-8939-44DB-BE6C-2F7CBA11383D}">
      <dgm:prSet/>
      <dgm:spPr/>
      <dgm:t>
        <a:bodyPr/>
        <a:lstStyle/>
        <a:p>
          <a:endParaRPr lang="en-US"/>
        </a:p>
      </dgm:t>
    </dgm:pt>
    <dgm:pt modelId="{E86D948E-3BBE-482D-B1DE-B1F56611D1AE}" type="pres">
      <dgm:prSet presAssocID="{22B13AA4-4756-40B3-B0B7-A7C5E93DA5DC}" presName="root" presStyleCnt="0">
        <dgm:presLayoutVars>
          <dgm:dir/>
          <dgm:resizeHandles val="exact"/>
        </dgm:presLayoutVars>
      </dgm:prSet>
      <dgm:spPr/>
    </dgm:pt>
    <dgm:pt modelId="{D4D24891-C3F3-437C-9A24-09BBD6DEF6D7}" type="pres">
      <dgm:prSet presAssocID="{2D62C95A-15AE-4BF2-B530-DD87FB771CA2}" presName="compNode" presStyleCnt="0"/>
      <dgm:spPr/>
    </dgm:pt>
    <dgm:pt modelId="{33DFC4A8-091C-4D52-B314-3DCCAA7F7547}" type="pres">
      <dgm:prSet presAssocID="{2D62C95A-15AE-4BF2-B530-DD87FB771CA2}" presName="iconBgRect" presStyleLbl="bgShp" presStyleIdx="0" presStyleCnt="4" custLinFactNeighborX="-7474" custLinFactNeighborY="-84346"/>
      <dgm:spPr>
        <a:prstGeom prst="round2DiagRect">
          <a:avLst>
            <a:gd name="adj1" fmla="val 29727"/>
            <a:gd name="adj2" fmla="val 0"/>
          </a:avLst>
        </a:prstGeom>
      </dgm:spPr>
    </dgm:pt>
    <dgm:pt modelId="{E0116342-DF23-41E7-8277-9C48188A3FB8}" type="pres">
      <dgm:prSet presAssocID="{2D62C95A-15AE-4BF2-B530-DD87FB771CA2}" presName="iconRect" presStyleLbl="node1" presStyleIdx="0" presStyleCnt="4" custLinFactY="-41421" custLinFactNeighborX="-24190" custLinFactNeighborY="-10000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E52E21E-5C35-48F0-96E2-E71EE3ACFF4F}" type="pres">
      <dgm:prSet presAssocID="{2D62C95A-15AE-4BF2-B530-DD87FB771CA2}" presName="spaceRect" presStyleCnt="0"/>
      <dgm:spPr/>
    </dgm:pt>
    <dgm:pt modelId="{3A9A9711-6899-4740-9144-F76BE58F0AFA}" type="pres">
      <dgm:prSet presAssocID="{2D62C95A-15AE-4BF2-B530-DD87FB771CA2}" presName="textRect" presStyleLbl="revTx" presStyleIdx="0" presStyleCnt="4" custLinFactNeighborX="4300" custLinFactNeighborY="-29899">
        <dgm:presLayoutVars>
          <dgm:chMax val="1"/>
          <dgm:chPref val="1"/>
        </dgm:presLayoutVars>
      </dgm:prSet>
      <dgm:spPr/>
    </dgm:pt>
    <dgm:pt modelId="{070DB0FB-D495-4B28-BA90-E1619D532A78}" type="pres">
      <dgm:prSet presAssocID="{CCD4DCB4-4F6D-4295-BD35-CF4BE5544DB5}" presName="sibTrans" presStyleCnt="0"/>
      <dgm:spPr/>
    </dgm:pt>
    <dgm:pt modelId="{C60BB88E-B77F-49C8-89A2-31F87A6D340F}" type="pres">
      <dgm:prSet presAssocID="{89CBE42E-DE9D-41CB-B873-EC157EA61AC1}" presName="compNode" presStyleCnt="0"/>
      <dgm:spPr/>
    </dgm:pt>
    <dgm:pt modelId="{AFDE7E1D-198F-4A93-890F-96374CD83C39}" type="pres">
      <dgm:prSet presAssocID="{89CBE42E-DE9D-41CB-B873-EC157EA61AC1}" presName="iconBgRect" presStyleLbl="bgShp" presStyleIdx="1" presStyleCnt="4" custLinFactNeighborX="-19218" custLinFactNeighborY="-83279"/>
      <dgm:spPr>
        <a:prstGeom prst="round2DiagRect">
          <a:avLst>
            <a:gd name="adj1" fmla="val 29727"/>
            <a:gd name="adj2" fmla="val 0"/>
          </a:avLst>
        </a:prstGeom>
      </dgm:spPr>
    </dgm:pt>
    <dgm:pt modelId="{0971DEF1-966F-406C-BFAF-C735407BE9D0}" type="pres">
      <dgm:prSet presAssocID="{89CBE42E-DE9D-41CB-B873-EC157EA61AC1}" presName="iconRect" presStyleLbl="node1" presStyleIdx="1" presStyleCnt="4" custLinFactY="-41421" custLinFactNeighborX="-35355" custLinFactNeighborY="-100000"/>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8380FAAB-5F2C-442C-A1A0-68D56B7D0BEE}" type="pres">
      <dgm:prSet presAssocID="{89CBE42E-DE9D-41CB-B873-EC157EA61AC1}" presName="spaceRect" presStyleCnt="0"/>
      <dgm:spPr/>
    </dgm:pt>
    <dgm:pt modelId="{2429EDB3-1FD0-44D9-99B3-7E6C758EA10C}" type="pres">
      <dgm:prSet presAssocID="{89CBE42E-DE9D-41CB-B873-EC157EA61AC1}" presName="textRect" presStyleLbl="revTx" presStyleIdx="1" presStyleCnt="4" custLinFactNeighborX="-541" custLinFactNeighborY="-37767">
        <dgm:presLayoutVars>
          <dgm:chMax val="1"/>
          <dgm:chPref val="1"/>
        </dgm:presLayoutVars>
      </dgm:prSet>
      <dgm:spPr/>
    </dgm:pt>
    <dgm:pt modelId="{8E3C8FE6-6E6A-49A6-A2C9-811DE0FF3245}" type="pres">
      <dgm:prSet presAssocID="{FE784EA3-B8AB-400C-B142-045E713DD47B}" presName="sibTrans" presStyleCnt="0"/>
      <dgm:spPr/>
    </dgm:pt>
    <dgm:pt modelId="{E9B0F1E4-D3C1-4C80-8622-C371BB2283E0}" type="pres">
      <dgm:prSet presAssocID="{9878535A-7E67-4900-91EA-46969E30C016}" presName="compNode" presStyleCnt="0"/>
      <dgm:spPr/>
    </dgm:pt>
    <dgm:pt modelId="{52898DBF-6468-4AAA-BBF5-790541025300}" type="pres">
      <dgm:prSet presAssocID="{9878535A-7E67-4900-91EA-46969E30C016}" presName="iconBgRect" presStyleLbl="bgShp" presStyleIdx="2" presStyleCnt="4" custLinFactNeighborX="-36301" custLinFactNeighborY="-81891"/>
      <dgm:spPr>
        <a:prstGeom prst="round2DiagRect">
          <a:avLst>
            <a:gd name="adj1" fmla="val 29727"/>
            <a:gd name="adj2" fmla="val 0"/>
          </a:avLst>
        </a:prstGeom>
      </dgm:spPr>
    </dgm:pt>
    <dgm:pt modelId="{C9AAFF7E-4B4D-4C44-94C0-35776A319C95}" type="pres">
      <dgm:prSet presAssocID="{9878535A-7E67-4900-91EA-46969E30C016}" presName="iconRect" presStyleLbl="node1" presStyleIdx="2" presStyleCnt="4" custLinFactY="-53817" custLinFactNeighborX="-66989" custLinFactNeighborY="-10000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712CAB25-CCEF-49E1-916D-9682E340EC5E}" type="pres">
      <dgm:prSet presAssocID="{9878535A-7E67-4900-91EA-46969E30C016}" presName="spaceRect" presStyleCnt="0"/>
      <dgm:spPr/>
    </dgm:pt>
    <dgm:pt modelId="{8D0E202E-0576-4DBD-B34E-9E4AC46066AE}" type="pres">
      <dgm:prSet presAssocID="{9878535A-7E67-4900-91EA-46969E30C016}" presName="textRect" presStyleLbl="revTx" presStyleIdx="2" presStyleCnt="4" custLinFactNeighborX="-9249" custLinFactNeighborY="-37767">
        <dgm:presLayoutVars>
          <dgm:chMax val="1"/>
          <dgm:chPref val="1"/>
        </dgm:presLayoutVars>
      </dgm:prSet>
      <dgm:spPr/>
    </dgm:pt>
    <dgm:pt modelId="{BD40017E-B20F-45D1-87B1-ACF330A8D039}" type="pres">
      <dgm:prSet presAssocID="{1D425373-8E70-43BA-B56A-48FFC88B383E}" presName="sibTrans" presStyleCnt="0"/>
      <dgm:spPr/>
    </dgm:pt>
    <dgm:pt modelId="{CF002FFD-B23F-4534-AA38-6513EE05D70C}" type="pres">
      <dgm:prSet presAssocID="{5D4B351D-985C-4374-AB3E-170A4D6A5BE7}" presName="compNode" presStyleCnt="0"/>
      <dgm:spPr/>
    </dgm:pt>
    <dgm:pt modelId="{1DC90FFD-5552-4F13-95B2-E89B8F8ABADC}" type="pres">
      <dgm:prSet presAssocID="{5D4B351D-985C-4374-AB3E-170A4D6A5BE7}" presName="iconBgRect" presStyleLbl="bgShp" presStyleIdx="3" presStyleCnt="4" custLinFactNeighborX="-39504" custLinFactNeighborY="-81217"/>
      <dgm:spPr>
        <a:prstGeom prst="round2DiagRect">
          <a:avLst>
            <a:gd name="adj1" fmla="val 29727"/>
            <a:gd name="adj2" fmla="val 0"/>
          </a:avLst>
        </a:prstGeom>
      </dgm:spPr>
    </dgm:pt>
    <dgm:pt modelId="{F474CA65-4AF1-4D4E-B0A0-A54CE332D503}" type="pres">
      <dgm:prSet presAssocID="{5D4B351D-985C-4374-AB3E-170A4D6A5BE7}" presName="iconRect" presStyleLbl="node1" presStyleIdx="3" presStyleCnt="4" custLinFactY="-47004" custLinFactNeighborX="-71136" custLinFactNeighborY="-100000"/>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ilbox"/>
        </a:ext>
      </dgm:extLst>
    </dgm:pt>
    <dgm:pt modelId="{EE1AAC85-C16D-4376-8304-163413011058}" type="pres">
      <dgm:prSet presAssocID="{5D4B351D-985C-4374-AB3E-170A4D6A5BE7}" presName="spaceRect" presStyleCnt="0"/>
      <dgm:spPr/>
    </dgm:pt>
    <dgm:pt modelId="{A39D7DBE-2A44-45CF-B46B-AB21736DFD2B}" type="pres">
      <dgm:prSet presAssocID="{5D4B351D-985C-4374-AB3E-170A4D6A5BE7}" presName="textRect" presStyleLbl="revTx" presStyleIdx="3" presStyleCnt="4">
        <dgm:presLayoutVars>
          <dgm:chMax val="1"/>
          <dgm:chPref val="1"/>
        </dgm:presLayoutVars>
      </dgm:prSet>
      <dgm:spPr/>
    </dgm:pt>
  </dgm:ptLst>
  <dgm:cxnLst>
    <dgm:cxn modelId="{1D9FDD1E-A71B-453F-906C-C40B05DEB72E}" type="presOf" srcId="{2D62C95A-15AE-4BF2-B530-DD87FB771CA2}" destId="{3A9A9711-6899-4740-9144-F76BE58F0AFA}" srcOrd="0" destOrd="0" presId="urn:microsoft.com/office/officeart/2018/5/layout/IconLeafLabelList"/>
    <dgm:cxn modelId="{0EF17F26-9CB0-4A75-B29E-B3B6F268563A}" srcId="{22B13AA4-4756-40B3-B0B7-A7C5E93DA5DC}" destId="{89CBE42E-DE9D-41CB-B873-EC157EA61AC1}" srcOrd="1" destOrd="0" parTransId="{391B930E-3969-4C9F-A5F3-3785459CF2A7}" sibTransId="{FE784EA3-B8AB-400C-B142-045E713DD47B}"/>
    <dgm:cxn modelId="{48B68A56-5028-401C-B1D0-3A27066DCD92}" type="presOf" srcId="{22B13AA4-4756-40B3-B0B7-A7C5E93DA5DC}" destId="{E86D948E-3BBE-482D-B1DE-B1F56611D1AE}" srcOrd="0" destOrd="0" presId="urn:microsoft.com/office/officeart/2018/5/layout/IconLeafLabelList"/>
    <dgm:cxn modelId="{BF0B487B-52D8-4493-83BE-74C96B1CE099}" type="presOf" srcId="{9878535A-7E67-4900-91EA-46969E30C016}" destId="{8D0E202E-0576-4DBD-B34E-9E4AC46066AE}" srcOrd="0" destOrd="0" presId="urn:microsoft.com/office/officeart/2018/5/layout/IconLeafLabelList"/>
    <dgm:cxn modelId="{3DCA4F86-D5A7-4588-8A12-0FBB1C643886}" srcId="{22B13AA4-4756-40B3-B0B7-A7C5E93DA5DC}" destId="{9878535A-7E67-4900-91EA-46969E30C016}" srcOrd="2" destOrd="0" parTransId="{8B8BF0D6-44EC-40E6-A1B4-1143D2A1D4B8}" sibTransId="{1D425373-8E70-43BA-B56A-48FFC88B383E}"/>
    <dgm:cxn modelId="{6117D999-7514-421A-A7AB-DEE96C0545C7}" srcId="{22B13AA4-4756-40B3-B0B7-A7C5E93DA5DC}" destId="{2D62C95A-15AE-4BF2-B530-DD87FB771CA2}" srcOrd="0" destOrd="0" parTransId="{5674FA1E-F0A0-4CF2-A454-A54A076A3F75}" sibTransId="{CCD4DCB4-4F6D-4295-BD35-CF4BE5544DB5}"/>
    <dgm:cxn modelId="{3CA8AEA4-0E89-4213-9B79-CC87FF6BBD99}" type="presOf" srcId="{89CBE42E-DE9D-41CB-B873-EC157EA61AC1}" destId="{2429EDB3-1FD0-44D9-99B3-7E6C758EA10C}" srcOrd="0" destOrd="0" presId="urn:microsoft.com/office/officeart/2018/5/layout/IconLeafLabelList"/>
    <dgm:cxn modelId="{62A88FC3-84FC-45B3-BDC8-22A8841B41A9}" type="presOf" srcId="{5D4B351D-985C-4374-AB3E-170A4D6A5BE7}" destId="{A39D7DBE-2A44-45CF-B46B-AB21736DFD2B}" srcOrd="0" destOrd="0" presId="urn:microsoft.com/office/officeart/2018/5/layout/IconLeafLabelList"/>
    <dgm:cxn modelId="{07A963D5-8939-44DB-BE6C-2F7CBA11383D}" srcId="{22B13AA4-4756-40B3-B0B7-A7C5E93DA5DC}" destId="{5D4B351D-985C-4374-AB3E-170A4D6A5BE7}" srcOrd="3" destOrd="0" parTransId="{89776BA7-7EED-4F50-A791-32224AE7FC7A}" sibTransId="{58A70692-DC2B-4340-870A-097ACE68A159}"/>
    <dgm:cxn modelId="{21A75E69-4E5C-4179-8D4B-70EF288C5D38}" type="presParOf" srcId="{E86D948E-3BBE-482D-B1DE-B1F56611D1AE}" destId="{D4D24891-C3F3-437C-9A24-09BBD6DEF6D7}" srcOrd="0" destOrd="0" presId="urn:microsoft.com/office/officeart/2018/5/layout/IconLeafLabelList"/>
    <dgm:cxn modelId="{B4849232-56A4-4C99-948B-494E07B6BDF1}" type="presParOf" srcId="{D4D24891-C3F3-437C-9A24-09BBD6DEF6D7}" destId="{33DFC4A8-091C-4D52-B314-3DCCAA7F7547}" srcOrd="0" destOrd="0" presId="urn:microsoft.com/office/officeart/2018/5/layout/IconLeafLabelList"/>
    <dgm:cxn modelId="{D59FC3C2-4236-45B3-BF4E-654A481FB8DC}" type="presParOf" srcId="{D4D24891-C3F3-437C-9A24-09BBD6DEF6D7}" destId="{E0116342-DF23-41E7-8277-9C48188A3FB8}" srcOrd="1" destOrd="0" presId="urn:microsoft.com/office/officeart/2018/5/layout/IconLeafLabelList"/>
    <dgm:cxn modelId="{AD182B22-E6F1-4490-82B7-C3FC16B17D08}" type="presParOf" srcId="{D4D24891-C3F3-437C-9A24-09BBD6DEF6D7}" destId="{1E52E21E-5C35-48F0-96E2-E71EE3ACFF4F}" srcOrd="2" destOrd="0" presId="urn:microsoft.com/office/officeart/2018/5/layout/IconLeafLabelList"/>
    <dgm:cxn modelId="{02F0369B-BCFD-4FCF-B505-AB915A471672}" type="presParOf" srcId="{D4D24891-C3F3-437C-9A24-09BBD6DEF6D7}" destId="{3A9A9711-6899-4740-9144-F76BE58F0AFA}" srcOrd="3" destOrd="0" presId="urn:microsoft.com/office/officeart/2018/5/layout/IconLeafLabelList"/>
    <dgm:cxn modelId="{648A511E-0224-4C5B-91F0-93F3BBC687AF}" type="presParOf" srcId="{E86D948E-3BBE-482D-B1DE-B1F56611D1AE}" destId="{070DB0FB-D495-4B28-BA90-E1619D532A78}" srcOrd="1" destOrd="0" presId="urn:microsoft.com/office/officeart/2018/5/layout/IconLeafLabelList"/>
    <dgm:cxn modelId="{1FA90546-BE29-471F-8060-37AC5EAB7C02}" type="presParOf" srcId="{E86D948E-3BBE-482D-B1DE-B1F56611D1AE}" destId="{C60BB88E-B77F-49C8-89A2-31F87A6D340F}" srcOrd="2" destOrd="0" presId="urn:microsoft.com/office/officeart/2018/5/layout/IconLeafLabelList"/>
    <dgm:cxn modelId="{98152C04-F0F6-4FFF-8BC5-DA11CE4F36AB}" type="presParOf" srcId="{C60BB88E-B77F-49C8-89A2-31F87A6D340F}" destId="{AFDE7E1D-198F-4A93-890F-96374CD83C39}" srcOrd="0" destOrd="0" presId="urn:microsoft.com/office/officeart/2018/5/layout/IconLeafLabelList"/>
    <dgm:cxn modelId="{6DE8B8CE-73E6-4655-8D00-8AD1D30B1336}" type="presParOf" srcId="{C60BB88E-B77F-49C8-89A2-31F87A6D340F}" destId="{0971DEF1-966F-406C-BFAF-C735407BE9D0}" srcOrd="1" destOrd="0" presId="urn:microsoft.com/office/officeart/2018/5/layout/IconLeafLabelList"/>
    <dgm:cxn modelId="{559BD01B-955F-46C3-A7A8-37E87BB364F7}" type="presParOf" srcId="{C60BB88E-B77F-49C8-89A2-31F87A6D340F}" destId="{8380FAAB-5F2C-442C-A1A0-68D56B7D0BEE}" srcOrd="2" destOrd="0" presId="urn:microsoft.com/office/officeart/2018/5/layout/IconLeafLabelList"/>
    <dgm:cxn modelId="{137E1CD3-4EBB-4E38-804A-018E603975DC}" type="presParOf" srcId="{C60BB88E-B77F-49C8-89A2-31F87A6D340F}" destId="{2429EDB3-1FD0-44D9-99B3-7E6C758EA10C}" srcOrd="3" destOrd="0" presId="urn:microsoft.com/office/officeart/2018/5/layout/IconLeafLabelList"/>
    <dgm:cxn modelId="{D0731E0C-E8E6-4428-A286-AC048F6DEFE0}" type="presParOf" srcId="{E86D948E-3BBE-482D-B1DE-B1F56611D1AE}" destId="{8E3C8FE6-6E6A-49A6-A2C9-811DE0FF3245}" srcOrd="3" destOrd="0" presId="urn:microsoft.com/office/officeart/2018/5/layout/IconLeafLabelList"/>
    <dgm:cxn modelId="{6814FF66-61EF-477A-9C15-9FBB5B07442F}" type="presParOf" srcId="{E86D948E-3BBE-482D-B1DE-B1F56611D1AE}" destId="{E9B0F1E4-D3C1-4C80-8622-C371BB2283E0}" srcOrd="4" destOrd="0" presId="urn:microsoft.com/office/officeart/2018/5/layout/IconLeafLabelList"/>
    <dgm:cxn modelId="{54DFFB7E-3E5F-41E3-99EE-92A4EFF57CCC}" type="presParOf" srcId="{E9B0F1E4-D3C1-4C80-8622-C371BB2283E0}" destId="{52898DBF-6468-4AAA-BBF5-790541025300}" srcOrd="0" destOrd="0" presId="urn:microsoft.com/office/officeart/2018/5/layout/IconLeafLabelList"/>
    <dgm:cxn modelId="{D3EA8280-61D7-4BA1-8120-12A0A46CA991}" type="presParOf" srcId="{E9B0F1E4-D3C1-4C80-8622-C371BB2283E0}" destId="{C9AAFF7E-4B4D-4C44-94C0-35776A319C95}" srcOrd="1" destOrd="0" presId="urn:microsoft.com/office/officeart/2018/5/layout/IconLeafLabelList"/>
    <dgm:cxn modelId="{7573FA28-5788-4F29-A3A2-97945E76369B}" type="presParOf" srcId="{E9B0F1E4-D3C1-4C80-8622-C371BB2283E0}" destId="{712CAB25-CCEF-49E1-916D-9682E340EC5E}" srcOrd="2" destOrd="0" presId="urn:microsoft.com/office/officeart/2018/5/layout/IconLeafLabelList"/>
    <dgm:cxn modelId="{80CBCC25-EBB6-496C-A1D4-38E28E82B76E}" type="presParOf" srcId="{E9B0F1E4-D3C1-4C80-8622-C371BB2283E0}" destId="{8D0E202E-0576-4DBD-B34E-9E4AC46066AE}" srcOrd="3" destOrd="0" presId="urn:microsoft.com/office/officeart/2018/5/layout/IconLeafLabelList"/>
    <dgm:cxn modelId="{D8F77E96-0514-4C27-8EB1-E9039CEF57D9}" type="presParOf" srcId="{E86D948E-3BBE-482D-B1DE-B1F56611D1AE}" destId="{BD40017E-B20F-45D1-87B1-ACF330A8D039}" srcOrd="5" destOrd="0" presId="urn:microsoft.com/office/officeart/2018/5/layout/IconLeafLabelList"/>
    <dgm:cxn modelId="{6E18D55F-6178-4AF8-9782-159D64138A00}" type="presParOf" srcId="{E86D948E-3BBE-482D-B1DE-B1F56611D1AE}" destId="{CF002FFD-B23F-4534-AA38-6513EE05D70C}" srcOrd="6" destOrd="0" presId="urn:microsoft.com/office/officeart/2018/5/layout/IconLeafLabelList"/>
    <dgm:cxn modelId="{FFE6237B-38AB-4C40-A434-FE130BB05667}" type="presParOf" srcId="{CF002FFD-B23F-4534-AA38-6513EE05D70C}" destId="{1DC90FFD-5552-4F13-95B2-E89B8F8ABADC}" srcOrd="0" destOrd="0" presId="urn:microsoft.com/office/officeart/2018/5/layout/IconLeafLabelList"/>
    <dgm:cxn modelId="{0A905D85-E3C7-4E2A-AC35-E56F50C1A608}" type="presParOf" srcId="{CF002FFD-B23F-4534-AA38-6513EE05D70C}" destId="{F474CA65-4AF1-4D4E-B0A0-A54CE332D503}" srcOrd="1" destOrd="0" presId="urn:microsoft.com/office/officeart/2018/5/layout/IconLeafLabelList"/>
    <dgm:cxn modelId="{D60E38EF-EFD6-4928-A0F6-4B106046F448}" type="presParOf" srcId="{CF002FFD-B23F-4534-AA38-6513EE05D70C}" destId="{EE1AAC85-C16D-4376-8304-163413011058}" srcOrd="2" destOrd="0" presId="urn:microsoft.com/office/officeart/2018/5/layout/IconLeafLabelList"/>
    <dgm:cxn modelId="{B9189C35-AD54-4C96-8324-6C95F21D7120}" type="presParOf" srcId="{CF002FFD-B23F-4534-AA38-6513EE05D70C}" destId="{A39D7DBE-2A44-45CF-B46B-AB21736DFD2B}"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B38108-0C5D-446D-AB6F-DAC1603DA810}"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00425DF2-E85D-4C9D-A2ED-C1531F45A9BD}">
      <dgm:prSet/>
      <dgm:spPr/>
      <dgm:t>
        <a:bodyPr/>
        <a:lstStyle/>
        <a:p>
          <a:r>
            <a:rPr lang="en-US" b="1" dirty="0"/>
            <a:t>Mechanical engineering remains among the most male-dominated engineering disciplines (Schmitt, 2020).</a:t>
          </a:r>
          <a:endParaRPr lang="en-US" dirty="0"/>
        </a:p>
      </dgm:t>
    </dgm:pt>
    <dgm:pt modelId="{083A565A-210A-4F4B-86AA-5E573881E7D6}" type="parTrans" cxnId="{50EEA38C-5E11-403F-B6A8-A194EE7A9CFB}">
      <dgm:prSet/>
      <dgm:spPr/>
      <dgm:t>
        <a:bodyPr/>
        <a:lstStyle/>
        <a:p>
          <a:endParaRPr lang="en-US"/>
        </a:p>
      </dgm:t>
    </dgm:pt>
    <dgm:pt modelId="{2186DA5E-4BAD-4F11-AAAF-4B1B6A61A98D}" type="sibTrans" cxnId="{50EEA38C-5E11-403F-B6A8-A194EE7A9CFB}">
      <dgm:prSet/>
      <dgm:spPr/>
      <dgm:t>
        <a:bodyPr/>
        <a:lstStyle/>
        <a:p>
          <a:endParaRPr lang="en-US"/>
        </a:p>
      </dgm:t>
    </dgm:pt>
    <dgm:pt modelId="{8E5A9F28-93BD-49E6-A7A9-430130E89F4E}">
      <dgm:prSet/>
      <dgm:spPr/>
      <dgm:t>
        <a:bodyPr/>
        <a:lstStyle/>
        <a:p>
          <a:r>
            <a:rPr lang="en-US" dirty="0"/>
            <a:t>Women typically make up less than 20% of mechanical engineering graduates (ASME Foundation, 2024).</a:t>
          </a:r>
        </a:p>
      </dgm:t>
    </dgm:pt>
    <dgm:pt modelId="{04E281B4-5CF4-4574-A9D9-C1BB11FBAEA0}" type="parTrans" cxnId="{F6FF7298-E42D-479A-B298-20275ACEDD2A}">
      <dgm:prSet/>
      <dgm:spPr/>
      <dgm:t>
        <a:bodyPr/>
        <a:lstStyle/>
        <a:p>
          <a:endParaRPr lang="en-US"/>
        </a:p>
      </dgm:t>
    </dgm:pt>
    <dgm:pt modelId="{C5700A78-3B09-4B6B-9122-A7DC48F4F74A}" type="sibTrans" cxnId="{F6FF7298-E42D-479A-B298-20275ACEDD2A}">
      <dgm:prSet/>
      <dgm:spPr/>
      <dgm:t>
        <a:bodyPr/>
        <a:lstStyle/>
        <a:p>
          <a:endParaRPr lang="en-US"/>
        </a:p>
      </dgm:t>
    </dgm:pt>
    <dgm:pt modelId="{A0DEF862-8975-47A0-BE08-DE933206F498}">
      <dgm:prSet/>
      <dgm:spPr/>
      <dgm:t>
        <a:bodyPr/>
        <a:lstStyle/>
        <a:p>
          <a:r>
            <a:rPr lang="en-US" dirty="0"/>
            <a:t>Workforce studies show women under 15% of mechanical engineering roles overall (Royal Academy of Engineering, 2023).</a:t>
          </a:r>
        </a:p>
      </dgm:t>
    </dgm:pt>
    <dgm:pt modelId="{4CDBCBB8-FD09-468F-87B1-E32359F9E605}" type="parTrans" cxnId="{2C3E332A-FB96-4B09-A9CA-F32CBA06B892}">
      <dgm:prSet/>
      <dgm:spPr/>
      <dgm:t>
        <a:bodyPr/>
        <a:lstStyle/>
        <a:p>
          <a:endParaRPr lang="en-US"/>
        </a:p>
      </dgm:t>
    </dgm:pt>
    <dgm:pt modelId="{8A90E476-AD77-4D9D-BF68-B5F92AC0CF4C}" type="sibTrans" cxnId="{2C3E332A-FB96-4B09-A9CA-F32CBA06B892}">
      <dgm:prSet/>
      <dgm:spPr/>
      <dgm:t>
        <a:bodyPr/>
        <a:lstStyle/>
        <a:p>
          <a:endParaRPr lang="en-US"/>
        </a:p>
      </dgm:t>
    </dgm:pt>
    <dgm:pt modelId="{F13C238D-6BB6-4DF1-AE8E-B384656EBF6C}">
      <dgm:prSet/>
      <dgm:spPr/>
      <dgm:t>
        <a:bodyPr/>
        <a:lstStyle/>
        <a:p>
          <a:r>
            <a:rPr lang="en-US" dirty="0"/>
            <a:t>Leadership positions in mechanical engineering are even more male-dominated (Ewim, 2025).</a:t>
          </a:r>
        </a:p>
      </dgm:t>
    </dgm:pt>
    <dgm:pt modelId="{6E61E350-DB05-402B-87FA-2895B8312CCE}" type="parTrans" cxnId="{59E968F5-C67F-48F8-8145-B87002B25C13}">
      <dgm:prSet/>
      <dgm:spPr/>
      <dgm:t>
        <a:bodyPr/>
        <a:lstStyle/>
        <a:p>
          <a:endParaRPr lang="en-US"/>
        </a:p>
      </dgm:t>
    </dgm:pt>
    <dgm:pt modelId="{0A0A2E64-5DE6-43D1-BDA7-075B7F4DAE8C}" type="sibTrans" cxnId="{59E968F5-C67F-48F8-8145-B87002B25C13}">
      <dgm:prSet/>
      <dgm:spPr/>
      <dgm:t>
        <a:bodyPr/>
        <a:lstStyle/>
        <a:p>
          <a:endParaRPr lang="en-US"/>
        </a:p>
      </dgm:t>
    </dgm:pt>
    <dgm:pt modelId="{7A959F9B-150D-4935-AABD-8D0D6FDC71C7}" type="pres">
      <dgm:prSet presAssocID="{76B38108-0C5D-446D-AB6F-DAC1603DA810}" presName="diagram" presStyleCnt="0">
        <dgm:presLayoutVars>
          <dgm:dir/>
          <dgm:resizeHandles val="exact"/>
        </dgm:presLayoutVars>
      </dgm:prSet>
      <dgm:spPr/>
    </dgm:pt>
    <dgm:pt modelId="{910D3848-EA34-4122-91A0-8A40F534D966}" type="pres">
      <dgm:prSet presAssocID="{00425DF2-E85D-4C9D-A2ED-C1531F45A9BD}" presName="node" presStyleLbl="node1" presStyleIdx="0" presStyleCnt="4">
        <dgm:presLayoutVars>
          <dgm:bulletEnabled val="1"/>
        </dgm:presLayoutVars>
      </dgm:prSet>
      <dgm:spPr/>
    </dgm:pt>
    <dgm:pt modelId="{E2A7B8DE-9FB8-4F04-8378-AEEB3ECC86D1}" type="pres">
      <dgm:prSet presAssocID="{2186DA5E-4BAD-4F11-AAAF-4B1B6A61A98D}" presName="sibTrans" presStyleCnt="0"/>
      <dgm:spPr/>
    </dgm:pt>
    <dgm:pt modelId="{446F49E3-477A-4A64-AF7F-F33A7DE0A5FF}" type="pres">
      <dgm:prSet presAssocID="{8E5A9F28-93BD-49E6-A7A9-430130E89F4E}" presName="node" presStyleLbl="node1" presStyleIdx="1" presStyleCnt="4">
        <dgm:presLayoutVars>
          <dgm:bulletEnabled val="1"/>
        </dgm:presLayoutVars>
      </dgm:prSet>
      <dgm:spPr/>
    </dgm:pt>
    <dgm:pt modelId="{BF2032E3-D656-4C19-91F3-242C81F8A583}" type="pres">
      <dgm:prSet presAssocID="{C5700A78-3B09-4B6B-9122-A7DC48F4F74A}" presName="sibTrans" presStyleCnt="0"/>
      <dgm:spPr/>
    </dgm:pt>
    <dgm:pt modelId="{D36D0B41-E1D6-4CE5-A741-C0AA7D24CB0D}" type="pres">
      <dgm:prSet presAssocID="{A0DEF862-8975-47A0-BE08-DE933206F498}" presName="node" presStyleLbl="node1" presStyleIdx="2" presStyleCnt="4">
        <dgm:presLayoutVars>
          <dgm:bulletEnabled val="1"/>
        </dgm:presLayoutVars>
      </dgm:prSet>
      <dgm:spPr/>
    </dgm:pt>
    <dgm:pt modelId="{B5A37B34-9DDE-4232-B720-33199755A7A3}" type="pres">
      <dgm:prSet presAssocID="{8A90E476-AD77-4D9D-BF68-B5F92AC0CF4C}" presName="sibTrans" presStyleCnt="0"/>
      <dgm:spPr/>
    </dgm:pt>
    <dgm:pt modelId="{15BAAA67-FC39-4A5C-98AE-3F29FF756DB4}" type="pres">
      <dgm:prSet presAssocID="{F13C238D-6BB6-4DF1-AE8E-B384656EBF6C}" presName="node" presStyleLbl="node1" presStyleIdx="3" presStyleCnt="4">
        <dgm:presLayoutVars>
          <dgm:bulletEnabled val="1"/>
        </dgm:presLayoutVars>
      </dgm:prSet>
      <dgm:spPr/>
    </dgm:pt>
  </dgm:ptLst>
  <dgm:cxnLst>
    <dgm:cxn modelId="{2C3E332A-FB96-4B09-A9CA-F32CBA06B892}" srcId="{76B38108-0C5D-446D-AB6F-DAC1603DA810}" destId="{A0DEF862-8975-47A0-BE08-DE933206F498}" srcOrd="2" destOrd="0" parTransId="{4CDBCBB8-FD09-468F-87B1-E32359F9E605}" sibTransId="{8A90E476-AD77-4D9D-BF68-B5F92AC0CF4C}"/>
    <dgm:cxn modelId="{3A2E8A36-54BE-4806-A8CE-584E79CFEE36}" type="presOf" srcId="{76B38108-0C5D-446D-AB6F-DAC1603DA810}" destId="{7A959F9B-150D-4935-AABD-8D0D6FDC71C7}" srcOrd="0" destOrd="0" presId="urn:microsoft.com/office/officeart/2005/8/layout/default"/>
    <dgm:cxn modelId="{E61CC274-58BF-483B-A056-97F6B5FAB038}" type="presOf" srcId="{A0DEF862-8975-47A0-BE08-DE933206F498}" destId="{D36D0B41-E1D6-4CE5-A741-C0AA7D24CB0D}" srcOrd="0" destOrd="0" presId="urn:microsoft.com/office/officeart/2005/8/layout/default"/>
    <dgm:cxn modelId="{50EEA38C-5E11-403F-B6A8-A194EE7A9CFB}" srcId="{76B38108-0C5D-446D-AB6F-DAC1603DA810}" destId="{00425DF2-E85D-4C9D-A2ED-C1531F45A9BD}" srcOrd="0" destOrd="0" parTransId="{083A565A-210A-4F4B-86AA-5E573881E7D6}" sibTransId="{2186DA5E-4BAD-4F11-AAAF-4B1B6A61A98D}"/>
    <dgm:cxn modelId="{F6FF7298-E42D-479A-B298-20275ACEDD2A}" srcId="{76B38108-0C5D-446D-AB6F-DAC1603DA810}" destId="{8E5A9F28-93BD-49E6-A7A9-430130E89F4E}" srcOrd="1" destOrd="0" parTransId="{04E281B4-5CF4-4574-A9D9-C1BB11FBAEA0}" sibTransId="{C5700A78-3B09-4B6B-9122-A7DC48F4F74A}"/>
    <dgm:cxn modelId="{AC0DD79C-A1F4-4AB4-86F1-949C87933683}" type="presOf" srcId="{F13C238D-6BB6-4DF1-AE8E-B384656EBF6C}" destId="{15BAAA67-FC39-4A5C-98AE-3F29FF756DB4}" srcOrd="0" destOrd="0" presId="urn:microsoft.com/office/officeart/2005/8/layout/default"/>
    <dgm:cxn modelId="{DF3618B2-1B41-4347-8C9C-676A6529AD65}" type="presOf" srcId="{00425DF2-E85D-4C9D-A2ED-C1531F45A9BD}" destId="{910D3848-EA34-4122-91A0-8A40F534D966}" srcOrd="0" destOrd="0" presId="urn:microsoft.com/office/officeart/2005/8/layout/default"/>
    <dgm:cxn modelId="{878339EC-6A0B-42AE-B96A-F801498C7F57}" type="presOf" srcId="{8E5A9F28-93BD-49E6-A7A9-430130E89F4E}" destId="{446F49E3-477A-4A64-AF7F-F33A7DE0A5FF}" srcOrd="0" destOrd="0" presId="urn:microsoft.com/office/officeart/2005/8/layout/default"/>
    <dgm:cxn modelId="{59E968F5-C67F-48F8-8145-B87002B25C13}" srcId="{76B38108-0C5D-446D-AB6F-DAC1603DA810}" destId="{F13C238D-6BB6-4DF1-AE8E-B384656EBF6C}" srcOrd="3" destOrd="0" parTransId="{6E61E350-DB05-402B-87FA-2895B8312CCE}" sibTransId="{0A0A2E64-5DE6-43D1-BDA7-075B7F4DAE8C}"/>
    <dgm:cxn modelId="{E7DF3F5E-3727-41CE-8B0A-7ED1E6859D39}" type="presParOf" srcId="{7A959F9B-150D-4935-AABD-8D0D6FDC71C7}" destId="{910D3848-EA34-4122-91A0-8A40F534D966}" srcOrd="0" destOrd="0" presId="urn:microsoft.com/office/officeart/2005/8/layout/default"/>
    <dgm:cxn modelId="{34288320-DB2B-40A5-93C3-D3C65213C7D6}" type="presParOf" srcId="{7A959F9B-150D-4935-AABD-8D0D6FDC71C7}" destId="{E2A7B8DE-9FB8-4F04-8378-AEEB3ECC86D1}" srcOrd="1" destOrd="0" presId="urn:microsoft.com/office/officeart/2005/8/layout/default"/>
    <dgm:cxn modelId="{B213EB96-6F63-4D3F-9BF3-36F8882F392D}" type="presParOf" srcId="{7A959F9B-150D-4935-AABD-8D0D6FDC71C7}" destId="{446F49E3-477A-4A64-AF7F-F33A7DE0A5FF}" srcOrd="2" destOrd="0" presId="urn:microsoft.com/office/officeart/2005/8/layout/default"/>
    <dgm:cxn modelId="{4107CE95-EBC9-4F5E-B1D5-5227C001B568}" type="presParOf" srcId="{7A959F9B-150D-4935-AABD-8D0D6FDC71C7}" destId="{BF2032E3-D656-4C19-91F3-242C81F8A583}" srcOrd="3" destOrd="0" presId="urn:microsoft.com/office/officeart/2005/8/layout/default"/>
    <dgm:cxn modelId="{C7CC6DB8-4CD0-4467-94EC-03A08EECCAD7}" type="presParOf" srcId="{7A959F9B-150D-4935-AABD-8D0D6FDC71C7}" destId="{D36D0B41-E1D6-4CE5-A741-C0AA7D24CB0D}" srcOrd="4" destOrd="0" presId="urn:microsoft.com/office/officeart/2005/8/layout/default"/>
    <dgm:cxn modelId="{8E9E5DCD-78D7-4FFF-AAB3-E1C5A997D8D6}" type="presParOf" srcId="{7A959F9B-150D-4935-AABD-8D0D6FDC71C7}" destId="{B5A37B34-9DDE-4232-B720-33199755A7A3}" srcOrd="5" destOrd="0" presId="urn:microsoft.com/office/officeart/2005/8/layout/default"/>
    <dgm:cxn modelId="{DC803BD8-FDAB-4866-9578-E752BF14961C}" type="presParOf" srcId="{7A959F9B-150D-4935-AABD-8D0D6FDC71C7}" destId="{15BAAA67-FC39-4A5C-98AE-3F29FF756DB4}"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32317F-6E67-48D7-B620-85085A4C142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08E9C59-7746-40E5-9785-7A98590BE44F}">
      <dgm:prSet/>
      <dgm:spPr/>
      <dgm:t>
        <a:bodyPr/>
        <a:lstStyle/>
        <a:p>
          <a:r>
            <a:rPr lang="en-US" b="1" dirty="0"/>
            <a:t>Only about 12% of the UK mechanical engineering undergraduates are women (Engineering UK, 2023).</a:t>
          </a:r>
          <a:endParaRPr lang="en-US" dirty="0"/>
        </a:p>
      </dgm:t>
    </dgm:pt>
    <dgm:pt modelId="{B023939A-8AE1-4F9B-A530-60B482CF84A0}" type="parTrans" cxnId="{4D65331F-E84A-41E6-A9CA-752DB13E3DD6}">
      <dgm:prSet/>
      <dgm:spPr/>
      <dgm:t>
        <a:bodyPr/>
        <a:lstStyle/>
        <a:p>
          <a:endParaRPr lang="en-US"/>
        </a:p>
      </dgm:t>
    </dgm:pt>
    <dgm:pt modelId="{C07DC5B1-3EA4-4289-8E4E-89CDA7888BD5}" type="sibTrans" cxnId="{4D65331F-E84A-41E6-A9CA-752DB13E3DD6}">
      <dgm:prSet/>
      <dgm:spPr/>
      <dgm:t>
        <a:bodyPr/>
        <a:lstStyle/>
        <a:p>
          <a:endParaRPr lang="en-US"/>
        </a:p>
      </dgm:t>
    </dgm:pt>
    <dgm:pt modelId="{F9B32225-5648-458B-9C26-2F0934D7E185}">
      <dgm:prSet/>
      <dgm:spPr/>
      <dgm:t>
        <a:bodyPr/>
        <a:lstStyle/>
        <a:p>
          <a:r>
            <a:rPr lang="en-US" dirty="0"/>
            <a:t>In the USA, women make up to 11-12% of mechanical engineers (SWE, 2025).</a:t>
          </a:r>
        </a:p>
      </dgm:t>
    </dgm:pt>
    <dgm:pt modelId="{347A700B-5E3B-444A-A19B-F0A046854148}" type="parTrans" cxnId="{342A7AF5-2D3E-4212-99D4-D8BC8D470BAB}">
      <dgm:prSet/>
      <dgm:spPr/>
      <dgm:t>
        <a:bodyPr/>
        <a:lstStyle/>
        <a:p>
          <a:endParaRPr lang="en-US"/>
        </a:p>
      </dgm:t>
    </dgm:pt>
    <dgm:pt modelId="{82D32180-0D92-444F-AF67-CE51034F56A4}" type="sibTrans" cxnId="{342A7AF5-2D3E-4212-99D4-D8BC8D470BAB}">
      <dgm:prSet/>
      <dgm:spPr/>
      <dgm:t>
        <a:bodyPr/>
        <a:lstStyle/>
        <a:p>
          <a:endParaRPr lang="en-US"/>
        </a:p>
      </dgm:t>
    </dgm:pt>
    <dgm:pt modelId="{E35F2A26-92C2-4FD9-95DD-BEC68AA75F1A}">
      <dgm:prSet/>
      <dgm:spPr/>
      <dgm:t>
        <a:bodyPr/>
        <a:lstStyle/>
        <a:p>
          <a:r>
            <a:rPr lang="en-US" dirty="0"/>
            <a:t>Mechanical engineering is one of the least gender-balanced disciplines within engineering (Schauer </a:t>
          </a:r>
          <a:r>
            <a:rPr lang="en-US" i="1" dirty="0"/>
            <a:t>et al., </a:t>
          </a:r>
          <a:r>
            <a:rPr lang="en-US" i="0" dirty="0"/>
            <a:t>2025).</a:t>
          </a:r>
          <a:endParaRPr lang="en-US" dirty="0"/>
        </a:p>
      </dgm:t>
    </dgm:pt>
    <dgm:pt modelId="{EDB30355-67CA-43AD-8C07-ED44FA70B104}" type="parTrans" cxnId="{5A31F567-F275-46FA-8246-7FDB5177CD53}">
      <dgm:prSet/>
      <dgm:spPr/>
      <dgm:t>
        <a:bodyPr/>
        <a:lstStyle/>
        <a:p>
          <a:endParaRPr lang="en-US"/>
        </a:p>
      </dgm:t>
    </dgm:pt>
    <dgm:pt modelId="{1614D9C4-DFB4-4A74-978E-DB3FD31AED3E}" type="sibTrans" cxnId="{5A31F567-F275-46FA-8246-7FDB5177CD53}">
      <dgm:prSet/>
      <dgm:spPr/>
      <dgm:t>
        <a:bodyPr/>
        <a:lstStyle/>
        <a:p>
          <a:endParaRPr lang="en-US"/>
        </a:p>
      </dgm:t>
    </dgm:pt>
    <dgm:pt modelId="{010C88EC-13D5-422E-8AC0-B705C42A6822}">
      <dgm:prSet/>
      <dgm:spPr/>
      <dgm:t>
        <a:bodyPr/>
        <a:lstStyle/>
        <a:p>
          <a:r>
            <a:rPr lang="en-US" dirty="0"/>
            <a:t>In Romania, women represent 59-60% of science and engineering professions(Mitroi-Luca, 2025).</a:t>
          </a:r>
        </a:p>
      </dgm:t>
    </dgm:pt>
    <dgm:pt modelId="{52D74499-0B32-46FA-9D35-E532DC6FBABE}" type="parTrans" cxnId="{001C8681-2A5B-432A-AEBA-8316AF2A295D}">
      <dgm:prSet/>
      <dgm:spPr/>
      <dgm:t>
        <a:bodyPr/>
        <a:lstStyle/>
        <a:p>
          <a:endParaRPr lang="en-US"/>
        </a:p>
      </dgm:t>
    </dgm:pt>
    <dgm:pt modelId="{AE789372-F312-4B5A-88E3-8FE659014AE9}" type="sibTrans" cxnId="{001C8681-2A5B-432A-AEBA-8316AF2A295D}">
      <dgm:prSet/>
      <dgm:spPr/>
      <dgm:t>
        <a:bodyPr/>
        <a:lstStyle/>
        <a:p>
          <a:endParaRPr lang="en-US"/>
        </a:p>
      </dgm:t>
    </dgm:pt>
    <dgm:pt modelId="{033EF8F5-307B-4ECF-8836-E9E534E967C7}" type="pres">
      <dgm:prSet presAssocID="{B532317F-6E67-48D7-B620-85085A4C1427}" presName="linear" presStyleCnt="0">
        <dgm:presLayoutVars>
          <dgm:animLvl val="lvl"/>
          <dgm:resizeHandles val="exact"/>
        </dgm:presLayoutVars>
      </dgm:prSet>
      <dgm:spPr/>
    </dgm:pt>
    <dgm:pt modelId="{ABF27F7F-B398-46F6-9B23-B27FEB6F9C9F}" type="pres">
      <dgm:prSet presAssocID="{F08E9C59-7746-40E5-9785-7A98590BE44F}" presName="parentText" presStyleLbl="node1" presStyleIdx="0" presStyleCnt="4" custLinFactY="89882" custLinFactNeighborY="100000">
        <dgm:presLayoutVars>
          <dgm:chMax val="0"/>
          <dgm:bulletEnabled val="1"/>
        </dgm:presLayoutVars>
      </dgm:prSet>
      <dgm:spPr/>
    </dgm:pt>
    <dgm:pt modelId="{6CC8AD60-33B8-423A-B4DF-133F370DC9B6}" type="pres">
      <dgm:prSet presAssocID="{C07DC5B1-3EA4-4289-8E4E-89CDA7888BD5}" presName="spacer" presStyleCnt="0"/>
      <dgm:spPr/>
    </dgm:pt>
    <dgm:pt modelId="{66F0360C-0996-4EDB-9FA6-74A70F98FD50}" type="pres">
      <dgm:prSet presAssocID="{F9B32225-5648-458B-9C26-2F0934D7E185}" presName="parentText" presStyleLbl="node1" presStyleIdx="1" presStyleCnt="4" custLinFactY="87453" custLinFactNeighborX="-530" custLinFactNeighborY="100000">
        <dgm:presLayoutVars>
          <dgm:chMax val="0"/>
          <dgm:bulletEnabled val="1"/>
        </dgm:presLayoutVars>
      </dgm:prSet>
      <dgm:spPr/>
    </dgm:pt>
    <dgm:pt modelId="{77D238FA-FEB9-4505-AD63-F368ECA1192A}" type="pres">
      <dgm:prSet presAssocID="{82D32180-0D92-444F-AF67-CE51034F56A4}" presName="spacer" presStyleCnt="0"/>
      <dgm:spPr/>
    </dgm:pt>
    <dgm:pt modelId="{5B64DCED-F8F6-495A-9D68-73FCE064962F}" type="pres">
      <dgm:prSet presAssocID="{E35F2A26-92C2-4FD9-95DD-BEC68AA75F1A}" presName="parentText" presStyleLbl="node1" presStyleIdx="2" presStyleCnt="4" custLinFactY="-245809" custLinFactNeighborX="-530" custLinFactNeighborY="-300000">
        <dgm:presLayoutVars>
          <dgm:chMax val="0"/>
          <dgm:bulletEnabled val="1"/>
        </dgm:presLayoutVars>
      </dgm:prSet>
      <dgm:spPr/>
    </dgm:pt>
    <dgm:pt modelId="{839374DC-A1D7-435C-AA0F-DBDAE64AF3D3}" type="pres">
      <dgm:prSet presAssocID="{1614D9C4-DFB4-4A74-978E-DB3FD31AED3E}" presName="spacer" presStyleCnt="0"/>
      <dgm:spPr/>
    </dgm:pt>
    <dgm:pt modelId="{38F57BD2-AAA0-45A8-B983-5A6C875E137C}" type="pres">
      <dgm:prSet presAssocID="{010C88EC-13D5-422E-8AC0-B705C42A6822}" presName="parentText" presStyleLbl="node1" presStyleIdx="3" presStyleCnt="4" custLinFactY="-2178" custLinFactNeighborY="-100000">
        <dgm:presLayoutVars>
          <dgm:chMax val="0"/>
          <dgm:bulletEnabled val="1"/>
        </dgm:presLayoutVars>
      </dgm:prSet>
      <dgm:spPr/>
    </dgm:pt>
  </dgm:ptLst>
  <dgm:cxnLst>
    <dgm:cxn modelId="{4356B21C-EDB1-4C6F-82EC-403517A609A6}" type="presOf" srcId="{010C88EC-13D5-422E-8AC0-B705C42A6822}" destId="{38F57BD2-AAA0-45A8-B983-5A6C875E137C}" srcOrd="0" destOrd="0" presId="urn:microsoft.com/office/officeart/2005/8/layout/vList2"/>
    <dgm:cxn modelId="{4D65331F-E84A-41E6-A9CA-752DB13E3DD6}" srcId="{B532317F-6E67-48D7-B620-85085A4C1427}" destId="{F08E9C59-7746-40E5-9785-7A98590BE44F}" srcOrd="0" destOrd="0" parTransId="{B023939A-8AE1-4F9B-A530-60B482CF84A0}" sibTransId="{C07DC5B1-3EA4-4289-8E4E-89CDA7888BD5}"/>
    <dgm:cxn modelId="{D1C33461-3543-41A2-A630-DA0BC0324B23}" type="presOf" srcId="{F08E9C59-7746-40E5-9785-7A98590BE44F}" destId="{ABF27F7F-B398-46F6-9B23-B27FEB6F9C9F}" srcOrd="0" destOrd="0" presId="urn:microsoft.com/office/officeart/2005/8/layout/vList2"/>
    <dgm:cxn modelId="{5A31F567-F275-46FA-8246-7FDB5177CD53}" srcId="{B532317F-6E67-48D7-B620-85085A4C1427}" destId="{E35F2A26-92C2-4FD9-95DD-BEC68AA75F1A}" srcOrd="2" destOrd="0" parTransId="{EDB30355-67CA-43AD-8C07-ED44FA70B104}" sibTransId="{1614D9C4-DFB4-4A74-978E-DB3FD31AED3E}"/>
    <dgm:cxn modelId="{001C8681-2A5B-432A-AEBA-8316AF2A295D}" srcId="{B532317F-6E67-48D7-B620-85085A4C1427}" destId="{010C88EC-13D5-422E-8AC0-B705C42A6822}" srcOrd="3" destOrd="0" parTransId="{52D74499-0B32-46FA-9D35-E532DC6FBABE}" sibTransId="{AE789372-F312-4B5A-88E3-8FE659014AE9}"/>
    <dgm:cxn modelId="{DE7CA8C7-402B-424B-B63B-E020A66BEB67}" type="presOf" srcId="{F9B32225-5648-458B-9C26-2F0934D7E185}" destId="{66F0360C-0996-4EDB-9FA6-74A70F98FD50}" srcOrd="0" destOrd="0" presId="urn:microsoft.com/office/officeart/2005/8/layout/vList2"/>
    <dgm:cxn modelId="{1E0438D1-A257-4D8F-9B59-3F38E437E6CC}" type="presOf" srcId="{E35F2A26-92C2-4FD9-95DD-BEC68AA75F1A}" destId="{5B64DCED-F8F6-495A-9D68-73FCE064962F}" srcOrd="0" destOrd="0" presId="urn:microsoft.com/office/officeart/2005/8/layout/vList2"/>
    <dgm:cxn modelId="{342A7AF5-2D3E-4212-99D4-D8BC8D470BAB}" srcId="{B532317F-6E67-48D7-B620-85085A4C1427}" destId="{F9B32225-5648-458B-9C26-2F0934D7E185}" srcOrd="1" destOrd="0" parTransId="{347A700B-5E3B-444A-A19B-F0A046854148}" sibTransId="{82D32180-0D92-444F-AF67-CE51034F56A4}"/>
    <dgm:cxn modelId="{671FD0FB-3BCA-4521-9344-B2250BFCB52C}" type="presOf" srcId="{B532317F-6E67-48D7-B620-85085A4C1427}" destId="{033EF8F5-307B-4ECF-8836-E9E534E967C7}" srcOrd="0" destOrd="0" presId="urn:microsoft.com/office/officeart/2005/8/layout/vList2"/>
    <dgm:cxn modelId="{209CAF19-FDDF-4E88-9221-918373C17B52}" type="presParOf" srcId="{033EF8F5-307B-4ECF-8836-E9E534E967C7}" destId="{ABF27F7F-B398-46F6-9B23-B27FEB6F9C9F}" srcOrd="0" destOrd="0" presId="urn:microsoft.com/office/officeart/2005/8/layout/vList2"/>
    <dgm:cxn modelId="{05E01CCA-22EC-4215-A442-9F5AEF037A62}" type="presParOf" srcId="{033EF8F5-307B-4ECF-8836-E9E534E967C7}" destId="{6CC8AD60-33B8-423A-B4DF-133F370DC9B6}" srcOrd="1" destOrd="0" presId="urn:microsoft.com/office/officeart/2005/8/layout/vList2"/>
    <dgm:cxn modelId="{F95C0984-2982-4DE8-BEB7-853571553B85}" type="presParOf" srcId="{033EF8F5-307B-4ECF-8836-E9E534E967C7}" destId="{66F0360C-0996-4EDB-9FA6-74A70F98FD50}" srcOrd="2" destOrd="0" presId="urn:microsoft.com/office/officeart/2005/8/layout/vList2"/>
    <dgm:cxn modelId="{A877037E-B929-40D0-96B2-A0AF948A3FDB}" type="presParOf" srcId="{033EF8F5-307B-4ECF-8836-E9E534E967C7}" destId="{77D238FA-FEB9-4505-AD63-F368ECA1192A}" srcOrd="3" destOrd="0" presId="urn:microsoft.com/office/officeart/2005/8/layout/vList2"/>
    <dgm:cxn modelId="{AAF128C1-C6F6-498B-B07A-ED37431933BB}" type="presParOf" srcId="{033EF8F5-307B-4ECF-8836-E9E534E967C7}" destId="{5B64DCED-F8F6-495A-9D68-73FCE064962F}" srcOrd="4" destOrd="0" presId="urn:microsoft.com/office/officeart/2005/8/layout/vList2"/>
    <dgm:cxn modelId="{738B563E-E7D8-4018-BB0E-308CA8F7F849}" type="presParOf" srcId="{033EF8F5-307B-4ECF-8836-E9E534E967C7}" destId="{839374DC-A1D7-435C-AA0F-DBDAE64AF3D3}" srcOrd="5" destOrd="0" presId="urn:microsoft.com/office/officeart/2005/8/layout/vList2"/>
    <dgm:cxn modelId="{38F0B883-83D9-4474-9E2A-98BBF661F3DC}" type="presParOf" srcId="{033EF8F5-307B-4ECF-8836-E9E534E967C7}" destId="{38F57BD2-AAA0-45A8-B983-5A6C875E137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60A8AD-3DA4-435E-A95B-FA2E4D3B10B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623DA0B-2DAE-4C2F-B34D-E9BD55FDCD34}">
      <dgm:prSet/>
      <dgm:spPr/>
      <dgm:t>
        <a:bodyPr/>
        <a:lstStyle/>
        <a:p>
          <a:r>
            <a:rPr lang="en-GB" b="1" dirty="0"/>
            <a:t>Positive Examples: High Female Shares in Engineering</a:t>
          </a:r>
          <a:endParaRPr lang="en-US" dirty="0"/>
        </a:p>
      </dgm:t>
    </dgm:pt>
    <dgm:pt modelId="{D41BC385-096D-40F0-9E30-BFDFC0335377}" type="parTrans" cxnId="{AC277103-DA0E-4567-92DF-8527726A02F3}">
      <dgm:prSet/>
      <dgm:spPr/>
      <dgm:t>
        <a:bodyPr/>
        <a:lstStyle/>
        <a:p>
          <a:endParaRPr lang="en-US"/>
        </a:p>
      </dgm:t>
    </dgm:pt>
    <dgm:pt modelId="{C0F96A2A-0861-4FCA-8FF4-46EA761031D3}" type="sibTrans" cxnId="{AC277103-DA0E-4567-92DF-8527726A02F3}">
      <dgm:prSet/>
      <dgm:spPr/>
      <dgm:t>
        <a:bodyPr/>
        <a:lstStyle/>
        <a:p>
          <a:endParaRPr lang="en-US"/>
        </a:p>
      </dgm:t>
    </dgm:pt>
    <dgm:pt modelId="{1A6E9EB5-B666-4322-AA19-9BCABFB5B9D3}">
      <dgm:prSet/>
      <dgm:spPr/>
      <dgm:t>
        <a:bodyPr/>
        <a:lstStyle/>
        <a:p>
          <a:r>
            <a:rPr lang="en-GB" b="1"/>
            <a:t>Algeria</a:t>
          </a:r>
          <a:r>
            <a:rPr lang="en-GB"/>
            <a:t>: 48.5% of engineering graduates are women </a:t>
          </a:r>
          <a:endParaRPr lang="en-US"/>
        </a:p>
      </dgm:t>
    </dgm:pt>
    <dgm:pt modelId="{D8178094-19F9-411E-84CA-CD4A21D361C1}" type="parTrans" cxnId="{E8CDE0D2-3C3D-484C-B1CE-DEDDCA0D754D}">
      <dgm:prSet/>
      <dgm:spPr/>
      <dgm:t>
        <a:bodyPr/>
        <a:lstStyle/>
        <a:p>
          <a:endParaRPr lang="en-US"/>
        </a:p>
      </dgm:t>
    </dgm:pt>
    <dgm:pt modelId="{88BEA810-4DC8-448C-86F4-B2A01CBCD8E7}" type="sibTrans" cxnId="{E8CDE0D2-3C3D-484C-B1CE-DEDDCA0D754D}">
      <dgm:prSet/>
      <dgm:spPr/>
      <dgm:t>
        <a:bodyPr/>
        <a:lstStyle/>
        <a:p>
          <a:endParaRPr lang="en-US"/>
        </a:p>
      </dgm:t>
    </dgm:pt>
    <dgm:pt modelId="{8BA1E7D9-1AB8-47DF-AA15-E12B86A83622}">
      <dgm:prSet/>
      <dgm:spPr/>
      <dgm:t>
        <a:bodyPr/>
        <a:lstStyle/>
        <a:p>
          <a:r>
            <a:rPr lang="en-GB" b="1"/>
            <a:t>Tunisia</a:t>
          </a:r>
          <a:r>
            <a:rPr lang="en-GB"/>
            <a:t>: 44.2%;</a:t>
          </a:r>
          <a:endParaRPr lang="en-US"/>
        </a:p>
      </dgm:t>
    </dgm:pt>
    <dgm:pt modelId="{4596C677-3AB5-46A6-90A2-DA4E810F5379}" type="parTrans" cxnId="{E233143A-D7E8-412A-81A2-47EC77D35305}">
      <dgm:prSet/>
      <dgm:spPr/>
      <dgm:t>
        <a:bodyPr/>
        <a:lstStyle/>
        <a:p>
          <a:endParaRPr lang="en-US"/>
        </a:p>
      </dgm:t>
    </dgm:pt>
    <dgm:pt modelId="{D1966332-0710-4ACE-9546-4BF0A464B9B9}" type="sibTrans" cxnId="{E233143A-D7E8-412A-81A2-47EC77D35305}">
      <dgm:prSet/>
      <dgm:spPr/>
      <dgm:t>
        <a:bodyPr/>
        <a:lstStyle/>
        <a:p>
          <a:endParaRPr lang="en-US"/>
        </a:p>
      </dgm:t>
    </dgm:pt>
    <dgm:pt modelId="{214E9423-7595-4E32-A705-A32676B45DD5}">
      <dgm:prSet/>
      <dgm:spPr/>
      <dgm:t>
        <a:bodyPr/>
        <a:lstStyle/>
        <a:p>
          <a:r>
            <a:rPr lang="en-GB" b="1"/>
            <a:t>Morocco</a:t>
          </a:r>
          <a:r>
            <a:rPr lang="en-GB"/>
            <a:t>: 42.2% (UNESCO, 2021)</a:t>
          </a:r>
          <a:endParaRPr lang="en-US"/>
        </a:p>
      </dgm:t>
    </dgm:pt>
    <dgm:pt modelId="{459181A4-CBFD-4A60-855C-A58F27FAAA01}" type="parTrans" cxnId="{A5F3B972-E075-4062-83B5-A16BAD90230D}">
      <dgm:prSet/>
      <dgm:spPr/>
      <dgm:t>
        <a:bodyPr/>
        <a:lstStyle/>
        <a:p>
          <a:endParaRPr lang="en-US"/>
        </a:p>
      </dgm:t>
    </dgm:pt>
    <dgm:pt modelId="{2C842707-A992-4730-BE0B-AD37696F4CAF}" type="sibTrans" cxnId="{A5F3B972-E075-4062-83B5-A16BAD90230D}">
      <dgm:prSet/>
      <dgm:spPr/>
      <dgm:t>
        <a:bodyPr/>
        <a:lstStyle/>
        <a:p>
          <a:endParaRPr lang="en-US"/>
        </a:p>
      </dgm:t>
    </dgm:pt>
    <dgm:pt modelId="{90F469A5-E4AB-410E-B390-7735E2A9183C}">
      <dgm:prSet/>
      <dgm:spPr/>
      <dgm:t>
        <a:bodyPr/>
        <a:lstStyle/>
        <a:p>
          <a:r>
            <a:rPr lang="en-GB" b="1"/>
            <a:t>Oman</a:t>
          </a:r>
          <a:r>
            <a:rPr lang="en-GB"/>
            <a:t> &amp; some </a:t>
          </a:r>
          <a:r>
            <a:rPr lang="en-GB" b="1"/>
            <a:t>Latin American</a:t>
          </a:r>
          <a:r>
            <a:rPr lang="en-GB"/>
            <a:t> countries: &gt;40% women in engineering graduates (UNESCO, 2021b; SWE, 2025)</a:t>
          </a:r>
          <a:endParaRPr lang="en-US"/>
        </a:p>
      </dgm:t>
    </dgm:pt>
    <dgm:pt modelId="{31C16BC9-584F-4212-BED0-0A9AC2FB68FB}" type="parTrans" cxnId="{58EF654C-FA2B-473A-9BCE-8F06A4AC121B}">
      <dgm:prSet/>
      <dgm:spPr/>
      <dgm:t>
        <a:bodyPr/>
        <a:lstStyle/>
        <a:p>
          <a:endParaRPr lang="en-US"/>
        </a:p>
      </dgm:t>
    </dgm:pt>
    <dgm:pt modelId="{C1EB4CEF-A0F1-4DAF-99CC-8B5FF7E0B86E}" type="sibTrans" cxnId="{58EF654C-FA2B-473A-9BCE-8F06A4AC121B}">
      <dgm:prSet/>
      <dgm:spPr/>
      <dgm:t>
        <a:bodyPr/>
        <a:lstStyle/>
        <a:p>
          <a:endParaRPr lang="en-US"/>
        </a:p>
      </dgm:t>
    </dgm:pt>
    <dgm:pt modelId="{D31C885B-8B81-411E-A21B-38E15478DC74}">
      <dgm:prSet/>
      <dgm:spPr/>
      <dgm:t>
        <a:bodyPr/>
        <a:lstStyle/>
        <a:p>
          <a:r>
            <a:rPr lang="en-GB" b="1" dirty="0"/>
            <a:t>But</a:t>
          </a:r>
          <a:r>
            <a:rPr lang="en-GB" dirty="0"/>
            <a:t>: leadership in industry, especially mechanical/manufacturing is still male-dominated (UNESCO, 2024)</a:t>
          </a:r>
          <a:endParaRPr lang="en-US" dirty="0"/>
        </a:p>
      </dgm:t>
    </dgm:pt>
    <dgm:pt modelId="{66BEE781-7FB4-44E6-BF05-0B351198C19F}" type="parTrans" cxnId="{A49EAC16-6250-403C-88D7-829A602F81C4}">
      <dgm:prSet/>
      <dgm:spPr/>
      <dgm:t>
        <a:bodyPr/>
        <a:lstStyle/>
        <a:p>
          <a:endParaRPr lang="en-US"/>
        </a:p>
      </dgm:t>
    </dgm:pt>
    <dgm:pt modelId="{1719BBF3-FAD5-46EB-9DD3-D0C9A5A61CD7}" type="sibTrans" cxnId="{A49EAC16-6250-403C-88D7-829A602F81C4}">
      <dgm:prSet/>
      <dgm:spPr/>
      <dgm:t>
        <a:bodyPr/>
        <a:lstStyle/>
        <a:p>
          <a:endParaRPr lang="en-US"/>
        </a:p>
      </dgm:t>
    </dgm:pt>
    <dgm:pt modelId="{65166706-6BB5-4CDA-BD9E-DE8DAEA24E7F}" type="pres">
      <dgm:prSet presAssocID="{2C60A8AD-3DA4-435E-A95B-FA2E4D3B10BA}" presName="diagram" presStyleCnt="0">
        <dgm:presLayoutVars>
          <dgm:dir/>
          <dgm:resizeHandles val="exact"/>
        </dgm:presLayoutVars>
      </dgm:prSet>
      <dgm:spPr/>
    </dgm:pt>
    <dgm:pt modelId="{4CC49C77-D306-4B26-9D73-98FC4E393527}" type="pres">
      <dgm:prSet presAssocID="{A623DA0B-2DAE-4C2F-B34D-E9BD55FDCD34}" presName="node" presStyleLbl="node1" presStyleIdx="0" presStyleCnt="6">
        <dgm:presLayoutVars>
          <dgm:bulletEnabled val="1"/>
        </dgm:presLayoutVars>
      </dgm:prSet>
      <dgm:spPr/>
    </dgm:pt>
    <dgm:pt modelId="{776345DC-6990-4133-AC81-BAF8749C49AA}" type="pres">
      <dgm:prSet presAssocID="{C0F96A2A-0861-4FCA-8FF4-46EA761031D3}" presName="sibTrans" presStyleCnt="0"/>
      <dgm:spPr/>
    </dgm:pt>
    <dgm:pt modelId="{852866AD-1378-4F5D-B8CB-9BFC835E619E}" type="pres">
      <dgm:prSet presAssocID="{1A6E9EB5-B666-4322-AA19-9BCABFB5B9D3}" presName="node" presStyleLbl="node1" presStyleIdx="1" presStyleCnt="6">
        <dgm:presLayoutVars>
          <dgm:bulletEnabled val="1"/>
        </dgm:presLayoutVars>
      </dgm:prSet>
      <dgm:spPr/>
    </dgm:pt>
    <dgm:pt modelId="{BFF1E41C-EDE7-4FB0-8738-A3B5193B909C}" type="pres">
      <dgm:prSet presAssocID="{88BEA810-4DC8-448C-86F4-B2A01CBCD8E7}" presName="sibTrans" presStyleCnt="0"/>
      <dgm:spPr/>
    </dgm:pt>
    <dgm:pt modelId="{82549E53-6B37-4511-80CE-3A21EA333BA4}" type="pres">
      <dgm:prSet presAssocID="{8BA1E7D9-1AB8-47DF-AA15-E12B86A83622}" presName="node" presStyleLbl="node1" presStyleIdx="2" presStyleCnt="6">
        <dgm:presLayoutVars>
          <dgm:bulletEnabled val="1"/>
        </dgm:presLayoutVars>
      </dgm:prSet>
      <dgm:spPr/>
    </dgm:pt>
    <dgm:pt modelId="{641FD8A8-4078-46C3-8A6E-DF776C75840C}" type="pres">
      <dgm:prSet presAssocID="{D1966332-0710-4ACE-9546-4BF0A464B9B9}" presName="sibTrans" presStyleCnt="0"/>
      <dgm:spPr/>
    </dgm:pt>
    <dgm:pt modelId="{02FF6F91-FE94-4676-AA6F-A4B100CE566F}" type="pres">
      <dgm:prSet presAssocID="{214E9423-7595-4E32-A705-A32676B45DD5}" presName="node" presStyleLbl="node1" presStyleIdx="3" presStyleCnt="6">
        <dgm:presLayoutVars>
          <dgm:bulletEnabled val="1"/>
        </dgm:presLayoutVars>
      </dgm:prSet>
      <dgm:spPr/>
    </dgm:pt>
    <dgm:pt modelId="{1AA0BED1-7BF6-49CD-BA71-C21DF7D5E39D}" type="pres">
      <dgm:prSet presAssocID="{2C842707-A992-4730-BE0B-AD37696F4CAF}" presName="sibTrans" presStyleCnt="0"/>
      <dgm:spPr/>
    </dgm:pt>
    <dgm:pt modelId="{9162B123-A3DA-44CF-87EA-4FA2A8B74D13}" type="pres">
      <dgm:prSet presAssocID="{90F469A5-E4AB-410E-B390-7735E2A9183C}" presName="node" presStyleLbl="node1" presStyleIdx="4" presStyleCnt="6">
        <dgm:presLayoutVars>
          <dgm:bulletEnabled val="1"/>
        </dgm:presLayoutVars>
      </dgm:prSet>
      <dgm:spPr/>
    </dgm:pt>
    <dgm:pt modelId="{F72BC6FC-DB3F-426E-AFBD-87E555DD5FF8}" type="pres">
      <dgm:prSet presAssocID="{C1EB4CEF-A0F1-4DAF-99CC-8B5FF7E0B86E}" presName="sibTrans" presStyleCnt="0"/>
      <dgm:spPr/>
    </dgm:pt>
    <dgm:pt modelId="{DC86CA43-0C7A-4483-A7BE-08DB4D151BBD}" type="pres">
      <dgm:prSet presAssocID="{D31C885B-8B81-411E-A21B-38E15478DC74}" presName="node" presStyleLbl="node1" presStyleIdx="5" presStyleCnt="6">
        <dgm:presLayoutVars>
          <dgm:bulletEnabled val="1"/>
        </dgm:presLayoutVars>
      </dgm:prSet>
      <dgm:spPr/>
    </dgm:pt>
  </dgm:ptLst>
  <dgm:cxnLst>
    <dgm:cxn modelId="{AC277103-DA0E-4567-92DF-8527726A02F3}" srcId="{2C60A8AD-3DA4-435E-A95B-FA2E4D3B10BA}" destId="{A623DA0B-2DAE-4C2F-B34D-E9BD55FDCD34}" srcOrd="0" destOrd="0" parTransId="{D41BC385-096D-40F0-9E30-BFDFC0335377}" sibTransId="{C0F96A2A-0861-4FCA-8FF4-46EA761031D3}"/>
    <dgm:cxn modelId="{A49EAC16-6250-403C-88D7-829A602F81C4}" srcId="{2C60A8AD-3DA4-435E-A95B-FA2E4D3B10BA}" destId="{D31C885B-8B81-411E-A21B-38E15478DC74}" srcOrd="5" destOrd="0" parTransId="{66BEE781-7FB4-44E6-BF05-0B351198C19F}" sibTransId="{1719BBF3-FAD5-46EB-9DD3-D0C9A5A61CD7}"/>
    <dgm:cxn modelId="{E233143A-D7E8-412A-81A2-47EC77D35305}" srcId="{2C60A8AD-3DA4-435E-A95B-FA2E4D3B10BA}" destId="{8BA1E7D9-1AB8-47DF-AA15-E12B86A83622}" srcOrd="2" destOrd="0" parTransId="{4596C677-3AB5-46A6-90A2-DA4E810F5379}" sibTransId="{D1966332-0710-4ACE-9546-4BF0A464B9B9}"/>
    <dgm:cxn modelId="{E2468047-E309-4A98-9F7D-79B3A344D75B}" type="presOf" srcId="{2C60A8AD-3DA4-435E-A95B-FA2E4D3B10BA}" destId="{65166706-6BB5-4CDA-BD9E-DE8DAEA24E7F}" srcOrd="0" destOrd="0" presId="urn:microsoft.com/office/officeart/2005/8/layout/default"/>
    <dgm:cxn modelId="{05720749-0D90-4036-AE99-1A034ADA6C40}" type="presOf" srcId="{D31C885B-8B81-411E-A21B-38E15478DC74}" destId="{DC86CA43-0C7A-4483-A7BE-08DB4D151BBD}" srcOrd="0" destOrd="0" presId="urn:microsoft.com/office/officeart/2005/8/layout/default"/>
    <dgm:cxn modelId="{58EF654C-FA2B-473A-9BCE-8F06A4AC121B}" srcId="{2C60A8AD-3DA4-435E-A95B-FA2E4D3B10BA}" destId="{90F469A5-E4AB-410E-B390-7735E2A9183C}" srcOrd="4" destOrd="0" parTransId="{31C16BC9-584F-4212-BED0-0A9AC2FB68FB}" sibTransId="{C1EB4CEF-A0F1-4DAF-99CC-8B5FF7E0B86E}"/>
    <dgm:cxn modelId="{A5F3B972-E075-4062-83B5-A16BAD90230D}" srcId="{2C60A8AD-3DA4-435E-A95B-FA2E4D3B10BA}" destId="{214E9423-7595-4E32-A705-A32676B45DD5}" srcOrd="3" destOrd="0" parTransId="{459181A4-CBFD-4A60-855C-A58F27FAAA01}" sibTransId="{2C842707-A992-4730-BE0B-AD37696F4CAF}"/>
    <dgm:cxn modelId="{8C071F7B-F24D-4B3F-871F-4256A5AC2772}" type="presOf" srcId="{214E9423-7595-4E32-A705-A32676B45DD5}" destId="{02FF6F91-FE94-4676-AA6F-A4B100CE566F}" srcOrd="0" destOrd="0" presId="urn:microsoft.com/office/officeart/2005/8/layout/default"/>
    <dgm:cxn modelId="{001DA7C1-EF11-406B-BBFE-F68CE936631C}" type="presOf" srcId="{A623DA0B-2DAE-4C2F-B34D-E9BD55FDCD34}" destId="{4CC49C77-D306-4B26-9D73-98FC4E393527}" srcOrd="0" destOrd="0" presId="urn:microsoft.com/office/officeart/2005/8/layout/default"/>
    <dgm:cxn modelId="{F84635CB-05AD-45EE-93F4-4187EE05B104}" type="presOf" srcId="{1A6E9EB5-B666-4322-AA19-9BCABFB5B9D3}" destId="{852866AD-1378-4F5D-B8CB-9BFC835E619E}" srcOrd="0" destOrd="0" presId="urn:microsoft.com/office/officeart/2005/8/layout/default"/>
    <dgm:cxn modelId="{532B87D1-06B9-4C79-9CA9-5611AA54FAF5}" type="presOf" srcId="{8BA1E7D9-1AB8-47DF-AA15-E12B86A83622}" destId="{82549E53-6B37-4511-80CE-3A21EA333BA4}" srcOrd="0" destOrd="0" presId="urn:microsoft.com/office/officeart/2005/8/layout/default"/>
    <dgm:cxn modelId="{E8CDE0D2-3C3D-484C-B1CE-DEDDCA0D754D}" srcId="{2C60A8AD-3DA4-435E-A95B-FA2E4D3B10BA}" destId="{1A6E9EB5-B666-4322-AA19-9BCABFB5B9D3}" srcOrd="1" destOrd="0" parTransId="{D8178094-19F9-411E-84CA-CD4A21D361C1}" sibTransId="{88BEA810-4DC8-448C-86F4-B2A01CBCD8E7}"/>
    <dgm:cxn modelId="{225599F5-F2BB-4DB9-9066-B0E8526F3479}" type="presOf" srcId="{90F469A5-E4AB-410E-B390-7735E2A9183C}" destId="{9162B123-A3DA-44CF-87EA-4FA2A8B74D13}" srcOrd="0" destOrd="0" presId="urn:microsoft.com/office/officeart/2005/8/layout/default"/>
    <dgm:cxn modelId="{F2727842-21A3-44A2-A90B-E4C3E1ECD7DF}" type="presParOf" srcId="{65166706-6BB5-4CDA-BD9E-DE8DAEA24E7F}" destId="{4CC49C77-D306-4B26-9D73-98FC4E393527}" srcOrd="0" destOrd="0" presId="urn:microsoft.com/office/officeart/2005/8/layout/default"/>
    <dgm:cxn modelId="{2B1DFE27-F601-46E8-8F4F-749AC58A5015}" type="presParOf" srcId="{65166706-6BB5-4CDA-BD9E-DE8DAEA24E7F}" destId="{776345DC-6990-4133-AC81-BAF8749C49AA}" srcOrd="1" destOrd="0" presId="urn:microsoft.com/office/officeart/2005/8/layout/default"/>
    <dgm:cxn modelId="{F70BF02E-DC28-44F4-89C5-AFE07C9857AF}" type="presParOf" srcId="{65166706-6BB5-4CDA-BD9E-DE8DAEA24E7F}" destId="{852866AD-1378-4F5D-B8CB-9BFC835E619E}" srcOrd="2" destOrd="0" presId="urn:microsoft.com/office/officeart/2005/8/layout/default"/>
    <dgm:cxn modelId="{449EBDFF-EE45-430A-BFAC-604950269BDD}" type="presParOf" srcId="{65166706-6BB5-4CDA-BD9E-DE8DAEA24E7F}" destId="{BFF1E41C-EDE7-4FB0-8738-A3B5193B909C}" srcOrd="3" destOrd="0" presId="urn:microsoft.com/office/officeart/2005/8/layout/default"/>
    <dgm:cxn modelId="{4C0C9FF1-2F2C-48F9-89E4-41DA18B5240F}" type="presParOf" srcId="{65166706-6BB5-4CDA-BD9E-DE8DAEA24E7F}" destId="{82549E53-6B37-4511-80CE-3A21EA333BA4}" srcOrd="4" destOrd="0" presId="urn:microsoft.com/office/officeart/2005/8/layout/default"/>
    <dgm:cxn modelId="{F0F13A00-09B4-44AE-8C72-6CACCEDB3BBC}" type="presParOf" srcId="{65166706-6BB5-4CDA-BD9E-DE8DAEA24E7F}" destId="{641FD8A8-4078-46C3-8A6E-DF776C75840C}" srcOrd="5" destOrd="0" presId="urn:microsoft.com/office/officeart/2005/8/layout/default"/>
    <dgm:cxn modelId="{DF76C128-865E-4DF8-BB43-AB91BBF12635}" type="presParOf" srcId="{65166706-6BB5-4CDA-BD9E-DE8DAEA24E7F}" destId="{02FF6F91-FE94-4676-AA6F-A4B100CE566F}" srcOrd="6" destOrd="0" presId="urn:microsoft.com/office/officeart/2005/8/layout/default"/>
    <dgm:cxn modelId="{26453E3D-76DC-4601-86F0-C4975C579FA2}" type="presParOf" srcId="{65166706-6BB5-4CDA-BD9E-DE8DAEA24E7F}" destId="{1AA0BED1-7BF6-49CD-BA71-C21DF7D5E39D}" srcOrd="7" destOrd="0" presId="urn:microsoft.com/office/officeart/2005/8/layout/default"/>
    <dgm:cxn modelId="{EDA2EFC3-E5C9-4699-9FD3-1041D7DC888E}" type="presParOf" srcId="{65166706-6BB5-4CDA-BD9E-DE8DAEA24E7F}" destId="{9162B123-A3DA-44CF-87EA-4FA2A8B74D13}" srcOrd="8" destOrd="0" presId="urn:microsoft.com/office/officeart/2005/8/layout/default"/>
    <dgm:cxn modelId="{591802FB-E2F9-4706-8A3F-B54622855D0E}" type="presParOf" srcId="{65166706-6BB5-4CDA-BD9E-DE8DAEA24E7F}" destId="{F72BC6FC-DB3F-426E-AFBD-87E555DD5FF8}" srcOrd="9" destOrd="0" presId="urn:microsoft.com/office/officeart/2005/8/layout/default"/>
    <dgm:cxn modelId="{DBEC5A0C-AF8A-499A-A9FA-84802D43C716}" type="presParOf" srcId="{65166706-6BB5-4CDA-BD9E-DE8DAEA24E7F}" destId="{DC86CA43-0C7A-4483-A7BE-08DB4D151BB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16AEE0-FDAE-4163-8E8E-22ED08BF1D46}"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BC66DC56-D411-4A34-982E-7F181F90A31C}">
      <dgm:prSet/>
      <dgm:spPr/>
      <dgm:t>
        <a:bodyPr/>
        <a:lstStyle/>
        <a:p>
          <a:r>
            <a:rPr lang="en-US" b="1"/>
            <a:t>Pipeline stages: degree → early career → mid-career → leadership</a:t>
          </a:r>
          <a:endParaRPr lang="en-US"/>
        </a:p>
      </dgm:t>
    </dgm:pt>
    <dgm:pt modelId="{3D082270-090A-4A5B-9B06-E408BBD4FEEA}" type="parTrans" cxnId="{3C52168E-07C0-4C2D-867B-3B3536BD5921}">
      <dgm:prSet/>
      <dgm:spPr/>
      <dgm:t>
        <a:bodyPr/>
        <a:lstStyle/>
        <a:p>
          <a:endParaRPr lang="en-US"/>
        </a:p>
      </dgm:t>
    </dgm:pt>
    <dgm:pt modelId="{97822F93-EB7A-4177-9058-FD3BB8CFD846}" type="sibTrans" cxnId="{3C52168E-07C0-4C2D-867B-3B3536BD5921}">
      <dgm:prSet/>
      <dgm:spPr/>
      <dgm:t>
        <a:bodyPr/>
        <a:lstStyle/>
        <a:p>
          <a:endParaRPr lang="en-US"/>
        </a:p>
      </dgm:t>
    </dgm:pt>
    <dgm:pt modelId="{58CECC66-349D-45DF-B70C-9392A851CB89}">
      <dgm:prSet/>
      <dgm:spPr/>
      <dgm:t>
        <a:bodyPr/>
        <a:lstStyle/>
        <a:p>
          <a:r>
            <a:rPr lang="en-US"/>
            <a:t>Female representation declines at each stage of the pipeline</a:t>
          </a:r>
        </a:p>
      </dgm:t>
    </dgm:pt>
    <dgm:pt modelId="{646DE614-96AD-4DAD-B64C-AC8884BFE51A}" type="parTrans" cxnId="{05EF763E-6DFF-4B41-928F-F099C899722A}">
      <dgm:prSet/>
      <dgm:spPr/>
      <dgm:t>
        <a:bodyPr/>
        <a:lstStyle/>
        <a:p>
          <a:endParaRPr lang="en-US"/>
        </a:p>
      </dgm:t>
    </dgm:pt>
    <dgm:pt modelId="{651C746A-C3E9-4E79-A34E-EF9E1C89394F}" type="sibTrans" cxnId="{05EF763E-6DFF-4B41-928F-F099C899722A}">
      <dgm:prSet/>
      <dgm:spPr/>
      <dgm:t>
        <a:bodyPr/>
        <a:lstStyle/>
        <a:p>
          <a:endParaRPr lang="en-US"/>
        </a:p>
      </dgm:t>
    </dgm:pt>
    <dgm:pt modelId="{BDB7EC14-B522-40DE-BE01-84ADAACBEAE1}">
      <dgm:prSet/>
      <dgm:spPr/>
      <dgm:t>
        <a:bodyPr/>
        <a:lstStyle/>
        <a:p>
          <a:r>
            <a:rPr lang="en-US"/>
            <a:t>Mid-career is a critical drop-off point for many women</a:t>
          </a:r>
        </a:p>
      </dgm:t>
    </dgm:pt>
    <dgm:pt modelId="{3F180048-A5C3-4B26-83C2-1D1DA85B6D6A}" type="parTrans" cxnId="{DD2613F6-65F4-410F-BC04-E205599E8830}">
      <dgm:prSet/>
      <dgm:spPr/>
      <dgm:t>
        <a:bodyPr/>
        <a:lstStyle/>
        <a:p>
          <a:endParaRPr lang="en-US"/>
        </a:p>
      </dgm:t>
    </dgm:pt>
    <dgm:pt modelId="{E9519A88-D334-46F9-96BA-BA1CB221B62F}" type="sibTrans" cxnId="{DD2613F6-65F4-410F-BC04-E205599E8830}">
      <dgm:prSet/>
      <dgm:spPr/>
      <dgm:t>
        <a:bodyPr/>
        <a:lstStyle/>
        <a:p>
          <a:endParaRPr lang="en-US"/>
        </a:p>
      </dgm:t>
    </dgm:pt>
    <dgm:pt modelId="{5B471EC6-D011-4793-BAEC-905A926ABECE}">
      <dgm:prSet/>
      <dgm:spPr/>
      <dgm:t>
        <a:bodyPr/>
        <a:lstStyle/>
        <a:p>
          <a:r>
            <a:rPr lang="en-US"/>
            <a:t>Limited progression reduces the pool for leadership roles</a:t>
          </a:r>
        </a:p>
      </dgm:t>
    </dgm:pt>
    <dgm:pt modelId="{F34D8A1C-17B4-4A8D-A2A3-2357EEAF6A1E}" type="parTrans" cxnId="{C1FCD798-DFA8-4F4D-BB56-A60AC882398D}">
      <dgm:prSet/>
      <dgm:spPr/>
      <dgm:t>
        <a:bodyPr/>
        <a:lstStyle/>
        <a:p>
          <a:endParaRPr lang="en-US"/>
        </a:p>
      </dgm:t>
    </dgm:pt>
    <dgm:pt modelId="{9075AC6E-FD96-4A5C-AC54-6C745DB67ABC}" type="sibTrans" cxnId="{C1FCD798-DFA8-4F4D-BB56-A60AC882398D}">
      <dgm:prSet/>
      <dgm:spPr/>
      <dgm:t>
        <a:bodyPr/>
        <a:lstStyle/>
        <a:p>
          <a:endParaRPr lang="en-US"/>
        </a:p>
      </dgm:t>
    </dgm:pt>
    <dgm:pt modelId="{385E60E0-A081-45E9-9BC4-231A9E85363C}" type="pres">
      <dgm:prSet presAssocID="{CB16AEE0-FDAE-4163-8E8E-22ED08BF1D46}" presName="diagram" presStyleCnt="0">
        <dgm:presLayoutVars>
          <dgm:dir/>
          <dgm:resizeHandles val="exact"/>
        </dgm:presLayoutVars>
      </dgm:prSet>
      <dgm:spPr/>
    </dgm:pt>
    <dgm:pt modelId="{C2B4FA04-9F69-45CE-8B6F-96DC49F2DE7B}" type="pres">
      <dgm:prSet presAssocID="{BC66DC56-D411-4A34-982E-7F181F90A31C}" presName="arrow" presStyleLbl="node1" presStyleIdx="0" presStyleCnt="4">
        <dgm:presLayoutVars>
          <dgm:bulletEnabled val="1"/>
        </dgm:presLayoutVars>
      </dgm:prSet>
      <dgm:spPr/>
    </dgm:pt>
    <dgm:pt modelId="{1EDE34BD-52B2-41BF-81C8-97CAFECA235A}" type="pres">
      <dgm:prSet presAssocID="{58CECC66-349D-45DF-B70C-9392A851CB89}" presName="arrow" presStyleLbl="node1" presStyleIdx="1" presStyleCnt="4">
        <dgm:presLayoutVars>
          <dgm:bulletEnabled val="1"/>
        </dgm:presLayoutVars>
      </dgm:prSet>
      <dgm:spPr/>
    </dgm:pt>
    <dgm:pt modelId="{31832A10-EC40-4F77-8398-543F9307EA5C}" type="pres">
      <dgm:prSet presAssocID="{BDB7EC14-B522-40DE-BE01-84ADAACBEAE1}" presName="arrow" presStyleLbl="node1" presStyleIdx="2" presStyleCnt="4">
        <dgm:presLayoutVars>
          <dgm:bulletEnabled val="1"/>
        </dgm:presLayoutVars>
      </dgm:prSet>
      <dgm:spPr/>
    </dgm:pt>
    <dgm:pt modelId="{4BFAAE40-4AD6-48A9-9F78-4665EA7EE92B}" type="pres">
      <dgm:prSet presAssocID="{5B471EC6-D011-4793-BAEC-905A926ABECE}" presName="arrow" presStyleLbl="node1" presStyleIdx="3" presStyleCnt="4">
        <dgm:presLayoutVars>
          <dgm:bulletEnabled val="1"/>
        </dgm:presLayoutVars>
      </dgm:prSet>
      <dgm:spPr/>
    </dgm:pt>
  </dgm:ptLst>
  <dgm:cxnLst>
    <dgm:cxn modelId="{24C6D010-9706-4148-A403-FF131DC810BD}" type="presOf" srcId="{58CECC66-349D-45DF-B70C-9392A851CB89}" destId="{1EDE34BD-52B2-41BF-81C8-97CAFECA235A}" srcOrd="0" destOrd="0" presId="urn:microsoft.com/office/officeart/2005/8/layout/arrow5"/>
    <dgm:cxn modelId="{11C16D20-48A1-42DB-86DC-D931881B6A64}" type="presOf" srcId="{BC66DC56-D411-4A34-982E-7F181F90A31C}" destId="{C2B4FA04-9F69-45CE-8B6F-96DC49F2DE7B}" srcOrd="0" destOrd="0" presId="urn:microsoft.com/office/officeart/2005/8/layout/arrow5"/>
    <dgm:cxn modelId="{05EF763E-6DFF-4B41-928F-F099C899722A}" srcId="{CB16AEE0-FDAE-4163-8E8E-22ED08BF1D46}" destId="{58CECC66-349D-45DF-B70C-9392A851CB89}" srcOrd="1" destOrd="0" parTransId="{646DE614-96AD-4DAD-B64C-AC8884BFE51A}" sibTransId="{651C746A-C3E9-4E79-A34E-EF9E1C89394F}"/>
    <dgm:cxn modelId="{C833814E-BB94-4840-8DBD-41B5D636B857}" type="presOf" srcId="{BDB7EC14-B522-40DE-BE01-84ADAACBEAE1}" destId="{31832A10-EC40-4F77-8398-543F9307EA5C}" srcOrd="0" destOrd="0" presId="urn:microsoft.com/office/officeart/2005/8/layout/arrow5"/>
    <dgm:cxn modelId="{3C52168E-07C0-4C2D-867B-3B3536BD5921}" srcId="{CB16AEE0-FDAE-4163-8E8E-22ED08BF1D46}" destId="{BC66DC56-D411-4A34-982E-7F181F90A31C}" srcOrd="0" destOrd="0" parTransId="{3D082270-090A-4A5B-9B06-E408BBD4FEEA}" sibTransId="{97822F93-EB7A-4177-9058-FD3BB8CFD846}"/>
    <dgm:cxn modelId="{05525797-FCF1-4820-80CC-F244C168D25C}" type="presOf" srcId="{5B471EC6-D011-4793-BAEC-905A926ABECE}" destId="{4BFAAE40-4AD6-48A9-9F78-4665EA7EE92B}" srcOrd="0" destOrd="0" presId="urn:microsoft.com/office/officeart/2005/8/layout/arrow5"/>
    <dgm:cxn modelId="{C1FCD798-DFA8-4F4D-BB56-A60AC882398D}" srcId="{CB16AEE0-FDAE-4163-8E8E-22ED08BF1D46}" destId="{5B471EC6-D011-4793-BAEC-905A926ABECE}" srcOrd="3" destOrd="0" parTransId="{F34D8A1C-17B4-4A8D-A2A3-2357EEAF6A1E}" sibTransId="{9075AC6E-FD96-4A5C-AC54-6C745DB67ABC}"/>
    <dgm:cxn modelId="{046E119E-EEE4-4E7D-A873-B09E3B6F4147}" type="presOf" srcId="{CB16AEE0-FDAE-4163-8E8E-22ED08BF1D46}" destId="{385E60E0-A081-45E9-9BC4-231A9E85363C}" srcOrd="0" destOrd="0" presId="urn:microsoft.com/office/officeart/2005/8/layout/arrow5"/>
    <dgm:cxn modelId="{DD2613F6-65F4-410F-BC04-E205599E8830}" srcId="{CB16AEE0-FDAE-4163-8E8E-22ED08BF1D46}" destId="{BDB7EC14-B522-40DE-BE01-84ADAACBEAE1}" srcOrd="2" destOrd="0" parTransId="{3F180048-A5C3-4B26-83C2-1D1DA85B6D6A}" sibTransId="{E9519A88-D334-46F9-96BA-BA1CB221B62F}"/>
    <dgm:cxn modelId="{3A868E14-8474-4939-9849-D804DDA3E077}" type="presParOf" srcId="{385E60E0-A081-45E9-9BC4-231A9E85363C}" destId="{C2B4FA04-9F69-45CE-8B6F-96DC49F2DE7B}" srcOrd="0" destOrd="0" presId="urn:microsoft.com/office/officeart/2005/8/layout/arrow5"/>
    <dgm:cxn modelId="{65739830-3ACE-4061-90D9-55E2B008565E}" type="presParOf" srcId="{385E60E0-A081-45E9-9BC4-231A9E85363C}" destId="{1EDE34BD-52B2-41BF-81C8-97CAFECA235A}" srcOrd="1" destOrd="0" presId="urn:microsoft.com/office/officeart/2005/8/layout/arrow5"/>
    <dgm:cxn modelId="{2A3B1FFA-C9E7-42F2-9BA3-783BC7110F9E}" type="presParOf" srcId="{385E60E0-A081-45E9-9BC4-231A9E85363C}" destId="{31832A10-EC40-4F77-8398-543F9307EA5C}" srcOrd="2" destOrd="0" presId="urn:microsoft.com/office/officeart/2005/8/layout/arrow5"/>
    <dgm:cxn modelId="{43739035-C681-4E2D-BCE0-6BA678BD2150}" type="presParOf" srcId="{385E60E0-A081-45E9-9BC4-231A9E85363C}" destId="{4BFAAE40-4AD6-48A9-9F78-4665EA7EE92B}" srcOrd="3"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131AD4C-E0D8-4559-A1BD-EC42327A8FD9}" type="doc">
      <dgm:prSet loTypeId="urn:microsoft.com/office/officeart/2005/8/layout/matrix3" loCatId="matrix" qsTypeId="urn:microsoft.com/office/officeart/2005/8/quickstyle/simple1" qsCatId="simple" csTypeId="urn:microsoft.com/office/officeart/2005/8/colors/colorful2" csCatId="colorful" phldr="1"/>
      <dgm:spPr/>
      <dgm:t>
        <a:bodyPr/>
        <a:lstStyle/>
        <a:p>
          <a:endParaRPr lang="en-US"/>
        </a:p>
      </dgm:t>
    </dgm:pt>
    <dgm:pt modelId="{64074BE9-936A-466E-9F2E-EE2EAECB78EC}">
      <dgm:prSet/>
      <dgm:spPr/>
      <dgm:t>
        <a:bodyPr/>
        <a:lstStyle/>
        <a:p>
          <a:r>
            <a:rPr lang="en-US" b="1" dirty="0"/>
            <a:t>Mechanical engineering is associated with a masculine professional identity (Hite, 2021).</a:t>
          </a:r>
          <a:endParaRPr lang="en-US" dirty="0"/>
        </a:p>
      </dgm:t>
    </dgm:pt>
    <dgm:pt modelId="{68161247-9436-4A12-85E5-F92CB91221FC}" type="parTrans" cxnId="{40588699-5B45-472A-9AFA-330ECF4B800D}">
      <dgm:prSet/>
      <dgm:spPr/>
      <dgm:t>
        <a:bodyPr/>
        <a:lstStyle/>
        <a:p>
          <a:endParaRPr lang="en-US"/>
        </a:p>
      </dgm:t>
    </dgm:pt>
    <dgm:pt modelId="{CEDD3E83-26E8-4957-A243-D0B7C40B1453}" type="sibTrans" cxnId="{40588699-5B45-472A-9AFA-330ECF4B800D}">
      <dgm:prSet/>
      <dgm:spPr/>
      <dgm:t>
        <a:bodyPr/>
        <a:lstStyle/>
        <a:p>
          <a:endParaRPr lang="en-US"/>
        </a:p>
      </dgm:t>
    </dgm:pt>
    <dgm:pt modelId="{1B4400B2-928C-4BBA-8046-7710F1A80D71}">
      <dgm:prSet/>
      <dgm:spPr/>
      <dgm:t>
        <a:bodyPr/>
        <a:lstStyle/>
        <a:p>
          <a:r>
            <a:rPr lang="en-US" dirty="0"/>
            <a:t>Technical competence is often assumed for men but must be constantly proven by women (Morgenroth </a:t>
          </a:r>
          <a:r>
            <a:rPr lang="en-US" i="1" dirty="0"/>
            <a:t>et al., </a:t>
          </a:r>
          <a:r>
            <a:rPr lang="en-US" i="0" dirty="0"/>
            <a:t>2022).</a:t>
          </a:r>
          <a:endParaRPr lang="en-US" dirty="0"/>
        </a:p>
      </dgm:t>
    </dgm:pt>
    <dgm:pt modelId="{07272697-D733-4911-BD89-B0464C5ABC45}" type="parTrans" cxnId="{5E338586-1AB7-447C-877B-5AA5CAF2F66E}">
      <dgm:prSet/>
      <dgm:spPr/>
      <dgm:t>
        <a:bodyPr/>
        <a:lstStyle/>
        <a:p>
          <a:endParaRPr lang="en-US"/>
        </a:p>
      </dgm:t>
    </dgm:pt>
    <dgm:pt modelId="{04240465-9D9E-4165-8140-0D12E5EE8F01}" type="sibTrans" cxnId="{5E338586-1AB7-447C-877B-5AA5CAF2F66E}">
      <dgm:prSet/>
      <dgm:spPr/>
      <dgm:t>
        <a:bodyPr/>
        <a:lstStyle/>
        <a:p>
          <a:endParaRPr lang="en-US"/>
        </a:p>
      </dgm:t>
    </dgm:pt>
    <dgm:pt modelId="{13C98683-16A3-45FA-9B8C-61EFED11F0FF}">
      <dgm:prSet/>
      <dgm:spPr/>
      <dgm:t>
        <a:bodyPr/>
        <a:lstStyle/>
        <a:p>
          <a:r>
            <a:rPr lang="en-US" dirty="0"/>
            <a:t>‘Ideal worker’ norms reward long hours and uninterrupted careers (Schmitt, 2021).</a:t>
          </a:r>
        </a:p>
      </dgm:t>
    </dgm:pt>
    <dgm:pt modelId="{199DAC55-6821-468E-A90E-ACF569FA3DB9}" type="parTrans" cxnId="{5E04DC96-9D08-43AA-BD04-9A4DB4AE469F}">
      <dgm:prSet/>
      <dgm:spPr/>
      <dgm:t>
        <a:bodyPr/>
        <a:lstStyle/>
        <a:p>
          <a:endParaRPr lang="en-US"/>
        </a:p>
      </dgm:t>
    </dgm:pt>
    <dgm:pt modelId="{FC0E6306-EE1D-4639-A137-BBEAFF370D47}" type="sibTrans" cxnId="{5E04DC96-9D08-43AA-BD04-9A4DB4AE469F}">
      <dgm:prSet/>
      <dgm:spPr/>
      <dgm:t>
        <a:bodyPr/>
        <a:lstStyle/>
        <a:p>
          <a:endParaRPr lang="en-US"/>
        </a:p>
      </dgm:t>
    </dgm:pt>
    <dgm:pt modelId="{93B9EBCC-0EF8-425C-A9AD-73E38F6C183F}">
      <dgm:prSet/>
      <dgm:spPr/>
      <dgm:t>
        <a:bodyPr/>
        <a:lstStyle/>
        <a:p>
          <a:r>
            <a:rPr lang="en-US" dirty="0"/>
            <a:t>Women who do not conform to masculine norms risk being seen as less ‘fitting’(DosSantos, 2022).</a:t>
          </a:r>
        </a:p>
      </dgm:t>
    </dgm:pt>
    <dgm:pt modelId="{185AED63-93CB-47CA-8D8B-477C857D0E5A}" type="parTrans" cxnId="{E114D472-1AF4-4DE6-8874-62688AC3328F}">
      <dgm:prSet/>
      <dgm:spPr/>
      <dgm:t>
        <a:bodyPr/>
        <a:lstStyle/>
        <a:p>
          <a:endParaRPr lang="en-US"/>
        </a:p>
      </dgm:t>
    </dgm:pt>
    <dgm:pt modelId="{DAE2B8FD-C4F7-4FCB-A67E-64025707C2AE}" type="sibTrans" cxnId="{E114D472-1AF4-4DE6-8874-62688AC3328F}">
      <dgm:prSet/>
      <dgm:spPr/>
      <dgm:t>
        <a:bodyPr/>
        <a:lstStyle/>
        <a:p>
          <a:endParaRPr lang="en-US"/>
        </a:p>
      </dgm:t>
    </dgm:pt>
    <dgm:pt modelId="{71F277B4-EDCC-4C37-AB9F-51B7942E4B12}" type="pres">
      <dgm:prSet presAssocID="{0131AD4C-E0D8-4559-A1BD-EC42327A8FD9}" presName="matrix" presStyleCnt="0">
        <dgm:presLayoutVars>
          <dgm:chMax val="1"/>
          <dgm:dir/>
          <dgm:resizeHandles val="exact"/>
        </dgm:presLayoutVars>
      </dgm:prSet>
      <dgm:spPr/>
    </dgm:pt>
    <dgm:pt modelId="{73087362-4960-45C6-A159-D2B58E336073}" type="pres">
      <dgm:prSet presAssocID="{0131AD4C-E0D8-4559-A1BD-EC42327A8FD9}" presName="diamond" presStyleLbl="bgShp" presStyleIdx="0" presStyleCnt="1"/>
      <dgm:spPr/>
    </dgm:pt>
    <dgm:pt modelId="{5C2FE32B-A2F1-48FF-A5A4-418E190ED16D}" type="pres">
      <dgm:prSet presAssocID="{0131AD4C-E0D8-4559-A1BD-EC42327A8FD9}" presName="quad1" presStyleLbl="node1" presStyleIdx="0" presStyleCnt="4">
        <dgm:presLayoutVars>
          <dgm:chMax val="0"/>
          <dgm:chPref val="0"/>
          <dgm:bulletEnabled val="1"/>
        </dgm:presLayoutVars>
      </dgm:prSet>
      <dgm:spPr/>
    </dgm:pt>
    <dgm:pt modelId="{B9C772A0-4B87-4C96-B5DB-4DC5DD2BDFE0}" type="pres">
      <dgm:prSet presAssocID="{0131AD4C-E0D8-4559-A1BD-EC42327A8FD9}" presName="quad2" presStyleLbl="node1" presStyleIdx="1" presStyleCnt="4">
        <dgm:presLayoutVars>
          <dgm:chMax val="0"/>
          <dgm:chPref val="0"/>
          <dgm:bulletEnabled val="1"/>
        </dgm:presLayoutVars>
      </dgm:prSet>
      <dgm:spPr/>
    </dgm:pt>
    <dgm:pt modelId="{D0D0E80D-8E7D-4FAF-B732-D540BFA95895}" type="pres">
      <dgm:prSet presAssocID="{0131AD4C-E0D8-4559-A1BD-EC42327A8FD9}" presName="quad3" presStyleLbl="node1" presStyleIdx="2" presStyleCnt="4">
        <dgm:presLayoutVars>
          <dgm:chMax val="0"/>
          <dgm:chPref val="0"/>
          <dgm:bulletEnabled val="1"/>
        </dgm:presLayoutVars>
      </dgm:prSet>
      <dgm:spPr/>
    </dgm:pt>
    <dgm:pt modelId="{489302E7-BED2-4B56-A0C3-D161048BA8C7}" type="pres">
      <dgm:prSet presAssocID="{0131AD4C-E0D8-4559-A1BD-EC42327A8FD9}" presName="quad4" presStyleLbl="node1" presStyleIdx="3" presStyleCnt="4">
        <dgm:presLayoutVars>
          <dgm:chMax val="0"/>
          <dgm:chPref val="0"/>
          <dgm:bulletEnabled val="1"/>
        </dgm:presLayoutVars>
      </dgm:prSet>
      <dgm:spPr/>
    </dgm:pt>
  </dgm:ptLst>
  <dgm:cxnLst>
    <dgm:cxn modelId="{23411F08-A43B-45E9-B6CF-61CE550FEF32}" type="presOf" srcId="{1B4400B2-928C-4BBA-8046-7710F1A80D71}" destId="{B9C772A0-4B87-4C96-B5DB-4DC5DD2BDFE0}" srcOrd="0" destOrd="0" presId="urn:microsoft.com/office/officeart/2005/8/layout/matrix3"/>
    <dgm:cxn modelId="{AB64C76D-C6CE-4059-9255-1EB486E34748}" type="presOf" srcId="{64074BE9-936A-466E-9F2E-EE2EAECB78EC}" destId="{5C2FE32B-A2F1-48FF-A5A4-418E190ED16D}" srcOrd="0" destOrd="0" presId="urn:microsoft.com/office/officeart/2005/8/layout/matrix3"/>
    <dgm:cxn modelId="{D7BAE16D-5FC5-4209-AA66-C91D681C9CBA}" type="presOf" srcId="{0131AD4C-E0D8-4559-A1BD-EC42327A8FD9}" destId="{71F277B4-EDCC-4C37-AB9F-51B7942E4B12}" srcOrd="0" destOrd="0" presId="urn:microsoft.com/office/officeart/2005/8/layout/matrix3"/>
    <dgm:cxn modelId="{E114D472-1AF4-4DE6-8874-62688AC3328F}" srcId="{0131AD4C-E0D8-4559-A1BD-EC42327A8FD9}" destId="{93B9EBCC-0EF8-425C-A9AD-73E38F6C183F}" srcOrd="3" destOrd="0" parTransId="{185AED63-93CB-47CA-8D8B-477C857D0E5A}" sibTransId="{DAE2B8FD-C4F7-4FCB-A67E-64025707C2AE}"/>
    <dgm:cxn modelId="{E7BBEC56-01F8-437E-8A58-37D41B78E673}" type="presOf" srcId="{13C98683-16A3-45FA-9B8C-61EFED11F0FF}" destId="{D0D0E80D-8E7D-4FAF-B732-D540BFA95895}" srcOrd="0" destOrd="0" presId="urn:microsoft.com/office/officeart/2005/8/layout/matrix3"/>
    <dgm:cxn modelId="{5E338586-1AB7-447C-877B-5AA5CAF2F66E}" srcId="{0131AD4C-E0D8-4559-A1BD-EC42327A8FD9}" destId="{1B4400B2-928C-4BBA-8046-7710F1A80D71}" srcOrd="1" destOrd="0" parTransId="{07272697-D733-4911-BD89-B0464C5ABC45}" sibTransId="{04240465-9D9E-4165-8140-0D12E5EE8F01}"/>
    <dgm:cxn modelId="{5E04DC96-9D08-43AA-BD04-9A4DB4AE469F}" srcId="{0131AD4C-E0D8-4559-A1BD-EC42327A8FD9}" destId="{13C98683-16A3-45FA-9B8C-61EFED11F0FF}" srcOrd="2" destOrd="0" parTransId="{199DAC55-6821-468E-A90E-ACF569FA3DB9}" sibTransId="{FC0E6306-EE1D-4639-A137-BBEAFF370D47}"/>
    <dgm:cxn modelId="{40588699-5B45-472A-9AFA-330ECF4B800D}" srcId="{0131AD4C-E0D8-4559-A1BD-EC42327A8FD9}" destId="{64074BE9-936A-466E-9F2E-EE2EAECB78EC}" srcOrd="0" destOrd="0" parTransId="{68161247-9436-4A12-85E5-F92CB91221FC}" sibTransId="{CEDD3E83-26E8-4957-A243-D0B7C40B1453}"/>
    <dgm:cxn modelId="{3BBBAFA4-241C-464F-8F4A-4B3A28E3A56A}" type="presOf" srcId="{93B9EBCC-0EF8-425C-A9AD-73E38F6C183F}" destId="{489302E7-BED2-4B56-A0C3-D161048BA8C7}" srcOrd="0" destOrd="0" presId="urn:microsoft.com/office/officeart/2005/8/layout/matrix3"/>
    <dgm:cxn modelId="{4DA47C8E-D5AB-41B5-9FD9-86076B45ECEF}" type="presParOf" srcId="{71F277B4-EDCC-4C37-AB9F-51B7942E4B12}" destId="{73087362-4960-45C6-A159-D2B58E336073}" srcOrd="0" destOrd="0" presId="urn:microsoft.com/office/officeart/2005/8/layout/matrix3"/>
    <dgm:cxn modelId="{097EDA92-4462-4097-9C1C-BB2F3F521A96}" type="presParOf" srcId="{71F277B4-EDCC-4C37-AB9F-51B7942E4B12}" destId="{5C2FE32B-A2F1-48FF-A5A4-418E190ED16D}" srcOrd="1" destOrd="0" presId="urn:microsoft.com/office/officeart/2005/8/layout/matrix3"/>
    <dgm:cxn modelId="{DCEC05C4-94B2-4378-B6A1-1557D8FB4A35}" type="presParOf" srcId="{71F277B4-EDCC-4C37-AB9F-51B7942E4B12}" destId="{B9C772A0-4B87-4C96-B5DB-4DC5DD2BDFE0}" srcOrd="2" destOrd="0" presId="urn:microsoft.com/office/officeart/2005/8/layout/matrix3"/>
    <dgm:cxn modelId="{D0717F4E-0F22-4B82-B3D4-CFDA83E782C1}" type="presParOf" srcId="{71F277B4-EDCC-4C37-AB9F-51B7942E4B12}" destId="{D0D0E80D-8E7D-4FAF-B732-D540BFA95895}" srcOrd="3" destOrd="0" presId="urn:microsoft.com/office/officeart/2005/8/layout/matrix3"/>
    <dgm:cxn modelId="{68DDDC60-FC74-4A3C-8D6F-AD6EF1A271DE}" type="presParOf" srcId="{71F277B4-EDCC-4C37-AB9F-51B7942E4B12}" destId="{489302E7-BED2-4B56-A0C3-D161048BA8C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EE8CAD0-58BA-4718-8196-BC9096908E5A}" type="doc">
      <dgm:prSet loTypeId="urn:microsoft.com/office/officeart/2005/8/layout/default" loCatId="list" qsTypeId="urn:microsoft.com/office/officeart/2005/8/quickstyle/simple1" qsCatId="simple" csTypeId="urn:microsoft.com/office/officeart/2005/8/colors/accent4_2" csCatId="accent4"/>
      <dgm:spPr/>
      <dgm:t>
        <a:bodyPr/>
        <a:lstStyle/>
        <a:p>
          <a:endParaRPr lang="en-US"/>
        </a:p>
      </dgm:t>
    </dgm:pt>
    <dgm:pt modelId="{3D049B12-A64B-460B-A617-7C0255EA04AF}">
      <dgm:prSet/>
      <dgm:spPr/>
      <dgm:t>
        <a:bodyPr/>
        <a:lstStyle/>
        <a:p>
          <a:r>
            <a:rPr lang="en-US" b="1"/>
            <a:t>Informal networks and ‘old boys’ clubs’ influence who is visible and supported</a:t>
          </a:r>
          <a:endParaRPr lang="en-US"/>
        </a:p>
      </dgm:t>
    </dgm:pt>
    <dgm:pt modelId="{E12057BB-CCE2-484C-AC47-F96EB6F77617}" type="parTrans" cxnId="{ACD993D3-FD2B-413D-AF71-AC1276FE0ACC}">
      <dgm:prSet/>
      <dgm:spPr/>
      <dgm:t>
        <a:bodyPr/>
        <a:lstStyle/>
        <a:p>
          <a:endParaRPr lang="en-US"/>
        </a:p>
      </dgm:t>
    </dgm:pt>
    <dgm:pt modelId="{6BFF18B7-24B8-484E-8598-2835928038BC}" type="sibTrans" cxnId="{ACD993D3-FD2B-413D-AF71-AC1276FE0ACC}">
      <dgm:prSet/>
      <dgm:spPr/>
      <dgm:t>
        <a:bodyPr/>
        <a:lstStyle/>
        <a:p>
          <a:endParaRPr lang="en-US"/>
        </a:p>
      </dgm:t>
    </dgm:pt>
    <dgm:pt modelId="{BEC9D3E3-9B67-481D-848D-59F4BA861852}">
      <dgm:prSet/>
      <dgm:spPr/>
      <dgm:t>
        <a:bodyPr/>
        <a:lstStyle/>
        <a:p>
          <a:r>
            <a:rPr lang="en-US"/>
            <a:t>High-profile projects and international assignments often allocated through networks</a:t>
          </a:r>
        </a:p>
      </dgm:t>
    </dgm:pt>
    <dgm:pt modelId="{A83D3F9B-9550-4162-AA82-5716977016B0}" type="parTrans" cxnId="{EA38C640-E4C5-4D27-B3AB-E61128258B8F}">
      <dgm:prSet/>
      <dgm:spPr/>
      <dgm:t>
        <a:bodyPr/>
        <a:lstStyle/>
        <a:p>
          <a:endParaRPr lang="en-US"/>
        </a:p>
      </dgm:t>
    </dgm:pt>
    <dgm:pt modelId="{E7B1029E-E790-4BC9-B1D0-B560CC26EDB7}" type="sibTrans" cxnId="{EA38C640-E4C5-4D27-B3AB-E61128258B8F}">
      <dgm:prSet/>
      <dgm:spPr/>
      <dgm:t>
        <a:bodyPr/>
        <a:lstStyle/>
        <a:p>
          <a:endParaRPr lang="en-US"/>
        </a:p>
      </dgm:t>
    </dgm:pt>
    <dgm:pt modelId="{EF3624D3-3A01-448F-8F5B-728977708C9A}">
      <dgm:prSet/>
      <dgm:spPr/>
      <dgm:t>
        <a:bodyPr/>
        <a:lstStyle/>
        <a:p>
          <a:r>
            <a:rPr lang="en-US"/>
            <a:t>Sponsorship and advocacy disproportionately favour male engineers</a:t>
          </a:r>
        </a:p>
      </dgm:t>
    </dgm:pt>
    <dgm:pt modelId="{77CCD26B-72C0-45B6-BC1F-67B0BBA8BED9}" type="parTrans" cxnId="{8227DDD5-EC4B-4E95-88F4-64DFBD495640}">
      <dgm:prSet/>
      <dgm:spPr/>
      <dgm:t>
        <a:bodyPr/>
        <a:lstStyle/>
        <a:p>
          <a:endParaRPr lang="en-US"/>
        </a:p>
      </dgm:t>
    </dgm:pt>
    <dgm:pt modelId="{B18320FB-65ED-4334-8DD2-CB25E5BA7CB7}" type="sibTrans" cxnId="{8227DDD5-EC4B-4E95-88F4-64DFBD495640}">
      <dgm:prSet/>
      <dgm:spPr/>
      <dgm:t>
        <a:bodyPr/>
        <a:lstStyle/>
        <a:p>
          <a:endParaRPr lang="en-US"/>
        </a:p>
      </dgm:t>
    </dgm:pt>
    <dgm:pt modelId="{FF3DC96D-B571-450E-B6CF-E9D1DE13DD54}">
      <dgm:prSet/>
      <dgm:spPr/>
      <dgm:t>
        <a:bodyPr/>
        <a:lstStyle/>
        <a:p>
          <a:r>
            <a:rPr lang="en-US"/>
            <a:t>Women may be excluded from informal decision-making spaces</a:t>
          </a:r>
        </a:p>
      </dgm:t>
    </dgm:pt>
    <dgm:pt modelId="{2DDDD67D-1A1E-45F9-A7C5-8E66E77D3115}" type="parTrans" cxnId="{4C68FC1C-D889-428C-9930-3E1CCD3C5A31}">
      <dgm:prSet/>
      <dgm:spPr/>
      <dgm:t>
        <a:bodyPr/>
        <a:lstStyle/>
        <a:p>
          <a:endParaRPr lang="en-US"/>
        </a:p>
      </dgm:t>
    </dgm:pt>
    <dgm:pt modelId="{EDA56EB7-90EB-41C3-9185-5C6023AE3F40}" type="sibTrans" cxnId="{4C68FC1C-D889-428C-9930-3E1CCD3C5A31}">
      <dgm:prSet/>
      <dgm:spPr/>
      <dgm:t>
        <a:bodyPr/>
        <a:lstStyle/>
        <a:p>
          <a:endParaRPr lang="en-US"/>
        </a:p>
      </dgm:t>
    </dgm:pt>
    <dgm:pt modelId="{E985FB95-BA6A-4F9A-8F5E-3ADDE20C6B25}" type="pres">
      <dgm:prSet presAssocID="{0EE8CAD0-58BA-4718-8196-BC9096908E5A}" presName="diagram" presStyleCnt="0">
        <dgm:presLayoutVars>
          <dgm:dir/>
          <dgm:resizeHandles val="exact"/>
        </dgm:presLayoutVars>
      </dgm:prSet>
      <dgm:spPr/>
    </dgm:pt>
    <dgm:pt modelId="{4A16764D-9386-45A6-B047-C0058E9044DD}" type="pres">
      <dgm:prSet presAssocID="{3D049B12-A64B-460B-A617-7C0255EA04AF}" presName="node" presStyleLbl="node1" presStyleIdx="0" presStyleCnt="4">
        <dgm:presLayoutVars>
          <dgm:bulletEnabled val="1"/>
        </dgm:presLayoutVars>
      </dgm:prSet>
      <dgm:spPr/>
    </dgm:pt>
    <dgm:pt modelId="{4900C7B2-11F2-4749-B915-91D95468E490}" type="pres">
      <dgm:prSet presAssocID="{6BFF18B7-24B8-484E-8598-2835928038BC}" presName="sibTrans" presStyleCnt="0"/>
      <dgm:spPr/>
    </dgm:pt>
    <dgm:pt modelId="{C4B9970C-2AC5-435B-A7C8-943631EEC15B}" type="pres">
      <dgm:prSet presAssocID="{BEC9D3E3-9B67-481D-848D-59F4BA861852}" presName="node" presStyleLbl="node1" presStyleIdx="1" presStyleCnt="4">
        <dgm:presLayoutVars>
          <dgm:bulletEnabled val="1"/>
        </dgm:presLayoutVars>
      </dgm:prSet>
      <dgm:spPr/>
    </dgm:pt>
    <dgm:pt modelId="{9ABC3DBE-6F29-40DB-B7F5-6D9A0E97BC1E}" type="pres">
      <dgm:prSet presAssocID="{E7B1029E-E790-4BC9-B1D0-B560CC26EDB7}" presName="sibTrans" presStyleCnt="0"/>
      <dgm:spPr/>
    </dgm:pt>
    <dgm:pt modelId="{02385DC8-8611-455F-8897-E7B24975C950}" type="pres">
      <dgm:prSet presAssocID="{EF3624D3-3A01-448F-8F5B-728977708C9A}" presName="node" presStyleLbl="node1" presStyleIdx="2" presStyleCnt="4">
        <dgm:presLayoutVars>
          <dgm:bulletEnabled val="1"/>
        </dgm:presLayoutVars>
      </dgm:prSet>
      <dgm:spPr/>
    </dgm:pt>
    <dgm:pt modelId="{BD0AA91F-3C68-4708-908A-B78CF9516DEF}" type="pres">
      <dgm:prSet presAssocID="{B18320FB-65ED-4334-8DD2-CB25E5BA7CB7}" presName="sibTrans" presStyleCnt="0"/>
      <dgm:spPr/>
    </dgm:pt>
    <dgm:pt modelId="{EA92C1C3-B63B-484C-963D-2EFE02CF1460}" type="pres">
      <dgm:prSet presAssocID="{FF3DC96D-B571-450E-B6CF-E9D1DE13DD54}" presName="node" presStyleLbl="node1" presStyleIdx="3" presStyleCnt="4">
        <dgm:presLayoutVars>
          <dgm:bulletEnabled val="1"/>
        </dgm:presLayoutVars>
      </dgm:prSet>
      <dgm:spPr/>
    </dgm:pt>
  </dgm:ptLst>
  <dgm:cxnLst>
    <dgm:cxn modelId="{7CD91A1B-50BB-4CA1-822E-987E76262CC4}" type="presOf" srcId="{FF3DC96D-B571-450E-B6CF-E9D1DE13DD54}" destId="{EA92C1C3-B63B-484C-963D-2EFE02CF1460}" srcOrd="0" destOrd="0" presId="urn:microsoft.com/office/officeart/2005/8/layout/default"/>
    <dgm:cxn modelId="{4C68FC1C-D889-428C-9930-3E1CCD3C5A31}" srcId="{0EE8CAD0-58BA-4718-8196-BC9096908E5A}" destId="{FF3DC96D-B571-450E-B6CF-E9D1DE13DD54}" srcOrd="3" destOrd="0" parTransId="{2DDDD67D-1A1E-45F9-A7C5-8E66E77D3115}" sibTransId="{EDA56EB7-90EB-41C3-9185-5C6023AE3F40}"/>
    <dgm:cxn modelId="{EA38C640-E4C5-4D27-B3AB-E61128258B8F}" srcId="{0EE8CAD0-58BA-4718-8196-BC9096908E5A}" destId="{BEC9D3E3-9B67-481D-848D-59F4BA861852}" srcOrd="1" destOrd="0" parTransId="{A83D3F9B-9550-4162-AA82-5716977016B0}" sibTransId="{E7B1029E-E790-4BC9-B1D0-B560CC26EDB7}"/>
    <dgm:cxn modelId="{AC0EC061-C814-4726-844A-48F2E192BB4F}" type="presOf" srcId="{BEC9D3E3-9B67-481D-848D-59F4BA861852}" destId="{C4B9970C-2AC5-435B-A7C8-943631EEC15B}" srcOrd="0" destOrd="0" presId="urn:microsoft.com/office/officeart/2005/8/layout/default"/>
    <dgm:cxn modelId="{E95F3179-C917-48D9-A369-DC88D6331AC2}" type="presOf" srcId="{EF3624D3-3A01-448F-8F5B-728977708C9A}" destId="{02385DC8-8611-455F-8897-E7B24975C950}" srcOrd="0" destOrd="0" presId="urn:microsoft.com/office/officeart/2005/8/layout/default"/>
    <dgm:cxn modelId="{ACD993D3-FD2B-413D-AF71-AC1276FE0ACC}" srcId="{0EE8CAD0-58BA-4718-8196-BC9096908E5A}" destId="{3D049B12-A64B-460B-A617-7C0255EA04AF}" srcOrd="0" destOrd="0" parTransId="{E12057BB-CCE2-484C-AC47-F96EB6F77617}" sibTransId="{6BFF18B7-24B8-484E-8598-2835928038BC}"/>
    <dgm:cxn modelId="{8227DDD5-EC4B-4E95-88F4-64DFBD495640}" srcId="{0EE8CAD0-58BA-4718-8196-BC9096908E5A}" destId="{EF3624D3-3A01-448F-8F5B-728977708C9A}" srcOrd="2" destOrd="0" parTransId="{77CCD26B-72C0-45B6-BC1F-67B0BBA8BED9}" sibTransId="{B18320FB-65ED-4334-8DD2-CB25E5BA7CB7}"/>
    <dgm:cxn modelId="{69C21AD7-EA06-4052-949E-B68AFC579231}" type="presOf" srcId="{3D049B12-A64B-460B-A617-7C0255EA04AF}" destId="{4A16764D-9386-45A6-B047-C0058E9044DD}" srcOrd="0" destOrd="0" presId="urn:microsoft.com/office/officeart/2005/8/layout/default"/>
    <dgm:cxn modelId="{64CBFBE8-E14B-458E-B90E-734F36DCDC82}" type="presOf" srcId="{0EE8CAD0-58BA-4718-8196-BC9096908E5A}" destId="{E985FB95-BA6A-4F9A-8F5E-3ADDE20C6B25}" srcOrd="0" destOrd="0" presId="urn:microsoft.com/office/officeart/2005/8/layout/default"/>
    <dgm:cxn modelId="{447E4D7E-23BB-4224-923D-2E08C367D988}" type="presParOf" srcId="{E985FB95-BA6A-4F9A-8F5E-3ADDE20C6B25}" destId="{4A16764D-9386-45A6-B047-C0058E9044DD}" srcOrd="0" destOrd="0" presId="urn:microsoft.com/office/officeart/2005/8/layout/default"/>
    <dgm:cxn modelId="{B9C974E1-930F-4E71-AD1A-9E747493E884}" type="presParOf" srcId="{E985FB95-BA6A-4F9A-8F5E-3ADDE20C6B25}" destId="{4900C7B2-11F2-4749-B915-91D95468E490}" srcOrd="1" destOrd="0" presId="urn:microsoft.com/office/officeart/2005/8/layout/default"/>
    <dgm:cxn modelId="{512F1766-CF1A-4E16-8AC1-E3F2A13FD265}" type="presParOf" srcId="{E985FB95-BA6A-4F9A-8F5E-3ADDE20C6B25}" destId="{C4B9970C-2AC5-435B-A7C8-943631EEC15B}" srcOrd="2" destOrd="0" presId="urn:microsoft.com/office/officeart/2005/8/layout/default"/>
    <dgm:cxn modelId="{C88B5C4E-EB40-435C-BD70-F67D4499852C}" type="presParOf" srcId="{E985FB95-BA6A-4F9A-8F5E-3ADDE20C6B25}" destId="{9ABC3DBE-6F29-40DB-B7F5-6D9A0E97BC1E}" srcOrd="3" destOrd="0" presId="urn:microsoft.com/office/officeart/2005/8/layout/default"/>
    <dgm:cxn modelId="{EE40127D-A4F3-4ADD-87CC-B3A1E70BCA64}" type="presParOf" srcId="{E985FB95-BA6A-4F9A-8F5E-3ADDE20C6B25}" destId="{02385DC8-8611-455F-8897-E7B24975C950}" srcOrd="4" destOrd="0" presId="urn:microsoft.com/office/officeart/2005/8/layout/default"/>
    <dgm:cxn modelId="{2C7749F2-36C1-4A27-9A79-4A29C6E1E6F0}" type="presParOf" srcId="{E985FB95-BA6A-4F9A-8F5E-3ADDE20C6B25}" destId="{BD0AA91F-3C68-4708-908A-B78CF9516DEF}" srcOrd="5" destOrd="0" presId="urn:microsoft.com/office/officeart/2005/8/layout/default"/>
    <dgm:cxn modelId="{7FED977F-5BAA-43C7-97F9-ADD40757C1B2}" type="presParOf" srcId="{E985FB95-BA6A-4F9A-8F5E-3ADDE20C6B25}" destId="{EA92C1C3-B63B-484C-963D-2EFE02CF1460}"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63BE7CF-BDCD-4FC0-90E1-2D52C7A04C31}"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DDE56EAF-7F10-460B-B336-C9AA34997441}">
      <dgm:prSet/>
      <dgm:spPr/>
      <dgm:t>
        <a:bodyPr/>
        <a:lstStyle/>
        <a:p>
          <a:r>
            <a:rPr lang="en-US" b="1"/>
            <a:t>Women remain underrepresented in mechanical engineering leadership</a:t>
          </a:r>
          <a:endParaRPr lang="en-US"/>
        </a:p>
      </dgm:t>
    </dgm:pt>
    <dgm:pt modelId="{35AB0ED4-37E1-4016-82E0-776F11FCCD87}" type="parTrans" cxnId="{7491F040-592B-49EA-9042-FC3B4A16B98B}">
      <dgm:prSet/>
      <dgm:spPr/>
      <dgm:t>
        <a:bodyPr/>
        <a:lstStyle/>
        <a:p>
          <a:endParaRPr lang="en-US"/>
        </a:p>
      </dgm:t>
    </dgm:pt>
    <dgm:pt modelId="{B327BC6C-ED14-4099-B65C-9CD322C95AF3}" type="sibTrans" cxnId="{7491F040-592B-49EA-9042-FC3B4A16B98B}">
      <dgm:prSet/>
      <dgm:spPr/>
      <dgm:t>
        <a:bodyPr/>
        <a:lstStyle/>
        <a:p>
          <a:endParaRPr lang="en-US"/>
        </a:p>
      </dgm:t>
    </dgm:pt>
    <dgm:pt modelId="{DD4118B6-663F-4472-8CAA-90A29B002833}">
      <dgm:prSet/>
      <dgm:spPr/>
      <dgm:t>
        <a:bodyPr/>
        <a:lstStyle/>
        <a:p>
          <a:r>
            <a:rPr lang="en-US"/>
            <a:t>Barriers are cultural, political and structural—not just pipeline issues</a:t>
          </a:r>
        </a:p>
      </dgm:t>
    </dgm:pt>
    <dgm:pt modelId="{6414783F-F15D-46ED-AA87-CE5B1157EA40}" type="parTrans" cxnId="{E9BCFDA0-F94B-40AC-9CA2-52C5C87C70B3}">
      <dgm:prSet/>
      <dgm:spPr/>
      <dgm:t>
        <a:bodyPr/>
        <a:lstStyle/>
        <a:p>
          <a:endParaRPr lang="en-US"/>
        </a:p>
      </dgm:t>
    </dgm:pt>
    <dgm:pt modelId="{581244CA-B5E5-4C87-BE2A-4BD73D7982CE}" type="sibTrans" cxnId="{E9BCFDA0-F94B-40AC-9CA2-52C5C87C70B3}">
      <dgm:prSet/>
      <dgm:spPr/>
      <dgm:t>
        <a:bodyPr/>
        <a:lstStyle/>
        <a:p>
          <a:endParaRPr lang="en-US"/>
        </a:p>
      </dgm:t>
    </dgm:pt>
    <dgm:pt modelId="{66FF42B2-4501-45FF-8E05-288CC8877E74}">
      <dgm:prSet/>
      <dgm:spPr/>
      <dgm:t>
        <a:bodyPr/>
        <a:lstStyle/>
        <a:p>
          <a:r>
            <a:rPr lang="en-US"/>
            <a:t>Diversity brings clear benefits for innovation and performance</a:t>
          </a:r>
        </a:p>
      </dgm:t>
    </dgm:pt>
    <dgm:pt modelId="{F99386F6-5C54-4FA8-8FF8-1E9087C285D0}" type="parTrans" cxnId="{93B9ADB0-1CC1-4F31-B03A-A8AA90051BF6}">
      <dgm:prSet/>
      <dgm:spPr/>
      <dgm:t>
        <a:bodyPr/>
        <a:lstStyle/>
        <a:p>
          <a:endParaRPr lang="en-US"/>
        </a:p>
      </dgm:t>
    </dgm:pt>
    <dgm:pt modelId="{8906ED89-8378-4B64-A65A-49E98EFF0115}" type="sibTrans" cxnId="{93B9ADB0-1CC1-4F31-B03A-A8AA90051BF6}">
      <dgm:prSet/>
      <dgm:spPr/>
      <dgm:t>
        <a:bodyPr/>
        <a:lstStyle/>
        <a:p>
          <a:endParaRPr lang="en-US"/>
        </a:p>
      </dgm:t>
    </dgm:pt>
    <dgm:pt modelId="{63520D05-A4D0-4296-840D-D299F79863BF}">
      <dgm:prSet/>
      <dgm:spPr/>
      <dgm:t>
        <a:bodyPr/>
        <a:lstStyle/>
        <a:p>
          <a:r>
            <a:rPr lang="en-US"/>
            <a:t>Inclusive leadership and systemic reform can expand opportunities for all</a:t>
          </a:r>
        </a:p>
      </dgm:t>
    </dgm:pt>
    <dgm:pt modelId="{6779ED8C-6778-4CE9-A54F-53ABCCD98F52}" type="parTrans" cxnId="{872A17F8-287B-4CA2-8FEE-3C29362F13CF}">
      <dgm:prSet/>
      <dgm:spPr/>
      <dgm:t>
        <a:bodyPr/>
        <a:lstStyle/>
        <a:p>
          <a:endParaRPr lang="en-US"/>
        </a:p>
      </dgm:t>
    </dgm:pt>
    <dgm:pt modelId="{B8260B77-0768-48AA-991A-253491EDB6D2}" type="sibTrans" cxnId="{872A17F8-287B-4CA2-8FEE-3C29362F13CF}">
      <dgm:prSet/>
      <dgm:spPr/>
      <dgm:t>
        <a:bodyPr/>
        <a:lstStyle/>
        <a:p>
          <a:endParaRPr lang="en-US"/>
        </a:p>
      </dgm:t>
    </dgm:pt>
    <dgm:pt modelId="{036BA505-3391-42FB-B29C-E739A27DCA63}" type="pres">
      <dgm:prSet presAssocID="{863BE7CF-BDCD-4FC0-90E1-2D52C7A04C31}" presName="matrix" presStyleCnt="0">
        <dgm:presLayoutVars>
          <dgm:chMax val="1"/>
          <dgm:dir/>
          <dgm:resizeHandles val="exact"/>
        </dgm:presLayoutVars>
      </dgm:prSet>
      <dgm:spPr/>
    </dgm:pt>
    <dgm:pt modelId="{97E99C05-980A-4E9D-B59E-932AF0E71758}" type="pres">
      <dgm:prSet presAssocID="{863BE7CF-BDCD-4FC0-90E1-2D52C7A04C31}" presName="diamond" presStyleLbl="bgShp" presStyleIdx="0" presStyleCnt="1"/>
      <dgm:spPr/>
    </dgm:pt>
    <dgm:pt modelId="{7273A5B9-11F7-4C0A-AC83-82D9BC44F70F}" type="pres">
      <dgm:prSet presAssocID="{863BE7CF-BDCD-4FC0-90E1-2D52C7A04C31}" presName="quad1" presStyleLbl="node1" presStyleIdx="0" presStyleCnt="4">
        <dgm:presLayoutVars>
          <dgm:chMax val="0"/>
          <dgm:chPref val="0"/>
          <dgm:bulletEnabled val="1"/>
        </dgm:presLayoutVars>
      </dgm:prSet>
      <dgm:spPr/>
    </dgm:pt>
    <dgm:pt modelId="{273447B8-4DE0-4EA4-860A-E41F8D11C2E6}" type="pres">
      <dgm:prSet presAssocID="{863BE7CF-BDCD-4FC0-90E1-2D52C7A04C31}" presName="quad2" presStyleLbl="node1" presStyleIdx="1" presStyleCnt="4">
        <dgm:presLayoutVars>
          <dgm:chMax val="0"/>
          <dgm:chPref val="0"/>
          <dgm:bulletEnabled val="1"/>
        </dgm:presLayoutVars>
      </dgm:prSet>
      <dgm:spPr/>
    </dgm:pt>
    <dgm:pt modelId="{6A7AB233-6E61-4A3E-9A5F-E775787EF6AF}" type="pres">
      <dgm:prSet presAssocID="{863BE7CF-BDCD-4FC0-90E1-2D52C7A04C31}" presName="quad3" presStyleLbl="node1" presStyleIdx="2" presStyleCnt="4">
        <dgm:presLayoutVars>
          <dgm:chMax val="0"/>
          <dgm:chPref val="0"/>
          <dgm:bulletEnabled val="1"/>
        </dgm:presLayoutVars>
      </dgm:prSet>
      <dgm:spPr/>
    </dgm:pt>
    <dgm:pt modelId="{997AA27A-9957-4C8A-B323-E67AE99A3EF0}" type="pres">
      <dgm:prSet presAssocID="{863BE7CF-BDCD-4FC0-90E1-2D52C7A04C31}" presName="quad4" presStyleLbl="node1" presStyleIdx="3" presStyleCnt="4">
        <dgm:presLayoutVars>
          <dgm:chMax val="0"/>
          <dgm:chPref val="0"/>
          <dgm:bulletEnabled val="1"/>
        </dgm:presLayoutVars>
      </dgm:prSet>
      <dgm:spPr/>
    </dgm:pt>
  </dgm:ptLst>
  <dgm:cxnLst>
    <dgm:cxn modelId="{2AC74C16-F29D-4957-AFA6-F6A284E7553E}" type="presOf" srcId="{63520D05-A4D0-4296-840D-D299F79863BF}" destId="{997AA27A-9957-4C8A-B323-E67AE99A3EF0}" srcOrd="0" destOrd="0" presId="urn:microsoft.com/office/officeart/2005/8/layout/matrix3"/>
    <dgm:cxn modelId="{8CA75234-F076-41B8-BCF9-164771AE2E66}" type="presOf" srcId="{DDE56EAF-7F10-460B-B336-C9AA34997441}" destId="{7273A5B9-11F7-4C0A-AC83-82D9BC44F70F}" srcOrd="0" destOrd="0" presId="urn:microsoft.com/office/officeart/2005/8/layout/matrix3"/>
    <dgm:cxn modelId="{7491F040-592B-49EA-9042-FC3B4A16B98B}" srcId="{863BE7CF-BDCD-4FC0-90E1-2D52C7A04C31}" destId="{DDE56EAF-7F10-460B-B336-C9AA34997441}" srcOrd="0" destOrd="0" parTransId="{35AB0ED4-37E1-4016-82E0-776F11FCCD87}" sibTransId="{B327BC6C-ED14-4099-B65C-9CD322C95AF3}"/>
    <dgm:cxn modelId="{7C8A7761-5C2D-425D-88D3-DF332629430C}" type="presOf" srcId="{DD4118B6-663F-4472-8CAA-90A29B002833}" destId="{273447B8-4DE0-4EA4-860A-E41F8D11C2E6}" srcOrd="0" destOrd="0" presId="urn:microsoft.com/office/officeart/2005/8/layout/matrix3"/>
    <dgm:cxn modelId="{69CF3389-02C4-42ED-ABF6-A48F908030D4}" type="presOf" srcId="{863BE7CF-BDCD-4FC0-90E1-2D52C7A04C31}" destId="{036BA505-3391-42FB-B29C-E739A27DCA63}" srcOrd="0" destOrd="0" presId="urn:microsoft.com/office/officeart/2005/8/layout/matrix3"/>
    <dgm:cxn modelId="{E9BCFDA0-F94B-40AC-9CA2-52C5C87C70B3}" srcId="{863BE7CF-BDCD-4FC0-90E1-2D52C7A04C31}" destId="{DD4118B6-663F-4472-8CAA-90A29B002833}" srcOrd="1" destOrd="0" parTransId="{6414783F-F15D-46ED-AA87-CE5B1157EA40}" sibTransId="{581244CA-B5E5-4C87-BE2A-4BD73D7982CE}"/>
    <dgm:cxn modelId="{93B9ADB0-1CC1-4F31-B03A-A8AA90051BF6}" srcId="{863BE7CF-BDCD-4FC0-90E1-2D52C7A04C31}" destId="{66FF42B2-4501-45FF-8E05-288CC8877E74}" srcOrd="2" destOrd="0" parTransId="{F99386F6-5C54-4FA8-8FF8-1E9087C285D0}" sibTransId="{8906ED89-8378-4B64-A65A-49E98EFF0115}"/>
    <dgm:cxn modelId="{9390D9B0-3066-4CC4-ACA1-6AA4C71D8B42}" type="presOf" srcId="{66FF42B2-4501-45FF-8E05-288CC8877E74}" destId="{6A7AB233-6E61-4A3E-9A5F-E775787EF6AF}" srcOrd="0" destOrd="0" presId="urn:microsoft.com/office/officeart/2005/8/layout/matrix3"/>
    <dgm:cxn modelId="{872A17F8-287B-4CA2-8FEE-3C29362F13CF}" srcId="{863BE7CF-BDCD-4FC0-90E1-2D52C7A04C31}" destId="{63520D05-A4D0-4296-840D-D299F79863BF}" srcOrd="3" destOrd="0" parTransId="{6779ED8C-6778-4CE9-A54F-53ABCCD98F52}" sibTransId="{B8260B77-0768-48AA-991A-253491EDB6D2}"/>
    <dgm:cxn modelId="{7BD5F05D-DDC8-4335-A36A-B6FCE09B5BC6}" type="presParOf" srcId="{036BA505-3391-42FB-B29C-E739A27DCA63}" destId="{97E99C05-980A-4E9D-B59E-932AF0E71758}" srcOrd="0" destOrd="0" presId="urn:microsoft.com/office/officeart/2005/8/layout/matrix3"/>
    <dgm:cxn modelId="{BAE6C8D0-0ED5-4EBD-896A-773BAAA366F1}" type="presParOf" srcId="{036BA505-3391-42FB-B29C-E739A27DCA63}" destId="{7273A5B9-11F7-4C0A-AC83-82D9BC44F70F}" srcOrd="1" destOrd="0" presId="urn:microsoft.com/office/officeart/2005/8/layout/matrix3"/>
    <dgm:cxn modelId="{72B251F6-0959-48A2-8963-1E522FF65C1F}" type="presParOf" srcId="{036BA505-3391-42FB-B29C-E739A27DCA63}" destId="{273447B8-4DE0-4EA4-860A-E41F8D11C2E6}" srcOrd="2" destOrd="0" presId="urn:microsoft.com/office/officeart/2005/8/layout/matrix3"/>
    <dgm:cxn modelId="{91AE7142-22AA-4458-8554-DAE752F611AF}" type="presParOf" srcId="{036BA505-3391-42FB-B29C-E739A27DCA63}" destId="{6A7AB233-6E61-4A3E-9A5F-E775787EF6AF}" srcOrd="3" destOrd="0" presId="urn:microsoft.com/office/officeart/2005/8/layout/matrix3"/>
    <dgm:cxn modelId="{8BC51C61-B853-47CA-9D8F-4329825C720E}" type="presParOf" srcId="{036BA505-3391-42FB-B29C-E739A27DCA63}" destId="{997AA27A-9957-4C8A-B323-E67AE99A3EF0}"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DFC4A8-091C-4D52-B314-3DCCAA7F7547}">
      <dsp:nvSpPr>
        <dsp:cNvPr id="0" name=""/>
        <dsp:cNvSpPr/>
      </dsp:nvSpPr>
      <dsp:spPr>
        <a:xfrm>
          <a:off x="294370" y="0"/>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116342-DF23-41E7-8277-9C48188A3FB8}">
      <dsp:nvSpPr>
        <dsp:cNvPr id="0" name=""/>
        <dsp:cNvSpPr/>
      </dsp:nvSpPr>
      <dsp:spPr>
        <a:xfrm>
          <a:off x="458038" y="0"/>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9A9711-6899-4740-9144-F76BE58F0AFA}">
      <dsp:nvSpPr>
        <dsp:cNvPr id="0" name=""/>
        <dsp:cNvSpPr/>
      </dsp:nvSpPr>
      <dsp:spPr>
        <a:xfrm>
          <a:off x="102835" y="1316424"/>
          <a:ext cx="18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b="1" kern="1200" dirty="0"/>
            <a:t>Examine current representation of women in mechanical engineering and leadership</a:t>
          </a:r>
          <a:endParaRPr lang="en-US" sz="1200" kern="1200" dirty="0"/>
        </a:p>
      </dsp:txBody>
      <dsp:txXfrm>
        <a:off x="102835" y="1316424"/>
        <a:ext cx="1800000" cy="855000"/>
      </dsp:txXfrm>
    </dsp:sp>
    <dsp:sp modelId="{AFDE7E1D-198F-4A93-890F-96374CD83C39}">
      <dsp:nvSpPr>
        <dsp:cNvPr id="0" name=""/>
        <dsp:cNvSpPr/>
      </dsp:nvSpPr>
      <dsp:spPr>
        <a:xfrm>
          <a:off x="2280421" y="0"/>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71DEF1-966F-406C-BFAF-C735407BE9D0}">
      <dsp:nvSpPr>
        <dsp:cNvPr id="0" name=""/>
        <dsp:cNvSpPr/>
      </dsp:nvSpPr>
      <dsp:spPr>
        <a:xfrm>
          <a:off x="2502699" y="0"/>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29EDB3-1FD0-44D9-99B3-7E6C758EA10C}">
      <dsp:nvSpPr>
        <dsp:cNvPr id="0" name=""/>
        <dsp:cNvSpPr/>
      </dsp:nvSpPr>
      <dsp:spPr>
        <a:xfrm>
          <a:off x="2130697" y="1249153"/>
          <a:ext cx="18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accent3">
                  <a:lumMod val="50000"/>
                </a:schemeClr>
              </a:solidFill>
            </a:rPr>
            <a:t>Explore cultural, political and structural barriers to progression</a:t>
          </a:r>
        </a:p>
      </dsp:txBody>
      <dsp:txXfrm>
        <a:off x="2130697" y="1249153"/>
        <a:ext cx="1800000" cy="855000"/>
      </dsp:txXfrm>
    </dsp:sp>
    <dsp:sp modelId="{52898DBF-6468-4AAA-BBF5-790541025300}">
      <dsp:nvSpPr>
        <dsp:cNvPr id="0" name=""/>
        <dsp:cNvSpPr/>
      </dsp:nvSpPr>
      <dsp:spPr>
        <a:xfrm>
          <a:off x="4207850" y="0"/>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AAFF7E-4B4D-4C44-94C0-35776A319C95}">
      <dsp:nvSpPr>
        <dsp:cNvPr id="0" name=""/>
        <dsp:cNvSpPr/>
      </dsp:nvSpPr>
      <dsp:spPr>
        <a:xfrm>
          <a:off x="4418404" y="0"/>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0E202E-0576-4DBD-B34E-9E4AC46066AE}">
      <dsp:nvSpPr>
        <dsp:cNvPr id="0" name=""/>
        <dsp:cNvSpPr/>
      </dsp:nvSpPr>
      <dsp:spPr>
        <a:xfrm>
          <a:off x="4088953" y="1249153"/>
          <a:ext cx="18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Discuss benefits of diversity and inclusive leadership approaches</a:t>
          </a:r>
        </a:p>
      </dsp:txBody>
      <dsp:txXfrm>
        <a:off x="4088953" y="1249153"/>
        <a:ext cx="1800000" cy="855000"/>
      </dsp:txXfrm>
    </dsp:sp>
    <dsp:sp modelId="{1DC90FFD-5552-4F13-95B2-E89B8F8ABADC}">
      <dsp:nvSpPr>
        <dsp:cNvPr id="0" name=""/>
        <dsp:cNvSpPr/>
      </dsp:nvSpPr>
      <dsp:spPr>
        <a:xfrm>
          <a:off x="6287681" y="0"/>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74CA65-4AF1-4D4E-B0A0-A54CE332D503}">
      <dsp:nvSpPr>
        <dsp:cNvPr id="0" name=""/>
        <dsp:cNvSpPr/>
      </dsp:nvSpPr>
      <dsp:spPr>
        <a:xfrm>
          <a:off x="6507278" y="0"/>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9D7DBE-2A44-45CF-B46B-AB21736DFD2B}">
      <dsp:nvSpPr>
        <dsp:cNvPr id="0" name=""/>
        <dsp:cNvSpPr/>
      </dsp:nvSpPr>
      <dsp:spPr>
        <a:xfrm>
          <a:off x="6370435" y="1572061"/>
          <a:ext cx="18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endParaRPr lang="en-US" sz="1400" kern="1200" dirty="0"/>
        </a:p>
      </dsp:txBody>
      <dsp:txXfrm>
        <a:off x="6370435" y="1572061"/>
        <a:ext cx="1800000" cy="85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0D3848-EA34-4122-91A0-8A40F534D966}">
      <dsp:nvSpPr>
        <dsp:cNvPr id="0" name=""/>
        <dsp:cNvSpPr/>
      </dsp:nvSpPr>
      <dsp:spPr>
        <a:xfrm>
          <a:off x="715337" y="2413"/>
          <a:ext cx="3221521" cy="193291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dirty="0"/>
            <a:t>Mechanical engineering remains among the most male-dominated engineering disciplines (Schmitt, 2020).</a:t>
          </a:r>
          <a:endParaRPr lang="en-US" sz="2100" kern="1200" dirty="0"/>
        </a:p>
      </dsp:txBody>
      <dsp:txXfrm>
        <a:off x="715337" y="2413"/>
        <a:ext cx="3221521" cy="1932912"/>
      </dsp:txXfrm>
    </dsp:sp>
    <dsp:sp modelId="{446F49E3-477A-4A64-AF7F-F33A7DE0A5FF}">
      <dsp:nvSpPr>
        <dsp:cNvPr id="0" name=""/>
        <dsp:cNvSpPr/>
      </dsp:nvSpPr>
      <dsp:spPr>
        <a:xfrm>
          <a:off x="4259011" y="2413"/>
          <a:ext cx="3221521" cy="1932912"/>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Women typically make up less than 20% of mechanical engineering graduates (ASME Foundation, 2024).</a:t>
          </a:r>
        </a:p>
      </dsp:txBody>
      <dsp:txXfrm>
        <a:off x="4259011" y="2413"/>
        <a:ext cx="3221521" cy="1932912"/>
      </dsp:txXfrm>
    </dsp:sp>
    <dsp:sp modelId="{D36D0B41-E1D6-4CE5-A741-C0AA7D24CB0D}">
      <dsp:nvSpPr>
        <dsp:cNvPr id="0" name=""/>
        <dsp:cNvSpPr/>
      </dsp:nvSpPr>
      <dsp:spPr>
        <a:xfrm>
          <a:off x="715337" y="2257478"/>
          <a:ext cx="3221521" cy="1932912"/>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Workforce studies show women under 15% of mechanical engineering roles overall (Royal Academy of Engineering, 2023).</a:t>
          </a:r>
        </a:p>
      </dsp:txBody>
      <dsp:txXfrm>
        <a:off x="715337" y="2257478"/>
        <a:ext cx="3221521" cy="1932912"/>
      </dsp:txXfrm>
    </dsp:sp>
    <dsp:sp modelId="{15BAAA67-FC39-4A5C-98AE-3F29FF756DB4}">
      <dsp:nvSpPr>
        <dsp:cNvPr id="0" name=""/>
        <dsp:cNvSpPr/>
      </dsp:nvSpPr>
      <dsp:spPr>
        <a:xfrm>
          <a:off x="4259011" y="2257478"/>
          <a:ext cx="3221521" cy="1932912"/>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Leadership positions in mechanical engineering are even more male-dominated (Ewim, 2025).</a:t>
          </a:r>
        </a:p>
      </dsp:txBody>
      <dsp:txXfrm>
        <a:off x="4259011" y="2257478"/>
        <a:ext cx="3221521" cy="19329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F27F7F-B398-46F6-9B23-B27FEB6F9C9F}">
      <dsp:nvSpPr>
        <dsp:cNvPr id="0" name=""/>
        <dsp:cNvSpPr/>
      </dsp:nvSpPr>
      <dsp:spPr>
        <a:xfrm>
          <a:off x="0" y="1342211"/>
          <a:ext cx="5175384" cy="126477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dirty="0"/>
            <a:t>Only about 12% of the UK mechanical engineering undergraduates are women (Engineering UK, 2023).</a:t>
          </a:r>
          <a:endParaRPr lang="en-US" sz="2300" kern="1200" dirty="0"/>
        </a:p>
      </dsp:txBody>
      <dsp:txXfrm>
        <a:off x="61741" y="1403952"/>
        <a:ext cx="5051902" cy="1141288"/>
      </dsp:txXfrm>
    </dsp:sp>
    <dsp:sp modelId="{66F0360C-0996-4EDB-9FA6-74A70F98FD50}">
      <dsp:nvSpPr>
        <dsp:cNvPr id="0" name=""/>
        <dsp:cNvSpPr/>
      </dsp:nvSpPr>
      <dsp:spPr>
        <a:xfrm>
          <a:off x="0" y="2642499"/>
          <a:ext cx="5175384" cy="126477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In the USA, women make up to 11-12% of mechanical engineers (SWE, 2025).</a:t>
          </a:r>
        </a:p>
      </dsp:txBody>
      <dsp:txXfrm>
        <a:off x="61741" y="2704240"/>
        <a:ext cx="5051902" cy="1141288"/>
      </dsp:txXfrm>
    </dsp:sp>
    <dsp:sp modelId="{5B64DCED-F8F6-495A-9D68-73FCE064962F}">
      <dsp:nvSpPr>
        <dsp:cNvPr id="0" name=""/>
        <dsp:cNvSpPr/>
      </dsp:nvSpPr>
      <dsp:spPr>
        <a:xfrm>
          <a:off x="0" y="0"/>
          <a:ext cx="5175384" cy="126477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Mechanical engineering is one of the least gender-balanced disciplines within engineering (Schauer </a:t>
          </a:r>
          <a:r>
            <a:rPr lang="en-US" sz="2300" i="1" kern="1200" dirty="0"/>
            <a:t>et al., </a:t>
          </a:r>
          <a:r>
            <a:rPr lang="en-US" sz="2300" i="0" kern="1200" dirty="0"/>
            <a:t>2025).</a:t>
          </a:r>
          <a:endParaRPr lang="en-US" sz="2300" kern="1200" dirty="0"/>
        </a:p>
      </dsp:txBody>
      <dsp:txXfrm>
        <a:off x="61741" y="61741"/>
        <a:ext cx="5051902" cy="1141288"/>
      </dsp:txXfrm>
    </dsp:sp>
    <dsp:sp modelId="{38F57BD2-AAA0-45A8-B983-5A6C875E137C}">
      <dsp:nvSpPr>
        <dsp:cNvPr id="0" name=""/>
        <dsp:cNvSpPr/>
      </dsp:nvSpPr>
      <dsp:spPr>
        <a:xfrm>
          <a:off x="0" y="4038413"/>
          <a:ext cx="5175384" cy="126477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In Romania, women represent 59-60% of science and engineering professions(Mitroi-Luca, 2025).</a:t>
          </a:r>
        </a:p>
      </dsp:txBody>
      <dsp:txXfrm>
        <a:off x="61741" y="4100154"/>
        <a:ext cx="5051902" cy="1141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49C77-D306-4B26-9D73-98FC4E393527}">
      <dsp:nvSpPr>
        <dsp:cNvPr id="0" name=""/>
        <dsp:cNvSpPr/>
      </dsp:nvSpPr>
      <dsp:spPr>
        <a:xfrm>
          <a:off x="0" y="573683"/>
          <a:ext cx="2464593" cy="1478756"/>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Positive Examples: High Female Shares in Engineering</a:t>
          </a:r>
          <a:endParaRPr lang="en-US" sz="1600" kern="1200" dirty="0"/>
        </a:p>
      </dsp:txBody>
      <dsp:txXfrm>
        <a:off x="0" y="573683"/>
        <a:ext cx="2464593" cy="1478756"/>
      </dsp:txXfrm>
    </dsp:sp>
    <dsp:sp modelId="{852866AD-1378-4F5D-B8CB-9BFC835E619E}">
      <dsp:nvSpPr>
        <dsp:cNvPr id="0" name=""/>
        <dsp:cNvSpPr/>
      </dsp:nvSpPr>
      <dsp:spPr>
        <a:xfrm>
          <a:off x="2711053" y="573683"/>
          <a:ext cx="2464593" cy="147875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Algeria</a:t>
          </a:r>
          <a:r>
            <a:rPr lang="en-GB" sz="1600" kern="1200"/>
            <a:t>: 48.5% of engineering graduates are women </a:t>
          </a:r>
          <a:endParaRPr lang="en-US" sz="1600" kern="1200"/>
        </a:p>
      </dsp:txBody>
      <dsp:txXfrm>
        <a:off x="2711053" y="573683"/>
        <a:ext cx="2464593" cy="1478756"/>
      </dsp:txXfrm>
    </dsp:sp>
    <dsp:sp modelId="{82549E53-6B37-4511-80CE-3A21EA333BA4}">
      <dsp:nvSpPr>
        <dsp:cNvPr id="0" name=""/>
        <dsp:cNvSpPr/>
      </dsp:nvSpPr>
      <dsp:spPr>
        <a:xfrm>
          <a:off x="5422106" y="573683"/>
          <a:ext cx="2464593" cy="1478756"/>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Tunisia</a:t>
          </a:r>
          <a:r>
            <a:rPr lang="en-GB" sz="1600" kern="1200"/>
            <a:t>: 44.2%;</a:t>
          </a:r>
          <a:endParaRPr lang="en-US" sz="1600" kern="1200"/>
        </a:p>
      </dsp:txBody>
      <dsp:txXfrm>
        <a:off x="5422106" y="573683"/>
        <a:ext cx="2464593" cy="1478756"/>
      </dsp:txXfrm>
    </dsp:sp>
    <dsp:sp modelId="{02FF6F91-FE94-4676-AA6F-A4B100CE566F}">
      <dsp:nvSpPr>
        <dsp:cNvPr id="0" name=""/>
        <dsp:cNvSpPr/>
      </dsp:nvSpPr>
      <dsp:spPr>
        <a:xfrm>
          <a:off x="0" y="2298898"/>
          <a:ext cx="2464593" cy="147875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Morocco</a:t>
          </a:r>
          <a:r>
            <a:rPr lang="en-GB" sz="1600" kern="1200"/>
            <a:t>: 42.2% (UNESCO, 2021)</a:t>
          </a:r>
          <a:endParaRPr lang="en-US" sz="1600" kern="1200"/>
        </a:p>
      </dsp:txBody>
      <dsp:txXfrm>
        <a:off x="0" y="2298898"/>
        <a:ext cx="2464593" cy="1478756"/>
      </dsp:txXfrm>
    </dsp:sp>
    <dsp:sp modelId="{9162B123-A3DA-44CF-87EA-4FA2A8B74D13}">
      <dsp:nvSpPr>
        <dsp:cNvPr id="0" name=""/>
        <dsp:cNvSpPr/>
      </dsp:nvSpPr>
      <dsp:spPr>
        <a:xfrm>
          <a:off x="2711053" y="2298898"/>
          <a:ext cx="2464593" cy="1478756"/>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Oman</a:t>
          </a:r>
          <a:r>
            <a:rPr lang="en-GB" sz="1600" kern="1200"/>
            <a:t> &amp; some </a:t>
          </a:r>
          <a:r>
            <a:rPr lang="en-GB" sz="1600" b="1" kern="1200"/>
            <a:t>Latin American</a:t>
          </a:r>
          <a:r>
            <a:rPr lang="en-GB" sz="1600" kern="1200"/>
            <a:t> countries: &gt;40% women in engineering graduates (UNESCO, 2021b; SWE, 2025)</a:t>
          </a:r>
          <a:endParaRPr lang="en-US" sz="1600" kern="1200"/>
        </a:p>
      </dsp:txBody>
      <dsp:txXfrm>
        <a:off x="2711053" y="2298898"/>
        <a:ext cx="2464593" cy="1478756"/>
      </dsp:txXfrm>
    </dsp:sp>
    <dsp:sp modelId="{DC86CA43-0C7A-4483-A7BE-08DB4D151BBD}">
      <dsp:nvSpPr>
        <dsp:cNvPr id="0" name=""/>
        <dsp:cNvSpPr/>
      </dsp:nvSpPr>
      <dsp:spPr>
        <a:xfrm>
          <a:off x="5422106" y="2298898"/>
          <a:ext cx="2464593" cy="1478756"/>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But</a:t>
          </a:r>
          <a:r>
            <a:rPr lang="en-GB" sz="1600" kern="1200" dirty="0"/>
            <a:t>: leadership in industry, especially mechanical/manufacturing is still male-dominated (UNESCO, 2024)</a:t>
          </a:r>
          <a:endParaRPr lang="en-US" sz="1600" kern="1200" dirty="0"/>
        </a:p>
      </dsp:txBody>
      <dsp:txXfrm>
        <a:off x="5422106" y="2298898"/>
        <a:ext cx="2464593" cy="14787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B4FA04-9F69-45CE-8B6F-96DC49F2DE7B}">
      <dsp:nvSpPr>
        <dsp:cNvPr id="0" name=""/>
        <dsp:cNvSpPr/>
      </dsp:nvSpPr>
      <dsp:spPr>
        <a:xfrm>
          <a:off x="3212678" y="1298"/>
          <a:ext cx="1804243" cy="1804243"/>
        </a:xfrm>
        <a:prstGeom prst="down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b="1" kern="1200"/>
            <a:t>Pipeline stages: degree → early career → mid-career → leadership</a:t>
          </a:r>
          <a:endParaRPr lang="en-US" sz="1100" kern="1200"/>
        </a:p>
      </dsp:txBody>
      <dsp:txXfrm>
        <a:off x="3663739" y="1298"/>
        <a:ext cx="902121" cy="1488500"/>
      </dsp:txXfrm>
    </dsp:sp>
    <dsp:sp modelId="{1EDE34BD-52B2-41BF-81C8-97CAFECA235A}">
      <dsp:nvSpPr>
        <dsp:cNvPr id="0" name=""/>
        <dsp:cNvSpPr/>
      </dsp:nvSpPr>
      <dsp:spPr>
        <a:xfrm rot="5400000">
          <a:off x="4572239" y="1360859"/>
          <a:ext cx="1804243" cy="1804243"/>
        </a:xfrm>
        <a:prstGeom prst="down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kern="1200"/>
            <a:t>Female representation declines at each stage of the pipeline</a:t>
          </a:r>
        </a:p>
      </dsp:txBody>
      <dsp:txXfrm rot="-5400000">
        <a:off x="4887983" y="1811920"/>
        <a:ext cx="1488500" cy="902121"/>
      </dsp:txXfrm>
    </dsp:sp>
    <dsp:sp modelId="{31832A10-EC40-4F77-8398-543F9307EA5C}">
      <dsp:nvSpPr>
        <dsp:cNvPr id="0" name=""/>
        <dsp:cNvSpPr/>
      </dsp:nvSpPr>
      <dsp:spPr>
        <a:xfrm rot="10800000">
          <a:off x="3212678" y="2720420"/>
          <a:ext cx="1804243" cy="1804243"/>
        </a:xfrm>
        <a:prstGeom prst="down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kern="1200"/>
            <a:t>Mid-career is a critical drop-off point for many women</a:t>
          </a:r>
        </a:p>
      </dsp:txBody>
      <dsp:txXfrm rot="10800000">
        <a:off x="3663739" y="3036163"/>
        <a:ext cx="902121" cy="1488500"/>
      </dsp:txXfrm>
    </dsp:sp>
    <dsp:sp modelId="{4BFAAE40-4AD6-48A9-9F78-4665EA7EE92B}">
      <dsp:nvSpPr>
        <dsp:cNvPr id="0" name=""/>
        <dsp:cNvSpPr/>
      </dsp:nvSpPr>
      <dsp:spPr>
        <a:xfrm rot="16200000">
          <a:off x="1853117" y="1360859"/>
          <a:ext cx="1804243" cy="1804243"/>
        </a:xfrm>
        <a:prstGeom prst="downArrow">
          <a:avLst>
            <a:gd name="adj1" fmla="val 50000"/>
            <a:gd name="adj2" fmla="val 3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kern="1200"/>
            <a:t>Limited progression reduces the pool for leadership roles</a:t>
          </a:r>
        </a:p>
      </dsp:txBody>
      <dsp:txXfrm rot="5400000">
        <a:off x="1853118" y="1811920"/>
        <a:ext cx="1488500" cy="9021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87362-4960-45C6-A159-D2B58E336073}">
      <dsp:nvSpPr>
        <dsp:cNvPr id="0" name=""/>
        <dsp:cNvSpPr/>
      </dsp:nvSpPr>
      <dsp:spPr>
        <a:xfrm>
          <a:off x="0" y="180378"/>
          <a:ext cx="5175384" cy="5175384"/>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2FE32B-A2F1-48FF-A5A4-418E190ED16D}">
      <dsp:nvSpPr>
        <dsp:cNvPr id="0" name=""/>
        <dsp:cNvSpPr/>
      </dsp:nvSpPr>
      <dsp:spPr>
        <a:xfrm>
          <a:off x="491661" y="672039"/>
          <a:ext cx="2018399" cy="201839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dirty="0"/>
            <a:t>Mechanical engineering is associated with a masculine professional identity (Hite, 2021).</a:t>
          </a:r>
          <a:endParaRPr lang="en-US" sz="1500" kern="1200" dirty="0"/>
        </a:p>
      </dsp:txBody>
      <dsp:txXfrm>
        <a:off x="590191" y="770569"/>
        <a:ext cx="1821339" cy="1821339"/>
      </dsp:txXfrm>
    </dsp:sp>
    <dsp:sp modelId="{B9C772A0-4B87-4C96-B5DB-4DC5DD2BDFE0}">
      <dsp:nvSpPr>
        <dsp:cNvPr id="0" name=""/>
        <dsp:cNvSpPr/>
      </dsp:nvSpPr>
      <dsp:spPr>
        <a:xfrm>
          <a:off x="2665322" y="672039"/>
          <a:ext cx="2018399" cy="2018399"/>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Technical competence is often assumed for men but must be constantly proven by women (Morgenroth </a:t>
          </a:r>
          <a:r>
            <a:rPr lang="en-US" sz="1500" i="1" kern="1200" dirty="0"/>
            <a:t>et al., </a:t>
          </a:r>
          <a:r>
            <a:rPr lang="en-US" sz="1500" i="0" kern="1200" dirty="0"/>
            <a:t>2022).</a:t>
          </a:r>
          <a:endParaRPr lang="en-US" sz="1500" kern="1200" dirty="0"/>
        </a:p>
      </dsp:txBody>
      <dsp:txXfrm>
        <a:off x="2763852" y="770569"/>
        <a:ext cx="1821339" cy="1821339"/>
      </dsp:txXfrm>
    </dsp:sp>
    <dsp:sp modelId="{D0D0E80D-8E7D-4FAF-B732-D540BFA95895}">
      <dsp:nvSpPr>
        <dsp:cNvPr id="0" name=""/>
        <dsp:cNvSpPr/>
      </dsp:nvSpPr>
      <dsp:spPr>
        <a:xfrm>
          <a:off x="491661" y="2845701"/>
          <a:ext cx="2018399" cy="2018399"/>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‘Ideal worker’ norms reward long hours and uninterrupted careers (Schmitt, 2021).</a:t>
          </a:r>
        </a:p>
      </dsp:txBody>
      <dsp:txXfrm>
        <a:off x="590191" y="2944231"/>
        <a:ext cx="1821339" cy="1821339"/>
      </dsp:txXfrm>
    </dsp:sp>
    <dsp:sp modelId="{489302E7-BED2-4B56-A0C3-D161048BA8C7}">
      <dsp:nvSpPr>
        <dsp:cNvPr id="0" name=""/>
        <dsp:cNvSpPr/>
      </dsp:nvSpPr>
      <dsp:spPr>
        <a:xfrm>
          <a:off x="2665322" y="2845701"/>
          <a:ext cx="2018399" cy="2018399"/>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Women who do not conform to masculine norms risk being seen as less ‘fitting’(DosSantos, 2022).</a:t>
          </a:r>
        </a:p>
      </dsp:txBody>
      <dsp:txXfrm>
        <a:off x="2763852" y="2944231"/>
        <a:ext cx="1821339" cy="18213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6764D-9386-45A6-B047-C0058E9044DD}">
      <dsp:nvSpPr>
        <dsp:cNvPr id="0" name=""/>
        <dsp:cNvSpPr/>
      </dsp:nvSpPr>
      <dsp:spPr>
        <a:xfrm>
          <a:off x="631" y="1166557"/>
          <a:ext cx="2463866" cy="1478320"/>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a:t>Informal networks and ‘old boys’ clubs’ influence who is visible and supported</a:t>
          </a:r>
          <a:endParaRPr lang="en-US" sz="1900" kern="1200"/>
        </a:p>
      </dsp:txBody>
      <dsp:txXfrm>
        <a:off x="631" y="1166557"/>
        <a:ext cx="2463866" cy="1478320"/>
      </dsp:txXfrm>
    </dsp:sp>
    <dsp:sp modelId="{C4B9970C-2AC5-435B-A7C8-943631EEC15B}">
      <dsp:nvSpPr>
        <dsp:cNvPr id="0" name=""/>
        <dsp:cNvSpPr/>
      </dsp:nvSpPr>
      <dsp:spPr>
        <a:xfrm>
          <a:off x="2710885" y="1166557"/>
          <a:ext cx="2463866" cy="1478320"/>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High-profile projects and international assignments often allocated through networks</a:t>
          </a:r>
        </a:p>
      </dsp:txBody>
      <dsp:txXfrm>
        <a:off x="2710885" y="1166557"/>
        <a:ext cx="2463866" cy="1478320"/>
      </dsp:txXfrm>
    </dsp:sp>
    <dsp:sp modelId="{02385DC8-8611-455F-8897-E7B24975C950}">
      <dsp:nvSpPr>
        <dsp:cNvPr id="0" name=""/>
        <dsp:cNvSpPr/>
      </dsp:nvSpPr>
      <dsp:spPr>
        <a:xfrm>
          <a:off x="631" y="2891263"/>
          <a:ext cx="2463866" cy="1478320"/>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Sponsorship and advocacy disproportionately favour male engineers</a:t>
          </a:r>
        </a:p>
      </dsp:txBody>
      <dsp:txXfrm>
        <a:off x="631" y="2891263"/>
        <a:ext cx="2463866" cy="1478320"/>
      </dsp:txXfrm>
    </dsp:sp>
    <dsp:sp modelId="{EA92C1C3-B63B-484C-963D-2EFE02CF1460}">
      <dsp:nvSpPr>
        <dsp:cNvPr id="0" name=""/>
        <dsp:cNvSpPr/>
      </dsp:nvSpPr>
      <dsp:spPr>
        <a:xfrm>
          <a:off x="2710885" y="2891263"/>
          <a:ext cx="2463866" cy="1478320"/>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Women may be excluded from informal decision-making spaces</a:t>
          </a:r>
        </a:p>
      </dsp:txBody>
      <dsp:txXfrm>
        <a:off x="2710885" y="2891263"/>
        <a:ext cx="2463866" cy="14783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E99C05-980A-4E9D-B59E-932AF0E71758}">
      <dsp:nvSpPr>
        <dsp:cNvPr id="0" name=""/>
        <dsp:cNvSpPr/>
      </dsp:nvSpPr>
      <dsp:spPr>
        <a:xfrm>
          <a:off x="1767680" y="0"/>
          <a:ext cx="4351338" cy="4351338"/>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73A5B9-11F7-4C0A-AC83-82D9BC44F70F}">
      <dsp:nvSpPr>
        <dsp:cNvPr id="0" name=""/>
        <dsp:cNvSpPr/>
      </dsp:nvSpPr>
      <dsp:spPr>
        <a:xfrm>
          <a:off x="2181058" y="413377"/>
          <a:ext cx="1697021" cy="16970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Women remain underrepresented in mechanical engineering leadership</a:t>
          </a:r>
          <a:endParaRPr lang="en-US" sz="1400" kern="1200"/>
        </a:p>
      </dsp:txBody>
      <dsp:txXfrm>
        <a:off x="2263900" y="496219"/>
        <a:ext cx="1531337" cy="1531337"/>
      </dsp:txXfrm>
    </dsp:sp>
    <dsp:sp modelId="{273447B8-4DE0-4EA4-860A-E41F8D11C2E6}">
      <dsp:nvSpPr>
        <dsp:cNvPr id="0" name=""/>
        <dsp:cNvSpPr/>
      </dsp:nvSpPr>
      <dsp:spPr>
        <a:xfrm>
          <a:off x="4008620" y="413377"/>
          <a:ext cx="1697021" cy="16970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Barriers are cultural, political and structural—not just pipeline issues</a:t>
          </a:r>
        </a:p>
      </dsp:txBody>
      <dsp:txXfrm>
        <a:off x="4091462" y="496219"/>
        <a:ext cx="1531337" cy="1531337"/>
      </dsp:txXfrm>
    </dsp:sp>
    <dsp:sp modelId="{6A7AB233-6E61-4A3E-9A5F-E775787EF6AF}">
      <dsp:nvSpPr>
        <dsp:cNvPr id="0" name=""/>
        <dsp:cNvSpPr/>
      </dsp:nvSpPr>
      <dsp:spPr>
        <a:xfrm>
          <a:off x="2181058" y="2240939"/>
          <a:ext cx="1697021" cy="16970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Diversity brings clear benefits for innovation and performance</a:t>
          </a:r>
        </a:p>
      </dsp:txBody>
      <dsp:txXfrm>
        <a:off x="2263900" y="2323781"/>
        <a:ext cx="1531337" cy="1531337"/>
      </dsp:txXfrm>
    </dsp:sp>
    <dsp:sp modelId="{997AA27A-9957-4C8A-B323-E67AE99A3EF0}">
      <dsp:nvSpPr>
        <dsp:cNvPr id="0" name=""/>
        <dsp:cNvSpPr/>
      </dsp:nvSpPr>
      <dsp:spPr>
        <a:xfrm>
          <a:off x="4008620" y="2240939"/>
          <a:ext cx="1697021" cy="16970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Inclusive leadership and systemic reform can expand opportunities for all</a:t>
          </a:r>
        </a:p>
      </dsp:txBody>
      <dsp:txXfrm>
        <a:off x="4091462" y="2323781"/>
        <a:ext cx="1531337" cy="1531337"/>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1798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11/22/2025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0.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3.jpeg"/><Relationship Id="rId7" Type="http://schemas.openxmlformats.org/officeDocument/2006/relationships/diagramColors" Target="../diagrams/colors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86/s40594-025-00528-4" TargetMode="External"/><Relationship Id="rId2" Type="http://schemas.openxmlformats.org/officeDocument/2006/relationships/hyperlink" Target="https://doi.org/10.1093/ser/mwab036"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92" y="-1"/>
            <a:ext cx="9169464"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31469" y="-3"/>
            <a:ext cx="8829202"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00" y="0"/>
            <a:ext cx="2717530"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06" y="-3"/>
            <a:ext cx="9175185"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505509" y="212908"/>
            <a:ext cx="6861931" cy="6448394"/>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269287" y="1712598"/>
            <a:ext cx="4967533" cy="3741293"/>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949569" y="818984"/>
            <a:ext cx="7208380" cy="3178689"/>
          </a:xfrm>
        </p:spPr>
        <p:txBody>
          <a:bodyPr>
            <a:normAutofit/>
          </a:bodyPr>
          <a:lstStyle/>
          <a:p>
            <a:r>
              <a:rPr lang="en-GB" sz="3200" b="1" dirty="0" err="1">
                <a:solidFill>
                  <a:srgbClr val="FFFFFF"/>
                </a:solidFill>
              </a:rPr>
              <a:t>UWTSD</a:t>
            </a:r>
            <a:br>
              <a:rPr lang="en-GB" sz="3200" b="1" dirty="0">
                <a:solidFill>
                  <a:srgbClr val="FFFFFF"/>
                </a:solidFill>
              </a:rPr>
            </a:br>
            <a:r>
              <a:rPr lang="en-GB" sz="3200" b="1" dirty="0">
                <a:solidFill>
                  <a:srgbClr val="FFFFFF"/>
                </a:solidFill>
              </a:rPr>
              <a:t>Opportunities for Female Leaders in </a:t>
            </a:r>
            <a:r>
              <a:rPr lang="en-GB" sz="3200" b="1" dirty="0" err="1">
                <a:solidFill>
                  <a:srgbClr val="FFFFFF"/>
                </a:solidFill>
              </a:rPr>
              <a:t>21’st</a:t>
            </a:r>
            <a:r>
              <a:rPr lang="en-GB" sz="3200" b="1" dirty="0">
                <a:solidFill>
                  <a:srgbClr val="FFFFFF"/>
                </a:solidFill>
              </a:rPr>
              <a:t> Century Organisations</a:t>
            </a:r>
            <a:br>
              <a:rPr lang="en-GB" sz="3200" b="1" dirty="0">
                <a:solidFill>
                  <a:srgbClr val="FFFFFF"/>
                </a:solidFill>
              </a:rPr>
            </a:br>
            <a:r>
              <a:rPr lang="en-GB" sz="2800" b="1" dirty="0">
                <a:solidFill>
                  <a:srgbClr val="FFFFFF"/>
                </a:solidFill>
              </a:rPr>
              <a:t>Mechanical Engineering Sector</a:t>
            </a:r>
            <a:br>
              <a:rPr lang="en-GB" sz="3200" b="1" dirty="0">
                <a:solidFill>
                  <a:srgbClr val="FFFFFF"/>
                </a:solidFill>
              </a:rPr>
            </a:br>
            <a:endParaRPr lang="en-GB" sz="3200" b="1" dirty="0">
              <a:solidFill>
                <a:srgbClr val="FFFFFF"/>
              </a:solidFill>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490110"/>
            <a:ext cx="9163282"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3214047" y="4960961"/>
            <a:ext cx="5291920" cy="1078054"/>
          </a:xfrm>
        </p:spPr>
        <p:txBody>
          <a:bodyPr>
            <a:normAutofit/>
          </a:bodyPr>
          <a:lstStyle/>
          <a:p>
            <a:pPr algn="l">
              <a:lnSpc>
                <a:spcPct val="90000"/>
              </a:lnSpc>
            </a:pPr>
            <a:r>
              <a:rPr lang="en-GB" sz="2200" dirty="0">
                <a:solidFill>
                  <a:srgbClr val="FFFFFF"/>
                </a:solidFill>
              </a:rPr>
              <a:t>Irina Kitley 2219546</a:t>
            </a:r>
          </a:p>
          <a:p>
            <a:pPr algn="l">
              <a:lnSpc>
                <a:spcPct val="90000"/>
              </a:lnSpc>
            </a:pPr>
            <a:r>
              <a:rPr lang="en-GB" sz="2200" dirty="0">
                <a:solidFill>
                  <a:srgbClr val="FFFFFF"/>
                </a:solidFill>
              </a:rPr>
              <a:t>02.12.2025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dirty="0">
                <a:solidFill>
                  <a:srgbClr val="FFFFFF"/>
                </a:solidFill>
              </a:rPr>
              <a:t>Introduction</a:t>
            </a:r>
          </a:p>
        </p:txBody>
      </p:sp>
      <p:graphicFrame>
        <p:nvGraphicFramePr>
          <p:cNvPr id="5" name="Content Placeholder 2">
            <a:extLst>
              <a:ext uri="{FF2B5EF4-FFF2-40B4-BE49-F238E27FC236}">
                <a16:creationId xmlns:a16="http://schemas.microsoft.com/office/drawing/2014/main" id="{0750B2BE-1BCD-0D2D-F274-87F9EFD15DD8}"/>
              </a:ext>
            </a:extLst>
          </p:cNvPr>
          <p:cNvGraphicFramePr>
            <a:graphicFrameLocks noGrp="1"/>
          </p:cNvGraphicFramePr>
          <p:nvPr>
            <p:ph idx="1"/>
            <p:extLst>
              <p:ext uri="{D42A27DB-BD31-4B8C-83A1-F6EECF244321}">
                <p14:modId xmlns:p14="http://schemas.microsoft.com/office/powerpoint/2010/main" val="3950471129"/>
              </p:ext>
            </p:extLst>
          </p:nvPr>
        </p:nvGraphicFramePr>
        <p:xfrm>
          <a:off x="483042" y="2112580"/>
          <a:ext cx="8195871" cy="25591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9696FE6-4E64-4EC9-7AD4-6196D62AFC6C}"/>
              </a:ext>
            </a:extLst>
          </p:cNvPr>
          <p:cNvSpPr txBox="1"/>
          <p:nvPr/>
        </p:nvSpPr>
        <p:spPr>
          <a:xfrm>
            <a:off x="6571749" y="3431902"/>
            <a:ext cx="1869863" cy="523220"/>
          </a:xfrm>
          <a:prstGeom prst="rect">
            <a:avLst/>
          </a:prstGeom>
          <a:noFill/>
        </p:spPr>
        <p:txBody>
          <a:bodyPr wrap="square" rtlCol="0">
            <a:spAutoFit/>
          </a:bodyPr>
          <a:lstStyle/>
          <a:p>
            <a:r>
              <a:rPr lang="en-GB" sz="1400" b="1" dirty="0">
                <a:solidFill>
                  <a:srgbClr val="002060"/>
                </a:solidFill>
              </a:rPr>
              <a:t>CONTEMPORARY MANAGEMENT</a:t>
            </a:r>
          </a:p>
        </p:txBody>
      </p:sp>
      <p:sp>
        <p:nvSpPr>
          <p:cNvPr id="6" name="TextBox 5">
            <a:extLst>
              <a:ext uri="{FF2B5EF4-FFF2-40B4-BE49-F238E27FC236}">
                <a16:creationId xmlns:a16="http://schemas.microsoft.com/office/drawing/2014/main" id="{D31E3A13-9817-F612-E3DB-5F2EA242EAD0}"/>
              </a:ext>
            </a:extLst>
          </p:cNvPr>
          <p:cNvSpPr txBox="1"/>
          <p:nvPr/>
        </p:nvSpPr>
        <p:spPr>
          <a:xfrm>
            <a:off x="633046" y="4970585"/>
            <a:ext cx="8195871" cy="954107"/>
          </a:xfrm>
          <a:prstGeom prst="rect">
            <a:avLst/>
          </a:prstGeom>
          <a:noFill/>
        </p:spPr>
        <p:txBody>
          <a:bodyPr wrap="square" rtlCol="0">
            <a:spAutoFit/>
          </a:bodyPr>
          <a:lstStyle/>
          <a:p>
            <a:pPr algn="just"/>
            <a:r>
              <a:rPr lang="en-GB" sz="1400" b="1" dirty="0"/>
              <a:t>Mechanical engineering is one of the oldest and broadest branches of engineering, and it deals with the design, analysis, manufacture and maintenance of mechanical systems. It combines physics, material science, mathematics and computing and it solves problems in energy, transport, health, manufacturing and beyond (Grote and Hefazi, 2021; Davins, 2023).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Mechanical Engineering in Context</a:t>
            </a:r>
          </a:p>
        </p:txBody>
      </p:sp>
      <p:graphicFrame>
        <p:nvGraphicFramePr>
          <p:cNvPr id="21" name="Content Placeholder 2">
            <a:extLst>
              <a:ext uri="{FF2B5EF4-FFF2-40B4-BE49-F238E27FC236}">
                <a16:creationId xmlns:a16="http://schemas.microsoft.com/office/drawing/2014/main" id="{FDCCF13D-63D1-8675-10C8-92787FBF8E7D}"/>
              </a:ext>
            </a:extLst>
          </p:cNvPr>
          <p:cNvGraphicFramePr>
            <a:graphicFrameLocks noGrp="1"/>
          </p:cNvGraphicFramePr>
          <p:nvPr>
            <p:ph idx="1"/>
            <p:extLst>
              <p:ext uri="{D42A27DB-BD31-4B8C-83A1-F6EECF244321}">
                <p14:modId xmlns:p14="http://schemas.microsoft.com/office/powerpoint/2010/main" val="1681244173"/>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2900" dirty="0"/>
              <a:t>Representation Trends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F52820A-BB91-E73B-A689-2C040F3C8B74}"/>
              </a:ext>
            </a:extLst>
          </p:cNvPr>
          <p:cNvGraphicFramePr>
            <a:graphicFrameLocks noGrp="1"/>
          </p:cNvGraphicFramePr>
          <p:nvPr>
            <p:ph idx="1"/>
            <p:extLst>
              <p:ext uri="{D42A27DB-BD31-4B8C-83A1-F6EECF244321}">
                <p14:modId xmlns:p14="http://schemas.microsoft.com/office/powerpoint/2010/main" val="3797756963"/>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dirty="0"/>
              <a:t>Women in Engineering vs Mechanical Engineering</a:t>
            </a:r>
            <a:r>
              <a:rPr lang="en-GB" dirty="0"/>
              <a:t> (USA)</a:t>
            </a:r>
            <a:endParaRPr dirty="0"/>
          </a:p>
        </p:txBody>
      </p:sp>
      <p:sp>
        <p:nvSpPr>
          <p:cNvPr id="3" name="Content Placeholder 2"/>
          <p:cNvSpPr>
            <a:spLocks noGrp="1"/>
          </p:cNvSpPr>
          <p:nvPr>
            <p:ph idx="1"/>
          </p:nvPr>
        </p:nvSpPr>
        <p:spPr/>
        <p:txBody>
          <a:bodyPr/>
          <a:lstStyle/>
          <a:p>
            <a:endParaRPr/>
          </a:p>
        </p:txBody>
      </p:sp>
      <p:pic>
        <p:nvPicPr>
          <p:cNvPr id="4" name="Picture 3" descr="chart_rep_trends.png"/>
          <p:cNvPicPr>
            <a:picLocks noChangeAspect="1"/>
          </p:cNvPicPr>
          <p:nvPr/>
        </p:nvPicPr>
        <p:blipFill>
          <a:blip r:embed="rId3"/>
          <a:stretch>
            <a:fillRect/>
          </a:stretch>
        </p:blipFill>
        <p:spPr>
          <a:xfrm>
            <a:off x="640080" y="1645920"/>
            <a:ext cx="7315200" cy="4777008"/>
          </a:xfrm>
          <a:prstGeom prst="rect">
            <a:avLst/>
          </a:prstGeom>
        </p:spPr>
      </p:pic>
      <p:sp>
        <p:nvSpPr>
          <p:cNvPr id="5" name="TextBox 4"/>
          <p:cNvSpPr txBox="1"/>
          <p:nvPr/>
        </p:nvSpPr>
        <p:spPr>
          <a:xfrm>
            <a:off x="914400" y="6308725"/>
            <a:ext cx="4244945" cy="276999"/>
          </a:xfrm>
          <a:prstGeom prst="rect">
            <a:avLst/>
          </a:prstGeom>
          <a:noFill/>
        </p:spPr>
        <p:txBody>
          <a:bodyPr wrap="none">
            <a:spAutoFit/>
          </a:bodyPr>
          <a:lstStyle/>
          <a:p>
            <a:pPr>
              <a:defRPr sz="1200" i="1"/>
            </a:pPr>
            <a:r>
              <a:rPr dirty="0"/>
              <a:t> </a:t>
            </a:r>
            <a:r>
              <a:rPr lang="en-GB" dirty="0"/>
              <a:t>(</a:t>
            </a:r>
            <a:r>
              <a:rPr dirty="0"/>
              <a:t>ASME Foundation</a:t>
            </a:r>
            <a:r>
              <a:rPr lang="en-GB" dirty="0"/>
              <a:t>,</a:t>
            </a:r>
            <a:r>
              <a:rPr dirty="0"/>
              <a:t>2024); </a:t>
            </a:r>
            <a:r>
              <a:rPr lang="en-GB" dirty="0"/>
              <a:t>(</a:t>
            </a:r>
            <a:r>
              <a:rPr dirty="0"/>
              <a:t>Royal Academy of Engineering</a:t>
            </a:r>
            <a:r>
              <a:rPr lang="en-GB" dirty="0"/>
              <a:t>, </a:t>
            </a:r>
            <a:r>
              <a:rPr dirty="0"/>
              <a:t>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7B45A3A-114B-A4FE-5CE9-D4E702D70D5F}"/>
              </a:ext>
            </a:extLst>
          </p:cNvPr>
          <p:cNvPicPr>
            <a:picLocks noChangeAspect="1"/>
          </p:cNvPicPr>
          <p:nvPr/>
        </p:nvPicPr>
        <p:blipFill>
          <a:blip r:embed="rId2">
            <a:duotone>
              <a:schemeClr val="bg2">
                <a:shade val="45000"/>
                <a:satMod val="135000"/>
              </a:schemeClr>
              <a:prstClr val="white"/>
            </a:duotone>
          </a:blip>
          <a:srcRect r="10999" b="-1"/>
          <a:stretch>
            <a:fillRect/>
          </a:stretch>
        </p:blipFill>
        <p:spPr>
          <a:xfrm>
            <a:off x="20" y="10"/>
            <a:ext cx="9143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Box 4">
            <a:extLst>
              <a:ext uri="{FF2B5EF4-FFF2-40B4-BE49-F238E27FC236}">
                <a16:creationId xmlns:a16="http://schemas.microsoft.com/office/drawing/2014/main" id="{6E776125-12F0-B6E6-C33B-C823B70336E9}"/>
              </a:ext>
            </a:extLst>
          </p:cNvPr>
          <p:cNvGraphicFramePr/>
          <p:nvPr>
            <p:extLst>
              <p:ext uri="{D42A27DB-BD31-4B8C-83A1-F6EECF244321}">
                <p14:modId xmlns:p14="http://schemas.microsoft.com/office/powerpoint/2010/main" val="4223791832"/>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199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Pipeline to Leadership</a:t>
            </a:r>
          </a:p>
        </p:txBody>
      </p:sp>
      <p:graphicFrame>
        <p:nvGraphicFramePr>
          <p:cNvPr id="7" name="Content Placeholder 2">
            <a:extLst>
              <a:ext uri="{FF2B5EF4-FFF2-40B4-BE49-F238E27FC236}">
                <a16:creationId xmlns:a16="http://schemas.microsoft.com/office/drawing/2014/main" id="{E390A9C4-C2BD-6372-1887-92B8AFB0EBEB}"/>
              </a:ext>
            </a:extLst>
          </p:cNvPr>
          <p:cNvGraphicFramePr>
            <a:graphicFrameLocks noGrp="1"/>
          </p:cNvGraphicFramePr>
          <p:nvPr>
            <p:ph idx="1"/>
            <p:extLst>
              <p:ext uri="{D42A27DB-BD31-4B8C-83A1-F6EECF244321}">
                <p14:modId xmlns:p14="http://schemas.microsoft.com/office/powerpoint/2010/main" val="3401622752"/>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6EA0543C-754E-8E50-76FF-CB890C8447FC}"/>
              </a:ext>
            </a:extLst>
          </p:cNvPr>
          <p:cNvSpPr txBox="1"/>
          <p:nvPr/>
        </p:nvSpPr>
        <p:spPr>
          <a:xfrm>
            <a:off x="2168769" y="6398696"/>
            <a:ext cx="4841631" cy="307777"/>
          </a:xfrm>
          <a:prstGeom prst="rect">
            <a:avLst/>
          </a:prstGeom>
          <a:noFill/>
        </p:spPr>
        <p:txBody>
          <a:bodyPr wrap="square" rtlCol="0">
            <a:spAutoFit/>
          </a:bodyPr>
          <a:lstStyle/>
          <a:p>
            <a:r>
              <a:rPr lang="en-GB" sz="1400" dirty="0"/>
              <a:t>(Fouad and Singh, 2020; Ridgway </a:t>
            </a:r>
            <a:r>
              <a:rPr lang="en-GB" sz="1400" i="1" dirty="0"/>
              <a:t>et al., </a:t>
            </a:r>
            <a:r>
              <a:rPr lang="en-GB" sz="1400" dirty="0"/>
              <a:t>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Cultural Barriers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BC0B0D0-3C02-B54E-FF4C-BBB7B0BC5E72}"/>
              </a:ext>
            </a:extLst>
          </p:cNvPr>
          <p:cNvGraphicFramePr>
            <a:graphicFrameLocks noGrp="1"/>
          </p:cNvGraphicFramePr>
          <p:nvPr>
            <p:ph idx="1"/>
            <p:extLst>
              <p:ext uri="{D42A27DB-BD31-4B8C-83A1-F6EECF244321}">
                <p14:modId xmlns:p14="http://schemas.microsoft.com/office/powerpoint/2010/main" val="764679396"/>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Political and Informal Barriers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45AB7A-ADF5-532E-7C50-8CB0A671A533}"/>
              </a:ext>
            </a:extLst>
          </p:cNvPr>
          <p:cNvGraphicFramePr>
            <a:graphicFrameLocks noGrp="1"/>
          </p:cNvGraphicFramePr>
          <p:nvPr>
            <p:ph idx="1"/>
            <p:extLst>
              <p:ext uri="{D42A27DB-BD31-4B8C-83A1-F6EECF244321}">
                <p14:modId xmlns:p14="http://schemas.microsoft.com/office/powerpoint/2010/main" val="1667721234"/>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67E92D17-17FA-B08D-8B21-523E14BC9971}"/>
              </a:ext>
            </a:extLst>
          </p:cNvPr>
          <p:cNvSpPr txBox="1"/>
          <p:nvPr/>
        </p:nvSpPr>
        <p:spPr>
          <a:xfrm>
            <a:off x="4079631" y="6013938"/>
            <a:ext cx="3677058" cy="307777"/>
          </a:xfrm>
          <a:prstGeom prst="rect">
            <a:avLst/>
          </a:prstGeom>
          <a:noFill/>
        </p:spPr>
        <p:txBody>
          <a:bodyPr wrap="square" rtlCol="0">
            <a:spAutoFit/>
          </a:bodyPr>
          <a:lstStyle/>
          <a:p>
            <a:r>
              <a:rPr lang="en-GB" sz="1400" dirty="0"/>
              <a:t>(Houston, 2020; Ngobeni, 2024)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Leadership Roles by Gender in Mechanical Engineering</a:t>
            </a:r>
          </a:p>
        </p:txBody>
      </p:sp>
      <p:sp>
        <p:nvSpPr>
          <p:cNvPr id="3" name="Content Placeholder 2"/>
          <p:cNvSpPr>
            <a:spLocks noGrp="1"/>
          </p:cNvSpPr>
          <p:nvPr>
            <p:ph idx="1"/>
          </p:nvPr>
        </p:nvSpPr>
        <p:spPr/>
        <p:txBody>
          <a:bodyPr/>
          <a:lstStyle/>
          <a:p>
            <a:endParaRPr/>
          </a:p>
        </p:txBody>
      </p:sp>
      <p:pic>
        <p:nvPicPr>
          <p:cNvPr id="4" name="Picture 3" descr="chart_leadership_gender.png"/>
          <p:cNvPicPr>
            <a:picLocks noChangeAspect="1"/>
          </p:cNvPicPr>
          <p:nvPr/>
        </p:nvPicPr>
        <p:blipFill>
          <a:blip r:embed="rId3"/>
          <a:stretch>
            <a:fillRect/>
          </a:stretch>
        </p:blipFill>
        <p:spPr>
          <a:xfrm>
            <a:off x="457200" y="1708705"/>
            <a:ext cx="7315200" cy="4529682"/>
          </a:xfrm>
          <a:prstGeom prst="rect">
            <a:avLst/>
          </a:prstGeom>
        </p:spPr>
      </p:pic>
      <p:sp>
        <p:nvSpPr>
          <p:cNvPr id="5" name="TextBox 4"/>
          <p:cNvSpPr txBox="1"/>
          <p:nvPr/>
        </p:nvSpPr>
        <p:spPr>
          <a:xfrm>
            <a:off x="914400" y="6234668"/>
            <a:ext cx="2592954" cy="276999"/>
          </a:xfrm>
          <a:prstGeom prst="rect">
            <a:avLst/>
          </a:prstGeom>
          <a:noFill/>
        </p:spPr>
        <p:txBody>
          <a:bodyPr wrap="none">
            <a:spAutoFit/>
          </a:bodyPr>
          <a:lstStyle/>
          <a:p>
            <a:pPr>
              <a:defRPr sz="1200" i="1"/>
            </a:pPr>
            <a:r>
              <a:rPr lang="en-GB" dirty="0"/>
              <a:t>(</a:t>
            </a:r>
            <a:r>
              <a:rPr dirty="0"/>
              <a:t>Royal Academy of Engineering</a:t>
            </a:r>
            <a:r>
              <a:rPr lang="en-GB" dirty="0"/>
              <a:t>, </a:t>
            </a:r>
            <a:r>
              <a:rPr dirty="0"/>
              <a:t>2023).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562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02556" y="762001"/>
            <a:ext cx="3117384" cy="1708244"/>
          </a:xfrm>
        </p:spPr>
        <p:txBody>
          <a:bodyPr anchor="ctr">
            <a:normAutofit/>
          </a:bodyPr>
          <a:lstStyle/>
          <a:p>
            <a:r>
              <a:rPr lang="en-GB" sz="3500"/>
              <a:t>Benefits of Gender Diversity</a:t>
            </a:r>
          </a:p>
        </p:txBody>
      </p:sp>
      <p:pic>
        <p:nvPicPr>
          <p:cNvPr id="5" name="Picture 4" descr="Colorful carved figures of humans">
            <a:extLst>
              <a:ext uri="{FF2B5EF4-FFF2-40B4-BE49-F238E27FC236}">
                <a16:creationId xmlns:a16="http://schemas.microsoft.com/office/drawing/2014/main" id="{C0DC9009-8B58-E160-7F19-A05257C56A7A}"/>
              </a:ext>
            </a:extLst>
          </p:cNvPr>
          <p:cNvPicPr>
            <a:picLocks noChangeAspect="1"/>
          </p:cNvPicPr>
          <p:nvPr/>
        </p:nvPicPr>
        <p:blipFill>
          <a:blip r:embed="rId3"/>
          <a:srcRect l="26366" r="26134" b="-1"/>
          <a:stretch>
            <a:fillRect/>
          </a:stretch>
        </p:blipFill>
        <p:spPr>
          <a:xfrm>
            <a:off x="20" y="-2"/>
            <a:ext cx="4571980" cy="6858002"/>
          </a:xfrm>
          <a:prstGeom prst="rect">
            <a:avLst/>
          </a:prstGeom>
        </p:spPr>
      </p:pic>
      <p:sp>
        <p:nvSpPr>
          <p:cNvPr id="3" name="Content Placeholder 2"/>
          <p:cNvSpPr>
            <a:spLocks noGrp="1"/>
          </p:cNvSpPr>
          <p:nvPr>
            <p:ph idx="1"/>
          </p:nvPr>
        </p:nvSpPr>
        <p:spPr>
          <a:xfrm>
            <a:off x="5102556" y="2470245"/>
            <a:ext cx="3117384" cy="3769835"/>
          </a:xfrm>
        </p:spPr>
        <p:txBody>
          <a:bodyPr anchor="ctr">
            <a:normAutofit lnSpcReduction="10000"/>
          </a:bodyPr>
          <a:lstStyle/>
          <a:p>
            <a:endParaRPr lang="en-GB" sz="1700" dirty="0"/>
          </a:p>
          <a:p>
            <a:pPr>
              <a:defRPr sz="2400" b="1"/>
            </a:pPr>
            <a:r>
              <a:rPr lang="en-GB" sz="1700" dirty="0"/>
              <a:t>Gender-diverse teams show improved creativity and problem-solving</a:t>
            </a:r>
          </a:p>
          <a:p>
            <a:pPr>
              <a:defRPr sz="2400"/>
            </a:pPr>
            <a:r>
              <a:rPr lang="en-GB" sz="1700" dirty="0"/>
              <a:t>Diversity broadens design perspectives and user understanding</a:t>
            </a:r>
          </a:p>
          <a:p>
            <a:pPr>
              <a:defRPr sz="2400"/>
            </a:pPr>
            <a:r>
              <a:rPr lang="en-GB" sz="1700" dirty="0"/>
              <a:t>Organisations with more diverse leadership often perform better financially</a:t>
            </a:r>
          </a:p>
          <a:p>
            <a:pPr>
              <a:defRPr sz="2400"/>
            </a:pPr>
            <a:r>
              <a:rPr lang="en-GB" sz="1700" dirty="0"/>
              <a:t>Diversity supports talent attraction and retention in shortage areas (Jones, 2020; Scarborough </a:t>
            </a:r>
            <a:r>
              <a:rPr lang="en-GB" sz="1700" i="1" dirty="0"/>
              <a:t>et al., </a:t>
            </a:r>
            <a:r>
              <a:rPr lang="en-GB" sz="1700" dirty="0"/>
              <a:t>2023).</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223477" y="2358"/>
            <a:ext cx="1407490" cy="1766008"/>
            <a:chOff x="-648769" y="2358"/>
            <a:chExt cx="1876653" cy="1766008"/>
          </a:xfrm>
        </p:grpSpPr>
        <p:sp>
          <p:nvSpPr>
            <p:cNvPr id="10" name="Freeform: Shape 9">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972226" y="6114337"/>
            <a:ext cx="645368"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77" y="5721108"/>
            <a:ext cx="1696473"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B371C5FF-BA90-B026-0677-39562011BDCC}"/>
              </a:ext>
            </a:extLst>
          </p:cNvPr>
          <p:cNvGraphicFramePr>
            <a:graphicFrameLocks noGrp="1"/>
          </p:cNvGraphicFramePr>
          <p:nvPr>
            <p:extLst>
              <p:ext uri="{D42A27DB-BD31-4B8C-83A1-F6EECF244321}">
                <p14:modId xmlns:p14="http://schemas.microsoft.com/office/powerpoint/2010/main" val="3993078223"/>
              </p:ext>
            </p:extLst>
          </p:nvPr>
        </p:nvGraphicFramePr>
        <p:xfrm>
          <a:off x="482600" y="1366583"/>
          <a:ext cx="8178801" cy="4124835"/>
        </p:xfrm>
        <a:graphic>
          <a:graphicData uri="http://schemas.openxmlformats.org/drawingml/2006/table">
            <a:tbl>
              <a:tblPr/>
              <a:tblGrid>
                <a:gridCol w="2653697">
                  <a:extLst>
                    <a:ext uri="{9D8B030D-6E8A-4147-A177-3AD203B41FA5}">
                      <a16:colId xmlns:a16="http://schemas.microsoft.com/office/drawing/2014/main" val="3653998595"/>
                    </a:ext>
                  </a:extLst>
                </a:gridCol>
                <a:gridCol w="2760169">
                  <a:extLst>
                    <a:ext uri="{9D8B030D-6E8A-4147-A177-3AD203B41FA5}">
                      <a16:colId xmlns:a16="http://schemas.microsoft.com/office/drawing/2014/main" val="3118287254"/>
                    </a:ext>
                  </a:extLst>
                </a:gridCol>
                <a:gridCol w="2764935">
                  <a:extLst>
                    <a:ext uri="{9D8B030D-6E8A-4147-A177-3AD203B41FA5}">
                      <a16:colId xmlns:a16="http://schemas.microsoft.com/office/drawing/2014/main" val="230430378"/>
                    </a:ext>
                  </a:extLst>
                </a:gridCol>
              </a:tblGrid>
              <a:tr h="529308">
                <a:tc>
                  <a:txBody>
                    <a:bodyPr/>
                    <a:lstStyle/>
                    <a:p>
                      <a:pPr>
                        <a:buNone/>
                      </a:pPr>
                      <a:r>
                        <a:rPr lang="en-GB" sz="1400"/>
                        <a:t>4-V Model Element</a:t>
                      </a:r>
                    </a:p>
                  </a:txBody>
                  <a:tcPr marL="67950" marR="67950" marT="33975" marB="33975" anchor="ctr">
                    <a:lnL>
                      <a:noFill/>
                    </a:lnL>
                    <a:lnR>
                      <a:noFill/>
                    </a:lnR>
                    <a:lnT>
                      <a:noFill/>
                    </a:lnT>
                    <a:lnB>
                      <a:noFill/>
                    </a:lnB>
                    <a:noFill/>
                  </a:tcPr>
                </a:tc>
                <a:tc>
                  <a:txBody>
                    <a:bodyPr/>
                    <a:lstStyle/>
                    <a:p>
                      <a:pPr>
                        <a:buNone/>
                      </a:pPr>
                      <a:r>
                        <a:rPr lang="en-GB" sz="1400"/>
                        <a:t>How it links to women leaders in Mechanical Engineering</a:t>
                      </a:r>
                    </a:p>
                  </a:txBody>
                  <a:tcPr marL="67950" marR="67950" marT="33975" marB="33975" anchor="ctr">
                    <a:lnL>
                      <a:noFill/>
                    </a:lnL>
                    <a:lnR>
                      <a:noFill/>
                    </a:lnR>
                    <a:lnT>
                      <a:noFill/>
                    </a:lnT>
                    <a:lnB>
                      <a:noFill/>
                    </a:lnB>
                    <a:noFill/>
                  </a:tcPr>
                </a:tc>
                <a:tc>
                  <a:txBody>
                    <a:bodyPr/>
                    <a:lstStyle/>
                    <a:p>
                      <a:pPr>
                        <a:buNone/>
                      </a:pPr>
                      <a:r>
                        <a:rPr lang="en-GB" sz="1400"/>
                        <a:t>Why it matters now</a:t>
                      </a:r>
                    </a:p>
                  </a:txBody>
                  <a:tcPr marL="67950" marR="67950" marT="33975" marB="33975" anchor="ctr">
                    <a:lnL>
                      <a:noFill/>
                    </a:lnL>
                    <a:lnR>
                      <a:noFill/>
                    </a:lnR>
                    <a:lnT>
                      <a:noFill/>
                    </a:lnT>
                    <a:lnB>
                      <a:noFill/>
                    </a:lnB>
                    <a:noFill/>
                  </a:tcPr>
                </a:tc>
                <a:extLst>
                  <a:ext uri="{0D108BD9-81ED-4DB2-BD59-A6C34878D82A}">
                    <a16:rowId xmlns:a16="http://schemas.microsoft.com/office/drawing/2014/main" val="2522026887"/>
                  </a:ext>
                </a:extLst>
              </a:tr>
              <a:tr h="1162863">
                <a:tc>
                  <a:txBody>
                    <a:bodyPr/>
                    <a:lstStyle/>
                    <a:p>
                      <a:pPr>
                        <a:buNone/>
                      </a:pPr>
                      <a:r>
                        <a:rPr lang="en-GB" sz="1400" b="1"/>
                        <a:t>Values</a:t>
                      </a:r>
                      <a:endParaRPr lang="en-GB" sz="1400"/>
                    </a:p>
                  </a:txBody>
                  <a:tcPr marL="67950" marR="67950" marT="33975" marB="33975" anchor="ctr">
                    <a:lnL>
                      <a:noFill/>
                    </a:lnL>
                    <a:lnR>
                      <a:noFill/>
                    </a:lnR>
                    <a:lnT>
                      <a:noFill/>
                    </a:lnT>
                    <a:lnB>
                      <a:noFill/>
                    </a:lnB>
                    <a:noFill/>
                  </a:tcPr>
                </a:tc>
                <a:tc>
                  <a:txBody>
                    <a:bodyPr/>
                    <a:lstStyle/>
                    <a:p>
                      <a:pPr>
                        <a:buNone/>
                      </a:pPr>
                      <a:r>
                        <a:rPr lang="en-GB" sz="1400"/>
                        <a:t>Female engineers often bring strong focus on </a:t>
                      </a:r>
                      <a:r>
                        <a:rPr lang="en-GB" sz="1400" b="1"/>
                        <a:t>safety, sustainability, inclusiveness and user-experience</a:t>
                      </a:r>
                      <a:r>
                        <a:rPr lang="en-GB" sz="1400"/>
                        <a:t> in design.</a:t>
                      </a:r>
                    </a:p>
                  </a:txBody>
                  <a:tcPr marL="67950" marR="67950" marT="33975" marB="33975" anchor="ctr">
                    <a:lnL>
                      <a:noFill/>
                    </a:lnL>
                    <a:lnR>
                      <a:noFill/>
                    </a:lnR>
                    <a:lnT>
                      <a:noFill/>
                    </a:lnT>
                    <a:lnB>
                      <a:noFill/>
                    </a:lnB>
                    <a:noFill/>
                  </a:tcPr>
                </a:tc>
                <a:tc>
                  <a:txBody>
                    <a:bodyPr/>
                    <a:lstStyle/>
                    <a:p>
                      <a:pPr>
                        <a:buNone/>
                      </a:pPr>
                      <a:r>
                        <a:rPr lang="en-GB" sz="1400"/>
                        <a:t>Mechanical engineering increasingly requires </a:t>
                      </a:r>
                      <a:r>
                        <a:rPr lang="en-GB" sz="1400" b="1"/>
                        <a:t>ethical decision-making</a:t>
                      </a:r>
                      <a:r>
                        <a:rPr lang="en-GB" sz="1400"/>
                        <a:t>: AI-driven systems, autonomous vehicles, automation impacts on workers.</a:t>
                      </a:r>
                    </a:p>
                  </a:txBody>
                  <a:tcPr marL="67950" marR="67950" marT="33975" marB="33975" anchor="ctr">
                    <a:lnL>
                      <a:noFill/>
                    </a:lnL>
                    <a:lnR>
                      <a:noFill/>
                    </a:lnR>
                    <a:lnT>
                      <a:noFill/>
                    </a:lnT>
                    <a:lnB>
                      <a:noFill/>
                    </a:lnB>
                    <a:noFill/>
                  </a:tcPr>
                </a:tc>
                <a:extLst>
                  <a:ext uri="{0D108BD9-81ED-4DB2-BD59-A6C34878D82A}">
                    <a16:rowId xmlns:a16="http://schemas.microsoft.com/office/drawing/2014/main" val="366163904"/>
                  </a:ext>
                </a:extLst>
              </a:tr>
              <a:tr h="951678">
                <a:tc>
                  <a:txBody>
                    <a:bodyPr/>
                    <a:lstStyle/>
                    <a:p>
                      <a:pPr>
                        <a:buNone/>
                      </a:pPr>
                      <a:r>
                        <a:rPr lang="en-GB" sz="1400" b="1"/>
                        <a:t>Vision</a:t>
                      </a:r>
                      <a:endParaRPr lang="en-GB" sz="1400"/>
                    </a:p>
                  </a:txBody>
                  <a:tcPr marL="67950" marR="67950" marT="33975" marB="33975" anchor="ctr">
                    <a:lnL>
                      <a:noFill/>
                    </a:lnL>
                    <a:lnR>
                      <a:noFill/>
                    </a:lnR>
                    <a:lnT>
                      <a:noFill/>
                    </a:lnT>
                    <a:lnB>
                      <a:noFill/>
                    </a:lnB>
                    <a:noFill/>
                  </a:tcPr>
                </a:tc>
                <a:tc>
                  <a:txBody>
                    <a:bodyPr/>
                    <a:lstStyle/>
                    <a:p>
                      <a:pPr>
                        <a:buNone/>
                      </a:pPr>
                      <a:r>
                        <a:rPr lang="en-GB" sz="1400"/>
                        <a:t>Women leaders tend to emphasise </a:t>
                      </a:r>
                      <a:r>
                        <a:rPr lang="en-GB" sz="1400" b="1"/>
                        <a:t>human-centred innovation</a:t>
                      </a:r>
                      <a:r>
                        <a:rPr lang="en-GB" sz="1400"/>
                        <a:t>, mentoring and long-term societal benefit.</a:t>
                      </a:r>
                    </a:p>
                  </a:txBody>
                  <a:tcPr marL="67950" marR="67950" marT="33975" marB="33975" anchor="ctr">
                    <a:lnL>
                      <a:noFill/>
                    </a:lnL>
                    <a:lnR>
                      <a:noFill/>
                    </a:lnR>
                    <a:lnT>
                      <a:noFill/>
                    </a:lnT>
                    <a:lnB>
                      <a:noFill/>
                    </a:lnB>
                    <a:noFill/>
                  </a:tcPr>
                </a:tc>
                <a:tc>
                  <a:txBody>
                    <a:bodyPr/>
                    <a:lstStyle/>
                    <a:p>
                      <a:pPr>
                        <a:buNone/>
                      </a:pPr>
                      <a:r>
                        <a:rPr lang="en-GB" sz="1400"/>
                        <a:t>supports </a:t>
                      </a:r>
                      <a:r>
                        <a:rPr lang="en-GB" sz="1400" b="1"/>
                        <a:t>net-zero technologies, accessible design + gender-inclusive safety standards</a:t>
                      </a:r>
                      <a:r>
                        <a:rPr lang="en-GB" sz="1400"/>
                        <a:t>.</a:t>
                      </a:r>
                    </a:p>
                  </a:txBody>
                  <a:tcPr marL="67950" marR="67950" marT="33975" marB="33975" anchor="ctr">
                    <a:lnL>
                      <a:noFill/>
                    </a:lnL>
                    <a:lnR>
                      <a:noFill/>
                    </a:lnR>
                    <a:lnT>
                      <a:noFill/>
                    </a:lnT>
                    <a:lnB>
                      <a:noFill/>
                    </a:lnB>
                    <a:noFill/>
                  </a:tcPr>
                </a:tc>
                <a:extLst>
                  <a:ext uri="{0D108BD9-81ED-4DB2-BD59-A6C34878D82A}">
                    <a16:rowId xmlns:a16="http://schemas.microsoft.com/office/drawing/2014/main" val="3674695775"/>
                  </a:ext>
                </a:extLst>
              </a:tr>
              <a:tr h="740493">
                <a:tc>
                  <a:txBody>
                    <a:bodyPr/>
                    <a:lstStyle/>
                    <a:p>
                      <a:pPr>
                        <a:buNone/>
                      </a:pPr>
                      <a:r>
                        <a:rPr lang="en-GB" sz="1400" b="1"/>
                        <a:t>Voice</a:t>
                      </a:r>
                      <a:endParaRPr lang="en-GB" sz="1400"/>
                    </a:p>
                  </a:txBody>
                  <a:tcPr marL="67950" marR="67950" marT="33975" marB="33975" anchor="ctr">
                    <a:lnL>
                      <a:noFill/>
                    </a:lnL>
                    <a:lnR>
                      <a:noFill/>
                    </a:lnR>
                    <a:lnT>
                      <a:noFill/>
                    </a:lnT>
                    <a:lnB>
                      <a:noFill/>
                    </a:lnB>
                    <a:noFill/>
                  </a:tcPr>
                </a:tc>
                <a:tc>
                  <a:txBody>
                    <a:bodyPr/>
                    <a:lstStyle/>
                    <a:p>
                      <a:pPr>
                        <a:buNone/>
                      </a:pPr>
                      <a:r>
                        <a:rPr lang="en-GB" sz="1400"/>
                        <a:t>Women in leadership roles give visibility, challenge biases, and reshape masculine cultures.</a:t>
                      </a:r>
                    </a:p>
                  </a:txBody>
                  <a:tcPr marL="67950" marR="67950" marT="33975" marB="33975" anchor="ctr">
                    <a:lnL>
                      <a:noFill/>
                    </a:lnL>
                    <a:lnR>
                      <a:noFill/>
                    </a:lnR>
                    <a:lnT>
                      <a:noFill/>
                    </a:lnT>
                    <a:lnB>
                      <a:noFill/>
                    </a:lnB>
                    <a:noFill/>
                  </a:tcPr>
                </a:tc>
                <a:tc>
                  <a:txBody>
                    <a:bodyPr/>
                    <a:lstStyle/>
                    <a:p>
                      <a:pPr>
                        <a:buNone/>
                      </a:pPr>
                      <a:r>
                        <a:rPr lang="en-GB" sz="1400"/>
                        <a:t>Inspires more women into mechanical engineering → </a:t>
                      </a:r>
                      <a:r>
                        <a:rPr lang="en-GB" sz="1400" b="1"/>
                        <a:t>fixing the pipeline</a:t>
                      </a:r>
                      <a:r>
                        <a:rPr lang="en-GB" sz="1400"/>
                        <a:t>.</a:t>
                      </a:r>
                    </a:p>
                  </a:txBody>
                  <a:tcPr marL="67950" marR="67950" marT="33975" marB="33975" anchor="ctr">
                    <a:lnL>
                      <a:noFill/>
                    </a:lnL>
                    <a:lnR>
                      <a:noFill/>
                    </a:lnR>
                    <a:lnT>
                      <a:noFill/>
                    </a:lnT>
                    <a:lnB>
                      <a:noFill/>
                    </a:lnB>
                    <a:noFill/>
                  </a:tcPr>
                </a:tc>
                <a:extLst>
                  <a:ext uri="{0D108BD9-81ED-4DB2-BD59-A6C34878D82A}">
                    <a16:rowId xmlns:a16="http://schemas.microsoft.com/office/drawing/2014/main" val="995667550"/>
                  </a:ext>
                </a:extLst>
              </a:tr>
              <a:tr h="740493">
                <a:tc>
                  <a:txBody>
                    <a:bodyPr/>
                    <a:lstStyle/>
                    <a:p>
                      <a:pPr>
                        <a:buNone/>
                      </a:pPr>
                      <a:r>
                        <a:rPr lang="en-GB" sz="1400" b="1"/>
                        <a:t>Virtue</a:t>
                      </a:r>
                      <a:endParaRPr lang="en-GB" sz="1400"/>
                    </a:p>
                  </a:txBody>
                  <a:tcPr marL="67950" marR="67950" marT="33975" marB="33975" anchor="ctr">
                    <a:lnL>
                      <a:noFill/>
                    </a:lnL>
                    <a:lnR>
                      <a:noFill/>
                    </a:lnR>
                    <a:lnT>
                      <a:noFill/>
                    </a:lnT>
                    <a:lnB>
                      <a:noFill/>
                    </a:lnB>
                    <a:noFill/>
                  </a:tcPr>
                </a:tc>
                <a:tc>
                  <a:txBody>
                    <a:bodyPr/>
                    <a:lstStyle/>
                    <a:p>
                      <a:pPr>
                        <a:buNone/>
                      </a:pPr>
                      <a:r>
                        <a:rPr lang="en-GB" sz="1400"/>
                        <a:t>Women often advocate transparency, fairness and accountability in organisations.</a:t>
                      </a:r>
                    </a:p>
                  </a:txBody>
                  <a:tcPr marL="67950" marR="67950" marT="33975" marB="33975" anchor="ctr">
                    <a:lnL>
                      <a:noFill/>
                    </a:lnL>
                    <a:lnR>
                      <a:noFill/>
                    </a:lnR>
                    <a:lnT>
                      <a:noFill/>
                    </a:lnT>
                    <a:lnB>
                      <a:noFill/>
                    </a:lnB>
                    <a:noFill/>
                  </a:tcPr>
                </a:tc>
                <a:tc>
                  <a:txBody>
                    <a:bodyPr/>
                    <a:lstStyle/>
                    <a:p>
                      <a:pPr>
                        <a:buNone/>
                      </a:pPr>
                      <a:r>
                        <a:rPr lang="en-GB" sz="1400" dirty="0"/>
                        <a:t>Strengthens ethical climate, reduces attrition and improves leadership legitimacy.</a:t>
                      </a:r>
                    </a:p>
                  </a:txBody>
                  <a:tcPr marL="67950" marR="67950" marT="33975" marB="33975" anchor="ctr">
                    <a:lnL>
                      <a:noFill/>
                    </a:lnL>
                    <a:lnR>
                      <a:noFill/>
                    </a:lnR>
                    <a:lnT>
                      <a:noFill/>
                    </a:lnT>
                    <a:lnB>
                      <a:noFill/>
                    </a:lnB>
                    <a:noFill/>
                  </a:tcPr>
                </a:tc>
                <a:extLst>
                  <a:ext uri="{0D108BD9-81ED-4DB2-BD59-A6C34878D82A}">
                    <a16:rowId xmlns:a16="http://schemas.microsoft.com/office/drawing/2014/main" val="4118997919"/>
                  </a:ext>
                </a:extLst>
              </a:tr>
            </a:tbl>
          </a:graphicData>
        </a:graphic>
      </p:graphicFrame>
      <p:sp>
        <p:nvSpPr>
          <p:cNvPr id="3" name="TextBox 2">
            <a:extLst>
              <a:ext uri="{FF2B5EF4-FFF2-40B4-BE49-F238E27FC236}">
                <a16:creationId xmlns:a16="http://schemas.microsoft.com/office/drawing/2014/main" id="{1C34364F-791F-8454-2F0E-856F27A654BB}"/>
              </a:ext>
            </a:extLst>
          </p:cNvPr>
          <p:cNvSpPr txBox="1"/>
          <p:nvPr/>
        </p:nvSpPr>
        <p:spPr>
          <a:xfrm>
            <a:off x="1559170" y="797169"/>
            <a:ext cx="5509846" cy="369332"/>
          </a:xfrm>
          <a:prstGeom prst="rect">
            <a:avLst/>
          </a:prstGeom>
          <a:noFill/>
        </p:spPr>
        <p:txBody>
          <a:bodyPr wrap="square" rtlCol="0">
            <a:spAutoFit/>
          </a:bodyPr>
          <a:lstStyle/>
          <a:p>
            <a:pPr algn="ctr"/>
            <a:r>
              <a:rPr lang="en-GB" b="1" dirty="0"/>
              <a:t>CONTEMPORARY LEADERSHIP</a:t>
            </a:r>
          </a:p>
        </p:txBody>
      </p:sp>
      <p:sp>
        <p:nvSpPr>
          <p:cNvPr id="4" name="TextBox 3">
            <a:extLst>
              <a:ext uri="{FF2B5EF4-FFF2-40B4-BE49-F238E27FC236}">
                <a16:creationId xmlns:a16="http://schemas.microsoft.com/office/drawing/2014/main" id="{6890BB73-2D4F-2D2B-6C99-A0A8B2826C8F}"/>
              </a:ext>
            </a:extLst>
          </p:cNvPr>
          <p:cNvSpPr txBox="1"/>
          <p:nvPr/>
        </p:nvSpPr>
        <p:spPr>
          <a:xfrm>
            <a:off x="2866900" y="6260123"/>
            <a:ext cx="5064369" cy="369332"/>
          </a:xfrm>
          <a:prstGeom prst="rect">
            <a:avLst/>
          </a:prstGeom>
          <a:noFill/>
        </p:spPr>
        <p:txBody>
          <a:bodyPr wrap="square" rtlCol="0">
            <a:spAutoFit/>
          </a:bodyPr>
          <a:lstStyle/>
          <a:p>
            <a:r>
              <a:rPr lang="en-GB" dirty="0"/>
              <a:t>(</a:t>
            </a:r>
            <a:r>
              <a:rPr lang="en-GB" sz="1400" dirty="0"/>
              <a:t>Smith, 2023; Ewim and </a:t>
            </a:r>
            <a:r>
              <a:rPr lang="en-GB" sz="1400" dirty="0" err="1"/>
              <a:t>Dosumnu</a:t>
            </a:r>
            <a:r>
              <a:rPr lang="en-GB" sz="1400" dirty="0"/>
              <a:t>, 2025</a:t>
            </a:r>
            <a:r>
              <a:rPr lang="en-GB" dirty="0"/>
              <a:t>)</a:t>
            </a:r>
          </a:p>
        </p:txBody>
      </p:sp>
    </p:spTree>
    <p:extLst>
      <p:ext uri="{BB962C8B-B14F-4D97-AF65-F5344CB8AC3E}">
        <p14:creationId xmlns:p14="http://schemas.microsoft.com/office/powerpoint/2010/main" val="33824898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2857E11-BAB2-53F8-E153-75FE9202D60E}"/>
              </a:ext>
            </a:extLst>
          </p:cNvPr>
          <p:cNvPicPr>
            <a:picLocks noChangeAspect="1"/>
          </p:cNvPicPr>
          <p:nvPr/>
        </p:nvPicPr>
        <p:blipFill>
          <a:blip r:embed="rId3">
            <a:duotone>
              <a:schemeClr val="bg2">
                <a:shade val="45000"/>
                <a:satMod val="135000"/>
              </a:schemeClr>
              <a:prstClr val="white"/>
            </a:duotone>
          </a:blip>
          <a:srcRect l="17777" r="2223"/>
          <a:stretch>
            <a:fillRect/>
          </a:stretch>
        </p:blipFill>
        <p:spPr>
          <a:xfrm>
            <a:off x="20" y="10"/>
            <a:ext cx="9143980" cy="6857990"/>
          </a:xfrm>
          <a:prstGeom prst="rect">
            <a:avLst/>
          </a:prstGeom>
        </p:spPr>
      </p:pic>
      <p:sp>
        <p:nvSpPr>
          <p:cNvPr id="13" name="Rectangle 1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a:t>Conclusion</a:t>
            </a:r>
            <a:endParaRPr lang="en-GB" dirty="0"/>
          </a:p>
        </p:txBody>
      </p:sp>
      <p:graphicFrame>
        <p:nvGraphicFramePr>
          <p:cNvPr id="14" name="Content Placeholder 2">
            <a:extLst>
              <a:ext uri="{FF2B5EF4-FFF2-40B4-BE49-F238E27FC236}">
                <a16:creationId xmlns:a16="http://schemas.microsoft.com/office/drawing/2014/main" id="{B6A16D8F-30CE-E2E6-2F2F-CA55D2106008}"/>
              </a:ext>
            </a:extLst>
          </p:cNvPr>
          <p:cNvGraphicFramePr>
            <a:graphicFrameLocks noGrp="1"/>
          </p:cNvGraphicFramePr>
          <p:nvPr>
            <p:ph idx="1"/>
            <p:extLst>
              <p:ext uri="{D42A27DB-BD31-4B8C-83A1-F6EECF244321}">
                <p14:modId xmlns:p14="http://schemas.microsoft.com/office/powerpoint/2010/main" val="4135698830"/>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 References</a:t>
            </a:r>
          </a:p>
        </p:txBody>
      </p:sp>
      <p:sp>
        <p:nvSpPr>
          <p:cNvPr id="3" name="Content Placeholder 2"/>
          <p:cNvSpPr>
            <a:spLocks noGrp="1"/>
          </p:cNvSpPr>
          <p:nvPr>
            <p:ph idx="1"/>
          </p:nvPr>
        </p:nvSpPr>
        <p:spPr/>
        <p:txBody>
          <a:bodyPr>
            <a:normAutofit/>
          </a:bodyPr>
          <a:lstStyle/>
          <a:p>
            <a:r>
              <a:rPr lang="en-GB" sz="1400" dirty="0">
                <a:latin typeface="Arial" panose="020B0604020202020204" pitchFamily="34" charset="0"/>
                <a:cs typeface="Arial" panose="020B0604020202020204" pitchFamily="34" charset="0"/>
              </a:rPr>
              <a:t>ASME Foundation (2024</a:t>
            </a:r>
            <a:r>
              <a:rPr lang="en-GB" sz="1400" i="1" dirty="0">
                <a:latin typeface="Arial" panose="020B0604020202020204" pitchFamily="34" charset="0"/>
                <a:cs typeface="Arial" panose="020B0604020202020204" pitchFamily="34" charset="0"/>
              </a:rPr>
              <a:t>) Leapfrogging to the Next Generation of Engineers: Challenges and Prospects for Women in Mechanical Engineering</a:t>
            </a:r>
            <a:r>
              <a:rPr lang="en-GB" sz="1400" dirty="0">
                <a:latin typeface="Arial" panose="020B0604020202020204" pitchFamily="34" charset="0"/>
                <a:cs typeface="Arial" panose="020B0604020202020204" pitchFamily="34" charset="0"/>
              </a:rPr>
              <a:t>. American Society of Mechanical Engineers.</a:t>
            </a:r>
          </a:p>
          <a:p>
            <a:r>
              <a:rPr lang="en-GB" sz="1400" dirty="0">
                <a:latin typeface="Arial" panose="020B0604020202020204" pitchFamily="34" charset="0"/>
                <a:cs typeface="Arial" panose="020B0604020202020204" pitchFamily="34" charset="0"/>
              </a:rPr>
              <a:t>Davim, J.P. (2023) </a:t>
            </a:r>
            <a:r>
              <a:rPr lang="en-GB" sz="1400" i="1" dirty="0">
                <a:latin typeface="Arial" panose="020B0604020202020204" pitchFamily="34" charset="0"/>
                <a:cs typeface="Arial" panose="020B0604020202020204" pitchFamily="34" charset="0"/>
              </a:rPr>
              <a:t>Mechanical engineering education</a:t>
            </a:r>
            <a:r>
              <a:rPr lang="en-GB" sz="1400" dirty="0">
                <a:latin typeface="Arial" panose="020B0604020202020204" pitchFamily="34" charset="0"/>
                <a:cs typeface="Arial" panose="020B0604020202020204" pitchFamily="34" charset="0"/>
              </a:rPr>
              <a:t>. Wiley.</a:t>
            </a:r>
          </a:p>
          <a:p>
            <a:r>
              <a:rPr lang="en-GB" sz="1400" dirty="0">
                <a:latin typeface="Arial" panose="020B0604020202020204" pitchFamily="34" charset="0"/>
                <a:cs typeface="Arial" panose="020B0604020202020204" pitchFamily="34" charset="0"/>
              </a:rPr>
              <a:t>Dos Santos, </a:t>
            </a:r>
            <a:r>
              <a:rPr lang="en-GB" sz="1400" dirty="0" err="1">
                <a:latin typeface="Arial" panose="020B0604020202020204" pitchFamily="34" charset="0"/>
                <a:cs typeface="Arial" panose="020B0604020202020204" pitchFamily="34" charset="0"/>
              </a:rPr>
              <a:t>L.M</a:t>
            </a:r>
            <a:r>
              <a:rPr lang="en-GB" sz="1400" dirty="0">
                <a:latin typeface="Arial" panose="020B0604020202020204" pitchFamily="34" charset="0"/>
                <a:cs typeface="Arial" panose="020B0604020202020204" pitchFamily="34" charset="0"/>
              </a:rPr>
              <a:t>. (2022) ‘Female engineering students’ motivations, career decisions and decision-making processes: A Social Cognitive Career and Motivation Theory’, </a:t>
            </a:r>
            <a:r>
              <a:rPr lang="en-GB" sz="1400" i="1" dirty="0">
                <a:latin typeface="Arial" panose="020B0604020202020204" pitchFamily="34" charset="0"/>
                <a:cs typeface="Arial" panose="020B0604020202020204" pitchFamily="34" charset="0"/>
              </a:rPr>
              <a:t>International Journal of Instruction</a:t>
            </a:r>
            <a:r>
              <a:rPr lang="en-GB" sz="1400" dirty="0">
                <a:latin typeface="Arial" panose="020B0604020202020204" pitchFamily="34" charset="0"/>
                <a:cs typeface="Arial" panose="020B0604020202020204" pitchFamily="34" charset="0"/>
              </a:rPr>
              <a:t>, 15(4), pp. 437–454.</a:t>
            </a:r>
          </a:p>
          <a:p>
            <a:r>
              <a:rPr lang="en-GB" sz="1400" dirty="0">
                <a:latin typeface="Arial" panose="020B0604020202020204" pitchFamily="34" charset="0"/>
                <a:cs typeface="Arial" panose="020B0604020202020204" pitchFamily="34" charset="0"/>
              </a:rPr>
              <a:t>EngineeringUK (2023) </a:t>
            </a:r>
            <a:r>
              <a:rPr lang="en-GB" sz="1400" i="1" dirty="0">
                <a:latin typeface="Arial" panose="020B0604020202020204" pitchFamily="34" charset="0"/>
                <a:cs typeface="Arial" panose="020B0604020202020204" pitchFamily="34" charset="0"/>
              </a:rPr>
              <a:t>Engineering in Higher Education 2023</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HESA</a:t>
            </a:r>
            <a:r>
              <a:rPr lang="en-GB" sz="1400" dirty="0">
                <a:latin typeface="Arial" panose="020B0604020202020204" pitchFamily="34" charset="0"/>
                <a:cs typeface="Arial" panose="020B0604020202020204" pitchFamily="34" charset="0"/>
              </a:rPr>
              <a:t> 2020/21 data</a:t>
            </a:r>
          </a:p>
          <a:p>
            <a:r>
              <a:rPr lang="en-GB" sz="1400" dirty="0">
                <a:latin typeface="Arial" panose="020B0604020202020204" pitchFamily="34" charset="0"/>
                <a:cs typeface="Arial" panose="020B0604020202020204" pitchFamily="34" charset="0"/>
              </a:rPr>
              <a:t>European Commission (2025) </a:t>
            </a:r>
            <a:r>
              <a:rPr lang="en-GB" sz="1400" i="1" dirty="0">
                <a:latin typeface="Arial" panose="020B0604020202020204" pitchFamily="34" charset="0"/>
                <a:cs typeface="Arial" panose="020B0604020202020204" pitchFamily="34" charset="0"/>
              </a:rPr>
              <a:t>She Figures 2024 – Country fiche: Romania</a:t>
            </a:r>
            <a:r>
              <a:rPr lang="en-GB" sz="1400" dirty="0">
                <a:latin typeface="Arial" panose="020B0604020202020204" pitchFamily="34" charset="0"/>
                <a:cs typeface="Arial" panose="020B0604020202020204" pitchFamily="34" charset="0"/>
              </a:rPr>
              <a:t>. Directorate-General for Research and Innovation.</a:t>
            </a:r>
          </a:p>
          <a:p>
            <a:r>
              <a:rPr lang="en-GB" sz="1400" dirty="0">
                <a:latin typeface="Arial" panose="020B0604020202020204" pitchFamily="34" charset="0"/>
                <a:cs typeface="Arial" panose="020B0604020202020204" pitchFamily="34" charset="0"/>
              </a:rPr>
              <a:t>Ewim, D.R.E. (2025) ‘Bridging gaps: the intersection of women in engineering and diversity’, </a:t>
            </a:r>
            <a:r>
              <a:rPr lang="en-GB" sz="1400" i="1" dirty="0">
                <a:latin typeface="Arial" panose="020B0604020202020204" pitchFamily="34" charset="0"/>
                <a:cs typeface="Arial" panose="020B0604020202020204" pitchFamily="34" charset="0"/>
              </a:rPr>
              <a:t>SN Social Sciences</a:t>
            </a:r>
            <a:r>
              <a:rPr lang="en-GB" sz="1400" dirty="0">
                <a:latin typeface="Arial" panose="020B0604020202020204" pitchFamily="34" charset="0"/>
                <a:cs typeface="Arial" panose="020B0604020202020204" pitchFamily="34" charset="0"/>
              </a:rPr>
              <a:t>, 5(2), pp. 1–14.</a:t>
            </a:r>
          </a:p>
          <a:p>
            <a:r>
              <a:rPr lang="en-GB" sz="1400" dirty="0">
                <a:latin typeface="Arial" panose="020B0604020202020204" pitchFamily="34" charset="0"/>
                <a:cs typeface="Arial" panose="020B0604020202020204" pitchFamily="34" charset="0"/>
              </a:rPr>
              <a:t>Ewim, D.R.E. and Dosunmu, A.G. (2025) ‘Bridging gaps: the intersection of women in engineering and gender studies — challenges, advances, and future directions’, </a:t>
            </a:r>
            <a:r>
              <a:rPr lang="en-GB" sz="1400" i="1" dirty="0">
                <a:latin typeface="Arial" panose="020B0604020202020204" pitchFamily="34" charset="0"/>
                <a:cs typeface="Arial" panose="020B0604020202020204" pitchFamily="34" charset="0"/>
              </a:rPr>
              <a:t>Discover Engineering</a:t>
            </a:r>
            <a:r>
              <a:rPr lang="en-GB" sz="1400" dirty="0">
                <a:latin typeface="Arial" panose="020B0604020202020204" pitchFamily="34" charset="0"/>
                <a:cs typeface="Arial" panose="020B0604020202020204" pitchFamily="34" charset="0"/>
              </a:rPr>
              <a:t>, 3, Article 43.</a:t>
            </a:r>
          </a:p>
          <a:p>
            <a:r>
              <a:rPr lang="en-GB" sz="1400" dirty="0">
                <a:latin typeface="Arial" panose="020B0604020202020204" pitchFamily="34" charset="0"/>
                <a:cs typeface="Arial" panose="020B0604020202020204" pitchFamily="34" charset="0"/>
              </a:rPr>
              <a:t>Fouad, N.A. and Singh, R. (2020) ‘Stemming the tide: Why women leave engineering’, in Fouad, N.A. (ed.) </a:t>
            </a:r>
            <a:r>
              <a:rPr lang="en-GB" sz="1400" i="1" dirty="0">
                <a:latin typeface="Arial" panose="020B0604020202020204" pitchFamily="34" charset="0"/>
                <a:cs typeface="Arial" panose="020B0604020202020204" pitchFamily="34" charset="0"/>
              </a:rPr>
              <a:t>Women in Engineering</a:t>
            </a:r>
            <a:r>
              <a:rPr lang="en-GB" sz="1400" dirty="0">
                <a:latin typeface="Arial" panose="020B0604020202020204" pitchFamily="34" charset="0"/>
                <a:cs typeface="Arial" panose="020B0604020202020204" pitchFamily="34" charset="0"/>
              </a:rPr>
              <a:t>. Washington, DC: American Psychological Association.</a:t>
            </a:r>
          </a:p>
          <a:p>
            <a:r>
              <a:rPr lang="en-GB" sz="1400" dirty="0">
                <a:latin typeface="Arial" panose="020B0604020202020204" pitchFamily="34" charset="0"/>
                <a:cs typeface="Arial" panose="020B0604020202020204" pitchFamily="34" charset="0"/>
              </a:rPr>
              <a:t>Grote, </a:t>
            </a:r>
            <a:r>
              <a:rPr lang="en-GB" sz="1400" dirty="0" err="1">
                <a:latin typeface="Arial" panose="020B0604020202020204" pitchFamily="34" charset="0"/>
                <a:cs typeface="Arial" panose="020B0604020202020204" pitchFamily="34" charset="0"/>
              </a:rPr>
              <a:t>K.H</a:t>
            </a:r>
            <a:r>
              <a:rPr lang="en-GB" sz="1400" dirty="0">
                <a:latin typeface="Arial" panose="020B0604020202020204" pitchFamily="34" charset="0"/>
                <a:cs typeface="Arial" panose="020B0604020202020204" pitchFamily="34" charset="0"/>
              </a:rPr>
              <a:t>. and Hefazi, H. (2021) </a:t>
            </a:r>
            <a:r>
              <a:rPr lang="en-GB" sz="1400" i="1" dirty="0">
                <a:latin typeface="Arial" panose="020B0604020202020204" pitchFamily="34" charset="0"/>
                <a:cs typeface="Arial" panose="020B0604020202020204" pitchFamily="34" charset="0"/>
              </a:rPr>
              <a:t>Springer handbook of mechanical engineering</a:t>
            </a:r>
            <a:r>
              <a:rPr lang="en-GB" sz="1400" dirty="0">
                <a:latin typeface="Arial" panose="020B0604020202020204" pitchFamily="34" charset="0"/>
                <a:cs typeface="Arial" panose="020B0604020202020204" pitchFamily="34" charset="0"/>
              </a:rPr>
              <a:t>. Springer Nature.</a:t>
            </a:r>
          </a:p>
          <a:p>
            <a:endParaRPr lang="en-GB" sz="1400" dirty="0"/>
          </a:p>
          <a:p>
            <a:endParaRPr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E10BEE-35DC-EBFB-47DE-C8414C8834CA}"/>
              </a:ext>
            </a:extLst>
          </p:cNvPr>
          <p:cNvSpPr txBox="1"/>
          <p:nvPr/>
        </p:nvSpPr>
        <p:spPr>
          <a:xfrm>
            <a:off x="668215" y="992667"/>
            <a:ext cx="8030308" cy="6340197"/>
          </a:xfrm>
          <a:prstGeom prst="rect">
            <a:avLst/>
          </a:prstGeom>
          <a:noFill/>
        </p:spPr>
        <p:txBody>
          <a:bodyPr wrap="square">
            <a:spAutoFit/>
          </a:bodyPr>
          <a:lstStyle/>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Hite, R. (2021) </a:t>
            </a:r>
            <a:r>
              <a:rPr lang="en-GB" sz="1400" i="1" dirty="0">
                <a:latin typeface="Arial" panose="020B0604020202020204" pitchFamily="34" charset="0"/>
                <a:cs typeface="Arial" panose="020B0604020202020204" pitchFamily="34" charset="0"/>
              </a:rPr>
              <a:t>How she persisted: Working women engineers’ experiences in male-dominated environments,</a:t>
            </a:r>
            <a:r>
              <a:rPr lang="en-GB" sz="1400" dirty="0">
                <a:latin typeface="Arial" panose="020B0604020202020204" pitchFamily="34" charset="0"/>
                <a:cs typeface="Arial" panose="020B0604020202020204" pitchFamily="34" charset="0"/>
              </a:rPr>
              <a:t> Gender and STEM.</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Houston, T. (2020) ‘An exploration of barriers female engineers face in the workplace’, </a:t>
            </a:r>
            <a:r>
              <a:rPr lang="en-GB" sz="1400" i="1" dirty="0">
                <a:latin typeface="Arial" panose="020B0604020202020204" pitchFamily="34" charset="0"/>
                <a:cs typeface="Arial" panose="020B0604020202020204" pitchFamily="34" charset="0"/>
              </a:rPr>
              <a:t>Research Association of Interdisciplinary Studies</a:t>
            </a:r>
            <a:r>
              <a:rPr lang="en-GB" sz="1400" dirty="0">
                <a:latin typeface="Arial" panose="020B0604020202020204" pitchFamily="34" charset="0"/>
                <a:cs typeface="Arial" panose="020B0604020202020204" pitchFamily="34" charset="0"/>
              </a:rPr>
              <a:t>, pp. 150–168.</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Jones, G. (2020) ‘Cultural diversity drives innovation’, </a:t>
            </a:r>
            <a:r>
              <a:rPr lang="en-GB" sz="1400" i="1" dirty="0">
                <a:latin typeface="Arial" panose="020B0604020202020204" pitchFamily="34" charset="0"/>
                <a:cs typeface="Arial" panose="020B0604020202020204" pitchFamily="34" charset="0"/>
              </a:rPr>
              <a:t>Journal of Innovation Management</a:t>
            </a:r>
            <a:r>
              <a:rPr lang="en-GB" sz="1400" dirty="0">
                <a:latin typeface="Arial" panose="020B0604020202020204" pitchFamily="34" charset="0"/>
                <a:cs typeface="Arial" panose="020B0604020202020204" pitchFamily="34" charset="0"/>
              </a:rPr>
              <a:t>, 8(3), pp. 10–25.</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Mitroi-Luca, G. (2025) ‘Gender equality in Romania: challenges and progress’, </a:t>
            </a:r>
            <a:r>
              <a:rPr lang="en-GB" sz="1400" i="1" dirty="0">
                <a:latin typeface="Arial" panose="020B0604020202020204" pitchFamily="34" charset="0"/>
                <a:cs typeface="Arial" panose="020B0604020202020204" pitchFamily="34" charset="0"/>
              </a:rPr>
              <a:t>Journal of European Social Policy</a:t>
            </a:r>
            <a:r>
              <a:rPr lang="en-GB" sz="1400" dirty="0">
                <a:latin typeface="Arial" panose="020B0604020202020204" pitchFamily="34" charset="0"/>
                <a:cs typeface="Arial" panose="020B0604020202020204" pitchFamily="34" charset="0"/>
              </a:rPr>
              <a:t> (online first).</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Morgenroth, T., Ryan, M. K., and Fine, C. (2022). ‘The gendered consequences of risk-taking at work are women averse to risk or to poor consequences ?’ </a:t>
            </a:r>
            <a:r>
              <a:rPr lang="en-GB" sz="1400" i="1" dirty="0">
                <a:latin typeface="Arial" panose="020B0604020202020204" pitchFamily="34" charset="0"/>
                <a:cs typeface="Arial" panose="020B0604020202020204" pitchFamily="34" charset="0"/>
              </a:rPr>
              <a:t>Psychology of Women Quarterly</a:t>
            </a:r>
            <a:r>
              <a:rPr lang="en-GB" sz="1400" dirty="0">
                <a:latin typeface="Arial" panose="020B0604020202020204" pitchFamily="34" charset="0"/>
                <a:cs typeface="Arial" panose="020B0604020202020204" pitchFamily="34" charset="0"/>
              </a:rPr>
              <a:t>, 46(3), 257–277. https://</a:t>
            </a:r>
            <a:r>
              <a:rPr lang="en-GB" sz="1400" dirty="0" err="1">
                <a:latin typeface="Arial" panose="020B0604020202020204" pitchFamily="34" charset="0"/>
                <a:cs typeface="Arial" panose="020B0604020202020204" pitchFamily="34" charset="0"/>
              </a:rPr>
              <a:t>doi.org</a:t>
            </a:r>
            <a:r>
              <a:rPr lang="en-GB" sz="1400" dirty="0">
                <a:latin typeface="Arial" panose="020B0604020202020204" pitchFamily="34" charset="0"/>
                <a:cs typeface="Arial" panose="020B0604020202020204" pitchFamily="34" charset="0"/>
              </a:rPr>
              <a:t>/10.1177/ 03616843221084048.</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Ngobeni, </a:t>
            </a:r>
            <a:r>
              <a:rPr lang="en-GB" sz="1400" dirty="0" err="1">
                <a:latin typeface="Arial" panose="020B0604020202020204" pitchFamily="34" charset="0"/>
                <a:cs typeface="Arial" panose="020B0604020202020204" pitchFamily="34" charset="0"/>
              </a:rPr>
              <a:t>E.K</a:t>
            </a:r>
            <a:r>
              <a:rPr lang="en-GB" sz="1400" dirty="0">
                <a:latin typeface="Arial" panose="020B0604020202020204" pitchFamily="34" charset="0"/>
                <a:cs typeface="Arial" panose="020B0604020202020204" pitchFamily="34" charset="0"/>
              </a:rPr>
              <a:t>. (2024) ‘Advancing gender equity in engineering: innovative talent management practices’, </a:t>
            </a:r>
            <a:r>
              <a:rPr lang="en-GB" sz="1400" i="1" dirty="0">
                <a:latin typeface="Arial" panose="020B0604020202020204" pitchFamily="34" charset="0"/>
                <a:cs typeface="Arial" panose="020B0604020202020204" pitchFamily="34" charset="0"/>
              </a:rPr>
              <a:t>Journal of Public Administration and Development Alternatives</a:t>
            </a:r>
            <a:r>
              <a:rPr lang="en-GB" sz="1400" dirty="0">
                <a:latin typeface="Arial" panose="020B0604020202020204" pitchFamily="34" charset="0"/>
                <a:cs typeface="Arial" panose="020B0604020202020204" pitchFamily="34" charset="0"/>
              </a:rPr>
              <a:t>, 9(1), pp. 25–40.</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Ridgway, M.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(2023) </a:t>
            </a:r>
            <a:r>
              <a:rPr lang="en-GB" sz="1400" i="1" dirty="0">
                <a:latin typeface="Arial" panose="020B0604020202020204" pitchFamily="34" charset="0"/>
                <a:cs typeface="Arial" panose="020B0604020202020204" pitchFamily="34" charset="0"/>
              </a:rPr>
              <a:t>Equality, Diversity and Inclusion in Engineering, 2013–2022: A </a:t>
            </a:r>
            <a:r>
              <a:rPr lang="en-GB" sz="1400" i="1" dirty="0" err="1">
                <a:latin typeface="Arial" panose="020B0604020202020204" pitchFamily="34" charset="0"/>
                <a:cs typeface="Arial" panose="020B0604020202020204" pitchFamily="34" charset="0"/>
              </a:rPr>
              <a:t>Review</a:t>
            </a:r>
            <a:r>
              <a:rPr lang="en-GB" sz="1400" dirty="0" err="1">
                <a:latin typeface="Arial" panose="020B0604020202020204" pitchFamily="34" charset="0"/>
                <a:cs typeface="Arial" panose="020B0604020202020204" pitchFamily="34" charset="0"/>
              </a:rPr>
              <a:t>.Royal</a:t>
            </a:r>
            <a:r>
              <a:rPr lang="en-GB" sz="1400" dirty="0">
                <a:latin typeface="Arial" panose="020B0604020202020204" pitchFamily="34" charset="0"/>
                <a:cs typeface="Arial" panose="020B0604020202020204" pitchFamily="34" charset="0"/>
              </a:rPr>
              <a:t> Academy of Engineering.</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Royal Academy of Engineering (2023) </a:t>
            </a:r>
            <a:r>
              <a:rPr lang="en-GB" sz="1400" i="1" dirty="0">
                <a:latin typeface="Arial" panose="020B0604020202020204" pitchFamily="34" charset="0"/>
                <a:cs typeface="Arial" panose="020B0604020202020204" pitchFamily="34" charset="0"/>
              </a:rPr>
              <a:t>Equality, Diversity and Inclusion: Evidence Review</a:t>
            </a:r>
            <a:r>
              <a:rPr lang="en-GB" sz="1400" dirty="0">
                <a:latin typeface="Arial" panose="020B0604020202020204" pitchFamily="34" charset="0"/>
                <a:cs typeface="Arial" panose="020B0604020202020204" pitchFamily="34" charset="0"/>
              </a:rPr>
              <a:t>. Royal Academy of Engineering.</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Scarborough, W. J., Sobering, K., Kwon, R., and Mumtaz, M. (2023) ‘The costs of occupational gender segregation in high-tech growth and productivity across US local labour markets’, Socio-Economic Review, 21(1), 643–664. </a:t>
            </a:r>
            <a:r>
              <a:rPr lang="en-GB" sz="1400" u="sng" dirty="0">
                <a:latin typeface="Arial" panose="020B0604020202020204" pitchFamily="34" charset="0"/>
                <a:cs typeface="Arial" panose="020B0604020202020204" pitchFamily="34" charset="0"/>
                <a:hlinkClick r:id="rId2"/>
              </a:rPr>
              <a:t>https://</a:t>
            </a:r>
            <a:r>
              <a:rPr lang="en-GB" sz="1400" u="sng" dirty="0" err="1">
                <a:latin typeface="Arial" panose="020B0604020202020204" pitchFamily="34" charset="0"/>
                <a:cs typeface="Arial" panose="020B0604020202020204" pitchFamily="34" charset="0"/>
                <a:hlinkClick r:id="rId2"/>
              </a:rPr>
              <a:t>doi.org</a:t>
            </a:r>
            <a:r>
              <a:rPr lang="en-GB" sz="1400" u="sng" dirty="0">
                <a:latin typeface="Arial" panose="020B0604020202020204" pitchFamily="34" charset="0"/>
                <a:cs typeface="Arial" panose="020B0604020202020204" pitchFamily="34" charset="0"/>
                <a:hlinkClick r:id="rId2"/>
              </a:rPr>
              <a:t>/10.1093/ser/</a:t>
            </a:r>
            <a:r>
              <a:rPr lang="en-GB" sz="1400" u="sng" dirty="0" err="1">
                <a:latin typeface="Arial" panose="020B0604020202020204" pitchFamily="34" charset="0"/>
                <a:cs typeface="Arial" panose="020B0604020202020204" pitchFamily="34" charset="0"/>
                <a:hlinkClick r:id="rId2"/>
              </a:rPr>
              <a:t>mwab036</a:t>
            </a:r>
            <a:endParaRPr lang="en-GB" sz="1400" u="sng"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Schauer, A.M. (2025) ‘Internal and external influences on role stereotype adherence and gender dynamics on engineering design teams’, </a:t>
            </a:r>
            <a:r>
              <a:rPr lang="en-GB" sz="1400" i="1" dirty="0">
                <a:latin typeface="Arial" panose="020B0604020202020204" pitchFamily="34" charset="0"/>
                <a:cs typeface="Arial" panose="020B0604020202020204" pitchFamily="34" charset="0"/>
              </a:rPr>
              <a:t>International journal of STEM education</a:t>
            </a:r>
            <a:r>
              <a:rPr lang="en-GB" sz="1400" dirty="0">
                <a:latin typeface="Arial" panose="020B0604020202020204" pitchFamily="34" charset="0"/>
                <a:cs typeface="Arial" panose="020B0604020202020204" pitchFamily="34" charset="0"/>
              </a:rPr>
              <a:t>, 12(1). Available </a:t>
            </a:r>
            <a:r>
              <a:rPr lang="en-GB" sz="1400" dirty="0" err="1">
                <a:latin typeface="Arial" panose="020B0604020202020204" pitchFamily="34" charset="0"/>
                <a:cs typeface="Arial" panose="020B0604020202020204" pitchFamily="34" charset="0"/>
              </a:rPr>
              <a:t>at:</a:t>
            </a:r>
            <a:r>
              <a:rPr lang="en-GB" sz="1400" dirty="0" err="1">
                <a:latin typeface="Arial" panose="020B0604020202020204" pitchFamily="34" charset="0"/>
                <a:cs typeface="Arial" panose="020B0604020202020204" pitchFamily="34" charset="0"/>
                <a:hlinkClick r:id="rId3"/>
              </a:rPr>
              <a:t>https</a:t>
            </a:r>
            <a:r>
              <a:rPr lang="en-GB" sz="1400" dirty="0">
                <a:latin typeface="Arial" panose="020B0604020202020204" pitchFamily="34" charset="0"/>
                <a:cs typeface="Arial" panose="020B0604020202020204" pitchFamily="34" charset="0"/>
                <a:hlinkClick r:id="rId3"/>
              </a:rPr>
              <a:t>://</a:t>
            </a:r>
            <a:r>
              <a:rPr lang="en-GB" sz="1400" dirty="0" err="1">
                <a:latin typeface="Arial" panose="020B0604020202020204" pitchFamily="34" charset="0"/>
                <a:cs typeface="Arial" panose="020B0604020202020204" pitchFamily="34" charset="0"/>
                <a:hlinkClick r:id="rId3"/>
              </a:rPr>
              <a:t>doi.org</a:t>
            </a:r>
            <a:r>
              <a:rPr lang="en-GB" sz="1400" dirty="0">
                <a:latin typeface="Arial" panose="020B0604020202020204" pitchFamily="34" charset="0"/>
                <a:cs typeface="Arial" panose="020B0604020202020204" pitchFamily="34" charset="0"/>
                <a:hlinkClick r:id="rId3"/>
              </a:rPr>
              <a:t>/10.1186/</a:t>
            </a:r>
            <a:r>
              <a:rPr lang="en-GB" sz="1400" dirty="0" err="1">
                <a:latin typeface="Arial" panose="020B0604020202020204" pitchFamily="34" charset="0"/>
                <a:cs typeface="Arial" panose="020B0604020202020204" pitchFamily="34" charset="0"/>
                <a:hlinkClick r:id="rId3"/>
              </a:rPr>
              <a:t>s40594</a:t>
            </a:r>
            <a:r>
              <a:rPr lang="en-GB" sz="1400" dirty="0">
                <a:latin typeface="Arial" panose="020B0604020202020204" pitchFamily="34" charset="0"/>
                <a:cs typeface="Arial" panose="020B0604020202020204" pitchFamily="34" charset="0"/>
                <a:hlinkClick r:id="rId3"/>
              </a:rPr>
              <a:t>-025-00528-4</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u="sng"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endParaRPr lang="en-GB" sz="1400" dirty="0"/>
          </a:p>
          <a:p>
            <a:endParaRPr lang="en-GB" sz="1400" dirty="0"/>
          </a:p>
          <a:p>
            <a:pPr>
              <a:buNone/>
            </a:pPr>
            <a:endParaRPr lang="en-GB" sz="1400" dirty="0"/>
          </a:p>
        </p:txBody>
      </p:sp>
    </p:spTree>
    <p:extLst>
      <p:ext uri="{BB962C8B-B14F-4D97-AF65-F5344CB8AC3E}">
        <p14:creationId xmlns:p14="http://schemas.microsoft.com/office/powerpoint/2010/main" val="27975076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534922-FA18-1A1F-2020-26A25DEEBB7D}"/>
              </a:ext>
            </a:extLst>
          </p:cNvPr>
          <p:cNvSpPr txBox="1"/>
          <p:nvPr/>
        </p:nvSpPr>
        <p:spPr>
          <a:xfrm>
            <a:off x="574430" y="818999"/>
            <a:ext cx="8335107" cy="3754874"/>
          </a:xfrm>
          <a:prstGeom prst="rect">
            <a:avLst/>
          </a:prstGeom>
          <a:noFill/>
        </p:spPr>
        <p:txBody>
          <a:bodyPr wrap="square">
            <a:spAutoFit/>
          </a:bodyPr>
          <a:lstStyle/>
          <a:p>
            <a:pPr marL="285750" indent="-285750">
              <a:buFont typeface="Arial" panose="020B0604020202020204" pitchFamily="34" charset="0"/>
              <a:buChar char="•"/>
            </a:pPr>
            <a:endParaRPr lang="en-GB" sz="1400" dirty="0"/>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Schmitt, M. (2020) ‘Career success factors of women engineers in leadership’, </a:t>
            </a:r>
            <a:r>
              <a:rPr lang="en-GB" sz="1400" i="1" dirty="0">
                <a:latin typeface="Arial" panose="020B0604020202020204" pitchFamily="34" charset="0"/>
                <a:cs typeface="Arial" panose="020B0604020202020204" pitchFamily="34" charset="0"/>
              </a:rPr>
              <a:t>International Journal of Engineering Business Management</a:t>
            </a:r>
            <a:r>
              <a:rPr lang="en-GB" sz="1400" dirty="0">
                <a:latin typeface="Arial" panose="020B0604020202020204" pitchFamily="34" charset="0"/>
                <a:cs typeface="Arial" panose="020B0604020202020204" pitchFamily="34" charset="0"/>
              </a:rPr>
              <a:t>, 12, pp. 1–14.</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Smith, N.E. (2023) ‘Examining the Effectiveness of Gender Equity Initiatives to Change Organisational Culture in Engineering: Lessons from New Zealand’, </a:t>
            </a:r>
            <a:r>
              <a:rPr lang="en-GB" sz="1400" i="1" dirty="0">
                <a:latin typeface="Arial" panose="020B0604020202020204" pitchFamily="34" charset="0"/>
                <a:cs typeface="Arial" panose="020B0604020202020204" pitchFamily="34" charset="0"/>
              </a:rPr>
              <a:t>Proceedings of the Institution of Mechanical Engineers, Part E: Journal of Process Mechanical Engineering</a:t>
            </a:r>
            <a:r>
              <a:rPr lang="en-GB" sz="1400" dirty="0">
                <a:latin typeface="Arial" panose="020B0604020202020204" pitchFamily="34" charset="0"/>
                <a:cs typeface="Arial" panose="020B0604020202020204" pitchFamily="34" charset="0"/>
              </a:rPr>
              <a:t>, 237(1), pp. 45–55.</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Society of Women Engineers (SWE) (2025) </a:t>
            </a:r>
            <a:r>
              <a:rPr lang="en-GB" sz="1400" i="1" dirty="0">
                <a:latin typeface="Arial" panose="020B0604020202020204" pitchFamily="34" charset="0"/>
                <a:cs typeface="Arial" panose="020B0604020202020204" pitchFamily="34" charset="0"/>
              </a:rPr>
              <a:t>Global STEM Workplace: Women in STEM and Engineering 2025.</a:t>
            </a:r>
            <a:r>
              <a:rPr lang="en-GB" sz="1400" dirty="0">
                <a:latin typeface="Arial" panose="020B0604020202020204" pitchFamily="34" charset="0"/>
                <a:cs typeface="Arial" panose="020B0604020202020204" pitchFamily="34" charset="0"/>
              </a:rPr>
              <a:t> Chicago: SWE.</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UNESCO (2021) ‘UNESCO research shows women career scientists still face gender bias’, </a:t>
            </a:r>
            <a:r>
              <a:rPr lang="en-GB" sz="1400" i="1" dirty="0">
                <a:latin typeface="Arial" panose="020B0604020202020204" pitchFamily="34" charset="0"/>
                <a:cs typeface="Arial" panose="020B0604020202020204" pitchFamily="34" charset="0"/>
              </a:rPr>
              <a:t>UNESCO Science Report</a:t>
            </a:r>
            <a:r>
              <a:rPr lang="en-GB" sz="1400" dirty="0">
                <a:latin typeface="Arial" panose="020B0604020202020204" pitchFamily="34" charset="0"/>
                <a:cs typeface="Arial" panose="020B0604020202020204" pitchFamily="34" charset="0"/>
              </a:rPr>
              <a:t> excerpt, 10 February.</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UNESCO (</a:t>
            </a:r>
            <a:r>
              <a:rPr lang="en-GB" sz="1400" dirty="0" err="1">
                <a:latin typeface="Arial" panose="020B0604020202020204" pitchFamily="34" charset="0"/>
                <a:cs typeface="Arial" panose="020B0604020202020204" pitchFamily="34" charset="0"/>
              </a:rPr>
              <a:t>2021b</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UNESCO Science Report: The Race Against Time for Smarter Development</a:t>
            </a:r>
            <a:r>
              <a:rPr lang="en-GB" sz="1400" dirty="0">
                <a:latin typeface="Arial" panose="020B0604020202020204" pitchFamily="34" charset="0"/>
                <a:cs typeface="Arial" panose="020B0604020202020204" pitchFamily="34" charset="0"/>
              </a:rPr>
              <a:t>. Paris: UNESCO</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UNESCO (2024) </a:t>
            </a:r>
            <a:r>
              <a:rPr lang="en-GB" sz="1400" i="1" dirty="0">
                <a:latin typeface="Arial" panose="020B0604020202020204" pitchFamily="34" charset="0"/>
                <a:cs typeface="Arial" panose="020B0604020202020204" pitchFamily="34" charset="0"/>
              </a:rPr>
              <a:t>Status and Trends: The Gender Gap in Science – Fact Sheet on Women Researchers</a:t>
            </a:r>
            <a:r>
              <a:rPr lang="en-GB" sz="1400" dirty="0">
                <a:latin typeface="Arial" panose="020B0604020202020204" pitchFamily="34" charset="0"/>
                <a:cs typeface="Arial" panose="020B0604020202020204" pitchFamily="34" charset="0"/>
              </a:rPr>
              <a:t>. Paris: UNESCO Institute for Statistics.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u="sng" dirty="0"/>
          </a:p>
          <a:p>
            <a:pPr marL="285750" indent="-285750">
              <a:buFont typeface="Arial" panose="020B0604020202020204" pitchFamily="34" charset="0"/>
              <a:buChar char="•"/>
            </a:pPr>
            <a:endParaRPr lang="en-GB" sz="1400" dirty="0"/>
          </a:p>
        </p:txBody>
      </p:sp>
    </p:spTree>
    <p:extLst>
      <p:ext uri="{BB962C8B-B14F-4D97-AF65-F5344CB8AC3E}">
        <p14:creationId xmlns:p14="http://schemas.microsoft.com/office/powerpoint/2010/main" val="11133278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12974</TotalTime>
  <Words>1564</Words>
  <Application>Microsoft Office PowerPoint</Application>
  <PresentationFormat>On-screen Show (4:3)</PresentationFormat>
  <Paragraphs>106</Paragraphs>
  <Slides>16</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Office Theme</vt:lpstr>
      <vt:lpstr>UWTSD Opportunities for Female Leaders in 21’st Century Organisations Mechanical Engineering Sector </vt:lpstr>
      <vt:lpstr>Introduction</vt:lpstr>
      <vt:lpstr>Mechanical Engineering in Context</vt:lpstr>
      <vt:lpstr>Representation Trends </vt:lpstr>
      <vt:lpstr>Women in Engineering vs Mechanical Engineering (USA)</vt:lpstr>
      <vt:lpstr>PowerPoint Presentation</vt:lpstr>
      <vt:lpstr>Pipeline to Leadership</vt:lpstr>
      <vt:lpstr>Cultural Barriers</vt:lpstr>
      <vt:lpstr>Political and Informal Barriers</vt:lpstr>
      <vt:lpstr>Leadership Roles by Gender in Mechanical Engineering</vt:lpstr>
      <vt:lpstr>Benefits of Gender Diversity</vt:lpstr>
      <vt:lpstr>PowerPoint Presentation</vt:lpstr>
      <vt:lpstr>Conclusion</vt:lpstr>
      <vt:lpstr> References</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irina</dc:creator>
  <cp:keywords/>
  <dc:description>generated using python-pptx</dc:description>
  <cp:lastModifiedBy>Irina Kitley</cp:lastModifiedBy>
  <cp:revision>69</cp:revision>
  <dcterms:created xsi:type="dcterms:W3CDTF">2013-01-27T09:14:16Z</dcterms:created>
  <dcterms:modified xsi:type="dcterms:W3CDTF">2025-12-01T22:42:06Z</dcterms:modified>
  <cp:category/>
</cp:coreProperties>
</file>