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1"/>
  </p:sldMasterIdLst>
  <p:notesMasterIdLst>
    <p:notesMasterId r:id="rId13"/>
  </p:notesMasterIdLst>
  <p:handoutMasterIdLst>
    <p:handoutMasterId r:id="rId14"/>
  </p:handoutMasterIdLst>
  <p:sldIdLst>
    <p:sldId id="270" r:id="rId2"/>
    <p:sldId id="275" r:id="rId3"/>
    <p:sldId id="268" r:id="rId4"/>
    <p:sldId id="285" r:id="rId5"/>
    <p:sldId id="274" r:id="rId6"/>
    <p:sldId id="286" r:id="rId7"/>
    <p:sldId id="287" r:id="rId8"/>
    <p:sldId id="288" r:id="rId9"/>
    <p:sldId id="289" r:id="rId10"/>
    <p:sldId id="290" r:id="rId11"/>
    <p:sldId id="29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A1F43"/>
    <a:srgbClr val="292C48"/>
    <a:srgbClr val="2C2D39"/>
    <a:srgbClr val="242630"/>
    <a:srgbClr val="0C1B43"/>
    <a:srgbClr val="000000"/>
    <a:srgbClr val="1D2225"/>
    <a:srgbClr val="F8F8F8"/>
    <a:srgbClr val="363C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84841" autoAdjust="0"/>
  </p:normalViewPr>
  <p:slideViewPr>
    <p:cSldViewPr snapToGrid="0" snapToObjects="1">
      <p:cViewPr>
        <p:scale>
          <a:sx n="90" d="100"/>
          <a:sy n="90" d="100"/>
        </p:scale>
        <p:origin x="1392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80" d="100"/>
        <a:sy n="180" d="100"/>
      </p:scale>
      <p:origin x="0" y="0"/>
    </p:cViewPr>
  </p:sorterViewPr>
  <p:notesViewPr>
    <p:cSldViewPr snapToGrid="0" snapToObjects="1">
      <p:cViewPr varScale="1">
        <p:scale>
          <a:sx n="60" d="100"/>
          <a:sy n="60" d="100"/>
        </p:scale>
        <p:origin x="2424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A2E05-2C6E-484E-9BB1-366C90717B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43844-B7FE-EC43-89AA-8831B859F9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138B2-18CD-1D41-89B0-ADB5F3BA92A3}" type="datetimeFigureOut">
              <a:rPr lang="en-US" smtClean="0"/>
              <a:t>4/24/2023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AC2EDC-03FB-D147-9BAA-37FCFF988C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E195D-E935-D746-A5D1-61E2EBF7EF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7D167-9BB5-2048-9DDA-7DF8E5D94D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5121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A355-8776-CB43-838E-ED9EE2F8390B}" type="datetimeFigureOut">
              <a:rPr lang="en-US" smtClean="0"/>
              <a:t>4/24/2023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03FA8-A3F3-7640-B13D-36C73B3E55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7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Greetings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0668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Quickly Introduce self and what I will be discussing along my journey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0916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Explain what the module was: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topic  : Attitudes towards women in Welsh rugby.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had no knowledge in this area / importance of what the WRU was facing allegation wise with misogyny and sexism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6507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Study creation – was new so have to educate myself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Literature / events that were happening to gain understanding!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Scales of measurement were needed : briefly mention but don’t discuss here, discuss later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1416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Ethical Approval journey – Expression of Interest form (many versions – version control )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Gain understanding BEFORE going to ethics board for approval.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Hardest thing : Academic approach to writing / relearn writing to fit the audience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Ethics was then easier from learning this : which I feel allowed us to gain ethical approval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						(#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Which give me a sigh of relief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34610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Frustration! The scale was deceiving : Looked like it measured all what we wanted but issues arose almost constantly at times.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Unclear on subscales – different papers using different subscales and not many papers used it the same way and so unclear and needed more work/consideration.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Using Pre-Pilot/pilot data we had to do reliability and validity checks!!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3481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Qualtrics – most fun part of the study – confidence was high on Qualtrics from previous use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Working alongside Colleague A I taught some basics : additionally, we learnt together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Puzzles/spot the difference using hot spots/ and a game using java/ branching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Branching was fragile and was prone to breaking!!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3404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 pilot on family and friends – additional work on Qualtrics to accommodate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Feedback on study was good – changing things on study to accommodate the feedback!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Rearranging the ATWS before the pilot / removal of distractor and reordering the study to help recall/timing of the study/ gender – drop off – missing out on some key demographics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77407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Codebook creation : teamwork clarity / collaboration clarity behind out study.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Syntax as a group : to conduct reliability on our scales and subscales.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9645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perspective matters in a group / different outlooks – adjusting and learning to fit in with groups important to me.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Weakness/strengths : Frustration in group settings / learning about communication in these difficult times.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Balance between asking for the answer and attempting to find the answer for myself!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Pride/happiness getting the answer myself pushes me to want to do more and I feel comfortable in turning to my peers also to help me get the answer.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Confidence growing and can use it on the next part of my learning (dissertation part 2)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Applying what I’ve learnt into areas I have more knowledge is positive!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3793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Thank you for listening to my journey today, do you have any questions for me about what I’ve spoken about?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586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20">
            <a:extLst>
              <a:ext uri="{FF2B5EF4-FFF2-40B4-BE49-F238E27FC236}">
                <a16:creationId xmlns:a16="http://schemas.microsoft.com/office/drawing/2014/main" id="{63B165D0-0594-9843-A653-74260F146AE5}"/>
              </a:ext>
            </a:extLst>
          </p:cNvPr>
          <p:cNvSpPr/>
          <p:nvPr userDrawn="1"/>
        </p:nvSpPr>
        <p:spPr>
          <a:xfrm rot="10800000">
            <a:off x="4516427" y="1"/>
            <a:ext cx="7675573" cy="2322894"/>
          </a:xfrm>
          <a:custGeom>
            <a:avLst/>
            <a:gdLst>
              <a:gd name="connsiteX0" fmla="*/ 3447958 w 5216859"/>
              <a:gd name="connsiteY0" fmla="*/ 463 h 1478847"/>
              <a:gd name="connsiteX1" fmla="*/ 3570648 w 5216859"/>
              <a:gd name="connsiteY1" fmla="*/ 11997 h 1478847"/>
              <a:gd name="connsiteX2" fmla="*/ 4142148 w 5216859"/>
              <a:gd name="connsiteY2" fmla="*/ 850197 h 1478847"/>
              <a:gd name="connsiteX3" fmla="*/ 4942248 w 5216859"/>
              <a:gd name="connsiteY3" fmla="*/ 1174047 h 1478847"/>
              <a:gd name="connsiteX4" fmla="*/ 5164151 w 5216859"/>
              <a:gd name="connsiteY4" fmla="*/ 1405605 h 1478847"/>
              <a:gd name="connsiteX5" fmla="*/ 5216859 w 5216859"/>
              <a:gd name="connsiteY5" fmla="*/ 1478847 h 1478847"/>
              <a:gd name="connsiteX6" fmla="*/ 0 w 5216859"/>
              <a:gd name="connsiteY6" fmla="*/ 1478847 h 1478847"/>
              <a:gd name="connsiteX7" fmla="*/ 28985 w 5216859"/>
              <a:gd name="connsiteY7" fmla="*/ 1403243 h 1478847"/>
              <a:gd name="connsiteX8" fmla="*/ 560748 w 5216859"/>
              <a:gd name="connsiteY8" fmla="*/ 640647 h 1478847"/>
              <a:gd name="connsiteX9" fmla="*/ 2294298 w 5216859"/>
              <a:gd name="connsiteY9" fmla="*/ 373947 h 1478847"/>
              <a:gd name="connsiteX10" fmla="*/ 3447958 w 5216859"/>
              <a:gd name="connsiteY10" fmla="*/ 463 h 1478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16859" h="1478847">
                <a:moveTo>
                  <a:pt x="3447958" y="463"/>
                </a:moveTo>
                <a:cubicBezTo>
                  <a:pt x="3491174" y="-1348"/>
                  <a:pt x="3532151" y="2075"/>
                  <a:pt x="3570648" y="11997"/>
                </a:cubicBezTo>
                <a:cubicBezTo>
                  <a:pt x="3878623" y="91372"/>
                  <a:pt x="3913548" y="656522"/>
                  <a:pt x="4142148" y="850197"/>
                </a:cubicBezTo>
                <a:cubicBezTo>
                  <a:pt x="4370748" y="1043872"/>
                  <a:pt x="4739048" y="1031172"/>
                  <a:pt x="4942248" y="1174047"/>
                </a:cubicBezTo>
                <a:cubicBezTo>
                  <a:pt x="5018448" y="1227625"/>
                  <a:pt x="5096434" y="1316029"/>
                  <a:pt x="5164151" y="1405605"/>
                </a:cubicBezTo>
                <a:lnTo>
                  <a:pt x="5216859" y="1478847"/>
                </a:lnTo>
                <a:lnTo>
                  <a:pt x="0" y="1478847"/>
                </a:lnTo>
                <a:lnTo>
                  <a:pt x="28985" y="1403243"/>
                </a:lnTo>
                <a:cubicBezTo>
                  <a:pt x="121408" y="1159760"/>
                  <a:pt x="267854" y="793047"/>
                  <a:pt x="560748" y="640647"/>
                </a:cubicBezTo>
                <a:cubicBezTo>
                  <a:pt x="951273" y="437447"/>
                  <a:pt x="1792648" y="478722"/>
                  <a:pt x="2294298" y="373947"/>
                </a:cubicBezTo>
                <a:cubicBezTo>
                  <a:pt x="2733242" y="282269"/>
                  <a:pt x="3145446" y="13138"/>
                  <a:pt x="3447958" y="46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31F8B615-0030-2047-8652-146BCEF22564}"/>
              </a:ext>
            </a:extLst>
          </p:cNvPr>
          <p:cNvSpPr/>
          <p:nvPr userDrawn="1"/>
        </p:nvSpPr>
        <p:spPr>
          <a:xfrm>
            <a:off x="0" y="3232602"/>
            <a:ext cx="7674963" cy="3625398"/>
          </a:xfrm>
          <a:custGeom>
            <a:avLst/>
            <a:gdLst>
              <a:gd name="connsiteX0" fmla="*/ 333366 w 2058995"/>
              <a:gd name="connsiteY0" fmla="*/ 940 h 972601"/>
              <a:gd name="connsiteX1" fmla="*/ 400050 w 2058995"/>
              <a:gd name="connsiteY1" fmla="*/ 1051 h 972601"/>
              <a:gd name="connsiteX2" fmla="*/ 952500 w 2058995"/>
              <a:gd name="connsiteY2" fmla="*/ 534451 h 972601"/>
              <a:gd name="connsiteX3" fmla="*/ 1924050 w 2058995"/>
              <a:gd name="connsiteY3" fmla="*/ 686851 h 972601"/>
              <a:gd name="connsiteX4" fmla="*/ 2054591 w 2058995"/>
              <a:gd name="connsiteY4" fmla="*/ 942966 h 972601"/>
              <a:gd name="connsiteX5" fmla="*/ 2058995 w 2058995"/>
              <a:gd name="connsiteY5" fmla="*/ 972601 h 972601"/>
              <a:gd name="connsiteX6" fmla="*/ 0 w 2058995"/>
              <a:gd name="connsiteY6" fmla="*/ 972601 h 972601"/>
              <a:gd name="connsiteX7" fmla="*/ 0 w 2058995"/>
              <a:gd name="connsiteY7" fmla="*/ 61952 h 972601"/>
              <a:gd name="connsiteX8" fmla="*/ 75605 w 2058995"/>
              <a:gd name="connsiteY8" fmla="*/ 42128 h 972601"/>
              <a:gd name="connsiteX9" fmla="*/ 333366 w 2058995"/>
              <a:gd name="connsiteY9" fmla="*/ 940 h 972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058995" h="972601">
                <a:moveTo>
                  <a:pt x="333366" y="940"/>
                </a:moveTo>
                <a:cubicBezTo>
                  <a:pt x="357485" y="-326"/>
                  <a:pt x="379809" y="-338"/>
                  <a:pt x="400050" y="1051"/>
                </a:cubicBezTo>
                <a:cubicBezTo>
                  <a:pt x="723900" y="23276"/>
                  <a:pt x="698500" y="420151"/>
                  <a:pt x="952500" y="534451"/>
                </a:cubicBezTo>
                <a:cubicBezTo>
                  <a:pt x="1206500" y="648751"/>
                  <a:pt x="1736725" y="556676"/>
                  <a:pt x="1924050" y="686851"/>
                </a:cubicBezTo>
                <a:cubicBezTo>
                  <a:pt x="1994297" y="735667"/>
                  <a:pt x="2033290" y="836275"/>
                  <a:pt x="2054591" y="942966"/>
                </a:cubicBezTo>
                <a:lnTo>
                  <a:pt x="2058995" y="972601"/>
                </a:lnTo>
                <a:lnTo>
                  <a:pt x="0" y="972601"/>
                </a:lnTo>
                <a:lnTo>
                  <a:pt x="0" y="61952"/>
                </a:lnTo>
                <a:lnTo>
                  <a:pt x="75605" y="42128"/>
                </a:lnTo>
                <a:cubicBezTo>
                  <a:pt x="172492" y="19804"/>
                  <a:pt x="261007" y="4735"/>
                  <a:pt x="333366" y="94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Picture Placeholder 7">
            <a:extLst>
              <a:ext uri="{FF2B5EF4-FFF2-40B4-BE49-F238E27FC236}">
                <a16:creationId xmlns:a16="http://schemas.microsoft.com/office/drawing/2014/main" id="{05C21D6A-A628-2443-8075-ACD2B911C6D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14338" y="481013"/>
            <a:ext cx="11368087" cy="5875337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42BB51D-E7C1-3746-85E9-889CCB24F74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01383" y="2552298"/>
            <a:ext cx="8789234" cy="1220477"/>
          </a:xfrm>
        </p:spPr>
        <p:txBody>
          <a:bodyPr anchor="b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7200" b="1" i="0">
                <a:solidFill>
                  <a:schemeClr val="bg1"/>
                </a:solidFill>
                <a:latin typeface="+mj-lt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E016467-0564-6D4C-BF17-F4FA3991C1F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701383" y="3919840"/>
            <a:ext cx="8789234" cy="846381"/>
          </a:xfrm>
        </p:spPr>
        <p:txBody>
          <a:bodyPr anchor="t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solidFill>
                  <a:schemeClr val="bg1"/>
                </a:solidFill>
                <a:latin typeface="+mn-lt"/>
                <a:ea typeface="Meiryo UI" panose="020B0604030504040204" pitchFamily="34" charset="-128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ja-JP" noProof="0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87689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FADF1099-92E5-4749-8E94-299FD6249EFD}"/>
              </a:ext>
            </a:extLst>
          </p:cNvPr>
          <p:cNvSpPr>
            <a:spLocks/>
          </p:cNvSpPr>
          <p:nvPr userDrawn="1"/>
        </p:nvSpPr>
        <p:spPr bwMode="auto">
          <a:xfrm>
            <a:off x="-1587" y="0"/>
            <a:ext cx="12193587" cy="2840682"/>
          </a:xfrm>
          <a:custGeom>
            <a:avLst/>
            <a:gdLst>
              <a:gd name="T0" fmla="*/ 0 w 3296"/>
              <a:gd name="T1" fmla="*/ 0 h 934"/>
              <a:gd name="T2" fmla="*/ 0 w 3296"/>
              <a:gd name="T3" fmla="*/ 775 h 934"/>
              <a:gd name="T4" fmla="*/ 973 w 3296"/>
              <a:gd name="T5" fmla="*/ 825 h 934"/>
              <a:gd name="T6" fmla="*/ 1957 w 3296"/>
              <a:gd name="T7" fmla="*/ 408 h 934"/>
              <a:gd name="T8" fmla="*/ 3032 w 3296"/>
              <a:gd name="T9" fmla="*/ 426 h 934"/>
              <a:gd name="T10" fmla="*/ 3296 w 3296"/>
              <a:gd name="T11" fmla="*/ 257 h 934"/>
              <a:gd name="T12" fmla="*/ 3296 w 3296"/>
              <a:gd name="T13" fmla="*/ 0 h 934"/>
              <a:gd name="T14" fmla="*/ 0 w 3296"/>
              <a:gd name="T15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296" h="934">
                <a:moveTo>
                  <a:pt x="0" y="0"/>
                </a:moveTo>
                <a:cubicBezTo>
                  <a:pt x="0" y="775"/>
                  <a:pt x="0" y="775"/>
                  <a:pt x="0" y="775"/>
                </a:cubicBezTo>
                <a:cubicBezTo>
                  <a:pt x="302" y="913"/>
                  <a:pt x="658" y="934"/>
                  <a:pt x="973" y="825"/>
                </a:cubicBezTo>
                <a:cubicBezTo>
                  <a:pt x="1311" y="708"/>
                  <a:pt x="1602" y="453"/>
                  <a:pt x="1957" y="408"/>
                </a:cubicBezTo>
                <a:cubicBezTo>
                  <a:pt x="2315" y="363"/>
                  <a:pt x="2690" y="541"/>
                  <a:pt x="3032" y="426"/>
                </a:cubicBezTo>
                <a:cubicBezTo>
                  <a:pt x="3132" y="393"/>
                  <a:pt x="3223" y="334"/>
                  <a:pt x="3296" y="257"/>
                </a:cubicBezTo>
                <a:cubicBezTo>
                  <a:pt x="3296" y="0"/>
                  <a:pt x="3296" y="0"/>
                  <a:pt x="3296" y="0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  <a:alpha val="90000"/>
                </a:schemeClr>
              </a:gs>
            </a:gsLst>
            <a:lin ang="30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8940EE-A100-A74F-A549-CAD4DFFD1738}"/>
              </a:ext>
            </a:extLst>
          </p:cNvPr>
          <p:cNvSpPr/>
          <p:nvPr userDrawn="1"/>
        </p:nvSpPr>
        <p:spPr>
          <a:xfrm>
            <a:off x="413825" y="483781"/>
            <a:ext cx="11364350" cy="589043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51E21C1-74BE-0348-B8AE-3174A9AAA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5852ED6-B7AC-5148-BC43-09B76E856F9F}"/>
              </a:ext>
            </a:extLst>
          </p:cNvPr>
          <p:cNvCxnSpPr/>
          <p:nvPr userDrawn="1"/>
        </p:nvCxnSpPr>
        <p:spPr>
          <a:xfrm>
            <a:off x="838200" y="1264837"/>
            <a:ext cx="10524344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776AF7-97C9-4365-B2B5-E20C6BB04B4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265238"/>
            <a:ext cx="10524344" cy="4911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5148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ntent 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FADF1099-92E5-4749-8E94-299FD6249EFD}"/>
              </a:ext>
            </a:extLst>
          </p:cNvPr>
          <p:cNvSpPr>
            <a:spLocks/>
          </p:cNvSpPr>
          <p:nvPr userDrawn="1"/>
        </p:nvSpPr>
        <p:spPr bwMode="auto">
          <a:xfrm>
            <a:off x="-1587" y="0"/>
            <a:ext cx="12193587" cy="2840682"/>
          </a:xfrm>
          <a:custGeom>
            <a:avLst/>
            <a:gdLst>
              <a:gd name="T0" fmla="*/ 0 w 3296"/>
              <a:gd name="T1" fmla="*/ 0 h 934"/>
              <a:gd name="T2" fmla="*/ 0 w 3296"/>
              <a:gd name="T3" fmla="*/ 775 h 934"/>
              <a:gd name="T4" fmla="*/ 973 w 3296"/>
              <a:gd name="T5" fmla="*/ 825 h 934"/>
              <a:gd name="T6" fmla="*/ 1957 w 3296"/>
              <a:gd name="T7" fmla="*/ 408 h 934"/>
              <a:gd name="T8" fmla="*/ 3032 w 3296"/>
              <a:gd name="T9" fmla="*/ 426 h 934"/>
              <a:gd name="T10" fmla="*/ 3296 w 3296"/>
              <a:gd name="T11" fmla="*/ 257 h 934"/>
              <a:gd name="T12" fmla="*/ 3296 w 3296"/>
              <a:gd name="T13" fmla="*/ 0 h 934"/>
              <a:gd name="T14" fmla="*/ 0 w 3296"/>
              <a:gd name="T15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296" h="934">
                <a:moveTo>
                  <a:pt x="0" y="0"/>
                </a:moveTo>
                <a:cubicBezTo>
                  <a:pt x="0" y="775"/>
                  <a:pt x="0" y="775"/>
                  <a:pt x="0" y="775"/>
                </a:cubicBezTo>
                <a:cubicBezTo>
                  <a:pt x="302" y="913"/>
                  <a:pt x="658" y="934"/>
                  <a:pt x="973" y="825"/>
                </a:cubicBezTo>
                <a:cubicBezTo>
                  <a:pt x="1311" y="708"/>
                  <a:pt x="1602" y="453"/>
                  <a:pt x="1957" y="408"/>
                </a:cubicBezTo>
                <a:cubicBezTo>
                  <a:pt x="2315" y="363"/>
                  <a:pt x="2690" y="541"/>
                  <a:pt x="3032" y="426"/>
                </a:cubicBezTo>
                <a:cubicBezTo>
                  <a:pt x="3132" y="393"/>
                  <a:pt x="3223" y="334"/>
                  <a:pt x="3296" y="257"/>
                </a:cubicBezTo>
                <a:cubicBezTo>
                  <a:pt x="3296" y="0"/>
                  <a:pt x="3296" y="0"/>
                  <a:pt x="3296" y="0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  <a:alpha val="90000"/>
                </a:schemeClr>
              </a:gs>
            </a:gsLst>
            <a:lin ang="30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168214-BA64-4247-995E-0238E9E404F7}"/>
              </a:ext>
            </a:extLst>
          </p:cNvPr>
          <p:cNvSpPr/>
          <p:nvPr userDrawn="1"/>
        </p:nvSpPr>
        <p:spPr>
          <a:xfrm>
            <a:off x="413824" y="483781"/>
            <a:ext cx="5682176" cy="589043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8745AAA3-09E3-4504-B3FD-611C81F416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55634" y="37553"/>
            <a:ext cx="5536366" cy="6820447"/>
          </a:xfrm>
          <a:custGeom>
            <a:avLst/>
            <a:gdLst>
              <a:gd name="connsiteX0" fmla="*/ 4141175 w 5285281"/>
              <a:gd name="connsiteY0" fmla="*/ 950 h 6525434"/>
              <a:gd name="connsiteX1" fmla="*/ 5222879 w 5285281"/>
              <a:gd name="connsiteY1" fmla="*/ 82101 h 6525434"/>
              <a:gd name="connsiteX2" fmla="*/ 5285281 w 5285281"/>
              <a:gd name="connsiteY2" fmla="*/ 86253 h 6525434"/>
              <a:gd name="connsiteX3" fmla="*/ 5285281 w 5285281"/>
              <a:gd name="connsiteY3" fmla="*/ 6525434 h 6525434"/>
              <a:gd name="connsiteX4" fmla="*/ 338864 w 5285281"/>
              <a:gd name="connsiteY4" fmla="*/ 6525434 h 6525434"/>
              <a:gd name="connsiteX5" fmla="*/ 355504 w 5285281"/>
              <a:gd name="connsiteY5" fmla="*/ 6284640 h 6525434"/>
              <a:gd name="connsiteX6" fmla="*/ 122536 w 5285281"/>
              <a:gd name="connsiteY6" fmla="*/ 5603772 h 6525434"/>
              <a:gd name="connsiteX7" fmla="*/ 197419 w 5285281"/>
              <a:gd name="connsiteY7" fmla="*/ 4013697 h 6525434"/>
              <a:gd name="connsiteX8" fmla="*/ 1395542 w 5285281"/>
              <a:gd name="connsiteY8" fmla="*/ 2963334 h 6525434"/>
              <a:gd name="connsiteX9" fmla="*/ 2431419 w 5285281"/>
              <a:gd name="connsiteY9" fmla="*/ 2618748 h 6525434"/>
              <a:gd name="connsiteX10" fmla="*/ 2868234 w 5285281"/>
              <a:gd name="connsiteY10" fmla="*/ 1805029 h 6525434"/>
              <a:gd name="connsiteX11" fmla="*/ 2780871 w 5285281"/>
              <a:gd name="connsiteY11" fmla="*/ 941489 h 6525434"/>
              <a:gd name="connsiteX12" fmla="*/ 3783467 w 5285281"/>
              <a:gd name="connsiteY12" fmla="*/ 36433 h 6525434"/>
              <a:gd name="connsiteX13" fmla="*/ 4141175 w 5285281"/>
              <a:gd name="connsiteY13" fmla="*/ 950 h 6525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285281" h="6525434">
                <a:moveTo>
                  <a:pt x="4141175" y="950"/>
                </a:moveTo>
                <a:cubicBezTo>
                  <a:pt x="4500573" y="-8197"/>
                  <a:pt x="4864065" y="50964"/>
                  <a:pt x="5222879" y="82101"/>
                </a:cubicBezTo>
                <a:cubicBezTo>
                  <a:pt x="5243679" y="82101"/>
                  <a:pt x="5264481" y="82101"/>
                  <a:pt x="5285281" y="86253"/>
                </a:cubicBezTo>
                <a:lnTo>
                  <a:pt x="5285281" y="6525434"/>
                </a:lnTo>
                <a:cubicBezTo>
                  <a:pt x="5285281" y="6525434"/>
                  <a:pt x="5285281" y="6525434"/>
                  <a:pt x="338864" y="6525434"/>
                </a:cubicBezTo>
                <a:cubicBezTo>
                  <a:pt x="355504" y="6446553"/>
                  <a:pt x="363825" y="6363521"/>
                  <a:pt x="355504" y="6284640"/>
                </a:cubicBezTo>
                <a:cubicBezTo>
                  <a:pt x="330543" y="6043845"/>
                  <a:pt x="205739" y="5827960"/>
                  <a:pt x="122536" y="5603772"/>
                </a:cubicBezTo>
                <a:cubicBezTo>
                  <a:pt x="-64671" y="5093121"/>
                  <a:pt x="-35550" y="4503589"/>
                  <a:pt x="197419" y="4013697"/>
                </a:cubicBezTo>
                <a:cubicBezTo>
                  <a:pt x="434547" y="3523804"/>
                  <a:pt x="875523" y="3137703"/>
                  <a:pt x="1395542" y="2963334"/>
                </a:cubicBezTo>
                <a:cubicBezTo>
                  <a:pt x="1740834" y="2851240"/>
                  <a:pt x="2127728" y="2822178"/>
                  <a:pt x="2431419" y="2618748"/>
                </a:cubicBezTo>
                <a:cubicBezTo>
                  <a:pt x="2693508" y="2436077"/>
                  <a:pt x="2864074" y="2124704"/>
                  <a:pt x="2868234" y="1805029"/>
                </a:cubicBezTo>
                <a:cubicBezTo>
                  <a:pt x="2872395" y="1514414"/>
                  <a:pt x="2747590" y="1232103"/>
                  <a:pt x="2780871" y="941489"/>
                </a:cubicBezTo>
                <a:cubicBezTo>
                  <a:pt x="2834953" y="464051"/>
                  <a:pt x="3309210" y="127769"/>
                  <a:pt x="3783467" y="36433"/>
                </a:cubicBezTo>
                <a:cubicBezTo>
                  <a:pt x="3902031" y="14637"/>
                  <a:pt x="4021376" y="3999"/>
                  <a:pt x="4141175" y="950"/>
                </a:cubicBezTo>
                <a:close/>
              </a:path>
            </a:pathLst>
          </a:custGeom>
          <a:solidFill>
            <a:schemeClr val="bg2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3703B7C-2DC4-C14C-A9CA-F1D21E7FC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4791637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D28B953-BDF8-6C47-ADCD-D3EAF78963C3}"/>
              </a:ext>
            </a:extLst>
          </p:cNvPr>
          <p:cNvCxnSpPr>
            <a:cxnSpLocks/>
          </p:cNvCxnSpPr>
          <p:nvPr userDrawn="1"/>
        </p:nvCxnSpPr>
        <p:spPr>
          <a:xfrm>
            <a:off x="838200" y="1264837"/>
            <a:ext cx="479163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0C521-A2C1-48E6-B26C-DFF1B4FD422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38200" y="1265238"/>
            <a:ext cx="4791637" cy="4911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4854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: Shape 8">
            <a:extLst>
              <a:ext uri="{FF2B5EF4-FFF2-40B4-BE49-F238E27FC236}">
                <a16:creationId xmlns:a16="http://schemas.microsoft.com/office/drawing/2014/main" id="{94B2908E-04B3-4B40-8DDD-1667E3F93DAE}"/>
              </a:ext>
            </a:extLst>
          </p:cNvPr>
          <p:cNvSpPr/>
          <p:nvPr userDrawn="1"/>
        </p:nvSpPr>
        <p:spPr>
          <a:xfrm rot="10800000">
            <a:off x="0" y="4362449"/>
            <a:ext cx="12192000" cy="2495550"/>
          </a:xfrm>
          <a:custGeom>
            <a:avLst/>
            <a:gdLst>
              <a:gd name="connsiteX0" fmla="*/ 0 w 12192000"/>
              <a:gd name="connsiteY0" fmla="*/ 0 h 2539624"/>
              <a:gd name="connsiteX1" fmla="*/ 12192000 w 12192000"/>
              <a:gd name="connsiteY1" fmla="*/ 0 h 2539624"/>
              <a:gd name="connsiteX2" fmla="*/ 12192000 w 12192000"/>
              <a:gd name="connsiteY2" fmla="*/ 1784674 h 2539624"/>
              <a:gd name="connsiteX3" fmla="*/ 12052232 w 12192000"/>
              <a:gd name="connsiteY3" fmla="*/ 1825247 h 2539624"/>
              <a:gd name="connsiteX4" fmla="*/ 10344150 w 12192000"/>
              <a:gd name="connsiteY4" fmla="*/ 2133600 h 2539624"/>
              <a:gd name="connsiteX5" fmla="*/ 7181850 w 12192000"/>
              <a:gd name="connsiteY5" fmla="*/ 1809750 h 2539624"/>
              <a:gd name="connsiteX6" fmla="*/ 2724150 w 12192000"/>
              <a:gd name="connsiteY6" fmla="*/ 2533650 h 2539624"/>
              <a:gd name="connsiteX7" fmla="*/ 64443 w 12192000"/>
              <a:gd name="connsiteY7" fmla="*/ 1610320 h 2539624"/>
              <a:gd name="connsiteX8" fmla="*/ 0 w 12192000"/>
              <a:gd name="connsiteY8" fmla="*/ 1575868 h 2539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2539624">
                <a:moveTo>
                  <a:pt x="0" y="0"/>
                </a:moveTo>
                <a:lnTo>
                  <a:pt x="12192000" y="0"/>
                </a:lnTo>
                <a:lnTo>
                  <a:pt x="12192000" y="1784674"/>
                </a:lnTo>
                <a:lnTo>
                  <a:pt x="12052232" y="1825247"/>
                </a:lnTo>
                <a:cubicBezTo>
                  <a:pt x="11558836" y="1963688"/>
                  <a:pt x="10923588" y="2113756"/>
                  <a:pt x="10344150" y="2133600"/>
                </a:cubicBezTo>
                <a:cubicBezTo>
                  <a:pt x="9417050" y="2165350"/>
                  <a:pt x="8451850" y="1743075"/>
                  <a:pt x="7181850" y="1809750"/>
                </a:cubicBezTo>
                <a:cubicBezTo>
                  <a:pt x="5911850" y="1876425"/>
                  <a:pt x="3997325" y="2613025"/>
                  <a:pt x="2724150" y="2533650"/>
                </a:cubicBezTo>
                <a:cubicBezTo>
                  <a:pt x="1769269" y="2474119"/>
                  <a:pt x="728663" y="1962746"/>
                  <a:pt x="64443" y="1610320"/>
                </a:cubicBezTo>
                <a:lnTo>
                  <a:pt x="0" y="1575868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  <a:alpha val="9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8940EE-A100-A74F-A549-CAD4DFFD1738}"/>
              </a:ext>
            </a:extLst>
          </p:cNvPr>
          <p:cNvSpPr/>
          <p:nvPr userDrawn="1"/>
        </p:nvSpPr>
        <p:spPr>
          <a:xfrm>
            <a:off x="838822" y="1721223"/>
            <a:ext cx="4857421" cy="46529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25A7DB0-14F0-B341-AEBA-0DC92D001E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63197" y="2038570"/>
            <a:ext cx="4086146" cy="703135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tx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9D42B85-1179-7D46-AE33-2B64EEFC44B2}"/>
              </a:ext>
            </a:extLst>
          </p:cNvPr>
          <p:cNvSpPr/>
          <p:nvPr userDrawn="1"/>
        </p:nvSpPr>
        <p:spPr>
          <a:xfrm>
            <a:off x="6495759" y="1721223"/>
            <a:ext cx="4858040" cy="46529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197AEE6-BBEC-494F-985F-3855AE4B14B5}"/>
              </a:ext>
            </a:extLst>
          </p:cNvPr>
          <p:cNvSpPr>
            <a:spLocks noGrp="1"/>
          </p:cNvSpPr>
          <p:nvPr>
            <p:ph type="body" idx="11"/>
          </p:nvPr>
        </p:nvSpPr>
        <p:spPr>
          <a:xfrm>
            <a:off x="6854754" y="2038570"/>
            <a:ext cx="4086666" cy="703135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tx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C2E270DF-A15A-D547-8882-6E5797B22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79B3613A-9294-EA43-9505-F156E86E6E10}"/>
              </a:ext>
            </a:extLst>
          </p:cNvPr>
          <p:cNvCxnSpPr/>
          <p:nvPr userDrawn="1"/>
        </p:nvCxnSpPr>
        <p:spPr>
          <a:xfrm>
            <a:off x="838200" y="1264837"/>
            <a:ext cx="10524344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E4B45-6E8A-44C6-9117-DF2BA981288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263195" y="2885581"/>
            <a:ext cx="4086147" cy="31024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2B29B9FA-7273-4615-BD56-12D6427D024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61067" y="2885581"/>
            <a:ext cx="4086667" cy="31024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093508-506F-4731-B6DA-F6E8F8B0955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06A8E3A-8DBF-0542-BC99-444DCA0CC2C2}" type="datetimeFigureOut">
              <a:rPr lang="en-US" smtClean="0"/>
              <a:pPr/>
              <a:t>4/24/2023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0CFF9F-3D1C-430B-BECE-49D87C7AE90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D95F5F-990E-4917-82C6-FBFD4547AFB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693002F-D6EA-CF48-8F44-2316036B2B8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033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6">
            <a:extLst>
              <a:ext uri="{FF2B5EF4-FFF2-40B4-BE49-F238E27FC236}">
                <a16:creationId xmlns:a16="http://schemas.microsoft.com/office/drawing/2014/main" id="{E0728D6F-9DC1-CD49-A2D6-834724E8AF3F}"/>
              </a:ext>
            </a:extLst>
          </p:cNvPr>
          <p:cNvSpPr/>
          <p:nvPr userDrawn="1"/>
        </p:nvSpPr>
        <p:spPr>
          <a:xfrm>
            <a:off x="0" y="0"/>
            <a:ext cx="12181097" cy="4981942"/>
          </a:xfrm>
          <a:custGeom>
            <a:avLst/>
            <a:gdLst>
              <a:gd name="connsiteX0" fmla="*/ 0 w 2412595"/>
              <a:gd name="connsiteY0" fmla="*/ 0 h 1044036"/>
              <a:gd name="connsiteX1" fmla="*/ 2412595 w 2412595"/>
              <a:gd name="connsiteY1" fmla="*/ 0 h 1044036"/>
              <a:gd name="connsiteX2" fmla="*/ 2328863 w 2412595"/>
              <a:gd name="connsiteY2" fmla="*/ 69540 h 1044036"/>
              <a:gd name="connsiteX3" fmla="*/ 2000250 w 2412595"/>
              <a:gd name="connsiteY3" fmla="*/ 285750 h 1044036"/>
              <a:gd name="connsiteX4" fmla="*/ 1162050 w 2412595"/>
              <a:gd name="connsiteY4" fmla="*/ 400050 h 1044036"/>
              <a:gd name="connsiteX5" fmla="*/ 552450 w 2412595"/>
              <a:gd name="connsiteY5" fmla="*/ 952500 h 1044036"/>
              <a:gd name="connsiteX6" fmla="*/ 107640 w 2412595"/>
              <a:gd name="connsiteY6" fmla="*/ 1035825 h 1044036"/>
              <a:gd name="connsiteX7" fmla="*/ 0 w 2412595"/>
              <a:gd name="connsiteY7" fmla="*/ 1044036 h 1044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2595" h="1044036">
                <a:moveTo>
                  <a:pt x="0" y="0"/>
                </a:moveTo>
                <a:lnTo>
                  <a:pt x="2412595" y="0"/>
                </a:lnTo>
                <a:lnTo>
                  <a:pt x="2328863" y="69540"/>
                </a:lnTo>
                <a:cubicBezTo>
                  <a:pt x="2215753" y="160139"/>
                  <a:pt x="2095500" y="245269"/>
                  <a:pt x="2000250" y="285750"/>
                </a:cubicBezTo>
                <a:cubicBezTo>
                  <a:pt x="1746250" y="393700"/>
                  <a:pt x="1403350" y="288925"/>
                  <a:pt x="1162050" y="400050"/>
                </a:cubicBezTo>
                <a:cubicBezTo>
                  <a:pt x="920750" y="511175"/>
                  <a:pt x="844550" y="841375"/>
                  <a:pt x="552450" y="952500"/>
                </a:cubicBezTo>
                <a:cubicBezTo>
                  <a:pt x="442913" y="994172"/>
                  <a:pt x="278904" y="1019770"/>
                  <a:pt x="107640" y="1035825"/>
                </a:cubicBezTo>
                <a:lnTo>
                  <a:pt x="0" y="1044036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 30">
            <a:extLst>
              <a:ext uri="{FF2B5EF4-FFF2-40B4-BE49-F238E27FC236}">
                <a16:creationId xmlns:a16="http://schemas.microsoft.com/office/drawing/2014/main" id="{2120EC90-BDC2-0E4B-9A3F-97CA90AA39F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9298096" cy="6858000"/>
          </a:xfrm>
          <a:custGeom>
            <a:avLst/>
            <a:gdLst>
              <a:gd name="connsiteX0" fmla="*/ 0 w 9298096"/>
              <a:gd name="connsiteY0" fmla="*/ 0 h 6858000"/>
              <a:gd name="connsiteX1" fmla="*/ 8705997 w 9298096"/>
              <a:gd name="connsiteY1" fmla="*/ 0 h 6858000"/>
              <a:gd name="connsiteX2" fmla="*/ 8676710 w 9298096"/>
              <a:gd name="connsiteY2" fmla="*/ 366601 h 6858000"/>
              <a:gd name="connsiteX3" fmla="*/ 9086747 w 9298096"/>
              <a:gd name="connsiteY3" fmla="*/ 1403199 h 6858000"/>
              <a:gd name="connsiteX4" fmla="*/ 9297958 w 9298096"/>
              <a:gd name="connsiteY4" fmla="*/ 2314162 h 6858000"/>
              <a:gd name="connsiteX5" fmla="*/ 9298096 w 9298096"/>
              <a:gd name="connsiteY5" fmla="*/ 2513013 h 6858000"/>
              <a:gd name="connsiteX6" fmla="*/ 6405563 w 9298096"/>
              <a:gd name="connsiteY6" fmla="*/ 2513013 h 6858000"/>
              <a:gd name="connsiteX7" fmla="*/ 6405563 w 9298096"/>
              <a:gd name="connsiteY7" fmla="*/ 5528005 h 6858000"/>
              <a:gd name="connsiteX8" fmla="*/ 6380081 w 9298096"/>
              <a:gd name="connsiteY8" fmla="*/ 5533593 h 6858000"/>
              <a:gd name="connsiteX9" fmla="*/ 5022973 w 9298096"/>
              <a:gd name="connsiteY9" fmla="*/ 5947798 h 6858000"/>
              <a:gd name="connsiteX10" fmla="*/ 4312498 w 9298096"/>
              <a:gd name="connsiteY10" fmla="*/ 6826871 h 6858000"/>
              <a:gd name="connsiteX11" fmla="*/ 4305141 w 9298096"/>
              <a:gd name="connsiteY11" fmla="*/ 6858000 h 6858000"/>
              <a:gd name="connsiteX12" fmla="*/ 0 w 9298096"/>
              <a:gd name="connsiteY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298096" h="6858000">
                <a:moveTo>
                  <a:pt x="0" y="0"/>
                </a:moveTo>
                <a:cubicBezTo>
                  <a:pt x="0" y="0"/>
                  <a:pt x="0" y="0"/>
                  <a:pt x="8705997" y="0"/>
                </a:cubicBezTo>
                <a:cubicBezTo>
                  <a:pt x="8676710" y="120093"/>
                  <a:pt x="8662063" y="246508"/>
                  <a:pt x="8676710" y="366601"/>
                </a:cubicBezTo>
                <a:cubicBezTo>
                  <a:pt x="8720642" y="733203"/>
                  <a:pt x="8940304" y="1061881"/>
                  <a:pt x="9086747" y="1403199"/>
                </a:cubicBezTo>
                <a:cubicBezTo>
                  <a:pt x="9210308" y="1694743"/>
                  <a:pt x="9280326" y="2003174"/>
                  <a:pt x="9297958" y="2314162"/>
                </a:cubicBezTo>
                <a:lnTo>
                  <a:pt x="9298096" y="2513013"/>
                </a:lnTo>
                <a:lnTo>
                  <a:pt x="6405563" y="2513013"/>
                </a:lnTo>
                <a:lnTo>
                  <a:pt x="6405563" y="5528005"/>
                </a:lnTo>
                <a:lnTo>
                  <a:pt x="6380081" y="5533593"/>
                </a:lnTo>
                <a:cubicBezTo>
                  <a:pt x="5907118" y="5632552"/>
                  <a:pt x="5423859" y="5715512"/>
                  <a:pt x="5022973" y="5947798"/>
                </a:cubicBezTo>
                <a:cubicBezTo>
                  <a:pt x="4677003" y="6156381"/>
                  <a:pt x="4421644" y="6475183"/>
                  <a:pt x="4312498" y="6826871"/>
                </a:cubicBezTo>
                <a:lnTo>
                  <a:pt x="430514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8985295-F0BC-9B4D-981C-D474C9EDECD0}"/>
              </a:ext>
            </a:extLst>
          </p:cNvPr>
          <p:cNvSpPr/>
          <p:nvPr userDrawn="1"/>
        </p:nvSpPr>
        <p:spPr>
          <a:xfrm>
            <a:off x="6405102" y="2512661"/>
            <a:ext cx="5284607" cy="434533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5CB02C94-6046-2E46-BE22-98A994B16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867" y="2763704"/>
            <a:ext cx="4559075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80620B5-CD54-A44A-A690-BB5E58FBDA77}"/>
              </a:ext>
            </a:extLst>
          </p:cNvPr>
          <p:cNvCxnSpPr>
            <a:cxnSpLocks/>
          </p:cNvCxnSpPr>
          <p:nvPr userDrawn="1"/>
        </p:nvCxnSpPr>
        <p:spPr>
          <a:xfrm>
            <a:off x="6767867" y="3347504"/>
            <a:ext cx="4443697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3D35FF-5668-47B8-A93C-30923509CC0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67513" y="3348038"/>
            <a:ext cx="4559074" cy="300831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17143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C4EB4B-30F5-5541-B2A0-6BD04D010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8E3A-8DBF-0542-BC99-444DCA0CC2C2}" type="datetimeFigureOut">
              <a:rPr lang="en-US" smtClean="0"/>
              <a:t>4/24/2023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D97956-7D4F-5346-B8DD-3653B600E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5AB29D-BA7D-E743-8CA0-6953FF72B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3002F-D6EA-CF48-8F44-2316036B2B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99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9B7248-6025-0744-9C6E-BC6F9FDBD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4367D3-6495-C045-872D-F4C6CB656C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C2195-E771-AB42-B5A7-7832D8F418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2875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6A8E3A-8DBF-0542-BC99-444DCA0CC2C2}" type="datetimeFigureOut">
              <a:rPr lang="en-US" smtClean="0"/>
              <a:pPr/>
              <a:t>4/24/2023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F28BA-DFC0-3946-9FE9-DE388CB020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92875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DF77CB-EF35-DF4C-95FE-31419B6CA9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36940" y="6492875"/>
            <a:ext cx="4168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93002F-D6EA-CF48-8F44-2316036B2B8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74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3" r:id="rId2"/>
    <p:sldLayoutId id="2147483682" r:id="rId3"/>
    <p:sldLayoutId id="2147483687" r:id="rId4"/>
    <p:sldLayoutId id="2147483693" r:id="rId5"/>
    <p:sldLayoutId id="2147483676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 spc="150" baseline="0">
          <a:solidFill>
            <a:schemeClr val="accent1"/>
          </a:solidFill>
          <a:latin typeface="+mj-lt"/>
          <a:ea typeface="Meiryo UI" panose="020B0604030504040204" pitchFamily="34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5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5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8.jpe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4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14.png"/><Relationship Id="rId4" Type="http://schemas.openxmlformats.org/officeDocument/2006/relationships/image" Target="../media/image1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1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.jpg"/><Relationship Id="rId4" Type="http://schemas.openxmlformats.org/officeDocument/2006/relationships/image" Target="../media/image4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A close up of a flowers">
            <a:extLst>
              <a:ext uri="{FF2B5EF4-FFF2-40B4-BE49-F238E27FC236}">
                <a16:creationId xmlns:a16="http://schemas.microsoft.com/office/drawing/2014/main" id="{5A8C014E-25AF-4B1A-85C4-1B34CBEC7EE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alphaModFix amt="35000"/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solidFill>
            <a:schemeClr val="accent1">
              <a:lumMod val="60000"/>
              <a:lumOff val="40000"/>
            </a:schemeClr>
          </a:solidFill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A2D73A5-4430-0F47-84CE-C3324CEBA7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Research Skills</a:t>
            </a:r>
            <a:endParaRPr lang="en-US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107CE13-DFD5-424B-B4BF-ADF75F3976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rtl="0"/>
            <a:r>
              <a:rPr lang="en-GB" dirty="0">
                <a:solidFill>
                  <a:schemeClr val="accent5"/>
                </a:solidFill>
              </a:rPr>
              <a:t>MSc Applied Psychology</a:t>
            </a:r>
          </a:p>
          <a:p>
            <a:pPr rtl="0"/>
            <a:r>
              <a:rPr lang="en-GB" dirty="0">
                <a:solidFill>
                  <a:schemeClr val="accent5"/>
                </a:solidFill>
              </a:rPr>
              <a:t>ECAS7002  </a:t>
            </a:r>
          </a:p>
        </p:txBody>
      </p:sp>
    </p:spTree>
    <p:extLst>
      <p:ext uri="{BB962C8B-B14F-4D97-AF65-F5344CB8AC3E}">
        <p14:creationId xmlns:p14="http://schemas.microsoft.com/office/powerpoint/2010/main" val="2221651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10FB232-4CB4-C34D-A688-C51B6E7CD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Brief outline</a:t>
            </a:r>
            <a:endParaRPr lang="en-US" dirty="0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F451EBE7-64A3-7E40-8C33-3C01E8EBABD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solidFill>
            <a:schemeClr val="accent6">
              <a:alpha val="44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1900" b="1" dirty="0">
                <a:solidFill>
                  <a:schemeClr val="accent5"/>
                </a:solidFill>
              </a:rPr>
              <a:t>My name is Sarah Hawkins. </a:t>
            </a:r>
          </a:p>
          <a:p>
            <a:pPr marL="0" indent="0" algn="ctr">
              <a:buNone/>
            </a:pPr>
            <a:r>
              <a:rPr lang="en-GB" sz="1900" b="1" dirty="0">
                <a:solidFill>
                  <a:schemeClr val="accent5"/>
                </a:solidFill>
              </a:rPr>
              <a:t>I will be sharing with you today part of my journey and what I have learnt along it. </a:t>
            </a:r>
          </a:p>
          <a:p>
            <a:r>
              <a:rPr lang="en-GB" sz="1700" b="1" dirty="0">
                <a:solidFill>
                  <a:schemeClr val="accent5"/>
                </a:solidFill>
              </a:rPr>
              <a:t>Introduction to the module.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accent5"/>
                </a:solidFill>
              </a:rPr>
              <a:t>Competencies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accent5"/>
                </a:solidFill>
              </a:rPr>
              <a:t>Ethical and professional 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accent5"/>
                </a:solidFill>
              </a:rPr>
              <a:t>Conducting a research study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accent5"/>
                </a:solidFill>
              </a:rPr>
              <a:t>Skills gathered</a:t>
            </a:r>
          </a:p>
          <a:p>
            <a:endParaRPr lang="ja-JP" altLang="en-US" dirty="0"/>
          </a:p>
        </p:txBody>
      </p:sp>
      <p:pic>
        <p:nvPicPr>
          <p:cNvPr id="14" name="Picture Placeholder 13" descr="Website&#10;&#10;Description automatically generated">
            <a:extLst>
              <a:ext uri="{FF2B5EF4-FFF2-40B4-BE49-F238E27FC236}">
                <a16:creationId xmlns:a16="http://schemas.microsoft.com/office/drawing/2014/main" id="{52E085B3-B8D5-3AF6-BC44-75B94311E4AD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t="3778" b="3778"/>
          <a:stretch>
            <a:fillRect/>
          </a:stretch>
        </p:blipFill>
        <p:spPr>
          <a:xfrm>
            <a:off x="7185355" y="741589"/>
            <a:ext cx="4362662" cy="53748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Content Placeholder 23" descr="Mental Health outline">
            <a:extLst>
              <a:ext uri="{FF2B5EF4-FFF2-40B4-BE49-F238E27FC236}">
                <a16:creationId xmlns:a16="http://schemas.microsoft.com/office/drawing/2014/main" id="{915865C1-31F3-2215-702E-84F154E2BB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71512" y="513556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235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F451EBE7-64A3-7E40-8C33-3C01E8EBABD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38200" y="1264837"/>
            <a:ext cx="4791636" cy="4912126"/>
          </a:xfrm>
          <a:solidFill>
            <a:schemeClr val="accent3">
              <a:lumMod val="20000"/>
              <a:lumOff val="80000"/>
              <a:alpha val="32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 rtl="0">
              <a:buNone/>
            </a:pPr>
            <a:r>
              <a:rPr lang="en-GB" sz="20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</a:t>
            </a:r>
            <a:r>
              <a:rPr lang="en-GB" sz="2000" dirty="0">
                <a:solidFill>
                  <a:schemeClr val="accent5"/>
                </a:solidFill>
              </a:rPr>
              <a:t> </a:t>
            </a:r>
            <a:r>
              <a:rPr lang="en-GB" sz="20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skills </a:t>
            </a:r>
            <a:endParaRPr lang="en-GB" b="1" dirty="0">
              <a:solidFill>
                <a:schemeClr val="accent5"/>
              </a:solidFill>
            </a:endParaRPr>
          </a:p>
          <a:p>
            <a:pPr marL="0" indent="0" algn="ctr" rtl="0">
              <a:buNone/>
            </a:pPr>
            <a:r>
              <a:rPr lang="en-GB" sz="1600" b="1" dirty="0">
                <a:solidFill>
                  <a:schemeClr val="accent5"/>
                </a:solidFill>
              </a:rPr>
              <a:t>Carry out a research project</a:t>
            </a:r>
          </a:p>
          <a:p>
            <a:pPr marL="0" indent="0" algn="ctr" rtl="0">
              <a:buNone/>
            </a:pPr>
            <a:r>
              <a:rPr lang="en-GB" sz="1600" dirty="0">
                <a:solidFill>
                  <a:schemeClr val="accent5"/>
                </a:solidFill>
              </a:rPr>
              <a:t>Topic area was chosen to explore the attitudes towards Women in Welsh Rugby. </a:t>
            </a:r>
          </a:p>
          <a:p>
            <a:pPr marL="0" indent="0" algn="ctr" rtl="0">
              <a:buNone/>
            </a:pPr>
            <a:r>
              <a:rPr lang="en-GB" sz="1600" b="1" dirty="0">
                <a:solidFill>
                  <a:schemeClr val="accent5"/>
                </a:solidFill>
              </a:rPr>
              <a:t>Why? </a:t>
            </a:r>
          </a:p>
          <a:p>
            <a:pPr marL="0" indent="0" algn="ctr" rtl="0">
              <a:buNone/>
            </a:pPr>
            <a:r>
              <a:rPr lang="en-GB" sz="1600" dirty="0">
                <a:solidFill>
                  <a:schemeClr val="accent5"/>
                </a:solidFill>
              </a:rPr>
              <a:t>The current allegations of misogyny and sexism brought to light the issues in women's Welsh rugby</a:t>
            </a:r>
          </a:p>
        </p:txBody>
      </p:sp>
      <p:sp>
        <p:nvSpPr>
          <p:cNvPr id="41" name="Title 40">
            <a:extLst>
              <a:ext uri="{FF2B5EF4-FFF2-40B4-BE49-F238E27FC236}">
                <a16:creationId xmlns:a16="http://schemas.microsoft.com/office/drawing/2014/main" id="{360A1163-2F4E-8A42-A7D1-C12E13D89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/>
              <a:t>Introduction to the module</a:t>
            </a:r>
            <a:endParaRPr lang="en-US" sz="2000" dirty="0"/>
          </a:p>
        </p:txBody>
      </p:sp>
      <p:pic>
        <p:nvPicPr>
          <p:cNvPr id="7" name="Picture Placeholder 21" descr="Dirty rugby player holding muddy ball">
            <a:extLst>
              <a:ext uri="{FF2B5EF4-FFF2-40B4-BE49-F238E27FC236}">
                <a16:creationId xmlns:a16="http://schemas.microsoft.com/office/drawing/2014/main" id="{DB295B3E-A121-034B-350D-B1A177C9B689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22950" r="22950"/>
          <a:stretch/>
        </p:blipFill>
        <p:spPr>
          <a:xfrm>
            <a:off x="6656388" y="38100"/>
            <a:ext cx="5535612" cy="6819900"/>
          </a:xfrm>
        </p:spPr>
      </p:pic>
      <p:pic>
        <p:nvPicPr>
          <p:cNvPr id="8" name="Content Placeholder 23" descr="Mental Health outline">
            <a:extLst>
              <a:ext uri="{FF2B5EF4-FFF2-40B4-BE49-F238E27FC236}">
                <a16:creationId xmlns:a16="http://schemas.microsoft.com/office/drawing/2014/main" id="{B322750D-8D00-DAC8-56D7-376154678A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8200" y="526256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7081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Stack of sticky notes and pencil">
            <a:extLst>
              <a:ext uri="{FF2B5EF4-FFF2-40B4-BE49-F238E27FC236}">
                <a16:creationId xmlns:a16="http://schemas.microsoft.com/office/drawing/2014/main" id="{B0539D6F-DE76-76A5-E755-882E05503B9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>
            <a:alphaModFix amt="54000"/>
          </a:blip>
          <a:srcRect t="22573" r="-1" b="-1"/>
          <a:stretch/>
        </p:blipFill>
        <p:spPr>
          <a:xfrm>
            <a:off x="414338" y="481013"/>
            <a:ext cx="11368087" cy="5875337"/>
          </a:xfrm>
          <a:noFill/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010FB232-4CB4-C34D-A688-C51B6E7CD2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6642" y="481013"/>
            <a:ext cx="11041020" cy="1584539"/>
          </a:xfrm>
        </p:spPr>
        <p:txBody>
          <a:bodyPr anchor="b">
            <a:normAutofit/>
          </a:bodyPr>
          <a:lstStyle/>
          <a:p>
            <a:r>
              <a:rPr lang="en-US" sz="5400" dirty="0">
                <a:solidFill>
                  <a:schemeClr val="accent4">
                    <a:lumMod val="50000"/>
                  </a:schemeClr>
                </a:solidFill>
              </a:rPr>
              <a:t>Study creation process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F451EBE7-64A3-7E40-8C33-3C01E8EBA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971" y="2462161"/>
            <a:ext cx="4657437" cy="3497579"/>
          </a:xfrm>
          <a:ln w="6350">
            <a:solidFill>
              <a:schemeClr val="tx1"/>
            </a:solidFill>
          </a:ln>
        </p:spPr>
        <p:txBody>
          <a:bodyPr anchor="t">
            <a:normAutofit/>
          </a:bodyPr>
          <a:lstStyle/>
          <a:p>
            <a:r>
              <a:rPr lang="en-US" sz="2400" dirty="0">
                <a:ln>
                  <a:solidFill>
                    <a:schemeClr val="tx1"/>
                  </a:solidFill>
                </a:ln>
                <a:solidFill>
                  <a:srgbClr val="2A1F43"/>
                </a:solidFill>
                <a:effectLst>
                  <a:glow rad="63500">
                    <a:schemeClr val="bg1">
                      <a:alpha val="40000"/>
                    </a:schemeClr>
                  </a:glow>
                </a:effectLst>
              </a:rPr>
              <a:t>Systematic literature search</a:t>
            </a:r>
          </a:p>
          <a:p>
            <a:endParaRPr lang="en-US" sz="2400" dirty="0">
              <a:ln>
                <a:solidFill>
                  <a:schemeClr val="tx1"/>
                </a:solidFill>
              </a:ln>
              <a:solidFill>
                <a:srgbClr val="2A1F43"/>
              </a:solidFill>
              <a:effectLst>
                <a:glow rad="63500">
                  <a:schemeClr val="bg1">
                    <a:alpha val="40000"/>
                  </a:schemeClr>
                </a:glow>
              </a:effectLst>
            </a:endParaRPr>
          </a:p>
          <a:p>
            <a:r>
              <a:rPr lang="en-US" sz="2400" dirty="0">
                <a:ln>
                  <a:solidFill>
                    <a:schemeClr val="tx1"/>
                  </a:solidFill>
                </a:ln>
                <a:solidFill>
                  <a:srgbClr val="2A1F43"/>
                </a:solidFill>
                <a:effectLst>
                  <a:glow rad="63500">
                    <a:schemeClr val="bg1">
                      <a:alpha val="40000"/>
                    </a:schemeClr>
                  </a:glow>
                </a:effectLst>
              </a:rPr>
              <a:t>Expression of interest </a:t>
            </a:r>
          </a:p>
          <a:p>
            <a:endParaRPr lang="en-US" sz="2400" dirty="0">
              <a:ln>
                <a:solidFill>
                  <a:schemeClr val="tx1"/>
                </a:solidFill>
              </a:ln>
              <a:solidFill>
                <a:srgbClr val="2A1F43"/>
              </a:solidFill>
              <a:effectLst>
                <a:glow rad="63500">
                  <a:schemeClr val="bg1">
                    <a:alpha val="40000"/>
                  </a:schemeClr>
                </a:glow>
              </a:effectLst>
            </a:endParaRPr>
          </a:p>
          <a:p>
            <a:r>
              <a:rPr lang="en-US" sz="2400" dirty="0">
                <a:ln>
                  <a:solidFill>
                    <a:schemeClr val="tx1"/>
                  </a:solidFill>
                </a:ln>
                <a:solidFill>
                  <a:srgbClr val="2A1F43"/>
                </a:solidFill>
                <a:effectLst>
                  <a:glow rad="63500">
                    <a:schemeClr val="bg1">
                      <a:alpha val="40000"/>
                    </a:schemeClr>
                  </a:glow>
                </a:effectLst>
              </a:rPr>
              <a:t> Ethical application</a:t>
            </a:r>
          </a:p>
          <a:p>
            <a:endParaRPr lang="en-US" sz="1400" dirty="0">
              <a:effectLst>
                <a:glow>
                  <a:schemeClr val="accent1">
                    <a:alpha val="40000"/>
                  </a:schemeClr>
                </a:glow>
              </a:effectLst>
            </a:endParaRPr>
          </a:p>
          <a:p>
            <a:endParaRPr lang="en-US" sz="1400" dirty="0"/>
          </a:p>
          <a:p>
            <a:endParaRPr lang="en-US" sz="1300" dirty="0"/>
          </a:p>
        </p:txBody>
      </p:sp>
      <p:sp>
        <p:nvSpPr>
          <p:cNvPr id="7" name="Content Placeholder 17">
            <a:extLst>
              <a:ext uri="{FF2B5EF4-FFF2-40B4-BE49-F238E27FC236}">
                <a16:creationId xmlns:a16="http://schemas.microsoft.com/office/drawing/2014/main" id="{1A81F733-B1A0-D0A2-B889-AA1C9D4933E3}"/>
              </a:ext>
            </a:extLst>
          </p:cNvPr>
          <p:cNvSpPr txBox="1">
            <a:spLocks/>
          </p:cNvSpPr>
          <p:nvPr/>
        </p:nvSpPr>
        <p:spPr>
          <a:xfrm>
            <a:off x="6797923" y="2462160"/>
            <a:ext cx="4657437" cy="3497579"/>
          </a:xfrm>
          <a:prstGeom prst="rect">
            <a:avLst/>
          </a:prstGeom>
          <a:ln w="635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 kern="1200" spc="150" baseline="0">
                <a:solidFill>
                  <a:schemeClr val="bg1"/>
                </a:solidFill>
                <a:latin typeface="+mn-lt"/>
                <a:ea typeface="Meiryo UI" panose="020B0604030504040204" pitchFamily="34" charset="-128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50000"/>
              </a:lnSpc>
              <a:spcBef>
                <a:spcPts val="1500"/>
              </a:spcBef>
              <a:buFont typeface="Arial" panose="020B0604020202020204" pitchFamily="34" charset="0"/>
              <a:buNone/>
              <a:defRPr sz="2000" kern="1200" spc="150" baseline="0">
                <a:solidFill>
                  <a:schemeClr val="tx1"/>
                </a:solidFill>
                <a:latin typeface="+mn-lt"/>
                <a:ea typeface="Meiryo UI" panose="020B0604030504040204" pitchFamily="34" charset="-128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50000"/>
              </a:lnSpc>
              <a:spcBef>
                <a:spcPts val="1500"/>
              </a:spcBef>
              <a:buFont typeface="Arial" panose="020B0604020202020204" pitchFamily="34" charset="0"/>
              <a:buNone/>
              <a:defRPr sz="1800" kern="1200" spc="150" baseline="0">
                <a:solidFill>
                  <a:schemeClr val="tx1"/>
                </a:solidFill>
                <a:latin typeface="+mn-lt"/>
                <a:ea typeface="Meiryo UI" panose="020B0604030504040204" pitchFamily="34" charset="-128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50000"/>
              </a:lnSpc>
              <a:spcBef>
                <a:spcPts val="1500"/>
              </a:spcBef>
              <a:buFont typeface="Arial" panose="020B0604020202020204" pitchFamily="34" charset="0"/>
              <a:buNone/>
              <a:defRPr sz="1600" kern="1200" spc="150" baseline="0">
                <a:solidFill>
                  <a:schemeClr val="tx1"/>
                </a:solidFill>
                <a:latin typeface="+mn-lt"/>
                <a:ea typeface="Meiryo UI" panose="020B0604030504040204" pitchFamily="34" charset="-128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50000"/>
              </a:lnSpc>
              <a:spcBef>
                <a:spcPts val="1500"/>
              </a:spcBef>
              <a:buFont typeface="Arial" panose="020B0604020202020204" pitchFamily="34" charset="0"/>
              <a:buNone/>
              <a:defRPr sz="1600" kern="1200" spc="150" baseline="0">
                <a:solidFill>
                  <a:schemeClr val="tx1"/>
                </a:solidFill>
                <a:latin typeface="+mn-lt"/>
                <a:ea typeface="Meiryo UI" panose="020B0604030504040204" pitchFamily="34" charset="-128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600" dirty="0">
                <a:ln>
                  <a:solidFill>
                    <a:schemeClr val="tx1"/>
                  </a:solidFill>
                </a:ln>
                <a:solidFill>
                  <a:srgbClr val="2A1F43"/>
                </a:solidFill>
              </a:rPr>
              <a:t>Scales</a:t>
            </a:r>
          </a:p>
          <a:p>
            <a:r>
              <a:rPr lang="en-US" sz="2600" dirty="0">
                <a:ln>
                  <a:solidFill>
                    <a:schemeClr val="tx1"/>
                  </a:solidFill>
                </a:ln>
                <a:solidFill>
                  <a:srgbClr val="2A1F43"/>
                </a:solidFill>
              </a:rPr>
              <a:t>Psychometric properties</a:t>
            </a:r>
          </a:p>
          <a:p>
            <a:r>
              <a:rPr lang="en-US" sz="2600" dirty="0">
                <a:ln>
                  <a:solidFill>
                    <a:schemeClr val="tx1"/>
                  </a:solidFill>
                </a:ln>
                <a:solidFill>
                  <a:srgbClr val="2A1F43"/>
                </a:solidFill>
              </a:rPr>
              <a:t>&amp;</a:t>
            </a:r>
          </a:p>
          <a:p>
            <a:r>
              <a:rPr lang="en-US" sz="2600" dirty="0">
                <a:ln>
                  <a:solidFill>
                    <a:schemeClr val="tx1"/>
                  </a:solidFill>
                </a:ln>
                <a:solidFill>
                  <a:srgbClr val="2A1F43"/>
                </a:solidFill>
              </a:rPr>
              <a:t>Reliability</a:t>
            </a:r>
          </a:p>
          <a:p>
            <a:endParaRPr lang="en-US" sz="2600" dirty="0">
              <a:ln>
                <a:solidFill>
                  <a:schemeClr val="tx1"/>
                </a:solidFill>
              </a:ln>
              <a:solidFill>
                <a:srgbClr val="2A1F43"/>
              </a:solidFill>
            </a:endParaRPr>
          </a:p>
          <a:p>
            <a:r>
              <a:rPr lang="en-US" sz="2600">
                <a:ln>
                  <a:solidFill>
                    <a:schemeClr val="tx1"/>
                  </a:solidFill>
                </a:ln>
                <a:solidFill>
                  <a:srgbClr val="2A1F43"/>
                </a:solidFill>
              </a:rPr>
              <a:t>SPSS </a:t>
            </a:r>
            <a:r>
              <a:rPr lang="en-US" sz="2600" dirty="0">
                <a:ln>
                  <a:solidFill>
                    <a:schemeClr val="tx1"/>
                  </a:solidFill>
                </a:ln>
                <a:solidFill>
                  <a:srgbClr val="2A1F43"/>
                </a:solidFill>
              </a:rPr>
              <a:t>Code Book</a:t>
            </a:r>
          </a:p>
          <a:p>
            <a:endParaRPr lang="en-US" sz="2600" dirty="0">
              <a:ln>
                <a:solidFill>
                  <a:schemeClr val="tx1"/>
                </a:solidFill>
              </a:ln>
              <a:solidFill>
                <a:srgbClr val="2A1F43"/>
              </a:solidFill>
            </a:endParaRPr>
          </a:p>
          <a:p>
            <a:r>
              <a:rPr lang="en-US" sz="2600" dirty="0">
                <a:ln>
                  <a:solidFill>
                    <a:schemeClr val="tx1"/>
                  </a:solidFill>
                </a:ln>
                <a:solidFill>
                  <a:srgbClr val="2A1F43"/>
                </a:solidFill>
              </a:rPr>
              <a:t>Qualtrics</a:t>
            </a:r>
          </a:p>
          <a:p>
            <a:endParaRPr lang="en-US" dirty="0"/>
          </a:p>
          <a:p>
            <a:endParaRPr lang="en-US" sz="1400" dirty="0"/>
          </a:p>
          <a:p>
            <a:endParaRPr lang="en-US" sz="1300" dirty="0"/>
          </a:p>
        </p:txBody>
      </p:sp>
      <p:pic>
        <p:nvPicPr>
          <p:cNvPr id="8" name="Content Placeholder 23" descr="Mental Health outline">
            <a:extLst>
              <a:ext uri="{FF2B5EF4-FFF2-40B4-BE49-F238E27FC236}">
                <a16:creationId xmlns:a16="http://schemas.microsoft.com/office/drawing/2014/main" id="{5EF67B1E-314F-A851-C5A6-130EDE9C18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716379" y="522541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0020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91513A-6C6C-4E4C-914E-9EB2AEE5B6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Expression of Interest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BF5C98-04DC-43C8-8BA5-C33525F1AB7F}"/>
              </a:ext>
            </a:extLst>
          </p:cNvPr>
          <p:cNvSpPr>
            <a:spLocks noGrp="1"/>
          </p:cNvSpPr>
          <p:nvPr>
            <p:ph type="body" idx="11"/>
          </p:nvPr>
        </p:nvSpPr>
        <p:spPr>
          <a:solidFill>
            <a:schemeClr val="accent6"/>
          </a:solidFill>
        </p:spPr>
        <p:txBody>
          <a:bodyPr/>
          <a:lstStyle/>
          <a:p>
            <a:pPr algn="ctr"/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Ethical Approval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E1AA6A-68D8-451E-BB15-823A741DA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Ethical Considerations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92334B7-9714-4E0B-A27D-DC9C77B9772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blipFill>
            <a:blip r:embed="rId3">
              <a:alphaModFix amt="60000"/>
            </a:blip>
            <a:stretch>
              <a:fillRect/>
            </a:stretch>
          </a:blip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GB" sz="2400" dirty="0">
                <a:ln w="9525" cmpd="sng">
                  <a:solidFill>
                    <a:schemeClr val="accent4">
                      <a:alpha val="90000"/>
                    </a:schemeClr>
                  </a:solidFill>
                </a:ln>
                <a:solidFill>
                  <a:schemeClr val="accent5"/>
                </a:solidFill>
              </a:rPr>
              <a:t>Plain English </a:t>
            </a:r>
          </a:p>
          <a:p>
            <a:r>
              <a:rPr lang="en-GB" sz="2400" dirty="0">
                <a:ln w="9525" cmpd="sng">
                  <a:solidFill>
                    <a:schemeClr val="accent4">
                      <a:alpha val="90000"/>
                    </a:schemeClr>
                  </a:solidFill>
                </a:ln>
                <a:solidFill>
                  <a:schemeClr val="accent5"/>
                </a:solidFill>
              </a:rPr>
              <a:t>Critical thinking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n w="9525" cmpd="sng">
                  <a:solidFill>
                    <a:schemeClr val="accent4">
                      <a:alpha val="90000"/>
                    </a:schemeClr>
                  </a:solidFill>
                </a:ln>
                <a:solidFill>
                  <a:schemeClr val="accent5"/>
                </a:solidFill>
              </a:rPr>
              <a:t>Background reading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n w="9525" cmpd="sng">
                  <a:solidFill>
                    <a:schemeClr val="accent4">
                      <a:alpha val="90000"/>
                    </a:schemeClr>
                  </a:solidFill>
                </a:ln>
                <a:solidFill>
                  <a:schemeClr val="accent5"/>
                </a:solidFill>
              </a:rPr>
              <a:t>Exploration of scales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148F28-6F26-435B-B8C6-FEF59542B9E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blipFill>
            <a:blip r:embed="rId3">
              <a:alphaModFix amt="60000"/>
            </a:blip>
            <a:stretch>
              <a:fillRect/>
            </a:stretch>
          </a:blipFill>
        </p:spPr>
        <p:txBody>
          <a:bodyPr>
            <a:normAutofit fontScale="850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ln w="12700" cmpd="sng">
                  <a:solidFill>
                    <a:schemeClr val="accent4"/>
                  </a:solidFill>
                </a:ln>
                <a:solidFill>
                  <a:schemeClr val="accent5"/>
                </a:solidFill>
              </a:rPr>
              <a:t>Audience suitability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ln w="12700" cmpd="sng">
                  <a:solidFill>
                    <a:schemeClr val="accent4"/>
                  </a:solidFill>
                </a:ln>
                <a:solidFill>
                  <a:schemeClr val="accent5"/>
                </a:solidFill>
              </a:rPr>
              <a:t>Word count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ln w="12700" cmpd="sng">
                  <a:solidFill>
                    <a:schemeClr val="accent4"/>
                  </a:solidFill>
                </a:ln>
                <a:solidFill>
                  <a:schemeClr val="accent5"/>
                </a:solidFill>
              </a:rPr>
              <a:t>Clear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ln w="12700" cmpd="sng">
                  <a:solidFill>
                    <a:schemeClr val="accent4"/>
                  </a:solidFill>
                </a:ln>
                <a:solidFill>
                  <a:schemeClr val="accent5"/>
                </a:solidFill>
              </a:rPr>
              <a:t>Collaboration</a:t>
            </a:r>
          </a:p>
          <a:p>
            <a:r>
              <a:rPr lang="en-GB" sz="2600" dirty="0">
                <a:ln w="12700" cmpd="sng">
                  <a:solidFill>
                    <a:schemeClr val="accent4"/>
                  </a:solidFill>
                </a:ln>
                <a:solidFill>
                  <a:schemeClr val="accent5"/>
                </a:solidFill>
              </a:rPr>
              <a:t> Writing skills</a:t>
            </a:r>
          </a:p>
          <a:p>
            <a:endParaRPr lang="en-US" dirty="0"/>
          </a:p>
        </p:txBody>
      </p:sp>
      <p:pic>
        <p:nvPicPr>
          <p:cNvPr id="9" name="Content Placeholder 23" descr="Mental Health outline">
            <a:extLst>
              <a:ext uri="{FF2B5EF4-FFF2-40B4-BE49-F238E27FC236}">
                <a16:creationId xmlns:a16="http://schemas.microsoft.com/office/drawing/2014/main" id="{7DDF6BFF-F746-8753-1CB9-C52CB05200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85912" y="175505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5291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CC41999-7867-4F83-AD5A-EB054D6A8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/>
              <a:t>Attitudes towards women's sports scale </a:t>
            </a:r>
            <a:endParaRPr lang="en-US" sz="2000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ACC51A3-30C2-E251-6CBC-C168BD1A015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7285255" y="972937"/>
            <a:ext cx="4068545" cy="491172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E717509-707D-DC6B-F01E-5E3987B51ED0}"/>
              </a:ext>
            </a:extLst>
          </p:cNvPr>
          <p:cNvSpPr txBox="1"/>
          <p:nvPr/>
        </p:nvSpPr>
        <p:spPr>
          <a:xfrm>
            <a:off x="3699546" y="1430839"/>
            <a:ext cx="3293664" cy="4801314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Wide range of reading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Critical thinking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Collaboration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Ethical considerations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Validity &amp; Reliability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solving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Subscales</a:t>
            </a:r>
          </a:p>
          <a:p>
            <a:pPr lvl="1"/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Reliability </a:t>
            </a:r>
          </a:p>
          <a:p>
            <a:pPr lvl="1"/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Validity</a:t>
            </a:r>
          </a:p>
          <a:p>
            <a:pPr lvl="1" algn="ctr"/>
            <a:endParaRPr lang="en-GB" dirty="0"/>
          </a:p>
          <a:p>
            <a:r>
              <a:rPr lang="en-GB" dirty="0"/>
              <a:t>	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0C161FB-CB2C-E5AC-4380-8B8F37FAD2A3}"/>
              </a:ext>
            </a:extLst>
          </p:cNvPr>
          <p:cNvSpPr txBox="1"/>
          <p:nvPr/>
        </p:nvSpPr>
        <p:spPr>
          <a:xfrm>
            <a:off x="657726" y="1422400"/>
            <a:ext cx="2983095" cy="480131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Total scale</a:t>
            </a:r>
          </a:p>
          <a:p>
            <a:r>
              <a:rPr lang="en-GB" sz="16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.905*</a:t>
            </a:r>
          </a:p>
          <a:p>
            <a:endParaRPr lang="en-GB" sz="1600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Subscale: Excitement</a:t>
            </a:r>
          </a:p>
          <a:p>
            <a:r>
              <a:rPr lang="en-GB" sz="16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.933*</a:t>
            </a:r>
          </a:p>
          <a:p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Subscale: Opportunity</a:t>
            </a:r>
          </a:p>
          <a:p>
            <a:r>
              <a:rPr lang="en-GB" sz="16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.828*</a:t>
            </a:r>
          </a:p>
          <a:p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Subscale: Accessibility</a:t>
            </a:r>
          </a:p>
          <a:p>
            <a:r>
              <a:rPr lang="en-GB" sz="16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.841*</a:t>
            </a:r>
          </a:p>
          <a:p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Subscale: Affect</a:t>
            </a:r>
          </a:p>
          <a:p>
            <a:r>
              <a:rPr lang="en-GB" sz="16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.793*</a:t>
            </a:r>
          </a:p>
          <a:p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Subscale: Athlete Quality</a:t>
            </a:r>
          </a:p>
          <a:p>
            <a:r>
              <a:rPr lang="en-GB" sz="16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.714*</a:t>
            </a:r>
          </a:p>
          <a:p>
            <a:pPr algn="r"/>
            <a:r>
              <a:rPr lang="en-GB" sz="1400" dirty="0">
                <a:solidFill>
                  <a:schemeClr val="accent5"/>
                </a:solidFill>
              </a:rPr>
              <a:t>Cronbach's </a:t>
            </a:r>
            <a:r>
              <a:rPr lang="en-GB" sz="1400" i="1" dirty="0">
                <a:solidFill>
                  <a:schemeClr val="accent5"/>
                </a:solidFill>
              </a:rPr>
              <a:t>Alpha*</a:t>
            </a:r>
          </a:p>
        </p:txBody>
      </p:sp>
      <p:pic>
        <p:nvPicPr>
          <p:cNvPr id="12" name="Content Placeholder 23" descr="Mental Health outline">
            <a:extLst>
              <a:ext uri="{FF2B5EF4-FFF2-40B4-BE49-F238E27FC236}">
                <a16:creationId xmlns:a16="http://schemas.microsoft.com/office/drawing/2014/main" id="{80270CBE-1403-0FB5-17C9-2E9058DC60B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26058" y="513556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4692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76A2C-2DD7-D269-9B40-CA0FC20D3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5838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Qualtrics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8B74A7-14D8-D76F-31A9-02884C29DE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591" r="1" b="17492"/>
          <a:stretch/>
        </p:blipFill>
        <p:spPr>
          <a:xfrm>
            <a:off x="838200" y="1265238"/>
            <a:ext cx="10524344" cy="4911725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2D0DDD9-67A5-1C54-C9FD-772BBD378662}"/>
              </a:ext>
            </a:extLst>
          </p:cNvPr>
          <p:cNvSpPr txBox="1"/>
          <p:nvPr/>
        </p:nvSpPr>
        <p:spPr>
          <a:xfrm>
            <a:off x="8251102" y="2064971"/>
            <a:ext cx="2960595" cy="175432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Teamwork</a:t>
            </a:r>
          </a:p>
          <a:p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Teaching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Collaboration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Communication</a:t>
            </a:r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E911A50-09A8-927A-A4CE-4A8488F7A062}"/>
              </a:ext>
            </a:extLst>
          </p:cNvPr>
          <p:cNvSpPr txBox="1"/>
          <p:nvPr/>
        </p:nvSpPr>
        <p:spPr>
          <a:xfrm>
            <a:off x="1308683" y="1522378"/>
            <a:ext cx="3078759" cy="33547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Solving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processes</a:t>
            </a:r>
          </a:p>
          <a:p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Distractor task:</a:t>
            </a:r>
          </a:p>
          <a:p>
            <a:pPr algn="ctr"/>
            <a:r>
              <a:rPr lang="en-GB" sz="16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Jigsaw Puzzle</a:t>
            </a:r>
          </a:p>
          <a:p>
            <a:pPr algn="ctr"/>
            <a:r>
              <a:rPr lang="en-GB" sz="16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Spot the Difference</a:t>
            </a:r>
          </a:p>
          <a:p>
            <a:pPr algn="ctr"/>
            <a:r>
              <a:rPr lang="en-GB" sz="16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Wordsearch</a:t>
            </a:r>
          </a:p>
          <a:p>
            <a:pPr algn="ctr"/>
            <a:r>
              <a:rPr lang="en-GB" sz="16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Game</a:t>
            </a:r>
          </a:p>
          <a:p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Branching </a:t>
            </a:r>
          </a:p>
          <a:p>
            <a:endParaRPr lang="en-GB" dirty="0"/>
          </a:p>
        </p:txBody>
      </p:sp>
      <p:pic>
        <p:nvPicPr>
          <p:cNvPr id="18" name="Picture 17" descr="Chart, waterfall chart&#10;&#10;Description automatically generated">
            <a:extLst>
              <a:ext uri="{FF2B5EF4-FFF2-40B4-BE49-F238E27FC236}">
                <a16:creationId xmlns:a16="http://schemas.microsoft.com/office/drawing/2014/main" id="{EC926AFC-D07C-9BB3-361D-B040C85D06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5183" y="1634275"/>
            <a:ext cx="2649377" cy="207940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606D61F-36DB-3FA1-41BC-A43BBB3E00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1313" y="4161620"/>
            <a:ext cx="4623247" cy="15674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4" name="Picture 23" descr="Hands holding each other">
            <a:extLst>
              <a:ext uri="{FF2B5EF4-FFF2-40B4-BE49-F238E27FC236}">
                <a16:creationId xmlns:a16="http://schemas.microsoft.com/office/drawing/2014/main" id="{6C8082E0-B826-B13A-C2EE-B5AA33869E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51102" y="4032656"/>
            <a:ext cx="3090926" cy="2060617"/>
          </a:xfrm>
          <a:prstGeom prst="rect">
            <a:avLst/>
          </a:prstGeom>
        </p:spPr>
      </p:pic>
      <p:pic>
        <p:nvPicPr>
          <p:cNvPr id="25" name="Content Placeholder 23" descr="Mental Health outline">
            <a:extLst>
              <a:ext uri="{FF2B5EF4-FFF2-40B4-BE49-F238E27FC236}">
                <a16:creationId xmlns:a16="http://schemas.microsoft.com/office/drawing/2014/main" id="{889A6215-D0F3-B897-3805-35AA57C8905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255247" y="235572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155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">
            <a:extLst>
              <a:ext uri="{FF2B5EF4-FFF2-40B4-BE49-F238E27FC236}">
                <a16:creationId xmlns:a16="http://schemas.microsoft.com/office/drawing/2014/main" id="{1A9126FD-E80B-66EC-7446-C6B703DB7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4791637" cy="583800"/>
          </a:xfrm>
        </p:spPr>
        <p:txBody>
          <a:bodyPr/>
          <a:lstStyle/>
          <a:p>
            <a:r>
              <a:rPr lang="en-US" dirty="0"/>
              <a:t>Pre-Pilot &amp; Pilot</a:t>
            </a:r>
          </a:p>
        </p:txBody>
      </p:sp>
      <p:pic>
        <p:nvPicPr>
          <p:cNvPr id="7" name="Content Placeholder 7">
            <a:extLst>
              <a:ext uri="{FF2B5EF4-FFF2-40B4-BE49-F238E27FC236}">
                <a16:creationId xmlns:a16="http://schemas.microsoft.com/office/drawing/2014/main" id="{04BF9061-FCE6-25D6-E030-D29FF87FC43F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4" r="-2" b="13598"/>
          <a:stretch/>
        </p:blipFill>
        <p:spPr bwMode="auto">
          <a:xfrm>
            <a:off x="838200" y="1265238"/>
            <a:ext cx="4791637" cy="4911725"/>
          </a:xfrm>
          <a:prstGeom prst="rect">
            <a:avLst/>
          </a:prstGeom>
          <a:noFill/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0" name="Picture Placeholder 19" descr="A hand of two adults and a kid on top of each other">
            <a:extLst>
              <a:ext uri="{FF2B5EF4-FFF2-40B4-BE49-F238E27FC236}">
                <a16:creationId xmlns:a16="http://schemas.microsoft.com/office/drawing/2014/main" id="{0497E8FD-59AF-868A-D449-12467EAD6D8D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rcRect l="22944" r="22944"/>
          <a:stretch>
            <a:fillRect/>
          </a:stretch>
        </p:blipFill>
        <p:spPr/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E9B4615-A34F-C944-875A-91917C8300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7050" y="4331677"/>
            <a:ext cx="3028950" cy="2133600"/>
          </a:xfrm>
          <a:prstGeom prst="rect">
            <a:avLst/>
          </a:prstGeom>
        </p:spPr>
      </p:pic>
      <p:pic>
        <p:nvPicPr>
          <p:cNvPr id="25" name="Content Placeholder 23" descr="Mental Health outline">
            <a:extLst>
              <a:ext uri="{FF2B5EF4-FFF2-40B4-BE49-F238E27FC236}">
                <a16:creationId xmlns:a16="http://schemas.microsoft.com/office/drawing/2014/main" id="{818BC3FF-B766-14F1-AEBE-78EF68C3A6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272094" y="157956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768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2">
            <a:extLst>
              <a:ext uri="{FF2B5EF4-FFF2-40B4-BE49-F238E27FC236}">
                <a16:creationId xmlns:a16="http://schemas.microsoft.com/office/drawing/2014/main" id="{77C12537-E5A5-2495-030F-919D7020C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583800"/>
          </a:xfrm>
        </p:spPr>
        <p:txBody>
          <a:bodyPr anchor="ctr">
            <a:normAutofit/>
          </a:bodyPr>
          <a:lstStyle/>
          <a:p>
            <a:r>
              <a:rPr lang="en-US" dirty="0"/>
              <a:t>Codebook</a:t>
            </a:r>
          </a:p>
        </p:txBody>
      </p:sp>
      <p:pic>
        <p:nvPicPr>
          <p:cNvPr id="6" name="Content Placeholder 12">
            <a:extLst>
              <a:ext uri="{FF2B5EF4-FFF2-40B4-BE49-F238E27FC236}">
                <a16:creationId xmlns:a16="http://schemas.microsoft.com/office/drawing/2014/main" id="{294CB4F5-FFA3-4B1B-4C29-D1D6A9076D16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4001654" y="1447901"/>
            <a:ext cx="4434653" cy="4808401"/>
          </a:xfrm>
          <a:prstGeom prst="snip2DiagRect">
            <a:avLst/>
          </a:prstGeom>
          <a:noFill/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 descr="Hand holding pen and typing on computer">
            <a:extLst>
              <a:ext uri="{FF2B5EF4-FFF2-40B4-BE49-F238E27FC236}">
                <a16:creationId xmlns:a16="http://schemas.microsoft.com/office/drawing/2014/main" id="{42DB2322-5970-D5A3-B65C-DE1DC82C70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239" y="1423919"/>
            <a:ext cx="3170456" cy="47530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1616A6C-7BE9-FF42-0421-0AA686A6800F}"/>
              </a:ext>
            </a:extLst>
          </p:cNvPr>
          <p:cNvSpPr txBox="1"/>
          <p:nvPr/>
        </p:nvSpPr>
        <p:spPr>
          <a:xfrm>
            <a:off x="8950037" y="3708596"/>
            <a:ext cx="2198255" cy="23083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Clear</a:t>
            </a:r>
          </a:p>
          <a:p>
            <a:pPr algn="ctr"/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Precise</a:t>
            </a:r>
          </a:p>
          <a:p>
            <a:pPr algn="ctr"/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Collaboration</a:t>
            </a:r>
          </a:p>
          <a:p>
            <a:pPr algn="ctr"/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work</a:t>
            </a:r>
          </a:p>
          <a:p>
            <a:pPr algn="ctr"/>
            <a:endParaRPr lang="en-GB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Communication</a:t>
            </a:r>
          </a:p>
          <a:p>
            <a:pPr algn="ctr"/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Ease of use</a:t>
            </a:r>
          </a:p>
        </p:txBody>
      </p:sp>
      <p:pic>
        <p:nvPicPr>
          <p:cNvPr id="15" name="Content Placeholder 23" descr="Mental Health outline">
            <a:extLst>
              <a:ext uri="{FF2B5EF4-FFF2-40B4-BE49-F238E27FC236}">
                <a16:creationId xmlns:a16="http://schemas.microsoft.com/office/drawing/2014/main" id="{BAF2E9AD-6536-80BB-1DEC-14219929A8A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91964" y="2514600"/>
            <a:ext cx="914400" cy="914400"/>
          </a:xfrm>
          <a:prstGeom prst="rect">
            <a:avLst/>
          </a:prstGeom>
        </p:spPr>
      </p:pic>
      <p:sp>
        <p:nvSpPr>
          <p:cNvPr id="16" name="Thought Bubble: Cloud 15">
            <a:extLst>
              <a:ext uri="{FF2B5EF4-FFF2-40B4-BE49-F238E27FC236}">
                <a16:creationId xmlns:a16="http://schemas.microsoft.com/office/drawing/2014/main" id="{7A5756DB-6636-AD4A-8FD8-BC8492DDB306}"/>
              </a:ext>
            </a:extLst>
          </p:cNvPr>
          <p:cNvSpPr/>
          <p:nvPr/>
        </p:nvSpPr>
        <p:spPr>
          <a:xfrm>
            <a:off x="9864436" y="1447901"/>
            <a:ext cx="1742325" cy="1038815"/>
          </a:xfrm>
          <a:prstGeom prst="cloudCallout">
            <a:avLst/>
          </a:pr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Critical Thinking</a:t>
            </a:r>
          </a:p>
        </p:txBody>
      </p:sp>
    </p:spTree>
    <p:extLst>
      <p:ext uri="{BB962C8B-B14F-4D97-AF65-F5344CB8AC3E}">
        <p14:creationId xmlns:p14="http://schemas.microsoft.com/office/powerpoint/2010/main" val="35853244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 Placeholder 1">
            <a:extLst>
              <a:ext uri="{FF2B5EF4-FFF2-40B4-BE49-F238E27FC236}">
                <a16:creationId xmlns:a16="http://schemas.microsoft.com/office/drawing/2014/main" id="{F7BFE287-7CF4-4C24-503B-32C89207FD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0656" y="2038570"/>
            <a:ext cx="4268687" cy="703135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algn="r"/>
            <a:r>
              <a:rPr lang="en-US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I’ve learnt</a:t>
            </a:r>
            <a:endParaRPr lang="en-US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0EBA5C72-85FE-D08C-714B-7D25E9000003}"/>
              </a:ext>
            </a:extLst>
          </p:cNvPr>
          <p:cNvSpPr>
            <a:spLocks noGrp="1"/>
          </p:cNvSpPr>
          <p:nvPr>
            <p:ph type="body" idx="11"/>
          </p:nvPr>
        </p:nvSpPr>
        <p:spPr>
          <a:xfrm>
            <a:off x="6631709" y="1961903"/>
            <a:ext cx="4597765" cy="70313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sz="1800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 future?</a:t>
            </a:r>
          </a:p>
        </p:txBody>
      </p:sp>
      <p:sp>
        <p:nvSpPr>
          <p:cNvPr id="24" name="Title 3">
            <a:extLst>
              <a:ext uri="{FF2B5EF4-FFF2-40B4-BE49-F238E27FC236}">
                <a16:creationId xmlns:a16="http://schemas.microsoft.com/office/drawing/2014/main" id="{FF5AFD64-7969-B724-2D86-C14B0A749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583800"/>
          </a:xfrm>
          <a:solidFill>
            <a:schemeClr val="accent6"/>
          </a:solidFill>
        </p:spPr>
        <p:txBody>
          <a:bodyPr/>
          <a:lstStyle/>
          <a:p>
            <a:pPr algn="ctr"/>
            <a:r>
              <a:rPr lang="en-GB" sz="2400" dirty="0"/>
              <a:t>Summary</a:t>
            </a:r>
            <a:endParaRPr lang="en-US" dirty="0"/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D519B607-B95D-6BAD-20DE-325E040F6D2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31709" y="2665038"/>
            <a:ext cx="4597765" cy="3511925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 two</a:t>
            </a:r>
            <a:r>
              <a:rPr lang="en-GB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bon Next LT" panose="02000500000000000000" pitchFamily="2" charset="0"/>
                <a:cs typeface="Sabon Next LT" panose="02000500000000000000" pitchFamily="2" charset="0"/>
              </a:rPr>
              <a:t>: </a:t>
            </a:r>
            <a:r>
              <a:rPr lang="en-GB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Dissertation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New ideas/New path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Further my learning</a:t>
            </a:r>
          </a:p>
          <a:p>
            <a:pPr marL="457200" lvl="1" indent="0">
              <a:buNone/>
            </a:pPr>
            <a:r>
              <a:rPr lang="en-GB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PhD possibilities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Further my career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Decision on direction</a:t>
            </a:r>
            <a:endParaRPr lang="en-US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AA472F15-754D-F2F4-CF40-907FC491272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080656" y="2747474"/>
            <a:ext cx="4268687" cy="2294774"/>
          </a:xfrm>
          <a:solidFill>
            <a:schemeClr val="accent2">
              <a:lumMod val="20000"/>
              <a:lumOff val="80000"/>
            </a:schemeClr>
          </a:solidFill>
        </p:spPr>
        <p:txBody>
          <a:bodyPr numCol="1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Confidence</a:t>
            </a:r>
          </a:p>
          <a:p>
            <a:pPr marL="1371600" lvl="3" indent="0">
              <a:buNone/>
            </a:pPr>
            <a:r>
              <a:rPr lang="en-US" sz="15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Abilities, Communication, Understanding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27849E5-7FEE-DC1B-BB76-A3EEC8399A89}"/>
              </a:ext>
            </a:extLst>
          </p:cNvPr>
          <p:cNvSpPr txBox="1"/>
          <p:nvPr/>
        </p:nvSpPr>
        <p:spPr>
          <a:xfrm>
            <a:off x="1080656" y="4798436"/>
            <a:ext cx="4268688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Ethical considerations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Working in a group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solving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 management</a:t>
            </a:r>
            <a:endParaRPr lang="en-GB" sz="1800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" name="Content Placeholder 23" descr="Mental Health outline">
            <a:extLst>
              <a:ext uri="{FF2B5EF4-FFF2-40B4-BE49-F238E27FC236}">
                <a16:creationId xmlns:a16="http://schemas.microsoft.com/office/drawing/2014/main" id="{ACE33CC2-01D2-60EC-73BC-A4CE3AE416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41711" y="3444840"/>
            <a:ext cx="914400" cy="914400"/>
          </a:xfrm>
          <a:prstGeom prst="rect">
            <a:avLst/>
          </a:prstGeom>
        </p:spPr>
      </p:pic>
      <p:pic>
        <p:nvPicPr>
          <p:cNvPr id="17" name="Content Placeholder 23" descr="Mental Health outline">
            <a:extLst>
              <a:ext uri="{FF2B5EF4-FFF2-40B4-BE49-F238E27FC236}">
                <a16:creationId xmlns:a16="http://schemas.microsoft.com/office/drawing/2014/main" id="{B54F64C8-295A-B7AF-435B-69ABB1A878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68743" y="5262563"/>
            <a:ext cx="914400" cy="914400"/>
          </a:xfrm>
          <a:prstGeom prst="rect">
            <a:avLst/>
          </a:prstGeom>
        </p:spPr>
      </p:pic>
      <p:pic>
        <p:nvPicPr>
          <p:cNvPr id="18" name="Picture Placeholder 13" descr="Website&#10;&#10;Description automatically generated">
            <a:extLst>
              <a:ext uri="{FF2B5EF4-FFF2-40B4-BE49-F238E27FC236}">
                <a16:creationId xmlns:a16="http://schemas.microsoft.com/office/drawing/2014/main" id="{6EDAF260-C545-EBAB-989F-A0BE64D51D9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778" b="3778"/>
          <a:stretch>
            <a:fillRect/>
          </a:stretch>
        </p:blipFill>
        <p:spPr>
          <a:xfrm>
            <a:off x="3967100" y="4232087"/>
            <a:ext cx="1743838" cy="214841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749418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A close up of a flowers">
            <a:extLst>
              <a:ext uri="{FF2B5EF4-FFF2-40B4-BE49-F238E27FC236}">
                <a16:creationId xmlns:a16="http://schemas.microsoft.com/office/drawing/2014/main" id="{5A8C014E-25AF-4B1A-85C4-1B34CBEC7EE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alphaModFix amt="35000"/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solidFill>
            <a:schemeClr val="accent1">
              <a:lumMod val="60000"/>
              <a:lumOff val="40000"/>
            </a:schemeClr>
          </a:solidFill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A2D73A5-4430-0F47-84CE-C3324CEBA7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 </a:t>
            </a:r>
            <a:endParaRPr lang="en-US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107CE13-DFD5-424B-B4BF-ADF75F3976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rtl="0"/>
            <a:r>
              <a:rPr lang="en-GB" dirty="0">
                <a:solidFill>
                  <a:schemeClr val="accent5"/>
                </a:solidFill>
              </a:rPr>
              <a:t>I welcome any questions you may have now. </a:t>
            </a:r>
          </a:p>
        </p:txBody>
      </p:sp>
    </p:spTree>
    <p:extLst>
      <p:ext uri="{BB962C8B-B14F-4D97-AF65-F5344CB8AC3E}">
        <p14:creationId xmlns:p14="http://schemas.microsoft.com/office/powerpoint/2010/main" val="3607305335"/>
      </p:ext>
    </p:extLst>
  </p:cSld>
  <p:clrMapOvr>
    <a:masterClrMapping/>
  </p:clrMapOvr>
</p:sld>
</file>

<file path=ppt/theme/theme1.xml><?xml version="1.0" encoding="utf-8"?>
<a:theme xmlns:a="http://schemas.openxmlformats.org/drawingml/2006/main" name="Creative Gradient ">
  <a:themeElements>
    <a:clrScheme name="Japan 1">
      <a:dk1>
        <a:srgbClr val="000000"/>
      </a:dk1>
      <a:lt1>
        <a:srgbClr val="FFFFFF"/>
      </a:lt1>
      <a:dk2>
        <a:srgbClr val="073A4B"/>
      </a:dk2>
      <a:lt2>
        <a:srgbClr val="E7E6E6"/>
      </a:lt2>
      <a:accent1>
        <a:srgbClr val="EE476E"/>
      </a:accent1>
      <a:accent2>
        <a:srgbClr val="E3B95A"/>
      </a:accent2>
      <a:accent3>
        <a:srgbClr val="07D69F"/>
      </a:accent3>
      <a:accent4>
        <a:srgbClr val="118AB1"/>
      </a:accent4>
      <a:accent5>
        <a:srgbClr val="073A4B"/>
      </a:accent5>
      <a:accent6>
        <a:srgbClr val="E7ECF2"/>
      </a:accent6>
      <a:hlink>
        <a:srgbClr val="E7456B"/>
      </a:hlink>
      <a:folHlink>
        <a:srgbClr val="F0C55F"/>
      </a:folHlink>
    </a:clrScheme>
    <a:fontScheme name="Japanese Template">
      <a:majorFont>
        <a:latin typeface="Meiryo UI"/>
        <a:ea typeface=""/>
        <a:cs typeface=""/>
      </a:majorFont>
      <a:minorFont>
        <a:latin typeface="Meiryo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1ED9C639-84DE-47D6-9311-DE22D096325C}" vid="{8897FD28-C2C5-4A9F-A28F-BC63F57A39B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Cherry blossom petals presentation</Template>
  <TotalTime>7012</TotalTime>
  <Words>814</Words>
  <Application>Microsoft Office PowerPoint</Application>
  <PresentationFormat>Widescreen</PresentationFormat>
  <Paragraphs>169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Meiryo UI</vt:lpstr>
      <vt:lpstr>Arial</vt:lpstr>
      <vt:lpstr>Calibri</vt:lpstr>
      <vt:lpstr>Courier New</vt:lpstr>
      <vt:lpstr>Sabon Next LT</vt:lpstr>
      <vt:lpstr>Symbol</vt:lpstr>
      <vt:lpstr>Creative Gradient </vt:lpstr>
      <vt:lpstr>Professional Research Skills</vt:lpstr>
      <vt:lpstr>Brief outline</vt:lpstr>
      <vt:lpstr>Introduction to the module</vt:lpstr>
      <vt:lpstr>Study creation process</vt:lpstr>
      <vt:lpstr>Ethical Considerations</vt:lpstr>
      <vt:lpstr>Attitudes towards women's sports scale </vt:lpstr>
      <vt:lpstr>Qualtrics</vt:lpstr>
      <vt:lpstr>Pre-Pilot &amp; Pilot</vt:lpstr>
      <vt:lpstr>Codebook</vt:lpstr>
      <vt:lpstr>Summary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Research Skills</dc:title>
  <dc:creator>Sarah Hawkins (1901672)</dc:creator>
  <cp:lastModifiedBy>Sarah Hawkins (1901672)</cp:lastModifiedBy>
  <cp:revision>4</cp:revision>
  <dcterms:created xsi:type="dcterms:W3CDTF">2023-04-18T11:12:06Z</dcterms:created>
  <dcterms:modified xsi:type="dcterms:W3CDTF">2023-04-24T18:01:10Z</dcterms:modified>
</cp:coreProperties>
</file>