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83" r:id="rId2"/>
    <p:sldId id="284" r:id="rId3"/>
    <p:sldId id="285" r:id="rId4"/>
    <p:sldId id="286" r:id="rId5"/>
    <p:sldId id="287" r:id="rId6"/>
    <p:sldId id="266" r:id="rId7"/>
    <p:sldId id="282" r:id="rId8"/>
    <p:sldId id="262" r:id="rId9"/>
    <p:sldId id="261" r:id="rId10"/>
    <p:sldId id="258" r:id="rId11"/>
    <p:sldId id="259" r:id="rId12"/>
    <p:sldId id="260" r:id="rId13"/>
    <p:sldId id="265" r:id="rId14"/>
    <p:sldId id="264" r:id="rId15"/>
    <p:sldId id="263" r:id="rId16"/>
    <p:sldId id="267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8820"/>
    <p:restoredTop sz="95246"/>
  </p:normalViewPr>
  <p:slideViewPr>
    <p:cSldViewPr snapToGrid="0" snapToObjects="1">
      <p:cViewPr varScale="1">
        <p:scale>
          <a:sx n="121" d="100"/>
          <a:sy n="121" d="100"/>
        </p:scale>
        <p:origin x="54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62C197-C4E4-8248-802B-0AC9181D52A8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72DB39-D220-6A49-B903-EDA303014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929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Is it real?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2DB39-D220-6A49-B903-EDA30301414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37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72DB39-D220-6A49-B903-EDA3030141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990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643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480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20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9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56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636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644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30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813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6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590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03887-1014-9343-86F8-49A0FA0AE16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C90BA-DCA0-FC4E-8031-7753816B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907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DuaiYf8WDQ" TargetMode="External"/><Relationship Id="rId2" Type="http://schemas.openxmlformats.org/officeDocument/2006/relationships/hyperlink" Target="https://youtu.be/wg00_7vSQi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covid.joinzo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977D4-0AF7-E44A-B11A-83748F53C4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Partnership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905ECB-FC87-AA4C-8803-B827C9F566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Developing a vaccination </a:t>
            </a:r>
            <a:r>
              <a:rPr lang="en-US" dirty="0" err="1"/>
              <a:t>programme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746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EBA92DE8-C7DF-0D43-AE93-1C16FECCD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169333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995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1D36595E-E63F-C34C-9C42-D673BC7615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150" y="599017"/>
            <a:ext cx="4305300" cy="1562100"/>
          </a:xfrm>
          <a:prstGeom prst="rect">
            <a:avLst/>
          </a:prstGeom>
        </p:spPr>
      </p:pic>
      <p:pic>
        <p:nvPicPr>
          <p:cNvPr id="5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2195C66-1721-3C45-8EDD-E90DFC3853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8600" y="4106334"/>
            <a:ext cx="4343400" cy="2501900"/>
          </a:xfrm>
          <a:prstGeom prst="rect">
            <a:avLst/>
          </a:prstGeom>
        </p:spPr>
      </p:pic>
      <p:pic>
        <p:nvPicPr>
          <p:cNvPr id="7" name="Picture 6" descr="Graphical user interface, text, chat or text message&#10;&#10;Description automatically generated">
            <a:extLst>
              <a:ext uri="{FF2B5EF4-FFF2-40B4-BE49-F238E27FC236}">
                <a16:creationId xmlns:a16="http://schemas.microsoft.com/office/drawing/2014/main" id="{E3815549-C070-794C-B672-7C80291C9E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2917" y="8467"/>
            <a:ext cx="4419600" cy="2743200"/>
          </a:xfrm>
          <a:prstGeom prst="rect">
            <a:avLst/>
          </a:prstGeom>
        </p:spPr>
      </p:pic>
      <p:pic>
        <p:nvPicPr>
          <p:cNvPr id="9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6510A4C-8B49-0A4D-9472-BC79E5B35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516" y="4330700"/>
            <a:ext cx="4330700" cy="2527300"/>
          </a:xfrm>
          <a:prstGeom prst="rect">
            <a:avLst/>
          </a:prstGeom>
        </p:spPr>
      </p:pic>
      <p:pic>
        <p:nvPicPr>
          <p:cNvPr id="11" name="Picture 10" descr="Text, chat or text message&#10;&#10;Description automatically generated">
            <a:extLst>
              <a:ext uri="{FF2B5EF4-FFF2-40B4-BE49-F238E27FC236}">
                <a16:creationId xmlns:a16="http://schemas.microsoft.com/office/drawing/2014/main" id="{A3C62E41-B08B-9947-8D0C-EB79218AF4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9784" y="4683125"/>
            <a:ext cx="4279900" cy="2298700"/>
          </a:xfrm>
          <a:prstGeom prst="rect">
            <a:avLst/>
          </a:prstGeom>
        </p:spPr>
      </p:pic>
      <p:pic>
        <p:nvPicPr>
          <p:cNvPr id="13" name="Picture 1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DDD044E-DCBB-A344-896D-9B71E12B59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4516" y="2331508"/>
            <a:ext cx="4445000" cy="157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581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A3E4A4A-B70B-B642-84FC-12F9511EFC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95" y="449451"/>
            <a:ext cx="12300243" cy="6199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20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table&#10;&#10;Description automatically generated">
            <a:extLst>
              <a:ext uri="{FF2B5EF4-FFF2-40B4-BE49-F238E27FC236}">
                <a16:creationId xmlns:a16="http://schemas.microsoft.com/office/drawing/2014/main" id="{5396456B-7BC8-3849-8C41-3855A37D88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586" y="418454"/>
            <a:ext cx="10881714" cy="6439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531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 the COVID survey 1 on Moodle </a:t>
            </a:r>
            <a:r>
              <a:rPr lang="mr-IN" dirty="0"/>
              <a:t>–</a:t>
            </a:r>
            <a:r>
              <a:rPr lang="en-US" dirty="0"/>
              <a:t> week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0372" y="3217443"/>
            <a:ext cx="12985885" cy="584438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There are </a:t>
            </a:r>
            <a:r>
              <a:rPr lang="en-US"/>
              <a:t>no right or wrong answers</a:t>
            </a:r>
          </a:p>
        </p:txBody>
      </p:sp>
      <p:pic>
        <p:nvPicPr>
          <p:cNvPr id="1026" name="Picture 2" descr="ast COVID-19 vaccine timelines are unrealistic and put the integrity 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190" y="1584101"/>
            <a:ext cx="9646117" cy="509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45772" y="3325311"/>
            <a:ext cx="4715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There are no right or wrong answers</a:t>
            </a:r>
          </a:p>
        </p:txBody>
      </p:sp>
    </p:spTree>
    <p:extLst>
      <p:ext uri="{BB962C8B-B14F-4D97-AF65-F5344CB8AC3E}">
        <p14:creationId xmlns:p14="http://schemas.microsoft.com/office/powerpoint/2010/main" val="590804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COVID19 real?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0372" y="3217443"/>
            <a:ext cx="12985885" cy="584438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There are </a:t>
            </a:r>
            <a:r>
              <a:rPr lang="en-US"/>
              <a:t>no right or wrong answers</a:t>
            </a:r>
          </a:p>
        </p:txBody>
      </p:sp>
      <p:pic>
        <p:nvPicPr>
          <p:cNvPr id="1026" name="Picture 2" descr="ast COVID-19 vaccine timelines are unrealistic and put the integrity 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190" y="1584101"/>
            <a:ext cx="9646117" cy="509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72666" y="2929630"/>
            <a:ext cx="66111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Birmingham has been </a:t>
            </a:r>
            <a:r>
              <a:rPr lang="en-US" sz="2400"/>
              <a:t>hit hard</a:t>
            </a:r>
          </a:p>
          <a:p>
            <a:endParaRPr lang="en-US" sz="2400" dirty="0"/>
          </a:p>
          <a:p>
            <a:r>
              <a:rPr lang="en-US" sz="2400" dirty="0"/>
              <a:t>People from BAME backgrounds have been hit hard</a:t>
            </a:r>
          </a:p>
        </p:txBody>
      </p:sp>
    </p:spTree>
    <p:extLst>
      <p:ext uri="{BB962C8B-B14F-4D97-AF65-F5344CB8AC3E}">
        <p14:creationId xmlns:p14="http://schemas.microsoft.com/office/powerpoint/2010/main" val="754656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449" y="299944"/>
            <a:ext cx="12634291" cy="643665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44594" y="1690687"/>
            <a:ext cx="5388380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US" sz="2400"/>
              <a:t>Birmingham</a:t>
            </a:r>
          </a:p>
          <a:p>
            <a:r>
              <a:rPr lang="en-US" sz="2400"/>
              <a:t>2,006 </a:t>
            </a:r>
            <a:r>
              <a:rPr lang="en-US" sz="2400" dirty="0"/>
              <a:t>Coronavirus related deaths registered to 15 Jan</a:t>
            </a:r>
          </a:p>
        </p:txBody>
      </p:sp>
    </p:spTree>
    <p:extLst>
      <p:ext uri="{BB962C8B-B14F-4D97-AF65-F5344CB8AC3E}">
        <p14:creationId xmlns:p14="http://schemas.microsoft.com/office/powerpoint/2010/main" val="1879919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/>
              <a:t>Deaths from COVID19 in hospital (30Jan21)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396207"/>
              </p:ext>
            </p:extLst>
          </p:nvPr>
        </p:nvGraphicFramePr>
        <p:xfrm>
          <a:off x="999565" y="1325563"/>
          <a:ext cx="8963212" cy="54343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96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70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1243">
                <a:tc>
                  <a:txBody>
                    <a:bodyPr/>
                    <a:lstStyle/>
                    <a:p>
                      <a:r>
                        <a:rPr lang="en-US" sz="2400" dirty="0"/>
                        <a:t>Some Midlands</a:t>
                      </a:r>
                      <a:r>
                        <a:rPr lang="en-US" sz="2400" baseline="0" dirty="0"/>
                        <a:t> NHS Trusts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Covid</a:t>
                      </a:r>
                      <a:r>
                        <a:rPr lang="en-US" sz="2400" baseline="0" dirty="0"/>
                        <a:t> deaths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0638">
                <a:tc>
                  <a:txBody>
                    <a:bodyPr/>
                    <a:lstStyle/>
                    <a:p>
                      <a:r>
                        <a:rPr lang="en-US" sz="2400" dirty="0"/>
                        <a:t>University Hospitals Birmingham NHS Foundation Trust (includes Quee</a:t>
                      </a:r>
                      <a:r>
                        <a:rPr lang="en-US" sz="2400" baseline="0" dirty="0"/>
                        <a:t>n Elizabeth</a:t>
                      </a:r>
                      <a:r>
                        <a:rPr lang="en-US" sz="2400" dirty="0"/>
                        <a:t>, Heartlands, Good Hope, </a:t>
                      </a:r>
                      <a:r>
                        <a:rPr lang="en-US" sz="2400" dirty="0" err="1"/>
                        <a:t>Solihull</a:t>
                      </a:r>
                      <a:r>
                        <a:rPr lang="en-US" sz="24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/>
                        <a:t>2,151</a:t>
                      </a:r>
                    </a:p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1243">
                <a:tc>
                  <a:txBody>
                    <a:bodyPr/>
                    <a:lstStyle/>
                    <a:p>
                      <a:r>
                        <a:rPr lang="en-US" sz="2400" dirty="0"/>
                        <a:t>University Hospitals North Midlands</a:t>
                      </a:r>
                      <a:r>
                        <a:rPr lang="en-US" sz="2400" baseline="0" dirty="0"/>
                        <a:t> NHS Trust</a:t>
                      </a:r>
                    </a:p>
                    <a:p>
                      <a:r>
                        <a:rPr lang="en-US" sz="2400" baseline="0" dirty="0"/>
                        <a:t>(</a:t>
                      </a:r>
                      <a:r>
                        <a:rPr lang="en-US" sz="2400" baseline="0" dirty="0" err="1"/>
                        <a:t>incl</a:t>
                      </a:r>
                      <a:r>
                        <a:rPr lang="en-US" sz="2400" baseline="0" dirty="0"/>
                        <a:t> Stafford, Royal Stoke)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1,195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1243">
                <a:tc>
                  <a:txBody>
                    <a:bodyPr/>
                    <a:lstStyle/>
                    <a:p>
                      <a:r>
                        <a:rPr lang="en-US" sz="2400" dirty="0"/>
                        <a:t>University</a:t>
                      </a:r>
                      <a:r>
                        <a:rPr lang="en-US" sz="2400" baseline="0" dirty="0"/>
                        <a:t> Hospitals of Leicester NHS Trust</a:t>
                      </a:r>
                    </a:p>
                    <a:p>
                      <a:r>
                        <a:rPr lang="en-US" sz="2400" baseline="0" dirty="0"/>
                        <a:t>(</a:t>
                      </a:r>
                      <a:r>
                        <a:rPr lang="en-US" sz="2400" baseline="0" dirty="0" err="1"/>
                        <a:t>incl</a:t>
                      </a:r>
                      <a:r>
                        <a:rPr lang="en-US" sz="2400" baseline="0" dirty="0"/>
                        <a:t> General, Royal Infirmary, </a:t>
                      </a:r>
                      <a:r>
                        <a:rPr lang="en-US" sz="2400" baseline="0" dirty="0" err="1"/>
                        <a:t>Glenfield</a:t>
                      </a:r>
                      <a:r>
                        <a:rPr lang="en-US" sz="2400" baseline="0" dirty="0"/>
                        <a:t>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1,083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0638">
                <a:tc>
                  <a:txBody>
                    <a:bodyPr/>
                    <a:lstStyle/>
                    <a:p>
                      <a:r>
                        <a:rPr lang="en-US" sz="2400" dirty="0" err="1"/>
                        <a:t>Sandwell</a:t>
                      </a:r>
                      <a:r>
                        <a:rPr lang="en-US" sz="2400" baseline="0" dirty="0"/>
                        <a:t> and West Birmingham Hospitals NHS Trust                               (City, Dudley Road, West Bromwich, Rowley Regis, </a:t>
                      </a:r>
                      <a:r>
                        <a:rPr lang="en-US" sz="2400" baseline="0" dirty="0" err="1"/>
                        <a:t>Sandwell</a:t>
                      </a:r>
                      <a:r>
                        <a:rPr lang="en-US" sz="2400" baseline="0" dirty="0"/>
                        <a:t>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929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1243">
                <a:tc>
                  <a:txBody>
                    <a:bodyPr/>
                    <a:lstStyle/>
                    <a:p>
                      <a:r>
                        <a:rPr lang="en-US" sz="2400" dirty="0"/>
                        <a:t>Royal </a:t>
                      </a:r>
                      <a:r>
                        <a:rPr lang="en-US" sz="2400" dirty="0" err="1"/>
                        <a:t>Wolverhampton</a:t>
                      </a:r>
                      <a:r>
                        <a:rPr lang="en-US" sz="2400" dirty="0"/>
                        <a:t> NHS Trust (New Cross)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667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1243">
                <a:tc>
                  <a:txBody>
                    <a:bodyPr/>
                    <a:lstStyle/>
                    <a:p>
                      <a:r>
                        <a:rPr lang="en-US" sz="2400" dirty="0"/>
                        <a:t>University Hospitals</a:t>
                      </a:r>
                      <a:r>
                        <a:rPr lang="en-US" sz="2400" baseline="0" dirty="0"/>
                        <a:t> Coventry &amp; Warwickshire NHS Trust (Coventry, Rugby)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526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0107946" y="2994212"/>
            <a:ext cx="1245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Barts</a:t>
            </a:r>
            <a:r>
              <a:rPr lang="en-US" dirty="0"/>
              <a:t> 1,484</a:t>
            </a:r>
          </a:p>
        </p:txBody>
      </p:sp>
    </p:spTree>
    <p:extLst>
      <p:ext uri="{BB962C8B-B14F-4D97-AF65-F5344CB8AC3E}">
        <p14:creationId xmlns:p14="http://schemas.microsoft.com/office/powerpoint/2010/main" val="1058489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821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Who </a:t>
            </a:r>
            <a:r>
              <a:rPr lang="en-US" dirty="0"/>
              <a:t>has had a COVID19 vaccination?</a:t>
            </a:r>
            <a:endParaRPr lang="en-US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7176" y="1748118"/>
            <a:ext cx="11196918" cy="487259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Total UK 	5,792,159 	(12.7% of population)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Asian 		278,299 	(</a:t>
            </a:r>
            <a:r>
              <a:rPr lang="en-US" dirty="0">
                <a:solidFill>
                  <a:srgbClr val="FF0000"/>
                </a:solidFill>
              </a:rPr>
              <a:t>4.8%</a:t>
            </a:r>
            <a:r>
              <a:rPr lang="en-US" dirty="0"/>
              <a:t> of people vaccinated); </a:t>
            </a:r>
            <a:r>
              <a:rPr lang="en-US" dirty="0">
                <a:solidFill>
                  <a:srgbClr val="FF0000"/>
                </a:solidFill>
              </a:rPr>
              <a:t>5.3%</a:t>
            </a:r>
            <a:r>
              <a:rPr lang="en-US" dirty="0"/>
              <a:t> in population</a:t>
            </a:r>
          </a:p>
          <a:p>
            <a:pPr marL="0" indent="0">
              <a:buNone/>
            </a:pPr>
            <a:r>
              <a:rPr lang="en-US" dirty="0"/>
              <a:t>Black 		88,117 	(</a:t>
            </a:r>
            <a:r>
              <a:rPr lang="en-US" dirty="0">
                <a:solidFill>
                  <a:srgbClr val="FF0000"/>
                </a:solidFill>
              </a:rPr>
              <a:t>1.5% </a:t>
            </a:r>
            <a:r>
              <a:rPr lang="en-US" dirty="0"/>
              <a:t>of people vaccinated); </a:t>
            </a:r>
            <a:r>
              <a:rPr lang="en-US" dirty="0">
                <a:solidFill>
                  <a:srgbClr val="FF0000"/>
                </a:solidFill>
              </a:rPr>
              <a:t>3%</a:t>
            </a:r>
            <a:r>
              <a:rPr lang="en-US" dirty="0"/>
              <a:t> from 2011 census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 Birmingham 	40,300 over 80yrs (76%)</a:t>
            </a:r>
          </a:p>
          <a:p>
            <a:pPr marL="0" indent="0">
              <a:buNone/>
            </a:pPr>
            <a:r>
              <a:rPr lang="en-US" dirty="0"/>
              <a:t>			89,263 under 80yrs (10%)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Data up to 24Jan from National </a:t>
            </a:r>
            <a:r>
              <a:rPr lang="en-US" dirty="0" err="1"/>
              <a:t>Immunisation</a:t>
            </a:r>
            <a:r>
              <a:rPr lang="en-US" dirty="0"/>
              <a:t> Management Service (28Jan21)</a:t>
            </a:r>
          </a:p>
          <a:p>
            <a:pPr marL="0" indent="0" algn="r">
              <a:buNone/>
            </a:pPr>
            <a:r>
              <a:rPr lang="en-US" dirty="0"/>
              <a:t>Update: </a:t>
            </a:r>
            <a:r>
              <a:rPr lang="en-US" dirty="0">
                <a:solidFill>
                  <a:srgbClr val="FF0000"/>
                </a:solidFill>
              </a:rPr>
              <a:t>9 million in UK </a:t>
            </a:r>
            <a:r>
              <a:rPr lang="en-US" dirty="0"/>
              <a:t>(BBC news 1Feb21)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97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Would </a:t>
            </a:r>
            <a:r>
              <a:rPr lang="en-US" dirty="0">
                <a:solidFill>
                  <a:srgbClr val="FF0000"/>
                </a:solidFill>
              </a:rPr>
              <a:t>you</a:t>
            </a:r>
            <a:r>
              <a:rPr lang="en-US" dirty="0"/>
              <a:t> accept a COVID19 vaccine?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941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	79%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of white respondents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	57%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of respondents from BAME backgrounds (n=199)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BAME said would change their mind if given more information on:</a:t>
            </a:r>
          </a:p>
          <a:p>
            <a:pPr lvl="1"/>
            <a:r>
              <a:rPr lang="en-US" dirty="0"/>
              <a:t>Effectiveness</a:t>
            </a:r>
          </a:p>
          <a:p>
            <a:pPr lvl="1"/>
            <a:r>
              <a:rPr lang="en-US" dirty="0"/>
              <a:t>Side effects</a:t>
            </a:r>
          </a:p>
          <a:p>
            <a:pPr lvl="1"/>
            <a:r>
              <a:rPr lang="en-US" dirty="0"/>
              <a:t>Ingredients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000" dirty="0"/>
              <a:t>Poll conducted on 2,076 UK adults by Yonder on behalf of</a:t>
            </a:r>
          </a:p>
          <a:p>
            <a:pPr marL="0" indent="0">
              <a:buNone/>
            </a:pPr>
            <a:r>
              <a:rPr lang="en-US" sz="2000" dirty="0"/>
              <a:t>Royal Society for Public Health (December 2020) Public attitudes to a Covid-19 vaccine, and their variations across ethnic and socioeconomic groups.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714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238" y="111927"/>
            <a:ext cx="10165915" cy="6916401"/>
          </a:xfrm>
        </p:spPr>
      </p:pic>
    </p:spTree>
    <p:extLst>
      <p:ext uri="{BB962C8B-B14F-4D97-AF65-F5344CB8AC3E}">
        <p14:creationId xmlns:p14="http://schemas.microsoft.com/office/powerpoint/2010/main" val="1102987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1183471" cy="1325563"/>
          </a:xfrm>
        </p:spPr>
        <p:txBody>
          <a:bodyPr/>
          <a:lstStyle/>
          <a:p>
            <a:r>
              <a:rPr lang="en-US" dirty="0"/>
              <a:t>Who do you trust?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your source of information?</a:t>
            </a:r>
          </a:p>
          <a:p>
            <a:pPr marL="0" indent="0">
              <a:buNone/>
            </a:pPr>
            <a:r>
              <a:rPr lang="en-US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 it credible?</a:t>
            </a:r>
          </a:p>
          <a:p>
            <a:pPr marL="0" indent="0">
              <a:buNone/>
            </a:pPr>
            <a:r>
              <a:rPr lang="en-US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questions do you need to ask?</a:t>
            </a:r>
          </a:p>
          <a:p>
            <a:pPr marL="0" indent="0">
              <a:buNone/>
            </a:pPr>
            <a:endParaRPr lang="en-US" dirty="0">
              <a:solidFill>
                <a:srgbClr val="0563C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https://youtu.be/wg00_7vSQis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https://www.youtube.com/watch?v=NDuaiYf8WDQ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710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8418" y="428146"/>
            <a:ext cx="5131279" cy="60934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0000"/>
                </a:solidFill>
              </a:rPr>
              <a:t>Pfizer </a:t>
            </a:r>
            <a:r>
              <a:rPr lang="en-US" sz="3200" dirty="0" err="1">
                <a:solidFill>
                  <a:srgbClr val="FF0000"/>
                </a:solidFill>
              </a:rPr>
              <a:t>BioNTech</a:t>
            </a:r>
            <a:r>
              <a:rPr lang="en-US" sz="3200" dirty="0">
                <a:solidFill>
                  <a:srgbClr val="FF0000"/>
                </a:solidFill>
              </a:rPr>
              <a:t> (German-US)</a:t>
            </a:r>
          </a:p>
          <a:p>
            <a:endParaRPr lang="en-US" dirty="0"/>
          </a:p>
          <a:p>
            <a:r>
              <a:rPr lang="en-US" dirty="0"/>
              <a:t>N=44,000</a:t>
            </a:r>
          </a:p>
          <a:p>
            <a:r>
              <a:rPr lang="en-US" dirty="0"/>
              <a:t>US, Argentina, Brazil, SA, Germany, Turkey</a:t>
            </a:r>
          </a:p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dose </a:t>
            </a:r>
            <a:r>
              <a:rPr lang="mr-IN" dirty="0"/>
              <a:t>–</a:t>
            </a:r>
            <a:r>
              <a:rPr lang="en-US" dirty="0"/>
              <a:t> 52% after 3 weeks</a:t>
            </a:r>
          </a:p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dose </a:t>
            </a:r>
            <a:r>
              <a:rPr lang="mr-IN" dirty="0"/>
              <a:t>–</a:t>
            </a:r>
            <a:r>
              <a:rPr lang="en-US" dirty="0"/>
              <a:t> 95% after 1 week</a:t>
            </a:r>
          </a:p>
          <a:p>
            <a:r>
              <a:rPr lang="en-US" dirty="0"/>
              <a:t>Cost $20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(Polack et al 2020 NEJM)</a:t>
            </a:r>
          </a:p>
          <a:p>
            <a:endParaRPr lang="en-US" dirty="0"/>
          </a:p>
          <a:p>
            <a:r>
              <a:rPr lang="en-US" dirty="0"/>
              <a:t>Sputnik $10 (Russian)</a:t>
            </a:r>
          </a:p>
          <a:p>
            <a:r>
              <a:rPr lang="en-US" dirty="0" err="1"/>
              <a:t>Coronavac</a:t>
            </a:r>
            <a:r>
              <a:rPr lang="en-US" dirty="0"/>
              <a:t> $30 (Chinese)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28146"/>
            <a:ext cx="5181600" cy="60934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0000"/>
                </a:solidFill>
              </a:rPr>
              <a:t>Astra Zeneca (Oxford)</a:t>
            </a:r>
          </a:p>
          <a:p>
            <a:endParaRPr lang="en-US" dirty="0"/>
          </a:p>
          <a:p>
            <a:r>
              <a:rPr lang="en-US" dirty="0"/>
              <a:t>N=22,000</a:t>
            </a:r>
          </a:p>
          <a:p>
            <a:r>
              <a:rPr lang="en-US" dirty="0"/>
              <a:t>UK, South Africa, Brazil</a:t>
            </a:r>
          </a:p>
          <a:p>
            <a:endParaRPr lang="en-US" dirty="0"/>
          </a:p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dose </a:t>
            </a:r>
            <a:r>
              <a:rPr lang="mr-IN" dirty="0"/>
              <a:t>–</a:t>
            </a:r>
            <a:r>
              <a:rPr lang="en-US" dirty="0"/>
              <a:t> 64% protection</a:t>
            </a:r>
          </a:p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dose </a:t>
            </a:r>
            <a:r>
              <a:rPr lang="mr-IN" dirty="0"/>
              <a:t>–</a:t>
            </a:r>
            <a:r>
              <a:rPr lang="en-US" dirty="0"/>
              <a:t> 70%/90%</a:t>
            </a:r>
          </a:p>
          <a:p>
            <a:r>
              <a:rPr lang="en-US" dirty="0"/>
              <a:t>Cost $3 </a:t>
            </a:r>
            <a:r>
              <a:rPr lang="mr-IN" dirty="0"/>
              <a:t>–</a:t>
            </a:r>
            <a:r>
              <a:rPr lang="en-US" dirty="0"/>
              <a:t> equitable access for LMIC, non-profit vaccine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Voysey</a:t>
            </a:r>
            <a:r>
              <a:rPr lang="en-US" dirty="0"/>
              <a:t> et al 2020 Lancet)</a:t>
            </a:r>
          </a:p>
        </p:txBody>
      </p:sp>
    </p:spTree>
    <p:extLst>
      <p:ext uri="{BB962C8B-B14F-4D97-AF65-F5344CB8AC3E}">
        <p14:creationId xmlns:p14="http://schemas.microsoft.com/office/powerpoint/2010/main" val="15284662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Vaccine side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Most people</a:t>
            </a:r>
          </a:p>
          <a:p>
            <a:pPr marL="0" indent="0">
              <a:buNone/>
            </a:pPr>
            <a:r>
              <a:rPr lang="en-US" dirty="0"/>
              <a:t>	Sore arm</a:t>
            </a:r>
          </a:p>
          <a:p>
            <a:pPr marL="0" indent="0">
              <a:buNone/>
            </a:pPr>
            <a:r>
              <a:rPr lang="en-US" dirty="0"/>
              <a:t>One in two people</a:t>
            </a:r>
          </a:p>
          <a:p>
            <a:pPr marL="0" indent="0">
              <a:buNone/>
            </a:pPr>
            <a:r>
              <a:rPr lang="en-US" dirty="0"/>
              <a:t>	Headache - Lasts for 24 hours, take paracetamol</a:t>
            </a:r>
          </a:p>
          <a:p>
            <a:pPr marL="0" indent="0">
              <a:buNone/>
            </a:pPr>
            <a:r>
              <a:rPr lang="en-US" dirty="0"/>
              <a:t>One in 10 people (2-3% Zoe)</a:t>
            </a:r>
          </a:p>
          <a:p>
            <a:pPr marL="0" indent="0">
              <a:buNone/>
            </a:pPr>
            <a:r>
              <a:rPr lang="en-US" dirty="0"/>
              <a:t>	Flu like symptoms </a:t>
            </a:r>
            <a:r>
              <a:rPr lang="mr-IN" dirty="0"/>
              <a:t>–</a:t>
            </a:r>
            <a:r>
              <a:rPr lang="en-US" dirty="0"/>
              <a:t> fever, chills, ache, fatigue</a:t>
            </a:r>
          </a:p>
          <a:p>
            <a:pPr marL="0" indent="0">
              <a:buNone/>
            </a:pPr>
            <a:r>
              <a:rPr lang="en-US" dirty="0"/>
              <a:t>One in 1000000 people</a:t>
            </a:r>
          </a:p>
          <a:p>
            <a:pPr marL="0" indent="0">
              <a:buNone/>
            </a:pPr>
            <a:r>
              <a:rPr lang="en-US" dirty="0"/>
              <a:t>	anaphylaxis reaction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4813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 the COVID survey 2 on Moodle </a:t>
            </a:r>
            <a:r>
              <a:rPr lang="mr-IN" dirty="0"/>
              <a:t>–</a:t>
            </a:r>
            <a:r>
              <a:rPr lang="en-US" dirty="0"/>
              <a:t> week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0372" y="3217443"/>
            <a:ext cx="12985885" cy="584438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There are no right or wrong answers</a:t>
            </a:r>
          </a:p>
        </p:txBody>
      </p:sp>
      <p:pic>
        <p:nvPicPr>
          <p:cNvPr id="1026" name="Picture 2" descr="ast COVID-19 vaccine timelines are unrealistic and put the integrity 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8190" y="1584101"/>
            <a:ext cx="9646117" cy="509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45772" y="3325311"/>
            <a:ext cx="4715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There are no right or wrong answers</a:t>
            </a:r>
          </a:p>
        </p:txBody>
      </p:sp>
    </p:spTree>
    <p:extLst>
      <p:ext uri="{BB962C8B-B14F-4D97-AF65-F5344CB8AC3E}">
        <p14:creationId xmlns:p14="http://schemas.microsoft.com/office/powerpoint/2010/main" val="1030824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799"/>
            <a:ext cx="5181600" cy="58494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Help slow the spread of #COVID19 and identify at risk cases sooner by self-reporting your symptoms daily, even if you feel well.</a:t>
            </a:r>
          </a:p>
          <a:p>
            <a:pPr marL="0" indent="0">
              <a:buNone/>
            </a:pPr>
            <a:r>
              <a:rPr lang="en-US" dirty="0"/>
              <a:t>Download the app</a:t>
            </a:r>
            <a:br>
              <a:rPr lang="en-US" dirty="0"/>
            </a:br>
            <a:br>
              <a:rPr lang="en-US" dirty="0"/>
            </a:br>
            <a:r>
              <a:rPr lang="en-US" dirty="0">
                <a:hlinkClick r:id="rId2" tooltip="Original URL: https://covid.joinzoe.com/. Click or tap if you trust this link."/>
              </a:rPr>
              <a:t>https://covid.joinzoe.com/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Help monitor what is really happening in the UK</a:t>
            </a:r>
          </a:p>
          <a:p>
            <a:pPr>
              <a:buFontTx/>
              <a:buChar char="-"/>
            </a:pPr>
            <a:r>
              <a:rPr lang="en-US" dirty="0"/>
              <a:t>Signs and symptoms</a:t>
            </a:r>
          </a:p>
          <a:p>
            <a:pPr>
              <a:buFontTx/>
              <a:buChar char="-"/>
            </a:pPr>
            <a:r>
              <a:rPr lang="en-US" dirty="0"/>
              <a:t>Vaccine uptake and side effects</a:t>
            </a:r>
          </a:p>
          <a:p>
            <a:pPr marL="0" indent="0">
              <a:buNone/>
            </a:pPr>
            <a:r>
              <a:rPr lang="en-US" dirty="0"/>
              <a:t>NB This is Non-government</a:t>
            </a:r>
          </a:p>
        </p:txBody>
      </p:sp>
      <p:pic>
        <p:nvPicPr>
          <p:cNvPr id="1032" name="Picture 8" descr="OVID Symptom Study - Help slow the spread of COVID-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685800"/>
            <a:ext cx="6172200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007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2069</TotalTime>
  <Words>627</Words>
  <Application>Microsoft Office PowerPoint</Application>
  <PresentationFormat>Widescreen</PresentationFormat>
  <Paragraphs>104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Partnership working</vt:lpstr>
      <vt:lpstr>PowerPoint Presentation</vt:lpstr>
      <vt:lpstr>PowerPoint Presentation</vt:lpstr>
      <vt:lpstr>PowerPoint Presentation</vt:lpstr>
      <vt:lpstr>PowerPoint Presentation</vt:lpstr>
      <vt:lpstr>Do the COVID survey 1 on Moodle – week 3</vt:lpstr>
      <vt:lpstr>Is COVID19 real?</vt:lpstr>
      <vt:lpstr>PowerPoint Presentation</vt:lpstr>
      <vt:lpstr>Deaths from COVID19 in hospital (30Jan21)</vt:lpstr>
      <vt:lpstr>Who has had a COVID19 vaccination?</vt:lpstr>
      <vt:lpstr>Would you accept a COVID19 vaccine?</vt:lpstr>
      <vt:lpstr>PowerPoint Presentation</vt:lpstr>
      <vt:lpstr>Who do you trust?</vt:lpstr>
      <vt:lpstr>PowerPoint Presentation</vt:lpstr>
      <vt:lpstr>Vaccine side effects</vt:lpstr>
      <vt:lpstr>Do the COVID survey 2 on Moodle – week 3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Clare Stradling</cp:lastModifiedBy>
  <cp:revision>38</cp:revision>
  <dcterms:created xsi:type="dcterms:W3CDTF">2021-01-30T17:44:56Z</dcterms:created>
  <dcterms:modified xsi:type="dcterms:W3CDTF">2021-02-03T12:36:12Z</dcterms:modified>
</cp:coreProperties>
</file>