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48"/>
  </p:notesMasterIdLst>
  <p:handoutMasterIdLst>
    <p:handoutMasterId r:id="rId49"/>
  </p:handoutMasterIdLst>
  <p:sldIdLst>
    <p:sldId id="256" r:id="rId10"/>
    <p:sldId id="267" r:id="rId11"/>
    <p:sldId id="268" r:id="rId12"/>
    <p:sldId id="270" r:id="rId13"/>
    <p:sldId id="272" r:id="rId14"/>
    <p:sldId id="271" r:id="rId15"/>
    <p:sldId id="269" r:id="rId16"/>
    <p:sldId id="287" r:id="rId17"/>
    <p:sldId id="288" r:id="rId18"/>
    <p:sldId id="273" r:id="rId19"/>
    <p:sldId id="289" r:id="rId20"/>
    <p:sldId id="274" r:id="rId21"/>
    <p:sldId id="275" r:id="rId22"/>
    <p:sldId id="290" r:id="rId23"/>
    <p:sldId id="291" r:id="rId24"/>
    <p:sldId id="292" r:id="rId25"/>
    <p:sldId id="293" r:id="rId26"/>
    <p:sldId id="276" r:id="rId27"/>
    <p:sldId id="277" r:id="rId28"/>
    <p:sldId id="294" r:id="rId29"/>
    <p:sldId id="278" r:id="rId30"/>
    <p:sldId id="279" r:id="rId31"/>
    <p:sldId id="295" r:id="rId32"/>
    <p:sldId id="280" r:id="rId33"/>
    <p:sldId id="296" r:id="rId34"/>
    <p:sldId id="297" r:id="rId35"/>
    <p:sldId id="281" r:id="rId36"/>
    <p:sldId id="282" r:id="rId37"/>
    <p:sldId id="283" r:id="rId38"/>
    <p:sldId id="298" r:id="rId39"/>
    <p:sldId id="284" r:id="rId40"/>
    <p:sldId id="299" r:id="rId41"/>
    <p:sldId id="285" r:id="rId42"/>
    <p:sldId id="302" r:id="rId43"/>
    <p:sldId id="301" r:id="rId44"/>
    <p:sldId id="303" r:id="rId45"/>
    <p:sldId id="300" r:id="rId46"/>
    <p:sldId id="286" r:id="rId47"/>
  </p:sldIdLst>
  <p:sldSz cx="9144000" cy="6858000" type="screen4x3"/>
  <p:notesSz cx="6858000" cy="9144000"/>
  <p:custDataLst>
    <p:tags r:id="rId5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97" d="100"/>
          <a:sy n="97" d="100"/>
        </p:scale>
        <p:origin x="219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slide" Target="slides/slide33.xml"/><Relationship Id="rId47" Type="http://schemas.openxmlformats.org/officeDocument/2006/relationships/slide" Target="slides/slide38.xml"/><Relationship Id="rId50" Type="http://schemas.openxmlformats.org/officeDocument/2006/relationships/tags" Target="tags/tag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9" Type="http://schemas.openxmlformats.org/officeDocument/2006/relationships/slide" Target="slides/slide20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51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slide" Target="slides/slide37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F93F70-36CD-D793-9241-77FA0EA9D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50432A-A3C9-BD1F-7D51-8C5DA2F0F9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A9EC5F-41B3-B51F-0AE0-E1A1071212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94B0C0-6BE7-8067-6AEA-79E59ED93A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423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742AC1-3B9A-8D59-0E13-CCC25DB11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01C6C0-82F5-03F5-09F8-8AC7F094D3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3D2C1A-E469-84BD-2875-7E300B35A8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4DA25E-ABF7-C7E0-95E0-5DA4708DE0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33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17,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17,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1 - The Genesis of the </a:t>
            </a:r>
            <a:r>
              <a:rPr lang="en-GB" i="1" dirty="0"/>
              <a:t>Art of War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Uncovering Sun Tzu’s Origins in Ancient China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Welcome &amp; Introduction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/>
          </a:bodyPr>
          <a:lstStyle/>
          <a:p>
            <a:r>
              <a:rPr lang="en-GB" b="1" dirty="0"/>
              <a:t>Our Focus</a:t>
            </a:r>
          </a:p>
          <a:p>
            <a:pPr lvl="1"/>
            <a:r>
              <a:rPr lang="en-GB" altLang="en-US" dirty="0"/>
              <a:t>Uncovering the deep, rich origins of Sun Tzu’s </a:t>
            </a:r>
            <a:r>
              <a:rPr lang="en-GB" altLang="en-US" i="1" dirty="0"/>
              <a:t>The Art of War</a:t>
            </a:r>
          </a:p>
          <a:p>
            <a:r>
              <a:rPr lang="en-GB" altLang="en-US" b="1" dirty="0"/>
              <a:t>Beyond Timelessness</a:t>
            </a:r>
          </a:p>
          <a:p>
            <a:pPr lvl="1"/>
            <a:r>
              <a:rPr lang="en-GB" altLang="en-US" dirty="0"/>
              <a:t>Its wisdom didn't just appear; it evolved from a specific historical, cultural, and intellectual environment</a:t>
            </a:r>
          </a:p>
          <a:p>
            <a:r>
              <a:rPr lang="en-GB" altLang="en-US" b="1" dirty="0"/>
              <a:t>Our Goal</a:t>
            </a:r>
          </a:p>
          <a:p>
            <a:pPr lvl="1"/>
            <a:r>
              <a:rPr lang="en-GB" altLang="en-US" dirty="0"/>
              <a:t>Decipher the genesis of </a:t>
            </a:r>
            <a:r>
              <a:rPr lang="en-GB" altLang="en-US" i="1" dirty="0"/>
              <a:t>The Art of War</a:t>
            </a:r>
            <a:r>
              <a:rPr lang="en-GB" altLang="en-US" dirty="0"/>
              <a:t>, exploring key influences, especially the state of Qi, Sun Tzu's birthplace</a:t>
            </a:r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3CB791-2AB6-9E11-5F4A-5CB558030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93D52-8683-0E6F-4397-0D6D7B5E5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The Genesis of </a:t>
            </a:r>
            <a:r>
              <a:rPr lang="en-GB" i="1" dirty="0"/>
              <a:t>The Art of War</a:t>
            </a:r>
            <a:r>
              <a:rPr lang="en-GB" dirty="0"/>
              <a:t> - A Modern Discovery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791A89-CFB5-EE33-FD48-CB6021CC1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7CD923-A02C-4883-56DF-2ED6DB78646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/>
          </a:bodyPr>
          <a:lstStyle/>
          <a:p>
            <a:r>
              <a:rPr lang="en-GB" b="1" dirty="0"/>
              <a:t>The Western View (Pre-1972)</a:t>
            </a:r>
          </a:p>
          <a:p>
            <a:pPr lvl="1"/>
            <a:r>
              <a:rPr lang="en-GB" altLang="en-US" dirty="0"/>
              <a:t>Understanding based on a single, thirteen-chapter text</a:t>
            </a:r>
          </a:p>
          <a:p>
            <a:r>
              <a:rPr lang="en-GB" altLang="en-US" b="1" dirty="0"/>
              <a:t>1972: The Yin</a:t>
            </a:r>
            <a:r>
              <a:rPr lang="en-US" altLang="zh-CN" b="1" dirty="0"/>
              <a:t>que</a:t>
            </a:r>
            <a:r>
              <a:rPr lang="en-GB" altLang="en-US" b="1" dirty="0" err="1"/>
              <a:t>shan</a:t>
            </a:r>
            <a:r>
              <a:rPr lang="en-GB" altLang="en-US" b="1" dirty="0"/>
              <a:t> Discovery</a:t>
            </a:r>
          </a:p>
          <a:p>
            <a:pPr lvl="1"/>
            <a:r>
              <a:rPr lang="en-GB" altLang="en-US" dirty="0"/>
              <a:t>Archaeological excavation in Shandong Province unearthed a </a:t>
            </a:r>
            <a:r>
              <a:rPr lang="en-GB" altLang="en-US" i="1" dirty="0"/>
              <a:t>new</a:t>
            </a:r>
            <a:r>
              <a:rPr lang="en-GB" altLang="en-US" dirty="0"/>
              <a:t> Sun Tzu text.</a:t>
            </a:r>
          </a:p>
        </p:txBody>
      </p:sp>
    </p:spTree>
    <p:extLst>
      <p:ext uri="{BB962C8B-B14F-4D97-AF65-F5344CB8AC3E}">
        <p14:creationId xmlns:p14="http://schemas.microsoft.com/office/powerpoint/2010/main" val="2236173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B01044E-CE87-D35F-7CA2-CBB6C6EBD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5F928A-0008-92E7-D18F-C937AF2AB9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52" y="1042654"/>
            <a:ext cx="8573696" cy="47726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AE747D-8375-5D6E-5088-2F1CC06D65D2}"/>
              </a:ext>
            </a:extLst>
          </p:cNvPr>
          <p:cNvSpPr txBox="1"/>
          <p:nvPr/>
        </p:nvSpPr>
        <p:spPr>
          <a:xfrm>
            <a:off x="2231740" y="453752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 dirty="0" err="1"/>
              <a:t>Yinqueshan</a:t>
            </a:r>
            <a:r>
              <a:rPr lang="en-US" altLang="zh-CN" sz="3200" b="1" dirty="0"/>
              <a:t> </a:t>
            </a:r>
            <a:r>
              <a:rPr lang="en-GB" altLang="zh-CN" sz="3200" b="1" dirty="0"/>
              <a:t>Han Tombs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380988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AD606-3DD7-904D-19DE-A3D95476E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9C17D0E-99CF-95AD-A432-D493F87A3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B2BB82-C5A6-87FA-0067-6980107549E2}"/>
              </a:ext>
            </a:extLst>
          </p:cNvPr>
          <p:cNvSpPr txBox="1"/>
          <p:nvPr/>
        </p:nvSpPr>
        <p:spPr>
          <a:xfrm>
            <a:off x="616600" y="845085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 i="1" dirty="0"/>
              <a:t>Art of War</a:t>
            </a:r>
            <a:r>
              <a:rPr lang="en-US" altLang="zh-CN" sz="3200" b="1" dirty="0"/>
              <a:t> bamboo slips</a:t>
            </a:r>
            <a:endParaRPr lang="en-GB" sz="3200" b="1" dirty="0"/>
          </a:p>
        </p:txBody>
      </p:sp>
      <p:pic>
        <p:nvPicPr>
          <p:cNvPr id="3074" name="Picture 2" descr="《中国书法》：银雀山汉简特辑 &amp;#8211;">
            <a:extLst>
              <a:ext uri="{FF2B5EF4-FFF2-40B4-BE49-F238E27FC236}">
                <a16:creationId xmlns:a16="http://schemas.microsoft.com/office/drawing/2014/main" id="{AAA1A652-38E5-1001-B884-6286C8BF49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95" y="1831132"/>
            <a:ext cx="4636330" cy="419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《中国书法》：银雀山汉简特辑 &amp;#8211;">
            <a:extLst>
              <a:ext uri="{FF2B5EF4-FFF2-40B4-BE49-F238E27FC236}">
                <a16:creationId xmlns:a16="http://schemas.microsoft.com/office/drawing/2014/main" id="{B59C11F0-E468-DF61-9E44-E01EA32C9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81326"/>
            <a:ext cx="2766060" cy="593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970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5810D9-0643-30D1-379E-716502EFD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72667-BFEA-29B5-830C-35817CD09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The Genesis of </a:t>
            </a:r>
            <a:r>
              <a:rPr lang="en-GB" i="1" dirty="0"/>
              <a:t>The Art of War</a:t>
            </a:r>
            <a:r>
              <a:rPr lang="en-GB" dirty="0"/>
              <a:t> - A Modern Discovery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BDE1C3-4A97-43B5-69C8-4C403625E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517C05-FF39-AE76-486A-FC672313B45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/>
          </a:bodyPr>
          <a:lstStyle/>
          <a:p>
            <a:r>
              <a:rPr lang="en-GB" b="1" dirty="0"/>
              <a:t>The Western View (Pre-1972)</a:t>
            </a:r>
          </a:p>
          <a:p>
            <a:pPr lvl="1"/>
            <a:r>
              <a:rPr lang="en-GB" altLang="en-US" dirty="0"/>
              <a:t>Understanding based on a single, thirteen-chapter text</a:t>
            </a:r>
          </a:p>
          <a:p>
            <a:r>
              <a:rPr lang="en-GB" altLang="en-US" b="1" dirty="0"/>
              <a:t>1972: The Yin</a:t>
            </a:r>
            <a:r>
              <a:rPr lang="en-US" altLang="zh-CN" b="1" dirty="0"/>
              <a:t>que</a:t>
            </a:r>
            <a:r>
              <a:rPr lang="en-GB" altLang="en-US" b="1" dirty="0" err="1"/>
              <a:t>shan</a:t>
            </a:r>
            <a:r>
              <a:rPr lang="en-GB" altLang="en-US" b="1" dirty="0"/>
              <a:t> Discovery</a:t>
            </a:r>
          </a:p>
          <a:p>
            <a:pPr lvl="1"/>
            <a:r>
              <a:rPr lang="en-GB" altLang="en-US" dirty="0"/>
              <a:t>Unknown to the Western world until Roger T. Ames' 1993 translation.</a:t>
            </a:r>
          </a:p>
          <a:p>
            <a:pPr lvl="1"/>
            <a:r>
              <a:rPr lang="en-GB" altLang="en-US" dirty="0"/>
              <a:t>A "game-changer" for understanding </a:t>
            </a:r>
            <a:r>
              <a:rPr lang="en-GB" altLang="en-US" i="1" dirty="0"/>
              <a:t>The Art of War</a:t>
            </a:r>
            <a:r>
              <a:rPr lang="en-GB" alt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67311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2103A-DFCB-3AD4-9BFF-DAE63DBC9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Impacts of the </a:t>
            </a:r>
            <a:r>
              <a:rPr lang="en-GB" dirty="0" err="1"/>
              <a:t>Yinqueshan</a:t>
            </a:r>
            <a:r>
              <a:rPr lang="en-GB" dirty="0"/>
              <a:t> Texts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B3D9DA-22E9-18B3-CC9F-8665CB629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93D131-2F2F-1B4C-0359-5D19B7671BE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Rediscovery of </a:t>
            </a:r>
            <a:r>
              <a:rPr lang="en-GB" i="1" dirty="0"/>
              <a:t>Sun Bin: The Art of Warfare</a:t>
            </a:r>
            <a:endParaRPr lang="en-GB" dirty="0"/>
          </a:p>
          <a:p>
            <a:pPr lvl="1"/>
            <a:r>
              <a:rPr lang="en-GB" dirty="0"/>
              <a:t>Lost for nearly 2,000 years, its reappearance validated Sun Tzu and Sun Bin as two distinct authors of separate treatises</a:t>
            </a:r>
          </a:p>
          <a:p>
            <a:pPr lvl="1"/>
            <a:r>
              <a:rPr lang="en-GB" dirty="0"/>
              <a:t>Clarified a long-standing historical ambiguity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F9B711A0-DA64-54E6-CBE9-80DD607E37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9" t="38450" b="9444"/>
          <a:stretch>
            <a:fillRect/>
          </a:stretch>
        </p:blipFill>
        <p:spPr bwMode="auto">
          <a:xfrm>
            <a:off x="5796136" y="4052562"/>
            <a:ext cx="2726731" cy="256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26552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67575F-59C7-348D-200C-B6762409E6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ABB9F-FA6A-C76C-7818-5BAE15582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Impacts of the </a:t>
            </a:r>
            <a:r>
              <a:rPr lang="en-GB" dirty="0" err="1"/>
              <a:t>Yinqueshan</a:t>
            </a:r>
            <a:r>
              <a:rPr lang="en-GB" dirty="0"/>
              <a:t> Texts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F6C3990-3648-F02D-C2DF-C1A81B8D6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25C561-323F-8786-5B23-5656907DAA2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Chronological Re-evaluation of </a:t>
            </a:r>
            <a:r>
              <a:rPr lang="en-GB" i="1" dirty="0"/>
              <a:t>The Art of War</a:t>
            </a:r>
            <a:endParaRPr lang="en-GB" dirty="0"/>
          </a:p>
          <a:p>
            <a:pPr lvl="1"/>
            <a:r>
              <a:rPr lang="en-GB" dirty="0"/>
              <a:t>New text included "The Questions of Wu," omitted from the familiar 13 chapters.</a:t>
            </a:r>
          </a:p>
          <a:p>
            <a:pPr lvl="1"/>
            <a:r>
              <a:rPr lang="en-GB" dirty="0"/>
              <a:t>This chapter refers to events surrounding the dissolution of Jin, climaxing in 403 BC.</a:t>
            </a:r>
          </a:p>
          <a:p>
            <a:pPr lvl="1"/>
            <a:r>
              <a:rPr lang="en-GB" b="1" dirty="0"/>
              <a:t>Conclusion:</a:t>
            </a:r>
            <a:r>
              <a:rPr lang="en-GB" dirty="0"/>
              <a:t> </a:t>
            </a:r>
            <a:r>
              <a:rPr lang="en-GB" i="1" dirty="0"/>
              <a:t>The Art of War</a:t>
            </a:r>
            <a:r>
              <a:rPr lang="en-GB" dirty="0"/>
              <a:t> was almost certainly written no later than the late Spring and Autumn period, before 403 BC.</a:t>
            </a:r>
          </a:p>
        </p:txBody>
      </p:sp>
    </p:spTree>
    <p:extLst>
      <p:ext uri="{BB962C8B-B14F-4D97-AF65-F5344CB8AC3E}">
        <p14:creationId xmlns:p14="http://schemas.microsoft.com/office/powerpoint/2010/main" val="3855531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9B5395-ABFE-2C78-9559-33415698AF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95C53-BC96-ACC4-7570-7F4149680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Paradigm Shift: </a:t>
            </a:r>
            <a:r>
              <a:rPr lang="en-GB" i="1" dirty="0"/>
              <a:t>The Art of War</a:t>
            </a:r>
            <a:r>
              <a:rPr lang="en-GB" dirty="0"/>
              <a:t> and </a:t>
            </a:r>
            <a:r>
              <a:rPr lang="en-GB" i="1" dirty="0"/>
              <a:t>Dao De Jing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27CACF-9042-7483-0B76-A6870C3B2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F44EE9-FD1A-F1DC-D1C4-C076FA0DF30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Traditional View (Western):</a:t>
            </a:r>
          </a:p>
          <a:p>
            <a:pPr lvl="1"/>
            <a:r>
              <a:rPr lang="en-GB" dirty="0"/>
              <a:t>Lao Tzu’s </a:t>
            </a:r>
            <a:r>
              <a:rPr lang="en-GB" i="1" dirty="0"/>
              <a:t>Dao De Jing</a:t>
            </a:r>
            <a:r>
              <a:rPr lang="en-GB" dirty="0"/>
              <a:t> (likely written by disciples) preceded </a:t>
            </a:r>
            <a:r>
              <a:rPr lang="en-GB" i="1" dirty="0"/>
              <a:t>The Art of War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b="1" dirty="0"/>
              <a:t>New Evidence (Chinese):</a:t>
            </a:r>
          </a:p>
          <a:p>
            <a:pPr lvl="1"/>
            <a:r>
              <a:rPr lang="en-GB" i="1" dirty="0"/>
              <a:t>The Art of War</a:t>
            </a:r>
            <a:r>
              <a:rPr lang="en-GB" dirty="0"/>
              <a:t> not only preceded the </a:t>
            </a:r>
            <a:r>
              <a:rPr lang="en-GB" i="1" dirty="0"/>
              <a:t>Dao De Jing</a:t>
            </a:r>
            <a:r>
              <a:rPr lang="en-GB" dirty="0"/>
              <a:t>, but many core ideas in </a:t>
            </a:r>
            <a:r>
              <a:rPr lang="en-GB" i="1" dirty="0"/>
              <a:t>Dao De Jing</a:t>
            </a:r>
            <a:r>
              <a:rPr lang="en-GB" dirty="0"/>
              <a:t> are heavily indebted to Sun Tzu's work!</a:t>
            </a:r>
            <a:endParaRPr lang="en-GB" b="1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D3FA2BF2-DADD-3712-0A4B-F7A2D3B803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394" y="2865342"/>
            <a:ext cx="1515960" cy="164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Laozi and the Philosophy of Flow. How we can learn | by Seyone Chithrananda  | Medium">
            <a:extLst>
              <a:ext uri="{FF2B5EF4-FFF2-40B4-BE49-F238E27FC236}">
                <a16:creationId xmlns:a16="http://schemas.microsoft.com/office/drawing/2014/main" id="{45FF2760-5746-C17F-FA7C-E7E5ED4DC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838895"/>
            <a:ext cx="1728192" cy="1782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459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ACC48F-1158-98CD-E995-D9933A858E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0851E-7D4B-6CA5-CC94-1CB7CD1D5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Paradigm Shift: </a:t>
            </a:r>
            <a:r>
              <a:rPr lang="en-GB" i="1" dirty="0"/>
              <a:t>The Art of War</a:t>
            </a:r>
            <a:r>
              <a:rPr lang="en-GB" dirty="0"/>
              <a:t> and </a:t>
            </a:r>
            <a:r>
              <a:rPr lang="en-GB" i="1" dirty="0"/>
              <a:t>Dao De Jing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C776580-C7FF-EBD8-8A54-914CA8DCE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9A399-DEA6-A65C-5AB7-ABC69D614AE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Implication:</a:t>
            </a:r>
          </a:p>
          <a:p>
            <a:pPr lvl="1"/>
            <a:r>
              <a:rPr lang="en-GB" dirty="0"/>
              <a:t>Strategic thought might have been a </a:t>
            </a:r>
            <a:r>
              <a:rPr lang="en-GB" i="1" dirty="0"/>
              <a:t>source</a:t>
            </a:r>
            <a:r>
              <a:rPr lang="en-GB" dirty="0"/>
              <a:t> of philosophy, not just an application.</a:t>
            </a:r>
          </a:p>
          <a:p>
            <a:r>
              <a:rPr lang="en-GB" b="1" dirty="0"/>
              <a:t>Need for Re-examination:</a:t>
            </a:r>
          </a:p>
          <a:p>
            <a:pPr lvl="1"/>
            <a:r>
              <a:rPr lang="en-GB" dirty="0"/>
              <a:t>Explore military, strategic, diplomatic, and cultural origins of </a:t>
            </a:r>
            <a:r>
              <a:rPr lang="en-GB" i="1" dirty="0"/>
              <a:t>The Art of War</a:t>
            </a:r>
            <a:r>
              <a:rPr lang="en-GB" dirty="0"/>
              <a:t> to understand its intellectual climate</a:t>
            </a:r>
          </a:p>
        </p:txBody>
      </p:sp>
    </p:spTree>
    <p:extLst>
      <p:ext uri="{BB962C8B-B14F-4D97-AF65-F5344CB8AC3E}">
        <p14:creationId xmlns:p14="http://schemas.microsoft.com/office/powerpoint/2010/main" val="28300572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16B6CE-C85A-A733-B73E-272EF8D9B0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E3758-ABFE-A74B-7C7B-DA9D363F6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State of Qi and Sun Tzu's Birthplace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C747FAD-B24D-9FB3-128C-CF6C55526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88F89-050F-2924-7ADA-AD5549B5B7F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Sun Tzu’s Origin:</a:t>
            </a:r>
          </a:p>
          <a:p>
            <a:pPr lvl="1"/>
            <a:r>
              <a:rPr lang="en-GB" dirty="0"/>
              <a:t>Born in </a:t>
            </a:r>
            <a:r>
              <a:rPr lang="en-GB" b="1" dirty="0"/>
              <a:t>Qi</a:t>
            </a:r>
            <a:r>
              <a:rPr lang="en-GB" dirty="0"/>
              <a:t> (pronounced “Chee”), in what is today Shandong province.</a:t>
            </a:r>
          </a:p>
        </p:txBody>
      </p:sp>
      <p:pic>
        <p:nvPicPr>
          <p:cNvPr id="5" name="内容占位符 9">
            <a:extLst>
              <a:ext uri="{FF2B5EF4-FFF2-40B4-BE49-F238E27FC236}">
                <a16:creationId xmlns:a16="http://schemas.microsoft.com/office/drawing/2014/main" id="{67B6CC27-C812-4493-E26A-F885A6E8E2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71700" y="3043153"/>
            <a:ext cx="5400600" cy="3651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71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FB83FC-DA22-8899-BD95-F3C31DB54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3D14C-EAD0-AF17-8673-0DB9CA705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State of Qi and Sun Tzu's Birthplace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2CC1EF-2DF7-067E-A463-FC98ECE23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DF050C-1A36-3153-AF07-3DDB24149E9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Sun Bin’s Origin:</a:t>
            </a:r>
          </a:p>
          <a:p>
            <a:pPr lvl="1"/>
            <a:r>
              <a:rPr lang="en-GB" dirty="0"/>
              <a:t>Also born in Qi.</a:t>
            </a:r>
          </a:p>
          <a:p>
            <a:r>
              <a:rPr lang="en-GB" b="1" dirty="0"/>
              <a:t>Significance:</a:t>
            </a:r>
          </a:p>
          <a:p>
            <a:pPr lvl="1"/>
            <a:r>
              <a:rPr lang="en-GB" dirty="0"/>
              <a:t>Two of China’s most influential military minds from the same state points to a profound environmental influence.</a:t>
            </a:r>
          </a:p>
          <a:p>
            <a:r>
              <a:rPr lang="en-GB" b="1" dirty="0"/>
              <a:t>Qi’s Power:</a:t>
            </a:r>
          </a:p>
          <a:p>
            <a:pPr lvl="1"/>
            <a:r>
              <a:rPr lang="en-GB" dirty="0"/>
              <a:t>Existed from 1046 to 221 BC, one of the most powerful states, dominating Spring and Autumn and Warring States periods.</a:t>
            </a:r>
          </a:p>
          <a:p>
            <a:r>
              <a:rPr lang="en-GB" b="1" dirty="0"/>
              <a:t>Formative Environment:</a:t>
            </a:r>
          </a:p>
          <a:p>
            <a:pPr lvl="1"/>
            <a:r>
              <a:rPr lang="en-GB" dirty="0"/>
              <a:t>Understanding Qi’s unique culture and traditions is crucial to understanding Sun Tzu’s ideas.</a:t>
            </a:r>
          </a:p>
        </p:txBody>
      </p:sp>
    </p:spTree>
    <p:extLst>
      <p:ext uri="{BB962C8B-B14F-4D97-AF65-F5344CB8AC3E}">
        <p14:creationId xmlns:p14="http://schemas.microsoft.com/office/powerpoint/2010/main" val="853538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9C2E08-161A-AA88-DDCE-7EC628F1C1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331F3-0B6D-E108-C588-405F8D4A6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Tai Gong (</a:t>
            </a:r>
            <a:r>
              <a:rPr lang="en-GB" dirty="0" err="1"/>
              <a:t>T’ai</a:t>
            </a:r>
            <a:r>
              <a:rPr lang="en-GB" dirty="0"/>
              <a:t> Kung </a:t>
            </a:r>
            <a:r>
              <a:rPr lang="en-GB" dirty="0" err="1"/>
              <a:t>太公</a:t>
            </a:r>
            <a:r>
              <a:rPr lang="en-GB" dirty="0"/>
              <a:t>): The Father of Chinese Strategy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36E467A-1D24-25CA-860E-B00351A65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12223A-461D-2603-724E-6DD84A2B1CA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4858528"/>
          </a:xfrm>
        </p:spPr>
        <p:txBody>
          <a:bodyPr>
            <a:normAutofit/>
          </a:bodyPr>
          <a:lstStyle/>
          <a:p>
            <a:r>
              <a:rPr lang="en-GB" b="1" dirty="0"/>
              <a:t>Legendary Figure:</a:t>
            </a:r>
          </a:p>
          <a:p>
            <a:pPr lvl="1"/>
            <a:r>
              <a:rPr lang="en-GB" dirty="0"/>
              <a:t>Jiang Ziya, known as </a:t>
            </a:r>
            <a:r>
              <a:rPr lang="en-GB" b="1" dirty="0"/>
              <a:t>Tai Gong</a:t>
            </a:r>
            <a:r>
              <a:rPr lang="en-GB" dirty="0"/>
              <a:t>, first ruler of Qi.</a:t>
            </a:r>
          </a:p>
          <a:p>
            <a:r>
              <a:rPr lang="en-GB" b="1" dirty="0"/>
              <a:t>Immense Influence:</a:t>
            </a:r>
          </a:p>
          <a:p>
            <a:pPr lvl="1"/>
            <a:r>
              <a:rPr lang="en-GB" dirty="0"/>
              <a:t>Widely considered the father of Chinese military and strategic thought.</a:t>
            </a:r>
          </a:p>
        </p:txBody>
      </p:sp>
    </p:spTree>
    <p:extLst>
      <p:ext uri="{BB962C8B-B14F-4D97-AF65-F5344CB8AC3E}">
        <p14:creationId xmlns:p14="http://schemas.microsoft.com/office/powerpoint/2010/main" val="2935447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21E04F-9164-5C91-00B9-70AD5468E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60C2C-E25B-29AE-FA16-F2F2139C1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Tai Gong (</a:t>
            </a:r>
            <a:r>
              <a:rPr lang="en-GB" dirty="0" err="1"/>
              <a:t>T’ai</a:t>
            </a:r>
            <a:r>
              <a:rPr lang="en-GB" dirty="0"/>
              <a:t> Kung </a:t>
            </a:r>
            <a:r>
              <a:rPr lang="en-GB" dirty="0" err="1"/>
              <a:t>太公</a:t>
            </a:r>
            <a:r>
              <a:rPr lang="en-GB" dirty="0"/>
              <a:t>): The Father of Chinese Strategy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BD1F3C-96E4-96BD-0171-3F5B4A1C1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A10A3-3226-AF8A-3182-4F721D7EB7B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2442964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Key Achievements:</a:t>
            </a:r>
          </a:p>
          <a:p>
            <a:pPr lvl="1"/>
            <a:r>
              <a:rPr lang="en-GB" dirty="0"/>
              <a:t>Crucial role in formulating political, military, and diplomatic strategy for the Zhou Dynasty.</a:t>
            </a:r>
          </a:p>
          <a:p>
            <a:pPr lvl="1"/>
            <a:r>
              <a:rPr lang="en-GB" dirty="0"/>
              <a:t>Conquest of the Shang Dynasty – a model for later strategists.</a:t>
            </a:r>
          </a:p>
          <a:p>
            <a:pPr lvl="1"/>
            <a:r>
              <a:rPr lang="en-GB" dirty="0"/>
              <a:t>Devised military rites, regulations, laws, and institutions of the Zhou Dynasty.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B7FE177-700D-8FCB-BC3C-E158EA6707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4038" y="3965764"/>
            <a:ext cx="5235923" cy="270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0936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AF42C-7BD4-4A4F-38F8-FEA00179C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FB7AE-A2A0-F9D8-8DD8-75F833D50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Tai Gong (</a:t>
            </a:r>
            <a:r>
              <a:rPr lang="en-GB" dirty="0" err="1"/>
              <a:t>T’ai</a:t>
            </a:r>
            <a:r>
              <a:rPr lang="en-GB" dirty="0"/>
              <a:t> Kung </a:t>
            </a:r>
            <a:r>
              <a:rPr lang="en-GB" dirty="0" err="1"/>
              <a:t>太公</a:t>
            </a:r>
            <a:r>
              <a:rPr lang="en-GB" dirty="0"/>
              <a:t>): The Father of Chinese Strategy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37596F-EC3C-3823-EF67-D35F1DA25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699D1E-270E-B892-E7DB-8F9079B89DE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Legacy:</a:t>
            </a:r>
          </a:p>
          <a:p>
            <a:pPr lvl="1"/>
            <a:r>
              <a:rPr lang="en-GB" dirty="0"/>
              <a:t>Chinese military strategy originated from Tai Gong; the Qi system of war formed the core of Chinese art of war.</a:t>
            </a:r>
          </a:p>
          <a:p>
            <a:r>
              <a:rPr lang="en-GB" b="1" dirty="0"/>
              <a:t>Direct Influence on Sun Tzu:</a:t>
            </a:r>
          </a:p>
          <a:p>
            <a:pPr lvl="1"/>
            <a:r>
              <a:rPr lang="en-GB" dirty="0"/>
              <a:t>Sun Tzu came from an established military family that served Tai Gong's Qi; his work was a </a:t>
            </a:r>
            <a:r>
              <a:rPr lang="en-GB" b="1" dirty="0"/>
              <a:t>catalyst</a:t>
            </a:r>
            <a:r>
              <a:rPr lang="en-GB" dirty="0"/>
              <a:t> for </a:t>
            </a:r>
            <a:r>
              <a:rPr lang="en-GB" i="1" dirty="0"/>
              <a:t>The Art of War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76585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33B0C5-E21E-1C72-740B-6998004AF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A6877-86DD-FAC9-985D-C0AA7C4FC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Unique Culture of Qi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983868-885A-9662-E33C-36239AFA2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C6CE66-28E3-F463-22F5-7A7C7EFBE98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>
            <a:normAutofit/>
          </a:bodyPr>
          <a:lstStyle/>
          <a:p>
            <a:r>
              <a:rPr lang="en-GB" sz="2800" b="1" dirty="0"/>
              <a:t>Seven National Traits (from </a:t>
            </a:r>
            <a:r>
              <a:rPr lang="en-GB" sz="2800" b="1" i="1" dirty="0"/>
              <a:t>The Culture of Qi and Chinese Civilisation</a:t>
            </a:r>
            <a:r>
              <a:rPr lang="en-GB" sz="2800" b="1" dirty="0"/>
              <a:t>):</a:t>
            </a:r>
          </a:p>
          <a:p>
            <a:pPr lvl="1"/>
            <a:r>
              <a:rPr lang="en-GB" sz="2000" dirty="0"/>
              <a:t>Pragmatism</a:t>
            </a:r>
          </a:p>
          <a:p>
            <a:pPr lvl="1"/>
            <a:r>
              <a:rPr lang="en-GB" sz="2000" dirty="0"/>
              <a:t>Adaptability</a:t>
            </a:r>
          </a:p>
          <a:p>
            <a:pPr lvl="1"/>
            <a:r>
              <a:rPr lang="en-GB" sz="2000" dirty="0"/>
              <a:t>Openness</a:t>
            </a:r>
          </a:p>
          <a:p>
            <a:pPr lvl="1"/>
            <a:r>
              <a:rPr lang="en-GB" sz="2000" dirty="0"/>
              <a:t>Inclusivity</a:t>
            </a:r>
          </a:p>
          <a:p>
            <a:pPr lvl="1"/>
            <a:r>
              <a:rPr lang="en-GB" sz="2000" dirty="0"/>
              <a:t>Propriety and Righteousness</a:t>
            </a:r>
          </a:p>
          <a:p>
            <a:pPr lvl="1"/>
            <a:r>
              <a:rPr lang="en-GB" sz="2000" dirty="0"/>
              <a:t>Intelligence</a:t>
            </a:r>
          </a:p>
          <a:p>
            <a:pPr lvl="1"/>
            <a:r>
              <a:rPr lang="en-GB" sz="2000" dirty="0"/>
              <a:t>(Six directly correspond to values in </a:t>
            </a:r>
            <a:r>
              <a:rPr lang="en-GB" sz="2000" i="1" dirty="0"/>
              <a:t>The Art of War</a:t>
            </a:r>
            <a:r>
              <a:rPr lang="en-GB" sz="2000" dirty="0"/>
              <a:t>)</a:t>
            </a:r>
          </a:p>
          <a:p>
            <a:r>
              <a:rPr lang="en-GB" sz="2800" b="1" dirty="0"/>
              <a:t>Tai Gong’s Role: </a:t>
            </a:r>
            <a:r>
              <a:rPr lang="en-GB" sz="2800" dirty="0"/>
              <a:t>Cultivated these traits by laying socioeconomic foundations.</a:t>
            </a:r>
          </a:p>
          <a:p>
            <a:pPr lvl="1"/>
            <a:r>
              <a:rPr lang="en-GB" sz="2000" dirty="0"/>
              <a:t>Encouraged commerce, fishing, and salt production due to saline soil.</a:t>
            </a:r>
          </a:p>
        </p:txBody>
      </p:sp>
    </p:spTree>
    <p:extLst>
      <p:ext uri="{BB962C8B-B14F-4D97-AF65-F5344CB8AC3E}">
        <p14:creationId xmlns:p14="http://schemas.microsoft.com/office/powerpoint/2010/main" val="262881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0352011-7B0D-ECC8-3F41-01671FE47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42225B65-FA08-672A-BA5B-1242AC32CD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548" y="1412776"/>
            <a:ext cx="6826903" cy="5116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47095B-3A4E-1375-2E7C-6630A2AA2542}"/>
              </a:ext>
            </a:extLst>
          </p:cNvPr>
          <p:cNvSpPr txBox="1"/>
          <p:nvPr/>
        </p:nvSpPr>
        <p:spPr>
          <a:xfrm>
            <a:off x="2231740" y="216987"/>
            <a:ext cx="46805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 dirty="0"/>
              <a:t>A modern Salt Pan</a:t>
            </a:r>
          </a:p>
          <a:p>
            <a:pPr algn="ctr"/>
            <a:r>
              <a:rPr lang="en-US" altLang="zh-CN" sz="3200" b="1" dirty="0"/>
              <a:t>in Shandong Province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2635628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32DAD0-AC3D-7FC9-C56A-5AF48F274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001C5-FDD9-AFCD-87BF-CB8763E42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Unique Culture of Qi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2364692-0ADC-9138-45D6-AB753A65A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8DE894-CA66-36EA-2F0F-8D6882860E7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>
            <a:normAutofit/>
          </a:bodyPr>
          <a:lstStyle/>
          <a:p>
            <a:r>
              <a:rPr lang="en-GB" b="1" dirty="0"/>
              <a:t>Mercantile Culture:</a:t>
            </a:r>
          </a:p>
          <a:p>
            <a:pPr lvl="1"/>
            <a:r>
              <a:rPr lang="en-GB" sz="2400" dirty="0"/>
              <a:t>Departure from agricultural norms created a distinct socioeconomic environment.</a:t>
            </a:r>
          </a:p>
          <a:p>
            <a:pPr lvl="1"/>
            <a:r>
              <a:rPr lang="en-GB" sz="2400" dirty="0"/>
              <a:t>Fostered pragmatism, intelligence, and a degree of “deceit” (cleverness in trade).</a:t>
            </a:r>
          </a:p>
          <a:p>
            <a:pPr lvl="1"/>
            <a:r>
              <a:rPr lang="en-GB" sz="2400" dirty="0"/>
              <a:t>Provided a favourable setting for “War is the Tao of deception”.</a:t>
            </a:r>
          </a:p>
          <a:p>
            <a:pPr lvl="1"/>
            <a:r>
              <a:rPr lang="en-GB" sz="2400" dirty="0"/>
              <a:t>Gave Sun Tzu a realistic sense of war's material and economic dimensions; </a:t>
            </a:r>
            <a:r>
              <a:rPr lang="en-GB" sz="2400" i="1" dirty="0"/>
              <a:t>The Art of War</a:t>
            </a:r>
            <a:r>
              <a:rPr lang="en-GB" sz="2400" dirty="0"/>
              <a:t> is the first to formally discuss war and economy.</a:t>
            </a:r>
          </a:p>
        </p:txBody>
      </p:sp>
    </p:spTree>
    <p:extLst>
      <p:ext uri="{BB962C8B-B14F-4D97-AF65-F5344CB8AC3E}">
        <p14:creationId xmlns:p14="http://schemas.microsoft.com/office/powerpoint/2010/main" val="31085225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FA465-8A13-82BB-11CD-47CBBAC2EE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E8226-1DC6-BBC5-76C9-61D2F2CF2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Rich Tapestry of Qi's Culture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91F7173-3721-1741-1795-FF2C02471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C7AE2-52F5-0A0C-90EE-DAAB3E4F31B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Four Diverse Cultural Influences:</a:t>
            </a:r>
          </a:p>
          <a:p>
            <a:pPr lvl="1"/>
            <a:r>
              <a:rPr lang="en-GB" dirty="0"/>
              <a:t>1. Local Dong-</a:t>
            </a:r>
            <a:r>
              <a:rPr lang="en-GB" dirty="0" err="1"/>
              <a:t>yi</a:t>
            </a:r>
            <a:r>
              <a:rPr lang="en-GB" dirty="0"/>
              <a:t> culture</a:t>
            </a:r>
          </a:p>
          <a:p>
            <a:pPr lvl="1"/>
            <a:r>
              <a:rPr lang="en-GB" dirty="0"/>
              <a:t>2. Culture of Emperor Yan (Tai Gong's ancestor)</a:t>
            </a:r>
          </a:p>
          <a:p>
            <a:pPr lvl="1"/>
            <a:r>
              <a:rPr lang="en-GB" dirty="0"/>
              <a:t>3. Shang Dynasty culture</a:t>
            </a:r>
          </a:p>
          <a:p>
            <a:pPr lvl="1"/>
            <a:r>
              <a:rPr lang="en-GB" dirty="0"/>
              <a:t>4. Dominant Zhou Dynasty culture</a:t>
            </a:r>
          </a:p>
          <a:p>
            <a:r>
              <a:rPr lang="en-GB" b="1" dirty="0"/>
              <a:t>Integration of Contradictory Traits:</a:t>
            </a:r>
          </a:p>
          <a:p>
            <a:pPr lvl="1"/>
            <a:r>
              <a:rPr lang="en-GB" dirty="0"/>
              <a:t>Militaristic yet valued intelligence.</a:t>
            </a:r>
          </a:p>
          <a:p>
            <a:pPr lvl="1"/>
            <a:r>
              <a:rPr lang="en-GB" dirty="0"/>
              <a:t>Strong moral code yet valued deception.</a:t>
            </a:r>
          </a:p>
          <a:p>
            <a:pPr lvl="1"/>
            <a:r>
              <a:rPr lang="en-GB" dirty="0"/>
              <a:t>Stressed rule of law yet emphasized adaptability.</a:t>
            </a:r>
          </a:p>
          <a:p>
            <a:pPr lvl="1"/>
            <a:r>
              <a:rPr lang="en-GB" dirty="0"/>
              <a:t>This ability to cope with paradoxes indicates a sophisticated worldview, vital for strategic </a:t>
            </a:r>
            <a:r>
              <a:rPr lang="en-GB" dirty="0" err="1"/>
              <a:t>thinkin</a:t>
            </a:r>
            <a:r>
              <a:rPr lang="en-US" altLang="zh-CN" dirty="0"/>
              <a:t>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08825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E6537F-2387-06CD-1448-F19C834298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03AFE-DD08-C69E-B2EE-C0D176D9C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Rich Tapestry of Qi's Culture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6BDBA2B-B4A8-9640-FB72-FAA7107D7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E82D27-7F26-4271-BF47-A040ECFA1B2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“Subjugating the enemy’s army without fighting is the true pinnacle of excellence.”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A paradoxical idea often confusing to Western audiences, but accepted by Chinese.</a:t>
            </a:r>
          </a:p>
          <a:p>
            <a:pPr lvl="1"/>
            <a:r>
              <a:rPr lang="en-GB" dirty="0"/>
              <a:t>Reflects Qi's cultural influence: believing in "whatever worked," even if paradoxical.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1C13F6-4E07-1E36-C286-834211CFC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912" y="2564904"/>
            <a:ext cx="3168352" cy="2351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3891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EFDA6B-EC80-99E3-7156-1521F30E46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48CA5-578E-9F1E-F82D-D1DAE079C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Qi’s Openness to Reform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3B2B3BB-3E32-23DF-239E-230984C6F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162D9E-3022-CA2A-68EE-F34CD1BE49A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Society Open to Reform:</a:t>
            </a:r>
            <a:r>
              <a:rPr lang="en-GB" dirty="0"/>
              <a:t> Qi had undergone three major reforms by Sun Tzu's time</a:t>
            </a:r>
          </a:p>
          <a:p>
            <a:pPr lvl="1"/>
            <a:r>
              <a:rPr lang="en-GB" b="1" dirty="0"/>
              <a:t>Tai Gong:</a:t>
            </a:r>
            <a:r>
              <a:rPr lang="en-GB" dirty="0"/>
              <a:t> Led Qi to become a rich country and major power.</a:t>
            </a:r>
          </a:p>
          <a:p>
            <a:pPr lvl="1"/>
            <a:r>
              <a:rPr lang="en-GB" b="1" dirty="0"/>
              <a:t>Guan Zhong</a:t>
            </a:r>
            <a:r>
              <a:rPr lang="en-GB" dirty="0"/>
              <a:t> (c. 720–645 BC): Prime Minister, initiated significant reforms.</a:t>
            </a:r>
          </a:p>
          <a:p>
            <a:pPr lvl="1"/>
            <a:r>
              <a:rPr lang="en-GB" b="1" dirty="0"/>
              <a:t>Yan Ying</a:t>
            </a:r>
            <a:r>
              <a:rPr lang="en-GB" dirty="0"/>
              <a:t> (d. 500 BC): Also a great statesman and prime minister.</a:t>
            </a:r>
          </a:p>
          <a:p>
            <a:r>
              <a:rPr lang="en-GB" b="1" dirty="0"/>
              <a:t>Guan Zhong’s Special Significance:</a:t>
            </a:r>
            <a:r>
              <a:rPr lang="en-GB" dirty="0"/>
              <a:t> His reforms were particularly important to Sun Tzu and </a:t>
            </a:r>
            <a:r>
              <a:rPr lang="en-GB" i="1" dirty="0"/>
              <a:t>The Art of War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9592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26F3C7-E577-02DB-FB0A-D4AD0E5A4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E0BFB-E2DA-7A00-A4EA-7C647C296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Guan Zhong and Qi’s Rise to Hegemony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40FF72-3DB6-E9D9-8C73-8A3B2A3C7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12446A-88F8-D3B2-D60B-9BD171A7D1D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4377680" cy="5144700"/>
          </a:xfrm>
        </p:spPr>
        <p:txBody>
          <a:bodyPr>
            <a:normAutofit/>
          </a:bodyPr>
          <a:lstStyle/>
          <a:p>
            <a:r>
              <a:rPr lang="en-GB" b="1" dirty="0"/>
              <a:t>Guan Zhong's Reforms (685 BC):</a:t>
            </a:r>
            <a:endParaRPr lang="en-GB" dirty="0"/>
          </a:p>
          <a:p>
            <a:pPr lvl="1"/>
            <a:r>
              <a:rPr lang="en-GB" dirty="0"/>
              <a:t>Appointed prime minister under Duke Huan of Qi.</a:t>
            </a:r>
          </a:p>
          <a:p>
            <a:pPr lvl="1"/>
            <a:r>
              <a:rPr lang="en-GB" dirty="0"/>
              <a:t>First large-scale reform in the Spring and Autumn Period.</a:t>
            </a:r>
          </a:p>
          <a:p>
            <a:pPr lvl="1"/>
            <a:r>
              <a:rPr lang="en-GB" dirty="0"/>
              <a:t>Built upon Tai Gong’s economic foundations.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A629C4-555C-4278-2924-8BC07A5633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6096" y="1531071"/>
            <a:ext cx="3240360" cy="49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9084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865DA0-C166-0750-037A-344B3C88AC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41D75-C74B-9FE2-6047-20F5422AB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Guan Zhong and Qi’s Rise to Hegemony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A9E232-1426-0266-FAFB-A48AD5E15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A60399-9A05-DC7F-C9C6-96226EBC45F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Qi’s Hegemony:</a:t>
            </a:r>
          </a:p>
          <a:p>
            <a:pPr lvl="1"/>
            <a:r>
              <a:rPr lang="en-GB" dirty="0"/>
              <a:t>Gained economic and military dominance, becoming the strongest state.</a:t>
            </a:r>
          </a:p>
          <a:p>
            <a:pPr lvl="1"/>
            <a:r>
              <a:rPr lang="en-GB" dirty="0"/>
              <a:t>Duke Huan recognised as official hegemon (Ba 霸) by King of Zhou, granted royal authority for interstate summits and military ventures.</a:t>
            </a:r>
          </a:p>
          <a:p>
            <a:pPr lvl="1"/>
            <a:r>
              <a:rPr lang="en-GB" dirty="0"/>
              <a:t>Guan Zhong’s importance comparable to Bismarck’s.</a:t>
            </a:r>
          </a:p>
          <a:p>
            <a:pPr lvl="1"/>
            <a:r>
              <a:rPr lang="en-GB" dirty="0"/>
              <a:t>Devised slogans like "respecting the king and defending against the barbarian" and "rich country and strong army"</a:t>
            </a:r>
          </a:p>
        </p:txBody>
      </p:sp>
    </p:spTree>
    <p:extLst>
      <p:ext uri="{BB962C8B-B14F-4D97-AF65-F5344CB8AC3E}">
        <p14:creationId xmlns:p14="http://schemas.microsoft.com/office/powerpoint/2010/main" val="30401266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D75AA3-E08A-E15F-2E0D-5CF1F157AD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60C0E-1B62-9937-8EA5-7FAA72034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Guan Zhong's Influence on Sun Tzu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0ECFE0-A152-6991-2637-866DE9D73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03B8F0-5E15-C658-10A2-F9AB66D3196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b="1" dirty="0"/>
              <a:t>Inspiration for Sun Tzu:</a:t>
            </a:r>
            <a:r>
              <a:rPr lang="en-GB" sz="2400" dirty="0"/>
              <a:t> Guan Zhong's measures for securing Qi's hegemony were highly inspiring.</a:t>
            </a:r>
          </a:p>
          <a:p>
            <a:r>
              <a:rPr lang="en-GB" sz="2400" b="1" dirty="0"/>
              <a:t>Statecraft &amp; Diplomacy:</a:t>
            </a:r>
            <a:r>
              <a:rPr lang="en-GB" sz="2400" dirty="0"/>
              <a:t> Sun Tzu's ideas in these areas likely originated from Guan Zhong, as they fit the more complex international environment </a:t>
            </a:r>
            <a:r>
              <a:rPr lang="en-GB" sz="2400" i="1" dirty="0"/>
              <a:t>after</a:t>
            </a:r>
            <a:r>
              <a:rPr lang="en-GB" sz="2400" dirty="0"/>
              <a:t> Tai Gong's time.</a:t>
            </a:r>
          </a:p>
          <a:p>
            <a:r>
              <a:rPr lang="en-GB" sz="2400" b="1" dirty="0"/>
              <a:t>Evidence in </a:t>
            </a:r>
            <a:r>
              <a:rPr lang="en-GB" sz="2400" b="1" i="1" dirty="0"/>
              <a:t>The Art of War</a:t>
            </a:r>
            <a:r>
              <a:rPr lang="en-GB" sz="2400" b="1" dirty="0"/>
              <a:t>:</a:t>
            </a:r>
            <a:endParaRPr lang="en-GB" sz="2400" dirty="0"/>
          </a:p>
          <a:p>
            <a:pPr lvl="1"/>
            <a:r>
              <a:rPr lang="en-GB" sz="2400" dirty="0"/>
              <a:t>“when the weapons have grown dull... the feudal lords will take advantage of our exhaustion...” (Chapter 2) – reflects the multi-state competition of Guan Zhong's era.</a:t>
            </a:r>
          </a:p>
          <a:p>
            <a:pPr lvl="1"/>
            <a:r>
              <a:rPr lang="en-GB" sz="2400" dirty="0"/>
              <a:t>“Subjugate the feudal lords with potential harm; </a:t>
            </a:r>
            <a:r>
              <a:rPr lang="en-GB" sz="2400" dirty="0" err="1"/>
              <a:t>labor</a:t>
            </a:r>
            <a:r>
              <a:rPr lang="en-GB" sz="2400" dirty="0"/>
              <a:t> the feudal lords with numerous affairs; and have the feudal lords race after profits.” (Chapter 8) – shows manipulation of adversaries, possibly inspired by Guan Zhong's schemes.</a:t>
            </a:r>
          </a:p>
          <a:p>
            <a:pPr lvl="1"/>
            <a:r>
              <a:rPr lang="en-GB" sz="2400" dirty="0"/>
              <a:t>“Thus the strategy for employing the army: Do not rely on their not coming, but depend on us having the means to await them...” (Chapter 8) – interrelationship between Guan Zhong's political schemes and Sun Tzu's military operations.</a:t>
            </a:r>
          </a:p>
        </p:txBody>
      </p:sp>
    </p:spTree>
    <p:extLst>
      <p:ext uri="{BB962C8B-B14F-4D97-AF65-F5344CB8AC3E}">
        <p14:creationId xmlns:p14="http://schemas.microsoft.com/office/powerpoint/2010/main" val="6487913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6B0FC-8180-6168-59DB-9516E3FAA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45051-7A13-47DA-EC85-B0898C60F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Guan Zhong's Influence on Sun Tzu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BFA103D-8CC5-0C52-9A74-70E3EB873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4ABBBD-774F-FED0-3A34-1AE5C944F05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3832542" cy="51447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"Five Hegemons"</a:t>
            </a:r>
            <a:r>
              <a:rPr lang="en-GB" dirty="0"/>
              <a:t>: Guan Zhong was the chief architect of Qi's hegemony, which led to the concept of the "Five Hegemons".</a:t>
            </a:r>
          </a:p>
          <a:p>
            <a:pPr lvl="1"/>
            <a:r>
              <a:rPr lang="en-GB" dirty="0"/>
              <a:t> Emphasised political and diplomatic warfare: "the victorious army first realizes the conditions for victory, and then seeks to engage in battle" (Chapter 4).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1F2BF3-DA63-3707-2468-2871AD4D87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9786" y="1514950"/>
            <a:ext cx="4001058" cy="5191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8077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2A706-CEC3-6943-2F6C-6B576FEAA7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53473-A575-5C6E-1F5B-9351BB98E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Guan Zhong's Influence on Sun Tzu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CC7A4D-889C-9429-7AD1-AD4D426F2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615921-D553-801F-057F-067F471C4F8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Possible Origin of a Key Dictum:</a:t>
            </a:r>
            <a:r>
              <a:rPr lang="en-GB" dirty="0"/>
              <a:t> Sun Tzu’s famous dictum, "the highest realization of warfare is to attack the enemy’s plans; next is to attack their alliances; next to attack their army; and the lowest is to attack their fortified cities," may come from Guan Zhong</a:t>
            </a:r>
          </a:p>
        </p:txBody>
      </p:sp>
    </p:spTree>
    <p:extLst>
      <p:ext uri="{BB962C8B-B14F-4D97-AF65-F5344CB8AC3E}">
        <p14:creationId xmlns:p14="http://schemas.microsoft.com/office/powerpoint/2010/main" val="13001101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C18F9A-BEAD-2297-530E-FBB589C687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48C60-1257-AAEA-B86F-F9CF7F902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 and his Zeitgeist (Intellectual Climate)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8E8DD5D-2456-30E5-90D1-6E632F822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2C3AA8-43C8-5C0A-4F70-1C37CD64798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The Spring and Autumn Period (770–403 BC):</a:t>
            </a:r>
            <a:endParaRPr lang="en-GB" dirty="0"/>
          </a:p>
          <a:p>
            <a:pPr lvl="1"/>
            <a:r>
              <a:rPr lang="en-GB" dirty="0"/>
              <a:t>An unparalleled age of tremendous change and upheaval.</a:t>
            </a:r>
          </a:p>
          <a:p>
            <a:pPr lvl="1"/>
            <a:r>
              <a:rPr lang="en-GB" dirty="0"/>
              <a:t>Over 400 battles fought, profoundly impacting society.</a:t>
            </a:r>
          </a:p>
          <a:p>
            <a:r>
              <a:rPr lang="en-GB" b="1" dirty="0"/>
              <a:t>Contemporaries:</a:t>
            </a:r>
            <a:r>
              <a:rPr lang="en-GB" dirty="0"/>
              <a:t> Lao Tzu, Confucius, and Sun Tzu all emerged in this period.</a:t>
            </a:r>
          </a:p>
          <a:p>
            <a:r>
              <a:rPr lang="en-GB" b="1" dirty="0"/>
              <a:t>Revolution in Strategic Thought:</a:t>
            </a:r>
            <a:r>
              <a:rPr lang="en-GB" dirty="0"/>
              <a:t> Driven by political, ethical, intellectual, cultural, institutional, technological, and military currents.</a:t>
            </a:r>
          </a:p>
          <a:p>
            <a:r>
              <a:rPr lang="en-GB" b="1" dirty="0"/>
              <a:t>Three Major Developments Related to </a:t>
            </a:r>
            <a:r>
              <a:rPr lang="en-GB" b="1" i="1" dirty="0"/>
              <a:t>The Art of War</a:t>
            </a:r>
          </a:p>
          <a:p>
            <a:pPr lvl="1"/>
            <a:r>
              <a:rPr lang="en-GB" dirty="0"/>
              <a:t>The rise of deception as the key principle of warfare.</a:t>
            </a:r>
          </a:p>
          <a:p>
            <a:pPr lvl="1"/>
            <a:r>
              <a:rPr lang="en-GB" dirty="0"/>
              <a:t>The advent of a new form of warfare.</a:t>
            </a:r>
          </a:p>
          <a:p>
            <a:pPr lvl="1"/>
            <a:r>
              <a:rPr lang="en-GB" dirty="0"/>
              <a:t>The bifurcation of officials and generals in the state.</a:t>
            </a:r>
          </a:p>
          <a:p>
            <a:r>
              <a:rPr lang="en-GB" dirty="0"/>
              <a:t>These, alongside Qi's culture, were crucial influences.</a:t>
            </a:r>
          </a:p>
        </p:txBody>
      </p:sp>
    </p:spTree>
    <p:extLst>
      <p:ext uri="{BB962C8B-B14F-4D97-AF65-F5344CB8AC3E}">
        <p14:creationId xmlns:p14="http://schemas.microsoft.com/office/powerpoint/2010/main" val="41666558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2EE6D7-8006-00AB-659F-4F92D6EE2D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9AA90-7D22-9E00-B8E6-21D2D32AD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Rise of Deception as the Key Principle of Warfare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651DFC4-B91B-4EFF-D4CB-C9B5F9CCD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89453-F941-C0B4-AA29-E619DD3915F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"War is the Dao of deception":</a:t>
            </a:r>
            <a:r>
              <a:rPr lang="en-GB" dirty="0"/>
              <a:t> A novel idea in Sun Tzu's time.</a:t>
            </a:r>
          </a:p>
          <a:p>
            <a:r>
              <a:rPr lang="en-GB" b="1" dirty="0"/>
              <a:t>Pre-Sun Tzu Warfare:</a:t>
            </a:r>
            <a:r>
              <a:rPr lang="en-GB" dirty="0"/>
              <a:t> Often conducted according to military rites, not strategy or stratagem.</a:t>
            </a:r>
          </a:p>
          <a:p>
            <a:r>
              <a:rPr lang="en-GB" b="1" dirty="0"/>
              <a:t>Mao Zedong's Critique:</a:t>
            </a:r>
            <a:r>
              <a:rPr lang="en-GB" dirty="0"/>
              <a:t> Condemned Duke Xiang of Song for "asinine ethics" in battle, fighting by rites despite tactical disadvantage and cultural differences with Chu.</a:t>
            </a:r>
          </a:p>
          <a:p>
            <a:pPr lvl="1"/>
            <a:r>
              <a:rPr lang="en-GB" dirty="0"/>
              <a:t>Duke Xiang's defeat marked the "twilight" of ancient military rites.</a:t>
            </a:r>
          </a:p>
          <a:p>
            <a:r>
              <a:rPr lang="en-GB" b="1" dirty="0"/>
              <a:t>Shift:</a:t>
            </a:r>
            <a:r>
              <a:rPr lang="en-GB" dirty="0"/>
              <a:t> From military rites to the system of deception advocated by Sun Tzu.</a:t>
            </a:r>
          </a:p>
          <a:p>
            <a:pPr lvl="1"/>
            <a:r>
              <a:rPr lang="en-GB" dirty="0"/>
              <a:t>Evident when comparing </a:t>
            </a:r>
            <a:r>
              <a:rPr lang="en-GB" i="1" dirty="0"/>
              <a:t>The Method of Si-ma</a:t>
            </a:r>
            <a:r>
              <a:rPr lang="en-GB" dirty="0"/>
              <a:t> with </a:t>
            </a:r>
            <a:r>
              <a:rPr lang="en-GB" i="1" dirty="0"/>
              <a:t>The Art of War</a:t>
            </a:r>
          </a:p>
        </p:txBody>
      </p:sp>
    </p:spTree>
    <p:extLst>
      <p:ext uri="{BB962C8B-B14F-4D97-AF65-F5344CB8AC3E}">
        <p14:creationId xmlns:p14="http://schemas.microsoft.com/office/powerpoint/2010/main" val="31130634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B1EE66-12E7-81DE-CC80-FE4978591A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139D4-661C-A554-D4E9-7CE909CC2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Advent of a New Form of Warfare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05D9E3-17F7-5759-678A-AABDBBC99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2BE7E1-B614-39DB-5665-B0B9DE086DA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2338248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Evolution of Warfare:</a:t>
            </a:r>
            <a:r>
              <a:rPr lang="en-GB" dirty="0"/>
              <a:t> Deception's rise accompanied significant changes in war between early Spring and Autumn and Sun Tzu's time (he began serving Wu in 512 BC).</a:t>
            </a:r>
          </a:p>
          <a:p>
            <a:r>
              <a:rPr lang="en-GB" b="1" dirty="0"/>
              <a:t>Scale of War:</a:t>
            </a:r>
            <a:endParaRPr lang="en-GB" dirty="0"/>
          </a:p>
          <a:p>
            <a:pPr lvl="1"/>
            <a:r>
              <a:rPr lang="en-GB" b="1" dirty="0"/>
              <a:t>Early Period:</a:t>
            </a:r>
            <a:r>
              <a:rPr lang="en-GB" dirty="0"/>
              <a:t> Qi's army ~30,000 men; wars decided in single, day-long battles (e.g., Battle of Zhang Shao, 684 BC).</a:t>
            </a:r>
          </a:p>
          <a:p>
            <a:pPr lvl="1"/>
            <a:r>
              <a:rPr lang="en-GB" b="1" dirty="0"/>
              <a:t>Aim:</a:t>
            </a:r>
            <a:r>
              <a:rPr lang="en-GB" dirty="0"/>
              <a:t> Hegemony (Ba), not state destruction; deterrence and diplomacy preferred.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4AEA7B-7430-4722-7FB4-0ED00D3A9F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261" y="3939704"/>
            <a:ext cx="3644017" cy="2481701"/>
          </a:xfrm>
          <a:prstGeom prst="rect">
            <a:avLst/>
          </a:prstGeom>
        </p:spPr>
      </p:pic>
      <p:pic>
        <p:nvPicPr>
          <p:cNvPr id="12290" name="Picture 2">
            <a:extLst>
              <a:ext uri="{FF2B5EF4-FFF2-40B4-BE49-F238E27FC236}">
                <a16:creationId xmlns:a16="http://schemas.microsoft.com/office/drawing/2014/main" id="{7578FC7C-FBB5-A71E-5FBD-9ACA9CD7F0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942" y="4010536"/>
            <a:ext cx="4751914" cy="2340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5730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1B363F-9F01-2C77-5208-ACD628736F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E5DBF-1A9E-979A-1948-FAB7CFC35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Advent of a New Form of Warfare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FB475D-D42D-FB08-38C3-502F0A499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9F8F7-DECF-67F6-1584-EE24ED9E532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Late Spring and Autumn Period:</a:t>
            </a:r>
            <a:endParaRPr lang="en-GB" dirty="0"/>
          </a:p>
          <a:p>
            <a:pPr lvl="1"/>
            <a:r>
              <a:rPr lang="en-GB" b="1" dirty="0"/>
              <a:t>Conscription Armies:</a:t>
            </a:r>
            <a:r>
              <a:rPr lang="en-GB" dirty="0"/>
              <a:t> Became the norm, leading to much larger forces.</a:t>
            </a:r>
          </a:p>
          <a:p>
            <a:pPr lvl="1"/>
            <a:r>
              <a:rPr lang="en-GB" b="1" dirty="0"/>
              <a:t>Expanded War Zones:</a:t>
            </a:r>
            <a:r>
              <a:rPr lang="en-GB" dirty="0"/>
              <a:t> To Southern China, leading to development of fleets and water transport, sea/river battles.</a:t>
            </a:r>
          </a:p>
          <a:p>
            <a:r>
              <a:rPr lang="en-GB" b="1" dirty="0"/>
              <a:t>Demand for Sophistication:</a:t>
            </a:r>
            <a:r>
              <a:rPr lang="en-GB" dirty="0"/>
              <a:t> This complexity required integrating operational, diplomatic, political, economic, and psychological levels of war.</a:t>
            </a:r>
          </a:p>
          <a:p>
            <a:r>
              <a:rPr lang="en-GB" b="1" dirty="0"/>
              <a:t>Sun Tzu's Ultimate Teaching:</a:t>
            </a:r>
            <a:r>
              <a:rPr lang="en-GB" dirty="0"/>
              <a:t> "Subjugating the enemy’s army without fighting is the true pinnacle of excellence" – a practical response to escalating costs and complexities.</a:t>
            </a:r>
          </a:p>
        </p:txBody>
      </p:sp>
    </p:spTree>
    <p:extLst>
      <p:ext uri="{BB962C8B-B14F-4D97-AF65-F5344CB8AC3E}">
        <p14:creationId xmlns:p14="http://schemas.microsoft.com/office/powerpoint/2010/main" val="32035224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FCDF62-5B59-5199-2ADA-684CC62421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BDD59-0FF1-0C67-0A37-2B3C7257F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Bifurcation of Officials and Generals in the State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F361EF-2871-E32A-5A48-96425A1AD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2C7709-FEA9-77E0-2D8F-5738B17AC71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4809728" cy="51447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Early Period:</a:t>
            </a:r>
            <a:r>
              <a:rPr lang="en-GB" dirty="0"/>
              <a:t> No specialized generals; "Si-ma" (e.g., Tian Rang-</a:t>
            </a:r>
            <a:r>
              <a:rPr lang="en-GB" dirty="0" err="1"/>
              <a:t>ju</a:t>
            </a:r>
            <a:r>
              <a:rPr lang="en-GB" dirty="0"/>
              <a:t>) handled military administration, management, and non-military business.</a:t>
            </a:r>
          </a:p>
          <a:p>
            <a:pPr lvl="1"/>
            <a:r>
              <a:rPr lang="en-GB" dirty="0"/>
              <a:t>High-ranking officials (like Guan Zhong) served concurrently as generals; politics and military affairs intertwined.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6C4623E-F13A-4F4A-28CC-98019E5EB0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3372" y="1832711"/>
            <a:ext cx="3205385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1529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19F303-2270-D914-997B-F79C14F34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842E5-520A-309B-9436-6FAD57435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Bifurcation of Officials and Generals in the State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67114F1-6819-0118-699A-6B15D3A3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211C9-71A4-915F-ECEB-90093157CEE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Late Spring and Autumn Period:</a:t>
            </a:r>
            <a:r>
              <a:rPr lang="en-GB" dirty="0"/>
              <a:t> Emergence of specialized generals (jiang-</a:t>
            </a:r>
            <a:r>
              <a:rPr lang="en-GB" dirty="0" err="1"/>
              <a:t>jun</a:t>
            </a:r>
            <a:r>
              <a:rPr lang="en-GB" dirty="0"/>
              <a:t>, </a:t>
            </a:r>
            <a:r>
              <a:rPr lang="zh-CN" altLang="en-US" dirty="0"/>
              <a:t>將軍</a:t>
            </a:r>
            <a:r>
              <a:rPr lang="en-US" altLang="zh-CN" dirty="0"/>
              <a:t>) </a:t>
            </a:r>
            <a:r>
              <a:rPr lang="en-GB" dirty="0"/>
              <a:t>as war intensified.</a:t>
            </a:r>
          </a:p>
          <a:p>
            <a:pPr lvl="1"/>
            <a:r>
              <a:rPr lang="en-GB" i="1" dirty="0"/>
              <a:t>The Art of War</a:t>
            </a:r>
            <a:r>
              <a:rPr lang="en-GB" dirty="0"/>
              <a:t> reflects this: written for generals, who are distinct from government officials.</a:t>
            </a:r>
          </a:p>
          <a:p>
            <a:r>
              <a:rPr lang="en-GB" b="1" dirty="0"/>
              <a:t>Emphasis on Generals:</a:t>
            </a:r>
            <a:endParaRPr lang="en-GB" dirty="0"/>
          </a:p>
          <a:p>
            <a:pPr lvl="1"/>
            <a:r>
              <a:rPr lang="en-GB" dirty="0"/>
              <a:t>Sun Tzu places generals on par with </a:t>
            </a:r>
            <a:r>
              <a:rPr lang="en-US" altLang="zh-CN" dirty="0"/>
              <a:t>D</a:t>
            </a:r>
            <a:r>
              <a:rPr lang="en-GB" dirty="0" err="1"/>
              <a:t>ao</a:t>
            </a:r>
            <a:r>
              <a:rPr lang="en-GB" dirty="0"/>
              <a:t>, Heaven, Earth, and laws as key factors for victory (Chapter 1).</a:t>
            </a:r>
          </a:p>
          <a:p>
            <a:pPr lvl="1"/>
            <a:r>
              <a:rPr lang="en-GB" dirty="0"/>
              <a:t>Stresses specific qualities for a general: "wisdom, credibility, benevolence, courage, and strictness" (Chapter 1).</a:t>
            </a:r>
          </a:p>
          <a:p>
            <a:pPr lvl="1"/>
            <a:r>
              <a:rPr lang="en-GB" dirty="0"/>
              <a:t>Generals could even defy ruler's orders if necessary (Chapters 3 and 10).</a:t>
            </a:r>
          </a:p>
          <a:p>
            <a:r>
              <a:rPr lang="en-GB" b="1" dirty="0"/>
              <a:t>Impact on </a:t>
            </a:r>
            <a:r>
              <a:rPr lang="en-GB" b="1" i="1" dirty="0"/>
              <a:t>The Art of War</a:t>
            </a:r>
            <a:r>
              <a:rPr lang="en-GB" b="1" dirty="0"/>
              <a:t>:</a:t>
            </a:r>
            <a:r>
              <a:rPr lang="en-GB" dirty="0"/>
              <a:t> Retained grand-strategic design but also moved towards the military sphere, foreshadowing "militarization of strategy".</a:t>
            </a:r>
          </a:p>
          <a:p>
            <a:pPr lvl="1"/>
            <a:r>
              <a:rPr lang="en-GB" dirty="0"/>
              <a:t>This explains why </a:t>
            </a:r>
            <a:r>
              <a:rPr lang="en-GB" i="1" dirty="0"/>
              <a:t>Sun Bin: The Art of Warfare</a:t>
            </a:r>
            <a:r>
              <a:rPr lang="en-GB" dirty="0"/>
              <a:t> (Warring States Period) lacked this grand-strategic orientation.</a:t>
            </a:r>
          </a:p>
        </p:txBody>
      </p:sp>
    </p:spTree>
    <p:extLst>
      <p:ext uri="{BB962C8B-B14F-4D97-AF65-F5344CB8AC3E}">
        <p14:creationId xmlns:p14="http://schemas.microsoft.com/office/powerpoint/2010/main" val="21639523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54DB09-471F-7429-6F82-477171BC01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7F950-25DD-9F9D-BF95-137A50047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Lao Tzu: The Person vs. The Book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B1CB70-8576-223C-1C98-586331F56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BFF56D-45F4-A9C0-532C-749C3CF3959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Paradoxical Influence: </a:t>
            </a:r>
            <a:r>
              <a:rPr lang="en-GB" i="1" dirty="0"/>
              <a:t>The Art of War</a:t>
            </a:r>
            <a:r>
              <a:rPr lang="en-GB" dirty="0"/>
              <a:t> precedes </a:t>
            </a:r>
            <a:r>
              <a:rPr lang="en-GB" i="1" dirty="0"/>
              <a:t>Dao De Jing</a:t>
            </a:r>
            <a:r>
              <a:rPr lang="en-GB" dirty="0"/>
              <a:t> (the book), yet Lao Tzu (the person) influenced Sun Tzu.</a:t>
            </a:r>
          </a:p>
          <a:p>
            <a:r>
              <a:rPr lang="en-GB" b="1" dirty="0"/>
              <a:t>Lao Tzu (the person):</a:t>
            </a:r>
            <a:r>
              <a:rPr lang="en-GB" dirty="0"/>
              <a:t> Believed to be contemporary with (though older than) Sun Tzu and Confucius in the Late Spring and Autumn Period.</a:t>
            </a:r>
          </a:p>
          <a:p>
            <a:r>
              <a:rPr lang="en-GB" b="1" dirty="0"/>
              <a:t>Lao Tzu (the book, </a:t>
            </a:r>
            <a:r>
              <a:rPr lang="en-GB" b="1" i="1" dirty="0"/>
              <a:t>Dao De Jing</a:t>
            </a:r>
            <a:r>
              <a:rPr lang="en-GB" b="1" dirty="0"/>
              <a:t>):</a:t>
            </a:r>
            <a:r>
              <a:rPr lang="en-GB" dirty="0"/>
              <a:t> Believed to have emerged later, in the early Warring States Period.</a:t>
            </a:r>
          </a:p>
        </p:txBody>
      </p:sp>
    </p:spTree>
    <p:extLst>
      <p:ext uri="{BB962C8B-B14F-4D97-AF65-F5344CB8AC3E}">
        <p14:creationId xmlns:p14="http://schemas.microsoft.com/office/powerpoint/2010/main" val="6165839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B2789E5-D9D3-4747-3179-F63623A21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34</a:t>
            </a:fld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6121FC3-90DC-6F0E-03AB-CCD7D73035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66"/>
          <a:stretch>
            <a:fillRect/>
          </a:stretch>
        </p:blipFill>
        <p:spPr bwMode="auto">
          <a:xfrm>
            <a:off x="755576" y="811543"/>
            <a:ext cx="4115024" cy="592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E1D1C463-4F4C-48BC-75DA-DBB37F60D7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737"/>
          <a:stretch>
            <a:fillRect/>
          </a:stretch>
        </p:blipFill>
        <p:spPr bwMode="auto">
          <a:xfrm>
            <a:off x="4134622" y="1008340"/>
            <a:ext cx="4169054" cy="573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4A69CA-AED4-B3AA-7EAA-B09FF9245E5F}"/>
              </a:ext>
            </a:extLst>
          </p:cNvPr>
          <p:cNvSpPr txBox="1"/>
          <p:nvPr/>
        </p:nvSpPr>
        <p:spPr>
          <a:xfrm>
            <a:off x="1936274" y="224908"/>
            <a:ext cx="5868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 i="1" dirty="0"/>
              <a:t>Dao De Jing </a:t>
            </a:r>
            <a:r>
              <a:rPr lang="en-US" altLang="zh-CN" sz="3200" b="1" dirty="0"/>
              <a:t>excavated in 1973 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9719867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F4402C-E98F-B422-4C5B-4EDE28C307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8152D-297D-B0AB-6BA4-93BF2D91B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Lao Tzu: The Person vs. The Book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5036DE1-74F0-60FD-2691-F967D281F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6C5612-74B0-CE43-90ED-9B7DC324AB2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3418368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Paradoxical Influence: </a:t>
            </a:r>
            <a:r>
              <a:rPr lang="en-GB" i="1" dirty="0"/>
              <a:t>The Art of War</a:t>
            </a:r>
            <a:r>
              <a:rPr lang="en-GB" dirty="0"/>
              <a:t> precedes </a:t>
            </a:r>
            <a:r>
              <a:rPr lang="en-GB" i="1" dirty="0"/>
              <a:t>Dao De Jing</a:t>
            </a:r>
            <a:r>
              <a:rPr lang="en-GB" dirty="0"/>
              <a:t> (the book), yet Lao Tzu (the person) influenced Sun Tzu.</a:t>
            </a:r>
          </a:p>
          <a:p>
            <a:r>
              <a:rPr lang="en-GB" b="1" dirty="0"/>
              <a:t>Lao Tzu (the person):</a:t>
            </a:r>
            <a:r>
              <a:rPr lang="en-GB" dirty="0"/>
              <a:t> Believed to be contemporary with (though older than) Sun Tzu and Confucius in the Late Spring and Autumn Period.</a:t>
            </a:r>
          </a:p>
          <a:p>
            <a:r>
              <a:rPr lang="en-GB" b="1" dirty="0"/>
              <a:t>Lao Tzu (the book, </a:t>
            </a:r>
            <a:r>
              <a:rPr lang="en-GB" b="1" i="1" dirty="0"/>
              <a:t>Dao De Jing</a:t>
            </a:r>
            <a:r>
              <a:rPr lang="en-GB" b="1" dirty="0"/>
              <a:t>):</a:t>
            </a:r>
            <a:r>
              <a:rPr lang="en-GB" dirty="0"/>
              <a:t> Believed to have emerged later, in the early Warring States Period.</a:t>
            </a:r>
          </a:p>
          <a:p>
            <a:r>
              <a:rPr lang="en-GB" b="1" dirty="0"/>
              <a:t>Influence:</a:t>
            </a:r>
            <a:r>
              <a:rPr lang="en-GB" dirty="0"/>
              <a:t> Sun Tzu was likely influenced by the </a:t>
            </a:r>
            <a:r>
              <a:rPr lang="en-GB" i="1" dirty="0"/>
              <a:t>ideas</a:t>
            </a:r>
            <a:r>
              <a:rPr lang="en-GB" dirty="0"/>
              <a:t> of Lao Tzu the sage, which were part of the intellectual "zeitgeist" of his time, even before they were codified into the </a:t>
            </a:r>
            <a:r>
              <a:rPr lang="en-GB" i="1" dirty="0"/>
              <a:t>Dao De Jing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040526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D1D4FB-E19C-12C0-2A09-042DD97319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D07E5-3002-EA10-8208-608308ADF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Lao Tzu: The Person vs. The Book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6A7C04-ED6B-34E2-57C4-B09AE95F6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46EFBD-462F-BF23-4BA4-E51F026CC04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4687500"/>
          </a:xfrm>
        </p:spPr>
        <p:txBody>
          <a:bodyPr>
            <a:normAutofit/>
          </a:bodyPr>
          <a:lstStyle/>
          <a:p>
            <a:r>
              <a:rPr lang="en-GB" b="1" dirty="0"/>
              <a:t>Two notable similarities Lao Tzu and Sun Tzu:</a:t>
            </a:r>
          </a:p>
          <a:p>
            <a:pPr lvl="1"/>
            <a:r>
              <a:rPr lang="en-GB" dirty="0"/>
              <a:t>Extensive use of dialectical pairs</a:t>
            </a:r>
          </a:p>
          <a:p>
            <a:pPr lvl="2"/>
            <a:r>
              <a:rPr lang="en-GB" dirty="0"/>
              <a:t> </a:t>
            </a:r>
            <a:r>
              <a:rPr lang="en-GB" i="1" dirty="0"/>
              <a:t>The Art of War</a:t>
            </a:r>
            <a:r>
              <a:rPr lang="en-GB" dirty="0"/>
              <a:t>: “near-far,” “vacuity-substance,” “attack-</a:t>
            </a:r>
            <a:r>
              <a:rPr lang="en-GB" dirty="0" err="1"/>
              <a:t>defense</a:t>
            </a:r>
            <a:r>
              <a:rPr lang="en-GB" dirty="0"/>
              <a:t>”</a:t>
            </a:r>
          </a:p>
          <a:p>
            <a:pPr lvl="2"/>
            <a:r>
              <a:rPr lang="en-GB" i="1" dirty="0"/>
              <a:t>Dao De Jing</a:t>
            </a:r>
            <a:r>
              <a:rPr lang="en-GB" dirty="0"/>
              <a:t>: “yin-yang,” “ weak-strong,” “ rigid-flexible”</a:t>
            </a:r>
          </a:p>
          <a:p>
            <a:pPr lvl="1"/>
            <a:r>
              <a:rPr lang="en-GB" dirty="0"/>
              <a:t>Using seemingly contradictory means to attain desired ends</a:t>
            </a:r>
          </a:p>
        </p:txBody>
      </p:sp>
    </p:spTree>
    <p:extLst>
      <p:ext uri="{BB962C8B-B14F-4D97-AF65-F5344CB8AC3E}">
        <p14:creationId xmlns:p14="http://schemas.microsoft.com/office/powerpoint/2010/main" val="37975990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C5F55-8FAE-63D3-9C49-A1436B969B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87128-3F3E-3DD8-D884-3A1D3E0B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Lao Tzu: The Person vs. The Book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2B0E741-8FA9-8DFE-C5B2-73486E260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C2A1D7-EA74-0CA1-D1C9-826F933EC94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Limitations of Sun Tzu's Theory:</a:t>
            </a:r>
            <a:r>
              <a:rPr lang="en-GB" dirty="0"/>
              <a:t> While </a:t>
            </a:r>
            <a:r>
              <a:rPr lang="en-GB" i="1" dirty="0"/>
              <a:t>The Art of War</a:t>
            </a:r>
            <a:r>
              <a:rPr lang="en-GB" dirty="0"/>
              <a:t> transcended time, its focus on the military sphere (due to the bifurcation of officials and generals) limited its applicability in broader political/non-military realms.</a:t>
            </a:r>
          </a:p>
          <a:p>
            <a:r>
              <a:rPr lang="en-GB" b="1" dirty="0"/>
              <a:t>Filling the Void:</a:t>
            </a:r>
            <a:r>
              <a:rPr lang="en-GB" dirty="0"/>
              <a:t> The inability of </a:t>
            </a:r>
            <a:r>
              <a:rPr lang="en-GB" i="1" dirty="0"/>
              <a:t>The Art of War</a:t>
            </a:r>
            <a:r>
              <a:rPr lang="en-GB" dirty="0"/>
              <a:t> to fully address strategic thought at higher, non-military levels ultimately paved the way for the </a:t>
            </a:r>
            <a:r>
              <a:rPr lang="en-GB" i="1" dirty="0"/>
              <a:t>Dao De Jing</a:t>
            </a:r>
            <a:r>
              <a:rPr lang="en-GB" dirty="0"/>
              <a:t> to fill this void, with Daoists further developing Lao Tzu’s thought after embracing Sun Tzu’s ideas.</a:t>
            </a:r>
          </a:p>
        </p:txBody>
      </p:sp>
    </p:spTree>
    <p:extLst>
      <p:ext uri="{BB962C8B-B14F-4D97-AF65-F5344CB8AC3E}">
        <p14:creationId xmlns:p14="http://schemas.microsoft.com/office/powerpoint/2010/main" val="18926156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2FAAE3-A46F-6D52-17FB-EAF77224B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15037-6658-1B43-F5C7-19615DA58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Conclusion: A Synthesis of Genius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1633FE-FF00-868B-6094-1BA73035A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9A06A6-0D85-0216-A235-0CC90E029C7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Sun Tzu's Genius:</a:t>
            </a:r>
            <a:r>
              <a:rPr lang="en-GB" dirty="0"/>
              <a:t> Not born in a vacuum, but a brilliant synthesis of his world.</a:t>
            </a:r>
          </a:p>
          <a:p>
            <a:r>
              <a:rPr lang="en-GB" dirty="0"/>
              <a:t>Key Influences:</a:t>
            </a:r>
          </a:p>
          <a:p>
            <a:pPr lvl="1"/>
            <a:r>
              <a:rPr lang="en-GB" b="1" dirty="0"/>
              <a:t>State of Qi:</a:t>
            </a:r>
            <a:r>
              <a:rPr lang="en-GB" dirty="0"/>
              <a:t> His birthplace, with its unique culture, traditions, and openness to reform.</a:t>
            </a:r>
          </a:p>
          <a:p>
            <a:pPr lvl="1"/>
            <a:r>
              <a:rPr lang="en-GB" b="1" dirty="0"/>
              <a:t>Tai Gong:</a:t>
            </a:r>
            <a:r>
              <a:rPr lang="en-GB" dirty="0"/>
              <a:t> The "father of Chinese military thought," laying foundational strategic and economic groundwork.</a:t>
            </a:r>
          </a:p>
          <a:p>
            <a:pPr lvl="1"/>
            <a:r>
              <a:rPr lang="en-GB" b="1" dirty="0"/>
              <a:t>Guan Zhong:</a:t>
            </a:r>
            <a:r>
              <a:rPr lang="en-GB" dirty="0"/>
              <a:t> Architect of Qi's hegemony, shaping statecraft, diplomacy, and grand strategy.</a:t>
            </a:r>
          </a:p>
          <a:p>
            <a:pPr lvl="1"/>
            <a:r>
              <a:rPr lang="en-GB" b="1" dirty="0"/>
              <a:t>The Spring and Autumn Period Zeitgeist:</a:t>
            </a:r>
          </a:p>
          <a:p>
            <a:pPr lvl="2"/>
            <a:r>
              <a:rPr lang="en-GB" dirty="0"/>
              <a:t>Rise of deception as a core principle.</a:t>
            </a:r>
          </a:p>
          <a:p>
            <a:pPr lvl="2"/>
            <a:r>
              <a:rPr lang="en-GB" dirty="0"/>
              <a:t>Advent of larger, more complex warfare.</a:t>
            </a:r>
          </a:p>
          <a:p>
            <a:pPr lvl="2"/>
            <a:r>
              <a:rPr lang="en-GB" dirty="0"/>
              <a:t>Bifurcation of officials and generals, leading to specialized military roles.</a:t>
            </a:r>
          </a:p>
          <a:p>
            <a:pPr lvl="1"/>
            <a:r>
              <a:rPr lang="en-GB" b="1" dirty="0"/>
              <a:t>Lao Tzu (the person):</a:t>
            </a:r>
            <a:r>
              <a:rPr lang="en-GB" dirty="0"/>
              <a:t> His philosophical ideas as part of the intellectual atmosphere.</a:t>
            </a:r>
          </a:p>
          <a:p>
            <a:r>
              <a:rPr lang="en-GB" b="1" dirty="0"/>
              <a:t>Enduring Legacy:</a:t>
            </a:r>
            <a:r>
              <a:rPr lang="en-GB" dirty="0"/>
              <a:t> </a:t>
            </a:r>
            <a:r>
              <a:rPr lang="en-GB" i="1" dirty="0"/>
              <a:t>The Art of War</a:t>
            </a:r>
            <a:r>
              <a:rPr lang="en-GB" dirty="0"/>
              <a:t> remains a testament to the richness and complexity of ancient Chinese thought.</a:t>
            </a:r>
          </a:p>
        </p:txBody>
      </p:sp>
    </p:spTree>
    <p:extLst>
      <p:ext uri="{BB962C8B-B14F-4D97-AF65-F5344CB8AC3E}">
        <p14:creationId xmlns:p14="http://schemas.microsoft.com/office/powerpoint/2010/main" val="16536299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31990</TotalTime>
  <Words>2665</Words>
  <Application>Microsoft Office PowerPoint</Application>
  <PresentationFormat>On-screen Show (4:3)</PresentationFormat>
  <Paragraphs>256</Paragraphs>
  <Slides>38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38</vt:i4>
      </vt:variant>
    </vt:vector>
  </HeadingPairs>
  <TitlesOfParts>
    <vt:vector size="56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1 - The Genesis of the Art of War</vt:lpstr>
      <vt:lpstr>Welcome &amp; Introduction</vt:lpstr>
      <vt:lpstr>The Genesis of The Art of War - A Modern Discovery</vt:lpstr>
      <vt:lpstr>PowerPoint Presentation</vt:lpstr>
      <vt:lpstr>PowerPoint Presentation</vt:lpstr>
      <vt:lpstr>The Genesis of The Art of War - A Modern Discovery</vt:lpstr>
      <vt:lpstr>Impacts of the Yinqueshan Texts</vt:lpstr>
      <vt:lpstr>Impacts of the Yinqueshan Texts</vt:lpstr>
      <vt:lpstr>A Paradigm Shift: The Art of War and Dao De Jing</vt:lpstr>
      <vt:lpstr>A Paradigm Shift: The Art of War and Dao De Jing</vt:lpstr>
      <vt:lpstr>The State of Qi and Sun Tzu's Birthplace</vt:lpstr>
      <vt:lpstr>The State of Qi and Sun Tzu's Birthplace</vt:lpstr>
      <vt:lpstr>Tai Gong (T’ai Kung 太公): The Father of Chinese Strategy</vt:lpstr>
      <vt:lpstr>Tai Gong (T’ai Kung 太公): The Father of Chinese Strategy</vt:lpstr>
      <vt:lpstr>Tai Gong (T’ai Kung 太公): The Father of Chinese Strategy</vt:lpstr>
      <vt:lpstr>The Unique Culture of Qi</vt:lpstr>
      <vt:lpstr>PowerPoint Presentation</vt:lpstr>
      <vt:lpstr>The Unique Culture of Qi</vt:lpstr>
      <vt:lpstr>The Rich Tapestry of Qi's Culture</vt:lpstr>
      <vt:lpstr>The Rich Tapestry of Qi's Culture</vt:lpstr>
      <vt:lpstr>Qi’s Openness to Reform</vt:lpstr>
      <vt:lpstr>Guan Zhong and Qi’s Rise to Hegemony</vt:lpstr>
      <vt:lpstr>Guan Zhong and Qi’s Rise to Hegemony</vt:lpstr>
      <vt:lpstr>Guan Zhong's Influence on Sun Tzu</vt:lpstr>
      <vt:lpstr>Guan Zhong's Influence on Sun Tzu</vt:lpstr>
      <vt:lpstr>Guan Zhong's Influence on Sun Tzu</vt:lpstr>
      <vt:lpstr>Sun Tzu and his Zeitgeist (Intellectual Climate)</vt:lpstr>
      <vt:lpstr>The Rise of Deception as the Key Principle of Warfare</vt:lpstr>
      <vt:lpstr>The Advent of a New Form of Warfare</vt:lpstr>
      <vt:lpstr>The Advent of a New Form of Warfare</vt:lpstr>
      <vt:lpstr>Bifurcation of Officials and Generals in the State</vt:lpstr>
      <vt:lpstr>Bifurcation of Officials and Generals in the State</vt:lpstr>
      <vt:lpstr>Lao Tzu: The Person vs. The Book</vt:lpstr>
      <vt:lpstr>PowerPoint Presentation</vt:lpstr>
      <vt:lpstr>Lao Tzu: The Person vs. The Book</vt:lpstr>
      <vt:lpstr>Lao Tzu: The Person vs. The Book</vt:lpstr>
      <vt:lpstr>Lao Tzu: The Person vs. The Book</vt:lpstr>
      <vt:lpstr>Conclusion: A Synthesis of Genius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2117</cp:revision>
  <dcterms:created xsi:type="dcterms:W3CDTF">2014-09-10T15:36:00Z</dcterms:created>
  <dcterms:modified xsi:type="dcterms:W3CDTF">2025-09-17T10:03:21Z</dcterms:modified>
</cp:coreProperties>
</file>