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7"/>
  </p:notesMasterIdLst>
  <p:sldIdLst>
    <p:sldId id="256" r:id="rId3"/>
    <p:sldId id="259" r:id="rId4"/>
    <p:sldId id="294" r:id="rId5"/>
    <p:sldId id="285" r:id="rId6"/>
    <p:sldId id="287" r:id="rId7"/>
    <p:sldId id="288" r:id="rId8"/>
    <p:sldId id="289" r:id="rId9"/>
    <p:sldId id="290" r:id="rId10"/>
    <p:sldId id="291" r:id="rId11"/>
    <p:sldId id="292" r:id="rId12"/>
    <p:sldId id="300" r:id="rId13"/>
    <p:sldId id="301" r:id="rId14"/>
    <p:sldId id="302" r:id="rId15"/>
    <p:sldId id="303" r:id="rId16"/>
    <p:sldId id="304" r:id="rId17"/>
    <p:sldId id="305" r:id="rId18"/>
    <p:sldId id="306" r:id="rId19"/>
    <p:sldId id="313" r:id="rId20"/>
    <p:sldId id="310" r:id="rId21"/>
    <p:sldId id="314" r:id="rId22"/>
    <p:sldId id="311" r:id="rId23"/>
    <p:sldId id="315" r:id="rId24"/>
    <p:sldId id="312" r:id="rId25"/>
    <p:sldId id="316"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8050" autoAdjust="0"/>
  </p:normalViewPr>
  <p:slideViewPr>
    <p:cSldViewPr>
      <p:cViewPr varScale="1">
        <p:scale>
          <a:sx n="63" d="100"/>
          <a:sy n="63" d="100"/>
        </p:scale>
        <p:origin x="2994"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9E242E-437D-4EFF-9FCD-FFB85571BF7B}" type="doc">
      <dgm:prSet loTypeId="urn:microsoft.com/office/officeart/2005/8/layout/process1" loCatId="process" qsTypeId="urn:microsoft.com/office/officeart/2005/8/quickstyle/simple1" qsCatId="simple" csTypeId="urn:microsoft.com/office/officeart/2005/8/colors/accent1_2" csCatId="accent1" phldr="1"/>
      <dgm:spPr/>
    </dgm:pt>
    <dgm:pt modelId="{4083CD2B-9678-4DAC-9D65-4AA68DF91707}">
      <dgm:prSet phldrT="[Text]"/>
      <dgm:spPr/>
      <dgm:t>
        <a:bodyPr/>
        <a:lstStyle/>
        <a:p>
          <a:r>
            <a:rPr lang="en-GB" dirty="0" smtClean="0"/>
            <a:t>Support the organisation</a:t>
          </a:r>
          <a:endParaRPr lang="en-US" dirty="0"/>
        </a:p>
      </dgm:t>
    </dgm:pt>
    <dgm:pt modelId="{6B236575-B89A-4D34-B864-929126EADE6A}" type="parTrans" cxnId="{3812F07D-6716-412B-8EEF-3C71677FB02A}">
      <dgm:prSet/>
      <dgm:spPr/>
      <dgm:t>
        <a:bodyPr/>
        <a:lstStyle/>
        <a:p>
          <a:endParaRPr lang="en-US"/>
        </a:p>
      </dgm:t>
    </dgm:pt>
    <dgm:pt modelId="{52A31C69-46A9-4887-9945-27B6251EFD0E}" type="sibTrans" cxnId="{3812F07D-6716-412B-8EEF-3C71677FB02A}">
      <dgm:prSet/>
      <dgm:spPr/>
      <dgm:t>
        <a:bodyPr/>
        <a:lstStyle/>
        <a:p>
          <a:endParaRPr lang="en-US"/>
        </a:p>
      </dgm:t>
    </dgm:pt>
    <dgm:pt modelId="{ABD78CFB-7EAF-49EA-8479-AA9D52A19BDB}">
      <dgm:prSet phldrT="[Text]">
        <dgm:style>
          <a:lnRef idx="0">
            <a:schemeClr val="accent4"/>
          </a:lnRef>
          <a:fillRef idx="3">
            <a:schemeClr val="accent4"/>
          </a:fillRef>
          <a:effectRef idx="3">
            <a:schemeClr val="accent4"/>
          </a:effectRef>
          <a:fontRef idx="minor">
            <a:schemeClr val="lt1"/>
          </a:fontRef>
        </dgm:style>
      </dgm:prSet>
      <dgm:spPr/>
      <dgm:t>
        <a:bodyPr/>
        <a:lstStyle/>
        <a:p>
          <a:r>
            <a:rPr lang="en-GB" dirty="0" smtClean="0"/>
            <a:t>Values that are being lived already within the organisation</a:t>
          </a:r>
          <a:endParaRPr lang="en-US" dirty="0"/>
        </a:p>
      </dgm:t>
    </dgm:pt>
    <dgm:pt modelId="{714770C7-9AC3-4F1C-BE91-F2A9FD1B4C3B}" type="parTrans" cxnId="{94DEB817-3C6E-43CF-9B8A-E343C68A9C8D}">
      <dgm:prSet/>
      <dgm:spPr/>
      <dgm:t>
        <a:bodyPr/>
        <a:lstStyle/>
        <a:p>
          <a:endParaRPr lang="en-US"/>
        </a:p>
      </dgm:t>
    </dgm:pt>
    <dgm:pt modelId="{8F29D227-113D-4EAC-A8B1-EE9924388F92}" type="sibTrans" cxnId="{94DEB817-3C6E-43CF-9B8A-E343C68A9C8D}">
      <dgm:prSet/>
      <dgm:spPr/>
      <dgm:t>
        <a:bodyPr/>
        <a:lstStyle/>
        <a:p>
          <a:endParaRPr lang="en-US"/>
        </a:p>
      </dgm:t>
    </dgm:pt>
    <dgm:pt modelId="{C9148912-ADD1-40EC-A233-A99350FEF383}">
      <dgm:prSet phldrT="[Text]">
        <dgm:style>
          <a:lnRef idx="1">
            <a:schemeClr val="accent5"/>
          </a:lnRef>
          <a:fillRef idx="3">
            <a:schemeClr val="accent5"/>
          </a:fillRef>
          <a:effectRef idx="2">
            <a:schemeClr val="accent5"/>
          </a:effectRef>
          <a:fontRef idx="minor">
            <a:schemeClr val="lt1"/>
          </a:fontRef>
        </dgm:style>
      </dgm:prSet>
      <dgm:spPr/>
      <dgm:t>
        <a:bodyPr/>
        <a:lstStyle/>
        <a:p>
          <a:r>
            <a:rPr lang="en-GB" dirty="0" smtClean="0"/>
            <a:t>Tested and tried to build ownership</a:t>
          </a:r>
          <a:endParaRPr lang="en-US" dirty="0"/>
        </a:p>
      </dgm:t>
    </dgm:pt>
    <dgm:pt modelId="{84464018-F9A9-419C-BD92-025B3E11D190}" type="parTrans" cxnId="{A9BE070D-1B71-48D2-87A4-06FF7DA84BB9}">
      <dgm:prSet/>
      <dgm:spPr/>
      <dgm:t>
        <a:bodyPr/>
        <a:lstStyle/>
        <a:p>
          <a:endParaRPr lang="en-US"/>
        </a:p>
      </dgm:t>
    </dgm:pt>
    <dgm:pt modelId="{56393201-2057-4AFA-B494-20389B0821DA}" type="sibTrans" cxnId="{A9BE070D-1B71-48D2-87A4-06FF7DA84BB9}">
      <dgm:prSet/>
      <dgm:spPr/>
      <dgm:t>
        <a:bodyPr/>
        <a:lstStyle/>
        <a:p>
          <a:endParaRPr lang="en-US"/>
        </a:p>
      </dgm:t>
    </dgm:pt>
    <dgm:pt modelId="{D51581FF-C604-4CDB-92DB-32D416202B60}">
      <dgm:prSet phldrT="[Text]">
        <dgm:style>
          <a:lnRef idx="0">
            <a:schemeClr val="accent2"/>
          </a:lnRef>
          <a:fillRef idx="3">
            <a:schemeClr val="accent2"/>
          </a:fillRef>
          <a:effectRef idx="3">
            <a:schemeClr val="accent2"/>
          </a:effectRef>
          <a:fontRef idx="minor">
            <a:schemeClr val="lt1"/>
          </a:fontRef>
        </dgm:style>
      </dgm:prSet>
      <dgm:spPr/>
      <dgm:t>
        <a:bodyPr/>
        <a:lstStyle/>
        <a:p>
          <a:r>
            <a:rPr lang="en-GB" dirty="0" smtClean="0"/>
            <a:t>Staff engage with the organisations values (by discussing, challenging, influencing, fleshing it out)</a:t>
          </a:r>
          <a:endParaRPr lang="en-US" dirty="0"/>
        </a:p>
      </dgm:t>
    </dgm:pt>
    <dgm:pt modelId="{7CADD92A-9882-4DD6-8581-4F881A96DED7}" type="parTrans" cxnId="{B3B3888B-0BF1-43F2-A0D5-7077FB327CB2}">
      <dgm:prSet/>
      <dgm:spPr/>
      <dgm:t>
        <a:bodyPr/>
        <a:lstStyle/>
        <a:p>
          <a:endParaRPr lang="en-US"/>
        </a:p>
      </dgm:t>
    </dgm:pt>
    <dgm:pt modelId="{E16F8449-1AA9-4ABF-89C3-CD565C62494F}" type="sibTrans" cxnId="{B3B3888B-0BF1-43F2-A0D5-7077FB327CB2}">
      <dgm:prSet/>
      <dgm:spPr/>
      <dgm:t>
        <a:bodyPr/>
        <a:lstStyle/>
        <a:p>
          <a:endParaRPr lang="en-US"/>
        </a:p>
      </dgm:t>
    </dgm:pt>
    <dgm:pt modelId="{CF064144-78E3-4618-9D37-E6645726477B}" type="pres">
      <dgm:prSet presAssocID="{D19E242E-437D-4EFF-9FCD-FFB85571BF7B}" presName="Name0" presStyleCnt="0">
        <dgm:presLayoutVars>
          <dgm:dir/>
          <dgm:resizeHandles val="exact"/>
        </dgm:presLayoutVars>
      </dgm:prSet>
      <dgm:spPr/>
    </dgm:pt>
    <dgm:pt modelId="{8E071179-2B5C-45CD-91B2-2A3660C9F8BC}" type="pres">
      <dgm:prSet presAssocID="{4083CD2B-9678-4DAC-9D65-4AA68DF91707}" presName="node" presStyleLbl="node1" presStyleIdx="0" presStyleCnt="4">
        <dgm:presLayoutVars>
          <dgm:bulletEnabled val="1"/>
        </dgm:presLayoutVars>
      </dgm:prSet>
      <dgm:spPr/>
      <dgm:t>
        <a:bodyPr/>
        <a:lstStyle/>
        <a:p>
          <a:endParaRPr lang="en-US"/>
        </a:p>
      </dgm:t>
    </dgm:pt>
    <dgm:pt modelId="{EE17AA14-5E21-4919-97E9-FDC9D1AC58BA}" type="pres">
      <dgm:prSet presAssocID="{52A31C69-46A9-4887-9945-27B6251EFD0E}" presName="sibTrans" presStyleLbl="sibTrans2D1" presStyleIdx="0" presStyleCnt="3"/>
      <dgm:spPr/>
      <dgm:t>
        <a:bodyPr/>
        <a:lstStyle/>
        <a:p>
          <a:endParaRPr lang="en-US"/>
        </a:p>
      </dgm:t>
    </dgm:pt>
    <dgm:pt modelId="{004B9634-C8C2-4007-88C5-A7B5176DEEEC}" type="pres">
      <dgm:prSet presAssocID="{52A31C69-46A9-4887-9945-27B6251EFD0E}" presName="connectorText" presStyleLbl="sibTrans2D1" presStyleIdx="0" presStyleCnt="3"/>
      <dgm:spPr/>
      <dgm:t>
        <a:bodyPr/>
        <a:lstStyle/>
        <a:p>
          <a:endParaRPr lang="en-US"/>
        </a:p>
      </dgm:t>
    </dgm:pt>
    <dgm:pt modelId="{DF2640E3-C874-431E-8540-EF76543036CF}" type="pres">
      <dgm:prSet presAssocID="{ABD78CFB-7EAF-49EA-8479-AA9D52A19BDB}" presName="node" presStyleLbl="node1" presStyleIdx="1" presStyleCnt="4">
        <dgm:presLayoutVars>
          <dgm:bulletEnabled val="1"/>
        </dgm:presLayoutVars>
      </dgm:prSet>
      <dgm:spPr/>
      <dgm:t>
        <a:bodyPr/>
        <a:lstStyle/>
        <a:p>
          <a:endParaRPr lang="en-US"/>
        </a:p>
      </dgm:t>
    </dgm:pt>
    <dgm:pt modelId="{1F92E800-A4CF-44B8-AD67-77D7B4AE9B50}" type="pres">
      <dgm:prSet presAssocID="{8F29D227-113D-4EAC-A8B1-EE9924388F92}" presName="sibTrans" presStyleLbl="sibTrans2D1" presStyleIdx="1" presStyleCnt="3"/>
      <dgm:spPr/>
      <dgm:t>
        <a:bodyPr/>
        <a:lstStyle/>
        <a:p>
          <a:endParaRPr lang="en-US"/>
        </a:p>
      </dgm:t>
    </dgm:pt>
    <dgm:pt modelId="{77A97117-C036-4BFE-BFBC-77FE6FED6B01}" type="pres">
      <dgm:prSet presAssocID="{8F29D227-113D-4EAC-A8B1-EE9924388F92}" presName="connectorText" presStyleLbl="sibTrans2D1" presStyleIdx="1" presStyleCnt="3"/>
      <dgm:spPr/>
      <dgm:t>
        <a:bodyPr/>
        <a:lstStyle/>
        <a:p>
          <a:endParaRPr lang="en-US"/>
        </a:p>
      </dgm:t>
    </dgm:pt>
    <dgm:pt modelId="{FB4F108B-FF5E-4EF5-8149-A622899FA9BC}" type="pres">
      <dgm:prSet presAssocID="{C9148912-ADD1-40EC-A233-A99350FEF383}" presName="node" presStyleLbl="node1" presStyleIdx="2" presStyleCnt="4">
        <dgm:presLayoutVars>
          <dgm:bulletEnabled val="1"/>
        </dgm:presLayoutVars>
      </dgm:prSet>
      <dgm:spPr/>
      <dgm:t>
        <a:bodyPr/>
        <a:lstStyle/>
        <a:p>
          <a:endParaRPr lang="en-US"/>
        </a:p>
      </dgm:t>
    </dgm:pt>
    <dgm:pt modelId="{9DCB639D-2030-476E-A805-0ABD1C75BBF2}" type="pres">
      <dgm:prSet presAssocID="{56393201-2057-4AFA-B494-20389B0821DA}" presName="sibTrans" presStyleLbl="sibTrans2D1" presStyleIdx="2" presStyleCnt="3"/>
      <dgm:spPr/>
      <dgm:t>
        <a:bodyPr/>
        <a:lstStyle/>
        <a:p>
          <a:endParaRPr lang="en-US"/>
        </a:p>
      </dgm:t>
    </dgm:pt>
    <dgm:pt modelId="{A072717E-1FD7-4435-88EC-264F80DAB86C}" type="pres">
      <dgm:prSet presAssocID="{56393201-2057-4AFA-B494-20389B0821DA}" presName="connectorText" presStyleLbl="sibTrans2D1" presStyleIdx="2" presStyleCnt="3"/>
      <dgm:spPr/>
      <dgm:t>
        <a:bodyPr/>
        <a:lstStyle/>
        <a:p>
          <a:endParaRPr lang="en-US"/>
        </a:p>
      </dgm:t>
    </dgm:pt>
    <dgm:pt modelId="{AF68716C-BEED-4354-B342-24996FBD3A9B}" type="pres">
      <dgm:prSet presAssocID="{D51581FF-C604-4CDB-92DB-32D416202B60}" presName="node" presStyleLbl="node1" presStyleIdx="3" presStyleCnt="4">
        <dgm:presLayoutVars>
          <dgm:bulletEnabled val="1"/>
        </dgm:presLayoutVars>
      </dgm:prSet>
      <dgm:spPr/>
      <dgm:t>
        <a:bodyPr/>
        <a:lstStyle/>
        <a:p>
          <a:endParaRPr lang="en-US"/>
        </a:p>
      </dgm:t>
    </dgm:pt>
  </dgm:ptLst>
  <dgm:cxnLst>
    <dgm:cxn modelId="{B3B3888B-0BF1-43F2-A0D5-7077FB327CB2}" srcId="{D19E242E-437D-4EFF-9FCD-FFB85571BF7B}" destId="{D51581FF-C604-4CDB-92DB-32D416202B60}" srcOrd="3" destOrd="0" parTransId="{7CADD92A-9882-4DD6-8581-4F881A96DED7}" sibTransId="{E16F8449-1AA9-4ABF-89C3-CD565C62494F}"/>
    <dgm:cxn modelId="{AA5CB444-BFFF-4F7C-9E11-FC641947B47F}" type="presOf" srcId="{52A31C69-46A9-4887-9945-27B6251EFD0E}" destId="{004B9634-C8C2-4007-88C5-A7B5176DEEEC}" srcOrd="1" destOrd="0" presId="urn:microsoft.com/office/officeart/2005/8/layout/process1"/>
    <dgm:cxn modelId="{489AF80C-21C1-493F-B9D3-D8DFA31323A2}" type="presOf" srcId="{D51581FF-C604-4CDB-92DB-32D416202B60}" destId="{AF68716C-BEED-4354-B342-24996FBD3A9B}" srcOrd="0" destOrd="0" presId="urn:microsoft.com/office/officeart/2005/8/layout/process1"/>
    <dgm:cxn modelId="{BEE862FA-BD58-47A8-88CB-09BDE4310495}" type="presOf" srcId="{4083CD2B-9678-4DAC-9D65-4AA68DF91707}" destId="{8E071179-2B5C-45CD-91B2-2A3660C9F8BC}" srcOrd="0" destOrd="0" presId="urn:microsoft.com/office/officeart/2005/8/layout/process1"/>
    <dgm:cxn modelId="{2447C974-5316-46F5-B3E6-98C5A5569AD9}" type="presOf" srcId="{8F29D227-113D-4EAC-A8B1-EE9924388F92}" destId="{1F92E800-A4CF-44B8-AD67-77D7B4AE9B50}" srcOrd="0" destOrd="0" presId="urn:microsoft.com/office/officeart/2005/8/layout/process1"/>
    <dgm:cxn modelId="{54DE2D09-DF88-4693-934A-3D2E621FDA8B}" type="presOf" srcId="{C9148912-ADD1-40EC-A233-A99350FEF383}" destId="{FB4F108B-FF5E-4EF5-8149-A622899FA9BC}" srcOrd="0" destOrd="0" presId="urn:microsoft.com/office/officeart/2005/8/layout/process1"/>
    <dgm:cxn modelId="{15B25242-AEA9-4778-80A2-A7CB04C278C6}" type="presOf" srcId="{8F29D227-113D-4EAC-A8B1-EE9924388F92}" destId="{77A97117-C036-4BFE-BFBC-77FE6FED6B01}" srcOrd="1" destOrd="0" presId="urn:microsoft.com/office/officeart/2005/8/layout/process1"/>
    <dgm:cxn modelId="{4ABD8BDA-9276-4530-B193-C257264E3555}" type="presOf" srcId="{D19E242E-437D-4EFF-9FCD-FFB85571BF7B}" destId="{CF064144-78E3-4618-9D37-E6645726477B}" srcOrd="0" destOrd="0" presId="urn:microsoft.com/office/officeart/2005/8/layout/process1"/>
    <dgm:cxn modelId="{43AB2EFE-EE34-4AD2-A0EA-47BCAE52FA62}" type="presOf" srcId="{56393201-2057-4AFA-B494-20389B0821DA}" destId="{A072717E-1FD7-4435-88EC-264F80DAB86C}" srcOrd="1" destOrd="0" presId="urn:microsoft.com/office/officeart/2005/8/layout/process1"/>
    <dgm:cxn modelId="{94DEB817-3C6E-43CF-9B8A-E343C68A9C8D}" srcId="{D19E242E-437D-4EFF-9FCD-FFB85571BF7B}" destId="{ABD78CFB-7EAF-49EA-8479-AA9D52A19BDB}" srcOrd="1" destOrd="0" parTransId="{714770C7-9AC3-4F1C-BE91-F2A9FD1B4C3B}" sibTransId="{8F29D227-113D-4EAC-A8B1-EE9924388F92}"/>
    <dgm:cxn modelId="{0488243A-ED01-47FC-99EC-164ED3B1D53C}" type="presOf" srcId="{ABD78CFB-7EAF-49EA-8479-AA9D52A19BDB}" destId="{DF2640E3-C874-431E-8540-EF76543036CF}" srcOrd="0" destOrd="0" presId="urn:microsoft.com/office/officeart/2005/8/layout/process1"/>
    <dgm:cxn modelId="{3812F07D-6716-412B-8EEF-3C71677FB02A}" srcId="{D19E242E-437D-4EFF-9FCD-FFB85571BF7B}" destId="{4083CD2B-9678-4DAC-9D65-4AA68DF91707}" srcOrd="0" destOrd="0" parTransId="{6B236575-B89A-4D34-B864-929126EADE6A}" sibTransId="{52A31C69-46A9-4887-9945-27B6251EFD0E}"/>
    <dgm:cxn modelId="{A9BE070D-1B71-48D2-87A4-06FF7DA84BB9}" srcId="{D19E242E-437D-4EFF-9FCD-FFB85571BF7B}" destId="{C9148912-ADD1-40EC-A233-A99350FEF383}" srcOrd="2" destOrd="0" parTransId="{84464018-F9A9-419C-BD92-025B3E11D190}" sibTransId="{56393201-2057-4AFA-B494-20389B0821DA}"/>
    <dgm:cxn modelId="{D11A8A4A-6C2D-4A80-8846-F14CFDD4C2F9}" type="presOf" srcId="{56393201-2057-4AFA-B494-20389B0821DA}" destId="{9DCB639D-2030-476E-A805-0ABD1C75BBF2}" srcOrd="0" destOrd="0" presId="urn:microsoft.com/office/officeart/2005/8/layout/process1"/>
    <dgm:cxn modelId="{217C0C4B-C64A-4106-9FB8-6202AB9B8DC9}" type="presOf" srcId="{52A31C69-46A9-4887-9945-27B6251EFD0E}" destId="{EE17AA14-5E21-4919-97E9-FDC9D1AC58BA}" srcOrd="0" destOrd="0" presId="urn:microsoft.com/office/officeart/2005/8/layout/process1"/>
    <dgm:cxn modelId="{02CDD9F1-EC7B-40C8-9032-907D169ED2E6}" type="presParOf" srcId="{CF064144-78E3-4618-9D37-E6645726477B}" destId="{8E071179-2B5C-45CD-91B2-2A3660C9F8BC}" srcOrd="0" destOrd="0" presId="urn:microsoft.com/office/officeart/2005/8/layout/process1"/>
    <dgm:cxn modelId="{4AF6B9A5-CEFE-4E3B-9B99-77781F3C8FC8}" type="presParOf" srcId="{CF064144-78E3-4618-9D37-E6645726477B}" destId="{EE17AA14-5E21-4919-97E9-FDC9D1AC58BA}" srcOrd="1" destOrd="0" presId="urn:microsoft.com/office/officeart/2005/8/layout/process1"/>
    <dgm:cxn modelId="{F7DB7EAA-AE0F-4318-A557-A0D3A319995E}" type="presParOf" srcId="{EE17AA14-5E21-4919-97E9-FDC9D1AC58BA}" destId="{004B9634-C8C2-4007-88C5-A7B5176DEEEC}" srcOrd="0" destOrd="0" presId="urn:microsoft.com/office/officeart/2005/8/layout/process1"/>
    <dgm:cxn modelId="{5CC7C064-2C5B-47F5-BC98-7FBC132C6709}" type="presParOf" srcId="{CF064144-78E3-4618-9D37-E6645726477B}" destId="{DF2640E3-C874-431E-8540-EF76543036CF}" srcOrd="2" destOrd="0" presId="urn:microsoft.com/office/officeart/2005/8/layout/process1"/>
    <dgm:cxn modelId="{B2595C1C-BE58-4512-AAE8-883F9DE32C1B}" type="presParOf" srcId="{CF064144-78E3-4618-9D37-E6645726477B}" destId="{1F92E800-A4CF-44B8-AD67-77D7B4AE9B50}" srcOrd="3" destOrd="0" presId="urn:microsoft.com/office/officeart/2005/8/layout/process1"/>
    <dgm:cxn modelId="{3556F11D-E395-4B84-B4DC-CFDD3ED6B9BD}" type="presParOf" srcId="{1F92E800-A4CF-44B8-AD67-77D7B4AE9B50}" destId="{77A97117-C036-4BFE-BFBC-77FE6FED6B01}" srcOrd="0" destOrd="0" presId="urn:microsoft.com/office/officeart/2005/8/layout/process1"/>
    <dgm:cxn modelId="{81F2CE4E-B1B7-4B59-A447-669B756262A3}" type="presParOf" srcId="{CF064144-78E3-4618-9D37-E6645726477B}" destId="{FB4F108B-FF5E-4EF5-8149-A622899FA9BC}" srcOrd="4" destOrd="0" presId="urn:microsoft.com/office/officeart/2005/8/layout/process1"/>
    <dgm:cxn modelId="{9B513139-03A7-46C0-BF34-5822EE7784C5}" type="presParOf" srcId="{CF064144-78E3-4618-9D37-E6645726477B}" destId="{9DCB639D-2030-476E-A805-0ABD1C75BBF2}" srcOrd="5" destOrd="0" presId="urn:microsoft.com/office/officeart/2005/8/layout/process1"/>
    <dgm:cxn modelId="{587B9D46-F2DC-455E-A679-622080DC349B}" type="presParOf" srcId="{9DCB639D-2030-476E-A805-0ABD1C75BBF2}" destId="{A072717E-1FD7-4435-88EC-264F80DAB86C}" srcOrd="0" destOrd="0" presId="urn:microsoft.com/office/officeart/2005/8/layout/process1"/>
    <dgm:cxn modelId="{13968989-A7DE-46C1-B675-5B804D8FB905}" type="presParOf" srcId="{CF064144-78E3-4618-9D37-E6645726477B}" destId="{AF68716C-BEED-4354-B342-24996FBD3A9B}"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071179-2B5C-45CD-91B2-2A3660C9F8BC}">
      <dsp:nvSpPr>
        <dsp:cNvPr id="0" name=""/>
        <dsp:cNvSpPr/>
      </dsp:nvSpPr>
      <dsp:spPr>
        <a:xfrm>
          <a:off x="3516" y="1353339"/>
          <a:ext cx="1537312" cy="211140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Support the organisation</a:t>
          </a:r>
          <a:endParaRPr lang="en-US" sz="1500" kern="1200" dirty="0"/>
        </a:p>
      </dsp:txBody>
      <dsp:txXfrm>
        <a:off x="48542" y="1398365"/>
        <a:ext cx="1447260" cy="2021350"/>
      </dsp:txXfrm>
    </dsp:sp>
    <dsp:sp modelId="{EE17AA14-5E21-4919-97E9-FDC9D1AC58BA}">
      <dsp:nvSpPr>
        <dsp:cNvPr id="0" name=""/>
        <dsp:cNvSpPr/>
      </dsp:nvSpPr>
      <dsp:spPr>
        <a:xfrm>
          <a:off x="1694559" y="2218414"/>
          <a:ext cx="325910" cy="3812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US" sz="1200" kern="1200"/>
        </a:p>
      </dsp:txBody>
      <dsp:txXfrm>
        <a:off x="1694559" y="2294665"/>
        <a:ext cx="228137" cy="228751"/>
      </dsp:txXfrm>
    </dsp:sp>
    <dsp:sp modelId="{DF2640E3-C874-431E-8540-EF76543036CF}">
      <dsp:nvSpPr>
        <dsp:cNvPr id="0" name=""/>
        <dsp:cNvSpPr/>
      </dsp:nvSpPr>
      <dsp:spPr>
        <a:xfrm>
          <a:off x="2155753" y="1353339"/>
          <a:ext cx="1537312" cy="2111402"/>
        </a:xfrm>
        <a:prstGeom prst="roundRect">
          <a:avLst>
            <a:gd name="adj" fmla="val 10000"/>
          </a:avLst>
        </a:prstGeom>
        <a:gradFill rotWithShape="1">
          <a:gsLst>
            <a:gs pos="0">
              <a:schemeClr val="accent4">
                <a:shade val="60000"/>
              </a:schemeClr>
            </a:gs>
            <a:gs pos="33000">
              <a:schemeClr val="accent4">
                <a:tint val="86500"/>
              </a:schemeClr>
            </a:gs>
            <a:gs pos="46750">
              <a:schemeClr val="accent4">
                <a:tint val="71000"/>
                <a:satMod val="112000"/>
              </a:schemeClr>
            </a:gs>
            <a:gs pos="53000">
              <a:schemeClr val="accent4">
                <a:tint val="71000"/>
                <a:satMod val="112000"/>
              </a:schemeClr>
            </a:gs>
            <a:gs pos="68000">
              <a:schemeClr val="accent4">
                <a:tint val="86000"/>
              </a:schemeClr>
            </a:gs>
            <a:gs pos="100000">
              <a:schemeClr val="accent4">
                <a:shade val="60000"/>
              </a:schemeClr>
            </a:gs>
          </a:gsLst>
          <a:lin ang="8350000" scaled="1"/>
        </a:gradFill>
        <a:ln>
          <a:noFill/>
        </a:ln>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dsp:spPr>
      <dsp:style>
        <a:lnRef idx="0">
          <a:schemeClr val="accent4"/>
        </a:lnRef>
        <a:fillRef idx="3">
          <a:schemeClr val="accent4"/>
        </a:fillRef>
        <a:effectRef idx="3">
          <a:schemeClr val="accent4"/>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Values that are being lived already within the organisation</a:t>
          </a:r>
          <a:endParaRPr lang="en-US" sz="1500" kern="1200" dirty="0"/>
        </a:p>
      </dsp:txBody>
      <dsp:txXfrm>
        <a:off x="2200779" y="1398365"/>
        <a:ext cx="1447260" cy="2021350"/>
      </dsp:txXfrm>
    </dsp:sp>
    <dsp:sp modelId="{1F92E800-A4CF-44B8-AD67-77D7B4AE9B50}">
      <dsp:nvSpPr>
        <dsp:cNvPr id="0" name=""/>
        <dsp:cNvSpPr/>
      </dsp:nvSpPr>
      <dsp:spPr>
        <a:xfrm>
          <a:off x="3846796" y="2218414"/>
          <a:ext cx="325910" cy="3812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US" sz="1200" kern="1200"/>
        </a:p>
      </dsp:txBody>
      <dsp:txXfrm>
        <a:off x="3846796" y="2294665"/>
        <a:ext cx="228137" cy="228751"/>
      </dsp:txXfrm>
    </dsp:sp>
    <dsp:sp modelId="{FB4F108B-FF5E-4EF5-8149-A622899FA9BC}">
      <dsp:nvSpPr>
        <dsp:cNvPr id="0" name=""/>
        <dsp:cNvSpPr/>
      </dsp:nvSpPr>
      <dsp:spPr>
        <a:xfrm>
          <a:off x="4307990" y="1353339"/>
          <a:ext cx="1537312" cy="2111402"/>
        </a:xfrm>
        <a:prstGeom prst="roundRect">
          <a:avLst>
            <a:gd name="adj" fmla="val 10000"/>
          </a:avLst>
        </a:prstGeom>
        <a:gradFill rotWithShape="1">
          <a:gsLst>
            <a:gs pos="0">
              <a:schemeClr val="accent5">
                <a:shade val="60000"/>
              </a:schemeClr>
            </a:gs>
            <a:gs pos="33000">
              <a:schemeClr val="accent5">
                <a:tint val="86500"/>
              </a:schemeClr>
            </a:gs>
            <a:gs pos="46750">
              <a:schemeClr val="accent5">
                <a:tint val="71000"/>
                <a:satMod val="112000"/>
              </a:schemeClr>
            </a:gs>
            <a:gs pos="53000">
              <a:schemeClr val="accent5">
                <a:tint val="71000"/>
                <a:satMod val="112000"/>
              </a:schemeClr>
            </a:gs>
            <a:gs pos="68000">
              <a:schemeClr val="accent5">
                <a:tint val="86000"/>
              </a:schemeClr>
            </a:gs>
            <a:gs pos="100000">
              <a:schemeClr val="accent5">
                <a:shade val="60000"/>
              </a:schemeClr>
            </a:gs>
          </a:gsLst>
          <a:lin ang="8350000" scaled="1"/>
        </a:gradFill>
        <a:ln w="9525" cap="flat" cmpd="sng" algn="ctr">
          <a:solidFill>
            <a:schemeClr val="accent5">
              <a:shade val="48000"/>
              <a:satMod val="110000"/>
            </a:schemeClr>
          </a:solidFill>
          <a:prstDash val="solid"/>
        </a:ln>
        <a:effectLst>
          <a:outerShdw blurRad="190500" dist="228600" dir="2700000" sy="90000" rotWithShape="0">
            <a:srgbClr val="000000">
              <a:alpha val="25500"/>
            </a:srgbClr>
          </a:outerShdw>
        </a:effectLst>
      </dsp:spPr>
      <dsp:style>
        <a:lnRef idx="1">
          <a:schemeClr val="accent5"/>
        </a:lnRef>
        <a:fillRef idx="3">
          <a:schemeClr val="accent5"/>
        </a:fillRef>
        <a:effectRef idx="2">
          <a:schemeClr val="accent5"/>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Tested and tried to build ownership</a:t>
          </a:r>
          <a:endParaRPr lang="en-US" sz="1500" kern="1200" dirty="0"/>
        </a:p>
      </dsp:txBody>
      <dsp:txXfrm>
        <a:off x="4353016" y="1398365"/>
        <a:ext cx="1447260" cy="2021350"/>
      </dsp:txXfrm>
    </dsp:sp>
    <dsp:sp modelId="{9DCB639D-2030-476E-A805-0ABD1C75BBF2}">
      <dsp:nvSpPr>
        <dsp:cNvPr id="0" name=""/>
        <dsp:cNvSpPr/>
      </dsp:nvSpPr>
      <dsp:spPr>
        <a:xfrm>
          <a:off x="5999033" y="2218414"/>
          <a:ext cx="325910" cy="3812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US" sz="1200" kern="1200"/>
        </a:p>
      </dsp:txBody>
      <dsp:txXfrm>
        <a:off x="5999033" y="2294665"/>
        <a:ext cx="228137" cy="228751"/>
      </dsp:txXfrm>
    </dsp:sp>
    <dsp:sp modelId="{AF68716C-BEED-4354-B342-24996FBD3A9B}">
      <dsp:nvSpPr>
        <dsp:cNvPr id="0" name=""/>
        <dsp:cNvSpPr/>
      </dsp:nvSpPr>
      <dsp:spPr>
        <a:xfrm>
          <a:off x="6460227" y="1353339"/>
          <a:ext cx="1537312" cy="2111402"/>
        </a:xfrm>
        <a:prstGeom prst="roundRect">
          <a:avLst>
            <a:gd name="adj" fmla="val 10000"/>
          </a:avLst>
        </a:prstGeom>
        <a:gradFill rotWithShape="1">
          <a:gsLst>
            <a:gs pos="0">
              <a:schemeClr val="accent2">
                <a:shade val="60000"/>
              </a:schemeClr>
            </a:gs>
            <a:gs pos="33000">
              <a:schemeClr val="accent2">
                <a:tint val="86500"/>
              </a:schemeClr>
            </a:gs>
            <a:gs pos="46750">
              <a:schemeClr val="accent2">
                <a:tint val="71000"/>
                <a:satMod val="112000"/>
              </a:schemeClr>
            </a:gs>
            <a:gs pos="53000">
              <a:schemeClr val="accent2">
                <a:tint val="71000"/>
                <a:satMod val="112000"/>
              </a:schemeClr>
            </a:gs>
            <a:gs pos="68000">
              <a:schemeClr val="accent2">
                <a:tint val="86000"/>
              </a:schemeClr>
            </a:gs>
            <a:gs pos="100000">
              <a:schemeClr val="accent2">
                <a:shade val="60000"/>
              </a:schemeClr>
            </a:gs>
          </a:gsLst>
          <a:lin ang="8350000" scaled="1"/>
        </a:gradFill>
        <a:ln>
          <a:noFill/>
        </a:ln>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dsp:spPr>
      <dsp:style>
        <a:lnRef idx="0">
          <a:schemeClr val="accent2"/>
        </a:lnRef>
        <a:fillRef idx="3">
          <a:schemeClr val="accent2"/>
        </a:fillRef>
        <a:effectRef idx="3">
          <a:schemeClr val="accent2"/>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Staff engage with the organisations values (by discussing, challenging, influencing, fleshing it out)</a:t>
          </a:r>
          <a:endParaRPr lang="en-US" sz="1500" kern="1200" dirty="0"/>
        </a:p>
      </dsp:txBody>
      <dsp:txXfrm>
        <a:off x="6505253" y="1398365"/>
        <a:ext cx="1447260" cy="2021350"/>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E62FEF5-193B-497A-93C0-4263987E333F}" type="datetimeFigureOut">
              <a:rPr lang="en-US" smtClean="0"/>
              <a:t>10/26/2020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21CC366-3813-43BF-B227-91487A7983E2}"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ngagedly.com/impact-of-employee-engagement-on-productivity/"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People’s values, beliefs and attitudes are formed over time through many  influences and</a:t>
            </a:r>
            <a:r>
              <a:rPr lang="en-GB" baseline="0" dirty="0" smtClean="0"/>
              <a:t> </a:t>
            </a:r>
            <a:r>
              <a:rPr lang="en-GB" dirty="0" smtClean="0"/>
              <a:t>experiences. </a:t>
            </a:r>
          </a:p>
          <a:p>
            <a:r>
              <a:rPr lang="en-GB" dirty="0" smtClean="0"/>
              <a:t>Values – own set of principles which are of great importance to you</a:t>
            </a:r>
          </a:p>
          <a:p>
            <a:r>
              <a:rPr lang="en-GB" dirty="0" smtClean="0"/>
              <a:t>Beliefs – ideas that are accepted to be true </a:t>
            </a:r>
            <a:r>
              <a:rPr lang="en-GB" dirty="0" smtClean="0"/>
              <a:t>to </a:t>
            </a:r>
            <a:r>
              <a:rPr lang="en-GB" dirty="0" smtClean="0"/>
              <a:t>you</a:t>
            </a:r>
          </a:p>
          <a:p>
            <a:r>
              <a:rPr lang="en-GB" dirty="0" smtClean="0"/>
              <a:t>Attitudes – way of thinking or feeling or acting out our beliefs and values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The combination of </a:t>
            </a:r>
            <a:r>
              <a:rPr lang="en-GB" dirty="0" smtClean="0"/>
              <a:t>our </a:t>
            </a:r>
            <a:r>
              <a:rPr lang="en-GB" dirty="0" smtClean="0"/>
              <a:t>personal values, beliefs and attitudes are our moral principles that guide us in life and affect our behaviour. </a:t>
            </a:r>
            <a:endParaRPr lang="en-GB" dirty="0"/>
          </a:p>
        </p:txBody>
      </p:sp>
      <p:sp>
        <p:nvSpPr>
          <p:cNvPr id="4" name="Slide Number Placeholder 3"/>
          <p:cNvSpPr>
            <a:spLocks noGrp="1"/>
          </p:cNvSpPr>
          <p:nvPr>
            <p:ph type="sldNum" sz="quarter" idx="10"/>
          </p:nvPr>
        </p:nvSpPr>
        <p:spPr/>
        <p:txBody>
          <a:bodyPr/>
          <a:lstStyle/>
          <a:p>
            <a:fld id="{021CC366-3813-43BF-B227-91487A7983E2}" type="slidenum">
              <a:rPr lang="en-US" smtClean="0"/>
              <a:t>3</a:t>
            </a:fld>
            <a:endParaRPr lang="en-US"/>
          </a:p>
        </p:txBody>
      </p:sp>
    </p:spTree>
    <p:extLst>
      <p:ext uri="{BB962C8B-B14F-4D97-AF65-F5344CB8AC3E}">
        <p14:creationId xmlns:p14="http://schemas.microsoft.com/office/powerpoint/2010/main" val="3852516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b="0" i="0" kern="1200" dirty="0" smtClean="0">
                <a:solidFill>
                  <a:schemeClr val="tx1"/>
                </a:solidFill>
                <a:effectLst/>
                <a:latin typeface="+mn-lt"/>
                <a:ea typeface="+mn-ea"/>
                <a:cs typeface="+mn-cs"/>
              </a:rPr>
              <a:t>The diagram shows the influences on us that result in our behaviour and whether that resulting behaviour is ethical. The diagram first outlines the sources of our beliefs. It then shows the relationship between the beliefs and values to our attitudes and our resulting behaviour.</a:t>
            </a:r>
            <a:endParaRPr lang="en-GB" dirty="0" smtClean="0"/>
          </a:p>
          <a:p>
            <a:endParaRPr lang="en-GB" dirty="0" smtClean="0"/>
          </a:p>
          <a:p>
            <a:r>
              <a:rPr lang="en-GB" sz="1200" b="0" i="0" kern="1200" dirty="0" smtClean="0">
                <a:solidFill>
                  <a:schemeClr val="tx1"/>
                </a:solidFill>
                <a:effectLst/>
                <a:latin typeface="+mn-lt"/>
                <a:ea typeface="+mn-ea"/>
                <a:cs typeface="+mn-cs"/>
              </a:rPr>
              <a:t>What is a </a:t>
            </a:r>
            <a:r>
              <a:rPr lang="en-GB" sz="1200" b="1" i="0" kern="1200" dirty="0" smtClean="0">
                <a:solidFill>
                  <a:schemeClr val="tx1"/>
                </a:solidFill>
                <a:effectLst/>
                <a:latin typeface="+mn-lt"/>
                <a:ea typeface="+mn-ea"/>
                <a:cs typeface="+mn-cs"/>
              </a:rPr>
              <a:t>belief</a:t>
            </a:r>
            <a:r>
              <a:rPr lang="en-GB" sz="1200" b="0" i="0" kern="1200" dirty="0" smtClean="0">
                <a:solidFill>
                  <a:schemeClr val="tx1"/>
                </a:solidFill>
                <a:effectLst/>
                <a:latin typeface="+mn-lt"/>
                <a:ea typeface="+mn-ea"/>
                <a:cs typeface="+mn-cs"/>
              </a:rPr>
              <a:t>?</a:t>
            </a:r>
          </a:p>
          <a:p>
            <a:r>
              <a:rPr lang="en-GB" sz="1200" b="0" i="0" kern="1200" dirty="0" smtClean="0">
                <a:solidFill>
                  <a:schemeClr val="tx1"/>
                </a:solidFill>
                <a:effectLst/>
                <a:latin typeface="+mn-lt"/>
                <a:ea typeface="+mn-ea"/>
                <a:cs typeface="+mn-cs"/>
              </a:rPr>
              <a:t>A belief is an idea that a person holds as being true. A person can base a belief upon certainties probabilities or matters of faith.</a:t>
            </a:r>
          </a:p>
          <a:p>
            <a:r>
              <a:rPr lang="en-GB" sz="1200" b="0" i="0" kern="1200" dirty="0" smtClean="0">
                <a:solidFill>
                  <a:schemeClr val="tx1"/>
                </a:solidFill>
                <a:effectLst/>
                <a:latin typeface="+mn-lt"/>
                <a:ea typeface="+mn-ea"/>
                <a:cs typeface="+mn-cs"/>
              </a:rPr>
              <a:t>A belief can come from different sources, including:</a:t>
            </a:r>
          </a:p>
          <a:p>
            <a:r>
              <a:rPr lang="en-GB" sz="1200" b="0" i="0" kern="1200" dirty="0" smtClean="0">
                <a:solidFill>
                  <a:schemeClr val="tx1"/>
                </a:solidFill>
                <a:effectLst/>
                <a:latin typeface="+mn-lt"/>
                <a:ea typeface="+mn-ea"/>
                <a:cs typeface="+mn-cs"/>
              </a:rPr>
              <a:t>a person’s own experiences or experiments</a:t>
            </a:r>
          </a:p>
          <a:p>
            <a:r>
              <a:rPr lang="en-GB" sz="1200" b="0" i="0" kern="1200" dirty="0" smtClean="0">
                <a:solidFill>
                  <a:schemeClr val="tx1"/>
                </a:solidFill>
                <a:effectLst/>
                <a:latin typeface="+mn-lt"/>
                <a:ea typeface="+mn-ea"/>
                <a:cs typeface="+mn-cs"/>
              </a:rPr>
              <a:t>the acceptance of cultural and societal norms (e.g. religion- belief in God or belief</a:t>
            </a:r>
            <a:r>
              <a:rPr lang="en-GB" sz="1200" b="0" i="0" kern="1200" baseline="0" dirty="0" smtClean="0">
                <a:solidFill>
                  <a:schemeClr val="tx1"/>
                </a:solidFill>
                <a:effectLst/>
                <a:latin typeface="+mn-lt"/>
                <a:ea typeface="+mn-ea"/>
                <a:cs typeface="+mn-cs"/>
              </a:rPr>
              <a:t> in life on other planets</a:t>
            </a:r>
            <a:r>
              <a:rPr lang="en-GB" sz="1200" b="0" i="0" kern="1200" dirty="0" smtClean="0">
                <a:solidFill>
                  <a:schemeClr val="tx1"/>
                </a:solidFill>
                <a:effectLst/>
                <a:latin typeface="+mn-lt"/>
                <a:ea typeface="+mn-ea"/>
                <a:cs typeface="+mn-cs"/>
              </a:rPr>
              <a:t>)</a:t>
            </a:r>
          </a:p>
          <a:p>
            <a:r>
              <a:rPr lang="en-GB" sz="1200" b="0" i="0" kern="1200" dirty="0" smtClean="0">
                <a:solidFill>
                  <a:schemeClr val="tx1"/>
                </a:solidFill>
                <a:effectLst/>
                <a:latin typeface="+mn-lt"/>
                <a:ea typeface="+mn-ea"/>
                <a:cs typeface="+mn-cs"/>
              </a:rPr>
              <a:t>what other people say (e.g. education</a:t>
            </a:r>
            <a:r>
              <a:rPr lang="en-GB" sz="1200" b="0" i="0" kern="1200" baseline="0" dirty="0" smtClean="0">
                <a:solidFill>
                  <a:schemeClr val="tx1"/>
                </a:solidFill>
                <a:effectLst/>
                <a:latin typeface="+mn-lt"/>
                <a:ea typeface="+mn-ea"/>
                <a:cs typeface="+mn-cs"/>
              </a:rPr>
              <a:t> – belief in evolution </a:t>
            </a:r>
            <a:r>
              <a:rPr lang="en-GB" sz="1200" b="0" i="0" kern="1200" dirty="0" smtClean="0">
                <a:solidFill>
                  <a:schemeClr val="tx1"/>
                </a:solidFill>
                <a:effectLst/>
                <a:latin typeface="+mn-lt"/>
                <a:ea typeface="+mn-ea"/>
                <a:cs typeface="+mn-cs"/>
              </a:rPr>
              <a:t>).</a:t>
            </a:r>
          </a:p>
          <a:p>
            <a:r>
              <a:rPr lang="en-GB" sz="1200" b="0" i="0" kern="1200" dirty="0" smtClean="0">
                <a:solidFill>
                  <a:schemeClr val="tx1"/>
                </a:solidFill>
                <a:effectLst/>
                <a:latin typeface="+mn-lt"/>
                <a:ea typeface="+mn-ea"/>
                <a:cs typeface="+mn-cs"/>
              </a:rPr>
              <a:t>A potential belief sits with the person until they accept it as truth, and adopt it as part of their individual belief system.</a:t>
            </a:r>
          </a:p>
          <a:p>
            <a:r>
              <a:rPr lang="en-GB" sz="1200" b="0" i="0" kern="1200" dirty="0" smtClean="0">
                <a:solidFill>
                  <a:schemeClr val="tx1"/>
                </a:solidFill>
                <a:effectLst/>
                <a:latin typeface="+mn-lt"/>
                <a:ea typeface="+mn-ea"/>
                <a:cs typeface="+mn-cs"/>
              </a:rPr>
              <a:t>Each person evaluates and seeks sound reasons or evidence for these potential beliefs in their own way.</a:t>
            </a:r>
          </a:p>
          <a:p>
            <a:r>
              <a:rPr lang="en-GB" sz="1200" b="0" i="0" kern="1200" dirty="0" smtClean="0">
                <a:solidFill>
                  <a:schemeClr val="tx1"/>
                </a:solidFill>
                <a:effectLst/>
                <a:latin typeface="+mn-lt"/>
                <a:ea typeface="+mn-ea"/>
                <a:cs typeface="+mn-cs"/>
              </a:rPr>
              <a:t>Once a person accepts a belief as a truth they are willing to defend, it can be said to form part of their belief system.</a:t>
            </a:r>
          </a:p>
          <a:p>
            <a:r>
              <a:rPr lang="en-GB" sz="1200" b="0" i="0" kern="1200" dirty="0" smtClean="0">
                <a:solidFill>
                  <a:schemeClr val="tx1"/>
                </a:solidFill>
                <a:effectLst/>
                <a:latin typeface="+mn-lt"/>
                <a:ea typeface="+mn-ea"/>
                <a:cs typeface="+mn-cs"/>
              </a:rPr>
              <a:t>What is a </a:t>
            </a:r>
            <a:r>
              <a:rPr lang="en-GB" sz="1200" b="1" i="0" kern="1200" dirty="0" smtClean="0">
                <a:solidFill>
                  <a:schemeClr val="tx1"/>
                </a:solidFill>
                <a:effectLst/>
                <a:latin typeface="+mn-lt"/>
                <a:ea typeface="+mn-ea"/>
                <a:cs typeface="+mn-cs"/>
              </a:rPr>
              <a:t>personal</a:t>
            </a:r>
            <a:r>
              <a:rPr lang="en-GB" sz="1200" b="0" i="0" kern="1200" dirty="0" smtClean="0">
                <a:solidFill>
                  <a:schemeClr val="tx1"/>
                </a:solidFill>
                <a:effectLst/>
                <a:latin typeface="+mn-lt"/>
                <a:ea typeface="+mn-ea"/>
                <a:cs typeface="+mn-cs"/>
              </a:rPr>
              <a:t> </a:t>
            </a:r>
            <a:r>
              <a:rPr lang="en-GB" sz="1200" b="1" i="0" kern="1200" dirty="0" smtClean="0">
                <a:solidFill>
                  <a:schemeClr val="tx1"/>
                </a:solidFill>
                <a:effectLst/>
                <a:latin typeface="+mn-lt"/>
                <a:ea typeface="+mn-ea"/>
                <a:cs typeface="+mn-cs"/>
              </a:rPr>
              <a:t>value</a:t>
            </a:r>
            <a:r>
              <a:rPr lang="en-GB" sz="1200" b="0" i="0" kern="1200" dirty="0" smtClean="0">
                <a:solidFill>
                  <a:schemeClr val="tx1"/>
                </a:solidFill>
                <a:effectLst/>
                <a:latin typeface="+mn-lt"/>
                <a:ea typeface="+mn-ea"/>
                <a:cs typeface="+mn-cs"/>
              </a:rPr>
              <a:t>?</a:t>
            </a:r>
          </a:p>
          <a:p>
            <a:r>
              <a:rPr lang="en-GB" sz="1200" b="0" i="0" kern="1200" dirty="0" smtClean="0">
                <a:solidFill>
                  <a:schemeClr val="tx1"/>
                </a:solidFill>
                <a:effectLst/>
                <a:latin typeface="+mn-lt"/>
                <a:ea typeface="+mn-ea"/>
                <a:cs typeface="+mn-cs"/>
              </a:rPr>
              <a:t>Values are stable long-lasting beliefs about what is important to a person. They become standards by which people order their lives and make their choices.</a:t>
            </a:r>
          </a:p>
          <a:p>
            <a:r>
              <a:rPr lang="en-GB" sz="1200" b="0" i="0" kern="1200" dirty="0" smtClean="0">
                <a:solidFill>
                  <a:schemeClr val="tx1"/>
                </a:solidFill>
                <a:effectLst/>
                <a:latin typeface="+mn-lt"/>
                <a:ea typeface="+mn-ea"/>
                <a:cs typeface="+mn-cs"/>
              </a:rPr>
              <a:t>A belief will develop into a value when the person’s commitment to it grows and they see it as being important.</a:t>
            </a:r>
          </a:p>
          <a:p>
            <a:r>
              <a:rPr lang="en-GB" sz="1200" b="0" i="0" kern="1200" dirty="0" smtClean="0">
                <a:solidFill>
                  <a:schemeClr val="tx1"/>
                </a:solidFill>
                <a:effectLst/>
                <a:latin typeface="+mn-lt"/>
                <a:ea typeface="+mn-ea"/>
                <a:cs typeface="+mn-cs"/>
              </a:rPr>
              <a:t>It is possible to categorise beliefs into different types of values – examples include values that relate to happiness, wealth, career success or family. </a:t>
            </a:r>
          </a:p>
          <a:p>
            <a:r>
              <a:rPr lang="en-GB" sz="1200" b="0" i="0" kern="1200" dirty="0" smtClean="0">
                <a:solidFill>
                  <a:schemeClr val="tx1"/>
                </a:solidFill>
                <a:effectLst/>
                <a:latin typeface="+mn-lt"/>
                <a:ea typeface="+mn-ea"/>
                <a:cs typeface="+mn-cs"/>
              </a:rPr>
              <a:t>What is an </a:t>
            </a:r>
            <a:r>
              <a:rPr lang="en-GB" sz="1200" b="1" i="0" kern="1200" dirty="0" smtClean="0">
                <a:solidFill>
                  <a:schemeClr val="tx1"/>
                </a:solidFill>
                <a:effectLst/>
                <a:latin typeface="+mn-lt"/>
                <a:ea typeface="+mn-ea"/>
                <a:cs typeface="+mn-cs"/>
              </a:rPr>
              <a:t>attitude</a:t>
            </a:r>
            <a:r>
              <a:rPr lang="en-GB" sz="1200" b="0" i="0" kern="1200" dirty="0" smtClean="0">
                <a:solidFill>
                  <a:schemeClr val="tx1"/>
                </a:solidFill>
                <a:effectLst/>
                <a:latin typeface="+mn-lt"/>
                <a:ea typeface="+mn-ea"/>
                <a:cs typeface="+mn-cs"/>
              </a:rPr>
              <a:t>?</a:t>
            </a:r>
          </a:p>
          <a:p>
            <a:r>
              <a:rPr lang="en-GB" sz="1200" b="0" i="0" kern="1200" dirty="0" smtClean="0">
                <a:solidFill>
                  <a:schemeClr val="tx1"/>
                </a:solidFill>
                <a:effectLst/>
                <a:latin typeface="+mn-lt"/>
                <a:ea typeface="+mn-ea"/>
                <a:cs typeface="+mn-cs"/>
              </a:rPr>
              <a:t>Attitudes are the mental </a:t>
            </a:r>
            <a:r>
              <a:rPr lang="en-GB" sz="1200" b="0" i="0" kern="1200" dirty="0" smtClean="0">
                <a:solidFill>
                  <a:schemeClr val="tx1"/>
                </a:solidFill>
                <a:effectLst/>
                <a:latin typeface="+mn-lt"/>
                <a:ea typeface="+mn-ea"/>
                <a:cs typeface="+mn-cs"/>
              </a:rPr>
              <a:t>state </a:t>
            </a:r>
            <a:r>
              <a:rPr lang="en-GB" sz="1200" b="0" i="0" kern="1200" dirty="0" smtClean="0">
                <a:solidFill>
                  <a:schemeClr val="tx1"/>
                </a:solidFill>
                <a:effectLst/>
                <a:latin typeface="+mn-lt"/>
                <a:ea typeface="+mn-ea"/>
                <a:cs typeface="+mn-cs"/>
              </a:rPr>
              <a:t>people have towards others </a:t>
            </a:r>
            <a:r>
              <a:rPr lang="en-GB" sz="1200" b="0" i="0" kern="1200" dirty="0" smtClean="0">
                <a:solidFill>
                  <a:schemeClr val="tx1"/>
                </a:solidFill>
                <a:effectLst/>
                <a:latin typeface="+mn-lt"/>
                <a:ea typeface="+mn-ea"/>
                <a:cs typeface="+mn-cs"/>
              </a:rPr>
              <a:t>before </a:t>
            </a:r>
            <a:r>
              <a:rPr lang="en-GB" sz="1200" b="0" i="0" kern="1200" dirty="0" smtClean="0">
                <a:solidFill>
                  <a:schemeClr val="tx1"/>
                </a:solidFill>
                <a:effectLst/>
                <a:latin typeface="+mn-lt"/>
                <a:ea typeface="+mn-ea"/>
                <a:cs typeface="+mn-cs"/>
              </a:rPr>
              <a:t>making decisions that result in behaviour. People primarily form their attitudes from underlying values and beliefs.</a:t>
            </a:r>
          </a:p>
          <a:p>
            <a:r>
              <a:rPr lang="en-GB" sz="1200" b="0" i="0" kern="1200" dirty="0" smtClean="0">
                <a:solidFill>
                  <a:schemeClr val="tx1"/>
                </a:solidFill>
                <a:effectLst/>
                <a:latin typeface="+mn-lt"/>
                <a:ea typeface="+mn-ea"/>
                <a:cs typeface="+mn-cs"/>
              </a:rPr>
              <a:t>However, factors which may not have been internalised as beliefs and values can still influence a person’s attitudes at the point of decision-making</a:t>
            </a:r>
            <a:r>
              <a:rPr lang="en-GB" sz="1200" b="0" i="0" kern="1200" dirty="0" smtClean="0">
                <a:solidFill>
                  <a:schemeClr val="tx1"/>
                </a:solidFill>
                <a:effectLst/>
                <a:latin typeface="+mn-lt"/>
                <a:ea typeface="+mn-ea"/>
                <a:cs typeface="+mn-cs"/>
              </a:rPr>
              <a:t>. So how we behave towards people</a:t>
            </a:r>
            <a:r>
              <a:rPr lang="en-GB" sz="1200" b="0" i="0" kern="1200" baseline="0" dirty="0" smtClean="0">
                <a:solidFill>
                  <a:schemeClr val="tx1"/>
                </a:solidFill>
                <a:effectLst/>
                <a:latin typeface="+mn-lt"/>
                <a:ea typeface="+mn-ea"/>
                <a:cs typeface="+mn-cs"/>
              </a:rPr>
              <a:t> with different beliefs to us</a:t>
            </a:r>
            <a:r>
              <a:rPr lang="en-GB" sz="1200" b="0" i="0" kern="1200" dirty="0" smtClean="0">
                <a:solidFill>
                  <a:schemeClr val="tx1"/>
                </a:solidFill>
                <a:effectLst/>
                <a:latin typeface="+mn-lt"/>
                <a:ea typeface="+mn-ea"/>
                <a:cs typeface="+mn-cs"/>
              </a:rPr>
              <a:t> </a:t>
            </a:r>
            <a:endParaRPr lang="en-GB" dirty="0" smtClean="0"/>
          </a:p>
        </p:txBody>
      </p:sp>
      <p:sp>
        <p:nvSpPr>
          <p:cNvPr id="4" name="Slide Number Placeholder 3"/>
          <p:cNvSpPr>
            <a:spLocks noGrp="1"/>
          </p:cNvSpPr>
          <p:nvPr>
            <p:ph type="sldNum" sz="quarter" idx="10"/>
          </p:nvPr>
        </p:nvSpPr>
        <p:spPr/>
        <p:txBody>
          <a:bodyPr/>
          <a:lstStyle/>
          <a:p>
            <a:fld id="{021CC366-3813-43BF-B227-91487A7983E2}" type="slidenum">
              <a:rPr lang="en-US" smtClean="0"/>
              <a:t>4</a:t>
            </a:fld>
            <a:endParaRPr lang="en-US"/>
          </a:p>
        </p:txBody>
      </p:sp>
    </p:spTree>
    <p:extLst>
      <p:ext uri="{BB962C8B-B14F-4D97-AF65-F5344CB8AC3E}">
        <p14:creationId xmlns:p14="http://schemas.microsoft.com/office/powerpoint/2010/main" val="14243659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the belief Pyramid model shows that The actions people take in an organisation </a:t>
            </a:r>
            <a:r>
              <a:rPr lang="en-GB" dirty="0" smtClean="0"/>
              <a:t>which are </a:t>
            </a:r>
            <a:r>
              <a:rPr lang="en-GB" dirty="0" smtClean="0"/>
              <a:t>motivated by the beliefs they hold about what they should do and why. These beliefs are created by their </a:t>
            </a:r>
            <a:r>
              <a:rPr lang="en-GB" dirty="0" smtClean="0"/>
              <a:t>experiences</a:t>
            </a:r>
            <a:r>
              <a:rPr lang="en-GB" baseline="0" dirty="0" smtClean="0"/>
              <a:t> and the environment they are given to work in, the education they have received to get to this stage or the training opportunities they are provided whist in the company.</a:t>
            </a:r>
            <a:endParaRPr lang="en-GB" dirty="0" smtClean="0"/>
          </a:p>
          <a:p>
            <a:endParaRPr lang="en-GB" dirty="0" smtClean="0"/>
          </a:p>
          <a:p>
            <a:r>
              <a:rPr lang="en-GB" sz="1200" b="0" i="0" kern="1200" dirty="0" smtClean="0">
                <a:solidFill>
                  <a:schemeClr val="tx1"/>
                </a:solidFill>
                <a:effectLst/>
                <a:latin typeface="+mn-lt"/>
                <a:ea typeface="+mn-ea"/>
                <a:cs typeface="+mn-cs"/>
              </a:rPr>
              <a:t>Leaders often make the mistake of working only the action layer of the pyramid. They create new action plans, new policies, new proc</a:t>
            </a:r>
            <a:r>
              <a:rPr lang="en-GB" dirty="0" smtClean="0"/>
              <a:t>edures, new organization structures — in hopes of transforming results — only to find that nothing has really changed in the way people think. </a:t>
            </a:r>
          </a:p>
          <a:p>
            <a:r>
              <a:rPr lang="en-GB" sz="1200" b="0" i="0" kern="1200" dirty="0" smtClean="0">
                <a:solidFill>
                  <a:schemeClr val="tx1"/>
                </a:solidFill>
                <a:effectLst/>
                <a:latin typeface="+mn-lt"/>
                <a:ea typeface="+mn-ea"/>
                <a:cs typeface="+mn-cs"/>
              </a:rPr>
              <a:t>By creating new, meaningful experiences for employees</a:t>
            </a:r>
            <a:r>
              <a:rPr lang="en-GB" sz="1200" b="0" i="0" kern="1200" baseline="0" dirty="0" smtClean="0">
                <a:solidFill>
                  <a:schemeClr val="tx1"/>
                </a:solidFill>
                <a:effectLst/>
                <a:latin typeface="+mn-lt"/>
                <a:ea typeface="+mn-ea"/>
                <a:cs typeface="+mn-cs"/>
              </a:rPr>
              <a:t> –these on-the-ground experiences demonstrate that leaders were serious about collaboration and team-driven results will strengthen the belief in the organisation, which will result in motivated actions by its employees and produce results and this will form part of their every day lifestyle  - motivated employees.</a:t>
            </a:r>
          </a:p>
          <a:p>
            <a:pPr fontAlgn="base"/>
            <a:r>
              <a:rPr lang="en-GB" sz="1200" b="0" i="0" kern="1200" dirty="0" smtClean="0">
                <a:solidFill>
                  <a:schemeClr val="tx1"/>
                </a:solidFill>
                <a:effectLst/>
                <a:latin typeface="+mn-lt"/>
                <a:ea typeface="+mn-ea"/>
                <a:cs typeface="+mn-cs"/>
              </a:rPr>
              <a:t>When leaders start at the bottom of The </a:t>
            </a:r>
            <a:r>
              <a:rPr lang="en-GB" sz="1200" b="0" i="0" kern="1200" dirty="0" smtClean="0">
                <a:solidFill>
                  <a:schemeClr val="tx1"/>
                </a:solidFill>
                <a:effectLst/>
                <a:latin typeface="+mn-lt"/>
                <a:ea typeface="+mn-ea"/>
                <a:cs typeface="+mn-cs"/>
              </a:rPr>
              <a:t>belief </a:t>
            </a:r>
            <a:r>
              <a:rPr lang="en-GB" sz="1200" b="0" i="0" kern="1200" dirty="0" smtClean="0">
                <a:solidFill>
                  <a:schemeClr val="tx1"/>
                </a:solidFill>
                <a:effectLst/>
                <a:latin typeface="+mn-lt"/>
                <a:ea typeface="+mn-ea"/>
                <a:cs typeface="+mn-cs"/>
              </a:rPr>
              <a:t>Pyramid and work their way up, results are achieved faster, more efficiently, and most importantly, they are sustained. That’s because leaders who tap into the hearts and minds of their employees and paint a compelling picture of success give their teams something to hold onto and to work towards. </a:t>
            </a:r>
          </a:p>
          <a:p>
            <a:pPr fontAlgn="base"/>
            <a:r>
              <a:rPr lang="en-GB" sz="1200" b="0" i="0" kern="1200" dirty="0" smtClean="0">
                <a:solidFill>
                  <a:schemeClr val="tx1"/>
                </a:solidFill>
                <a:effectLst/>
                <a:latin typeface="+mn-lt"/>
                <a:ea typeface="+mn-ea"/>
                <a:cs typeface="+mn-cs"/>
              </a:rPr>
              <a:t>When leaders engage their employees through meaningful experiences that draw a clear line between their beliefs, actions, and organizational success, </a:t>
            </a:r>
            <a:r>
              <a:rPr lang="en-GB" sz="1200" b="0" i="0" u="none" strike="noStrike" kern="1200" dirty="0" smtClean="0">
                <a:solidFill>
                  <a:schemeClr val="tx1"/>
                </a:solidFill>
                <a:effectLst/>
                <a:latin typeface="+mn-lt"/>
                <a:ea typeface="+mn-ea"/>
                <a:cs typeface="+mn-cs"/>
                <a:hlinkClick r:id="rId3"/>
              </a:rPr>
              <a:t>business results soar</a:t>
            </a:r>
            <a:r>
              <a:rPr lang="en-GB" sz="1200" b="0" i="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21CC366-3813-43BF-B227-91487A7983E2}" type="slidenum">
              <a:rPr lang="en-US" smtClean="0"/>
              <a:t>5</a:t>
            </a:fld>
            <a:endParaRPr lang="en-US"/>
          </a:p>
        </p:txBody>
      </p:sp>
    </p:spTree>
    <p:extLst>
      <p:ext uri="{BB962C8B-B14F-4D97-AF65-F5344CB8AC3E}">
        <p14:creationId xmlns:p14="http://schemas.microsoft.com/office/powerpoint/2010/main" val="9766856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Values can also be seen as a type of social reasoning that helps a person’s adapts to their environment, and values have implications</a:t>
            </a:r>
            <a:r>
              <a:rPr lang="en-GB" baseline="0" dirty="0" smtClean="0"/>
              <a:t> on</a:t>
            </a:r>
            <a:r>
              <a:rPr lang="en-GB" dirty="0" smtClean="0"/>
              <a:t> behaviour. A value is consequently something that guides us in our choices, influence our actions and helps us adapt to our environment. </a:t>
            </a:r>
          </a:p>
          <a:p>
            <a:endParaRPr lang="en-GB" dirty="0"/>
          </a:p>
        </p:txBody>
      </p:sp>
      <p:sp>
        <p:nvSpPr>
          <p:cNvPr id="4" name="Slide Number Placeholder 3"/>
          <p:cNvSpPr>
            <a:spLocks noGrp="1"/>
          </p:cNvSpPr>
          <p:nvPr>
            <p:ph type="sldNum" sz="quarter" idx="10"/>
          </p:nvPr>
        </p:nvSpPr>
        <p:spPr/>
        <p:txBody>
          <a:bodyPr/>
          <a:lstStyle/>
          <a:p>
            <a:fld id="{021CC366-3813-43BF-B227-91487A7983E2}" type="slidenum">
              <a:rPr lang="en-US" smtClean="0"/>
              <a:t>8</a:t>
            </a:fld>
            <a:endParaRPr lang="en-US"/>
          </a:p>
        </p:txBody>
      </p:sp>
    </p:spTree>
    <p:extLst>
      <p:ext uri="{BB962C8B-B14F-4D97-AF65-F5344CB8AC3E}">
        <p14:creationId xmlns:p14="http://schemas.microsoft.com/office/powerpoint/2010/main" val="41053772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Shared values – like respect, trust, </a:t>
            </a:r>
            <a:r>
              <a:rPr lang="en-GB" dirty="0" smtClean="0"/>
              <a:t>loyalty</a:t>
            </a:r>
            <a:endParaRPr lang="en-GB" dirty="0" smtClean="0"/>
          </a:p>
          <a:p>
            <a:endParaRPr lang="en-GB" dirty="0"/>
          </a:p>
        </p:txBody>
      </p:sp>
      <p:sp>
        <p:nvSpPr>
          <p:cNvPr id="4" name="Slide Number Placeholder 3"/>
          <p:cNvSpPr>
            <a:spLocks noGrp="1"/>
          </p:cNvSpPr>
          <p:nvPr>
            <p:ph type="sldNum" sz="quarter" idx="10"/>
          </p:nvPr>
        </p:nvSpPr>
        <p:spPr/>
        <p:txBody>
          <a:bodyPr/>
          <a:lstStyle/>
          <a:p>
            <a:fld id="{021CC366-3813-43BF-B227-91487A7983E2}" type="slidenum">
              <a:rPr lang="en-US" smtClean="0"/>
              <a:t>10</a:t>
            </a:fld>
            <a:endParaRPr lang="en-US"/>
          </a:p>
        </p:txBody>
      </p:sp>
    </p:spTree>
    <p:extLst>
      <p:ext uri="{BB962C8B-B14F-4D97-AF65-F5344CB8AC3E}">
        <p14:creationId xmlns:p14="http://schemas.microsoft.com/office/powerpoint/2010/main" val="4576518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Examples – belief in God</a:t>
            </a:r>
          </a:p>
          <a:p>
            <a:r>
              <a:rPr lang="en-GB" dirty="0" smtClean="0"/>
              <a:t>Cultural – societal/ regional norms ..belief in</a:t>
            </a:r>
            <a:r>
              <a:rPr lang="en-GB" baseline="0" dirty="0" smtClean="0"/>
              <a:t> equality, fairness way we treat each other</a:t>
            </a:r>
          </a:p>
          <a:p>
            <a:r>
              <a:rPr lang="en-GB" baseline="0" dirty="0" smtClean="0"/>
              <a:t>Moral – principles that help us decide what is right and wrong </a:t>
            </a:r>
            <a:endParaRPr lang="en-GB" dirty="0"/>
          </a:p>
        </p:txBody>
      </p:sp>
      <p:sp>
        <p:nvSpPr>
          <p:cNvPr id="4" name="Slide Number Placeholder 3"/>
          <p:cNvSpPr>
            <a:spLocks noGrp="1"/>
          </p:cNvSpPr>
          <p:nvPr>
            <p:ph type="sldNum" sz="quarter" idx="10"/>
          </p:nvPr>
        </p:nvSpPr>
        <p:spPr/>
        <p:txBody>
          <a:bodyPr/>
          <a:lstStyle/>
          <a:p>
            <a:fld id="{021CC366-3813-43BF-B227-91487A7983E2}" type="slidenum">
              <a:rPr lang="en-US" smtClean="0"/>
              <a:t>11</a:t>
            </a:fld>
            <a:endParaRPr lang="en-US"/>
          </a:p>
        </p:txBody>
      </p:sp>
    </p:spTree>
    <p:extLst>
      <p:ext uri="{BB962C8B-B14F-4D97-AF65-F5344CB8AC3E}">
        <p14:creationId xmlns:p14="http://schemas.microsoft.com/office/powerpoint/2010/main" val="33647252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Organisational norms and values are a group product; even though all members of the group would not have the same values, a majority of active members would agree on them and members of the group would be aware of the group’s support for a given value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This </a:t>
            </a:r>
            <a:r>
              <a:rPr lang="en-GB" sz="1200" kern="1200" dirty="0" err="1" smtClean="0">
                <a:solidFill>
                  <a:schemeClr val="tx1"/>
                </a:solidFill>
                <a:effectLst/>
                <a:latin typeface="+mn-lt"/>
                <a:ea typeface="+mn-ea"/>
                <a:cs typeface="+mn-cs"/>
              </a:rPr>
              <a:t>creats</a:t>
            </a:r>
            <a:r>
              <a:rPr lang="en-GB" sz="1200" kern="1200" dirty="0" smtClean="0">
                <a:solidFill>
                  <a:schemeClr val="tx1"/>
                </a:solidFill>
                <a:effectLst/>
                <a:latin typeface="+mn-lt"/>
                <a:ea typeface="+mn-ea"/>
                <a:cs typeface="+mn-cs"/>
              </a:rPr>
              <a:t> an organisational culture based</a:t>
            </a:r>
            <a:r>
              <a:rPr lang="en-GB" sz="1200" kern="1200" baseline="0" dirty="0" smtClean="0">
                <a:solidFill>
                  <a:schemeClr val="tx1"/>
                </a:solidFill>
                <a:effectLst/>
                <a:latin typeface="+mn-lt"/>
                <a:ea typeface="+mn-ea"/>
                <a:cs typeface="+mn-cs"/>
              </a:rPr>
              <a:t> on these </a:t>
            </a:r>
            <a:r>
              <a:rPr lang="en-GB" sz="1200" kern="1200" dirty="0" smtClean="0">
                <a:solidFill>
                  <a:schemeClr val="tx1"/>
                </a:solidFill>
                <a:effectLst/>
                <a:latin typeface="+mn-lt"/>
                <a:ea typeface="+mn-ea"/>
                <a:cs typeface="+mn-cs"/>
              </a:rPr>
              <a:t>shared beliefs, norms, values, knowledge, and understanding held by members of an organisation. ‘If there is no substantial agreement that a limited set of values is important in a social unit, a strong culture cannot be said to exist’. Establishing a new or modified organisational culture is a long-term process and can be done by creating a shared understanding of the organisation’s vision and values.</a:t>
            </a:r>
            <a:endParaRPr lang="en-GB" dirty="0"/>
          </a:p>
        </p:txBody>
      </p:sp>
      <p:sp>
        <p:nvSpPr>
          <p:cNvPr id="4" name="Slide Number Placeholder 3"/>
          <p:cNvSpPr>
            <a:spLocks noGrp="1"/>
          </p:cNvSpPr>
          <p:nvPr>
            <p:ph type="sldNum" sz="quarter" idx="10"/>
          </p:nvPr>
        </p:nvSpPr>
        <p:spPr/>
        <p:txBody>
          <a:bodyPr/>
          <a:lstStyle/>
          <a:p>
            <a:fld id="{021CC366-3813-43BF-B227-91487A7983E2}" type="slidenum">
              <a:rPr lang="en-US" smtClean="0"/>
              <a:t>18</a:t>
            </a:fld>
            <a:endParaRPr lang="en-US"/>
          </a:p>
        </p:txBody>
      </p:sp>
    </p:spTree>
    <p:extLst>
      <p:ext uri="{BB962C8B-B14F-4D97-AF65-F5344CB8AC3E}">
        <p14:creationId xmlns:p14="http://schemas.microsoft.com/office/powerpoint/2010/main" val="17112428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Alignment is important because when you have the alignment it release commitment, enthusiasm , because you are able to come to the organisation  and you don’t have to park your personal values outside, but you can instead be who you truly are and leaving any element</a:t>
            </a:r>
            <a:r>
              <a:rPr lang="en-GB" baseline="0" dirty="0" smtClean="0"/>
              <a:t> of your outside the office will create a facade of your true self and will create a frustration and effect your productivity and there is misalignment between your ego and your self and cannot have a high performance</a:t>
            </a:r>
            <a:endParaRPr lang="en-GB" dirty="0" smtClean="0"/>
          </a:p>
          <a:p>
            <a:endParaRPr lang="en-GB" dirty="0" smtClean="0"/>
          </a:p>
          <a:p>
            <a:r>
              <a:rPr lang="en-GB" dirty="0" smtClean="0"/>
              <a:t>To build and maintain a values-driven organisation or team, you need to know how to initiate and influence your leadership and culture.  Discovering how values underpin this is an important step.  And to</a:t>
            </a:r>
            <a:r>
              <a:rPr lang="en-GB" baseline="0" dirty="0" smtClean="0"/>
              <a:t> </a:t>
            </a:r>
            <a:r>
              <a:rPr lang="en-GB" dirty="0" smtClean="0"/>
              <a:t>identify where and how your organisation is thriving by employee engagement.</a:t>
            </a:r>
          </a:p>
          <a:p>
            <a:endParaRPr lang="en-GB" dirty="0" smtClean="0"/>
          </a:p>
          <a:p>
            <a:r>
              <a:rPr lang="en-GB" sz="1200" b="0" i="0" kern="1200" dirty="0" smtClean="0">
                <a:solidFill>
                  <a:schemeClr val="tx1"/>
                </a:solidFill>
                <a:effectLst/>
                <a:latin typeface="+mn-lt"/>
                <a:ea typeface="+mn-ea"/>
                <a:cs typeface="+mn-cs"/>
              </a:rPr>
              <a:t>This will provide you with detailed understanding of the personal motivations of employees, their experience within your organization, and the direction the organization should be heading.</a:t>
            </a:r>
          </a:p>
          <a:p>
            <a:r>
              <a:rPr lang="en-GB" sz="1200" b="0" i="0" kern="1200" dirty="0" smtClean="0">
                <a:solidFill>
                  <a:schemeClr val="tx1"/>
                </a:solidFill>
                <a:effectLst/>
                <a:latin typeface="+mn-lt"/>
                <a:ea typeface="+mn-ea"/>
                <a:cs typeface="+mn-cs"/>
              </a:rPr>
              <a:t>It can generate deep, meaningful conversations about the purpose, priorities, and strategy of the organization and the well-being of all stakeholders</a:t>
            </a:r>
          </a:p>
          <a:p>
            <a:r>
              <a:rPr lang="en-GB" sz="1200" b="0" i="0" kern="1200" dirty="0" smtClean="0">
                <a:solidFill>
                  <a:schemeClr val="tx1"/>
                </a:solidFill>
                <a:effectLst/>
                <a:latin typeface="+mn-lt"/>
                <a:ea typeface="+mn-ea"/>
                <a:cs typeface="+mn-cs"/>
              </a:rPr>
              <a:t>Values hold the power to drive meaningful differences in performance by shaping a culture, and when misused, can undermine performance with toxic force.</a:t>
            </a:r>
            <a:endParaRPr lang="en-GB" dirty="0"/>
          </a:p>
        </p:txBody>
      </p:sp>
      <p:sp>
        <p:nvSpPr>
          <p:cNvPr id="4" name="Slide Number Placeholder 3"/>
          <p:cNvSpPr>
            <a:spLocks noGrp="1"/>
          </p:cNvSpPr>
          <p:nvPr>
            <p:ph type="sldNum" sz="quarter" idx="10"/>
          </p:nvPr>
        </p:nvSpPr>
        <p:spPr/>
        <p:txBody>
          <a:bodyPr/>
          <a:lstStyle/>
          <a:p>
            <a:fld id="{021CC366-3813-43BF-B227-91487A7983E2}" type="slidenum">
              <a:rPr lang="en-US" smtClean="0"/>
              <a:t>19</a:t>
            </a:fld>
            <a:endParaRPr lang="en-US"/>
          </a:p>
        </p:txBody>
      </p:sp>
    </p:spTree>
    <p:extLst>
      <p:ext uri="{BB962C8B-B14F-4D97-AF65-F5344CB8AC3E}">
        <p14:creationId xmlns:p14="http://schemas.microsoft.com/office/powerpoint/2010/main" val="23296171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ways of achieving sameness of values in an organisation and its employees: selection and socialisation. Selection is the set of procedures through which an organisation chooses its members. It is the initial match between individual and organisational values. Who do you recruit? Organisational socialisation is the process through which an individual comes to understand the values, abilities, expected behaviours, and social knowledge that are essential for assuming an organisational role and for participating as an organisational member. first hiring people with the desired values and then maintaining and reinforcing them by socialisation. The socialisation can be done in many ways with training and teamwork, etc., but the important part is that the employee understands and agrees with the values, norms, and behaviours of the organisation.</a:t>
            </a:r>
          </a:p>
          <a:p>
            <a:endParaRPr lang="en-GB" dirty="0" smtClean="0"/>
          </a:p>
          <a:p>
            <a:r>
              <a:rPr lang="en-GB" sz="1200" kern="1200" dirty="0" smtClean="0">
                <a:solidFill>
                  <a:schemeClr val="tx1"/>
                </a:solidFill>
                <a:effectLst/>
                <a:latin typeface="+mn-lt"/>
                <a:ea typeface="+mn-ea"/>
                <a:cs typeface="+mn-cs"/>
              </a:rPr>
              <a:t>It helps that people are attracted to organisations with similar values and tend to stay longer with such a company. When our values and priorities match the values and priorities of a particular organisation, we are happier and more likely to maintain an association with an organisation. Matching the individual value with the organisation helps to avoid hiring an employee with contradictory values. And instead</a:t>
            </a:r>
            <a:r>
              <a:rPr lang="en-GB" sz="1200" kern="1200" baseline="0" dirty="0" smtClean="0">
                <a:solidFill>
                  <a:schemeClr val="tx1"/>
                </a:solidFill>
                <a:effectLst/>
                <a:latin typeface="+mn-lt"/>
                <a:ea typeface="+mn-ea"/>
                <a:cs typeface="+mn-cs"/>
              </a:rPr>
              <a:t> get the right work force so it can increase its productivity by having a highly motivated team.</a:t>
            </a:r>
          </a:p>
        </p:txBody>
      </p:sp>
      <p:sp>
        <p:nvSpPr>
          <p:cNvPr id="4" name="Slide Number Placeholder 3"/>
          <p:cNvSpPr>
            <a:spLocks noGrp="1"/>
          </p:cNvSpPr>
          <p:nvPr>
            <p:ph type="sldNum" sz="quarter" idx="10"/>
          </p:nvPr>
        </p:nvSpPr>
        <p:spPr/>
        <p:txBody>
          <a:bodyPr/>
          <a:lstStyle/>
          <a:p>
            <a:fld id="{021CC366-3813-43BF-B227-91487A7983E2}" type="slidenum">
              <a:rPr lang="en-US" smtClean="0"/>
              <a:t>20</a:t>
            </a:fld>
            <a:endParaRPr lang="en-US"/>
          </a:p>
        </p:txBody>
      </p:sp>
    </p:spTree>
    <p:extLst>
      <p:ext uri="{BB962C8B-B14F-4D97-AF65-F5344CB8AC3E}">
        <p14:creationId xmlns:p14="http://schemas.microsoft.com/office/powerpoint/2010/main" val="23919339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Defining the company core values. The next step is identifying techniques that are suitable to the organisation, and that support the values. All this with the aim of increasing external and internal customer satisfaction with a reduced amount of resources.</a:t>
            </a:r>
          </a:p>
          <a:p>
            <a:r>
              <a:rPr lang="en-GB" sz="1200" kern="1200" dirty="0" smtClean="0">
                <a:solidFill>
                  <a:schemeClr val="tx1"/>
                </a:solidFill>
                <a:effectLst/>
                <a:latin typeface="+mn-lt"/>
                <a:ea typeface="+mn-ea"/>
                <a:cs typeface="+mn-cs"/>
              </a:rPr>
              <a:t>To</a:t>
            </a:r>
            <a:r>
              <a:rPr lang="en-GB" sz="1200" kern="1200" baseline="0" dirty="0" smtClean="0">
                <a:solidFill>
                  <a:schemeClr val="tx1"/>
                </a:solidFill>
                <a:effectLst/>
                <a:latin typeface="+mn-lt"/>
                <a:ea typeface="+mn-ea"/>
                <a:cs typeface="+mn-cs"/>
              </a:rPr>
              <a:t> create a </a:t>
            </a:r>
            <a:r>
              <a:rPr lang="en-GB" sz="1200" kern="1200" dirty="0" smtClean="0">
                <a:solidFill>
                  <a:schemeClr val="tx1"/>
                </a:solidFill>
                <a:effectLst/>
                <a:latin typeface="+mn-lt"/>
                <a:ea typeface="+mn-ea"/>
                <a:cs typeface="+mn-cs"/>
              </a:rPr>
              <a:t>culture of an organisation consisting of the shared norms, values, and beliefs of members. </a:t>
            </a:r>
            <a:r>
              <a:rPr lang="en-GB" dirty="0" smtClean="0"/>
              <a:t>The culture should observe the surface, e.g. language, products, clothing, stories told about the company, and organisation. The</a:t>
            </a:r>
            <a:r>
              <a:rPr lang="en-GB" baseline="0" dirty="0" smtClean="0"/>
              <a:t> culture is also built on the </a:t>
            </a:r>
            <a:r>
              <a:rPr lang="en-GB" dirty="0" smtClean="0"/>
              <a:t>beliefs and values, e.g. strategies, goals, and philosophies</a:t>
            </a:r>
            <a:r>
              <a:rPr lang="en-GB" baseline="0" dirty="0" smtClean="0"/>
              <a:t> and especially looking at </a:t>
            </a:r>
            <a:r>
              <a:rPr lang="en-GB" dirty="0" smtClean="0"/>
              <a:t>underlying assumptions ,</a:t>
            </a:r>
            <a:r>
              <a:rPr lang="en-GB" baseline="0" dirty="0" smtClean="0"/>
              <a:t> the </a:t>
            </a:r>
            <a:r>
              <a:rPr lang="en-GB" dirty="0" smtClean="0"/>
              <a:t>unconscious biases and taken for granted, and as such they tend to be very hard to change.</a:t>
            </a:r>
            <a:endParaRPr lang="en-GB" dirty="0"/>
          </a:p>
        </p:txBody>
      </p:sp>
      <p:sp>
        <p:nvSpPr>
          <p:cNvPr id="4" name="Slide Number Placeholder 3"/>
          <p:cNvSpPr>
            <a:spLocks noGrp="1"/>
          </p:cNvSpPr>
          <p:nvPr>
            <p:ph type="sldNum" sz="quarter" idx="10"/>
          </p:nvPr>
        </p:nvSpPr>
        <p:spPr/>
        <p:txBody>
          <a:bodyPr/>
          <a:lstStyle/>
          <a:p>
            <a:fld id="{021CC366-3813-43BF-B227-91487A7983E2}" type="slidenum">
              <a:rPr lang="en-US" smtClean="0"/>
              <a:t>21</a:t>
            </a:fld>
            <a:endParaRPr lang="en-US"/>
          </a:p>
        </p:txBody>
      </p:sp>
    </p:spTree>
    <p:extLst>
      <p:ext uri="{BB962C8B-B14F-4D97-AF65-F5344CB8AC3E}">
        <p14:creationId xmlns:p14="http://schemas.microsoft.com/office/powerpoint/2010/main" val="14085749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Barrets</a:t>
            </a:r>
            <a:r>
              <a:rPr lang="en-GB" dirty="0" smtClean="0"/>
              <a:t> model looks at the growth of individuals based on their values. When in an organisation one can determine if this the right organisation by seeing own values and matching with the organisations. Every human being on the planet grows and develops within seven well defined areas. These areas are defined in the Barrett Seven Levels of Consciousness Model </a:t>
            </a:r>
            <a:r>
              <a:rPr lang="en-GB" sz="1200" b="0" i="0" kern="1200" dirty="0" smtClean="0">
                <a:solidFill>
                  <a:schemeClr val="tx1"/>
                </a:solidFill>
                <a:effectLst/>
                <a:latin typeface="+mn-lt"/>
                <a:ea typeface="+mn-ea"/>
                <a:cs typeface="+mn-cs"/>
              </a:rPr>
              <a:t>The Barrett Model is the breakthrough work of Richard Barrett. Inspired by Abraham Maslow’s Hierarchy of Needs.</a:t>
            </a:r>
            <a:r>
              <a:rPr lang="en-GB" dirty="0" smtClean="0"/>
              <a:t> Each area focuses on a particular need that is common to all people. The level of growth and development of an individual depends on their ability to satisfy these needs.</a:t>
            </a:r>
          </a:p>
          <a:p>
            <a:r>
              <a:rPr lang="en-GB" dirty="0" smtClean="0"/>
              <a:t>At different times you may find that you focus more on some levels and less on others, in response to changing life conditions. It is important to understand that in terms of the seven areas higher is not better; for example it will be difficult for you to focus on helping others if you are having health and money problems.</a:t>
            </a:r>
          </a:p>
          <a:p>
            <a:endParaRPr lang="en-GB" dirty="0" smtClean="0"/>
          </a:p>
          <a:p>
            <a:r>
              <a:rPr lang="en-GB" dirty="0" smtClean="0"/>
              <a:t>Our values reflect what is important to us. They are a shorthand way of describing our individual motivations. Together with our beliefs, they are the causal factors that drive our decision-making.</a:t>
            </a:r>
          </a:p>
          <a:p>
            <a:r>
              <a:rPr lang="en-GB" dirty="0" smtClean="0"/>
              <a:t>Values can be positive or fear-based (limiting). For example, honesty, trust and accountability are positive values, whereas blame, revenge and manipulation are potentially limiting, or fear-based, values.</a:t>
            </a:r>
          </a:p>
          <a:p>
            <a:r>
              <a:rPr lang="en-GB" dirty="0" smtClean="0"/>
              <a:t>Personal mastery involves overcoming or eliminating our fear-based beliefs. When our beliefs or behaviours are out of alignment with what is really important to us - our values, we lack authenticity</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22</a:t>
            </a:fld>
            <a:endParaRPr lang="en-GB" altLang="en-US"/>
          </a:p>
        </p:txBody>
      </p:sp>
    </p:spTree>
    <p:extLst>
      <p:ext uri="{BB962C8B-B14F-4D97-AF65-F5344CB8AC3E}">
        <p14:creationId xmlns:p14="http://schemas.microsoft.com/office/powerpoint/2010/main" val="27128029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92500"/>
          </a:bodyPr>
          <a:lstStyle/>
          <a:p>
            <a:pPr fontAlgn="base"/>
            <a:r>
              <a:rPr lang="en-GB" altLang="en-US" dirty="0" smtClean="0"/>
              <a:t>Robert </a:t>
            </a:r>
            <a:r>
              <a:rPr lang="en-GB" altLang="en-US" dirty="0" err="1" smtClean="0"/>
              <a:t>Dilts</a:t>
            </a:r>
            <a:r>
              <a:rPr lang="en-GB" altLang="en-US" dirty="0" smtClean="0"/>
              <a:t>. The model helps us to understand the different levels at which we experience our world, developed </a:t>
            </a:r>
            <a:r>
              <a:rPr lang="en-GB" altLang="en-US" dirty="0" smtClean="0"/>
              <a:t>in the 1970's by international expert in leadership and change management</a:t>
            </a:r>
            <a:r>
              <a:rPr lang="en-GB" altLang="en-US" dirty="0" smtClean="0"/>
              <a:t>,</a:t>
            </a:r>
            <a:r>
              <a:rPr lang="en-GB" sz="1200" b="0" i="0" kern="120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The different levels are: environment, behaviour, capabilities, values and beliefs, identity and purpose. </a:t>
            </a:r>
            <a:r>
              <a:rPr lang="en-GB" sz="1200" b="0" i="0" kern="1200" dirty="0" smtClean="0">
                <a:solidFill>
                  <a:schemeClr val="tx1"/>
                </a:solidFill>
                <a:effectLst/>
                <a:latin typeface="+mn-lt"/>
                <a:ea typeface="+mn-ea"/>
                <a:cs typeface="+mn-cs"/>
              </a:rPr>
              <a:t> The model</a:t>
            </a:r>
            <a:r>
              <a:rPr lang="en-GB" sz="1200" b="0" i="0" kern="1200" baseline="0" dirty="0" smtClean="0">
                <a:solidFill>
                  <a:schemeClr val="tx1"/>
                </a:solidFill>
                <a:effectLst/>
                <a:latin typeface="+mn-lt"/>
                <a:ea typeface="+mn-ea"/>
                <a:cs typeface="+mn-cs"/>
              </a:rPr>
              <a:t> looks at bringing change.. Individual or in an organisation</a:t>
            </a:r>
            <a:endParaRPr lang="en-GB" sz="1200" b="0" i="0" kern="1200" dirty="0" smtClean="0">
              <a:solidFill>
                <a:schemeClr val="tx1"/>
              </a:solidFill>
              <a:effectLst/>
              <a:latin typeface="+mn-lt"/>
              <a:ea typeface="+mn-ea"/>
              <a:cs typeface="+mn-cs"/>
            </a:endParaRPr>
          </a:p>
          <a:p>
            <a:pPr fontAlgn="base"/>
            <a:r>
              <a:rPr lang="en-GB" sz="1200" b="0" i="0" kern="1200" dirty="0" smtClean="0">
                <a:solidFill>
                  <a:schemeClr val="tx1"/>
                </a:solidFill>
                <a:effectLst/>
                <a:latin typeface="+mn-lt"/>
                <a:ea typeface="+mn-ea"/>
                <a:cs typeface="+mn-cs"/>
              </a:rPr>
              <a:t>The model is particularly helpful for understanding change for individuals and organisations. It provides a powerful framework for deciding at what level to work to bring about the required change.</a:t>
            </a:r>
          </a:p>
          <a:p>
            <a:pPr fontAlgn="base"/>
            <a:r>
              <a:rPr lang="en-GB" sz="1200" b="1" i="0" kern="1200" dirty="0" smtClean="0">
                <a:solidFill>
                  <a:schemeClr val="tx1"/>
                </a:solidFill>
                <a:effectLst/>
                <a:latin typeface="+mn-lt"/>
                <a:ea typeface="+mn-ea"/>
                <a:cs typeface="+mn-cs"/>
              </a:rPr>
              <a:t>Environment</a:t>
            </a:r>
            <a:r>
              <a:rPr lang="en-GB" sz="1200" b="0" i="0" kern="1200" dirty="0" smtClean="0">
                <a:solidFill>
                  <a:schemeClr val="tx1"/>
                </a:solidFill>
                <a:effectLst/>
                <a:latin typeface="+mn-lt"/>
                <a:ea typeface="+mn-ea"/>
                <a:cs typeface="+mn-cs"/>
              </a:rPr>
              <a:t>: this refers to everything outside of yourself and is the state of the external context in which people are living and acting  - </a:t>
            </a:r>
            <a:r>
              <a:rPr lang="en-GB" sz="1200" b="1" i="0" kern="1200" dirty="0" smtClean="0">
                <a:solidFill>
                  <a:schemeClr val="tx1"/>
                </a:solidFill>
                <a:effectLst/>
                <a:latin typeface="+mn-lt"/>
                <a:ea typeface="+mn-ea"/>
                <a:cs typeface="+mn-cs"/>
              </a:rPr>
              <a:t>where and when</a:t>
            </a:r>
            <a:r>
              <a:rPr lang="en-GB" sz="1200" b="0" i="0" kern="1200" dirty="0" smtClean="0">
                <a:solidFill>
                  <a:schemeClr val="tx1"/>
                </a:solidFill>
                <a:effectLst/>
                <a:latin typeface="+mn-lt"/>
                <a:ea typeface="+mn-ea"/>
                <a:cs typeface="+mn-cs"/>
              </a:rPr>
              <a:t> our actions are taking place</a:t>
            </a:r>
          </a:p>
          <a:p>
            <a:pPr fontAlgn="base"/>
            <a:r>
              <a:rPr lang="en-GB" sz="1200" b="1" i="0" kern="1200" dirty="0" smtClean="0">
                <a:solidFill>
                  <a:schemeClr val="tx1"/>
                </a:solidFill>
                <a:effectLst/>
                <a:latin typeface="+mn-lt"/>
                <a:ea typeface="+mn-ea"/>
                <a:cs typeface="+mn-cs"/>
              </a:rPr>
              <a:t>Behaviour</a:t>
            </a:r>
            <a:r>
              <a:rPr lang="en-GB" sz="1200" b="0" i="0" kern="1200" dirty="0" smtClean="0">
                <a:solidFill>
                  <a:schemeClr val="tx1"/>
                </a:solidFill>
                <a:effectLst/>
                <a:latin typeface="+mn-lt"/>
                <a:ea typeface="+mn-ea"/>
                <a:cs typeface="+mn-cs"/>
              </a:rPr>
              <a:t>: relate to the specific steps taken in order to respond to the environment and reach a desired outcome. They involve </a:t>
            </a:r>
            <a:r>
              <a:rPr lang="en-GB" sz="1200" b="1" i="0" kern="1200" dirty="0" smtClean="0">
                <a:solidFill>
                  <a:schemeClr val="tx1"/>
                </a:solidFill>
                <a:effectLst/>
                <a:latin typeface="+mn-lt"/>
                <a:ea typeface="+mn-ea"/>
                <a:cs typeface="+mn-cs"/>
              </a:rPr>
              <a:t>what</a:t>
            </a:r>
            <a:r>
              <a:rPr lang="en-GB" sz="1200" b="0" i="0" kern="1200" dirty="0" smtClean="0">
                <a:solidFill>
                  <a:schemeClr val="tx1"/>
                </a:solidFill>
                <a:effectLst/>
                <a:latin typeface="+mn-lt"/>
                <a:ea typeface="+mn-ea"/>
                <a:cs typeface="+mn-cs"/>
              </a:rPr>
              <a:t> must be done and accomplished. </a:t>
            </a:r>
          </a:p>
          <a:p>
            <a:pPr fontAlgn="base"/>
            <a:r>
              <a:rPr lang="en-GB" sz="1200" b="1" i="0" kern="1200" dirty="0" smtClean="0">
                <a:solidFill>
                  <a:schemeClr val="tx1"/>
                </a:solidFill>
                <a:effectLst/>
                <a:latin typeface="+mn-lt"/>
                <a:ea typeface="+mn-ea"/>
                <a:cs typeface="+mn-cs"/>
              </a:rPr>
              <a:t>Capabilities</a:t>
            </a:r>
            <a:r>
              <a:rPr lang="en-GB" sz="1200" b="0" i="0" kern="1200" dirty="0" smtClean="0">
                <a:solidFill>
                  <a:schemeClr val="tx1"/>
                </a:solidFill>
                <a:effectLst/>
                <a:latin typeface="+mn-lt"/>
                <a:ea typeface="+mn-ea"/>
                <a:cs typeface="+mn-cs"/>
              </a:rPr>
              <a:t>: this refers to the mental maps, plans, strategies, skills and capabilities by which groups or individuals select and direct the steps they take within their environment. They direct </a:t>
            </a:r>
            <a:r>
              <a:rPr lang="en-GB" sz="1200" b="1" i="0" kern="1200" dirty="0" smtClean="0">
                <a:solidFill>
                  <a:schemeClr val="tx1"/>
                </a:solidFill>
                <a:effectLst/>
                <a:latin typeface="+mn-lt"/>
                <a:ea typeface="+mn-ea"/>
                <a:cs typeface="+mn-cs"/>
              </a:rPr>
              <a:t>how</a:t>
            </a:r>
            <a:r>
              <a:rPr lang="en-GB" sz="1200" b="0" i="0" kern="1200" dirty="0" smtClean="0">
                <a:solidFill>
                  <a:schemeClr val="tx1"/>
                </a:solidFill>
                <a:effectLst/>
                <a:latin typeface="+mn-lt"/>
                <a:ea typeface="+mn-ea"/>
                <a:cs typeface="+mn-cs"/>
              </a:rPr>
              <a:t> steps are generated, selected and monitored. </a:t>
            </a:r>
          </a:p>
          <a:p>
            <a:pPr fontAlgn="base"/>
            <a:r>
              <a:rPr lang="en-GB" sz="1200" b="1" i="0" kern="1200" dirty="0" smtClean="0">
                <a:solidFill>
                  <a:schemeClr val="tx1"/>
                </a:solidFill>
                <a:effectLst/>
                <a:latin typeface="+mn-lt"/>
                <a:ea typeface="+mn-ea"/>
                <a:cs typeface="+mn-cs"/>
              </a:rPr>
              <a:t>Beliefs and Values</a:t>
            </a:r>
            <a:r>
              <a:rPr lang="en-GB" sz="1200" b="0" i="0" kern="1200" dirty="0" smtClean="0">
                <a:solidFill>
                  <a:schemeClr val="tx1"/>
                </a:solidFill>
                <a:effectLst/>
                <a:latin typeface="+mn-lt"/>
                <a:ea typeface="+mn-ea"/>
                <a:cs typeface="+mn-cs"/>
              </a:rPr>
              <a:t>: these provide the drivers that support or inhibit particular capabilities and behaviours. They relate to </a:t>
            </a:r>
            <a:r>
              <a:rPr lang="en-GB" sz="1200" b="1" i="0" kern="1200" dirty="0" smtClean="0">
                <a:solidFill>
                  <a:schemeClr val="tx1"/>
                </a:solidFill>
                <a:effectLst/>
                <a:latin typeface="+mn-lt"/>
                <a:ea typeface="+mn-ea"/>
                <a:cs typeface="+mn-cs"/>
              </a:rPr>
              <a:t>why</a:t>
            </a:r>
            <a:r>
              <a:rPr lang="en-GB" sz="1200" b="0" i="0" kern="1200" dirty="0" smtClean="0">
                <a:solidFill>
                  <a:schemeClr val="tx1"/>
                </a:solidFill>
                <a:effectLst/>
                <a:latin typeface="+mn-lt"/>
                <a:ea typeface="+mn-ea"/>
                <a:cs typeface="+mn-cs"/>
              </a:rPr>
              <a:t> a particular path is taken and to the deeper drivers of people's actions. </a:t>
            </a:r>
          </a:p>
          <a:p>
            <a:pPr fontAlgn="base"/>
            <a:r>
              <a:rPr lang="en-GB" sz="1200" b="1" i="0" kern="1200" dirty="0" smtClean="0">
                <a:solidFill>
                  <a:schemeClr val="tx1"/>
                </a:solidFill>
                <a:effectLst/>
                <a:latin typeface="+mn-lt"/>
                <a:ea typeface="+mn-ea"/>
                <a:cs typeface="+mn-cs"/>
              </a:rPr>
              <a:t>Identity</a:t>
            </a:r>
            <a:r>
              <a:rPr lang="en-GB" sz="1200" b="0" i="0" kern="1200" dirty="0" smtClean="0">
                <a:solidFill>
                  <a:schemeClr val="tx1"/>
                </a:solidFill>
                <a:effectLst/>
                <a:latin typeface="+mn-lt"/>
                <a:ea typeface="+mn-ea"/>
                <a:cs typeface="+mn-cs"/>
              </a:rPr>
              <a:t>: these factors are a function of </a:t>
            </a:r>
            <a:r>
              <a:rPr lang="en-GB" sz="1200" b="1" i="0" kern="1200" dirty="0" smtClean="0">
                <a:solidFill>
                  <a:schemeClr val="tx1"/>
                </a:solidFill>
                <a:effectLst/>
                <a:latin typeface="+mn-lt"/>
                <a:ea typeface="+mn-ea"/>
                <a:cs typeface="+mn-cs"/>
              </a:rPr>
              <a:t>who</a:t>
            </a:r>
            <a:r>
              <a:rPr lang="en-GB" sz="1200" b="0" i="0" kern="1200" dirty="0" smtClean="0">
                <a:solidFill>
                  <a:schemeClr val="tx1"/>
                </a:solidFill>
                <a:effectLst/>
                <a:latin typeface="+mn-lt"/>
                <a:ea typeface="+mn-ea"/>
                <a:cs typeface="+mn-cs"/>
              </a:rPr>
              <a:t> a person or group perceives themselves to be. This level has to do with the unique, distinguishing characteristics that define an individual, group or organisation. </a:t>
            </a:r>
          </a:p>
          <a:p>
            <a:pPr fontAlgn="base"/>
            <a:r>
              <a:rPr lang="en-GB" sz="1200" b="1" i="0" kern="1200" dirty="0" smtClean="0">
                <a:solidFill>
                  <a:schemeClr val="tx1"/>
                </a:solidFill>
                <a:effectLst/>
                <a:latin typeface="+mn-lt"/>
                <a:ea typeface="+mn-ea"/>
                <a:cs typeface="+mn-cs"/>
              </a:rPr>
              <a:t>Purpose</a:t>
            </a:r>
            <a:r>
              <a:rPr lang="en-GB" sz="1200" b="0" i="0" kern="1200" dirty="0" smtClean="0">
                <a:solidFill>
                  <a:schemeClr val="tx1"/>
                </a:solidFill>
                <a:effectLst/>
                <a:latin typeface="+mn-lt"/>
                <a:ea typeface="+mn-ea"/>
                <a:cs typeface="+mn-cs"/>
              </a:rPr>
              <a:t>: this relates to people's experience of contributing to the larger system of which they are a part. these factors involve </a:t>
            </a:r>
            <a:r>
              <a:rPr lang="en-GB" sz="1200" b="1" i="0" kern="1200" dirty="0" smtClean="0">
                <a:solidFill>
                  <a:schemeClr val="tx1"/>
                </a:solidFill>
                <a:effectLst/>
                <a:latin typeface="+mn-lt"/>
                <a:ea typeface="+mn-ea"/>
                <a:cs typeface="+mn-cs"/>
              </a:rPr>
              <a:t>for whom or for what</a:t>
            </a:r>
            <a:r>
              <a:rPr lang="en-GB" sz="1200" b="0" i="0" kern="1200" dirty="0" smtClean="0">
                <a:solidFill>
                  <a:schemeClr val="tx1"/>
                </a:solidFill>
                <a:effectLst/>
                <a:latin typeface="+mn-lt"/>
                <a:ea typeface="+mn-ea"/>
                <a:cs typeface="+mn-cs"/>
              </a:rPr>
              <a:t> a particular step or path has been taken. </a:t>
            </a:r>
            <a:endParaRPr lang="en-GB" sz="1200" b="0" i="0" kern="1200" dirty="0" smtClean="0">
              <a:solidFill>
                <a:schemeClr val="tx1"/>
              </a:solidFill>
              <a:effectLst/>
              <a:latin typeface="+mn-lt"/>
              <a:ea typeface="+mn-ea"/>
              <a:cs typeface="+mn-cs"/>
            </a:endParaRPr>
          </a:p>
          <a:p>
            <a:pPr fontAlgn="base"/>
            <a:endParaRPr lang="en-GB" sz="1200" b="0" i="0" kern="1200" dirty="0" smtClean="0">
              <a:solidFill>
                <a:schemeClr val="tx1"/>
              </a:solidFill>
              <a:effectLst/>
              <a:latin typeface="+mn-lt"/>
              <a:ea typeface="+mn-ea"/>
              <a:cs typeface="+mn-cs"/>
            </a:endParaRPr>
          </a:p>
          <a:p>
            <a:pPr fontAlgn="base"/>
            <a:r>
              <a:rPr lang="en-GB" sz="1200" b="0" i="0" kern="1200" dirty="0" smtClean="0">
                <a:solidFill>
                  <a:schemeClr val="tx1"/>
                </a:solidFill>
                <a:effectLst/>
                <a:latin typeface="+mn-lt"/>
                <a:ea typeface="+mn-ea"/>
                <a:cs typeface="+mn-cs"/>
              </a:rPr>
              <a:t>Example – so if you are provided with the right environment to work in, with appropriate motivational tools (right leadership, team, training) you will have a motivated behaviour and function with commitment, this will enhance your capabilities because you are growing in the organisation and are aligning your values</a:t>
            </a:r>
            <a:r>
              <a:rPr lang="en-GB" sz="1200" b="0" i="0" kern="1200" baseline="0" dirty="0" smtClean="0">
                <a:solidFill>
                  <a:schemeClr val="tx1"/>
                </a:solidFill>
                <a:effectLst/>
                <a:latin typeface="+mn-lt"/>
                <a:ea typeface="+mn-ea"/>
                <a:cs typeface="+mn-cs"/>
              </a:rPr>
              <a:t> and increasing your belief within the organisation which then becomes your identity and you’re a proud to an employee of this organisation and contribute to its wider aims and missions.</a:t>
            </a:r>
            <a:endParaRPr lang="en-GB" sz="1200" b="0" i="0" kern="1200" dirty="0" smtClean="0">
              <a:solidFill>
                <a:schemeClr val="tx1"/>
              </a:solidFill>
              <a:effectLst/>
              <a:latin typeface="+mn-lt"/>
              <a:ea typeface="+mn-ea"/>
              <a:cs typeface="+mn-cs"/>
            </a:endParaRPr>
          </a:p>
          <a:p>
            <a:endParaRPr lang="en-GB" altLang="en-US" dirty="0" smtClean="0"/>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4D5098C-9046-42C7-8EAF-0D1E1D8E1B03}" type="slidenum">
              <a:rPr lang="en-GB" altLang="en-US">
                <a:latin typeface="Calibri" panose="020F0502020204030204" pitchFamily="34" charset="0"/>
              </a:rPr>
              <a:pPr eaLnBrk="1" hangingPunct="1"/>
              <a:t>23</a:t>
            </a:fld>
            <a:endParaRPr lang="en-GB" altLang="en-US">
              <a:latin typeface="Calibri" panose="020F0502020204030204" pitchFamily="34" charset="0"/>
            </a:endParaRPr>
          </a:p>
        </p:txBody>
      </p:sp>
    </p:spTree>
    <p:extLst>
      <p:ext uri="{BB962C8B-B14F-4D97-AF65-F5344CB8AC3E}">
        <p14:creationId xmlns:p14="http://schemas.microsoft.com/office/powerpoint/2010/main" val="29734119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24</a:t>
            </a:fld>
            <a:endParaRPr lang="en-GB" altLang="en-US"/>
          </a:p>
        </p:txBody>
      </p:sp>
    </p:spTree>
    <p:extLst>
      <p:ext uri="{BB962C8B-B14F-4D97-AF65-F5344CB8AC3E}">
        <p14:creationId xmlns:p14="http://schemas.microsoft.com/office/powerpoint/2010/main" val="9512212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74A650D-D014-44C3-BF72-F520668A48AD}" type="datetimeFigureOut">
              <a:rPr lang="en-US" smtClean="0"/>
              <a:t>10/26/2020</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7BCAD8B6-C440-43F6-89AA-61A52A40F2A0}" type="slidenum">
              <a:rPr lang="en-US" smtClean="0"/>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74A650D-D014-44C3-BF72-F520668A48AD}" type="datetimeFigureOut">
              <a:rPr lang="en-US" smtClean="0"/>
              <a:t>10/26/2020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74A650D-D014-44C3-BF72-F520668A48AD}" type="datetimeFigureOut">
              <a:rPr lang="en-US" smtClean="0"/>
              <a:t>10/26/2020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24800" y="6416675"/>
            <a:ext cx="762000" cy="365125"/>
          </a:xfrm>
        </p:spPr>
        <p:txBody>
          <a:bodyPr/>
          <a:lstStyle/>
          <a:p>
            <a:fld id="{7BCAD8B6-C440-43F6-89AA-61A52A40F2A0}"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74A650D-D014-44C3-BF72-F520668A48AD}" type="datetimeFigureOut">
              <a:rPr lang="en-US" smtClean="0"/>
              <a:t>10/26/2020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74A650D-D014-44C3-BF72-F520668A48AD}" type="datetimeFigureOut">
              <a:rPr lang="en-US" smtClean="0"/>
              <a:t>10/26/2020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74A650D-D014-44C3-BF72-F520668A48AD}" type="datetimeFigureOut">
              <a:rPr lang="en-US" smtClean="0"/>
              <a:t>10/26/2020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4A650D-D014-44C3-BF72-F520668A48AD}" type="datetimeFigureOut">
              <a:rPr lang="en-US" smtClean="0"/>
              <a:t>10/26/2020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74A650D-D014-44C3-BF72-F520668A48AD}" type="datetimeFigureOut">
              <a:rPr lang="en-US" smtClean="0"/>
              <a:t>10/26/2020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74A650D-D014-44C3-BF72-F520668A48AD}" type="datetimeFigureOut">
              <a:rPr lang="en-US" smtClean="0"/>
              <a:t>10/26/2020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74A650D-D014-44C3-BF72-F520668A48AD}" type="datetimeFigureOut">
              <a:rPr lang="en-US" smtClean="0"/>
              <a:t>10/26/2020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74A650D-D014-44C3-BF72-F520668A48AD}" type="datetimeFigureOut">
              <a:rPr lang="en-US" smtClean="0"/>
              <a:t>10/26/2020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BCAD8B6-C440-43F6-89AA-61A52A40F2A0}"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lIns="45720" tIns="0" rIns="45720" bIns="0" anchor="b">
            <a:scene3d>
              <a:camera prst="orthographicFront"/>
              <a:lightRig rig="soft" dir="t">
                <a:rot lat="0" lon="0" rev="17220000"/>
              </a:lightRig>
            </a:scene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lang="en-US" smtClean="0"/>
              <a:t>Click to edit Master title style</a:t>
            </a:r>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4" name="Date Placeholder 27"/>
          <p:cNvSpPr>
            <a:spLocks noGrp="1"/>
          </p:cNvSpPr>
          <p:nvPr>
            <p:ph type="dt" sz="half" idx="10"/>
          </p:nvPr>
        </p:nvSpPr>
        <p:spPr/>
        <p:txBody>
          <a:bodyPr/>
          <a:lstStyle>
            <a:lvl1pPr>
              <a:defRPr/>
            </a:lvl1pPr>
          </a:lstStyle>
          <a:p>
            <a:pPr>
              <a:defRPr/>
            </a:pPr>
            <a:fld id="{4ADE4728-B862-40F7-B7E9-7E1BDBE4D781}" type="datetime1">
              <a:rPr lang="en-GB"/>
              <a:pPr>
                <a:defRPr/>
              </a:pPr>
              <a:t>26/10/2020</a:t>
            </a:fld>
            <a:endParaRPr lang="en-GB"/>
          </a:p>
        </p:txBody>
      </p:sp>
      <p:sp>
        <p:nvSpPr>
          <p:cNvPr id="5" name="Footer Placeholder 16"/>
          <p:cNvSpPr>
            <a:spLocks noGrp="1"/>
          </p:cNvSpPr>
          <p:nvPr>
            <p:ph type="ftr" sz="quarter" idx="11"/>
          </p:nvPr>
        </p:nvSpPr>
        <p:spPr/>
        <p:txBody>
          <a:bodyPr/>
          <a:lstStyle>
            <a:lvl1pPr>
              <a:defRPr/>
            </a:lvl1pPr>
          </a:lstStyle>
          <a:p>
            <a:pPr>
              <a:defRPr/>
            </a:pPr>
            <a:r>
              <a:rPr lang="en-GB"/>
              <a:t>TSD50011011</a:t>
            </a:r>
          </a:p>
        </p:txBody>
      </p:sp>
      <p:sp>
        <p:nvSpPr>
          <p:cNvPr id="6" name="Slide Number Placeholder 28"/>
          <p:cNvSpPr>
            <a:spLocks noGrp="1"/>
          </p:cNvSpPr>
          <p:nvPr>
            <p:ph type="sldNum" sz="quarter" idx="12"/>
          </p:nvPr>
        </p:nvSpPr>
        <p:spPr/>
        <p:txBody>
          <a:bodyPr/>
          <a:lstStyle>
            <a:lvl1pPr>
              <a:defRPr/>
            </a:lvl1pPr>
          </a:lstStyle>
          <a:p>
            <a:fld id="{58E0664D-CD48-468C-AF1A-A8FB8089AD98}" type="slidenum">
              <a:rPr lang="en-GB" altLang="en-US"/>
              <a:pPr/>
              <a:t>‹#›</a:t>
            </a:fld>
            <a:endParaRPr lang="en-GB" altLang="en-US"/>
          </a:p>
        </p:txBody>
      </p:sp>
    </p:spTree>
    <p:extLst>
      <p:ext uri="{BB962C8B-B14F-4D97-AF65-F5344CB8AC3E}">
        <p14:creationId xmlns:p14="http://schemas.microsoft.com/office/powerpoint/2010/main" val="5857679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DFA60D2C-CECB-40A6-ADC3-B8B1E0E785DF}" type="datetime1">
              <a:rPr lang="en-GB"/>
              <a:pPr>
                <a:defRPr/>
              </a:pPr>
              <a:t>26/10/2020</a:t>
            </a:fld>
            <a:endParaRPr lang="en-GB"/>
          </a:p>
        </p:txBody>
      </p:sp>
      <p:sp>
        <p:nvSpPr>
          <p:cNvPr id="5" name="Footer Placeholder 4"/>
          <p:cNvSpPr>
            <a:spLocks noGrp="1"/>
          </p:cNvSpPr>
          <p:nvPr>
            <p:ph type="ftr" sz="quarter" idx="11"/>
          </p:nvPr>
        </p:nvSpPr>
        <p:spPr/>
        <p:txBody>
          <a:bodyPr/>
          <a:lstStyle>
            <a:lvl1pPr>
              <a:defRPr/>
            </a:lvl1pPr>
          </a:lstStyle>
          <a:p>
            <a:pPr>
              <a:defRPr/>
            </a:pPr>
            <a:r>
              <a:rPr lang="en-GB"/>
              <a:t>TSD50011011</a:t>
            </a:r>
          </a:p>
        </p:txBody>
      </p:sp>
      <p:sp>
        <p:nvSpPr>
          <p:cNvPr id="6" name="Slide Number Placeholder 5"/>
          <p:cNvSpPr>
            <a:spLocks noGrp="1"/>
          </p:cNvSpPr>
          <p:nvPr>
            <p:ph type="sldNum" sz="quarter" idx="12"/>
          </p:nvPr>
        </p:nvSpPr>
        <p:spPr/>
        <p:txBody>
          <a:bodyPr/>
          <a:lstStyle>
            <a:lvl1pPr>
              <a:defRPr/>
            </a:lvl1pPr>
          </a:lstStyle>
          <a:p>
            <a:fld id="{F39D4F6C-E776-44A0-9703-0C2DC50CE4E4}" type="slidenum">
              <a:rPr lang="en-GB" altLang="en-US"/>
              <a:pPr/>
              <a:t>‹#›</a:t>
            </a:fld>
            <a:endParaRPr lang="en-GB" altLang="en-US"/>
          </a:p>
        </p:txBody>
      </p:sp>
    </p:spTree>
    <p:extLst>
      <p:ext uri="{BB962C8B-B14F-4D97-AF65-F5344CB8AC3E}">
        <p14:creationId xmlns:p14="http://schemas.microsoft.com/office/powerpoint/2010/main" val="1622867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1"/>
          </p:nvPr>
        </p:nvSpPr>
        <p:spPr>
          <a:xfrm>
            <a:off x="1600200" y="2507786"/>
            <a:ext cx="7086600" cy="1509712"/>
          </a:xfrm>
        </p:spPr>
        <p:txBody>
          <a:bodyPr/>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4" name="Date Placeholder 13"/>
          <p:cNvSpPr>
            <a:spLocks noGrp="1"/>
          </p:cNvSpPr>
          <p:nvPr>
            <p:ph type="dt" sz="half" idx="10"/>
          </p:nvPr>
        </p:nvSpPr>
        <p:spPr/>
        <p:txBody>
          <a:bodyPr/>
          <a:lstStyle>
            <a:lvl1pPr>
              <a:defRPr/>
            </a:lvl1pPr>
          </a:lstStyle>
          <a:p>
            <a:pPr>
              <a:defRPr/>
            </a:pPr>
            <a:fld id="{EFC0658A-FF7C-42C7-8736-81F1BFB2A85D}" type="datetime1">
              <a:rPr lang="en-GB"/>
              <a:pPr>
                <a:defRPr/>
              </a:pPr>
              <a:t>26/10/2020</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US"/>
          </a:p>
        </p:txBody>
      </p:sp>
      <p:sp>
        <p:nvSpPr>
          <p:cNvPr id="6" name="Slide Number Placeholder 22"/>
          <p:cNvSpPr>
            <a:spLocks noGrp="1"/>
          </p:cNvSpPr>
          <p:nvPr>
            <p:ph type="sldNum" sz="quarter" idx="12"/>
          </p:nvPr>
        </p:nvSpPr>
        <p:spPr/>
        <p:txBody>
          <a:bodyPr/>
          <a:lstStyle>
            <a:lvl1pPr>
              <a:defRPr/>
            </a:lvl1pPr>
          </a:lstStyle>
          <a:p>
            <a:fld id="{2FD1FDF1-255D-4493-9C2F-5F5EA3B610BB}" type="slidenum">
              <a:rPr lang="en-GB" altLang="en-US"/>
              <a:pPr/>
              <a:t>‹#›</a:t>
            </a:fld>
            <a:endParaRPr lang="en-GB" altLang="en-US"/>
          </a:p>
        </p:txBody>
      </p:sp>
    </p:spTree>
    <p:extLst>
      <p:ext uri="{BB962C8B-B14F-4D97-AF65-F5344CB8AC3E}">
        <p14:creationId xmlns:p14="http://schemas.microsoft.com/office/powerpoint/2010/main" val="37159294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fld id="{99269B90-8272-4452-B28F-22FC8E13A47D}" type="datetime1">
              <a:rPr lang="en-GB"/>
              <a:pPr>
                <a:defRPr/>
              </a:pPr>
              <a:t>26/10/2020</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US"/>
          </a:p>
        </p:txBody>
      </p:sp>
      <p:sp>
        <p:nvSpPr>
          <p:cNvPr id="7" name="Slide Number Placeholder 22"/>
          <p:cNvSpPr>
            <a:spLocks noGrp="1"/>
          </p:cNvSpPr>
          <p:nvPr>
            <p:ph type="sldNum" sz="quarter" idx="12"/>
          </p:nvPr>
        </p:nvSpPr>
        <p:spPr/>
        <p:txBody>
          <a:bodyPr/>
          <a:lstStyle>
            <a:lvl1pPr>
              <a:defRPr/>
            </a:lvl1pPr>
          </a:lstStyle>
          <a:p>
            <a:fld id="{9196BE3D-AD91-4D66-A955-CAFDBDC29DFA}" type="slidenum">
              <a:rPr lang="en-GB" altLang="en-US"/>
              <a:pPr/>
              <a:t>‹#›</a:t>
            </a:fld>
            <a:endParaRPr lang="en-GB" altLang="en-US"/>
          </a:p>
        </p:txBody>
      </p:sp>
    </p:spTree>
    <p:extLst>
      <p:ext uri="{BB962C8B-B14F-4D97-AF65-F5344CB8AC3E}">
        <p14:creationId xmlns:p14="http://schemas.microsoft.com/office/powerpoint/2010/main" val="41021003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13"/>
          <p:cNvSpPr>
            <a:spLocks noGrp="1"/>
          </p:cNvSpPr>
          <p:nvPr>
            <p:ph type="dt" sz="half" idx="10"/>
          </p:nvPr>
        </p:nvSpPr>
        <p:spPr/>
        <p:txBody>
          <a:bodyPr/>
          <a:lstStyle>
            <a:lvl1pPr>
              <a:defRPr/>
            </a:lvl1pPr>
          </a:lstStyle>
          <a:p>
            <a:pPr>
              <a:defRPr/>
            </a:pPr>
            <a:fld id="{5EDDFBB3-43B1-450C-A0FF-B2FAF03F624B}" type="datetime1">
              <a:rPr lang="en-GB"/>
              <a:pPr>
                <a:defRPr/>
              </a:pPr>
              <a:t>26/10/2020</a:t>
            </a:fld>
            <a:endParaRPr lang="en-GB"/>
          </a:p>
        </p:txBody>
      </p:sp>
      <p:sp>
        <p:nvSpPr>
          <p:cNvPr id="8" name="Footer Placeholder 2"/>
          <p:cNvSpPr>
            <a:spLocks noGrp="1"/>
          </p:cNvSpPr>
          <p:nvPr>
            <p:ph type="ftr" sz="quarter" idx="11"/>
          </p:nvPr>
        </p:nvSpPr>
        <p:spPr/>
        <p:txBody>
          <a:bodyPr/>
          <a:lstStyle>
            <a:lvl1pPr>
              <a:defRPr/>
            </a:lvl1pPr>
          </a:lstStyle>
          <a:p>
            <a:pPr>
              <a:defRPr/>
            </a:pPr>
            <a:endParaRPr lang="en-US"/>
          </a:p>
        </p:txBody>
      </p:sp>
      <p:sp>
        <p:nvSpPr>
          <p:cNvPr id="9" name="Slide Number Placeholder 22"/>
          <p:cNvSpPr>
            <a:spLocks noGrp="1"/>
          </p:cNvSpPr>
          <p:nvPr>
            <p:ph type="sldNum" sz="quarter" idx="12"/>
          </p:nvPr>
        </p:nvSpPr>
        <p:spPr/>
        <p:txBody>
          <a:bodyPr/>
          <a:lstStyle>
            <a:lvl1pPr>
              <a:defRPr/>
            </a:lvl1pPr>
          </a:lstStyle>
          <a:p>
            <a:fld id="{8ADD37CD-0089-4F21-8568-F2D68C0CB444}" type="slidenum">
              <a:rPr lang="en-GB" altLang="en-US"/>
              <a:pPr/>
              <a:t>‹#›</a:t>
            </a:fld>
            <a:endParaRPr lang="en-GB" altLang="en-US"/>
          </a:p>
        </p:txBody>
      </p:sp>
    </p:spTree>
    <p:extLst>
      <p:ext uri="{BB962C8B-B14F-4D97-AF65-F5344CB8AC3E}">
        <p14:creationId xmlns:p14="http://schemas.microsoft.com/office/powerpoint/2010/main" val="36804468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13"/>
          <p:cNvSpPr>
            <a:spLocks noGrp="1"/>
          </p:cNvSpPr>
          <p:nvPr>
            <p:ph type="dt" sz="half" idx="10"/>
          </p:nvPr>
        </p:nvSpPr>
        <p:spPr/>
        <p:txBody>
          <a:bodyPr/>
          <a:lstStyle>
            <a:lvl1pPr>
              <a:defRPr/>
            </a:lvl1pPr>
          </a:lstStyle>
          <a:p>
            <a:pPr>
              <a:defRPr/>
            </a:pPr>
            <a:fld id="{D600858B-47FB-4574-AAC8-B4113F7780B4}" type="datetime1">
              <a:rPr lang="en-GB"/>
              <a:pPr>
                <a:defRPr/>
              </a:pPr>
              <a:t>26/10/2020</a:t>
            </a:fld>
            <a:endParaRPr lang="en-GB"/>
          </a:p>
        </p:txBody>
      </p:sp>
      <p:sp>
        <p:nvSpPr>
          <p:cNvPr id="4" name="Footer Placeholder 2"/>
          <p:cNvSpPr>
            <a:spLocks noGrp="1"/>
          </p:cNvSpPr>
          <p:nvPr>
            <p:ph type="ftr" sz="quarter" idx="11"/>
          </p:nvPr>
        </p:nvSpPr>
        <p:spPr/>
        <p:txBody>
          <a:bodyPr/>
          <a:lstStyle>
            <a:lvl1pPr>
              <a:defRPr/>
            </a:lvl1pPr>
          </a:lstStyle>
          <a:p>
            <a:pPr>
              <a:defRPr/>
            </a:pPr>
            <a:endParaRPr lang="en-US"/>
          </a:p>
        </p:txBody>
      </p:sp>
      <p:sp>
        <p:nvSpPr>
          <p:cNvPr id="5" name="Slide Number Placeholder 22"/>
          <p:cNvSpPr>
            <a:spLocks noGrp="1"/>
          </p:cNvSpPr>
          <p:nvPr>
            <p:ph type="sldNum" sz="quarter" idx="12"/>
          </p:nvPr>
        </p:nvSpPr>
        <p:spPr/>
        <p:txBody>
          <a:bodyPr/>
          <a:lstStyle>
            <a:lvl1pPr>
              <a:defRPr/>
            </a:lvl1pPr>
          </a:lstStyle>
          <a:p>
            <a:fld id="{74EB8EE0-A91E-43CC-A025-86FAE767D0DB}" type="slidenum">
              <a:rPr lang="en-GB" altLang="en-US"/>
              <a:pPr/>
              <a:t>‹#›</a:t>
            </a:fld>
            <a:endParaRPr lang="en-GB" altLang="en-US"/>
          </a:p>
        </p:txBody>
      </p:sp>
    </p:spTree>
    <p:extLst>
      <p:ext uri="{BB962C8B-B14F-4D97-AF65-F5344CB8AC3E}">
        <p14:creationId xmlns:p14="http://schemas.microsoft.com/office/powerpoint/2010/main" val="9429142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p:cNvSpPr>
            <a:spLocks noGrp="1"/>
          </p:cNvSpPr>
          <p:nvPr>
            <p:ph type="dt" sz="half" idx="10"/>
          </p:nvPr>
        </p:nvSpPr>
        <p:spPr/>
        <p:txBody>
          <a:bodyPr/>
          <a:lstStyle>
            <a:lvl1pPr>
              <a:defRPr/>
            </a:lvl1pPr>
          </a:lstStyle>
          <a:p>
            <a:pPr>
              <a:defRPr/>
            </a:pPr>
            <a:fld id="{51AB4E2D-2B5F-4C60-A899-B937DA22D934}" type="datetime1">
              <a:rPr lang="en-GB"/>
              <a:pPr>
                <a:defRPr/>
              </a:pPr>
              <a:t>26/10/2020</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US"/>
          </a:p>
        </p:txBody>
      </p:sp>
      <p:sp>
        <p:nvSpPr>
          <p:cNvPr id="4" name="Slide Number Placeholder 22"/>
          <p:cNvSpPr>
            <a:spLocks noGrp="1"/>
          </p:cNvSpPr>
          <p:nvPr>
            <p:ph type="sldNum" sz="quarter" idx="12"/>
          </p:nvPr>
        </p:nvSpPr>
        <p:spPr/>
        <p:txBody>
          <a:bodyPr/>
          <a:lstStyle>
            <a:lvl1pPr>
              <a:defRPr/>
            </a:lvl1pPr>
          </a:lstStyle>
          <a:p>
            <a:fld id="{24CA4120-DE59-40B1-85EC-FEE7015F3ADF}" type="slidenum">
              <a:rPr lang="en-GB" altLang="en-US"/>
              <a:pPr/>
              <a:t>‹#›</a:t>
            </a:fld>
            <a:endParaRPr lang="en-GB" altLang="en-US"/>
          </a:p>
        </p:txBody>
      </p:sp>
    </p:spTree>
    <p:extLst>
      <p:ext uri="{BB962C8B-B14F-4D97-AF65-F5344CB8AC3E}">
        <p14:creationId xmlns:p14="http://schemas.microsoft.com/office/powerpoint/2010/main" val="24798848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sp3d prstMaterial="softEdge"/>
          </a:bodyPr>
          <a:lstStyle>
            <a:lvl1pPr algn="l">
              <a:buNone/>
              <a:defRPr sz="2200" b="0">
                <a:ln w="6350">
                  <a:noFill/>
                </a:ln>
                <a:solidFill>
                  <a:schemeClr val="accent1">
                    <a:tint val="73000"/>
                    <a:satMod val="180000"/>
                  </a:schemeClr>
                </a:solidFill>
              </a:defRPr>
            </a:lvl1pPr>
          </a:lstStyle>
          <a:p>
            <a:r>
              <a:rPr lang="en-US" smtClean="0"/>
              <a:t>Click to edit Master title style</a:t>
            </a:r>
            <a:endParaRPr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fld id="{928156F4-9552-4CB3-8DCE-EC9E05851ECC}" type="datetime1">
              <a:rPr lang="en-GB"/>
              <a:pPr>
                <a:defRPr/>
              </a:pPr>
              <a:t>26/10/2020</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US"/>
          </a:p>
        </p:txBody>
      </p:sp>
      <p:sp>
        <p:nvSpPr>
          <p:cNvPr id="7" name="Slide Number Placeholder 22"/>
          <p:cNvSpPr>
            <a:spLocks noGrp="1"/>
          </p:cNvSpPr>
          <p:nvPr>
            <p:ph type="sldNum" sz="quarter" idx="12"/>
          </p:nvPr>
        </p:nvSpPr>
        <p:spPr/>
        <p:txBody>
          <a:bodyPr/>
          <a:lstStyle>
            <a:lvl1pPr>
              <a:defRPr/>
            </a:lvl1pPr>
          </a:lstStyle>
          <a:p>
            <a:fld id="{9E16E983-D48C-4B9A-9240-4ABE43409E2F}" type="slidenum">
              <a:rPr lang="en-GB" altLang="en-US"/>
              <a:pPr/>
              <a:t>‹#›</a:t>
            </a:fld>
            <a:endParaRPr lang="en-GB" altLang="en-US"/>
          </a:p>
        </p:txBody>
      </p:sp>
    </p:spTree>
    <p:extLst>
      <p:ext uri="{BB962C8B-B14F-4D97-AF65-F5344CB8AC3E}">
        <p14:creationId xmlns:p14="http://schemas.microsoft.com/office/powerpoint/2010/main" val="1222562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ormAutofit/>
          </a:bodyPr>
          <a:lstStyle>
            <a:lvl1pPr indent="0">
              <a:buNone/>
              <a:defRPr sz="3200"/>
            </a:lvl1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1828800" y="1166787"/>
            <a:ext cx="5486400" cy="530352"/>
          </a:xfrm>
        </p:spPr>
        <p:txBody>
          <a:bodyPr lIns="45720" rIns="45720"/>
          <a:lstStyle>
            <a:lvl1pPr marL="0" indent="0" algn="ctr">
              <a:buNone/>
              <a:defRPr sz="1400"/>
            </a:lvl1pPr>
            <a:lvl2pPr>
              <a:defRPr sz="1200"/>
            </a:lvl2pPr>
            <a:lvl3pPr>
              <a:defRPr sz="1000"/>
            </a:lvl3pPr>
            <a:lvl4pPr>
              <a:defRPr sz="900"/>
            </a:lvl4pPr>
            <a:lvl5pPr>
              <a:defRPr sz="900"/>
            </a:lvl5pPr>
          </a:lstStyle>
          <a:p>
            <a:pPr lvl="0"/>
            <a:r>
              <a:rPr lang="en-US" smtClean="0"/>
              <a:t>Click to edit Master text styles</a:t>
            </a:r>
          </a:p>
        </p:txBody>
      </p:sp>
      <p:sp>
        <p:nvSpPr>
          <p:cNvPr id="5" name="Date Placeholder 13"/>
          <p:cNvSpPr>
            <a:spLocks noGrp="1"/>
          </p:cNvSpPr>
          <p:nvPr>
            <p:ph type="dt" sz="half" idx="10"/>
          </p:nvPr>
        </p:nvSpPr>
        <p:spPr/>
        <p:txBody>
          <a:bodyPr/>
          <a:lstStyle>
            <a:lvl1pPr>
              <a:defRPr/>
            </a:lvl1pPr>
          </a:lstStyle>
          <a:p>
            <a:pPr>
              <a:defRPr/>
            </a:pPr>
            <a:fld id="{D49475B2-BFDE-41A9-8DC6-EA917F1339B4}" type="datetime1">
              <a:rPr lang="en-GB"/>
              <a:pPr>
                <a:defRPr/>
              </a:pPr>
              <a:t>26/10/2020</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US"/>
          </a:p>
        </p:txBody>
      </p:sp>
      <p:sp>
        <p:nvSpPr>
          <p:cNvPr id="7" name="Slide Number Placeholder 22"/>
          <p:cNvSpPr>
            <a:spLocks noGrp="1"/>
          </p:cNvSpPr>
          <p:nvPr>
            <p:ph type="sldNum" sz="quarter" idx="12"/>
          </p:nvPr>
        </p:nvSpPr>
        <p:spPr/>
        <p:txBody>
          <a:bodyPr/>
          <a:lstStyle>
            <a:lvl1pPr>
              <a:defRPr/>
            </a:lvl1pPr>
          </a:lstStyle>
          <a:p>
            <a:fld id="{9FEC3199-A451-49A8-B156-FDF32A8BB3E9}" type="slidenum">
              <a:rPr lang="en-GB" altLang="en-US"/>
              <a:pPr/>
              <a:t>‹#›</a:t>
            </a:fld>
            <a:endParaRPr lang="en-GB" altLang="en-US"/>
          </a:p>
        </p:txBody>
      </p:sp>
    </p:spTree>
    <p:extLst>
      <p:ext uri="{BB962C8B-B14F-4D97-AF65-F5344CB8AC3E}">
        <p14:creationId xmlns:p14="http://schemas.microsoft.com/office/powerpoint/2010/main" val="9916674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0B8F8D1A-277F-4858-ABD3-EA3205DE196E}" type="datetime1">
              <a:rPr lang="en-GB"/>
              <a:pPr>
                <a:defRPr/>
              </a:pPr>
              <a:t>26/10/2020</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US"/>
          </a:p>
        </p:txBody>
      </p:sp>
      <p:sp>
        <p:nvSpPr>
          <p:cNvPr id="6" name="Slide Number Placeholder 22"/>
          <p:cNvSpPr>
            <a:spLocks noGrp="1"/>
          </p:cNvSpPr>
          <p:nvPr>
            <p:ph type="sldNum" sz="quarter" idx="12"/>
          </p:nvPr>
        </p:nvSpPr>
        <p:spPr/>
        <p:txBody>
          <a:bodyPr/>
          <a:lstStyle>
            <a:lvl1pPr>
              <a:defRPr/>
            </a:lvl1pPr>
          </a:lstStyle>
          <a:p>
            <a:fld id="{A9737C8C-E95F-4691-8EBF-6E9BC74DDAA5}" type="slidenum">
              <a:rPr lang="en-GB" altLang="en-US"/>
              <a:pPr/>
              <a:t>‹#›</a:t>
            </a:fld>
            <a:endParaRPr lang="en-GB" altLang="en-US"/>
          </a:p>
        </p:txBody>
      </p:sp>
    </p:spTree>
    <p:extLst>
      <p:ext uri="{BB962C8B-B14F-4D97-AF65-F5344CB8AC3E}">
        <p14:creationId xmlns:p14="http://schemas.microsoft.com/office/powerpoint/2010/main" val="29464194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958CA7E0-6E9D-42A8-998F-491D04B333FF}" type="datetime1">
              <a:rPr lang="en-GB"/>
              <a:pPr>
                <a:defRPr/>
              </a:pPr>
              <a:t>26/10/2020</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US"/>
          </a:p>
        </p:txBody>
      </p:sp>
      <p:sp>
        <p:nvSpPr>
          <p:cNvPr id="6" name="Slide Number Placeholder 22"/>
          <p:cNvSpPr>
            <a:spLocks noGrp="1"/>
          </p:cNvSpPr>
          <p:nvPr>
            <p:ph type="sldNum" sz="quarter" idx="12"/>
          </p:nvPr>
        </p:nvSpPr>
        <p:spPr/>
        <p:txBody>
          <a:bodyPr/>
          <a:lstStyle>
            <a:lvl1pPr>
              <a:defRPr/>
            </a:lvl1pPr>
          </a:lstStyle>
          <a:p>
            <a:fld id="{DDFCE041-DB6F-490E-8C1E-3515D5172D8F}" type="slidenum">
              <a:rPr lang="en-GB" altLang="en-US"/>
              <a:pPr/>
              <a:t>‹#›</a:t>
            </a:fld>
            <a:endParaRPr lang="en-GB" altLang="en-US"/>
          </a:p>
        </p:txBody>
      </p:sp>
    </p:spTree>
    <p:extLst>
      <p:ext uri="{BB962C8B-B14F-4D97-AF65-F5344CB8AC3E}">
        <p14:creationId xmlns:p14="http://schemas.microsoft.com/office/powerpoint/2010/main" val="1388297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74A650D-D014-44C3-BF72-F520668A48AD}" type="datetimeFigureOut">
              <a:rPr lang="en-US" smtClean="0"/>
              <a:t>10/26/2020</a:t>
            </a:fld>
            <a:endParaRPr lang="en-US"/>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7BCAD8B6-C440-43F6-89AA-61A52A40F2A0}"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lang="en-US" smtClean="0"/>
              <a:t>Click to edit Master title style</a:t>
            </a:r>
            <a:endParaRPr lang="en-US"/>
          </a:p>
        </p:txBody>
      </p:sp>
      <p:sp>
        <p:nvSpPr>
          <p:cNvPr id="1027" name="Text Placeholder 12"/>
          <p:cNvSpPr>
            <a:spLocks noGrp="1"/>
          </p:cNvSpPr>
          <p:nvPr>
            <p:ph type="body" idx="1"/>
          </p:nvPr>
        </p:nvSpPr>
        <p:spPr bwMode="auto">
          <a:xfrm>
            <a:off x="457200" y="1600200"/>
            <a:ext cx="8229600" cy="470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fontAlgn="auto" latinLnBrk="0" hangingPunct="1">
              <a:spcBef>
                <a:spcPts val="0"/>
              </a:spcBef>
              <a:spcAft>
                <a:spcPts val="0"/>
              </a:spcAft>
              <a:defRPr kumimoji="0" sz="1200">
                <a:solidFill>
                  <a:schemeClr val="tx1">
                    <a:shade val="50000"/>
                  </a:schemeClr>
                </a:solidFill>
                <a:latin typeface="+mn-lt"/>
                <a:cs typeface="+mn-cs"/>
              </a:defRPr>
            </a:lvl1pPr>
          </a:lstStyle>
          <a:p>
            <a:pPr>
              <a:defRPr/>
            </a:pPr>
            <a:fld id="{B13A27F6-9FBF-434A-8F8E-68998AF89AFE}" type="datetime1">
              <a:rPr lang="en-GB"/>
              <a:pPr>
                <a:defRPr/>
              </a:pPr>
              <a:t>26/10/2020</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fontAlgn="auto" latinLnBrk="0" hangingPunct="1">
              <a:spcBef>
                <a:spcPts val="0"/>
              </a:spcBef>
              <a:spcAft>
                <a:spcPts val="0"/>
              </a:spcAft>
              <a:defRPr kumimoji="0" sz="1200">
                <a:solidFill>
                  <a:schemeClr val="tx1">
                    <a:shade val="50000"/>
                  </a:schemeClr>
                </a:solidFill>
                <a:latin typeface="+mn-lt"/>
                <a:cs typeface="+mn-cs"/>
              </a:defRPr>
            </a:lvl1pPr>
          </a:lstStyle>
          <a:p>
            <a:pPr>
              <a:defRPr/>
            </a:pPr>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wrap="square" lIns="0" tIns="45720" rIns="0" bIns="45720" numCol="1" anchor="b" anchorCtr="0" compatLnSpc="1">
            <a:prstTxWarp prst="textNoShape">
              <a:avLst/>
            </a:prstTxWarp>
          </a:bodyPr>
          <a:lstStyle>
            <a:lvl1pPr algn="r">
              <a:defRPr sz="1200">
                <a:solidFill>
                  <a:srgbClr val="BCBCBC"/>
                </a:solidFill>
                <a:latin typeface="Verdana" panose="020B0604030504040204" pitchFamily="34" charset="0"/>
              </a:defRPr>
            </a:lvl1pPr>
          </a:lstStyle>
          <a:p>
            <a:fld id="{62BCA15A-D9CA-4D52-B647-13A17CD76695}" type="slidenum">
              <a:rPr lang="en-GB" altLang="en-US"/>
              <a:pPr/>
              <a:t>‹#›</a:t>
            </a:fld>
            <a:endParaRPr lang="en-GB" altLang="en-US"/>
          </a:p>
        </p:txBody>
      </p:sp>
    </p:spTree>
    <p:extLst>
      <p:ext uri="{BB962C8B-B14F-4D97-AF65-F5344CB8AC3E}">
        <p14:creationId xmlns:p14="http://schemas.microsoft.com/office/powerpoint/2010/main" val="17226655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dt="0"/>
  <p:txStyles>
    <p:titleStyle>
      <a:lvl1pPr algn="ctr" rtl="0" eaLnBrk="0" fontAlgn="base" hangingPunct="0">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vl2pPr algn="ctr" rtl="0" eaLnBrk="0" fontAlgn="base" hangingPunct="0">
        <a:spcBef>
          <a:spcPct val="0"/>
        </a:spcBef>
        <a:spcAft>
          <a:spcPct val="0"/>
        </a:spcAft>
        <a:defRPr sz="4100" b="1">
          <a:solidFill>
            <a:schemeClr val="tx1"/>
          </a:solidFill>
          <a:latin typeface="Verdana" pitchFamily="34" charset="0"/>
        </a:defRPr>
      </a:lvl2pPr>
      <a:lvl3pPr algn="ctr" rtl="0" eaLnBrk="0" fontAlgn="base" hangingPunct="0">
        <a:spcBef>
          <a:spcPct val="0"/>
        </a:spcBef>
        <a:spcAft>
          <a:spcPct val="0"/>
        </a:spcAft>
        <a:defRPr sz="4100" b="1">
          <a:solidFill>
            <a:schemeClr val="tx1"/>
          </a:solidFill>
          <a:latin typeface="Verdana" pitchFamily="34" charset="0"/>
        </a:defRPr>
      </a:lvl3pPr>
      <a:lvl4pPr algn="ctr" rtl="0" eaLnBrk="0" fontAlgn="base" hangingPunct="0">
        <a:spcBef>
          <a:spcPct val="0"/>
        </a:spcBef>
        <a:spcAft>
          <a:spcPct val="0"/>
        </a:spcAft>
        <a:defRPr sz="4100" b="1">
          <a:solidFill>
            <a:schemeClr val="tx1"/>
          </a:solidFill>
          <a:latin typeface="Verdana" pitchFamily="34" charset="0"/>
        </a:defRPr>
      </a:lvl4pPr>
      <a:lvl5pPr algn="ctr" rtl="0" eaLnBrk="0" fontAlgn="base" hangingPunct="0">
        <a:spcBef>
          <a:spcPct val="0"/>
        </a:spcBef>
        <a:spcAft>
          <a:spcPct val="0"/>
        </a:spcAft>
        <a:defRPr sz="4100" b="1">
          <a:solidFill>
            <a:schemeClr val="tx1"/>
          </a:solidFill>
          <a:latin typeface="Verdana" pitchFamily="34" charset="0"/>
        </a:defRPr>
      </a:lvl5pPr>
      <a:lvl6pPr marL="457200" algn="ctr" rtl="0" fontAlgn="base">
        <a:spcBef>
          <a:spcPct val="0"/>
        </a:spcBef>
        <a:spcAft>
          <a:spcPct val="0"/>
        </a:spcAft>
        <a:defRPr sz="4100" b="1">
          <a:solidFill>
            <a:schemeClr val="tx1"/>
          </a:solidFill>
          <a:latin typeface="Verdana" pitchFamily="34" charset="0"/>
        </a:defRPr>
      </a:lvl6pPr>
      <a:lvl7pPr marL="914400" algn="ctr" rtl="0" fontAlgn="base">
        <a:spcBef>
          <a:spcPct val="0"/>
        </a:spcBef>
        <a:spcAft>
          <a:spcPct val="0"/>
        </a:spcAft>
        <a:defRPr sz="4100" b="1">
          <a:solidFill>
            <a:schemeClr val="tx1"/>
          </a:solidFill>
          <a:latin typeface="Verdana" pitchFamily="34" charset="0"/>
        </a:defRPr>
      </a:lvl7pPr>
      <a:lvl8pPr marL="1371600" algn="ctr" rtl="0" fontAlgn="base">
        <a:spcBef>
          <a:spcPct val="0"/>
        </a:spcBef>
        <a:spcAft>
          <a:spcPct val="0"/>
        </a:spcAft>
        <a:defRPr sz="4100" b="1">
          <a:solidFill>
            <a:schemeClr val="tx1"/>
          </a:solidFill>
          <a:latin typeface="Verdana" pitchFamily="34" charset="0"/>
        </a:defRPr>
      </a:lvl8pPr>
      <a:lvl9pPr marL="1828800" algn="ctr" rtl="0" fontAlgn="base">
        <a:spcBef>
          <a:spcPct val="0"/>
        </a:spcBef>
        <a:spcAft>
          <a:spcPct val="0"/>
        </a:spcAft>
        <a:defRPr sz="4100" b="1">
          <a:solidFill>
            <a:schemeClr val="tx1"/>
          </a:solidFill>
          <a:latin typeface="Verdana" pitchFamily="34" charset="0"/>
        </a:defRPr>
      </a:lvl9pPr>
    </p:titleStyle>
    <p:bodyStyle>
      <a:lvl1pPr marL="547688" indent="-411163" algn="l" rtl="0" eaLnBrk="0" fontAlgn="base" hangingPunct="0">
        <a:spcBef>
          <a:spcPct val="20000"/>
        </a:spcBef>
        <a:spcAft>
          <a:spcPct val="0"/>
        </a:spcAft>
        <a:buClr>
          <a:srgbClr val="F9F9F9"/>
        </a:buClr>
        <a:buSzPct val="65000"/>
        <a:buFont typeface="Wingdings 2" panose="05020102010507070707" pitchFamily="18" charset="2"/>
        <a:buChar char=""/>
        <a:defRPr sz="2800" kern="1200">
          <a:solidFill>
            <a:schemeClr val="tx1"/>
          </a:solidFill>
          <a:latin typeface="+mn-lt"/>
          <a:ea typeface="+mn-ea"/>
          <a:cs typeface="+mn-cs"/>
        </a:defRPr>
      </a:lvl1pPr>
      <a:lvl2pPr marL="868363" indent="-282575" algn="l" rtl="0" eaLnBrk="0" fontAlgn="base" hangingPunct="0">
        <a:spcBef>
          <a:spcPct val="20000"/>
        </a:spcBef>
        <a:spcAft>
          <a:spcPct val="0"/>
        </a:spcAft>
        <a:buClr>
          <a:schemeClr val="tx1"/>
        </a:buClr>
        <a:buSzPct val="80000"/>
        <a:buFont typeface="Wingdings 2" panose="05020102010507070707" pitchFamily="18" charset="2"/>
        <a:buChar char=""/>
        <a:defRPr sz="2400" kern="1200">
          <a:solidFill>
            <a:schemeClr val="tx1"/>
          </a:solidFill>
          <a:latin typeface="+mn-lt"/>
          <a:ea typeface="+mn-ea"/>
          <a:cs typeface="+mn-cs"/>
        </a:defRPr>
      </a:lvl2pPr>
      <a:lvl3pPr marL="1133475" indent="-228600" algn="l" rtl="0" eaLnBrk="0" fontAlgn="base" hangingPunct="0">
        <a:spcBef>
          <a:spcPct val="20000"/>
        </a:spcBef>
        <a:spcAft>
          <a:spcPct val="0"/>
        </a:spcAft>
        <a:buClr>
          <a:schemeClr val="tx1"/>
        </a:buClr>
        <a:buSzPct val="95000"/>
        <a:buFont typeface="Wingdings" panose="05000000000000000000" pitchFamily="2" charset="2"/>
        <a:buChar char=""/>
        <a:defRPr sz="2200" kern="1200">
          <a:solidFill>
            <a:schemeClr val="tx1"/>
          </a:solidFill>
          <a:latin typeface="+mn-lt"/>
          <a:ea typeface="+mn-ea"/>
          <a:cs typeface="+mn-cs"/>
        </a:defRPr>
      </a:lvl3pPr>
      <a:lvl4pPr marL="1352550" indent="-182563" algn="l" rtl="0" eaLnBrk="0" fontAlgn="base" hangingPunct="0">
        <a:spcBef>
          <a:spcPct val="20000"/>
        </a:spcBef>
        <a:spcAft>
          <a:spcPct val="0"/>
        </a:spcAft>
        <a:buClr>
          <a:schemeClr val="tx1"/>
        </a:buClr>
        <a:buSzPct val="100000"/>
        <a:buFont typeface="Wingdings 3" panose="05040102010807070707" pitchFamily="18" charset="2"/>
        <a:buChar char=""/>
        <a:defRPr sz="2000" kern="1200">
          <a:solidFill>
            <a:schemeClr val="tx1"/>
          </a:solidFill>
          <a:latin typeface="+mn-lt"/>
          <a:ea typeface="+mn-ea"/>
          <a:cs typeface="+mn-cs"/>
        </a:defRPr>
      </a:lvl4pPr>
      <a:lvl5pPr marL="1544638" indent="-182563" algn="l" rtl="0" eaLnBrk="0" fontAlgn="base" hangingPunct="0">
        <a:spcBef>
          <a:spcPct val="20000"/>
        </a:spcBef>
        <a:spcAft>
          <a:spcPct val="0"/>
        </a:spcAft>
        <a:buClr>
          <a:schemeClr val="tx1"/>
        </a:buClr>
        <a:buFont typeface="Wingdings 2" panose="05020102010507070707" pitchFamily="18" charset="2"/>
        <a:buChar char=""/>
        <a:defRPr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google.com/url?sa=i&amp;rct=j&amp;q=&amp;esrc=s&amp;source=images&amp;cd=&amp;cad=rja&amp;uact=8&amp;ved=2ahUKEwj_3ubG15_eAhUJJBoKHTKMDbUQjRx6BAgBEAU&amp;url=https%3A%2F%2Fzurb.com%2Fblog%2Fyou-re-design-thinking-too-much&amp;psig=AOvVaw1ma6QDNrfFMv_zYXR-66Kr&amp;ust=1540491323644209"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google.com/url?sa=i&amp;rct=j&amp;q=&amp;esrc=s&amp;source=images&amp;cd=&amp;cad=rja&amp;uact=8&amp;ved=2ahUKEwj037uj2J_eAhVNyhoKHbJKDcEQjRx6BAgBEAU&amp;url=https%3A%2F%2Ffr.123rf.com%2Fphoto_30178447_rendu-3d-de-la-personne-tenant-et-regardant-d-interrogation-rouge-et-la-r%25C3%25A9flexion-3d-personnes-de-r.html&amp;psig=AOvVaw1ma6QDNrfFMv_zYXR-66Kr&amp;ust=1540491323644209"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GyY3HyL7eAhUPJBoKHVbYCmUQjRx6BAgBEAU&amp;url=https%3A%2F%2Fpopulistcleaning.com%2Fthe-populist-brand-our-core-values%2F&amp;psig=AOvVaw1IutTQT63UgfyruH9NkkIX&amp;ust=154155245260164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44uWW8sHeAhVHlxoKHS9kDucQjRx6BAgBEAU&amp;url=https%3A%2F%2Fabovegroundrailroad.info%2Fbelief-pyramid%2F&amp;psig=AOvVaw0j4SWl4H_N5dYptMbzvaUn&amp;ust=1541665973785099" TargetMode="External"/><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google.com/url?sa=i&amp;rct=j&amp;q=&amp;esrc=s&amp;source=images&amp;cd=&amp;cad=rja&amp;uact=8&amp;ved=2ahUKEwjF6q2X8MHeAhXCxIUKHYueCDsQjRx6BAgBEAU&amp;url=https%3A%2F%2Fisha.sadhguru.org%2Fin%2Fen%2Fwisdom%2Farticle%2Fyouth-faith-belief&amp;psig=AOvVaw0j4SWl4H_N5dYptMbzvaUn&amp;ust=1541665973785099" TargetMode="Externa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google.com/url?sa=i&amp;rct=j&amp;q=&amp;esrc=s&amp;source=images&amp;cd=&amp;cad=rja&amp;uact=8&amp;ved=2ahUKEwiflLPV8sHeAhVLOBoKHWr-C_gQjRx6BAgBEAU&amp;url=https%3A%2F%2Fwww.businessblogshub.com%2F2012%2F11%2F7-steps-to-a-positive-attitude-better-sales%2F&amp;psig=AOvVaw2_fGgDDFag2GeYMrOfNpwj&amp;ust=1541666826842299" TargetMode="Externa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jxz5zAyr7eAhUhgHMKHcZ_CjUQjRx6BAgBEAU&amp;url=http%3A%2F%2Fdrmelaniegreenberg.com%2Fhow-to-identify-and-heal-negative-core-beliefs%2F&amp;psig=AOvVaw0s8JVnqWnfsxOJAQh_6MaT&amp;ust=1541552976864722" TargetMode="External"/><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microsoft.com/office/2007/relationships/hdphoto" Target="../media/hdphoto1.wdp"/><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google.com/url?sa=i&amp;rct=j&amp;q=&amp;esrc=s&amp;source=images&amp;cd=&amp;cad=rja&amp;uact=8&amp;ved=2ahUKEwikyZzX9MHeAhUDz4UKHfh-DnsQjRx6BAgBEAU&amp;url=http%3A%2F%2Fwww.mecmining.com.au%2Fhow-valuable-are-organisational-values%2F&amp;psig=AOvVaw0gs_I6KSlkVOJUbeToT2mG&amp;ust=1541667377021514" TargetMode="Externa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i61cmpy77eAhUD3RoKHRLTCoUQjRx6BAgBEAU&amp;url=http%3A%2F%2Fwww.gandrllc.com%2Fneuromarketing%2Fattitudes-emotions-bank-advertising-wells-fargo-scandal%2F&amp;psig=AOvVaw2DrOnI8plGtCzpcDFddbhk&amp;ust=1541553147173920"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iJkcOH-MHeAhXI4IUKHVKZCZ8QjRx6BAgBEAU&amp;url=http%3A%2F%2Fwww.comereason.org%2Fwhat-is-belief.asp&amp;psig=AOvVaw0uIRu28wBHA9OOBhpDoiSF&amp;ust=1541668283540338" TargetMode="External"/><Relationship Id="rId2" Type="http://schemas.openxmlformats.org/officeDocument/2006/relationships/notesSlide" Target="../notesSlides/notesSlide6.xml"/><Relationship Id="rId1" Type="http://schemas.openxmlformats.org/officeDocument/2006/relationships/slideLayout" Target="../slideLayouts/slideLayout17.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www.google.com/url?sa=i&amp;rct=j&amp;q=&amp;esrc=s&amp;source=images&amp;cd=&amp;cad=rja&amp;uact=8&amp;ved=2ahUKEwjzxqXp-MHeAhVQgxoKHcPZBcsQjRx6BAgBEAU&amp;url=http%3A%2F%2Fwww.spsp.org%2Fnews-center%2Fblog%2Fbelief-willpower-unlimited-help&amp;psig=AOvVaw0uIRu28wBHA9OOBhpDoiSF&amp;ust=1541668283540338" TargetMode="Externa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www.google.com/url?sa=i&amp;rct=j&amp;q=&amp;esrc=s&amp;source=images&amp;cd=&amp;cad=rja&amp;uact=8&amp;ved=2ahUKEwjFip6S8sLeAhWpJsAKHYMYBE0QjRx6BAgBEAU&amp;url=http%3A%2F%2Fmafazine.myblog.arts.ac.uk%2F2018%2F03%2F11%2Fwhat-a-difference-a-week-makes%2F&amp;psig=AOvVaw3wXuV3n-PJP3zS2yxC6SN1&amp;ust=1541701041235494" TargetMode="Externa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google.com/url?sa=i&amp;rct=j&amp;q=&amp;esrc=s&amp;source=images&amp;cd=&amp;cad=rja&amp;uact=8&amp;ved=2ahUKEwjmgv_q2r7eAhXRxoUKHQcCC0kQjRx6BAgBEAU&amp;url=https%3A%2F%2Fwww.sophia.org%2Fonline-courses%2Fintroduction-to-ethics&amp;psig=AOvVaw3FBfgwm3OTCJxr_pwR3nZ4&amp;ust=1541557359370499"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www.google.com/url?sa=i&amp;rct=j&amp;q=&amp;esrc=s&amp;source=images&amp;cd=&amp;cad=rja&amp;uact=8&amp;ved=2ahUKEwjmgv_q2r7eAhXRxoUKHQcCC0kQjRx6BAgBEAU&amp;url=https%3A%2F%2Fblogs.ubc.ca%2Fjennyhsiao%2F2015%2F11%2F01%2Fbusiness-vs-ethical-dilemma%2F&amp;psig=AOvVaw3FBfgwm3OTCJxr_pwR3nZ4&amp;ust=1541557359370499"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i5s6uhlcPeAhWyyIUKHS3KAdwQjRx6BAgBEAU&amp;url=http%3A%2F%2Factors9.com%2Fvalues-clipart%2Fclassy-values-clipart-beliefs-and-clipartxtras%2F&amp;psig=AOvVaw3wXuV3n-PJP3zS2yxC6SN1&amp;ust=1541701041235494" TargetMode="External"/><Relationship Id="rId2" Type="http://schemas.openxmlformats.org/officeDocument/2006/relationships/notesSlide" Target="../notesSlides/notesSlide7.xml"/><Relationship Id="rId1" Type="http://schemas.openxmlformats.org/officeDocument/2006/relationships/slideLayout" Target="../slideLayouts/slideLayout17.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bsrzPmsPeAhWwz4UKHZGsDPMQjRx6BAgBEAU&amp;url=https%3A%2F%2Fcorp.keurig.ca%2Fen-CA%2FSustainability%2Fcanada%2FPeopleAndCommunities.aspx&amp;psig=AOvVaw3wXuV3n-PJP3zS2yxC6SN1&amp;ust=1541701041235494" TargetMode="External"/><Relationship Id="rId2" Type="http://schemas.openxmlformats.org/officeDocument/2006/relationships/notesSlide" Target="../notesSlides/notesSlide8.xml"/><Relationship Id="rId1" Type="http://schemas.openxmlformats.org/officeDocument/2006/relationships/slideLayout" Target="../slideLayouts/slideLayout17.xml"/><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iZ6M3O0r7eAhUPzhoKHXZNCZAQjRx6BAgBEAU&amp;url=http%3A%2F%2Fwww.fourstepstraining.com%2Fthe-italian-managers-personal-brand%2Frobert-dilts-logical-levels-of-alignment%2F&amp;psig=AOvVaw2j_Zx59WhRp13e7nNUlkK4&amp;ust=1541555154702898" TargetMode="External"/><Relationship Id="rId2" Type="http://schemas.openxmlformats.org/officeDocument/2006/relationships/notesSlide" Target="../notesSlides/notesSlide12.xml"/><Relationship Id="rId1" Type="http://schemas.openxmlformats.org/officeDocument/2006/relationships/slideLayout" Target="../slideLayouts/slideLayout17.xml"/><Relationship Id="rId4" Type="http://schemas.openxmlformats.org/officeDocument/2006/relationships/image" Target="../media/image22.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Critical Thinking</a:t>
            </a:r>
            <a:endParaRPr lang="en-US" dirty="0"/>
          </a:p>
        </p:txBody>
      </p:sp>
      <p:sp>
        <p:nvSpPr>
          <p:cNvPr id="3" name="Subtitle 2"/>
          <p:cNvSpPr>
            <a:spLocks noGrp="1"/>
          </p:cNvSpPr>
          <p:nvPr>
            <p:ph type="subTitle" idx="1"/>
          </p:nvPr>
        </p:nvSpPr>
        <p:spPr/>
        <p:txBody>
          <a:bodyPr/>
          <a:lstStyle/>
          <a:p>
            <a:r>
              <a:rPr lang="en-GB" b="1" dirty="0" smtClean="0">
                <a:solidFill>
                  <a:srgbClr val="FF0000"/>
                </a:solidFill>
              </a:rPr>
              <a:t>Week 4</a:t>
            </a:r>
            <a:endParaRPr lang="en-US" b="1" dirty="0">
              <a:solidFill>
                <a:srgbClr val="FF0000"/>
              </a:solidFill>
            </a:endParaRPr>
          </a:p>
        </p:txBody>
      </p:sp>
      <p:pic>
        <p:nvPicPr>
          <p:cNvPr id="27650" name="Picture 2" descr="Image result for thinking">
            <a:hlinkClick r:id="rId2"/>
          </p:cNvPr>
          <p:cNvPicPr>
            <a:picLocks noChangeAspect="1" noChangeArrowheads="1"/>
          </p:cNvPicPr>
          <p:nvPr/>
        </p:nvPicPr>
        <p:blipFill>
          <a:blip r:embed="rId3"/>
          <a:srcRect/>
          <a:stretch>
            <a:fillRect/>
          </a:stretch>
        </p:blipFill>
        <p:spPr bwMode="auto">
          <a:xfrm>
            <a:off x="2786050" y="4071942"/>
            <a:ext cx="3643337" cy="2185245"/>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week</a:t>
            </a:r>
            <a:endParaRPr lang="en-US" dirty="0"/>
          </a:p>
        </p:txBody>
      </p:sp>
      <p:sp>
        <p:nvSpPr>
          <p:cNvPr id="3" name="Content Placeholder 2"/>
          <p:cNvSpPr>
            <a:spLocks noGrp="1"/>
          </p:cNvSpPr>
          <p:nvPr>
            <p:ph idx="1"/>
          </p:nvPr>
        </p:nvSpPr>
        <p:spPr/>
        <p:txBody>
          <a:bodyPr/>
          <a:lstStyle/>
          <a:p>
            <a:pPr marL="137160" indent="0">
              <a:buNone/>
            </a:pPr>
            <a:r>
              <a:rPr lang="en-GB" dirty="0" smtClean="0">
                <a:latin typeface="Arial" panose="020B0604020202020204" pitchFamily="34" charset="0"/>
                <a:cs typeface="Arial" panose="020B0604020202020204" pitchFamily="34" charset="0"/>
              </a:rPr>
              <a:t>Values Beliefs Attitudes</a:t>
            </a:r>
          </a:p>
          <a:p>
            <a:pPr marL="137160" indent="0">
              <a:buNone/>
            </a:pPr>
            <a:r>
              <a:rPr lang="en-GB" dirty="0" smtClean="0">
                <a:latin typeface="Arial" panose="020B0604020202020204" pitchFamily="34" charset="0"/>
                <a:cs typeface="Arial" panose="020B0604020202020204" pitchFamily="34" charset="0"/>
              </a:rPr>
              <a:t>(Individual vs Organisational) </a:t>
            </a:r>
          </a:p>
        </p:txBody>
      </p:sp>
      <p:pic>
        <p:nvPicPr>
          <p:cNvPr id="30722" name="Picture 2" descr="Related image">
            <a:hlinkClick r:id="rId2"/>
          </p:cNvPr>
          <p:cNvPicPr>
            <a:picLocks noChangeAspect="1" noChangeArrowheads="1"/>
          </p:cNvPicPr>
          <p:nvPr/>
        </p:nvPicPr>
        <p:blipFill>
          <a:blip r:embed="rId3" cstate="print"/>
          <a:srcRect/>
          <a:stretch>
            <a:fillRect/>
          </a:stretch>
        </p:blipFill>
        <p:spPr bwMode="auto">
          <a:xfrm>
            <a:off x="6500826" y="1714488"/>
            <a:ext cx="1926748" cy="1714512"/>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eaLnBrk="1" fontAlgn="auto" hangingPunct="1">
              <a:spcAft>
                <a:spcPts val="0"/>
              </a:spcAft>
              <a:defRPr/>
            </a:pPr>
            <a:r>
              <a:rPr lang="en-GB" dirty="0"/>
              <a:t>Values Beliefs &amp; Attitudes</a:t>
            </a:r>
          </a:p>
        </p:txBody>
      </p:sp>
      <p:sp>
        <p:nvSpPr>
          <p:cNvPr id="8195" name="AutoShape 2" descr="Image result for values">
            <a:hlinkClick r:id="rId3"/>
          </p:cNvPr>
          <p:cNvSpPr>
            <a:spLocks noChangeAspect="1" noChangeArrowheads="1"/>
          </p:cNvSpPr>
          <p:nvPr/>
        </p:nvSpPr>
        <p:spPr bwMode="auto">
          <a:xfrm>
            <a:off x="38100" y="-2795588"/>
            <a:ext cx="9429750" cy="5543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latin typeface="Verdana" panose="020B0604030504040204" pitchFamily="34" charset="0"/>
            </a:endParaRPr>
          </a:p>
        </p:txBody>
      </p:sp>
      <p:sp>
        <p:nvSpPr>
          <p:cNvPr id="8196" name="AutoShape 4" descr="Image result for values">
            <a:hlinkClick r:id="rId3"/>
          </p:cNvPr>
          <p:cNvSpPr>
            <a:spLocks noChangeAspect="1" noChangeArrowheads="1"/>
          </p:cNvSpPr>
          <p:nvPr/>
        </p:nvSpPr>
        <p:spPr bwMode="auto">
          <a:xfrm>
            <a:off x="38100" y="-2795588"/>
            <a:ext cx="9429750" cy="5543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latin typeface="Verdana" panose="020B0604030504040204" pitchFamily="34" charset="0"/>
            </a:endParaRPr>
          </a:p>
        </p:txBody>
      </p:sp>
      <p:pic>
        <p:nvPicPr>
          <p:cNvPr id="8197" name="Picture 6" descr="Image result for values">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85938" y="3214688"/>
            <a:ext cx="5643562" cy="331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593432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8750" y="233363"/>
            <a:ext cx="6286500" cy="639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351513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endParaRPr lang="en-US"/>
          </a:p>
        </p:txBody>
      </p:sp>
      <p:sp>
        <p:nvSpPr>
          <p:cNvPr id="13315" name="Content Placeholder 2"/>
          <p:cNvSpPr>
            <a:spLocks noGrp="1"/>
          </p:cNvSpPr>
          <p:nvPr>
            <p:ph sz="half" idx="1"/>
          </p:nvPr>
        </p:nvSpPr>
        <p:spPr/>
        <p:txBody>
          <a:bodyPr/>
          <a:lstStyle/>
          <a:p>
            <a:pPr eaLnBrk="1" hangingPunct="1"/>
            <a:r>
              <a:rPr lang="en-US" altLang="en-US" dirty="0"/>
              <a:t>https://www.teammanagementsystems.com/assets/Product-Logos/7d4862976d/Pyramid-Concept_CompressedDetail_AmericanEnglish_450px.png</a:t>
            </a:r>
            <a:endParaRPr lang="en-US" altLang="en-US" dirty="0" smtClean="0"/>
          </a:p>
        </p:txBody>
      </p:sp>
      <p:sp>
        <p:nvSpPr>
          <p:cNvPr id="13316" name="Content Placeholder 3"/>
          <p:cNvSpPr>
            <a:spLocks noGrp="1"/>
          </p:cNvSpPr>
          <p:nvPr>
            <p:ph sz="half" idx="2"/>
          </p:nvPr>
        </p:nvSpPr>
        <p:spPr/>
        <p:txBody>
          <a:bodyPr/>
          <a:lstStyle/>
          <a:p>
            <a:pPr eaLnBrk="1" hangingPunct="1"/>
            <a:endParaRPr lang="en-US" altLang="en-US" smtClean="0"/>
          </a:p>
        </p:txBody>
      </p:sp>
      <p:pic>
        <p:nvPicPr>
          <p:cNvPr id="13317" name="Picture 2" descr="Image result for belief">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7250" y="500063"/>
            <a:ext cx="7534275" cy="564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4575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US" dirty="0" smtClean="0"/>
              <a:t>What is a personal value?</a:t>
            </a:r>
            <a:br>
              <a:rPr lang="en-US" dirty="0" smtClean="0"/>
            </a:br>
            <a:endParaRPr lang="en-US" dirty="0"/>
          </a:p>
        </p:txBody>
      </p:sp>
      <p:sp>
        <p:nvSpPr>
          <p:cNvPr id="6" name="Content Placeholder 3"/>
          <p:cNvSpPr>
            <a:spLocks noGrp="1"/>
          </p:cNvSpPr>
          <p:nvPr>
            <p:ph sz="half" idx="2"/>
          </p:nvPr>
        </p:nvSpPr>
        <p:spPr>
          <a:xfrm>
            <a:off x="179513" y="1017588"/>
            <a:ext cx="8712968" cy="5840412"/>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US" b="1" dirty="0" smtClean="0">
                <a:solidFill>
                  <a:schemeClr val="bg2">
                    <a:lumMod val="60000"/>
                    <a:lumOff val="40000"/>
                  </a:schemeClr>
                </a:solidFill>
              </a:rPr>
              <a:t>Values are stable long-lasting beliefs about what is important to a person. They become </a:t>
            </a:r>
            <a:r>
              <a:rPr lang="en-US" b="1" dirty="0" smtClean="0">
                <a:solidFill>
                  <a:srgbClr val="FF0000"/>
                </a:solidFill>
              </a:rPr>
              <a:t>standards</a:t>
            </a:r>
            <a:r>
              <a:rPr lang="en-US" b="1" dirty="0" smtClean="0">
                <a:solidFill>
                  <a:schemeClr val="bg2">
                    <a:lumMod val="60000"/>
                    <a:lumOff val="40000"/>
                  </a:schemeClr>
                </a:solidFill>
              </a:rPr>
              <a:t> by which people order their lives and make their </a:t>
            </a:r>
            <a:r>
              <a:rPr lang="en-US" b="1" dirty="0" smtClean="0">
                <a:solidFill>
                  <a:srgbClr val="FF0000"/>
                </a:solidFill>
              </a:rPr>
              <a:t>choices</a:t>
            </a:r>
            <a:r>
              <a:rPr lang="en-US" b="1" dirty="0" smtClean="0">
                <a:solidFill>
                  <a:schemeClr val="bg2">
                    <a:lumMod val="60000"/>
                    <a:lumOff val="40000"/>
                  </a:schemeClr>
                </a:solidFill>
              </a:rPr>
              <a:t>.</a:t>
            </a:r>
          </a:p>
          <a:p>
            <a:pPr marL="548640" indent="-411480" eaLnBrk="1" fontAlgn="auto" hangingPunct="1">
              <a:spcAft>
                <a:spcPts val="0"/>
              </a:spcAft>
              <a:buClr>
                <a:schemeClr val="tx1">
                  <a:shade val="95000"/>
                </a:schemeClr>
              </a:buClr>
              <a:buFont typeface="Wingdings 2"/>
              <a:buChar char=""/>
              <a:defRPr/>
            </a:pPr>
            <a:r>
              <a:rPr lang="en-US" b="1" dirty="0" smtClean="0">
                <a:solidFill>
                  <a:schemeClr val="bg2">
                    <a:lumMod val="60000"/>
                    <a:lumOff val="40000"/>
                  </a:schemeClr>
                </a:solidFill>
              </a:rPr>
              <a:t>A belief will develop into a value when the person’s </a:t>
            </a:r>
            <a:r>
              <a:rPr lang="en-US" b="1" dirty="0" smtClean="0">
                <a:solidFill>
                  <a:srgbClr val="FF0000"/>
                </a:solidFill>
              </a:rPr>
              <a:t>commitment</a:t>
            </a:r>
            <a:r>
              <a:rPr lang="en-US" b="1" dirty="0" smtClean="0">
                <a:solidFill>
                  <a:schemeClr val="bg2">
                    <a:lumMod val="60000"/>
                    <a:lumOff val="40000"/>
                  </a:schemeClr>
                </a:solidFill>
              </a:rPr>
              <a:t> to it grows and they see it as being important.</a:t>
            </a:r>
          </a:p>
          <a:p>
            <a:pPr marL="548640" indent="-411480" eaLnBrk="1" fontAlgn="auto" hangingPunct="1">
              <a:spcAft>
                <a:spcPts val="0"/>
              </a:spcAft>
              <a:buClr>
                <a:schemeClr val="tx1">
                  <a:shade val="95000"/>
                </a:schemeClr>
              </a:buClr>
              <a:buFont typeface="Wingdings 2"/>
              <a:buChar char=""/>
              <a:defRPr/>
            </a:pPr>
            <a:endParaRPr lang="en-US" dirty="0"/>
          </a:p>
        </p:txBody>
      </p:sp>
      <p:pic>
        <p:nvPicPr>
          <p:cNvPr id="13317" name="Picture 5" descr="Image result for belief">
            <a:hlinkClick r:id="rId2"/>
          </p:cNvPr>
          <p:cNvPicPr>
            <a:picLocks noChangeAspect="1" noChangeArrowheads="1"/>
          </p:cNvPicPr>
          <p:nvPr/>
        </p:nvPicPr>
        <p:blipFill>
          <a:blip r:embed="rId3">
            <a:duotone>
              <a:schemeClr val="bg2">
                <a:shade val="45000"/>
                <a:satMod val="135000"/>
              </a:schemeClr>
              <a:prstClr val="white"/>
            </a:duotone>
          </a:blip>
          <a:srcRect/>
          <a:stretch>
            <a:fillRect/>
          </a:stretch>
        </p:blipFill>
        <p:spPr bwMode="auto">
          <a:xfrm>
            <a:off x="2285984" y="4000504"/>
            <a:ext cx="4833411" cy="2719367"/>
          </a:xfrm>
          <a:prstGeom prst="rect">
            <a:avLst/>
          </a:prstGeom>
          <a:noFill/>
        </p:spPr>
      </p:pic>
    </p:spTree>
    <p:extLst>
      <p:ext uri="{BB962C8B-B14F-4D97-AF65-F5344CB8AC3E}">
        <p14:creationId xmlns:p14="http://schemas.microsoft.com/office/powerpoint/2010/main" val="1131509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US" dirty="0" smtClean="0"/>
              <a:t>What is an attitude?</a:t>
            </a:r>
            <a:br>
              <a:rPr lang="en-US" dirty="0" smtClean="0"/>
            </a:br>
            <a:endParaRPr lang="en-US" dirty="0"/>
          </a:p>
        </p:txBody>
      </p:sp>
      <p:sp>
        <p:nvSpPr>
          <p:cNvPr id="4" name="Content Placeholder 3"/>
          <p:cNvSpPr>
            <a:spLocks noGrp="1"/>
          </p:cNvSpPr>
          <p:nvPr>
            <p:ph sz="half" idx="2"/>
          </p:nvPr>
        </p:nvSpPr>
        <p:spPr>
          <a:xfrm>
            <a:off x="214313" y="1000125"/>
            <a:ext cx="8572500" cy="4525963"/>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US" sz="2000" b="1" dirty="0" smtClean="0">
                <a:solidFill>
                  <a:schemeClr val="bg2">
                    <a:lumMod val="60000"/>
                    <a:lumOff val="40000"/>
                  </a:schemeClr>
                </a:solidFill>
              </a:rPr>
              <a:t>Attitudes are the </a:t>
            </a:r>
            <a:r>
              <a:rPr lang="en-US" sz="2000" b="1" u="sng" dirty="0" smtClean="0">
                <a:solidFill>
                  <a:schemeClr val="bg2">
                    <a:lumMod val="60000"/>
                    <a:lumOff val="40000"/>
                  </a:schemeClr>
                </a:solidFill>
              </a:rPr>
              <a:t>mental dispositions </a:t>
            </a:r>
            <a:r>
              <a:rPr lang="en-US" sz="2000" b="1" dirty="0" smtClean="0">
                <a:solidFill>
                  <a:schemeClr val="bg2">
                    <a:lumMod val="60000"/>
                    <a:lumOff val="40000"/>
                  </a:schemeClr>
                </a:solidFill>
              </a:rPr>
              <a:t>people have towards others. People primarily form their attitudes from underlying values and beliefs.</a:t>
            </a:r>
          </a:p>
          <a:p>
            <a:pPr marL="548640" indent="-411480" eaLnBrk="1" fontAlgn="auto" hangingPunct="1">
              <a:spcAft>
                <a:spcPts val="0"/>
              </a:spcAft>
              <a:buClr>
                <a:schemeClr val="tx1">
                  <a:shade val="95000"/>
                </a:schemeClr>
              </a:buClr>
              <a:buFont typeface="Wingdings 2"/>
              <a:buChar char=""/>
              <a:defRPr/>
            </a:pPr>
            <a:endParaRPr lang="en-US" sz="2000" b="1" dirty="0" smtClean="0">
              <a:solidFill>
                <a:schemeClr val="bg2">
                  <a:lumMod val="60000"/>
                  <a:lumOff val="40000"/>
                </a:schemeClr>
              </a:solidFill>
            </a:endParaRPr>
          </a:p>
          <a:p>
            <a:pPr marL="548640" indent="-411480" eaLnBrk="1" fontAlgn="auto" hangingPunct="1">
              <a:spcAft>
                <a:spcPts val="0"/>
              </a:spcAft>
              <a:buClr>
                <a:schemeClr val="tx1">
                  <a:shade val="95000"/>
                </a:schemeClr>
              </a:buClr>
              <a:buFont typeface="Wingdings 2"/>
              <a:buChar char=""/>
              <a:defRPr/>
            </a:pPr>
            <a:r>
              <a:rPr lang="en-US" sz="2000" b="1" dirty="0" smtClean="0">
                <a:solidFill>
                  <a:schemeClr val="bg2">
                    <a:lumMod val="60000"/>
                    <a:lumOff val="40000"/>
                  </a:schemeClr>
                </a:solidFill>
              </a:rPr>
              <a:t>However, factors which may not have been internalised as beliefs and values can still influence a person’s attitudes at the point of decision-making. Typical influences include the desire to please, political correctness, convenience, peer pressure.</a:t>
            </a:r>
          </a:p>
          <a:p>
            <a:pPr marL="548640" indent="-411480" eaLnBrk="1" fontAlgn="auto" hangingPunct="1">
              <a:spcAft>
                <a:spcPts val="0"/>
              </a:spcAft>
              <a:buClr>
                <a:schemeClr val="tx1">
                  <a:shade val="95000"/>
                </a:schemeClr>
              </a:buClr>
              <a:buFont typeface="Wingdings 2"/>
              <a:buChar char=""/>
              <a:defRPr/>
            </a:pPr>
            <a:endParaRPr lang="en-US" dirty="0"/>
          </a:p>
        </p:txBody>
      </p:sp>
      <p:pic>
        <p:nvPicPr>
          <p:cNvPr id="15364" name="Picture 5" descr="Image result for attitude">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14625" y="4725144"/>
            <a:ext cx="3571875" cy="1785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784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Image result for beliefs">
            <a:hlinkClick r:id="rId3"/>
          </p:cNvPr>
          <p:cNvPicPr>
            <a:picLocks noChangeAspect="1" noChangeArrowheads="1"/>
          </p:cNvPicPr>
          <p:nvPr/>
        </p:nvPicPr>
        <p:blipFill>
          <a:blip r:embed="rId4">
            <a:extLst>
              <a:ext uri="{BEBA8EAE-BF5A-486C-A8C5-ECC9F3942E4B}">
                <a14:imgProps xmlns:a14="http://schemas.microsoft.com/office/drawing/2010/main">
                  <a14:imgLayer r:embed="rId5">
                    <a14:imgEffect>
                      <a14:artisticLightScreen/>
                    </a14:imgEffect>
                    <a14:imgEffect>
                      <a14:colorTemperature colorTemp="8800"/>
                    </a14:imgEffect>
                    <a14:imgEffect>
                      <a14:saturation sat="200000"/>
                    </a14:imgEffect>
                    <a14:imgEffect>
                      <a14:brightnessContrast bright="40000" contrast="-20000"/>
                    </a14:imgEffect>
                  </a14:imgLayer>
                </a14:imgProps>
              </a:ext>
              <a:ext uri="{28A0092B-C50C-407E-A947-70E740481C1C}">
                <a14:useLocalDpi xmlns:a14="http://schemas.microsoft.com/office/drawing/2010/main" val="0"/>
              </a:ext>
            </a:extLst>
          </a:blip>
          <a:srcRect/>
          <a:stretch>
            <a:fillRect/>
          </a:stretch>
        </p:blipFill>
        <p:spPr bwMode="auto">
          <a:xfrm>
            <a:off x="1785938" y="3786188"/>
            <a:ext cx="5499100" cy="292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normAutofit fontScale="90000"/>
          </a:bodyPr>
          <a:lstStyle/>
          <a:p>
            <a:pPr eaLnBrk="1" fontAlgn="auto" hangingPunct="1">
              <a:spcAft>
                <a:spcPts val="0"/>
              </a:spcAft>
              <a:defRPr/>
            </a:pPr>
            <a:r>
              <a:rPr lang="en-US" dirty="0" smtClean="0"/>
              <a:t>What are values?</a:t>
            </a:r>
            <a:br>
              <a:rPr lang="en-US" dirty="0" smtClean="0"/>
            </a:br>
            <a:endParaRPr lang="en-US" dirty="0"/>
          </a:p>
        </p:txBody>
      </p:sp>
      <p:sp>
        <p:nvSpPr>
          <p:cNvPr id="3" name="Content Placeholder 2"/>
          <p:cNvSpPr>
            <a:spLocks noGrp="1"/>
          </p:cNvSpPr>
          <p:nvPr>
            <p:ph idx="1"/>
          </p:nvPr>
        </p:nvSpPr>
        <p:spPr>
          <a:xfrm>
            <a:off x="571500" y="1000125"/>
            <a:ext cx="8229600" cy="4708525"/>
          </a:xfrm>
        </p:spPr>
        <p:txBody>
          <a:bodyPr>
            <a:normAutofit lnSpcReduction="10000"/>
          </a:bodyPr>
          <a:lstStyle/>
          <a:p>
            <a:pPr marL="548640" indent="-411480" eaLnBrk="1" fontAlgn="auto" hangingPunct="1">
              <a:spcAft>
                <a:spcPts val="0"/>
              </a:spcAft>
              <a:buClr>
                <a:schemeClr val="tx1">
                  <a:shade val="95000"/>
                </a:schemeClr>
              </a:buClr>
              <a:buFont typeface="Wingdings 2"/>
              <a:buChar char=""/>
              <a:defRPr/>
            </a:pPr>
            <a:r>
              <a:rPr lang="en-US" dirty="0" smtClean="0">
                <a:solidFill>
                  <a:schemeClr val="bg2">
                    <a:lumMod val="60000"/>
                    <a:lumOff val="40000"/>
                  </a:schemeClr>
                </a:solidFill>
              </a:rPr>
              <a:t>Values are principles, standards or qualities that an individual or group of people hold in high regard. These values guide the way we live our lives and the decisions we make. </a:t>
            </a:r>
          </a:p>
          <a:p>
            <a:pPr marL="548640" indent="-411480" eaLnBrk="1" fontAlgn="auto" hangingPunct="1">
              <a:spcAft>
                <a:spcPts val="0"/>
              </a:spcAft>
              <a:buClr>
                <a:schemeClr val="tx1">
                  <a:shade val="95000"/>
                </a:schemeClr>
              </a:buClr>
              <a:buFont typeface="Wingdings 2"/>
              <a:buChar char=""/>
              <a:defRPr/>
            </a:pPr>
            <a:r>
              <a:rPr lang="en-US" dirty="0" smtClean="0">
                <a:solidFill>
                  <a:schemeClr val="bg2">
                    <a:lumMod val="60000"/>
                    <a:lumOff val="40000"/>
                  </a:schemeClr>
                </a:solidFill>
              </a:rPr>
              <a:t>A ‘value’ is commonly formed by a particular belief that is related to the worth of an idea or type of behaviour..</a:t>
            </a:r>
          </a:p>
          <a:p>
            <a:pPr marL="548640" indent="-411480" eaLnBrk="1" fontAlgn="auto" hangingPunct="1">
              <a:spcAft>
                <a:spcPts val="0"/>
              </a:spcAft>
              <a:buClr>
                <a:schemeClr val="tx1">
                  <a:shade val="95000"/>
                </a:schemeClr>
              </a:buClr>
              <a:buFont typeface="Wingdings 2"/>
              <a:buChar char=""/>
              <a:defRPr/>
            </a:pPr>
            <a:r>
              <a:rPr lang="en-US" dirty="0" smtClean="0">
                <a:solidFill>
                  <a:schemeClr val="bg2">
                    <a:lumMod val="60000"/>
                    <a:lumOff val="40000"/>
                  </a:schemeClr>
                </a:solidFill>
              </a:rPr>
              <a:t>Values can influence many of the judgments we make as well as have an impact on the support we give others. </a:t>
            </a:r>
          </a:p>
          <a:p>
            <a:pPr marL="548640" indent="-411480" eaLnBrk="1" fontAlgn="auto" hangingPunct="1">
              <a:spcAft>
                <a:spcPts val="0"/>
              </a:spcAft>
              <a:buClr>
                <a:schemeClr val="tx1">
                  <a:shade val="95000"/>
                </a:schemeClr>
              </a:buClr>
              <a:buFont typeface="Wingdings 2"/>
              <a:buChar char=""/>
              <a:defRPr/>
            </a:pPr>
            <a:endParaRPr lang="en-US" dirty="0"/>
          </a:p>
        </p:txBody>
      </p:sp>
    </p:spTree>
    <p:extLst>
      <p:ext uri="{BB962C8B-B14F-4D97-AF65-F5344CB8AC3E}">
        <p14:creationId xmlns:p14="http://schemas.microsoft.com/office/powerpoint/2010/main" val="1063731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US" dirty="0" smtClean="0"/>
              <a:t>Where do values come from?</a:t>
            </a:r>
            <a:br>
              <a:rPr lang="en-US" dirty="0" smtClean="0"/>
            </a:br>
            <a:endParaRPr lang="en-US" dirty="0"/>
          </a:p>
        </p:txBody>
      </p:sp>
      <p:sp>
        <p:nvSpPr>
          <p:cNvPr id="3" name="Content Placeholder 2"/>
          <p:cNvSpPr>
            <a:spLocks noGrp="1"/>
          </p:cNvSpPr>
          <p:nvPr>
            <p:ph idx="1"/>
          </p:nvPr>
        </p:nvSpPr>
        <p:spPr>
          <a:xfrm>
            <a:off x="500063" y="1000125"/>
            <a:ext cx="8229600" cy="4708525"/>
          </a:xfrm>
        </p:spPr>
        <p:txBody>
          <a:bodyPr>
            <a:normAutofit fontScale="70000" lnSpcReduction="20000"/>
          </a:bodyPr>
          <a:lstStyle/>
          <a:p>
            <a:pPr marL="548640" indent="-411480" eaLnBrk="1" fontAlgn="auto" hangingPunct="1">
              <a:spcAft>
                <a:spcPts val="0"/>
              </a:spcAft>
              <a:buClr>
                <a:schemeClr val="tx1">
                  <a:shade val="95000"/>
                </a:schemeClr>
              </a:buClr>
              <a:buFont typeface="Wingdings 2"/>
              <a:buNone/>
              <a:defRPr/>
            </a:pPr>
            <a:r>
              <a:rPr lang="en-US" dirty="0" smtClean="0">
                <a:solidFill>
                  <a:schemeClr val="bg2">
                    <a:lumMod val="60000"/>
                    <a:lumOff val="40000"/>
                  </a:schemeClr>
                </a:solidFill>
              </a:rPr>
              <a:t>Our values come from a variety of sources. Some of these include:</a:t>
            </a:r>
          </a:p>
          <a:p>
            <a:pPr marL="548640" indent="-411480" eaLnBrk="1" fontAlgn="auto" hangingPunct="1">
              <a:spcAft>
                <a:spcPts val="0"/>
              </a:spcAft>
              <a:buClr>
                <a:schemeClr val="tx1">
                  <a:shade val="95000"/>
                </a:schemeClr>
              </a:buClr>
              <a:buFont typeface="Wingdings 2"/>
              <a:buChar char=""/>
              <a:defRPr/>
            </a:pPr>
            <a:r>
              <a:rPr lang="en-US" dirty="0" smtClean="0">
                <a:solidFill>
                  <a:schemeClr val="bg2">
                    <a:lumMod val="60000"/>
                    <a:lumOff val="40000"/>
                  </a:schemeClr>
                </a:solidFill>
              </a:rPr>
              <a:t>Family</a:t>
            </a:r>
          </a:p>
          <a:p>
            <a:pPr marL="548640" indent="-411480" eaLnBrk="1" fontAlgn="auto" hangingPunct="1">
              <a:spcAft>
                <a:spcPts val="0"/>
              </a:spcAft>
              <a:buClr>
                <a:schemeClr val="tx1">
                  <a:shade val="95000"/>
                </a:schemeClr>
              </a:buClr>
              <a:buFont typeface="Wingdings 2"/>
              <a:buChar char=""/>
              <a:defRPr/>
            </a:pPr>
            <a:r>
              <a:rPr lang="en-US" dirty="0" smtClean="0">
                <a:solidFill>
                  <a:schemeClr val="bg2">
                    <a:lumMod val="60000"/>
                    <a:lumOff val="40000"/>
                  </a:schemeClr>
                </a:solidFill>
              </a:rPr>
              <a:t>Peers (social influences)</a:t>
            </a:r>
          </a:p>
          <a:p>
            <a:pPr marL="548640" indent="-411480" eaLnBrk="1" fontAlgn="auto" hangingPunct="1">
              <a:spcAft>
                <a:spcPts val="0"/>
              </a:spcAft>
              <a:buClr>
                <a:schemeClr val="tx1">
                  <a:shade val="95000"/>
                </a:schemeClr>
              </a:buClr>
              <a:buFont typeface="Wingdings 2"/>
              <a:buChar char=""/>
              <a:defRPr/>
            </a:pPr>
            <a:r>
              <a:rPr lang="en-US" dirty="0" smtClean="0">
                <a:solidFill>
                  <a:schemeClr val="bg2">
                    <a:lumMod val="60000"/>
                    <a:lumOff val="40000"/>
                  </a:schemeClr>
                </a:solidFill>
              </a:rPr>
              <a:t>The workplace</a:t>
            </a:r>
          </a:p>
          <a:p>
            <a:pPr marL="548640" indent="-411480" eaLnBrk="1" fontAlgn="auto" hangingPunct="1">
              <a:spcAft>
                <a:spcPts val="0"/>
              </a:spcAft>
              <a:buClr>
                <a:schemeClr val="tx1">
                  <a:shade val="95000"/>
                </a:schemeClr>
              </a:buClr>
              <a:buFont typeface="Wingdings 2"/>
              <a:buChar char=""/>
              <a:defRPr/>
            </a:pPr>
            <a:r>
              <a:rPr lang="en-US" dirty="0" smtClean="0">
                <a:solidFill>
                  <a:schemeClr val="bg2">
                    <a:lumMod val="60000"/>
                    <a:lumOff val="40000"/>
                  </a:schemeClr>
                </a:solidFill>
              </a:rPr>
              <a:t>Educational institutions such as schools</a:t>
            </a:r>
          </a:p>
          <a:p>
            <a:pPr marL="548640" indent="-411480" eaLnBrk="1" fontAlgn="auto" hangingPunct="1">
              <a:spcAft>
                <a:spcPts val="0"/>
              </a:spcAft>
              <a:buClr>
                <a:schemeClr val="tx1">
                  <a:shade val="95000"/>
                </a:schemeClr>
              </a:buClr>
              <a:buFont typeface="Wingdings 2"/>
              <a:buChar char=""/>
              <a:defRPr/>
            </a:pPr>
            <a:r>
              <a:rPr lang="en-US" dirty="0" smtClean="0">
                <a:solidFill>
                  <a:schemeClr val="bg2">
                    <a:lumMod val="60000"/>
                    <a:lumOff val="40000"/>
                  </a:schemeClr>
                </a:solidFill>
              </a:rPr>
              <a:t>Significant life events (death, divorce, losing jobs, major accident and trauma, major health issues, significant losses)</a:t>
            </a:r>
          </a:p>
          <a:p>
            <a:pPr marL="548640" indent="-411480" eaLnBrk="1" fontAlgn="auto" hangingPunct="1">
              <a:spcAft>
                <a:spcPts val="0"/>
              </a:spcAft>
              <a:buClr>
                <a:schemeClr val="tx1">
                  <a:shade val="95000"/>
                </a:schemeClr>
              </a:buClr>
              <a:buFont typeface="Wingdings 2"/>
              <a:buChar char=""/>
              <a:defRPr/>
            </a:pPr>
            <a:r>
              <a:rPr lang="en-US" dirty="0" smtClean="0">
                <a:solidFill>
                  <a:schemeClr val="bg2">
                    <a:lumMod val="60000"/>
                    <a:lumOff val="40000"/>
                  </a:schemeClr>
                </a:solidFill>
              </a:rPr>
              <a:t>Major historical events (world wars, economic depressions, etc).</a:t>
            </a:r>
          </a:p>
          <a:p>
            <a:pPr marL="548640" indent="-411480" eaLnBrk="1" fontAlgn="auto" hangingPunct="1">
              <a:spcAft>
                <a:spcPts val="0"/>
              </a:spcAft>
              <a:buClr>
                <a:schemeClr val="tx1">
                  <a:shade val="95000"/>
                </a:schemeClr>
              </a:buClr>
              <a:buFont typeface="Wingdings 2"/>
              <a:buChar char=""/>
              <a:defRPr/>
            </a:pPr>
            <a:r>
              <a:rPr lang="en-US" dirty="0" smtClean="0">
                <a:solidFill>
                  <a:schemeClr val="bg2">
                    <a:lumMod val="60000"/>
                    <a:lumOff val="40000"/>
                  </a:schemeClr>
                </a:solidFill>
              </a:rPr>
              <a:t>Religion</a:t>
            </a:r>
          </a:p>
          <a:p>
            <a:pPr marL="548640" indent="-411480" eaLnBrk="1" fontAlgn="auto" hangingPunct="1">
              <a:spcAft>
                <a:spcPts val="0"/>
              </a:spcAft>
              <a:buClr>
                <a:schemeClr val="tx1">
                  <a:shade val="95000"/>
                </a:schemeClr>
              </a:buClr>
              <a:buFont typeface="Wingdings 2"/>
              <a:buChar char=""/>
              <a:defRPr/>
            </a:pPr>
            <a:r>
              <a:rPr lang="en-US" dirty="0" smtClean="0">
                <a:solidFill>
                  <a:schemeClr val="bg2">
                    <a:lumMod val="60000"/>
                    <a:lumOff val="40000"/>
                  </a:schemeClr>
                </a:solidFill>
              </a:rPr>
              <a:t>Music</a:t>
            </a:r>
          </a:p>
          <a:p>
            <a:pPr marL="548640" indent="-411480" eaLnBrk="1" fontAlgn="auto" hangingPunct="1">
              <a:spcAft>
                <a:spcPts val="0"/>
              </a:spcAft>
              <a:buClr>
                <a:schemeClr val="tx1">
                  <a:shade val="95000"/>
                </a:schemeClr>
              </a:buClr>
              <a:buFont typeface="Wingdings 2"/>
              <a:buChar char=""/>
              <a:defRPr/>
            </a:pPr>
            <a:r>
              <a:rPr lang="en-US" dirty="0" smtClean="0">
                <a:solidFill>
                  <a:schemeClr val="bg2">
                    <a:lumMod val="60000"/>
                    <a:lumOff val="40000"/>
                  </a:schemeClr>
                </a:solidFill>
              </a:rPr>
              <a:t>Media</a:t>
            </a:r>
          </a:p>
          <a:p>
            <a:pPr marL="548640" indent="-411480" eaLnBrk="1" fontAlgn="auto" hangingPunct="1">
              <a:spcAft>
                <a:spcPts val="0"/>
              </a:spcAft>
              <a:buClr>
                <a:schemeClr val="tx1">
                  <a:shade val="95000"/>
                </a:schemeClr>
              </a:buClr>
              <a:buFont typeface="Wingdings 2"/>
              <a:buChar char=""/>
              <a:defRPr/>
            </a:pPr>
            <a:r>
              <a:rPr lang="en-US" dirty="0" smtClean="0">
                <a:solidFill>
                  <a:schemeClr val="bg2">
                    <a:lumMod val="60000"/>
                    <a:lumOff val="40000"/>
                  </a:schemeClr>
                </a:solidFill>
              </a:rPr>
              <a:t>Technology</a:t>
            </a:r>
          </a:p>
          <a:p>
            <a:pPr marL="548640" indent="-411480" eaLnBrk="1" fontAlgn="auto" hangingPunct="1">
              <a:spcAft>
                <a:spcPts val="0"/>
              </a:spcAft>
              <a:buClr>
                <a:schemeClr val="tx1">
                  <a:shade val="95000"/>
                </a:schemeClr>
              </a:buClr>
              <a:buFont typeface="Wingdings 2"/>
              <a:buChar char=""/>
              <a:defRPr/>
            </a:pPr>
            <a:r>
              <a:rPr lang="en-US" dirty="0" smtClean="0">
                <a:solidFill>
                  <a:schemeClr val="bg2">
                    <a:lumMod val="60000"/>
                    <a:lumOff val="40000"/>
                  </a:schemeClr>
                </a:solidFill>
              </a:rPr>
              <a:t>Culture</a:t>
            </a:r>
          </a:p>
          <a:p>
            <a:pPr marL="548640" indent="-411480" eaLnBrk="1" fontAlgn="auto" hangingPunct="1">
              <a:spcAft>
                <a:spcPts val="0"/>
              </a:spcAft>
              <a:buClr>
                <a:schemeClr val="tx1">
                  <a:shade val="95000"/>
                </a:schemeClr>
              </a:buClr>
              <a:buFont typeface="Wingdings 2"/>
              <a:buChar char=""/>
              <a:defRPr/>
            </a:pPr>
            <a:endParaRPr lang="en-US" dirty="0"/>
          </a:p>
        </p:txBody>
      </p:sp>
      <p:sp>
        <p:nvSpPr>
          <p:cNvPr id="17412" name="AutoShape 6" descr="Image result for values">
            <a:hlinkClick r:id="rId2"/>
          </p:cNvPr>
          <p:cNvSpPr>
            <a:spLocks noChangeAspect="1" noChangeArrowheads="1"/>
          </p:cNvSpPr>
          <p:nvPr/>
        </p:nvSpPr>
        <p:spPr bwMode="auto">
          <a:xfrm>
            <a:off x="38100" y="-2141538"/>
            <a:ext cx="10058400" cy="4181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smtClean="0">
              <a:ln>
                <a:noFill/>
              </a:ln>
              <a:solidFill>
                <a:prstClr val="white"/>
              </a:solidFill>
              <a:effectLst/>
              <a:uLnTx/>
              <a:uFillTx/>
              <a:latin typeface="Arial" panose="020B0604020202020204" pitchFamily="34" charset="0"/>
              <a:ea typeface="+mn-ea"/>
              <a:cs typeface="Arial" panose="020B0604020202020204" pitchFamily="34" charset="0"/>
            </a:endParaRPr>
          </a:p>
        </p:txBody>
      </p:sp>
      <p:pic>
        <p:nvPicPr>
          <p:cNvPr id="17413" name="Picture 8" descr="Image result for values">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86125" y="4357688"/>
            <a:ext cx="5072063" cy="210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16738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Image result for attitudes">
            <a:hlinkClick r:id="rId3"/>
          </p:cNvPr>
          <p:cNvPicPr>
            <a:picLocks noChangeAspect="1" noChangeArrowheads="1"/>
          </p:cNvPicPr>
          <p:nvPr/>
        </p:nvPicPr>
        <p:blipFill>
          <a:blip r:embed="rId4">
            <a:duotone>
              <a:schemeClr val="accent5">
                <a:shade val="45000"/>
                <a:satMod val="135000"/>
              </a:schemeClr>
              <a:prstClr val="white"/>
            </a:duotone>
            <a:lum bright="-20000" contrast="10000"/>
          </a:blip>
          <a:srcRect/>
          <a:stretch>
            <a:fillRect/>
          </a:stretch>
        </p:blipFill>
        <p:spPr bwMode="auto">
          <a:xfrm>
            <a:off x="642910" y="1285860"/>
            <a:ext cx="7643866" cy="4643443"/>
          </a:xfrm>
          <a:prstGeom prst="rect">
            <a:avLst/>
          </a:prstGeom>
          <a:noFill/>
        </p:spPr>
      </p:pic>
      <p:sp>
        <p:nvSpPr>
          <p:cNvPr id="2" name="Title 1"/>
          <p:cNvSpPr>
            <a:spLocks noGrp="1"/>
          </p:cNvSpPr>
          <p:nvPr>
            <p:ph type="title"/>
          </p:nvPr>
        </p:nvSpPr>
        <p:spPr>
          <a:xfrm>
            <a:off x="357158" y="285728"/>
            <a:ext cx="8229600" cy="1143000"/>
          </a:xfrm>
        </p:spPr>
        <p:txBody>
          <a:bodyPr/>
          <a:lstStyle/>
          <a:p>
            <a:pPr eaLnBrk="1" fontAlgn="auto" hangingPunct="1">
              <a:spcAft>
                <a:spcPts val="0"/>
              </a:spcAft>
              <a:defRPr/>
            </a:pPr>
            <a:r>
              <a:rPr lang="en-GB" dirty="0"/>
              <a:t>Values &amp; their benefits</a:t>
            </a:r>
          </a:p>
        </p:txBody>
      </p:sp>
      <p:sp>
        <p:nvSpPr>
          <p:cNvPr id="3" name="Content Placeholder 2"/>
          <p:cNvSpPr>
            <a:spLocks noGrp="1"/>
          </p:cNvSpPr>
          <p:nvPr>
            <p:ph idx="1"/>
          </p:nvPr>
        </p:nvSpPr>
        <p:spPr>
          <a:xfrm>
            <a:off x="285750" y="1357313"/>
            <a:ext cx="8229600" cy="4708525"/>
          </a:xfrm>
        </p:spPr>
        <p:txBody>
          <a:bodyPr>
            <a:normAutofit lnSpcReduction="10000"/>
          </a:bodyPr>
          <a:lstStyle/>
          <a:p>
            <a:pPr marL="548640" indent="-411480" eaLnBrk="1" fontAlgn="auto" hangingPunct="1">
              <a:spcAft>
                <a:spcPts val="0"/>
              </a:spcAft>
              <a:buClr>
                <a:schemeClr val="tx1">
                  <a:shade val="95000"/>
                </a:schemeClr>
              </a:buClr>
              <a:buFont typeface="Wingdings 2"/>
              <a:buChar char=""/>
              <a:defRPr/>
            </a:pPr>
            <a:r>
              <a:rPr lang="en-GB" altLang="en-US" b="1" dirty="0">
                <a:solidFill>
                  <a:schemeClr val="bg1"/>
                </a:solidFill>
              </a:rPr>
              <a:t>Helps us </a:t>
            </a:r>
            <a:r>
              <a:rPr lang="en-GB" altLang="en-US" b="1" dirty="0">
                <a:solidFill>
                  <a:srgbClr val="7030A0"/>
                </a:solidFill>
              </a:rPr>
              <a:t>understand</a:t>
            </a:r>
            <a:r>
              <a:rPr lang="en-GB" altLang="en-US" b="1" dirty="0">
                <a:solidFill>
                  <a:schemeClr val="bg1"/>
                </a:solidFill>
              </a:rPr>
              <a:t> why we believe what we do and if we wish to change it.</a:t>
            </a:r>
          </a:p>
          <a:p>
            <a:pPr marL="548640" indent="-411480" eaLnBrk="1" fontAlgn="auto" hangingPunct="1">
              <a:spcAft>
                <a:spcPts val="0"/>
              </a:spcAft>
              <a:buClr>
                <a:schemeClr val="tx1">
                  <a:shade val="95000"/>
                </a:schemeClr>
              </a:buClr>
              <a:buFont typeface="Wingdings 2"/>
              <a:buChar char=""/>
              <a:defRPr/>
            </a:pPr>
            <a:r>
              <a:rPr lang="en-GB" altLang="en-US" b="1" dirty="0">
                <a:solidFill>
                  <a:srgbClr val="7030A0"/>
                </a:solidFill>
              </a:rPr>
              <a:t>Shared</a:t>
            </a:r>
            <a:r>
              <a:rPr lang="en-GB" altLang="en-US" b="1" dirty="0">
                <a:solidFill>
                  <a:schemeClr val="bg1"/>
                </a:solidFill>
              </a:rPr>
              <a:t> Values are the basis of </a:t>
            </a:r>
            <a:r>
              <a:rPr lang="en-GB" altLang="en-US" b="1" dirty="0">
                <a:solidFill>
                  <a:srgbClr val="7030A0"/>
                </a:solidFill>
              </a:rPr>
              <a:t>relationship</a:t>
            </a:r>
          </a:p>
          <a:p>
            <a:pPr marL="548640" indent="-411480" eaLnBrk="1" fontAlgn="auto" hangingPunct="1">
              <a:spcAft>
                <a:spcPts val="0"/>
              </a:spcAft>
              <a:buClr>
                <a:schemeClr val="tx1">
                  <a:shade val="95000"/>
                </a:schemeClr>
              </a:buClr>
              <a:buFont typeface="Wingdings 2"/>
              <a:buChar char=""/>
              <a:defRPr/>
            </a:pPr>
            <a:r>
              <a:rPr lang="en-GB" altLang="en-US" b="1" dirty="0">
                <a:solidFill>
                  <a:schemeClr val="bg1"/>
                </a:solidFill>
              </a:rPr>
              <a:t>They can </a:t>
            </a:r>
            <a:r>
              <a:rPr lang="en-GB" altLang="en-US" b="1" dirty="0" smtClean="0">
                <a:solidFill>
                  <a:srgbClr val="7030A0"/>
                </a:solidFill>
              </a:rPr>
              <a:t>motivate</a:t>
            </a:r>
            <a:r>
              <a:rPr lang="en-GB" altLang="en-US" b="1" dirty="0" smtClean="0">
                <a:solidFill>
                  <a:schemeClr val="bg1"/>
                </a:solidFill>
              </a:rPr>
              <a:t> </a:t>
            </a:r>
            <a:r>
              <a:rPr lang="en-GB" altLang="en-US" b="1" dirty="0">
                <a:solidFill>
                  <a:schemeClr val="bg1"/>
                </a:solidFill>
              </a:rPr>
              <a:t>us –if we value something we will go after it.</a:t>
            </a:r>
          </a:p>
          <a:p>
            <a:pPr marL="548640" indent="-411480" eaLnBrk="1" fontAlgn="auto" hangingPunct="1">
              <a:spcAft>
                <a:spcPts val="0"/>
              </a:spcAft>
              <a:buClr>
                <a:schemeClr val="tx1">
                  <a:shade val="95000"/>
                </a:schemeClr>
              </a:buClr>
              <a:buFont typeface="Wingdings 2"/>
              <a:buChar char=""/>
              <a:defRPr/>
            </a:pPr>
            <a:r>
              <a:rPr lang="en-GB" altLang="en-US" b="1" dirty="0">
                <a:solidFill>
                  <a:schemeClr val="bg1"/>
                </a:solidFill>
              </a:rPr>
              <a:t>Knowing our own values makes us more </a:t>
            </a:r>
            <a:r>
              <a:rPr lang="en-GB" altLang="en-US" b="1" dirty="0">
                <a:solidFill>
                  <a:srgbClr val="7030A0"/>
                </a:solidFill>
              </a:rPr>
              <a:t>tolerant</a:t>
            </a:r>
            <a:r>
              <a:rPr lang="en-GB" altLang="en-US" b="1" dirty="0">
                <a:solidFill>
                  <a:schemeClr val="bg1"/>
                </a:solidFill>
              </a:rPr>
              <a:t> of others</a:t>
            </a:r>
          </a:p>
          <a:p>
            <a:pPr marL="548640" indent="-411480" eaLnBrk="1" fontAlgn="auto" hangingPunct="1">
              <a:spcAft>
                <a:spcPts val="0"/>
              </a:spcAft>
              <a:buClr>
                <a:schemeClr val="tx1">
                  <a:shade val="95000"/>
                </a:schemeClr>
              </a:buClr>
              <a:buFont typeface="Wingdings 2"/>
              <a:buChar char=""/>
              <a:defRPr/>
            </a:pPr>
            <a:r>
              <a:rPr lang="en-GB" altLang="en-US" b="1" dirty="0">
                <a:solidFill>
                  <a:schemeClr val="bg1"/>
                </a:solidFill>
              </a:rPr>
              <a:t>They help to give lives </a:t>
            </a:r>
            <a:r>
              <a:rPr lang="en-GB" altLang="en-US" b="1" dirty="0">
                <a:solidFill>
                  <a:srgbClr val="7030A0"/>
                </a:solidFill>
              </a:rPr>
              <a:t>meaningful</a:t>
            </a:r>
            <a:r>
              <a:rPr lang="en-GB" altLang="en-US" b="1" dirty="0">
                <a:solidFill>
                  <a:schemeClr val="bg1"/>
                </a:solidFill>
              </a:rPr>
              <a:t> significance</a:t>
            </a:r>
          </a:p>
        </p:txBody>
      </p:sp>
    </p:spTree>
    <p:extLst>
      <p:ext uri="{BB962C8B-B14F-4D97-AF65-F5344CB8AC3E}">
        <p14:creationId xmlns:p14="http://schemas.microsoft.com/office/powerpoint/2010/main" val="23916804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US" dirty="0" smtClean="0"/>
              <a:t>What is a belief?</a:t>
            </a:r>
            <a:br>
              <a:rPr lang="en-US" dirty="0" smtClean="0"/>
            </a:br>
            <a:endParaRPr lang="en-US" dirty="0"/>
          </a:p>
        </p:txBody>
      </p:sp>
      <p:sp>
        <p:nvSpPr>
          <p:cNvPr id="26627" name="Rectangle 3"/>
          <p:cNvSpPr>
            <a:spLocks noChangeArrowheads="1"/>
          </p:cNvSpPr>
          <p:nvPr/>
        </p:nvSpPr>
        <p:spPr bwMode="auto">
          <a:xfrm>
            <a:off x="785813" y="1214438"/>
            <a:ext cx="7500937" cy="20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dirty="0">
                <a:solidFill>
                  <a:schemeClr val="accent1">
                    <a:lumMod val="75000"/>
                  </a:schemeClr>
                </a:solidFill>
                <a:latin typeface="Verdana" panose="020B0604030504040204" pitchFamily="34" charset="0"/>
              </a:rPr>
              <a:t>Beliefs come from real/ original/ spiritual  experiences </a:t>
            </a:r>
          </a:p>
          <a:p>
            <a:pPr eaLnBrk="1" hangingPunct="1"/>
            <a:endParaRPr lang="en-US" altLang="en-US" dirty="0">
              <a:solidFill>
                <a:schemeClr val="accent1">
                  <a:lumMod val="75000"/>
                </a:schemeClr>
              </a:solidFill>
              <a:latin typeface="Verdana" panose="020B0604030504040204" pitchFamily="34" charset="0"/>
            </a:endParaRPr>
          </a:p>
          <a:p>
            <a:pPr eaLnBrk="1" hangingPunct="1"/>
            <a:r>
              <a:rPr lang="en-US" altLang="en-US" dirty="0">
                <a:solidFill>
                  <a:schemeClr val="accent1">
                    <a:lumMod val="75000"/>
                  </a:schemeClr>
                </a:solidFill>
                <a:latin typeface="Verdana" panose="020B0604030504040204" pitchFamily="34" charset="0"/>
              </a:rPr>
              <a:t>Our values and beliefs affect the quality of our work and all our relationships.</a:t>
            </a:r>
          </a:p>
          <a:p>
            <a:pPr eaLnBrk="1" hangingPunct="1"/>
            <a:endParaRPr lang="en-US" altLang="en-US" dirty="0">
              <a:solidFill>
                <a:schemeClr val="accent1">
                  <a:lumMod val="75000"/>
                </a:schemeClr>
              </a:solidFill>
              <a:latin typeface="Verdana" panose="020B0604030504040204" pitchFamily="34" charset="0"/>
            </a:endParaRPr>
          </a:p>
          <a:p>
            <a:pPr eaLnBrk="1" hangingPunct="1"/>
            <a:r>
              <a:rPr lang="en-US" altLang="en-US" dirty="0">
                <a:solidFill>
                  <a:schemeClr val="accent1">
                    <a:lumMod val="75000"/>
                  </a:schemeClr>
                </a:solidFill>
                <a:latin typeface="Verdana" panose="020B0604030504040204" pitchFamily="34" charset="0"/>
              </a:rPr>
              <a:t>The beliefs that we hold are an important part of our identity. They may be religious, cultural or moral. </a:t>
            </a:r>
          </a:p>
        </p:txBody>
      </p:sp>
      <p:pic>
        <p:nvPicPr>
          <p:cNvPr id="26628" name="Picture 5" descr="Image result for belief">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71813" y="3571875"/>
            <a:ext cx="3463925" cy="231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48941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What is an attitude?</a:t>
            </a:r>
            <a:endParaRPr lang="en-US" dirty="0"/>
          </a:p>
        </p:txBody>
      </p:sp>
      <p:sp>
        <p:nvSpPr>
          <p:cNvPr id="27651" name="Rectangle 4"/>
          <p:cNvSpPr>
            <a:spLocks noChangeArrowheads="1"/>
          </p:cNvSpPr>
          <p:nvPr/>
        </p:nvSpPr>
        <p:spPr bwMode="auto">
          <a:xfrm>
            <a:off x="428625" y="1357313"/>
            <a:ext cx="8501063"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dirty="0">
                <a:solidFill>
                  <a:schemeClr val="accent1">
                    <a:lumMod val="75000"/>
                  </a:schemeClr>
                </a:solidFill>
                <a:latin typeface="Verdana" panose="020B0604030504040204" pitchFamily="34" charset="0"/>
              </a:rPr>
              <a:t>Attitude describes what we think is the ‘proper’ way of doing something. Are derived from our values and beliefs.</a:t>
            </a:r>
          </a:p>
          <a:p>
            <a:pPr eaLnBrk="1" hangingPunct="1"/>
            <a:endParaRPr lang="en-US" altLang="en-US" dirty="0">
              <a:solidFill>
                <a:schemeClr val="accent1">
                  <a:lumMod val="75000"/>
                </a:schemeClr>
              </a:solidFill>
              <a:latin typeface="Verdana" panose="020B0604030504040204" pitchFamily="34" charset="0"/>
            </a:endParaRPr>
          </a:p>
          <a:p>
            <a:pPr eaLnBrk="1" hangingPunct="1"/>
            <a:r>
              <a:rPr lang="en-US" altLang="en-US" dirty="0">
                <a:solidFill>
                  <a:schemeClr val="accent1">
                    <a:lumMod val="75000"/>
                  </a:schemeClr>
                </a:solidFill>
                <a:latin typeface="Verdana" panose="020B0604030504040204" pitchFamily="34" charset="0"/>
              </a:rPr>
              <a:t>Sometimes our own attitudes can make us blind to other people’s values, opinions and needs.</a:t>
            </a:r>
          </a:p>
          <a:p>
            <a:pPr eaLnBrk="1" hangingPunct="1"/>
            <a:endParaRPr lang="en-US" altLang="en-US" dirty="0">
              <a:solidFill>
                <a:schemeClr val="accent1">
                  <a:lumMod val="75000"/>
                </a:schemeClr>
              </a:solidFill>
              <a:latin typeface="Verdana" panose="020B0604030504040204" pitchFamily="34" charset="0"/>
            </a:endParaRPr>
          </a:p>
          <a:p>
            <a:pPr eaLnBrk="1" hangingPunct="1"/>
            <a:r>
              <a:rPr lang="en-US" altLang="en-US" dirty="0">
                <a:solidFill>
                  <a:schemeClr val="accent1">
                    <a:lumMod val="75000"/>
                  </a:schemeClr>
                </a:solidFill>
                <a:latin typeface="Verdana" panose="020B0604030504040204" pitchFamily="34" charset="0"/>
              </a:rPr>
              <a:t>Attitudes will always have a positive and negative element and </a:t>
            </a:r>
            <a:r>
              <a:rPr lang="en-US" altLang="en-US" dirty="0" smtClean="0">
                <a:solidFill>
                  <a:schemeClr val="accent1">
                    <a:lumMod val="75000"/>
                  </a:schemeClr>
                </a:solidFill>
                <a:latin typeface="Verdana" panose="020B0604030504040204" pitchFamily="34" charset="0"/>
              </a:rPr>
              <a:t>the </a:t>
            </a:r>
            <a:r>
              <a:rPr lang="en-US" altLang="en-US" dirty="0">
                <a:solidFill>
                  <a:schemeClr val="accent1">
                    <a:lumMod val="75000"/>
                  </a:schemeClr>
                </a:solidFill>
                <a:latin typeface="Verdana" panose="020B0604030504040204" pitchFamily="34" charset="0"/>
              </a:rPr>
              <a:t>we hold an attitude </a:t>
            </a:r>
            <a:r>
              <a:rPr lang="en-US" altLang="en-US" dirty="0" smtClean="0">
                <a:solidFill>
                  <a:schemeClr val="accent1">
                    <a:lumMod val="75000"/>
                  </a:schemeClr>
                </a:solidFill>
                <a:latin typeface="Verdana" panose="020B0604030504040204" pitchFamily="34" charset="0"/>
              </a:rPr>
              <a:t>will </a:t>
            </a:r>
            <a:r>
              <a:rPr lang="en-US" altLang="en-US" dirty="0">
                <a:solidFill>
                  <a:schemeClr val="accent1">
                    <a:lumMod val="75000"/>
                  </a:schemeClr>
                </a:solidFill>
                <a:latin typeface="Verdana" panose="020B0604030504040204" pitchFamily="34" charset="0"/>
              </a:rPr>
              <a:t>have </a:t>
            </a:r>
            <a:r>
              <a:rPr lang="en-US" altLang="en-US" dirty="0" smtClean="0">
                <a:solidFill>
                  <a:schemeClr val="accent1">
                    <a:lumMod val="75000"/>
                  </a:schemeClr>
                </a:solidFill>
                <a:latin typeface="Verdana" panose="020B0604030504040204" pitchFamily="34" charset="0"/>
              </a:rPr>
              <a:t>an impact  </a:t>
            </a:r>
            <a:r>
              <a:rPr lang="en-US" altLang="en-US" dirty="0">
                <a:solidFill>
                  <a:schemeClr val="accent1">
                    <a:lumMod val="75000"/>
                  </a:schemeClr>
                </a:solidFill>
                <a:latin typeface="Verdana" panose="020B0604030504040204" pitchFamily="34" charset="0"/>
              </a:rPr>
              <a:t>toward people or objects.</a:t>
            </a:r>
          </a:p>
          <a:p>
            <a:pPr eaLnBrk="1" hangingPunct="1"/>
            <a:endParaRPr lang="en-US" altLang="en-US" dirty="0">
              <a:solidFill>
                <a:schemeClr val="accent1">
                  <a:lumMod val="75000"/>
                </a:schemeClr>
              </a:solidFill>
              <a:latin typeface="Verdana" panose="020B0604030504040204" pitchFamily="34" charset="0"/>
            </a:endParaRPr>
          </a:p>
          <a:p>
            <a:pPr eaLnBrk="1" hangingPunct="1"/>
            <a:r>
              <a:rPr lang="en-US" altLang="en-US" dirty="0">
                <a:solidFill>
                  <a:schemeClr val="accent1">
                    <a:lumMod val="75000"/>
                  </a:schemeClr>
                </a:solidFill>
                <a:latin typeface="Verdana" panose="020B0604030504040204" pitchFamily="34" charset="0"/>
              </a:rPr>
              <a:t>We will need to be aware of our own personal values, beliefs and attitudes and how they might impact on our work.</a:t>
            </a:r>
          </a:p>
        </p:txBody>
      </p:sp>
      <p:pic>
        <p:nvPicPr>
          <p:cNvPr id="28677" name="Picture 5" descr="Image result for belief">
            <a:hlinkClick r:id="rId2"/>
          </p:cNvPr>
          <p:cNvPicPr>
            <a:picLocks noChangeAspect="1" noChangeArrowheads="1"/>
          </p:cNvPicPr>
          <p:nvPr/>
        </p:nvPicPr>
        <p:blipFill>
          <a:blip r:embed="rId3">
            <a:duotone>
              <a:schemeClr val="accent1">
                <a:shade val="45000"/>
                <a:satMod val="135000"/>
              </a:schemeClr>
              <a:prstClr val="white"/>
            </a:duotone>
          </a:blip>
          <a:srcRect/>
          <a:stretch>
            <a:fillRect/>
          </a:stretch>
        </p:blipFill>
        <p:spPr bwMode="auto">
          <a:xfrm>
            <a:off x="1928794" y="4786322"/>
            <a:ext cx="5500726" cy="1777020"/>
          </a:xfrm>
          <a:prstGeom prst="rect">
            <a:avLst/>
          </a:prstGeom>
          <a:noFill/>
        </p:spPr>
      </p:pic>
    </p:spTree>
    <p:extLst>
      <p:ext uri="{BB962C8B-B14F-4D97-AF65-F5344CB8AC3E}">
        <p14:creationId xmlns:p14="http://schemas.microsoft.com/office/powerpoint/2010/main" val="16375786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8" name="Picture 6" descr="Related image">
            <a:hlinkClick r:id="rId2"/>
          </p:cNvPr>
          <p:cNvPicPr>
            <a:picLocks noChangeAspect="1" noChangeArrowheads="1"/>
          </p:cNvPicPr>
          <p:nvPr/>
        </p:nvPicPr>
        <p:blipFill>
          <a:blip r:embed="rId3">
            <a:duotone>
              <a:schemeClr val="bg2">
                <a:shade val="45000"/>
                <a:satMod val="135000"/>
              </a:schemeClr>
              <a:prstClr val="white"/>
            </a:duotone>
          </a:blip>
          <a:srcRect/>
          <a:stretch>
            <a:fillRect/>
          </a:stretch>
        </p:blipFill>
        <p:spPr bwMode="auto">
          <a:xfrm>
            <a:off x="6357950" y="142852"/>
            <a:ext cx="1294082" cy="897034"/>
          </a:xfrm>
          <a:prstGeom prst="rect">
            <a:avLst/>
          </a:prstGeom>
          <a:noFill/>
        </p:spPr>
      </p:pic>
      <p:sp>
        <p:nvSpPr>
          <p:cNvPr id="28675" name="Rectangle 3"/>
          <p:cNvSpPr>
            <a:spLocks noChangeArrowheads="1"/>
          </p:cNvSpPr>
          <p:nvPr/>
        </p:nvSpPr>
        <p:spPr bwMode="auto">
          <a:xfrm>
            <a:off x="357188" y="907967"/>
            <a:ext cx="8072437"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b="1" dirty="0">
                <a:solidFill>
                  <a:schemeClr val="bg1"/>
                </a:solidFill>
                <a:latin typeface="Verdana" panose="020B0604030504040204" pitchFamily="34" charset="0"/>
              </a:rPr>
              <a:t>To work effectively it is critical to understand your own values and beliefs.</a:t>
            </a:r>
          </a:p>
          <a:p>
            <a:pPr eaLnBrk="1" hangingPunct="1"/>
            <a:endParaRPr lang="en-US" altLang="en-US" b="1" dirty="0">
              <a:solidFill>
                <a:schemeClr val="bg1"/>
              </a:solidFill>
              <a:latin typeface="Verdana" panose="020B0604030504040204" pitchFamily="34" charset="0"/>
            </a:endParaRPr>
          </a:p>
          <a:p>
            <a:pPr eaLnBrk="1" hangingPunct="1"/>
            <a:endParaRPr lang="en-US" altLang="en-US" b="1" dirty="0">
              <a:solidFill>
                <a:schemeClr val="bg1"/>
              </a:solidFill>
              <a:latin typeface="Verdana" panose="020B0604030504040204" pitchFamily="34" charset="0"/>
            </a:endParaRPr>
          </a:p>
          <a:p>
            <a:pPr eaLnBrk="1" hangingPunct="1"/>
            <a:r>
              <a:rPr lang="en-US" altLang="en-US" b="1" dirty="0">
                <a:solidFill>
                  <a:schemeClr val="bg1"/>
                </a:solidFill>
                <a:latin typeface="Verdana" panose="020B0604030504040204" pitchFamily="34" charset="0"/>
              </a:rPr>
              <a:t>In order to remain professional it is necessary to leave our personal values out of the professional </a:t>
            </a:r>
            <a:r>
              <a:rPr lang="en-US" altLang="en-US" b="1" dirty="0" smtClean="0">
                <a:solidFill>
                  <a:schemeClr val="bg1"/>
                </a:solidFill>
                <a:latin typeface="Verdana" panose="020B0604030504040204" pitchFamily="34" charset="0"/>
              </a:rPr>
              <a:t>relationship if they are contradictory.</a:t>
            </a:r>
          </a:p>
          <a:p>
            <a:pPr eaLnBrk="1" hangingPunct="1"/>
            <a:endParaRPr lang="en-US" altLang="en-US" b="1" dirty="0" smtClean="0">
              <a:solidFill>
                <a:schemeClr val="bg1"/>
              </a:solidFill>
              <a:latin typeface="Verdana" panose="020B0604030504040204" pitchFamily="34" charset="0"/>
            </a:endParaRPr>
          </a:p>
          <a:p>
            <a:pPr eaLnBrk="1" hangingPunct="1"/>
            <a:endParaRPr lang="en-US" altLang="en-US" b="1" dirty="0" smtClean="0">
              <a:solidFill>
                <a:schemeClr val="bg1"/>
              </a:solidFill>
              <a:latin typeface="Verdana" panose="020B0604030504040204" pitchFamily="34" charset="0"/>
            </a:endParaRPr>
          </a:p>
          <a:p>
            <a:pPr eaLnBrk="1" hangingPunct="1"/>
            <a:endParaRPr lang="en-US" altLang="en-US" b="1" dirty="0">
              <a:solidFill>
                <a:schemeClr val="bg1"/>
              </a:solidFill>
              <a:latin typeface="Verdana" panose="020B0604030504040204" pitchFamily="34" charset="0"/>
            </a:endParaRPr>
          </a:p>
          <a:p>
            <a:pPr eaLnBrk="1" hangingPunct="1"/>
            <a:endParaRPr lang="en-US" altLang="en-US" b="1" dirty="0">
              <a:solidFill>
                <a:schemeClr val="bg1"/>
              </a:solidFill>
              <a:latin typeface="Verdana" panose="020B0604030504040204" pitchFamily="34" charset="0"/>
            </a:endParaRPr>
          </a:p>
          <a:p>
            <a:pPr eaLnBrk="1" hangingPunct="1"/>
            <a:endParaRPr lang="en-US" altLang="en-US" b="1" dirty="0">
              <a:solidFill>
                <a:schemeClr val="bg1"/>
              </a:solidFill>
              <a:latin typeface="Verdana" panose="020B0604030504040204" pitchFamily="34" charset="0"/>
            </a:endParaRPr>
          </a:p>
        </p:txBody>
      </p:sp>
      <p:sp>
        <p:nvSpPr>
          <p:cNvPr id="28676" name="Rectangle 5"/>
          <p:cNvSpPr>
            <a:spLocks noChangeArrowheads="1"/>
          </p:cNvSpPr>
          <p:nvPr/>
        </p:nvSpPr>
        <p:spPr bwMode="auto">
          <a:xfrm>
            <a:off x="2071688" y="357188"/>
            <a:ext cx="37131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b="1" dirty="0">
                <a:solidFill>
                  <a:schemeClr val="accent1">
                    <a:lumMod val="75000"/>
                  </a:schemeClr>
                </a:solidFill>
                <a:latin typeface="Verdana" panose="020B0604030504040204" pitchFamily="34" charset="0"/>
              </a:rPr>
              <a:t>The problem with attitudes</a:t>
            </a:r>
          </a:p>
        </p:txBody>
      </p:sp>
      <p:sp>
        <p:nvSpPr>
          <p:cNvPr id="28677" name="Rectangle 6"/>
          <p:cNvSpPr>
            <a:spLocks noChangeArrowheads="1"/>
          </p:cNvSpPr>
          <p:nvPr/>
        </p:nvSpPr>
        <p:spPr bwMode="auto">
          <a:xfrm>
            <a:off x="357188" y="2928938"/>
            <a:ext cx="8072437" cy="286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b="1" dirty="0">
                <a:solidFill>
                  <a:schemeClr val="bg1"/>
                </a:solidFill>
                <a:latin typeface="Verdana" panose="020B0604030504040204" pitchFamily="34" charset="0"/>
              </a:rPr>
              <a:t>One of the problems with our attitudes is we often ignore any information which is not consistent with them—we become selective in the way we perceive and respond to events and issues—and lose our ‘objectivity’ about the world. </a:t>
            </a:r>
          </a:p>
          <a:p>
            <a:pPr eaLnBrk="1" hangingPunct="1"/>
            <a:endParaRPr lang="en-US" altLang="en-US" b="1" dirty="0">
              <a:solidFill>
                <a:schemeClr val="bg1"/>
              </a:solidFill>
              <a:latin typeface="Verdana" panose="020B0604030504040204" pitchFamily="34" charset="0"/>
            </a:endParaRPr>
          </a:p>
          <a:p>
            <a:pPr eaLnBrk="1" hangingPunct="1"/>
            <a:r>
              <a:rPr lang="en-US" altLang="en-US" b="1" dirty="0">
                <a:solidFill>
                  <a:schemeClr val="bg1"/>
                </a:solidFill>
                <a:latin typeface="Verdana" panose="020B0604030504040204" pitchFamily="34" charset="0"/>
              </a:rPr>
              <a:t>We Need to develop an insights about our attitudes in order to reduce the risk of making decisions at work based on our unconscious, pre-existing perceptions, allowing us work more professional.</a:t>
            </a:r>
          </a:p>
        </p:txBody>
      </p:sp>
    </p:spTree>
    <p:extLst>
      <p:ext uri="{BB962C8B-B14F-4D97-AF65-F5344CB8AC3E}">
        <p14:creationId xmlns:p14="http://schemas.microsoft.com/office/powerpoint/2010/main" val="1476164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US" dirty="0" smtClean="0"/>
              <a:t>Personal ethics </a:t>
            </a:r>
            <a:br>
              <a:rPr lang="en-US" dirty="0" smtClean="0"/>
            </a:br>
            <a:endParaRPr lang="en-US" dirty="0"/>
          </a:p>
        </p:txBody>
      </p:sp>
      <p:sp>
        <p:nvSpPr>
          <p:cNvPr id="29699" name="Rectangle 4"/>
          <p:cNvSpPr>
            <a:spLocks noChangeArrowheads="1"/>
          </p:cNvSpPr>
          <p:nvPr/>
        </p:nvSpPr>
        <p:spPr bwMode="auto">
          <a:xfrm>
            <a:off x="428625" y="1028700"/>
            <a:ext cx="5929313" cy="424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dirty="0">
                <a:solidFill>
                  <a:schemeClr val="accent1">
                    <a:lumMod val="75000"/>
                  </a:schemeClr>
                </a:solidFill>
                <a:latin typeface="Verdana" panose="020B0604030504040204" pitchFamily="34" charset="0"/>
              </a:rPr>
              <a:t>As with beliefs and values, personal ethics can differ widely from person to person. </a:t>
            </a:r>
          </a:p>
          <a:p>
            <a:pPr eaLnBrk="1" hangingPunct="1"/>
            <a:endParaRPr lang="en-US" altLang="en-US" dirty="0">
              <a:solidFill>
                <a:schemeClr val="accent1">
                  <a:lumMod val="75000"/>
                </a:schemeClr>
              </a:solidFill>
              <a:latin typeface="Verdana" panose="020B0604030504040204" pitchFamily="34" charset="0"/>
            </a:endParaRPr>
          </a:p>
          <a:p>
            <a:pPr eaLnBrk="1" hangingPunct="1"/>
            <a:r>
              <a:rPr lang="en-US" altLang="en-US" dirty="0">
                <a:solidFill>
                  <a:schemeClr val="accent1">
                    <a:lumMod val="75000"/>
                  </a:schemeClr>
                </a:solidFill>
                <a:latin typeface="Verdana" panose="020B0604030504040204" pitchFamily="34" charset="0"/>
              </a:rPr>
              <a:t>In other words, personal ethics are standards by which a person judges behaviour as being ‘right’ or ‘wrong </a:t>
            </a:r>
          </a:p>
          <a:p>
            <a:pPr eaLnBrk="1" hangingPunct="1"/>
            <a:endParaRPr lang="en-US" altLang="en-US" dirty="0">
              <a:solidFill>
                <a:schemeClr val="accent1">
                  <a:lumMod val="75000"/>
                </a:schemeClr>
              </a:solidFill>
              <a:latin typeface="Verdana" panose="020B0604030504040204" pitchFamily="34" charset="0"/>
            </a:endParaRPr>
          </a:p>
          <a:p>
            <a:pPr eaLnBrk="1" hangingPunct="1"/>
            <a:r>
              <a:rPr lang="en-US" altLang="en-US" dirty="0">
                <a:solidFill>
                  <a:schemeClr val="accent1">
                    <a:lumMod val="75000"/>
                  </a:schemeClr>
                </a:solidFill>
                <a:latin typeface="Verdana" panose="020B0604030504040204" pitchFamily="34" charset="0"/>
              </a:rPr>
              <a:t>Ethical expectations often take the form of principles such as: </a:t>
            </a:r>
          </a:p>
          <a:p>
            <a:pPr eaLnBrk="1" hangingPunct="1"/>
            <a:endParaRPr lang="en-US" altLang="en-US" dirty="0">
              <a:solidFill>
                <a:schemeClr val="accent1">
                  <a:lumMod val="75000"/>
                </a:schemeClr>
              </a:solidFill>
              <a:latin typeface="Verdana" panose="020B0604030504040204" pitchFamily="34" charset="0"/>
            </a:endParaRPr>
          </a:p>
          <a:p>
            <a:pPr eaLnBrk="1" hangingPunct="1"/>
            <a:r>
              <a:rPr lang="en-US" altLang="en-US" dirty="0">
                <a:solidFill>
                  <a:schemeClr val="accent1">
                    <a:lumMod val="75000"/>
                  </a:schemeClr>
                </a:solidFill>
                <a:latin typeface="Verdana" panose="020B0604030504040204" pitchFamily="34" charset="0"/>
              </a:rPr>
              <a:t>• concern for the well-being of others </a:t>
            </a:r>
          </a:p>
          <a:p>
            <a:pPr eaLnBrk="1" hangingPunct="1"/>
            <a:r>
              <a:rPr lang="en-US" altLang="en-US" dirty="0">
                <a:solidFill>
                  <a:schemeClr val="accent1">
                    <a:lumMod val="75000"/>
                  </a:schemeClr>
                </a:solidFill>
                <a:latin typeface="Verdana" panose="020B0604030504040204" pitchFamily="34" charset="0"/>
              </a:rPr>
              <a:t>• respect for others </a:t>
            </a:r>
          </a:p>
          <a:p>
            <a:pPr eaLnBrk="1" hangingPunct="1"/>
            <a:r>
              <a:rPr lang="en-US" altLang="en-US" dirty="0">
                <a:solidFill>
                  <a:schemeClr val="accent1">
                    <a:lumMod val="75000"/>
                  </a:schemeClr>
                </a:solidFill>
                <a:latin typeface="Verdana" panose="020B0604030504040204" pitchFamily="34" charset="0"/>
              </a:rPr>
              <a:t>• trustworthiness and honesty </a:t>
            </a:r>
          </a:p>
          <a:p>
            <a:pPr eaLnBrk="1" hangingPunct="1"/>
            <a:r>
              <a:rPr lang="en-US" altLang="en-US" dirty="0">
                <a:solidFill>
                  <a:schemeClr val="accent1">
                    <a:lumMod val="75000"/>
                  </a:schemeClr>
                </a:solidFill>
                <a:latin typeface="Verdana" panose="020B0604030504040204" pitchFamily="34" charset="0"/>
              </a:rPr>
              <a:t>• compliance with the law </a:t>
            </a:r>
          </a:p>
          <a:p>
            <a:pPr eaLnBrk="1" hangingPunct="1"/>
            <a:r>
              <a:rPr lang="en-US" altLang="en-US" dirty="0">
                <a:solidFill>
                  <a:schemeClr val="accent1">
                    <a:lumMod val="75000"/>
                  </a:schemeClr>
                </a:solidFill>
                <a:latin typeface="Verdana" panose="020B0604030504040204" pitchFamily="34" charset="0"/>
              </a:rPr>
              <a:t>• preventing harm to others. </a:t>
            </a:r>
          </a:p>
        </p:txBody>
      </p:sp>
      <p:pic>
        <p:nvPicPr>
          <p:cNvPr id="2970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72250" y="1928813"/>
            <a:ext cx="2217738" cy="298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20439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60" y="500042"/>
            <a:ext cx="8229600" cy="1143000"/>
          </a:xfrm>
        </p:spPr>
        <p:txBody>
          <a:bodyPr>
            <a:normAutofit fontScale="90000"/>
          </a:bodyPr>
          <a:lstStyle/>
          <a:p>
            <a:pPr eaLnBrk="1" fontAlgn="auto" hangingPunct="1">
              <a:spcAft>
                <a:spcPts val="0"/>
              </a:spcAft>
              <a:defRPr/>
            </a:pPr>
            <a:r>
              <a:rPr lang="en-US" dirty="0" smtClean="0"/>
              <a:t>The difference between personal and professional ethics </a:t>
            </a:r>
            <a:br>
              <a:rPr lang="en-US" dirty="0" smtClean="0"/>
            </a:br>
            <a:endParaRPr lang="en-US" dirty="0"/>
          </a:p>
        </p:txBody>
      </p:sp>
      <p:sp>
        <p:nvSpPr>
          <p:cNvPr id="3" name="Content Placeholder 2"/>
          <p:cNvSpPr>
            <a:spLocks noGrp="1"/>
          </p:cNvSpPr>
          <p:nvPr>
            <p:ph idx="1"/>
          </p:nvPr>
        </p:nvSpPr>
        <p:spPr>
          <a:xfrm>
            <a:off x="428625" y="1857375"/>
            <a:ext cx="8229600" cy="4708525"/>
          </a:xfrm>
        </p:spPr>
        <p:txBody>
          <a:bodyPr>
            <a:normAutofit fontScale="62500" lnSpcReduction="20000"/>
          </a:bodyPr>
          <a:lstStyle/>
          <a:p>
            <a:pPr marL="548640" indent="-411480" eaLnBrk="1" fontAlgn="auto" hangingPunct="1">
              <a:spcAft>
                <a:spcPts val="0"/>
              </a:spcAft>
              <a:buClr>
                <a:schemeClr val="tx1">
                  <a:shade val="95000"/>
                </a:schemeClr>
              </a:buClr>
              <a:buFont typeface="Wingdings 2"/>
              <a:buChar char=""/>
              <a:defRPr/>
            </a:pPr>
            <a:r>
              <a:rPr lang="en-US" dirty="0" smtClean="0">
                <a:solidFill>
                  <a:schemeClr val="accent1">
                    <a:lumMod val="75000"/>
                  </a:schemeClr>
                </a:solidFill>
              </a:rPr>
              <a:t>Personal ethics refers to the ethics that a person identifies with in respect to people and situations that they deal with in everyday life. </a:t>
            </a:r>
          </a:p>
          <a:p>
            <a:pPr marL="548640" indent="-411480" eaLnBrk="1" fontAlgn="auto" hangingPunct="1">
              <a:spcAft>
                <a:spcPts val="0"/>
              </a:spcAft>
              <a:buClr>
                <a:schemeClr val="tx1">
                  <a:shade val="95000"/>
                </a:schemeClr>
              </a:buClr>
              <a:buFont typeface="Wingdings 2"/>
              <a:buChar char=""/>
              <a:defRPr/>
            </a:pPr>
            <a:r>
              <a:rPr lang="en-US" dirty="0" smtClean="0">
                <a:solidFill>
                  <a:schemeClr val="accent1">
                    <a:lumMod val="75000"/>
                  </a:schemeClr>
                </a:solidFill>
              </a:rPr>
              <a:t>Professional ethics refers to the ethics that a person must adhere to in respect of their interactions and business dealings in their professional life. </a:t>
            </a:r>
          </a:p>
          <a:p>
            <a:pPr marL="548640" indent="-411480" eaLnBrk="1" fontAlgn="auto" hangingPunct="1">
              <a:spcAft>
                <a:spcPts val="0"/>
              </a:spcAft>
              <a:buClr>
                <a:schemeClr val="tx1">
                  <a:shade val="95000"/>
                </a:schemeClr>
              </a:buClr>
              <a:buFont typeface="Wingdings 2"/>
              <a:buChar char=""/>
              <a:defRPr/>
            </a:pPr>
            <a:endParaRPr lang="en-US" dirty="0" smtClean="0">
              <a:solidFill>
                <a:schemeClr val="accent1">
                  <a:lumMod val="75000"/>
                </a:schemeClr>
              </a:solidFill>
            </a:endParaRPr>
          </a:p>
          <a:p>
            <a:pPr marL="548640" indent="-411480" eaLnBrk="1" fontAlgn="auto" hangingPunct="1">
              <a:spcAft>
                <a:spcPts val="0"/>
              </a:spcAft>
              <a:buClr>
                <a:schemeClr val="tx1">
                  <a:shade val="95000"/>
                </a:schemeClr>
              </a:buClr>
              <a:buFont typeface="Wingdings 2"/>
              <a:buChar char=""/>
              <a:defRPr/>
            </a:pPr>
            <a:r>
              <a:rPr lang="en-US" dirty="0" smtClean="0">
                <a:solidFill>
                  <a:schemeClr val="accent1">
                    <a:lumMod val="75000"/>
                  </a:schemeClr>
                </a:solidFill>
              </a:rPr>
              <a:t>In some cases, personal and professional ethics may clash and cause a moral conflict. For example: </a:t>
            </a:r>
          </a:p>
          <a:p>
            <a:pPr marL="548640" indent="-411480" eaLnBrk="1" fontAlgn="auto" hangingPunct="1">
              <a:spcAft>
                <a:spcPts val="0"/>
              </a:spcAft>
              <a:buClr>
                <a:schemeClr val="tx1">
                  <a:shade val="95000"/>
                </a:schemeClr>
              </a:buClr>
              <a:buFont typeface="Wingdings 2"/>
              <a:buNone/>
              <a:defRPr/>
            </a:pPr>
            <a:r>
              <a:rPr lang="en-US" dirty="0" smtClean="0">
                <a:solidFill>
                  <a:schemeClr val="accent1">
                    <a:lumMod val="75000"/>
                  </a:schemeClr>
                </a:solidFill>
              </a:rPr>
              <a:t>	</a:t>
            </a:r>
          </a:p>
          <a:p>
            <a:pPr marL="548640" indent="-411480" eaLnBrk="1" fontAlgn="auto" hangingPunct="1">
              <a:spcAft>
                <a:spcPts val="0"/>
              </a:spcAft>
              <a:buClr>
                <a:schemeClr val="tx1">
                  <a:shade val="95000"/>
                </a:schemeClr>
              </a:buClr>
              <a:buFont typeface="Wingdings 2"/>
              <a:buNone/>
              <a:defRPr/>
            </a:pPr>
            <a:r>
              <a:rPr lang="en-US" sz="2200" dirty="0" smtClean="0">
                <a:solidFill>
                  <a:schemeClr val="accent1">
                    <a:lumMod val="75000"/>
                  </a:schemeClr>
                </a:solidFill>
              </a:rPr>
              <a:t>A police officer may personally believe that a law that he is required to enforce is wrong. However, under the Code of Conduct for the Police, he is required to obey all lawful and reasonable instructions to enforce that law.</a:t>
            </a:r>
          </a:p>
          <a:p>
            <a:pPr marL="548640" indent="-411480" eaLnBrk="1" fontAlgn="auto" hangingPunct="1">
              <a:spcAft>
                <a:spcPts val="0"/>
              </a:spcAft>
              <a:buClr>
                <a:schemeClr val="tx1">
                  <a:shade val="95000"/>
                </a:schemeClr>
              </a:buClr>
              <a:buFont typeface="Wingdings 2"/>
              <a:buNone/>
              <a:defRPr/>
            </a:pPr>
            <a:endParaRPr lang="en-US" dirty="0" smtClean="0">
              <a:solidFill>
                <a:schemeClr val="accent1">
                  <a:lumMod val="75000"/>
                </a:schemeClr>
              </a:solidFill>
            </a:endParaRPr>
          </a:p>
          <a:p>
            <a:pPr marL="548640" indent="-411480" eaLnBrk="1" fontAlgn="auto" hangingPunct="1">
              <a:spcAft>
                <a:spcPts val="0"/>
              </a:spcAft>
              <a:buClr>
                <a:schemeClr val="tx1">
                  <a:shade val="95000"/>
                </a:schemeClr>
              </a:buClr>
              <a:buFont typeface="Wingdings 2"/>
              <a:buChar char=""/>
              <a:defRPr/>
            </a:pPr>
            <a:r>
              <a:rPr lang="en-US" dirty="0" smtClean="0">
                <a:solidFill>
                  <a:schemeClr val="accent1">
                    <a:lumMod val="75000"/>
                  </a:schemeClr>
                </a:solidFill>
              </a:rPr>
              <a:t>More often than not people at work resolve moral conflicts by drawing a line between their professional and individual roles.</a:t>
            </a:r>
          </a:p>
          <a:p>
            <a:pPr marL="548640" indent="-411480" eaLnBrk="1" fontAlgn="auto" hangingPunct="1">
              <a:spcAft>
                <a:spcPts val="0"/>
              </a:spcAft>
              <a:buClr>
                <a:schemeClr val="tx1">
                  <a:shade val="95000"/>
                </a:schemeClr>
              </a:buClr>
              <a:buFont typeface="Wingdings 2"/>
              <a:buChar char=""/>
              <a:defRPr/>
            </a:pPr>
            <a:r>
              <a:rPr lang="en-US" dirty="0" smtClean="0">
                <a:solidFill>
                  <a:schemeClr val="accent1">
                    <a:lumMod val="75000"/>
                  </a:schemeClr>
                </a:solidFill>
              </a:rPr>
              <a:t> </a:t>
            </a:r>
          </a:p>
        </p:txBody>
      </p:sp>
      <p:pic>
        <p:nvPicPr>
          <p:cNvPr id="60418" name="Picture 2"/>
          <p:cNvPicPr>
            <a:picLocks noChangeAspect="1" noChangeArrowheads="1"/>
          </p:cNvPicPr>
          <p:nvPr/>
        </p:nvPicPr>
        <p:blipFill>
          <a:blip r:embed="rId2">
            <a:duotone>
              <a:schemeClr val="bg2">
                <a:shade val="45000"/>
                <a:satMod val="135000"/>
              </a:schemeClr>
              <a:prstClr val="white"/>
            </a:duotone>
          </a:blip>
          <a:srcRect/>
          <a:stretch>
            <a:fillRect/>
          </a:stretch>
        </p:blipFill>
        <p:spPr bwMode="auto">
          <a:xfrm rot="1571023">
            <a:off x="7338495" y="293206"/>
            <a:ext cx="1457321" cy="1334167"/>
          </a:xfrm>
          <a:prstGeom prst="rect">
            <a:avLst/>
          </a:prstGeom>
          <a:noFill/>
          <a:ln w="9525">
            <a:noFill/>
            <a:miter lim="800000"/>
            <a:headEnd/>
            <a:tailEnd/>
          </a:ln>
          <a:effectLst/>
        </p:spPr>
      </p:pic>
    </p:spTree>
    <p:extLst>
      <p:ext uri="{BB962C8B-B14F-4D97-AF65-F5344CB8AC3E}">
        <p14:creationId xmlns:p14="http://schemas.microsoft.com/office/powerpoint/2010/main" val="2905559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US" dirty="0" smtClean="0"/>
              <a:t>Professional ethics and codes of conduct </a:t>
            </a:r>
            <a:br>
              <a:rPr lang="en-US" dirty="0" smtClean="0"/>
            </a:br>
            <a:endParaRPr lang="en-US" dirty="0"/>
          </a:p>
        </p:txBody>
      </p:sp>
      <p:sp>
        <p:nvSpPr>
          <p:cNvPr id="3" name="Content Placeholder 2"/>
          <p:cNvSpPr>
            <a:spLocks noGrp="1"/>
          </p:cNvSpPr>
          <p:nvPr>
            <p:ph idx="1"/>
          </p:nvPr>
        </p:nvSpPr>
        <p:spPr>
          <a:xfrm>
            <a:off x="457200" y="1214438"/>
            <a:ext cx="8229600" cy="5094287"/>
          </a:xfrm>
        </p:spPr>
        <p:txBody>
          <a:bodyPr>
            <a:normAutofit fontScale="62500" lnSpcReduction="20000"/>
          </a:bodyPr>
          <a:lstStyle/>
          <a:p>
            <a:pPr marL="548640" indent="-411480" eaLnBrk="1" fontAlgn="auto" hangingPunct="1">
              <a:spcAft>
                <a:spcPts val="0"/>
              </a:spcAft>
              <a:buClr>
                <a:schemeClr val="tx1">
                  <a:shade val="95000"/>
                </a:schemeClr>
              </a:buClr>
              <a:buFont typeface="Wingdings 2"/>
              <a:buChar char=""/>
              <a:defRPr/>
            </a:pPr>
            <a:r>
              <a:rPr lang="en-US" dirty="0" smtClean="0">
                <a:solidFill>
                  <a:schemeClr val="accent1">
                    <a:lumMod val="75000"/>
                  </a:schemeClr>
                </a:solidFill>
              </a:rPr>
              <a:t>Professional ethics are principles that govern the behaviour of a person or group in a business environment. Like values, professional ethics provide rules on how a person should act towards other people and institutions in such an environment. </a:t>
            </a:r>
          </a:p>
          <a:p>
            <a:pPr marL="548640" indent="-411480" eaLnBrk="1" fontAlgn="auto" hangingPunct="1">
              <a:spcAft>
                <a:spcPts val="0"/>
              </a:spcAft>
              <a:buClr>
                <a:schemeClr val="tx1">
                  <a:shade val="95000"/>
                </a:schemeClr>
              </a:buClr>
              <a:buFont typeface="Wingdings 2" panose="05020102010507070707" pitchFamily="18" charset="2"/>
              <a:buNone/>
              <a:defRPr/>
            </a:pPr>
            <a:endParaRPr lang="en-US" b="1" dirty="0" smtClean="0">
              <a:solidFill>
                <a:schemeClr val="accent1">
                  <a:lumMod val="75000"/>
                </a:schemeClr>
              </a:solidFill>
            </a:endParaRPr>
          </a:p>
          <a:p>
            <a:pPr marL="548640" indent="-411480" eaLnBrk="1" fontAlgn="auto" hangingPunct="1">
              <a:spcAft>
                <a:spcPts val="0"/>
              </a:spcAft>
              <a:buClr>
                <a:schemeClr val="tx1">
                  <a:shade val="95000"/>
                </a:schemeClr>
              </a:buClr>
              <a:buFont typeface="Wingdings 2" panose="05020102010507070707" pitchFamily="18" charset="2"/>
              <a:buNone/>
              <a:defRPr/>
            </a:pPr>
            <a:r>
              <a:rPr lang="en-US" b="1" dirty="0" smtClean="0">
                <a:solidFill>
                  <a:schemeClr val="accent1">
                    <a:lumMod val="75000"/>
                  </a:schemeClr>
                </a:solidFill>
              </a:rPr>
              <a:t>Ethical principles </a:t>
            </a:r>
          </a:p>
          <a:p>
            <a:pPr marL="548640" indent="-411480" eaLnBrk="1" fontAlgn="auto" hangingPunct="1">
              <a:spcAft>
                <a:spcPts val="0"/>
              </a:spcAft>
              <a:buClr>
                <a:schemeClr val="tx1">
                  <a:shade val="95000"/>
                </a:schemeClr>
              </a:buClr>
              <a:buFont typeface="Wingdings 2"/>
              <a:buChar char=""/>
              <a:defRPr/>
            </a:pPr>
            <a:r>
              <a:rPr lang="en-US" dirty="0" smtClean="0">
                <a:solidFill>
                  <a:schemeClr val="accent1">
                    <a:lumMod val="75000"/>
                  </a:schemeClr>
                </a:solidFill>
              </a:rPr>
              <a:t>Ethical principles underpin all professional codes of conduct. &amp; may differ depending on the profession; for example, medical practitioners will differ from those that relate to lawyers or real estate agents. </a:t>
            </a:r>
          </a:p>
          <a:p>
            <a:pPr marL="548640" indent="-411480" eaLnBrk="1" fontAlgn="auto" hangingPunct="1">
              <a:spcAft>
                <a:spcPts val="0"/>
              </a:spcAft>
              <a:buClr>
                <a:schemeClr val="tx1">
                  <a:shade val="95000"/>
                </a:schemeClr>
              </a:buClr>
              <a:buFont typeface="Wingdings 2"/>
              <a:buChar char=""/>
              <a:defRPr/>
            </a:pPr>
            <a:r>
              <a:rPr lang="en-US" dirty="0" smtClean="0">
                <a:solidFill>
                  <a:schemeClr val="accent1">
                    <a:lumMod val="75000"/>
                  </a:schemeClr>
                </a:solidFill>
              </a:rPr>
              <a:t>However, there are some universal ethical principles that apply across all professions, including: </a:t>
            </a:r>
          </a:p>
          <a:p>
            <a:pPr marL="548640" indent="-411480" eaLnBrk="1" fontAlgn="auto" hangingPunct="1">
              <a:spcAft>
                <a:spcPts val="0"/>
              </a:spcAft>
              <a:buClr>
                <a:schemeClr val="tx1">
                  <a:shade val="95000"/>
                </a:schemeClr>
              </a:buClr>
              <a:buFont typeface="Wingdings 2"/>
              <a:buNone/>
              <a:defRPr/>
            </a:pPr>
            <a:r>
              <a:rPr lang="en-US" dirty="0" smtClean="0">
                <a:solidFill>
                  <a:schemeClr val="accent1">
                    <a:lumMod val="75000"/>
                  </a:schemeClr>
                </a:solidFill>
              </a:rPr>
              <a:t>• honesty </a:t>
            </a:r>
          </a:p>
          <a:p>
            <a:pPr marL="548640" indent="-411480" eaLnBrk="1" fontAlgn="auto" hangingPunct="1">
              <a:spcAft>
                <a:spcPts val="0"/>
              </a:spcAft>
              <a:buClr>
                <a:schemeClr val="tx1">
                  <a:shade val="95000"/>
                </a:schemeClr>
              </a:buClr>
              <a:buFont typeface="Wingdings 2"/>
              <a:buNone/>
              <a:defRPr/>
            </a:pPr>
            <a:r>
              <a:rPr lang="en-US" dirty="0" smtClean="0">
                <a:solidFill>
                  <a:schemeClr val="accent1">
                    <a:lumMod val="75000"/>
                  </a:schemeClr>
                </a:solidFill>
              </a:rPr>
              <a:t>• trustworthiness </a:t>
            </a:r>
          </a:p>
          <a:p>
            <a:pPr marL="548640" indent="-411480" eaLnBrk="1" fontAlgn="auto" hangingPunct="1">
              <a:spcAft>
                <a:spcPts val="0"/>
              </a:spcAft>
              <a:buClr>
                <a:schemeClr val="tx1">
                  <a:shade val="95000"/>
                </a:schemeClr>
              </a:buClr>
              <a:buFont typeface="Wingdings 2"/>
              <a:buNone/>
              <a:defRPr/>
            </a:pPr>
            <a:r>
              <a:rPr lang="en-US" dirty="0" smtClean="0">
                <a:solidFill>
                  <a:schemeClr val="accent1">
                    <a:lumMod val="75000"/>
                  </a:schemeClr>
                </a:solidFill>
              </a:rPr>
              <a:t>• loyalty </a:t>
            </a:r>
          </a:p>
          <a:p>
            <a:pPr marL="548640" indent="-411480" eaLnBrk="1" fontAlgn="auto" hangingPunct="1">
              <a:spcAft>
                <a:spcPts val="0"/>
              </a:spcAft>
              <a:buClr>
                <a:schemeClr val="tx1">
                  <a:shade val="95000"/>
                </a:schemeClr>
              </a:buClr>
              <a:buFont typeface="Wingdings 2"/>
              <a:buNone/>
              <a:defRPr/>
            </a:pPr>
            <a:r>
              <a:rPr lang="en-US" dirty="0" smtClean="0">
                <a:solidFill>
                  <a:schemeClr val="accent1">
                    <a:lumMod val="75000"/>
                  </a:schemeClr>
                </a:solidFill>
              </a:rPr>
              <a:t>• respect for others </a:t>
            </a:r>
          </a:p>
          <a:p>
            <a:pPr marL="548640" indent="-411480" eaLnBrk="1" fontAlgn="auto" hangingPunct="1">
              <a:spcAft>
                <a:spcPts val="0"/>
              </a:spcAft>
              <a:buClr>
                <a:schemeClr val="tx1">
                  <a:shade val="95000"/>
                </a:schemeClr>
              </a:buClr>
              <a:buFont typeface="Wingdings 2"/>
              <a:buNone/>
              <a:defRPr/>
            </a:pPr>
            <a:r>
              <a:rPr lang="en-US" dirty="0" smtClean="0">
                <a:solidFill>
                  <a:schemeClr val="accent1">
                    <a:lumMod val="75000"/>
                  </a:schemeClr>
                </a:solidFill>
              </a:rPr>
              <a:t>• adherence to the law </a:t>
            </a:r>
          </a:p>
          <a:p>
            <a:pPr marL="548640" indent="-411480" eaLnBrk="1" fontAlgn="auto" hangingPunct="1">
              <a:spcAft>
                <a:spcPts val="0"/>
              </a:spcAft>
              <a:buClr>
                <a:schemeClr val="tx1">
                  <a:shade val="95000"/>
                </a:schemeClr>
              </a:buClr>
              <a:buFont typeface="Wingdings 2"/>
              <a:buNone/>
              <a:defRPr/>
            </a:pPr>
            <a:r>
              <a:rPr lang="en-US" dirty="0" smtClean="0">
                <a:solidFill>
                  <a:schemeClr val="accent1">
                    <a:lumMod val="75000"/>
                  </a:schemeClr>
                </a:solidFill>
              </a:rPr>
              <a:t>• doing good and avoiding harm to others </a:t>
            </a:r>
          </a:p>
          <a:p>
            <a:pPr marL="548640" indent="-411480" eaLnBrk="1" fontAlgn="auto" hangingPunct="1">
              <a:spcAft>
                <a:spcPts val="0"/>
              </a:spcAft>
              <a:buClr>
                <a:schemeClr val="tx1">
                  <a:shade val="95000"/>
                </a:schemeClr>
              </a:buClr>
              <a:buFont typeface="Wingdings 2"/>
              <a:buNone/>
              <a:defRPr/>
            </a:pPr>
            <a:r>
              <a:rPr lang="en-US" dirty="0" smtClean="0">
                <a:solidFill>
                  <a:schemeClr val="accent1">
                    <a:lumMod val="75000"/>
                  </a:schemeClr>
                </a:solidFill>
              </a:rPr>
              <a:t>• accountability. </a:t>
            </a:r>
          </a:p>
          <a:p>
            <a:pPr marL="548640" indent="-411480" eaLnBrk="1" fontAlgn="auto" hangingPunct="1">
              <a:spcAft>
                <a:spcPts val="0"/>
              </a:spcAft>
              <a:buClr>
                <a:schemeClr val="tx1">
                  <a:shade val="95000"/>
                </a:schemeClr>
              </a:buClr>
              <a:buFont typeface="Wingdings 2"/>
              <a:buChar char=""/>
              <a:defRPr/>
            </a:pPr>
            <a:endParaRPr lang="en-US" dirty="0">
              <a:solidFill>
                <a:schemeClr val="accent1">
                  <a:lumMod val="75000"/>
                </a:schemeClr>
              </a:solidFill>
            </a:endParaRPr>
          </a:p>
        </p:txBody>
      </p:sp>
      <p:sp>
        <p:nvSpPr>
          <p:cNvPr id="31748" name="AutoShape 2" descr="Image result for ethics">
            <a:hlinkClick r:id="rId2"/>
          </p:cNvPr>
          <p:cNvSpPr>
            <a:spLocks noChangeAspect="1" noChangeArrowheads="1"/>
          </p:cNvSpPr>
          <p:nvPr/>
        </p:nvSpPr>
        <p:spPr bwMode="auto">
          <a:xfrm>
            <a:off x="38100" y="-1989138"/>
            <a:ext cx="4152900" cy="41529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latin typeface="Verdana" panose="020B0604030504040204" pitchFamily="34" charset="0"/>
            </a:endParaRPr>
          </a:p>
        </p:txBody>
      </p:sp>
      <p:sp>
        <p:nvSpPr>
          <p:cNvPr id="31749" name="AutoShape 4" descr="Image result for ethics">
            <a:hlinkClick r:id="rId2"/>
          </p:cNvPr>
          <p:cNvSpPr>
            <a:spLocks noChangeAspect="1" noChangeArrowheads="1"/>
          </p:cNvSpPr>
          <p:nvPr/>
        </p:nvSpPr>
        <p:spPr bwMode="auto">
          <a:xfrm>
            <a:off x="38100" y="-1989138"/>
            <a:ext cx="4152900" cy="41529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latin typeface="Verdana" panose="020B0604030504040204" pitchFamily="34" charset="0"/>
            </a:endParaRPr>
          </a:p>
        </p:txBody>
      </p:sp>
      <p:pic>
        <p:nvPicPr>
          <p:cNvPr id="31750" name="Picture 6" descr="Image result for ethics">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43625" y="4143375"/>
            <a:ext cx="2366963" cy="236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055488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6908"/>
          </a:xfrm>
        </p:spPr>
        <p:txBody>
          <a:bodyPr>
            <a:normAutofit fontScale="90000"/>
          </a:bodyPr>
          <a:lstStyle/>
          <a:p>
            <a:pPr eaLnBrk="1" fontAlgn="auto" hangingPunct="1">
              <a:spcAft>
                <a:spcPts val="0"/>
              </a:spcAft>
              <a:defRPr/>
            </a:pPr>
            <a:r>
              <a:rPr lang="en-US" dirty="0" smtClean="0"/>
              <a:t>Codes of conduct </a:t>
            </a:r>
            <a:br>
              <a:rPr lang="en-US" dirty="0" smtClean="0"/>
            </a:br>
            <a:endParaRPr lang="en-US" dirty="0"/>
          </a:p>
        </p:txBody>
      </p:sp>
      <p:sp>
        <p:nvSpPr>
          <p:cNvPr id="3" name="Content Placeholder 2"/>
          <p:cNvSpPr>
            <a:spLocks noGrp="1"/>
          </p:cNvSpPr>
          <p:nvPr>
            <p:ph idx="1"/>
          </p:nvPr>
        </p:nvSpPr>
        <p:spPr>
          <a:xfrm>
            <a:off x="500063" y="714375"/>
            <a:ext cx="8229600" cy="4779963"/>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US" sz="1400" dirty="0" smtClean="0">
                <a:solidFill>
                  <a:schemeClr val="bg1"/>
                </a:solidFill>
              </a:rPr>
              <a:t>Professional codes of conduct draw on these professional ethical principles as the basis for required </a:t>
            </a:r>
            <a:r>
              <a:rPr lang="en-US" sz="1400" dirty="0" smtClean="0">
                <a:solidFill>
                  <a:srgbClr val="FF0000"/>
                </a:solidFill>
              </a:rPr>
              <a:t>standards</a:t>
            </a:r>
            <a:r>
              <a:rPr lang="en-US" sz="1400" dirty="0" smtClean="0">
                <a:solidFill>
                  <a:schemeClr val="bg1"/>
                </a:solidFill>
              </a:rPr>
              <a:t> of behaviour for members of a profession. They also seek to set out the </a:t>
            </a:r>
            <a:r>
              <a:rPr lang="en-US" sz="1400" dirty="0" smtClean="0">
                <a:solidFill>
                  <a:srgbClr val="FF0000"/>
                </a:solidFill>
              </a:rPr>
              <a:t>expectations</a:t>
            </a:r>
            <a:r>
              <a:rPr lang="en-US" sz="1400" dirty="0" smtClean="0">
                <a:solidFill>
                  <a:schemeClr val="bg1"/>
                </a:solidFill>
              </a:rPr>
              <a:t> that the profession and society have of its members. </a:t>
            </a:r>
          </a:p>
          <a:p>
            <a:pPr marL="548640" indent="-411480" eaLnBrk="1" fontAlgn="auto" hangingPunct="1">
              <a:spcAft>
                <a:spcPts val="0"/>
              </a:spcAft>
              <a:buClr>
                <a:schemeClr val="tx1">
                  <a:shade val="95000"/>
                </a:schemeClr>
              </a:buClr>
              <a:buFont typeface="Wingdings 2"/>
              <a:buChar char=""/>
              <a:defRPr/>
            </a:pPr>
            <a:r>
              <a:rPr lang="en-US" sz="1400" dirty="0" smtClean="0">
                <a:solidFill>
                  <a:schemeClr val="bg1"/>
                </a:solidFill>
              </a:rPr>
              <a:t>The intention of codes of conduct is to provide </a:t>
            </a:r>
            <a:r>
              <a:rPr lang="en-US" sz="1400" dirty="0" smtClean="0">
                <a:solidFill>
                  <a:srgbClr val="FF0000"/>
                </a:solidFill>
              </a:rPr>
              <a:t>guidelines</a:t>
            </a:r>
            <a:r>
              <a:rPr lang="en-US" sz="1400" dirty="0" smtClean="0">
                <a:solidFill>
                  <a:schemeClr val="bg1"/>
                </a:solidFill>
              </a:rPr>
              <a:t> for the minimum standard of appropriate behaviour in a professional context. Codes of conduct sit alongside the general law of the land and the personal values of members of the profession. </a:t>
            </a:r>
          </a:p>
          <a:p>
            <a:pPr marL="548640" indent="-411480" eaLnBrk="1" fontAlgn="auto" hangingPunct="1">
              <a:spcAft>
                <a:spcPts val="0"/>
              </a:spcAft>
              <a:buClr>
                <a:schemeClr val="tx1">
                  <a:shade val="95000"/>
                </a:schemeClr>
              </a:buClr>
              <a:buFont typeface="Wingdings 2"/>
              <a:buChar char=""/>
              <a:defRPr/>
            </a:pPr>
            <a:endParaRPr lang="en-US" sz="1400" dirty="0" smtClean="0">
              <a:solidFill>
                <a:schemeClr val="bg1"/>
              </a:solidFill>
            </a:endParaRPr>
          </a:p>
          <a:p>
            <a:pPr marL="548640" indent="-411480" eaLnBrk="1" fontAlgn="auto" hangingPunct="1">
              <a:spcAft>
                <a:spcPts val="0"/>
              </a:spcAft>
              <a:buClr>
                <a:schemeClr val="tx1">
                  <a:shade val="95000"/>
                </a:schemeClr>
              </a:buClr>
              <a:buFont typeface="Wingdings 2"/>
              <a:buChar char=""/>
              <a:defRPr/>
            </a:pPr>
            <a:r>
              <a:rPr lang="en-US" sz="1400" dirty="0" smtClean="0">
                <a:solidFill>
                  <a:schemeClr val="bg1"/>
                </a:solidFill>
              </a:rPr>
              <a:t>Professional codes of conduct provide benefits to: </a:t>
            </a:r>
          </a:p>
          <a:p>
            <a:pPr marL="548640" indent="-411480" eaLnBrk="1" fontAlgn="auto" hangingPunct="1">
              <a:spcAft>
                <a:spcPts val="0"/>
              </a:spcAft>
              <a:buClr>
                <a:schemeClr val="tx1">
                  <a:shade val="95000"/>
                </a:schemeClr>
              </a:buClr>
              <a:buFont typeface="Wingdings 2"/>
              <a:buNone/>
              <a:defRPr/>
            </a:pPr>
            <a:r>
              <a:rPr lang="en-US" sz="1400" dirty="0" smtClean="0">
                <a:solidFill>
                  <a:schemeClr val="bg1"/>
                </a:solidFill>
              </a:rPr>
              <a:t>• build public confidence in the profession’s trustworthiness </a:t>
            </a:r>
          </a:p>
          <a:p>
            <a:pPr marL="548640" indent="-411480" eaLnBrk="1" fontAlgn="auto" hangingPunct="1">
              <a:spcAft>
                <a:spcPts val="0"/>
              </a:spcAft>
              <a:buClr>
                <a:schemeClr val="tx1">
                  <a:shade val="95000"/>
                </a:schemeClr>
              </a:buClr>
              <a:buFont typeface="Wingdings 2"/>
              <a:buNone/>
              <a:defRPr/>
            </a:pPr>
            <a:r>
              <a:rPr lang="en-US" sz="1400" dirty="0" smtClean="0">
                <a:solidFill>
                  <a:schemeClr val="bg1"/>
                </a:solidFill>
              </a:rPr>
              <a:t>• clients can get transparency and certainty about how their affairs will be handled </a:t>
            </a:r>
          </a:p>
          <a:p>
            <a:pPr marL="548640" indent="-411480" eaLnBrk="1" fontAlgn="auto" hangingPunct="1">
              <a:spcAft>
                <a:spcPts val="0"/>
              </a:spcAft>
              <a:buClr>
                <a:schemeClr val="tx1">
                  <a:shade val="95000"/>
                </a:schemeClr>
              </a:buClr>
              <a:buFont typeface="Wingdings 2"/>
              <a:buNone/>
              <a:defRPr/>
            </a:pPr>
            <a:r>
              <a:rPr lang="en-US" sz="1400" dirty="0" smtClean="0">
                <a:solidFill>
                  <a:schemeClr val="bg1"/>
                </a:solidFill>
              </a:rPr>
              <a:t>• members of the profession have a supporting framework for resisting pressure to act inappropriately. </a:t>
            </a:r>
          </a:p>
          <a:p>
            <a:pPr marL="548640" indent="-411480" eaLnBrk="1" fontAlgn="auto" hangingPunct="1">
              <a:spcAft>
                <a:spcPts val="0"/>
              </a:spcAft>
              <a:buClr>
                <a:schemeClr val="tx1">
                  <a:shade val="95000"/>
                </a:schemeClr>
              </a:buClr>
              <a:buFont typeface="Wingdings 2"/>
              <a:buNone/>
              <a:defRPr/>
            </a:pPr>
            <a:r>
              <a:rPr lang="en-US" sz="1400" dirty="0" smtClean="0">
                <a:solidFill>
                  <a:schemeClr val="bg1"/>
                </a:solidFill>
              </a:rPr>
              <a:t>• the profession as a whole, as they provide a common understanding of acceptable practice which allows fairer disciplinary procedures </a:t>
            </a:r>
          </a:p>
          <a:p>
            <a:pPr marL="548640" indent="-411480" eaLnBrk="1" fontAlgn="auto" hangingPunct="1">
              <a:spcAft>
                <a:spcPts val="0"/>
              </a:spcAft>
              <a:buClr>
                <a:schemeClr val="tx1">
                  <a:shade val="95000"/>
                </a:schemeClr>
              </a:buClr>
              <a:buFont typeface="Wingdings 2"/>
              <a:buNone/>
              <a:defRPr/>
            </a:pPr>
            <a:endParaRPr lang="en-US" sz="1200" dirty="0">
              <a:solidFill>
                <a:schemeClr val="bg1"/>
              </a:solidFill>
            </a:endParaRPr>
          </a:p>
        </p:txBody>
      </p:sp>
      <p:pic>
        <p:nvPicPr>
          <p:cNvPr id="32772" name="Picture 2" descr="Related image">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7625" y="4786313"/>
            <a:ext cx="1928813" cy="1684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05462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Organisational values</a:t>
            </a:r>
            <a:endParaRPr lang="en-US" dirty="0"/>
          </a:p>
        </p:txBody>
      </p:sp>
      <p:sp>
        <p:nvSpPr>
          <p:cNvPr id="35843" name="TextBox 3"/>
          <p:cNvSpPr txBox="1">
            <a:spLocks noChangeArrowheads="1"/>
          </p:cNvSpPr>
          <p:nvPr/>
        </p:nvSpPr>
        <p:spPr bwMode="auto">
          <a:xfrm>
            <a:off x="1500188" y="1214438"/>
            <a:ext cx="6072187" cy="3046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2400" b="1">
                <a:solidFill>
                  <a:schemeClr val="accent2"/>
                </a:solidFill>
              </a:rPr>
              <a:t>Organisational values are defined as essential tenets and guiding principals not specific cultural or operating practices. Some of the most common values found in organisations are: integrity; respect; customer focus; quality; creative/ innovative; accountability and fairness</a:t>
            </a:r>
            <a:r>
              <a:rPr lang="en-GB" altLang="en-US" sz="2000" b="1">
                <a:solidFill>
                  <a:schemeClr val="accent2"/>
                </a:solidFill>
              </a:rPr>
              <a:t>.</a:t>
            </a:r>
            <a:endParaRPr lang="en-US" altLang="en-US" sz="2000" b="1">
              <a:solidFill>
                <a:schemeClr val="accent2"/>
              </a:solidFill>
            </a:endParaRPr>
          </a:p>
        </p:txBody>
      </p:sp>
      <p:pic>
        <p:nvPicPr>
          <p:cNvPr id="35844" name="Picture 2" descr="Related imag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14438" y="4143375"/>
            <a:ext cx="6715125"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131067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Aligning individual and organisational values</a:t>
            </a:r>
            <a:endParaRPr lang="en-US" dirty="0"/>
          </a:p>
        </p:txBody>
      </p:sp>
      <p:sp>
        <p:nvSpPr>
          <p:cNvPr id="36867" name="TextBox 3"/>
          <p:cNvSpPr txBox="1">
            <a:spLocks noChangeArrowheads="1"/>
          </p:cNvSpPr>
          <p:nvPr/>
        </p:nvSpPr>
        <p:spPr bwMode="auto">
          <a:xfrm>
            <a:off x="142875" y="2071688"/>
            <a:ext cx="5286375" cy="409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000" b="1">
                <a:solidFill>
                  <a:srgbClr val="FFC000"/>
                </a:solidFill>
              </a:rPr>
              <a:t>Individual’s values drive their behaviours as its emotionally connected to them not just ‘</a:t>
            </a:r>
            <a:r>
              <a:rPr lang="en-GB" altLang="en-US" sz="2000" b="1">
                <a:solidFill>
                  <a:srgbClr val="FF0000"/>
                </a:solidFill>
              </a:rPr>
              <a:t>What's In It For Me’ (WIIFM)- </a:t>
            </a:r>
            <a:r>
              <a:rPr lang="en-GB" altLang="en-US" sz="2000" b="1">
                <a:solidFill>
                  <a:srgbClr val="FFC000"/>
                </a:solidFill>
              </a:rPr>
              <a:t>giving the feel- good factor. </a:t>
            </a:r>
          </a:p>
          <a:p>
            <a:pPr eaLnBrk="1" hangingPunct="1"/>
            <a:r>
              <a:rPr lang="en-GB" altLang="en-US" sz="2000" b="1">
                <a:solidFill>
                  <a:srgbClr val="FFC000"/>
                </a:solidFill>
              </a:rPr>
              <a:t>Applying the same principal to organisations as values guide the actions of value led organisations – there is less need for detailed procedures and management control and individuals are allowed to make decisions within the framework of the organisation.</a:t>
            </a:r>
          </a:p>
          <a:p>
            <a:pPr eaLnBrk="1" hangingPunct="1"/>
            <a:r>
              <a:rPr lang="en-GB" altLang="en-US" sz="2000" b="1">
                <a:solidFill>
                  <a:srgbClr val="FFC000"/>
                </a:solidFill>
              </a:rPr>
              <a:t>As shared values provide a reference point.</a:t>
            </a:r>
            <a:endParaRPr lang="en-US" altLang="en-US" sz="2000" b="1">
              <a:solidFill>
                <a:srgbClr val="FFC000"/>
              </a:solidFill>
            </a:endParaRPr>
          </a:p>
        </p:txBody>
      </p:sp>
      <p:pic>
        <p:nvPicPr>
          <p:cNvPr id="65538" name="Picture 2" descr="Related image">
            <a:hlinkClick r:id="rId3"/>
          </p:cNvPr>
          <p:cNvPicPr>
            <a:picLocks noChangeAspect="1" noChangeArrowheads="1"/>
          </p:cNvPicPr>
          <p:nvPr/>
        </p:nvPicPr>
        <p:blipFill>
          <a:blip r:embed="rId4">
            <a:duotone>
              <a:schemeClr val="bg2">
                <a:shade val="45000"/>
                <a:satMod val="135000"/>
              </a:schemeClr>
              <a:prstClr val="white"/>
            </a:duotone>
          </a:blip>
          <a:srcRect/>
          <a:stretch>
            <a:fillRect/>
          </a:stretch>
        </p:blipFill>
        <p:spPr bwMode="auto">
          <a:xfrm>
            <a:off x="5500694" y="2143116"/>
            <a:ext cx="2895600" cy="3643338"/>
          </a:xfrm>
          <a:prstGeom prst="rect">
            <a:avLst/>
          </a:prstGeom>
          <a:noFill/>
        </p:spPr>
      </p:pic>
    </p:spTree>
    <p:extLst>
      <p:ext uri="{BB962C8B-B14F-4D97-AF65-F5344CB8AC3E}">
        <p14:creationId xmlns:p14="http://schemas.microsoft.com/office/powerpoint/2010/main" val="40538551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Examples</a:t>
            </a:r>
            <a:endParaRPr lang="en-GB" dirty="0"/>
          </a:p>
        </p:txBody>
      </p:sp>
      <p:sp>
        <p:nvSpPr>
          <p:cNvPr id="3" name="Content Placeholder 2"/>
          <p:cNvSpPr>
            <a:spLocks noGrp="1"/>
          </p:cNvSpPr>
          <p:nvPr>
            <p:ph idx="1"/>
          </p:nvPr>
        </p:nvSpPr>
        <p:spPr>
          <a:xfrm>
            <a:off x="457200" y="1196752"/>
            <a:ext cx="8229600" cy="4708525"/>
          </a:xfrm>
        </p:spPr>
        <p:txBody>
          <a:bodyPr/>
          <a:lstStyle/>
          <a:p>
            <a:r>
              <a:rPr lang="en-GB" dirty="0" smtClean="0">
                <a:solidFill>
                  <a:schemeClr val="accent1">
                    <a:lumMod val="75000"/>
                  </a:schemeClr>
                </a:solidFill>
              </a:rPr>
              <a:t>A social worker who chooses this line of work because they want to care for people</a:t>
            </a:r>
          </a:p>
          <a:p>
            <a:r>
              <a:rPr lang="en-GB" dirty="0" smtClean="0">
                <a:solidFill>
                  <a:schemeClr val="accent1">
                    <a:lumMod val="75000"/>
                  </a:schemeClr>
                </a:solidFill>
              </a:rPr>
              <a:t>A social worker who chooses a particular local authority to work for because they value training and development</a:t>
            </a:r>
          </a:p>
          <a:p>
            <a:r>
              <a:rPr lang="en-GB" dirty="0" smtClean="0">
                <a:solidFill>
                  <a:schemeClr val="accent1">
                    <a:lumMod val="75000"/>
                  </a:schemeClr>
                </a:solidFill>
              </a:rPr>
              <a:t>A banker who leaves their job because of unethical practice within the firm</a:t>
            </a:r>
          </a:p>
          <a:p>
            <a:r>
              <a:rPr lang="en-GB" dirty="0" smtClean="0">
                <a:solidFill>
                  <a:schemeClr val="accent1">
                    <a:lumMod val="75000"/>
                  </a:schemeClr>
                </a:solidFill>
              </a:rPr>
              <a:t>An administrator who applies for a job in a social enterprise because they dislike profit maximisation</a:t>
            </a:r>
            <a:endParaRPr lang="en-GB" dirty="0">
              <a:solidFill>
                <a:schemeClr val="accent1">
                  <a:lumMod val="75000"/>
                </a:schemeClr>
              </a:solidFill>
            </a:endParaRPr>
          </a:p>
        </p:txBody>
      </p:sp>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38395905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Organisation's values</a:t>
            </a:r>
            <a:endParaRPr lang="en-US" dirty="0"/>
          </a:p>
        </p:txBody>
      </p:sp>
      <p:graphicFrame>
        <p:nvGraphicFramePr>
          <p:cNvPr id="4" name="Diagram 3"/>
          <p:cNvGraphicFramePr/>
          <p:nvPr/>
        </p:nvGraphicFramePr>
        <p:xfrm>
          <a:off x="714348" y="1397000"/>
          <a:ext cx="8001056" cy="48180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06592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Barrett Model</a:t>
            </a: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99592" y="1124744"/>
            <a:ext cx="7128792" cy="5657056"/>
          </a:xfrm>
        </p:spPr>
      </p:pic>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32716256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Image result for logical steps by robert">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57313" y="642938"/>
            <a:ext cx="6238875" cy="564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5" name="TextBox 3"/>
          <p:cNvSpPr txBox="1">
            <a:spLocks noChangeArrowheads="1"/>
          </p:cNvSpPr>
          <p:nvPr/>
        </p:nvSpPr>
        <p:spPr bwMode="auto">
          <a:xfrm>
            <a:off x="1571625" y="178792"/>
            <a:ext cx="61436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dirty="0">
                <a:solidFill>
                  <a:schemeClr val="accent1">
                    <a:lumMod val="75000"/>
                  </a:schemeClr>
                </a:solidFill>
              </a:rPr>
              <a:t>Robert </a:t>
            </a:r>
            <a:r>
              <a:rPr lang="en-GB" altLang="en-US" dirty="0" err="1">
                <a:solidFill>
                  <a:schemeClr val="accent1">
                    <a:lumMod val="75000"/>
                  </a:schemeClr>
                </a:solidFill>
              </a:rPr>
              <a:t>Dilts</a:t>
            </a:r>
            <a:r>
              <a:rPr lang="en-GB" altLang="en-US" dirty="0">
                <a:solidFill>
                  <a:schemeClr val="accent1">
                    <a:lumMod val="75000"/>
                  </a:schemeClr>
                </a:solidFill>
              </a:rPr>
              <a:t>’ Model (</a:t>
            </a:r>
            <a:r>
              <a:rPr lang="en-GB" altLang="en-US" dirty="0" err="1">
                <a:solidFill>
                  <a:schemeClr val="accent1">
                    <a:lumMod val="75000"/>
                  </a:schemeClr>
                </a:solidFill>
              </a:rPr>
              <a:t>Dilts</a:t>
            </a:r>
            <a:r>
              <a:rPr lang="en-GB" altLang="en-US" dirty="0">
                <a:solidFill>
                  <a:schemeClr val="accent1">
                    <a:lumMod val="75000"/>
                  </a:schemeClr>
                </a:solidFill>
              </a:rPr>
              <a:t>, 1996)</a:t>
            </a:r>
            <a:endParaRPr lang="en-US" altLang="en-US" dirty="0">
              <a:solidFill>
                <a:schemeClr val="accent1">
                  <a:lumMod val="75000"/>
                </a:schemeClr>
              </a:solidFill>
            </a:endParaRPr>
          </a:p>
        </p:txBody>
      </p:sp>
    </p:spTree>
    <p:extLst>
      <p:ext uri="{BB962C8B-B14F-4D97-AF65-F5344CB8AC3E}">
        <p14:creationId xmlns:p14="http://schemas.microsoft.com/office/powerpoint/2010/main" val="38261253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Ikea’s Values</a:t>
            </a:r>
            <a:endParaRPr lang="en-GB" dirty="0"/>
          </a:p>
        </p:txBody>
      </p:sp>
      <p:sp>
        <p:nvSpPr>
          <p:cNvPr id="3" name="Content Placeholder 2"/>
          <p:cNvSpPr>
            <a:spLocks noGrp="1"/>
          </p:cNvSpPr>
          <p:nvPr>
            <p:ph idx="1"/>
          </p:nvPr>
        </p:nvSpPr>
        <p:spPr/>
        <p:txBody>
          <a:bodyPr/>
          <a:lstStyle/>
          <a:p>
            <a:pPr marL="136525" indent="0">
              <a:buNone/>
            </a:pPr>
            <a:r>
              <a:rPr lang="en-GB" b="1" dirty="0">
                <a:solidFill>
                  <a:schemeClr val="accent1">
                    <a:lumMod val="75000"/>
                  </a:schemeClr>
                </a:solidFill>
              </a:rPr>
              <a:t>IKEA culture</a:t>
            </a:r>
          </a:p>
          <a:p>
            <a:r>
              <a:rPr lang="en-GB" sz="2400" dirty="0">
                <a:solidFill>
                  <a:schemeClr val="accent1">
                    <a:lumMod val="75000"/>
                  </a:schemeClr>
                </a:solidFill>
              </a:rPr>
              <a:t>IKEA culture reflects Swedish roots coming from </a:t>
            </a:r>
            <a:r>
              <a:rPr lang="en-GB" sz="2400" dirty="0" err="1">
                <a:solidFill>
                  <a:schemeClr val="accent1">
                    <a:lumMod val="75000"/>
                  </a:schemeClr>
                </a:solidFill>
              </a:rPr>
              <a:t>Småland</a:t>
            </a:r>
            <a:r>
              <a:rPr lang="en-GB" sz="2400" dirty="0">
                <a:solidFill>
                  <a:schemeClr val="accent1">
                    <a:lumMod val="75000"/>
                  </a:schemeClr>
                </a:solidFill>
              </a:rPr>
              <a:t> in southern Sweden. People living here are hard-working, down-to-earth, help each other and live in a close contact with nature around. These aspects are translated into IKEA values which form the basics of IKEA culture.</a:t>
            </a:r>
          </a:p>
          <a:p>
            <a:pPr marL="136525" indent="0">
              <a:buNone/>
            </a:pPr>
            <a:r>
              <a:rPr lang="en-GB" b="1" dirty="0">
                <a:solidFill>
                  <a:schemeClr val="accent1">
                    <a:lumMod val="75000"/>
                  </a:schemeClr>
                </a:solidFill>
              </a:rPr>
              <a:t>IKEA Key values</a:t>
            </a:r>
          </a:p>
          <a:p>
            <a:r>
              <a:rPr lang="en-GB" sz="2400" dirty="0">
                <a:solidFill>
                  <a:schemeClr val="accent1">
                    <a:lumMod val="75000"/>
                  </a:schemeClr>
                </a:solidFill>
              </a:rPr>
              <a:t>We believe that every individual has something valuable to offer and we strive to have the same values in the way we work.</a:t>
            </a:r>
          </a:p>
          <a:p>
            <a:endParaRPr lang="en-GB" dirty="0">
              <a:solidFill>
                <a:schemeClr val="accent1">
                  <a:lumMod val="75000"/>
                </a:schemeClr>
              </a:solidFill>
            </a:endParaRPr>
          </a:p>
        </p:txBody>
      </p:sp>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39532451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1_Apex">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spec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2341</TotalTime>
  <Words>3666</Words>
  <Application>Microsoft Office PowerPoint</Application>
  <PresentationFormat>On-screen Show (4:3)</PresentationFormat>
  <Paragraphs>209</Paragraphs>
  <Slides>24</Slides>
  <Notes>13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24</vt:i4>
      </vt:variant>
    </vt:vector>
  </HeadingPairs>
  <TitlesOfParts>
    <vt:vector size="34" baseType="lpstr">
      <vt:lpstr>Arial</vt:lpstr>
      <vt:lpstr>Book Antiqua</vt:lpstr>
      <vt:lpstr>Calibri</vt:lpstr>
      <vt:lpstr>Lucida Sans</vt:lpstr>
      <vt:lpstr>Verdana</vt:lpstr>
      <vt:lpstr>Wingdings</vt:lpstr>
      <vt:lpstr>Wingdings 2</vt:lpstr>
      <vt:lpstr>Wingdings 3</vt:lpstr>
      <vt:lpstr>Apex</vt:lpstr>
      <vt:lpstr>1_Apex</vt:lpstr>
      <vt:lpstr>Critical Thinking</vt:lpstr>
      <vt:lpstr>This week</vt:lpstr>
      <vt:lpstr>Values Beliefs &amp; Attitudes</vt:lpstr>
      <vt:lpstr>PowerPoint Presentation</vt:lpstr>
      <vt:lpstr>PowerPoint Presentation</vt:lpstr>
      <vt:lpstr>What is a personal value? </vt:lpstr>
      <vt:lpstr>What is an attitude? </vt:lpstr>
      <vt:lpstr>What are values? </vt:lpstr>
      <vt:lpstr>Where do values come from? </vt:lpstr>
      <vt:lpstr>Values &amp; their benefits</vt:lpstr>
      <vt:lpstr>What is a belief? </vt:lpstr>
      <vt:lpstr>What is an attitude?</vt:lpstr>
      <vt:lpstr>PowerPoint Presentation</vt:lpstr>
      <vt:lpstr>Personal ethics  </vt:lpstr>
      <vt:lpstr>The difference between personal and professional ethics  </vt:lpstr>
      <vt:lpstr>Professional ethics and codes of conduct  </vt:lpstr>
      <vt:lpstr>Codes of conduct  </vt:lpstr>
      <vt:lpstr>Organisational values</vt:lpstr>
      <vt:lpstr>Aligning individual and organisational values</vt:lpstr>
      <vt:lpstr>Examples</vt:lpstr>
      <vt:lpstr>Organisation's values</vt:lpstr>
      <vt:lpstr>Barrett Model</vt:lpstr>
      <vt:lpstr>PowerPoint Presentation</vt:lpstr>
      <vt:lpstr>Ikea’s Values</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dc:title>
  <dc:creator>Shehla</dc:creator>
  <cp:lastModifiedBy>Shehla Khan</cp:lastModifiedBy>
  <cp:revision>47</cp:revision>
  <dcterms:created xsi:type="dcterms:W3CDTF">2018-10-24T18:12:45Z</dcterms:created>
  <dcterms:modified xsi:type="dcterms:W3CDTF">2020-10-26T08:52:11Z</dcterms:modified>
</cp:coreProperties>
</file>