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4"/>
  </p:sldMasterIdLst>
  <p:notesMasterIdLst>
    <p:notesMasterId r:id="rId22"/>
  </p:notesMasterIdLst>
  <p:handoutMasterIdLst>
    <p:handoutMasterId r:id="rId23"/>
  </p:handoutMasterIdLst>
  <p:sldIdLst>
    <p:sldId id="289" r:id="rId5"/>
    <p:sldId id="290" r:id="rId6"/>
    <p:sldId id="273" r:id="rId7"/>
    <p:sldId id="291" r:id="rId8"/>
    <p:sldId id="292" r:id="rId9"/>
    <p:sldId id="293" r:id="rId10"/>
    <p:sldId id="294" r:id="rId11"/>
    <p:sldId id="295" r:id="rId12"/>
    <p:sldId id="271" r:id="rId13"/>
    <p:sldId id="296" r:id="rId14"/>
    <p:sldId id="297" r:id="rId15"/>
    <p:sldId id="298" r:id="rId16"/>
    <p:sldId id="299" r:id="rId17"/>
    <p:sldId id="300" r:id="rId18"/>
    <p:sldId id="301" r:id="rId19"/>
    <p:sldId id="302" r:id="rId20"/>
    <p:sldId id="28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1701" autoAdjust="0"/>
  </p:normalViewPr>
  <p:slideViewPr>
    <p:cSldViewPr snapToGrid="0">
      <p:cViewPr varScale="1">
        <p:scale>
          <a:sx n="117" d="100"/>
          <a:sy n="117" d="100"/>
        </p:scale>
        <p:origin x="936" y="176"/>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2/24/25</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2/24/25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322885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aim of the research is to identify the main labour retention related issues the hospitality and tourism operations are facing and providing suitable recommendations. Thus, through the objectives, accountabilities are taken regrading identifying key reasons, analysing the impact, analysing strategies and suggesting possible solutions to the labour related problems in the hospitality and tourism sector.</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2</a:t>
            </a:fld>
            <a:endParaRPr lang="en-US" dirty="0"/>
          </a:p>
        </p:txBody>
      </p:sp>
    </p:spTree>
    <p:extLst>
      <p:ext uri="{BB962C8B-B14F-4D97-AF65-F5344CB8AC3E}">
        <p14:creationId xmlns:p14="http://schemas.microsoft.com/office/powerpoint/2010/main" val="2636349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aim of the research is to identify the cause and effect of labour shortage in hospitality and tourism operations. Thus, the objectives include identifying the key contributors to labour shortage, analysing the impact of the challenge in the tourism industry, identifying better strategies for addressing the problems and recommending solutions to the operations.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3</a:t>
            </a:fld>
            <a:endParaRPr lang="en-US" dirty="0"/>
          </a:p>
        </p:txBody>
      </p:sp>
    </p:spTree>
    <p:extLst>
      <p:ext uri="{BB962C8B-B14F-4D97-AF65-F5344CB8AC3E}">
        <p14:creationId xmlns:p14="http://schemas.microsoft.com/office/powerpoint/2010/main" val="335417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reasons behind the lack of labour retention in the hospitality industry is both environmental and internal. Due to the tight schedule and shifts in the industry, the workers face a lack of work-life balance, further creating staff shortage issues. On the other hand, lack of proper payment is also forcing the workers to shift workplaces frequently.</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4</a:t>
            </a:fld>
            <a:endParaRPr lang="en-US" dirty="0"/>
          </a:p>
        </p:txBody>
      </p:sp>
    </p:spTree>
    <p:extLst>
      <p:ext uri="{BB962C8B-B14F-4D97-AF65-F5344CB8AC3E}">
        <p14:creationId xmlns:p14="http://schemas.microsoft.com/office/powerpoint/2010/main" val="3740030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impact of the labour shortages can be seen in reduced service quality, increase in operational costs, rising constraints and increasing employee turnover. Thus, the overall productivity of the industry is reducing due to the problem of labour shortages. </a:t>
            </a:r>
          </a:p>
        </p:txBody>
      </p:sp>
      <p:sp>
        <p:nvSpPr>
          <p:cNvPr id="4" name="Slide Number Placeholder 3"/>
          <p:cNvSpPr>
            <a:spLocks noGrp="1"/>
          </p:cNvSpPr>
          <p:nvPr>
            <p:ph type="sldNum" sz="quarter" idx="5"/>
          </p:nvPr>
        </p:nvSpPr>
        <p:spPr/>
        <p:txBody>
          <a:bodyPr/>
          <a:lstStyle/>
          <a:p>
            <a:fld id="{9CA004F4-F240-48F9-8AE1-486585C7F00D}" type="slidenum">
              <a:rPr lang="en-US" smtClean="0"/>
              <a:t>5</a:t>
            </a:fld>
            <a:endParaRPr lang="en-US" dirty="0"/>
          </a:p>
        </p:txBody>
      </p:sp>
    </p:spTree>
    <p:extLst>
      <p:ext uri="{BB962C8B-B14F-4D97-AF65-F5344CB8AC3E}">
        <p14:creationId xmlns:p14="http://schemas.microsoft.com/office/powerpoint/2010/main" val="2378865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Several internal organisational processes can be implemented to strategies retaining the existing employees in the hospitality industry operations. Attractive salaries can ensure better retention. Training programs and memberships can keep the employees engaged. Lastly, implementing a positive work culture can ensure better engagement.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6</a:t>
            </a:fld>
            <a:endParaRPr lang="en-US" dirty="0"/>
          </a:p>
        </p:txBody>
      </p:sp>
    </p:spTree>
    <p:extLst>
      <p:ext uri="{BB962C8B-B14F-4D97-AF65-F5344CB8AC3E}">
        <p14:creationId xmlns:p14="http://schemas.microsoft.com/office/powerpoint/2010/main" val="234258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Government initiatives and policies have a huge role to play in maintaining staff shortage problems in the hospitality sector. The changes in immigration regulations and government promotional support can be effective in solving the problems of labour shortage.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7</a:t>
            </a:fld>
            <a:endParaRPr lang="en-US" dirty="0"/>
          </a:p>
        </p:txBody>
      </p:sp>
    </p:spTree>
    <p:extLst>
      <p:ext uri="{BB962C8B-B14F-4D97-AF65-F5344CB8AC3E}">
        <p14:creationId xmlns:p14="http://schemas.microsoft.com/office/powerpoint/2010/main" val="2107922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Herzberg’s two-factor theory suggest that hygiene factors and motivation factor are the two main factors that are essential for employee satisfaction in an organisation. With the inclusion of both the factors the hospitality sector organisations can ensure better employee satisfaction and retaining.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8</a:t>
            </a:fld>
            <a:endParaRPr lang="en-US" dirty="0"/>
          </a:p>
        </p:txBody>
      </p:sp>
    </p:spTree>
    <p:extLst>
      <p:ext uri="{BB962C8B-B14F-4D97-AF65-F5344CB8AC3E}">
        <p14:creationId xmlns:p14="http://schemas.microsoft.com/office/powerpoint/2010/main" val="1986710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Data collection is the process of gathering information from several different sources to ensure answering specific research objectives and research questions. In this research, a secondary form of the data collection process has been used to analyse the cause-effect relationship between the tourism sector of the UK and its labour challenges. Secondary articles and government statistical websites have been sued for sources.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9</a:t>
            </a:fld>
            <a:endParaRPr lang="en-US" dirty="0"/>
          </a:p>
        </p:txBody>
      </p:sp>
    </p:spTree>
    <p:extLst>
      <p:ext uri="{BB962C8B-B14F-4D97-AF65-F5344CB8AC3E}">
        <p14:creationId xmlns:p14="http://schemas.microsoft.com/office/powerpoint/2010/main" val="1335137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data analysis process used for this research is secondary qualitative. This process is highly used to critically evaluate the cause-effect factual relationships between two or more variables. Additionally, the PEST framework has been used to identify the impact of external environmental variables on the labour force of the UK tourism and hospitality industry. Thus, the reasons for staff turnover are best evaluated using these methods.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10</a:t>
            </a:fld>
            <a:endParaRPr lang="en-US" dirty="0"/>
          </a:p>
        </p:txBody>
      </p:sp>
    </p:spTree>
    <p:extLst>
      <p:ext uri="{BB962C8B-B14F-4D97-AF65-F5344CB8AC3E}">
        <p14:creationId xmlns:p14="http://schemas.microsoft.com/office/powerpoint/2010/main" val="3892241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political stability of the UK is at 76.78 % indicating high government support for the workers. On the other hand, the Brexit condition has reduced worker availability in 2023 by nearly 330,000 workers. During this the UK hospitality industry focused on skilled domestic recruitment to ensure labour availability.</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11</a:t>
            </a:fld>
            <a:endParaRPr lang="en-US" dirty="0"/>
          </a:p>
        </p:txBody>
      </p:sp>
    </p:spTree>
    <p:extLst>
      <p:ext uri="{BB962C8B-B14F-4D97-AF65-F5344CB8AC3E}">
        <p14:creationId xmlns:p14="http://schemas.microsoft.com/office/powerpoint/2010/main" val="1917789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tourism industry revenue in the UK is expected to become 58.84 billion by 2024, indicating possible better support for the employees. On the other hand, the GDP growth rate is reducing, indicating a possible future lack of government support for the workers. However, the industry has considered gradually increasing the worker pay to compensate for their work in the industry.</a:t>
            </a:r>
          </a:p>
        </p:txBody>
      </p:sp>
      <p:sp>
        <p:nvSpPr>
          <p:cNvPr id="4" name="Slide Number Placeholder 3"/>
          <p:cNvSpPr>
            <a:spLocks noGrp="1"/>
          </p:cNvSpPr>
          <p:nvPr>
            <p:ph type="sldNum" sz="quarter" idx="5"/>
          </p:nvPr>
        </p:nvSpPr>
        <p:spPr/>
        <p:txBody>
          <a:bodyPr/>
          <a:lstStyle/>
          <a:p>
            <a:fld id="{9CA004F4-F240-48F9-8AE1-486585C7F00D}" type="slidenum">
              <a:rPr lang="en-US" smtClean="0"/>
              <a:t>12</a:t>
            </a:fld>
            <a:endParaRPr lang="en-US" dirty="0"/>
          </a:p>
        </p:txBody>
      </p:sp>
    </p:spTree>
    <p:extLst>
      <p:ext uri="{BB962C8B-B14F-4D97-AF65-F5344CB8AC3E}">
        <p14:creationId xmlns:p14="http://schemas.microsoft.com/office/powerpoint/2010/main" val="2221484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amount of foreign tourists visiting the UK has increased from 7.1 million to 38.7 million between 2021 and 2024 indicating a positive work improvement in the sector. On the other hand, a 52% industry turnover was also observed in the industry in 2023, indicating low satisfaction. As a remedy about 121,000 new vacancies were created in the industry in 2024.</a:t>
            </a:r>
          </a:p>
        </p:txBody>
      </p:sp>
      <p:sp>
        <p:nvSpPr>
          <p:cNvPr id="4" name="Slide Number Placeholder 3"/>
          <p:cNvSpPr>
            <a:spLocks noGrp="1"/>
          </p:cNvSpPr>
          <p:nvPr>
            <p:ph type="sldNum" sz="quarter" idx="5"/>
          </p:nvPr>
        </p:nvSpPr>
        <p:spPr/>
        <p:txBody>
          <a:bodyPr/>
          <a:lstStyle/>
          <a:p>
            <a:fld id="{9CA004F4-F240-48F9-8AE1-486585C7F00D}" type="slidenum">
              <a:rPr lang="en-US" smtClean="0"/>
              <a:t>13</a:t>
            </a:fld>
            <a:endParaRPr lang="en-US" dirty="0"/>
          </a:p>
        </p:txBody>
      </p:sp>
    </p:spTree>
    <p:extLst>
      <p:ext uri="{BB962C8B-B14F-4D97-AF65-F5344CB8AC3E}">
        <p14:creationId xmlns:p14="http://schemas.microsoft.com/office/powerpoint/2010/main" val="4046976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the one hand technology usage is increasing in the UK. On the other hand, about 67% of the industry operators have reduced workforce due to the inclusion of AI and automation. To cope with this situation, organisations like Marriott are considering upskilling their existing workforce.</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14</a:t>
            </a:fld>
            <a:endParaRPr lang="en-US" dirty="0"/>
          </a:p>
        </p:txBody>
      </p:sp>
    </p:spTree>
    <p:extLst>
      <p:ext uri="{BB962C8B-B14F-4D97-AF65-F5344CB8AC3E}">
        <p14:creationId xmlns:p14="http://schemas.microsoft.com/office/powerpoint/2010/main" val="2572790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Brexit condition as well as some social, political and environmental factors are negatively affecting the staff shortage issue in the UK hospitality sector operations. Actions such as providing better benefits can ensure better employee engagement.</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15</a:t>
            </a:fld>
            <a:endParaRPr lang="en-US" dirty="0"/>
          </a:p>
        </p:txBody>
      </p:sp>
    </p:spTree>
    <p:extLst>
      <p:ext uri="{BB962C8B-B14F-4D97-AF65-F5344CB8AC3E}">
        <p14:creationId xmlns:p14="http://schemas.microsoft.com/office/powerpoint/2010/main" val="3765356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Recommendations can be made for the UK hospitality and tourism operations regarding providing better services. A competitive wage and benefit providence and improve employee interests. Furthermore, a more flexible working option and better training programs can also improve employee engagement.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16</a:t>
            </a:fld>
            <a:endParaRPr lang="en-US" dirty="0"/>
          </a:p>
        </p:txBody>
      </p:sp>
    </p:spTree>
    <p:extLst>
      <p:ext uri="{BB962C8B-B14F-4D97-AF65-F5344CB8AC3E}">
        <p14:creationId xmlns:p14="http://schemas.microsoft.com/office/powerpoint/2010/main" val="29121962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17</a:t>
            </a:fld>
            <a:endParaRPr lang="en-US" dirty="0"/>
          </a:p>
        </p:txBody>
      </p:sp>
    </p:spTree>
    <p:extLst>
      <p:ext uri="{BB962C8B-B14F-4D97-AF65-F5344CB8AC3E}">
        <p14:creationId xmlns:p14="http://schemas.microsoft.com/office/powerpoint/2010/main" val="4032744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2/24/25</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2/24/25</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2/24/25</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2/24/25</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2/24/25</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2/24/25</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2/24/25</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2/24/25</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2/24/25</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a:lstStyle>
            <a:lvl1pPr marL="0" indent="0" algn="ctr">
              <a:buNone/>
              <a:defRPr/>
            </a:lvl1pPr>
          </a:lstStyle>
          <a:p>
            <a:r>
              <a:rPr lang="en-US" noProof="0"/>
              <a:t>Click icon to add picture</a:t>
            </a:r>
            <a:endParaRPr lang="en-US" noProof="0" dirty="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2/24/25</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75339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2/24/25</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329438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2/24/25</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254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a:xfrm>
            <a:off x="1522730" y="1918744"/>
            <a:ext cx="9144000" cy="2128049"/>
          </a:xfrm>
        </p:spPr>
        <p:txBody>
          <a:bodyPr>
            <a:normAutofit fontScale="90000"/>
          </a:bodyPr>
          <a:lstStyle/>
          <a:p>
            <a:r>
              <a:rPr lang="en-GB" sz="5300" dirty="0"/>
              <a:t>CONTEMPORARY THEMES IN THE HOTEL AND HOSPITALITY SECTOR</a:t>
            </a:r>
            <a:br>
              <a:rPr lang="en-GB" dirty="0"/>
            </a:br>
            <a:r>
              <a:rPr lang="en-GB" sz="4400" dirty="0"/>
              <a:t>Staff Shortages and Labour Challenges</a:t>
            </a:r>
            <a:endParaRPr lang="en-GB" dirty="0"/>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4044000" y="4221162"/>
            <a:ext cx="4104000" cy="882001"/>
          </a:xfrm>
          <a:solidFill>
            <a:schemeClr val="accent2">
              <a:alpha val="90000"/>
            </a:schemeClr>
          </a:solidFill>
        </p:spPr>
        <p:txBody>
          <a:bodyPr anchor="ctr" anchorCtr="0">
            <a:normAutofit fontScale="77500" lnSpcReduction="20000"/>
          </a:bodyPr>
          <a:lstStyle/>
          <a:p>
            <a:r>
              <a:rPr lang="en-GB" dirty="0"/>
              <a:t>Student </a:t>
            </a:r>
            <a:r>
              <a:rPr lang="en-GB" dirty="0" err="1"/>
              <a:t>name:Roberta</a:t>
            </a:r>
            <a:r>
              <a:rPr lang="en-GB" dirty="0"/>
              <a:t> Isabela Bradea</a:t>
            </a:r>
          </a:p>
          <a:p>
            <a:r>
              <a:rPr lang="en-GB" dirty="0"/>
              <a:t>Student nr</a:t>
            </a:r>
            <a:r>
              <a:rPr lang="en-GB"/>
              <a:t>: 2125159</a:t>
            </a:r>
            <a:endParaRPr lang="en-GB" dirty="0"/>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3229869"/>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 y="0"/>
            <a:ext cx="6991350" cy="6858000"/>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2</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7536607" y="194949"/>
            <a:ext cx="4289353"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INTRODUCTION</a:t>
            </a:r>
            <a:endParaRPr lang="en-US" sz="4000" dirty="0"/>
          </a:p>
        </p:txBody>
      </p:sp>
      <p:sp>
        <p:nvSpPr>
          <p:cNvPr id="12" name="TextBox 11"/>
          <p:cNvSpPr txBox="1"/>
          <p:nvPr/>
        </p:nvSpPr>
        <p:spPr>
          <a:xfrm>
            <a:off x="5684808" y="1923691"/>
            <a:ext cx="6072996" cy="3323987"/>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dirty="0">
                <a:solidFill>
                  <a:schemeClr val="bg1"/>
                </a:solidFill>
              </a:rPr>
              <a:t>The labour shortage issues in the hospitality industry is growing.</a:t>
            </a:r>
          </a:p>
          <a:p>
            <a:pPr marL="342900" lvl="0" indent="-342900" algn="just">
              <a:buFont typeface="Arial" panose="020B0604020202020204" pitchFamily="34" charset="0"/>
              <a:buChar char="•"/>
            </a:pPr>
            <a:r>
              <a:rPr lang="en-GB" sz="2400" dirty="0">
                <a:solidFill>
                  <a:schemeClr val="bg1"/>
                </a:solidFill>
              </a:rPr>
              <a:t>The Brexit and related labour restrictions are reducing labour accountabilities (Feist, 2024).</a:t>
            </a:r>
          </a:p>
          <a:p>
            <a:pPr marL="342900" lvl="0" indent="-342900" algn="just">
              <a:buFont typeface="Arial" panose="020B0604020202020204" pitchFamily="34" charset="0"/>
              <a:buChar char="•"/>
            </a:pPr>
            <a:r>
              <a:rPr lang="en-GB" sz="2400" dirty="0">
                <a:solidFill>
                  <a:schemeClr val="bg1"/>
                </a:solidFill>
              </a:rPr>
              <a:t>The main aspect of this research is to determine the reason behind the labour shortage and related problems.</a:t>
            </a:r>
          </a:p>
          <a:p>
            <a:endParaRPr lang="en-GB" dirty="0"/>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2077951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325563"/>
          </a:xfrm>
        </p:spPr>
        <p:txBody>
          <a:bodyPr>
            <a:normAutofit/>
          </a:bodyPr>
          <a:lstStyle/>
          <a:p>
            <a:r>
              <a:rPr lang="en-GB" sz="4000" dirty="0"/>
              <a:t>AIM AND OBJECTIVES</a:t>
            </a:r>
            <a:endParaRPr lang="en-US" sz="4000" dirty="0"/>
          </a:p>
        </p:txBody>
      </p:sp>
      <p:sp>
        <p:nvSpPr>
          <p:cNvPr id="4" name="Text Placeholder 3">
            <a:extLst>
              <a:ext uri="{FF2B5EF4-FFF2-40B4-BE49-F238E27FC236}">
                <a16:creationId xmlns:a16="http://schemas.microsoft.com/office/drawing/2014/main" id="{293C1E99-672F-46AE-BB08-DD22B0928366}"/>
              </a:ext>
            </a:extLst>
          </p:cNvPr>
          <p:cNvSpPr>
            <a:spLocks noGrp="1"/>
          </p:cNvSpPr>
          <p:nvPr>
            <p:ph type="body" idx="1"/>
          </p:nvPr>
        </p:nvSpPr>
        <p:spPr bwMode="white">
          <a:xfrm>
            <a:off x="2153349" y="1985963"/>
            <a:ext cx="3789362" cy="823912"/>
          </a:xfrm>
        </p:spPr>
        <p:txBody>
          <a:bodyPr/>
          <a:lstStyle/>
          <a:p>
            <a:r>
              <a:rPr lang="en-US" dirty="0"/>
              <a:t>Aim</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bwMode="white">
          <a:xfrm>
            <a:off x="985557" y="3311498"/>
            <a:ext cx="3789362" cy="2755616"/>
          </a:xfrm>
        </p:spPr>
        <p:txBody>
          <a:bodyPr>
            <a:normAutofit lnSpcReduction="10000"/>
          </a:bodyPr>
          <a:lstStyle/>
          <a:p>
            <a:pPr marL="0" indent="0" algn="just">
              <a:lnSpc>
                <a:spcPct val="125000"/>
              </a:lnSpc>
              <a:spcBef>
                <a:spcPts val="100"/>
              </a:spcBef>
              <a:buClr>
                <a:schemeClr val="accent1"/>
              </a:buClr>
              <a:buNone/>
            </a:pPr>
            <a:r>
              <a:rPr lang="en-US" sz="2400" dirty="0">
                <a:solidFill>
                  <a:schemeClr val="bg1"/>
                </a:solidFill>
              </a:rPr>
              <a:t>●	The aim of this research is to </a:t>
            </a:r>
            <a:r>
              <a:rPr lang="en-US" sz="2400" dirty="0" err="1">
                <a:solidFill>
                  <a:schemeClr val="bg1"/>
                </a:solidFill>
              </a:rPr>
              <a:t>analyse</a:t>
            </a:r>
            <a:r>
              <a:rPr lang="en-US" sz="2400" dirty="0">
                <a:solidFill>
                  <a:schemeClr val="bg1"/>
                </a:solidFill>
              </a:rPr>
              <a:t> the cause and effect of </a:t>
            </a:r>
            <a:r>
              <a:rPr lang="en-US" sz="2400" dirty="0" err="1">
                <a:solidFill>
                  <a:schemeClr val="bg1"/>
                </a:solidFill>
              </a:rPr>
              <a:t>labour</a:t>
            </a:r>
            <a:r>
              <a:rPr lang="en-US" sz="2400" dirty="0">
                <a:solidFill>
                  <a:schemeClr val="bg1"/>
                </a:solidFill>
              </a:rPr>
              <a:t> shortage in the hospitality and tourism sector operations.</a:t>
            </a:r>
            <a:endParaRPr lang="en-US" sz="2800" b="1" i="1" spc="-5" dirty="0">
              <a:solidFill>
                <a:schemeClr val="bg1"/>
              </a:solidFill>
              <a:cs typeface="Arial"/>
            </a:endParaRPr>
          </a:p>
        </p:txBody>
      </p:sp>
      <p:sp>
        <p:nvSpPr>
          <p:cNvPr id="6" name="Text Placeholder 5">
            <a:extLst>
              <a:ext uri="{FF2B5EF4-FFF2-40B4-BE49-F238E27FC236}">
                <a16:creationId xmlns:a16="http://schemas.microsoft.com/office/drawing/2014/main" id="{38A73375-FA03-4191-8AD5-B40CD9B59B94}"/>
              </a:ext>
            </a:extLst>
          </p:cNvPr>
          <p:cNvSpPr>
            <a:spLocks noGrp="1"/>
          </p:cNvSpPr>
          <p:nvPr>
            <p:ph type="body" sz="quarter" idx="3"/>
          </p:nvPr>
        </p:nvSpPr>
        <p:spPr bwMode="white"/>
        <p:txBody>
          <a:bodyPr/>
          <a:lstStyle/>
          <a:p>
            <a:r>
              <a:rPr lang="en-US" dirty="0"/>
              <a:t>Objectives</a:t>
            </a:r>
          </a:p>
        </p:txBody>
      </p:sp>
      <p:sp>
        <p:nvSpPr>
          <p:cNvPr id="7" name="Content Placeholder 6">
            <a:extLst>
              <a:ext uri="{FF2B5EF4-FFF2-40B4-BE49-F238E27FC236}">
                <a16:creationId xmlns:a16="http://schemas.microsoft.com/office/drawing/2014/main" id="{7E0C6FDF-5982-4E37-B65D-F7B05D0FFB52}"/>
              </a:ext>
            </a:extLst>
          </p:cNvPr>
          <p:cNvSpPr>
            <a:spLocks noGrp="1"/>
          </p:cNvSpPr>
          <p:nvPr>
            <p:ph sz="quarter" idx="4"/>
          </p:nvPr>
        </p:nvSpPr>
        <p:spPr bwMode="white">
          <a:xfrm>
            <a:off x="5608948" y="3434047"/>
            <a:ext cx="6117996" cy="2755616"/>
          </a:xfrm>
        </p:spPr>
        <p:txBody>
          <a:bodyPr>
            <a:noAutofit/>
          </a:bodyPr>
          <a:lstStyle/>
          <a:p>
            <a:pPr lvl="1" algn="just"/>
            <a:r>
              <a:rPr lang="en-GB" sz="2400" dirty="0">
                <a:solidFill>
                  <a:schemeClr val="bg1"/>
                </a:solidFill>
              </a:rPr>
              <a:t>To identify key contributors to the problem of labour shortage.</a:t>
            </a:r>
          </a:p>
          <a:p>
            <a:pPr lvl="1" algn="just"/>
            <a:r>
              <a:rPr lang="en-GB" sz="2400" dirty="0">
                <a:solidFill>
                  <a:schemeClr val="bg1"/>
                </a:solidFill>
              </a:rPr>
              <a:t>To analyse the impact of labour-associated problems in the hospitality sector.</a:t>
            </a:r>
          </a:p>
          <a:p>
            <a:pPr lvl="1" algn="just"/>
            <a:r>
              <a:rPr lang="en-GB" sz="2400" dirty="0">
                <a:solidFill>
                  <a:schemeClr val="bg1"/>
                </a:solidFill>
              </a:rPr>
              <a:t>To find out better strategies for labour retention and satisfaction.</a:t>
            </a:r>
          </a:p>
          <a:p>
            <a:pPr lvl="1" algn="just"/>
            <a:r>
              <a:rPr lang="en-GB" sz="2400" dirty="0">
                <a:solidFill>
                  <a:schemeClr val="bg1"/>
                </a:solidFill>
              </a:rPr>
              <a:t>To suggest possible changes in labour retention strategies.</a:t>
            </a:r>
          </a:p>
          <a:p>
            <a:pPr lvl="1" algn="just"/>
            <a:endParaRPr lang="en-GB" sz="3600" dirty="0">
              <a:solidFill>
                <a:schemeClr val="bg1"/>
              </a:solidFill>
            </a:endParaRP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3</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flipV="1">
            <a:off x="915637" y="1300665"/>
            <a:ext cx="5475736" cy="45719"/>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327019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4</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6419653" y="223393"/>
            <a:ext cx="6196553"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LITERATURE REVIEW</a:t>
            </a:r>
            <a:endParaRPr lang="en-US" sz="4800" dirty="0"/>
          </a:p>
        </p:txBody>
      </p:sp>
      <p:sp>
        <p:nvSpPr>
          <p:cNvPr id="12" name="TextBox 11"/>
          <p:cNvSpPr txBox="1"/>
          <p:nvPr/>
        </p:nvSpPr>
        <p:spPr>
          <a:xfrm>
            <a:off x="5497025" y="1798529"/>
            <a:ext cx="6564033" cy="3785652"/>
          </a:xfrm>
          <a:prstGeom prst="rect">
            <a:avLst/>
          </a:prstGeom>
          <a:noFill/>
        </p:spPr>
        <p:txBody>
          <a:bodyPr wrap="square" rtlCol="0">
            <a:spAutoFit/>
          </a:bodyPr>
          <a:lstStyle/>
          <a:p>
            <a:pPr marL="342900" lvl="0" indent="-342900" algn="just">
              <a:buFont typeface="Arial" panose="020B0604020202020204" pitchFamily="34" charset="0"/>
              <a:buChar char="•"/>
            </a:pPr>
            <a:r>
              <a:rPr lang="en-US" sz="2400" dirty="0">
                <a:solidFill>
                  <a:schemeClr val="bg1"/>
                </a:solidFill>
              </a:rPr>
              <a:t>The current lack of work-life balance and increasing work pressure is one of the causes of </a:t>
            </a:r>
            <a:r>
              <a:rPr lang="en-US" sz="2400" dirty="0" err="1">
                <a:solidFill>
                  <a:schemeClr val="bg1"/>
                </a:solidFill>
              </a:rPr>
              <a:t>labour</a:t>
            </a:r>
            <a:r>
              <a:rPr lang="en-US" sz="2400" dirty="0">
                <a:solidFill>
                  <a:schemeClr val="bg1"/>
                </a:solidFill>
              </a:rPr>
              <a:t> issues (</a:t>
            </a:r>
            <a:r>
              <a:rPr lang="en-US" sz="2400" dirty="0" err="1">
                <a:solidFill>
                  <a:schemeClr val="bg1"/>
                </a:solidFill>
              </a:rPr>
              <a:t>Eposnow</a:t>
            </a:r>
            <a:r>
              <a:rPr lang="en-US" sz="2400" dirty="0">
                <a:solidFill>
                  <a:schemeClr val="bg1"/>
                </a:solidFill>
              </a:rPr>
              <a:t>, 2024). </a:t>
            </a:r>
          </a:p>
          <a:p>
            <a:pPr marL="342900" lvl="0" indent="-342900" algn="just">
              <a:buFont typeface="Arial" panose="020B0604020202020204" pitchFamily="34" charset="0"/>
              <a:buChar char="•"/>
            </a:pPr>
            <a:r>
              <a:rPr lang="en-US" sz="2400" dirty="0">
                <a:solidFill>
                  <a:schemeClr val="bg1"/>
                </a:solidFill>
              </a:rPr>
              <a:t>The individuals are forced to find suitable jobs in the hospitality market to creating retention issues.</a:t>
            </a:r>
          </a:p>
          <a:p>
            <a:pPr marL="342900" lvl="0" indent="-342900" algn="just">
              <a:buFont typeface="Arial" panose="020B0604020202020204" pitchFamily="34" charset="0"/>
              <a:buChar char="•"/>
            </a:pPr>
            <a:r>
              <a:rPr lang="en-US" sz="2400" dirty="0">
                <a:solidFill>
                  <a:schemeClr val="bg1"/>
                </a:solidFill>
              </a:rPr>
              <a:t>Lack of proper payment is also one of the reasons of </a:t>
            </a:r>
            <a:r>
              <a:rPr lang="en-US" sz="2400" dirty="0" err="1">
                <a:solidFill>
                  <a:schemeClr val="bg1"/>
                </a:solidFill>
              </a:rPr>
              <a:t>labour</a:t>
            </a:r>
            <a:r>
              <a:rPr lang="en-US" sz="2400" dirty="0">
                <a:solidFill>
                  <a:schemeClr val="bg1"/>
                </a:solidFill>
              </a:rPr>
              <a:t> shortage and retention problems (</a:t>
            </a:r>
            <a:r>
              <a:rPr lang="en-US" sz="2400" dirty="0" err="1">
                <a:solidFill>
                  <a:schemeClr val="bg1"/>
                </a:solidFill>
              </a:rPr>
              <a:t>Innerhofer</a:t>
            </a:r>
            <a:r>
              <a:rPr lang="en-US" sz="2400" dirty="0">
                <a:solidFill>
                  <a:schemeClr val="bg1"/>
                </a:solidFill>
              </a:rPr>
              <a:t>, </a:t>
            </a:r>
            <a:r>
              <a:rPr lang="en-US" sz="2400" dirty="0" err="1">
                <a:solidFill>
                  <a:schemeClr val="bg1"/>
                </a:solidFill>
              </a:rPr>
              <a:t>Nasta</a:t>
            </a:r>
            <a:r>
              <a:rPr lang="en-US" sz="2400" dirty="0">
                <a:solidFill>
                  <a:schemeClr val="bg1"/>
                </a:solidFill>
              </a:rPr>
              <a:t> and </a:t>
            </a:r>
            <a:r>
              <a:rPr lang="en-US" sz="2400" dirty="0" err="1">
                <a:solidFill>
                  <a:schemeClr val="bg1"/>
                </a:solidFill>
              </a:rPr>
              <a:t>Zehrer</a:t>
            </a:r>
            <a:r>
              <a:rPr lang="en-US" sz="2400" dirty="0">
                <a:solidFill>
                  <a:schemeClr val="bg1"/>
                </a:solidFill>
              </a:rPr>
              <a:t>, 2022).</a:t>
            </a:r>
          </a:p>
          <a:p>
            <a:pPr marL="342900" lvl="0" indent="-342900">
              <a:buFont typeface="Arial" panose="020B0604020202020204" pitchFamily="34" charset="0"/>
              <a:buChar char="•"/>
            </a:pPr>
            <a:endParaRPr lang="en-GB" sz="2400" dirty="0">
              <a:solidFill>
                <a:schemeClr val="bg1"/>
              </a:solidFill>
            </a:endParaRP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2058" name="Picture 10" descr="A Hospitality Career Down Under in Australia"/>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1" y="0"/>
            <a:ext cx="550525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9879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5</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6419653" y="223393"/>
            <a:ext cx="6196553"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LITERATURE REVIEW</a:t>
            </a:r>
            <a:endParaRPr lang="en-US" sz="4800" dirty="0"/>
          </a:p>
        </p:txBody>
      </p:sp>
      <p:sp>
        <p:nvSpPr>
          <p:cNvPr id="12" name="TextBox 11"/>
          <p:cNvSpPr txBox="1"/>
          <p:nvPr/>
        </p:nvSpPr>
        <p:spPr>
          <a:xfrm>
            <a:off x="5618375" y="1905506"/>
            <a:ext cx="6442683" cy="3046988"/>
          </a:xfrm>
          <a:prstGeom prst="rect">
            <a:avLst/>
          </a:prstGeom>
          <a:noFill/>
        </p:spPr>
        <p:txBody>
          <a:bodyPr wrap="square" rtlCol="0">
            <a:spAutoFit/>
          </a:bodyPr>
          <a:lstStyle/>
          <a:p>
            <a:pPr marL="342900" lvl="0" indent="-342900" algn="just">
              <a:buFont typeface="Arial" panose="020B0604020202020204" pitchFamily="34" charset="0"/>
              <a:buChar char="•"/>
            </a:pPr>
            <a:r>
              <a:rPr lang="en-US" sz="2400" dirty="0">
                <a:solidFill>
                  <a:schemeClr val="bg1"/>
                </a:solidFill>
              </a:rPr>
              <a:t>Due to </a:t>
            </a:r>
            <a:r>
              <a:rPr lang="en-US" sz="2400" dirty="0" err="1">
                <a:solidFill>
                  <a:schemeClr val="bg1"/>
                </a:solidFill>
              </a:rPr>
              <a:t>labour</a:t>
            </a:r>
            <a:r>
              <a:rPr lang="en-US" sz="2400" dirty="0">
                <a:solidFill>
                  <a:schemeClr val="bg1"/>
                </a:solidFill>
              </a:rPr>
              <a:t> shortages the service quality of the industry is reduced while increasing operational costs (</a:t>
            </a:r>
            <a:r>
              <a:rPr lang="en-US" sz="2400" dirty="0" err="1">
                <a:solidFill>
                  <a:schemeClr val="bg1"/>
                </a:solidFill>
              </a:rPr>
              <a:t>Hospitalitynet</a:t>
            </a:r>
            <a:r>
              <a:rPr lang="en-US" sz="2400" dirty="0">
                <a:solidFill>
                  <a:schemeClr val="bg1"/>
                </a:solidFill>
              </a:rPr>
              <a:t>, 2021). </a:t>
            </a:r>
          </a:p>
          <a:p>
            <a:pPr marL="342900" lvl="0" indent="-342900" algn="just">
              <a:buFont typeface="Arial" panose="020B0604020202020204" pitchFamily="34" charset="0"/>
              <a:buChar char="•"/>
            </a:pPr>
            <a:r>
              <a:rPr lang="en-US" sz="2400" dirty="0">
                <a:solidFill>
                  <a:schemeClr val="bg1"/>
                </a:solidFill>
              </a:rPr>
              <a:t>Constraints in the operations and increasing employee turnover are also direct impacts (</a:t>
            </a:r>
            <a:r>
              <a:rPr lang="en-US" sz="2400" dirty="0" err="1">
                <a:solidFill>
                  <a:schemeClr val="bg1"/>
                </a:solidFill>
              </a:rPr>
              <a:t>Hospitalitynet</a:t>
            </a:r>
            <a:r>
              <a:rPr lang="en-US" sz="2400" dirty="0">
                <a:solidFill>
                  <a:schemeClr val="bg1"/>
                </a:solidFill>
              </a:rPr>
              <a:t>, 2021). </a:t>
            </a:r>
          </a:p>
          <a:p>
            <a:pPr marL="342900" lvl="0" indent="-342900" algn="just">
              <a:buFont typeface="Arial" panose="020B0604020202020204" pitchFamily="34" charset="0"/>
              <a:buChar char="•"/>
            </a:pPr>
            <a:r>
              <a:rPr lang="en-US" sz="2400" dirty="0">
                <a:solidFill>
                  <a:schemeClr val="bg1"/>
                </a:solidFill>
              </a:rPr>
              <a:t>Thus, the overall reduction in quality and productivity can be considered as an impact. </a:t>
            </a: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AutoShape 4" descr="Hotel staff Vector Images | Deposit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Positive cartoon people hotel staff standing Vector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8" name="Picture 8" descr="Star hotels - Latest star hotels , Information &amp; Updates - Hospitality -ET  HospitalityWorld"/>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0" y="0"/>
            <a:ext cx="549582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412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629818"/>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6</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6419653" y="223393"/>
            <a:ext cx="6196553"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LITERATURE REVIEW</a:t>
            </a:r>
            <a:endParaRPr lang="en-US" sz="4800" dirty="0"/>
          </a:p>
        </p:txBody>
      </p:sp>
      <p:sp>
        <p:nvSpPr>
          <p:cNvPr id="12" name="TextBox 11"/>
          <p:cNvSpPr txBox="1"/>
          <p:nvPr/>
        </p:nvSpPr>
        <p:spPr>
          <a:xfrm>
            <a:off x="5497025" y="1905506"/>
            <a:ext cx="6564033" cy="3416320"/>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dirty="0">
                <a:solidFill>
                  <a:schemeClr val="bg1"/>
                </a:solidFill>
              </a:rPr>
              <a:t>Attractive salaries can be considered as one of the strategies for retaining experienced employees.</a:t>
            </a:r>
          </a:p>
          <a:p>
            <a:pPr marL="342900" lvl="0" indent="-342900" algn="just">
              <a:buFont typeface="Arial" panose="020B0604020202020204" pitchFamily="34" charset="0"/>
              <a:buChar char="•"/>
            </a:pPr>
            <a:r>
              <a:rPr lang="en-GB" sz="2400" dirty="0">
                <a:solidFill>
                  <a:schemeClr val="bg1"/>
                </a:solidFill>
              </a:rPr>
              <a:t>Training programs and memberships can also be considered for effective employee retaining (Forbes, 2021). </a:t>
            </a:r>
          </a:p>
          <a:p>
            <a:pPr marL="342900" lvl="0" indent="-342900" algn="just">
              <a:buFont typeface="Arial" panose="020B0604020202020204" pitchFamily="34" charset="0"/>
              <a:buChar char="•"/>
            </a:pPr>
            <a:r>
              <a:rPr lang="en-GB" sz="2400" dirty="0">
                <a:solidFill>
                  <a:schemeClr val="bg1"/>
                </a:solidFill>
              </a:rPr>
              <a:t>Positive work culture management can also be an effective way of retaining employees (Forbes, 2021). </a:t>
            </a: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4098" name="Picture 2" descr="Five reasons to study hospitality in Australia – Australian Hospitality  Alumni Network Vietnam"/>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0" y="0"/>
            <a:ext cx="5494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833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7</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6419653" y="223393"/>
            <a:ext cx="6196553"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LITERATURE REVIEW</a:t>
            </a:r>
            <a:endParaRPr lang="en-US" sz="4800" dirty="0"/>
          </a:p>
        </p:txBody>
      </p:sp>
      <p:sp>
        <p:nvSpPr>
          <p:cNvPr id="12" name="TextBox 11"/>
          <p:cNvSpPr txBox="1"/>
          <p:nvPr/>
        </p:nvSpPr>
        <p:spPr>
          <a:xfrm>
            <a:off x="5497025" y="1905506"/>
            <a:ext cx="6564033" cy="3416320"/>
          </a:xfrm>
          <a:prstGeom prst="rect">
            <a:avLst/>
          </a:prstGeom>
          <a:noFill/>
        </p:spPr>
        <p:txBody>
          <a:bodyPr wrap="square" rtlCol="0">
            <a:spAutoFit/>
          </a:bodyPr>
          <a:lstStyle/>
          <a:p>
            <a:pPr marL="342900" lvl="0" indent="-342900" algn="just">
              <a:buFont typeface="Arial" panose="020B0604020202020204" pitchFamily="34" charset="0"/>
              <a:buChar char="•"/>
            </a:pPr>
            <a:r>
              <a:rPr lang="en-US" sz="2400" dirty="0">
                <a:solidFill>
                  <a:schemeClr val="bg1"/>
                </a:solidFill>
              </a:rPr>
              <a:t>The lack of work-life balance in the hospitality industry is one of the causes of the lack of retention of workers (</a:t>
            </a:r>
            <a:r>
              <a:rPr lang="en-US" sz="2400" dirty="0" err="1">
                <a:solidFill>
                  <a:schemeClr val="bg1"/>
                </a:solidFill>
              </a:rPr>
              <a:t>Eposnow</a:t>
            </a:r>
            <a:r>
              <a:rPr lang="en-US" sz="2400" dirty="0">
                <a:solidFill>
                  <a:schemeClr val="bg1"/>
                </a:solidFill>
              </a:rPr>
              <a:t>, 2024). </a:t>
            </a:r>
          </a:p>
          <a:p>
            <a:pPr marL="342900" lvl="0" indent="-342900" algn="just">
              <a:buFont typeface="Arial" panose="020B0604020202020204" pitchFamily="34" charset="0"/>
              <a:buChar char="•"/>
            </a:pPr>
            <a:r>
              <a:rPr lang="en-US" sz="2400" dirty="0">
                <a:solidFill>
                  <a:schemeClr val="bg1"/>
                </a:solidFill>
              </a:rPr>
              <a:t>The individuals are forced to shift their work preferences due to a lack of a work-life balance.</a:t>
            </a:r>
          </a:p>
          <a:p>
            <a:pPr marL="342900" lvl="0" indent="-342900" algn="just">
              <a:buFont typeface="Arial" panose="020B0604020202020204" pitchFamily="34" charset="0"/>
              <a:buChar char="•"/>
            </a:pPr>
            <a:r>
              <a:rPr lang="en-US" sz="2400" dirty="0">
                <a:solidFill>
                  <a:schemeClr val="bg1"/>
                </a:solidFill>
              </a:rPr>
              <a:t>Poor remunerations are another cause of the lack of employee retaining in the hospitality sector (</a:t>
            </a:r>
            <a:r>
              <a:rPr lang="en-US" sz="2400" dirty="0" err="1">
                <a:solidFill>
                  <a:schemeClr val="bg1"/>
                </a:solidFill>
              </a:rPr>
              <a:t>Innerhofer</a:t>
            </a:r>
            <a:r>
              <a:rPr lang="en-US" sz="2400" dirty="0">
                <a:solidFill>
                  <a:schemeClr val="bg1"/>
                </a:solidFill>
              </a:rPr>
              <a:t>, </a:t>
            </a:r>
            <a:r>
              <a:rPr lang="en-US" sz="2400" dirty="0" err="1">
                <a:solidFill>
                  <a:schemeClr val="bg1"/>
                </a:solidFill>
              </a:rPr>
              <a:t>Nasta</a:t>
            </a:r>
            <a:r>
              <a:rPr lang="en-US" sz="2400" dirty="0">
                <a:solidFill>
                  <a:schemeClr val="bg1"/>
                </a:solidFill>
              </a:rPr>
              <a:t> and </a:t>
            </a:r>
            <a:r>
              <a:rPr lang="en-US" sz="2400" dirty="0" err="1">
                <a:solidFill>
                  <a:schemeClr val="bg1"/>
                </a:solidFill>
              </a:rPr>
              <a:t>Zehrer</a:t>
            </a:r>
            <a:r>
              <a:rPr lang="en-US" sz="2400" dirty="0">
                <a:solidFill>
                  <a:schemeClr val="bg1"/>
                </a:solidFill>
              </a:rPr>
              <a:t>, 2022).</a:t>
            </a:r>
          </a:p>
          <a:p>
            <a:pPr lvl="0"/>
            <a:endParaRPr lang="en-GB" sz="2400" dirty="0">
              <a:solidFill>
                <a:schemeClr val="bg1"/>
              </a:solidFill>
            </a:endParaRP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3074" name="Picture 2" descr="The Importance of Staff Training and Development in Hospitality - Talent  Employment Inc."/>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1" y="0"/>
            <a:ext cx="550525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7"/>
            <a:ext cx="6689725" cy="3861067"/>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8</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6419653" y="223393"/>
            <a:ext cx="6196553"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LITERATURE REVIEW</a:t>
            </a:r>
            <a:endParaRPr lang="en-US" sz="4800" dirty="0"/>
          </a:p>
        </p:txBody>
      </p:sp>
      <p:sp>
        <p:nvSpPr>
          <p:cNvPr id="12" name="TextBox 11"/>
          <p:cNvSpPr txBox="1"/>
          <p:nvPr/>
        </p:nvSpPr>
        <p:spPr>
          <a:xfrm>
            <a:off x="5497025" y="1709005"/>
            <a:ext cx="6564033" cy="4154984"/>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dirty="0">
                <a:solidFill>
                  <a:schemeClr val="bg1"/>
                </a:solidFill>
              </a:rPr>
              <a:t>Herzberg’s two-factor theory states that the job satisfaction of an employee is based on two factors.</a:t>
            </a:r>
          </a:p>
          <a:p>
            <a:pPr marL="342900" lvl="0" indent="-342900" algn="just">
              <a:buFont typeface="Arial" panose="020B0604020202020204" pitchFamily="34" charset="0"/>
              <a:buChar char="•"/>
            </a:pPr>
            <a:r>
              <a:rPr lang="en-GB" sz="2400" dirty="0">
                <a:solidFill>
                  <a:schemeClr val="bg1"/>
                </a:solidFill>
              </a:rPr>
              <a:t>These factors include hygiene factors and motivation factors (Aprilia </a:t>
            </a:r>
            <a:r>
              <a:rPr lang="en-GB" sz="2400" i="1" dirty="0">
                <a:solidFill>
                  <a:schemeClr val="bg1"/>
                </a:solidFill>
              </a:rPr>
              <a:t>et al., </a:t>
            </a:r>
            <a:r>
              <a:rPr lang="en-GB" sz="2400" dirty="0">
                <a:solidFill>
                  <a:schemeClr val="bg1"/>
                </a:solidFill>
              </a:rPr>
              <a:t>2021).</a:t>
            </a:r>
          </a:p>
          <a:p>
            <a:pPr marL="342900" lvl="0" indent="-342900" algn="just">
              <a:buFont typeface="Arial" panose="020B0604020202020204" pitchFamily="34" charset="0"/>
              <a:buChar char="•"/>
            </a:pPr>
            <a:r>
              <a:rPr lang="en-GB" sz="2400" dirty="0">
                <a:solidFill>
                  <a:schemeClr val="bg1"/>
                </a:solidFill>
              </a:rPr>
              <a:t>The presence of both factors is significant for employee retention in an organisation.</a:t>
            </a:r>
          </a:p>
          <a:p>
            <a:pPr marL="342900" lvl="0" indent="-342900" algn="just">
              <a:buFont typeface="Arial" panose="020B0604020202020204" pitchFamily="34" charset="0"/>
              <a:buChar char="•"/>
            </a:pPr>
            <a:r>
              <a:rPr lang="en-GB" sz="2400" dirty="0">
                <a:solidFill>
                  <a:schemeClr val="bg1"/>
                </a:solidFill>
              </a:rPr>
              <a:t>Thus the hospitality sector must consider improving the hygiene and motivation of the workers for better retention. </a:t>
            </a:r>
          </a:p>
          <a:p>
            <a:pPr lvl="0"/>
            <a:endParaRPr lang="en-GB" sz="2400" dirty="0">
              <a:solidFill>
                <a:schemeClr val="bg1"/>
              </a:solidFill>
            </a:endParaRP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6148" name="Picture 4" descr="Hospitality case study • Elearning development company • Vancouver BC •  Limestone Learning"/>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11580" y="0"/>
            <a:ext cx="55074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291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799444" y="417362"/>
            <a:ext cx="3932237" cy="1302111"/>
          </a:xfrm>
        </p:spPr>
        <p:txBody>
          <a:bodyPr>
            <a:normAutofit/>
          </a:bodyPr>
          <a:lstStyle/>
          <a:p>
            <a:r>
              <a:rPr lang="en-GB" sz="4000" dirty="0"/>
              <a:t>METHOD</a:t>
            </a:r>
            <a:endParaRPr lang="en-US" sz="4000" dirty="0"/>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9</a:t>
            </a:fld>
            <a:endParaRPr lang="en-US" dirty="0"/>
          </a:p>
        </p:txBody>
      </p:sp>
      <p:pic>
        <p:nvPicPr>
          <p:cNvPr id="7" name="Picture Placeholder 6" descr="Two men look at laptop">
            <a:extLst>
              <a:ext uri="{FF2B5EF4-FFF2-40B4-BE49-F238E27FC236}">
                <a16:creationId xmlns:a16="http://schemas.microsoft.com/office/drawing/2014/main" id="{2CD8DFC9-E679-43B6-94BA-67756E397A1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17252" y="2781223"/>
            <a:ext cx="6024983" cy="2736901"/>
          </a:xfrm>
        </p:spPr>
      </p:pic>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4" cstate="hqprint">
            <a:extLst>
              <a:ext uri="{28A0092B-C50C-407E-A947-70E740481C1C}">
                <a14:useLocalDpi xmlns:a14="http://schemas.microsoft.com/office/drawing/2010/main" val="0"/>
              </a:ext>
            </a:extLst>
          </a:blip>
          <a:srcRect/>
          <a:stretch>
            <a:fillRect/>
          </a:stretch>
        </p:blipFill>
        <p:spPr bwMode="ltGray">
          <a:xfrm>
            <a:off x="6377544" y="492417"/>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4" cstate="hqprint">
            <a:extLst>
              <a:ext uri="{28A0092B-C50C-407E-A947-70E740481C1C}">
                <a14:useLocalDpi xmlns:a14="http://schemas.microsoft.com/office/drawing/2010/main" val="0"/>
              </a:ext>
            </a:extLst>
          </a:blip>
          <a:srcRect/>
          <a:stretch>
            <a:fillRect/>
          </a:stretch>
        </p:blipFill>
        <p:spPr bwMode="ltGray">
          <a:xfrm>
            <a:off x="6377544" y="1952763"/>
            <a:ext cx="576000" cy="576001"/>
          </a:xfrm>
        </p:spPr>
      </p:pic>
      <p:pic>
        <p:nvPicPr>
          <p:cNvPr id="19" name="Picture Placeholder 18" descr="Check icon">
            <a:extLst>
              <a:ext uri="{FF2B5EF4-FFF2-40B4-BE49-F238E27FC236}">
                <a16:creationId xmlns:a16="http://schemas.microsoft.com/office/drawing/2014/main" id="{D0EA9FF8-E112-4BA0-B552-7EC47F10324A}"/>
              </a:ext>
            </a:extLst>
          </p:cNvPr>
          <p:cNvPicPr>
            <a:picLocks noGrp="1" noChangeAspect="1"/>
          </p:cNvPicPr>
          <p:nvPr>
            <p:ph type="pic" sz="quarter" idx="24"/>
          </p:nvPr>
        </p:nvPicPr>
        <p:blipFill>
          <a:blip r:embed="rId4" cstate="hqprint">
            <a:extLst>
              <a:ext uri="{28A0092B-C50C-407E-A947-70E740481C1C}">
                <a14:useLocalDpi xmlns:a14="http://schemas.microsoft.com/office/drawing/2010/main" val="0"/>
              </a:ext>
            </a:extLst>
          </a:blip>
          <a:srcRect/>
          <a:stretch>
            <a:fillRect/>
          </a:stretch>
        </p:blipFill>
        <p:spPr bwMode="ltGray">
          <a:xfrm>
            <a:off x="6377544" y="3153607"/>
            <a:ext cx="576000" cy="576001"/>
          </a:xfrm>
        </p:spPr>
      </p:pic>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
        <p:nvSpPr>
          <p:cNvPr id="5" name="Text Placeholder 4"/>
          <p:cNvSpPr>
            <a:spLocks noGrp="1"/>
          </p:cNvSpPr>
          <p:nvPr>
            <p:ph type="body" sz="half" idx="25"/>
          </p:nvPr>
        </p:nvSpPr>
        <p:spPr>
          <a:xfrm>
            <a:off x="7093631" y="3153607"/>
            <a:ext cx="4841020" cy="1431234"/>
          </a:xfrm>
        </p:spPr>
        <p:txBody>
          <a:bodyPr/>
          <a:lstStyle/>
          <a:p>
            <a:pPr algn="just"/>
            <a:r>
              <a:rPr lang="en-GB" sz="2400" dirty="0"/>
              <a:t>Secondary articles, government statistical websites and related sources have been used.</a:t>
            </a:r>
          </a:p>
          <a:p>
            <a:endParaRPr lang="en-GB" dirty="0"/>
          </a:p>
        </p:txBody>
      </p:sp>
      <p:sp>
        <p:nvSpPr>
          <p:cNvPr id="6" name="Text Placeholder 5"/>
          <p:cNvSpPr>
            <a:spLocks noGrp="1"/>
          </p:cNvSpPr>
          <p:nvPr>
            <p:ph type="body" sz="half" idx="23"/>
          </p:nvPr>
        </p:nvSpPr>
        <p:spPr>
          <a:xfrm>
            <a:off x="7093631" y="2010373"/>
            <a:ext cx="4724925" cy="1431234"/>
          </a:xfrm>
        </p:spPr>
        <p:txBody>
          <a:bodyPr>
            <a:normAutofit/>
          </a:bodyPr>
          <a:lstStyle/>
          <a:p>
            <a:pPr algn="just"/>
            <a:r>
              <a:rPr lang="en-GB" sz="2400" dirty="0"/>
              <a:t>In this research secondary data analysis sources have been used.</a:t>
            </a:r>
          </a:p>
        </p:txBody>
      </p:sp>
      <p:sp>
        <p:nvSpPr>
          <p:cNvPr id="9" name="Text Placeholder 8"/>
          <p:cNvSpPr>
            <a:spLocks noGrp="1"/>
          </p:cNvSpPr>
          <p:nvPr>
            <p:ph type="body" sz="half" idx="2"/>
          </p:nvPr>
        </p:nvSpPr>
        <p:spPr>
          <a:xfrm>
            <a:off x="7093631" y="492417"/>
            <a:ext cx="4732329" cy="1431234"/>
          </a:xfrm>
        </p:spPr>
        <p:txBody>
          <a:bodyPr>
            <a:noAutofit/>
          </a:bodyPr>
          <a:lstStyle/>
          <a:p>
            <a:pPr algn="just"/>
            <a:r>
              <a:rPr lang="en-GB" sz="2400" dirty="0"/>
              <a:t>Data collection is gathering information from different sources to answer specific research questions (</a:t>
            </a:r>
            <a:r>
              <a:rPr lang="en-GB" sz="2400" dirty="0" err="1"/>
              <a:t>Taherdoost</a:t>
            </a:r>
            <a:r>
              <a:rPr lang="en-GB" sz="2400" dirty="0"/>
              <a:t>, 2021).</a:t>
            </a:r>
          </a:p>
        </p:txBody>
      </p:sp>
      <p:pic>
        <p:nvPicPr>
          <p:cNvPr id="16" name="Picture Placeholder 18" descr="Check icon">
            <a:extLst>
              <a:ext uri="{FF2B5EF4-FFF2-40B4-BE49-F238E27FC236}">
                <a16:creationId xmlns:a16="http://schemas.microsoft.com/office/drawing/2014/main" id="{D0EA9FF8-E112-4BA0-B552-7EC47F10324A}"/>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a:fillRect/>
          </a:stretch>
        </p:blipFill>
        <p:spPr bwMode="ltGray">
          <a:xfrm>
            <a:off x="6377544" y="4520486"/>
            <a:ext cx="576000" cy="576001"/>
          </a:xfrm>
          <a:prstGeom prst="rect">
            <a:avLst/>
          </a:prstGeom>
        </p:spPr>
      </p:pic>
      <p:sp>
        <p:nvSpPr>
          <p:cNvPr id="18" name="Text Placeholder 4"/>
          <p:cNvSpPr txBox="1">
            <a:spLocks/>
          </p:cNvSpPr>
          <p:nvPr/>
        </p:nvSpPr>
        <p:spPr>
          <a:xfrm>
            <a:off x="7093631" y="4520486"/>
            <a:ext cx="4651195" cy="143123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bg2">
                    <a:lumMod val="40000"/>
                    <a:lumOff val="60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lvl="0" algn="just"/>
            <a:r>
              <a:rPr lang="en-GB" sz="2400" dirty="0"/>
              <a:t>The recent data usage process indicates reliability and validity.</a:t>
            </a:r>
          </a:p>
          <a:p>
            <a:endParaRPr lang="en-GB" dirty="0"/>
          </a:p>
        </p:txBody>
      </p:sp>
    </p:spTree>
    <p:extLst>
      <p:ext uri="{BB962C8B-B14F-4D97-AF65-F5344CB8AC3E}">
        <p14:creationId xmlns:p14="http://schemas.microsoft.com/office/powerpoint/2010/main" val="3013812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799444" y="417362"/>
            <a:ext cx="3932237" cy="1302111"/>
          </a:xfrm>
        </p:spPr>
        <p:txBody>
          <a:bodyPr>
            <a:normAutofit/>
          </a:bodyPr>
          <a:lstStyle/>
          <a:p>
            <a:r>
              <a:rPr lang="en-GB" sz="4000" dirty="0"/>
              <a:t>METHOD</a:t>
            </a:r>
            <a:endParaRPr lang="en-US" sz="4000" dirty="0"/>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10</a:t>
            </a:fld>
            <a:endParaRPr lang="en-US" dirty="0"/>
          </a:p>
        </p:txBody>
      </p:sp>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3" cstate="hqprint">
            <a:extLst>
              <a:ext uri="{28A0092B-C50C-407E-A947-70E740481C1C}">
                <a14:useLocalDpi xmlns:a14="http://schemas.microsoft.com/office/drawing/2010/main" val="0"/>
              </a:ext>
            </a:extLst>
          </a:blip>
          <a:srcRect/>
          <a:stretch>
            <a:fillRect/>
          </a:stretch>
        </p:blipFill>
        <p:spPr bwMode="ltGray">
          <a:xfrm>
            <a:off x="5694699" y="1240648"/>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3" cstate="hqprint">
            <a:extLst>
              <a:ext uri="{28A0092B-C50C-407E-A947-70E740481C1C}">
                <a14:useLocalDpi xmlns:a14="http://schemas.microsoft.com/office/drawing/2010/main" val="0"/>
              </a:ext>
            </a:extLst>
          </a:blip>
          <a:srcRect/>
          <a:stretch>
            <a:fillRect/>
          </a:stretch>
        </p:blipFill>
        <p:spPr bwMode="ltGray">
          <a:xfrm>
            <a:off x="5780565" y="3069637"/>
            <a:ext cx="576000" cy="576001"/>
          </a:xfrm>
        </p:spPr>
      </p:pic>
      <p:pic>
        <p:nvPicPr>
          <p:cNvPr id="19" name="Picture Placeholder 18" descr="Check icon">
            <a:extLst>
              <a:ext uri="{FF2B5EF4-FFF2-40B4-BE49-F238E27FC236}">
                <a16:creationId xmlns:a16="http://schemas.microsoft.com/office/drawing/2014/main" id="{D0EA9FF8-E112-4BA0-B552-7EC47F10324A}"/>
              </a:ext>
            </a:extLst>
          </p:cNvPr>
          <p:cNvPicPr>
            <a:picLocks noGrp="1" noChangeAspect="1"/>
          </p:cNvPicPr>
          <p:nvPr>
            <p:ph type="pic" sz="quarter" idx="24"/>
          </p:nvPr>
        </p:nvPicPr>
        <p:blipFill>
          <a:blip r:embed="rId3" cstate="hqprint">
            <a:extLst>
              <a:ext uri="{28A0092B-C50C-407E-A947-70E740481C1C}">
                <a14:useLocalDpi xmlns:a14="http://schemas.microsoft.com/office/drawing/2010/main" val="0"/>
              </a:ext>
            </a:extLst>
          </a:blip>
          <a:srcRect/>
          <a:stretch>
            <a:fillRect/>
          </a:stretch>
        </p:blipFill>
        <p:spPr bwMode="ltGray">
          <a:xfrm>
            <a:off x="5780565" y="4479486"/>
            <a:ext cx="576000" cy="576001"/>
          </a:xfrm>
        </p:spPr>
      </p:pic>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
        <p:nvSpPr>
          <p:cNvPr id="5" name="Text Placeholder 4"/>
          <p:cNvSpPr>
            <a:spLocks noGrp="1"/>
          </p:cNvSpPr>
          <p:nvPr>
            <p:ph type="body" sz="half" idx="25"/>
          </p:nvPr>
        </p:nvSpPr>
        <p:spPr>
          <a:xfrm>
            <a:off x="6562701" y="4120258"/>
            <a:ext cx="4841020" cy="1431234"/>
          </a:xfrm>
        </p:spPr>
        <p:txBody>
          <a:bodyPr>
            <a:normAutofit/>
          </a:bodyPr>
          <a:lstStyle/>
          <a:p>
            <a:pPr lvl="0"/>
            <a:r>
              <a:rPr lang="en-GB" sz="2400" dirty="0"/>
              <a:t>PEST framework has been used for evaluating external environmental variables.</a:t>
            </a:r>
          </a:p>
        </p:txBody>
      </p:sp>
      <p:sp>
        <p:nvSpPr>
          <p:cNvPr id="6" name="Text Placeholder 5"/>
          <p:cNvSpPr>
            <a:spLocks noGrp="1"/>
          </p:cNvSpPr>
          <p:nvPr>
            <p:ph type="body" sz="half" idx="23"/>
          </p:nvPr>
        </p:nvSpPr>
        <p:spPr>
          <a:xfrm>
            <a:off x="6562701" y="2478425"/>
            <a:ext cx="4724925" cy="1431234"/>
          </a:xfrm>
        </p:spPr>
        <p:txBody>
          <a:bodyPr>
            <a:normAutofit/>
          </a:bodyPr>
          <a:lstStyle/>
          <a:p>
            <a:pPr lvl="0" algn="just"/>
            <a:r>
              <a:rPr lang="en-GB" sz="2400" dirty="0"/>
              <a:t>Secondary qualitative methods help in critically discussing facts about certain cause-effect relationships (Cheong</a:t>
            </a:r>
            <a:r>
              <a:rPr lang="en-GB" sz="2400" i="1" dirty="0"/>
              <a:t> et al.,</a:t>
            </a:r>
            <a:r>
              <a:rPr lang="en-GB" sz="2400" dirty="0"/>
              <a:t> 2023).</a:t>
            </a:r>
          </a:p>
        </p:txBody>
      </p:sp>
      <p:sp>
        <p:nvSpPr>
          <p:cNvPr id="9" name="Text Placeholder 8"/>
          <p:cNvSpPr>
            <a:spLocks noGrp="1"/>
          </p:cNvSpPr>
          <p:nvPr>
            <p:ph type="body" sz="half" idx="2"/>
          </p:nvPr>
        </p:nvSpPr>
        <p:spPr>
          <a:xfrm>
            <a:off x="6562701" y="1306508"/>
            <a:ext cx="4732329" cy="1431234"/>
          </a:xfrm>
        </p:spPr>
        <p:txBody>
          <a:bodyPr>
            <a:noAutofit/>
          </a:bodyPr>
          <a:lstStyle/>
          <a:p>
            <a:pPr lvl="0"/>
            <a:r>
              <a:rPr lang="en-GB" sz="2400" dirty="0"/>
              <a:t>A secondary qualitative analysis process has been used.</a:t>
            </a:r>
          </a:p>
        </p:txBody>
      </p:sp>
    </p:spTree>
    <p:extLst>
      <p:ext uri="{BB962C8B-B14F-4D97-AF65-F5344CB8AC3E}">
        <p14:creationId xmlns:p14="http://schemas.microsoft.com/office/powerpoint/2010/main" val="235198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0"/>
            <a:ext cx="4010660" cy="4815901"/>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461155"/>
            <a:ext cx="6689725" cy="4506012"/>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11</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0" name="Title 1">
            <a:extLst>
              <a:ext uri="{FF2B5EF4-FFF2-40B4-BE49-F238E27FC236}">
                <a16:creationId xmlns:a16="http://schemas.microsoft.com/office/drawing/2014/main" id="{26C5B371-F992-4547-B936-23F16F4488DA}"/>
              </a:ext>
            </a:extLst>
          </p:cNvPr>
          <p:cNvSpPr txBox="1">
            <a:spLocks/>
          </p:cNvSpPr>
          <p:nvPr/>
        </p:nvSpPr>
        <p:spPr>
          <a:xfrm>
            <a:off x="5420413" y="0"/>
            <a:ext cx="7110952"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THEME IMPACT ANALYSIS</a:t>
            </a:r>
            <a:endParaRPr lang="en-US" sz="6000" dirty="0"/>
          </a:p>
        </p:txBody>
      </p:sp>
      <p:sp>
        <p:nvSpPr>
          <p:cNvPr id="12" name="TextBox 11"/>
          <p:cNvSpPr txBox="1"/>
          <p:nvPr/>
        </p:nvSpPr>
        <p:spPr>
          <a:xfrm>
            <a:off x="5497025" y="1636669"/>
            <a:ext cx="6564033" cy="4154984"/>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dirty="0">
                <a:solidFill>
                  <a:schemeClr val="bg1"/>
                </a:solidFill>
              </a:rPr>
              <a:t>UK political stability was 76.78 % in 2023 (Trading Economics, 2023).</a:t>
            </a:r>
          </a:p>
          <a:p>
            <a:pPr marL="342900" lvl="0" indent="-342900" algn="just">
              <a:buFont typeface="Arial" panose="020B0604020202020204" pitchFamily="34" charset="0"/>
              <a:buChar char="•"/>
            </a:pPr>
            <a:r>
              <a:rPr lang="en-GB" sz="2400" dirty="0">
                <a:solidFill>
                  <a:schemeClr val="bg1"/>
                </a:solidFill>
              </a:rPr>
              <a:t>A high political stability indicates better government support for the workers.</a:t>
            </a:r>
          </a:p>
          <a:p>
            <a:pPr marL="342900" lvl="0" indent="-342900" algn="just">
              <a:buFont typeface="Arial" panose="020B0604020202020204" pitchFamily="34" charset="0"/>
              <a:buChar char="•"/>
            </a:pPr>
            <a:r>
              <a:rPr lang="en-GB" sz="2400" dirty="0">
                <a:solidFill>
                  <a:schemeClr val="bg1"/>
                </a:solidFill>
              </a:rPr>
              <a:t>In 2023, there was a shortage of 330,000 workers in the country which is 1% equivalent of the workforce (</a:t>
            </a:r>
            <a:r>
              <a:rPr lang="en-GB" sz="2400" dirty="0" err="1">
                <a:solidFill>
                  <a:schemeClr val="bg1"/>
                </a:solidFill>
              </a:rPr>
              <a:t>Springford</a:t>
            </a:r>
            <a:r>
              <a:rPr lang="en-GB" sz="2400" dirty="0">
                <a:solidFill>
                  <a:schemeClr val="bg1"/>
                </a:solidFill>
              </a:rPr>
              <a:t> and </a:t>
            </a:r>
            <a:r>
              <a:rPr lang="en-GB" sz="2400" dirty="0" err="1">
                <a:solidFill>
                  <a:schemeClr val="bg1"/>
                </a:solidFill>
              </a:rPr>
              <a:t>Portes</a:t>
            </a:r>
            <a:r>
              <a:rPr lang="en-GB" sz="2400" dirty="0">
                <a:solidFill>
                  <a:schemeClr val="bg1"/>
                </a:solidFill>
              </a:rPr>
              <a:t>, 2023).</a:t>
            </a:r>
          </a:p>
          <a:p>
            <a:pPr marL="342900" lvl="0" indent="-342900" algn="just">
              <a:buFont typeface="Arial" panose="020B0604020202020204" pitchFamily="34" charset="0"/>
              <a:buChar char="•"/>
            </a:pPr>
            <a:r>
              <a:rPr lang="en-GB" sz="2400" dirty="0">
                <a:solidFill>
                  <a:schemeClr val="bg1"/>
                </a:solidFill>
              </a:rPr>
              <a:t>The Brexit conditions reduced worker availability.</a:t>
            </a:r>
          </a:p>
          <a:p>
            <a:pPr marL="342900" lvl="0" indent="-342900" algn="just">
              <a:buFont typeface="Arial" panose="020B0604020202020204" pitchFamily="34" charset="0"/>
              <a:buChar char="•"/>
            </a:pPr>
            <a:r>
              <a:rPr lang="en-GB" sz="2400" dirty="0">
                <a:solidFill>
                  <a:schemeClr val="bg1"/>
                </a:solidFill>
              </a:rPr>
              <a:t>The UK hospitality industry focused on domestic recruitments. </a:t>
            </a: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2050" name="Picture 2" descr="Focus on workforce wellness to improve hospitality employee retention"/>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0" y="0"/>
            <a:ext cx="5497025" cy="6875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19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12</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2" name="TextBox 11"/>
          <p:cNvSpPr txBox="1"/>
          <p:nvPr/>
        </p:nvSpPr>
        <p:spPr>
          <a:xfrm>
            <a:off x="5618375" y="1905506"/>
            <a:ext cx="6442683" cy="3046988"/>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solidFill>
                  <a:schemeClr val="bg1"/>
                </a:solidFill>
              </a:rPr>
              <a:t>Industry revenue is expected to become 58.84 billion by 2025 indicating possible better worker support (Mordor Intelligence, 2022). </a:t>
            </a:r>
          </a:p>
          <a:p>
            <a:pPr marL="342900" lvl="0" indent="-342900">
              <a:buFont typeface="Arial" panose="020B0604020202020204" pitchFamily="34" charset="0"/>
              <a:buChar char="•"/>
            </a:pPr>
            <a:r>
              <a:rPr lang="en-GB" sz="2400" dirty="0">
                <a:solidFill>
                  <a:schemeClr val="bg1"/>
                </a:solidFill>
              </a:rPr>
              <a:t>The GDP growth in Q4 of 2024 was 0.1% indicating a low growth (Trading Economics, 2025).</a:t>
            </a:r>
          </a:p>
          <a:p>
            <a:pPr marL="342900" lvl="0" indent="-342900">
              <a:buFont typeface="Arial" panose="020B0604020202020204" pitchFamily="34" charset="0"/>
              <a:buChar char="•"/>
            </a:pPr>
            <a:r>
              <a:rPr lang="en-GB" sz="2400" dirty="0">
                <a:solidFill>
                  <a:schemeClr val="bg1"/>
                </a:solidFill>
              </a:rPr>
              <a:t>The hospitality sector has gradually increased workers' pay.</a:t>
            </a: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AutoShape 4" descr="Hotel staff Vector Images | Deposit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Positive cartoon people hotel staff standing Vector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itle 1">
            <a:extLst>
              <a:ext uri="{FF2B5EF4-FFF2-40B4-BE49-F238E27FC236}">
                <a16:creationId xmlns:a16="http://schemas.microsoft.com/office/drawing/2014/main" id="{26C5B371-F992-4547-B936-23F16F4488DA}"/>
              </a:ext>
            </a:extLst>
          </p:cNvPr>
          <p:cNvSpPr txBox="1">
            <a:spLocks/>
          </p:cNvSpPr>
          <p:nvPr/>
        </p:nvSpPr>
        <p:spPr>
          <a:xfrm>
            <a:off x="5420413" y="0"/>
            <a:ext cx="7110952"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THEME IMPACT ANALYSIS</a:t>
            </a:r>
            <a:endParaRPr lang="en-US" sz="6000" dirty="0"/>
          </a:p>
        </p:txBody>
      </p:sp>
      <p:pic>
        <p:nvPicPr>
          <p:cNvPr id="3074" name="Picture 2" descr="Workforce Diversity and Its Impact on Hospitality - Hospitality &amp;  Entertainment Industry"/>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0" y="-12700"/>
            <a:ext cx="5497026" cy="692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894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629818"/>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13</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2" name="TextBox 11"/>
          <p:cNvSpPr txBox="1"/>
          <p:nvPr/>
        </p:nvSpPr>
        <p:spPr>
          <a:xfrm>
            <a:off x="5497025" y="1905506"/>
            <a:ext cx="6564033" cy="3416320"/>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dirty="0">
                <a:solidFill>
                  <a:schemeClr val="bg1"/>
                </a:solidFill>
              </a:rPr>
              <a:t>The overall demand for UK hospitality operations has increased from 7.1 million to 38.7 million between 2021 and 2024 (Statista, 2024).</a:t>
            </a:r>
          </a:p>
          <a:p>
            <a:pPr marL="342900" lvl="0" indent="-342900" algn="just">
              <a:buFont typeface="Arial" panose="020B0604020202020204" pitchFamily="34" charset="0"/>
              <a:buChar char="•"/>
            </a:pPr>
            <a:r>
              <a:rPr lang="en-GB" sz="2400" dirty="0">
                <a:solidFill>
                  <a:schemeClr val="bg1"/>
                </a:solidFill>
              </a:rPr>
              <a:t>On the other hand, a 52% industry turnover rate was seen in 2023 due to increased work pressure (CIPD, 2024).</a:t>
            </a:r>
          </a:p>
          <a:p>
            <a:pPr marL="342900" lvl="0" indent="-342900" algn="just">
              <a:buFont typeface="Arial" panose="020B0604020202020204" pitchFamily="34" charset="0"/>
              <a:buChar char="•"/>
            </a:pPr>
            <a:r>
              <a:rPr lang="en-GB" sz="2400" dirty="0">
                <a:solidFill>
                  <a:schemeClr val="bg1"/>
                </a:solidFill>
              </a:rPr>
              <a:t>Countering this aspect, about 121,000 hospitality sector vacancies were created in 2024 (MKS, 2024).</a:t>
            </a: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4" name="Title 1">
            <a:extLst>
              <a:ext uri="{FF2B5EF4-FFF2-40B4-BE49-F238E27FC236}">
                <a16:creationId xmlns:a16="http://schemas.microsoft.com/office/drawing/2014/main" id="{26C5B371-F992-4547-B936-23F16F4488DA}"/>
              </a:ext>
            </a:extLst>
          </p:cNvPr>
          <p:cNvSpPr txBox="1">
            <a:spLocks/>
          </p:cNvSpPr>
          <p:nvPr/>
        </p:nvSpPr>
        <p:spPr>
          <a:xfrm>
            <a:off x="5420413" y="0"/>
            <a:ext cx="7110952"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THEME IMPACT ANALYSIS</a:t>
            </a:r>
            <a:endParaRPr lang="en-US" sz="6000" dirty="0"/>
          </a:p>
        </p:txBody>
      </p:sp>
      <p:pic>
        <p:nvPicPr>
          <p:cNvPr id="4100" name="Picture 4" descr="Hospitality: Ample opportunity for women to come to the forefront, ET  HospitalityWorld"/>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0" y="-5834"/>
            <a:ext cx="5499100" cy="6863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8567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14</a:t>
            </a:fld>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188242" y="3217631"/>
            <a:ext cx="5181600" cy="1603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i="1" spc="-25" dirty="0">
              <a:solidFill>
                <a:schemeClr val="bg2">
                  <a:lumMod val="20000"/>
                  <a:lumOff val="80000"/>
                </a:schemeClr>
              </a:solidFill>
              <a:cs typeface="Arial"/>
            </a:endParaRPr>
          </a:p>
        </p:txBody>
      </p:sp>
      <p:sp>
        <p:nvSpPr>
          <p:cNvPr id="12" name="TextBox 11"/>
          <p:cNvSpPr txBox="1"/>
          <p:nvPr/>
        </p:nvSpPr>
        <p:spPr>
          <a:xfrm>
            <a:off x="5497025" y="1905506"/>
            <a:ext cx="6564033" cy="3046988"/>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dirty="0">
                <a:solidFill>
                  <a:schemeClr val="bg1"/>
                </a:solidFill>
              </a:rPr>
              <a:t>The use of technology is increasing in the hospitality sector with the increasing use of AI, AR and VR. </a:t>
            </a:r>
          </a:p>
          <a:p>
            <a:pPr marL="342900" lvl="0" indent="-342900" algn="just">
              <a:buFont typeface="Arial" panose="020B0604020202020204" pitchFamily="34" charset="0"/>
              <a:buChar char="•"/>
            </a:pPr>
            <a:r>
              <a:rPr lang="en-GB" sz="2400" dirty="0">
                <a:solidFill>
                  <a:schemeClr val="bg1"/>
                </a:solidFill>
              </a:rPr>
              <a:t>67% of the hospitality operations reduced staff due to the inclusion of AI and automation (</a:t>
            </a:r>
            <a:r>
              <a:rPr lang="en-GB" sz="2400" dirty="0" err="1">
                <a:solidFill>
                  <a:schemeClr val="bg1"/>
                </a:solidFill>
              </a:rPr>
              <a:t>Chemmanur</a:t>
            </a:r>
            <a:r>
              <a:rPr lang="en-GB" sz="2400" dirty="0">
                <a:solidFill>
                  <a:schemeClr val="bg1"/>
                </a:solidFill>
              </a:rPr>
              <a:t>, 2024).</a:t>
            </a:r>
          </a:p>
          <a:p>
            <a:pPr marL="342900" lvl="0" indent="-342900" algn="just">
              <a:buFont typeface="Arial" panose="020B0604020202020204" pitchFamily="34" charset="0"/>
              <a:buChar char="•"/>
            </a:pPr>
            <a:r>
              <a:rPr lang="en-GB" sz="2400" dirty="0">
                <a:solidFill>
                  <a:schemeClr val="bg1"/>
                </a:solidFill>
              </a:rPr>
              <a:t>Organisations like Marriott are considering workforce upskilling (Marriott, 2025).</a:t>
            </a:r>
          </a:p>
        </p:txBody>
      </p:sp>
      <p:sp>
        <p:nvSpPr>
          <p:cNvPr id="13" name="object 5" descr="Beige rectangle">
            <a:extLst>
              <a:ext uri="{FF2B5EF4-FFF2-40B4-BE49-F238E27FC236}">
                <a16:creationId xmlns:a16="http://schemas.microsoft.com/office/drawing/2014/main" id="{890F7762-BD37-4D33-9F80-1DA07B5E172E}"/>
              </a:ext>
            </a:extLst>
          </p:cNvPr>
          <p:cNvSpPr/>
          <p:nvPr/>
        </p:nvSpPr>
        <p:spPr>
          <a:xfrm>
            <a:off x="7891472" y="1176701"/>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1" name="Title 1">
            <a:extLst>
              <a:ext uri="{FF2B5EF4-FFF2-40B4-BE49-F238E27FC236}">
                <a16:creationId xmlns:a16="http://schemas.microsoft.com/office/drawing/2014/main" id="{26C5B371-F992-4547-B936-23F16F4488DA}"/>
              </a:ext>
            </a:extLst>
          </p:cNvPr>
          <p:cNvSpPr txBox="1">
            <a:spLocks/>
          </p:cNvSpPr>
          <p:nvPr/>
        </p:nvSpPr>
        <p:spPr>
          <a:xfrm>
            <a:off x="5420413" y="0"/>
            <a:ext cx="7110952" cy="13021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r>
              <a:rPr lang="en-GB" sz="4000" dirty="0"/>
              <a:t>THEME IMPACT ANALYSIS</a:t>
            </a:r>
            <a:endParaRPr lang="en-US" sz="6000" dirty="0"/>
          </a:p>
        </p:txBody>
      </p:sp>
      <p:pic>
        <p:nvPicPr>
          <p:cNvPr id="5122" name="Picture 2" descr="New research on impact of Covid-19 on women in the hospitality industry"/>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a:stretch/>
        </p:blipFill>
        <p:spPr bwMode="auto">
          <a:xfrm>
            <a:off x="-190500" y="-2741"/>
            <a:ext cx="5690150" cy="6860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569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799444" y="417362"/>
            <a:ext cx="3932237" cy="1302111"/>
          </a:xfrm>
        </p:spPr>
        <p:txBody>
          <a:bodyPr>
            <a:normAutofit/>
          </a:bodyPr>
          <a:lstStyle/>
          <a:p>
            <a:r>
              <a:rPr lang="en-GB" sz="4000" dirty="0"/>
              <a:t>CONCLUSION</a:t>
            </a:r>
            <a:endParaRPr lang="en-US" sz="4800" dirty="0"/>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15</a:t>
            </a:fld>
            <a:endParaRPr lang="en-US" dirty="0"/>
          </a:p>
        </p:txBody>
      </p:sp>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3" cstate="hqprint">
            <a:extLst>
              <a:ext uri="{28A0092B-C50C-407E-A947-70E740481C1C}">
                <a14:useLocalDpi xmlns:a14="http://schemas.microsoft.com/office/drawing/2010/main" val="0"/>
              </a:ext>
            </a:extLst>
          </a:blip>
          <a:srcRect/>
          <a:stretch>
            <a:fillRect/>
          </a:stretch>
        </p:blipFill>
        <p:spPr bwMode="ltGray">
          <a:xfrm>
            <a:off x="6377544" y="492417"/>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3" cstate="hqprint">
            <a:extLst>
              <a:ext uri="{28A0092B-C50C-407E-A947-70E740481C1C}">
                <a14:useLocalDpi xmlns:a14="http://schemas.microsoft.com/office/drawing/2010/main" val="0"/>
              </a:ext>
            </a:extLst>
          </a:blip>
          <a:srcRect/>
          <a:stretch>
            <a:fillRect/>
          </a:stretch>
        </p:blipFill>
        <p:spPr bwMode="ltGray">
          <a:xfrm>
            <a:off x="6377544" y="1952763"/>
            <a:ext cx="576000" cy="576001"/>
          </a:xfrm>
        </p:spPr>
      </p:pic>
      <p:pic>
        <p:nvPicPr>
          <p:cNvPr id="19" name="Picture Placeholder 18" descr="Check icon">
            <a:extLst>
              <a:ext uri="{FF2B5EF4-FFF2-40B4-BE49-F238E27FC236}">
                <a16:creationId xmlns:a16="http://schemas.microsoft.com/office/drawing/2014/main" id="{D0EA9FF8-E112-4BA0-B552-7EC47F10324A}"/>
              </a:ext>
            </a:extLst>
          </p:cNvPr>
          <p:cNvPicPr>
            <a:picLocks noGrp="1" noChangeAspect="1"/>
          </p:cNvPicPr>
          <p:nvPr>
            <p:ph type="pic" sz="quarter" idx="24"/>
          </p:nvPr>
        </p:nvPicPr>
        <p:blipFill>
          <a:blip r:embed="rId3" cstate="hqprint">
            <a:extLst>
              <a:ext uri="{28A0092B-C50C-407E-A947-70E740481C1C}">
                <a14:useLocalDpi xmlns:a14="http://schemas.microsoft.com/office/drawing/2010/main" val="0"/>
              </a:ext>
            </a:extLst>
          </a:blip>
          <a:srcRect/>
          <a:stretch>
            <a:fillRect/>
          </a:stretch>
        </p:blipFill>
        <p:spPr bwMode="ltGray">
          <a:xfrm>
            <a:off x="6377544" y="3672081"/>
            <a:ext cx="576000" cy="576001"/>
          </a:xfrm>
        </p:spPr>
      </p:pic>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
        <p:nvSpPr>
          <p:cNvPr id="9" name="Text Placeholder 8"/>
          <p:cNvSpPr>
            <a:spLocks noGrp="1"/>
          </p:cNvSpPr>
          <p:nvPr>
            <p:ph type="body" sz="half" idx="2"/>
          </p:nvPr>
        </p:nvSpPr>
        <p:spPr>
          <a:xfrm>
            <a:off x="7093631" y="492417"/>
            <a:ext cx="4375213" cy="1431234"/>
          </a:xfrm>
        </p:spPr>
        <p:txBody>
          <a:bodyPr>
            <a:noAutofit/>
          </a:bodyPr>
          <a:lstStyle/>
          <a:p>
            <a:pPr lvl="0" algn="just"/>
            <a:r>
              <a:rPr lang="en-GB" sz="2400" dirty="0"/>
              <a:t>The UK hospitality sector has been facing staff shortages due to the Brexit conditions.</a:t>
            </a:r>
          </a:p>
          <a:p>
            <a:pPr lvl="0" algn="just"/>
            <a:endParaRPr lang="en-GB" sz="2400" dirty="0"/>
          </a:p>
          <a:p>
            <a:pPr lvl="0" algn="just"/>
            <a:r>
              <a:rPr lang="en-GB" sz="2400" dirty="0"/>
              <a:t>Staff turnover and skill problems are occurring due to impact of the external environmental factors.</a:t>
            </a:r>
          </a:p>
          <a:p>
            <a:pPr lvl="0" algn="just"/>
            <a:endParaRPr lang="en-GB" sz="2400" dirty="0"/>
          </a:p>
          <a:p>
            <a:pPr lvl="0" algn="just"/>
            <a:r>
              <a:rPr lang="en-GB" sz="2400" dirty="0"/>
              <a:t>Providing flexible working schedules and taking employee engagement initiatives can solve this issue.</a:t>
            </a:r>
          </a:p>
        </p:txBody>
      </p:sp>
      <p:pic>
        <p:nvPicPr>
          <p:cNvPr id="8198" name="Picture 6" descr="Hospitality Workforce: Can we meet the demand? - Hotelier India"/>
          <p:cNvPicPr>
            <a:picLocks noGrp="1" noChangeAspect="1" noChangeArrowheads="1"/>
          </p:cNvPicPr>
          <p:nvPr>
            <p:ph type="pic" idx="1"/>
          </p:nvPr>
        </p:nvPicPr>
        <p:blipFill>
          <a:blip r:embed="rId4" cstate="hqprint">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999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94269" y="417362"/>
            <a:ext cx="5448692" cy="1302111"/>
          </a:xfrm>
        </p:spPr>
        <p:txBody>
          <a:bodyPr>
            <a:normAutofit/>
          </a:bodyPr>
          <a:lstStyle/>
          <a:p>
            <a:r>
              <a:rPr lang="en-GB" sz="4000" dirty="0"/>
              <a:t>RECOMMENDATION</a:t>
            </a:r>
            <a:endParaRPr lang="en-US" sz="4800" dirty="0"/>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16</a:t>
            </a:fld>
            <a:endParaRPr lang="en-US" dirty="0"/>
          </a:p>
        </p:txBody>
      </p:sp>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3" cstate="hqprint">
            <a:extLst>
              <a:ext uri="{28A0092B-C50C-407E-A947-70E740481C1C}">
                <a14:useLocalDpi xmlns:a14="http://schemas.microsoft.com/office/drawing/2010/main" val="0"/>
              </a:ext>
            </a:extLst>
          </a:blip>
          <a:srcRect/>
          <a:stretch>
            <a:fillRect/>
          </a:stretch>
        </p:blipFill>
        <p:spPr bwMode="ltGray">
          <a:xfrm>
            <a:off x="6377544" y="492417"/>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3" cstate="hqprint">
            <a:extLst>
              <a:ext uri="{28A0092B-C50C-407E-A947-70E740481C1C}">
                <a14:useLocalDpi xmlns:a14="http://schemas.microsoft.com/office/drawing/2010/main" val="0"/>
              </a:ext>
            </a:extLst>
          </a:blip>
          <a:srcRect/>
          <a:stretch>
            <a:fillRect/>
          </a:stretch>
        </p:blipFill>
        <p:spPr bwMode="ltGray">
          <a:xfrm>
            <a:off x="6377544" y="1952763"/>
            <a:ext cx="576000" cy="576001"/>
          </a:xfrm>
        </p:spPr>
      </p:pic>
      <p:pic>
        <p:nvPicPr>
          <p:cNvPr id="19" name="Picture Placeholder 18" descr="Check icon">
            <a:extLst>
              <a:ext uri="{FF2B5EF4-FFF2-40B4-BE49-F238E27FC236}">
                <a16:creationId xmlns:a16="http://schemas.microsoft.com/office/drawing/2014/main" id="{D0EA9FF8-E112-4BA0-B552-7EC47F10324A}"/>
              </a:ext>
            </a:extLst>
          </p:cNvPr>
          <p:cNvPicPr>
            <a:picLocks noGrp="1" noChangeAspect="1"/>
          </p:cNvPicPr>
          <p:nvPr>
            <p:ph type="pic" sz="quarter" idx="24"/>
          </p:nvPr>
        </p:nvPicPr>
        <p:blipFill>
          <a:blip r:embed="rId3" cstate="hqprint">
            <a:extLst>
              <a:ext uri="{28A0092B-C50C-407E-A947-70E740481C1C}">
                <a14:useLocalDpi xmlns:a14="http://schemas.microsoft.com/office/drawing/2010/main" val="0"/>
              </a:ext>
            </a:extLst>
          </a:blip>
          <a:srcRect/>
          <a:stretch>
            <a:fillRect/>
          </a:stretch>
        </p:blipFill>
        <p:spPr bwMode="ltGray">
          <a:xfrm>
            <a:off x="6377544" y="3153607"/>
            <a:ext cx="576000" cy="576001"/>
          </a:xfrm>
        </p:spPr>
      </p:pic>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
        <p:nvSpPr>
          <p:cNvPr id="9" name="Text Placeholder 8"/>
          <p:cNvSpPr>
            <a:spLocks noGrp="1"/>
          </p:cNvSpPr>
          <p:nvPr>
            <p:ph type="body" sz="half" idx="2"/>
          </p:nvPr>
        </p:nvSpPr>
        <p:spPr>
          <a:xfrm>
            <a:off x="7093631" y="492417"/>
            <a:ext cx="4732329" cy="1431234"/>
          </a:xfrm>
        </p:spPr>
        <p:txBody>
          <a:bodyPr>
            <a:noAutofit/>
          </a:bodyPr>
          <a:lstStyle/>
          <a:p>
            <a:pPr lvl="0" algn="just"/>
            <a:r>
              <a:rPr lang="en-GB" sz="2400" dirty="0"/>
              <a:t>Providing better competitive wages and benefits can ensure employee engagement.</a:t>
            </a:r>
          </a:p>
          <a:p>
            <a:pPr lvl="0" algn="just"/>
            <a:endParaRPr lang="en-GB" sz="2400" dirty="0"/>
          </a:p>
          <a:p>
            <a:pPr lvl="0" algn="just"/>
            <a:r>
              <a:rPr lang="en-GB" sz="2400" dirty="0"/>
              <a:t>More flexible working options can increase employee engagement.</a:t>
            </a:r>
          </a:p>
          <a:p>
            <a:pPr lvl="0" algn="just"/>
            <a:endParaRPr lang="en-GB" sz="2400" dirty="0"/>
          </a:p>
          <a:p>
            <a:pPr lvl="0" algn="just"/>
            <a:r>
              <a:rPr lang="en-GB" sz="2400" dirty="0"/>
              <a:t>Better training programs can improve employee engagement.</a:t>
            </a:r>
          </a:p>
        </p:txBody>
      </p:sp>
      <p:pic>
        <p:nvPicPr>
          <p:cNvPr id="13314" name="Picture 2" descr="Advancing your career in hospitality: guide to career paths | Indeed Flex UK"/>
          <p:cNvPicPr>
            <a:picLocks noGrp="1" noChangeAspect="1" noChangeArrowheads="1"/>
          </p:cNvPicPr>
          <p:nvPr>
            <p:ph type="pic" idx="1"/>
          </p:nvPr>
        </p:nvPicPr>
        <p:blipFill>
          <a:blip r:embed="rId4" cstate="hqprint">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1961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94268" y="75414"/>
            <a:ext cx="12009747" cy="6693031"/>
          </a:xfrm>
          <a:prstGeom prst="rect">
            <a:avLst/>
          </a:prstGeom>
          <a:solidFill>
            <a:schemeClr val="accent2"/>
          </a:solidFill>
          <a:effectLst>
            <a:softEdge rad="63500"/>
          </a:effectLst>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Arial" panose="020B0604020202020204" pitchFamily="34" charset="0"/>
              <a:buNone/>
            </a:pPr>
            <a:endParaRPr lang="en-US" sz="2500" b="1" dirty="0">
              <a:solidFill>
                <a:schemeClr val="bg2">
                  <a:alpha val="50000"/>
                </a:schemeClr>
              </a:solidFill>
            </a:endParaRPr>
          </a:p>
        </p:txBody>
      </p:sp>
      <p:sp>
        <p:nvSpPr>
          <p:cNvPr id="6" name="object 6" descr="Beige rectangle">
            <a:extLst>
              <a:ext uri="{FF2B5EF4-FFF2-40B4-BE49-F238E27FC236}">
                <a16:creationId xmlns:a16="http://schemas.microsoft.com/office/drawing/2014/main" id="{B0C70F64-F3E5-413B-AF4F-E15CE944B761}"/>
              </a:ext>
            </a:extLst>
          </p:cNvPr>
          <p:cNvSpPr/>
          <p:nvPr/>
        </p:nvSpPr>
        <p:spPr bwMode="ltGray">
          <a:xfrm>
            <a:off x="4037179" y="736163"/>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bwMode="ltGray">
          <a:xfrm>
            <a:off x="3666393" y="-216816"/>
            <a:ext cx="4859215" cy="1240603"/>
          </a:xfrm>
        </p:spPr>
        <p:txBody>
          <a:bodyPr>
            <a:normAutofit/>
          </a:bodyPr>
          <a:lstStyle/>
          <a:p>
            <a:pPr algn="ctr"/>
            <a:r>
              <a:rPr lang="en-GB" sz="4000" dirty="0">
                <a:solidFill>
                  <a:schemeClr val="bg1"/>
                </a:solidFill>
              </a:rPr>
              <a:t>REFERENCES</a:t>
            </a:r>
            <a:endParaRPr lang="en-US" sz="6000" dirty="0">
              <a:solidFill>
                <a:schemeClr val="bg1"/>
              </a:solidFill>
            </a:endParaRPr>
          </a:p>
        </p:txBody>
      </p:sp>
      <p:sp>
        <p:nvSpPr>
          <p:cNvPr id="3" name="TextBox 2"/>
          <p:cNvSpPr txBox="1"/>
          <p:nvPr/>
        </p:nvSpPr>
        <p:spPr>
          <a:xfrm>
            <a:off x="94269" y="886120"/>
            <a:ext cx="12009746" cy="6001643"/>
          </a:xfrm>
          <a:prstGeom prst="rect">
            <a:avLst/>
          </a:prstGeom>
          <a:noFill/>
        </p:spPr>
        <p:txBody>
          <a:bodyPr wrap="square" rtlCol="0">
            <a:spAutoFit/>
          </a:bodyPr>
          <a:lstStyle/>
          <a:p>
            <a:pPr marL="171450" indent="-171450" algn="just">
              <a:buFont typeface="Arial" panose="020B0604020202020204" pitchFamily="34" charset="0"/>
              <a:buChar char="•"/>
            </a:pPr>
            <a:r>
              <a:rPr lang="en-GB" sz="1200" dirty="0">
                <a:solidFill>
                  <a:schemeClr val="bg1"/>
                </a:solidFill>
              </a:rPr>
              <a:t>Aprilia, L.L.R., Marini, S. and De </a:t>
            </a:r>
            <a:r>
              <a:rPr lang="en-GB" sz="1200" dirty="0" err="1">
                <a:solidFill>
                  <a:schemeClr val="bg1"/>
                </a:solidFill>
              </a:rPr>
              <a:t>Vos</a:t>
            </a:r>
            <a:r>
              <a:rPr lang="en-GB" sz="1200" dirty="0">
                <a:solidFill>
                  <a:schemeClr val="bg1"/>
                </a:solidFill>
              </a:rPr>
              <a:t>, S.M.R., 2021. Covid-19 and the work motivation: hotel employees based on Herzberg’s two factor-theory perspective. </a:t>
            </a:r>
            <a:r>
              <a:rPr lang="en-GB" sz="1200" i="1" dirty="0">
                <a:solidFill>
                  <a:schemeClr val="bg1"/>
                </a:solidFill>
              </a:rPr>
              <a:t>Journal of Tourism, Hospitality and Culinary Arts</a:t>
            </a:r>
            <a:r>
              <a:rPr lang="en-GB" sz="1200" dirty="0">
                <a:solidFill>
                  <a:schemeClr val="bg1"/>
                </a:solidFill>
              </a:rPr>
              <a:t>, </a:t>
            </a:r>
            <a:r>
              <a:rPr lang="en-GB" sz="1200" i="1" dirty="0">
                <a:solidFill>
                  <a:schemeClr val="bg1"/>
                </a:solidFill>
              </a:rPr>
              <a:t>13</a:t>
            </a:r>
            <a:r>
              <a:rPr lang="en-GB" sz="1200" dirty="0">
                <a:solidFill>
                  <a:schemeClr val="bg1"/>
                </a:solidFill>
              </a:rPr>
              <a:t>(3), pp.53-63. https://ir.uitm.edu.my/id/eprint/67585/1/67585.pdf</a:t>
            </a:r>
          </a:p>
          <a:p>
            <a:pPr marL="171450" indent="-171450" algn="just">
              <a:buFont typeface="Arial" panose="020B0604020202020204" pitchFamily="34" charset="0"/>
              <a:buChar char="•"/>
            </a:pPr>
            <a:r>
              <a:rPr lang="en-GB" sz="1200" dirty="0" err="1">
                <a:solidFill>
                  <a:schemeClr val="bg1"/>
                </a:solidFill>
              </a:rPr>
              <a:t>Chemmanur</a:t>
            </a:r>
            <a:r>
              <a:rPr lang="en-GB" sz="1200" dirty="0">
                <a:solidFill>
                  <a:schemeClr val="bg1"/>
                </a:solidFill>
              </a:rPr>
              <a:t>, A. 2024. </a:t>
            </a:r>
            <a:r>
              <a:rPr lang="en-GB" sz="1200" i="1" dirty="0">
                <a:solidFill>
                  <a:schemeClr val="bg1"/>
                </a:solidFill>
              </a:rPr>
              <a:t>Humanising hospitality through technology | Deloitte UK</a:t>
            </a:r>
            <a:r>
              <a:rPr lang="en-GB" sz="1200" dirty="0">
                <a:solidFill>
                  <a:schemeClr val="bg1"/>
                </a:solidFill>
              </a:rPr>
              <a:t>. www.deloitte.com. Available at: https://www.deloitte.com/uk/en/Industries/consumer/blogs/humanising-hospitality-through-technology.html [Accessed on: 5 Feb. 2025].</a:t>
            </a:r>
          </a:p>
          <a:p>
            <a:pPr marL="171450" indent="-171450" algn="just">
              <a:buFont typeface="Arial" panose="020B0604020202020204" pitchFamily="34" charset="0"/>
              <a:buChar char="•"/>
            </a:pPr>
            <a:r>
              <a:rPr lang="en-GB" sz="1200" dirty="0">
                <a:solidFill>
                  <a:schemeClr val="bg1"/>
                </a:solidFill>
              </a:rPr>
              <a:t>Cheong, H., Lyons, A., Houghton, R. and </a:t>
            </a:r>
            <a:r>
              <a:rPr lang="en-GB" sz="1200" dirty="0" err="1">
                <a:solidFill>
                  <a:schemeClr val="bg1"/>
                </a:solidFill>
              </a:rPr>
              <a:t>Majumdar</a:t>
            </a:r>
            <a:r>
              <a:rPr lang="en-GB" sz="1200" dirty="0">
                <a:solidFill>
                  <a:schemeClr val="bg1"/>
                </a:solidFill>
              </a:rPr>
              <a:t>, A. 2023. Secondary Qualitative Research Methodology Using Online Data within the Context of Social Sciences. </a:t>
            </a:r>
            <a:r>
              <a:rPr lang="en-GB" sz="1200" i="1" dirty="0">
                <a:solidFill>
                  <a:schemeClr val="bg1"/>
                </a:solidFill>
              </a:rPr>
              <a:t>International Journal of Qualitative Methods</a:t>
            </a:r>
            <a:r>
              <a:rPr lang="en-GB" sz="1200" dirty="0">
                <a:solidFill>
                  <a:schemeClr val="bg1"/>
                </a:solidFill>
              </a:rPr>
              <a:t>, 22(1), pp.1–19. </a:t>
            </a:r>
            <a:r>
              <a:rPr lang="en-GB" sz="1200" dirty="0" err="1">
                <a:solidFill>
                  <a:schemeClr val="bg1"/>
                </a:solidFill>
              </a:rPr>
              <a:t>doi:https</a:t>
            </a:r>
            <a:r>
              <a:rPr lang="en-GB" sz="1200" dirty="0">
                <a:solidFill>
                  <a:schemeClr val="bg1"/>
                </a:solidFill>
              </a:rPr>
              <a:t>://doi.org/10.1177/16094069231180160.</a:t>
            </a:r>
          </a:p>
          <a:p>
            <a:pPr marL="171450" indent="-171450" algn="just">
              <a:buFont typeface="Arial" panose="020B0604020202020204" pitchFamily="34" charset="0"/>
              <a:buChar char="•"/>
            </a:pPr>
            <a:r>
              <a:rPr lang="en-GB" sz="1200" dirty="0">
                <a:solidFill>
                  <a:schemeClr val="bg1"/>
                </a:solidFill>
              </a:rPr>
              <a:t>CIPD, 2024. </a:t>
            </a:r>
            <a:r>
              <a:rPr lang="en-GB" sz="1200" i="1" dirty="0">
                <a:solidFill>
                  <a:schemeClr val="bg1"/>
                </a:solidFill>
              </a:rPr>
              <a:t>Benchmarking Employee turnover: What Are the Latest Trends and insights?</a:t>
            </a:r>
            <a:r>
              <a:rPr lang="en-GB" sz="1200" dirty="0">
                <a:solidFill>
                  <a:schemeClr val="bg1"/>
                </a:solidFill>
              </a:rPr>
              <a:t> www.cipd.org. Available at: https://www.cipd.org/uk/views-and-insights/thought-leadership/cipd-voice/benchmarking-employee-turnover/ [Accessed on: 5 Feb. 2025].</a:t>
            </a:r>
          </a:p>
          <a:p>
            <a:pPr marL="171450" indent="-171450" algn="just">
              <a:buFont typeface="Arial" panose="020B0604020202020204" pitchFamily="34" charset="0"/>
              <a:buChar char="•"/>
            </a:pPr>
            <a:r>
              <a:rPr lang="en-GB" sz="1200" dirty="0" err="1">
                <a:solidFill>
                  <a:schemeClr val="bg1"/>
                </a:solidFill>
              </a:rPr>
              <a:t>Economictimes</a:t>
            </a:r>
            <a:r>
              <a:rPr lang="en-GB" sz="1200" dirty="0">
                <a:solidFill>
                  <a:schemeClr val="bg1"/>
                </a:solidFill>
              </a:rPr>
              <a:t>, 2023. </a:t>
            </a:r>
            <a:r>
              <a:rPr lang="en-GB" sz="1200" i="1" dirty="0">
                <a:solidFill>
                  <a:schemeClr val="bg1"/>
                </a:solidFill>
              </a:rPr>
              <a:t>Elevating West Bengal's hospitality sector</a:t>
            </a:r>
            <a:r>
              <a:rPr lang="en-GB" sz="1200" dirty="0">
                <a:solidFill>
                  <a:schemeClr val="bg1"/>
                </a:solidFill>
              </a:rPr>
              <a:t> Available at: https://hospitality.economictimes.indiatimes.com/news/speaking-heads/elevating-west-bengals-hospitality-sector/105203369 [Accessed on: 05 February 2025]</a:t>
            </a:r>
          </a:p>
          <a:p>
            <a:pPr marL="171450" indent="-171450" algn="just">
              <a:buFont typeface="Arial" panose="020B0604020202020204" pitchFamily="34" charset="0"/>
              <a:buChar char="•"/>
            </a:pPr>
            <a:r>
              <a:rPr lang="en-GB" sz="1200" dirty="0" err="1">
                <a:solidFill>
                  <a:schemeClr val="bg1"/>
                </a:solidFill>
              </a:rPr>
              <a:t>Eposnow</a:t>
            </a:r>
            <a:r>
              <a:rPr lang="en-GB" sz="1200" dirty="0">
                <a:solidFill>
                  <a:schemeClr val="bg1"/>
                </a:solidFill>
              </a:rPr>
              <a:t>, 2024</a:t>
            </a:r>
            <a:r>
              <a:rPr lang="en-GB" sz="1200" i="1" dirty="0">
                <a:solidFill>
                  <a:schemeClr val="bg1"/>
                </a:solidFill>
              </a:rPr>
              <a:t>. </a:t>
            </a:r>
            <a:r>
              <a:rPr lang="en-GB" sz="1200" i="1" dirty="0" err="1">
                <a:solidFill>
                  <a:schemeClr val="bg1"/>
                </a:solidFill>
              </a:rPr>
              <a:t>Labor</a:t>
            </a:r>
            <a:r>
              <a:rPr lang="en-GB" sz="1200" i="1" dirty="0">
                <a:solidFill>
                  <a:schemeClr val="bg1"/>
                </a:solidFill>
              </a:rPr>
              <a:t> Shortage in Hospitality Industry: Addressing Challenges</a:t>
            </a:r>
            <a:r>
              <a:rPr lang="en-GB" sz="1200" dirty="0">
                <a:solidFill>
                  <a:schemeClr val="bg1"/>
                </a:solidFill>
              </a:rPr>
              <a:t> Available at: https://www.eposnow.com/au/resources/labor-shortage-in-hospitality-industry/ [Accessed on: 05 February 2025]</a:t>
            </a:r>
          </a:p>
          <a:p>
            <a:pPr marL="171450" indent="-171450" algn="just">
              <a:buFont typeface="Arial" panose="020B0604020202020204" pitchFamily="34" charset="0"/>
              <a:buChar char="•"/>
            </a:pPr>
            <a:r>
              <a:rPr lang="en-GB" sz="1200" dirty="0">
                <a:solidFill>
                  <a:schemeClr val="bg1"/>
                </a:solidFill>
              </a:rPr>
              <a:t>Feist, L., 2024. Recent causes of labour shortages in advanced economies. </a:t>
            </a:r>
            <a:r>
              <a:rPr lang="en-GB" sz="1200" i="1" dirty="0">
                <a:solidFill>
                  <a:schemeClr val="bg1"/>
                </a:solidFill>
              </a:rPr>
              <a:t>ILO</a:t>
            </a:r>
            <a:r>
              <a:rPr lang="en-GB" sz="1200" dirty="0">
                <a:solidFill>
                  <a:schemeClr val="bg1"/>
                </a:solidFill>
              </a:rPr>
              <a:t>. https://doi.org/10.54394/LUTY2310</a:t>
            </a:r>
          </a:p>
          <a:p>
            <a:pPr marL="171450" indent="-171450" algn="just">
              <a:buFont typeface="Arial" panose="020B0604020202020204" pitchFamily="34" charset="0"/>
              <a:buChar char="•"/>
            </a:pPr>
            <a:r>
              <a:rPr lang="en-GB" sz="1200" dirty="0" err="1">
                <a:solidFill>
                  <a:schemeClr val="bg1"/>
                </a:solidFill>
              </a:rPr>
              <a:t>Hospitalitynet</a:t>
            </a:r>
            <a:r>
              <a:rPr lang="en-GB" sz="1200" dirty="0">
                <a:solidFill>
                  <a:schemeClr val="bg1"/>
                </a:solidFill>
              </a:rPr>
              <a:t>, 2021. </a:t>
            </a:r>
            <a:r>
              <a:rPr lang="en-GB" sz="1200" i="1" dirty="0" err="1">
                <a:solidFill>
                  <a:schemeClr val="bg1"/>
                </a:solidFill>
              </a:rPr>
              <a:t>Labor</a:t>
            </a:r>
            <a:r>
              <a:rPr lang="en-GB" sz="1200" i="1" dirty="0">
                <a:solidFill>
                  <a:schemeClr val="bg1"/>
                </a:solidFill>
              </a:rPr>
              <a:t> Shortages and Increasing </a:t>
            </a:r>
            <a:r>
              <a:rPr lang="en-GB" sz="1200" i="1" dirty="0" err="1">
                <a:solidFill>
                  <a:schemeClr val="bg1"/>
                </a:solidFill>
              </a:rPr>
              <a:t>Labor</a:t>
            </a:r>
            <a:r>
              <a:rPr lang="en-GB" sz="1200" i="1" dirty="0">
                <a:solidFill>
                  <a:schemeClr val="bg1"/>
                </a:solidFill>
              </a:rPr>
              <a:t> Costs Post-COVID-19: How Future Hospitality Businesses are Going to Thrive?</a:t>
            </a:r>
            <a:r>
              <a:rPr lang="en-GB" sz="1200" dirty="0">
                <a:solidFill>
                  <a:schemeClr val="bg1"/>
                </a:solidFill>
              </a:rPr>
              <a:t> Available at: https://www.hospitalitynet.org/opinion/4106002.html [Accessed on: 05 February 2025]</a:t>
            </a:r>
          </a:p>
          <a:p>
            <a:pPr marL="171450" indent="-171450" algn="just">
              <a:buFont typeface="Arial" panose="020B0604020202020204" pitchFamily="34" charset="0"/>
              <a:buChar char="•"/>
            </a:pPr>
            <a:r>
              <a:rPr lang="en-GB" sz="1200" dirty="0">
                <a:solidFill>
                  <a:schemeClr val="bg1"/>
                </a:solidFill>
              </a:rPr>
              <a:t>Marriott, 2025. </a:t>
            </a:r>
            <a:r>
              <a:rPr lang="en-GB" sz="1200" i="1" dirty="0">
                <a:solidFill>
                  <a:schemeClr val="bg1"/>
                </a:solidFill>
              </a:rPr>
              <a:t>WORKFORCE DEVELOPMENT</a:t>
            </a:r>
            <a:r>
              <a:rPr lang="en-GB" sz="1200" dirty="0">
                <a:solidFill>
                  <a:schemeClr val="bg1"/>
                </a:solidFill>
              </a:rPr>
              <a:t>. www.marriott.com. Available at: https://www.marriott.com/marriottassets/Multimedia/PDF/CorporateResponsibility/serve360/2015_WorkforceDevelopment.pdf [Accessed on: 5 Feb. 2025].</a:t>
            </a:r>
          </a:p>
          <a:p>
            <a:pPr marL="171450" indent="-171450" algn="just">
              <a:buFont typeface="Arial" panose="020B0604020202020204" pitchFamily="34" charset="0"/>
              <a:buChar char="•"/>
            </a:pPr>
            <a:r>
              <a:rPr lang="en-GB" sz="1200" dirty="0">
                <a:solidFill>
                  <a:schemeClr val="bg1"/>
                </a:solidFill>
              </a:rPr>
              <a:t>MKS, 2024. </a:t>
            </a:r>
            <a:r>
              <a:rPr lang="en-GB" sz="1200" i="1" dirty="0">
                <a:solidFill>
                  <a:schemeClr val="bg1"/>
                </a:solidFill>
              </a:rPr>
              <a:t>Addressing labour shortages in the hospitality sector</a:t>
            </a:r>
            <a:r>
              <a:rPr lang="en-GB" sz="1200" dirty="0">
                <a:solidFill>
                  <a:schemeClr val="bg1"/>
                </a:solidFill>
              </a:rPr>
              <a:t>. www.mooreks.co.uk. Available at: https://mooreks.co.uk/insights/addressing-labour-shortages-in-the-hospitality-sector/ [Accessed on: 5 Feb. 2025].</a:t>
            </a:r>
          </a:p>
          <a:p>
            <a:pPr marL="171450" indent="-171450" algn="just">
              <a:buFont typeface="Arial" panose="020B0604020202020204" pitchFamily="34" charset="0"/>
              <a:buChar char="•"/>
            </a:pPr>
            <a:r>
              <a:rPr lang="en-GB" sz="1200" dirty="0">
                <a:solidFill>
                  <a:schemeClr val="bg1"/>
                </a:solidFill>
              </a:rPr>
              <a:t>Mordor Intelligence, 2022. </a:t>
            </a:r>
            <a:r>
              <a:rPr lang="en-GB" sz="1200" i="1" dirty="0">
                <a:solidFill>
                  <a:schemeClr val="bg1"/>
                </a:solidFill>
              </a:rPr>
              <a:t>Hospitality Industry in the United Kingdom - Growth, Trends, and Forecasts (2020 - 2025)</a:t>
            </a:r>
            <a:r>
              <a:rPr lang="en-GB" sz="1200" dirty="0">
                <a:solidFill>
                  <a:schemeClr val="bg1"/>
                </a:solidFill>
              </a:rPr>
              <a:t>. www.mordorintelligence.com. Available at: https://www.mordorintelligence.com/industry-reports/hospitality-industry-in-the-united-kingdom [Accessed on: 5 Feb. 2025].</a:t>
            </a:r>
          </a:p>
          <a:p>
            <a:pPr marL="171450" indent="-171450" algn="just">
              <a:buFont typeface="Arial" panose="020B0604020202020204" pitchFamily="34" charset="0"/>
              <a:buChar char="•"/>
            </a:pPr>
            <a:r>
              <a:rPr lang="en-GB" sz="1200" dirty="0" err="1">
                <a:solidFill>
                  <a:schemeClr val="bg1"/>
                </a:solidFill>
              </a:rPr>
              <a:t>Springford</a:t>
            </a:r>
            <a:r>
              <a:rPr lang="en-GB" sz="1200" dirty="0">
                <a:solidFill>
                  <a:schemeClr val="bg1"/>
                </a:solidFill>
              </a:rPr>
              <a:t>, J. and </a:t>
            </a:r>
            <a:r>
              <a:rPr lang="en-GB" sz="1200" dirty="0" err="1">
                <a:solidFill>
                  <a:schemeClr val="bg1"/>
                </a:solidFill>
              </a:rPr>
              <a:t>Portes</a:t>
            </a:r>
            <a:r>
              <a:rPr lang="en-GB" sz="1200" dirty="0">
                <a:solidFill>
                  <a:schemeClr val="bg1"/>
                </a:solidFill>
              </a:rPr>
              <a:t>, J. 2023. </a:t>
            </a:r>
            <a:r>
              <a:rPr lang="en-GB" sz="1200" i="1" dirty="0">
                <a:solidFill>
                  <a:schemeClr val="bg1"/>
                </a:solidFill>
              </a:rPr>
              <a:t>The impact of Brexit on the UK labour market: an early assessment</a:t>
            </a:r>
            <a:r>
              <a:rPr lang="en-GB" sz="1200" dirty="0">
                <a:solidFill>
                  <a:schemeClr val="bg1"/>
                </a:solidFill>
              </a:rPr>
              <a:t>. UK in a changing Europe. Available at: https://ukandeu.ac.uk/the-impact-of-brexit-on-the-uk-labour-market-an-early-assessment/ [Accessed on: 5 Feb. 2025].</a:t>
            </a:r>
          </a:p>
          <a:p>
            <a:pPr marL="171450" indent="-171450" algn="just">
              <a:buFont typeface="Arial" panose="020B0604020202020204" pitchFamily="34" charset="0"/>
              <a:buChar char="•"/>
            </a:pPr>
            <a:r>
              <a:rPr lang="en-GB" sz="1200" dirty="0">
                <a:solidFill>
                  <a:schemeClr val="bg1"/>
                </a:solidFill>
              </a:rPr>
              <a:t>Statista, 2024. </a:t>
            </a:r>
            <a:r>
              <a:rPr lang="en-GB" sz="1200" i="1" dirty="0">
                <a:solidFill>
                  <a:schemeClr val="bg1"/>
                </a:solidFill>
              </a:rPr>
              <a:t>Inbound visits to the UK 2005-2018 | Statista</a:t>
            </a:r>
            <a:r>
              <a:rPr lang="en-GB" sz="1200" dirty="0">
                <a:solidFill>
                  <a:schemeClr val="bg1"/>
                </a:solidFill>
              </a:rPr>
              <a:t>. www.statista.com. Available at: https://www.statista.com/statistics/287133/annual-number-of-overseas-visits-to-the-united-kingdom-uk/ [Accessed on: 5 Feb. 2025].</a:t>
            </a:r>
          </a:p>
          <a:p>
            <a:pPr marL="171450" indent="-171450" algn="just">
              <a:buFont typeface="Arial" panose="020B0604020202020204" pitchFamily="34" charset="0"/>
              <a:buChar char="•"/>
            </a:pPr>
            <a:r>
              <a:rPr lang="en-GB" sz="1200" dirty="0" err="1">
                <a:solidFill>
                  <a:schemeClr val="bg1"/>
                </a:solidFill>
              </a:rPr>
              <a:t>Taherdoost</a:t>
            </a:r>
            <a:r>
              <a:rPr lang="en-GB" sz="1200" dirty="0">
                <a:solidFill>
                  <a:schemeClr val="bg1"/>
                </a:solidFill>
              </a:rPr>
              <a:t>, H. 2021. Data Collection Methods and Tools for Research; a Step-by-Step Guide to Choose Data Collection Technique for Academic and Business Research Projects. </a:t>
            </a:r>
            <a:r>
              <a:rPr lang="en-GB" sz="1200" i="1" dirty="0">
                <a:solidFill>
                  <a:schemeClr val="bg1"/>
                </a:solidFill>
              </a:rPr>
              <a:t>International Journal of Academic Research in Management (IJARM)</a:t>
            </a:r>
            <a:r>
              <a:rPr lang="en-GB" sz="1200" dirty="0">
                <a:solidFill>
                  <a:schemeClr val="bg1"/>
                </a:solidFill>
              </a:rPr>
              <a:t>, 10(1), pp.10–38. Available at: https://hal.science/hal-03741847/document [Accessed on: 5 Feb. 2025].</a:t>
            </a:r>
          </a:p>
          <a:p>
            <a:pPr marL="171450" indent="-171450" algn="just">
              <a:buFont typeface="Arial" panose="020B0604020202020204" pitchFamily="34" charset="0"/>
              <a:buChar char="•"/>
            </a:pPr>
            <a:r>
              <a:rPr lang="en-GB" sz="1200" dirty="0">
                <a:solidFill>
                  <a:schemeClr val="bg1"/>
                </a:solidFill>
              </a:rPr>
              <a:t>Trading Economics, 2023. </a:t>
            </a:r>
            <a:r>
              <a:rPr lang="en-GB" sz="1200" i="1" dirty="0">
                <a:solidFill>
                  <a:schemeClr val="bg1"/>
                </a:solidFill>
              </a:rPr>
              <a:t>United Kingdom - Political Stability And Absence Of Violence/Terrorism: Percentile Rank, Upper Bound Of 90% Confidence Interval - 1996-2019 Data | 2021 Forecast</a:t>
            </a:r>
            <a:r>
              <a:rPr lang="en-GB" sz="1200" dirty="0">
                <a:solidFill>
                  <a:schemeClr val="bg1"/>
                </a:solidFill>
              </a:rPr>
              <a:t>. www.tradingeconomics.com. Available at: https://tradingeconomics.com/united-kingdom/political-stability-and-absence-of-violence-terrorism-percentile-rank-upper-bound-of-90percent-confidence-interval-wb-data.html [Accessed on: 5 Feb. 2025].</a:t>
            </a:r>
          </a:p>
          <a:p>
            <a:pPr marL="171450" indent="-171450" algn="just">
              <a:buFont typeface="Arial" panose="020B0604020202020204" pitchFamily="34" charset="0"/>
              <a:buChar char="•"/>
            </a:pPr>
            <a:r>
              <a:rPr lang="en-GB" sz="1200" dirty="0">
                <a:solidFill>
                  <a:schemeClr val="bg1"/>
                </a:solidFill>
              </a:rPr>
              <a:t>Trading Economics, 2025. </a:t>
            </a:r>
            <a:r>
              <a:rPr lang="en-GB" sz="1200" i="1" dirty="0">
                <a:solidFill>
                  <a:schemeClr val="bg1"/>
                </a:solidFill>
              </a:rPr>
              <a:t>United Kingdom GDP Growth Rate</a:t>
            </a:r>
            <a:r>
              <a:rPr lang="en-GB" sz="1200" dirty="0">
                <a:solidFill>
                  <a:schemeClr val="bg1"/>
                </a:solidFill>
              </a:rPr>
              <a:t>. www.Tradingeconomics.com. Available at: https://tradingeconomics.com/united-kingdom/gdp-growth [Accessed on: 5 Feb. 2025].</a:t>
            </a:r>
          </a:p>
        </p:txBody>
      </p:sp>
    </p:spTree>
    <p:extLst>
      <p:ext uri="{BB962C8B-B14F-4D97-AF65-F5344CB8AC3E}">
        <p14:creationId xmlns:p14="http://schemas.microsoft.com/office/powerpoint/2010/main" val="1486951216"/>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DAF9E5-DED4-4A50-A81B-4CC218A03F2B}">
  <ds:schemaRefs>
    <ds:schemaRef ds:uri="http://schemas.microsoft.com/sharepoint/v3/contenttype/forms"/>
  </ds:schemaRefs>
</ds:datastoreItem>
</file>

<file path=customXml/itemProps2.xml><?xml version="1.0" encoding="utf-8"?>
<ds:datastoreItem xmlns:ds="http://schemas.openxmlformats.org/officeDocument/2006/customXml" ds:itemID="{171946EF-A3EA-4ECB-8D9A-56C36FFF4075}">
  <ds:schemaRefs>
    <ds:schemaRef ds:uri="http://purl.org/dc/dcmitype/"/>
    <ds:schemaRef ds:uri="http://schemas.microsoft.com/office/2006/documentManagement/types"/>
    <ds:schemaRef ds:uri="http://purl.org/dc/terms/"/>
    <ds:schemaRef ds:uri="71af3243-3dd4-4a8d-8c0d-dd76da1f02a5"/>
    <ds:schemaRef ds:uri="http://www.w3.org/XML/1998/namespac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16c05727-aa75-4e4a-9b5f-8a80a1165891"/>
  </ds:schemaRefs>
</ds:datastoreItem>
</file>

<file path=customXml/itemProps3.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0</TotalTime>
  <Words>2514</Words>
  <Application>Microsoft Macintosh PowerPoint</Application>
  <PresentationFormat>Widescreen</PresentationFormat>
  <Paragraphs>139</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Times New Roman</vt:lpstr>
      <vt:lpstr>Office Theme</vt:lpstr>
      <vt:lpstr>CONTEMPORARY THEMES IN THE HOTEL AND HOSPITALITY SECTOR Staff Shortages and Labour Challenges</vt:lpstr>
      <vt:lpstr>PowerPoint Presentation</vt:lpstr>
      <vt:lpstr>AIM AND OBJECTIVES</vt:lpstr>
      <vt:lpstr>PowerPoint Presentation</vt:lpstr>
      <vt:lpstr>PowerPoint Presentation</vt:lpstr>
      <vt:lpstr>PowerPoint Presentation</vt:lpstr>
      <vt:lpstr>PowerPoint Presentation</vt:lpstr>
      <vt:lpstr>PowerPoint Presentation</vt:lpstr>
      <vt:lpstr>METHOD</vt:lpstr>
      <vt:lpstr>METHOD</vt:lpstr>
      <vt:lpstr>PowerPoint Presentation</vt:lpstr>
      <vt:lpstr>PowerPoint Presentation</vt:lpstr>
      <vt:lpstr>PowerPoint Presentation</vt:lpstr>
      <vt:lpstr>PowerPoint Presentation</vt:lpstr>
      <vt:lpstr>CONCLUSION</vt:lpstr>
      <vt:lpstr>RECOMMENDATION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2025-02-05T13:35:16Z</dcterms:created>
  <dcterms:modified xsi:type="dcterms:W3CDTF">2025-02-24T18:19:29Z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