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notesMasterIdLst>
    <p:notesMasterId r:id="rId16"/>
  </p:notesMasterIdLst>
  <p:sldIdLst>
    <p:sldId id="256" r:id="rId2"/>
    <p:sldId id="257" r:id="rId3"/>
    <p:sldId id="267" r:id="rId4"/>
    <p:sldId id="258" r:id="rId5"/>
    <p:sldId id="261" r:id="rId6"/>
    <p:sldId id="259" r:id="rId7"/>
    <p:sldId id="260" r:id="rId8"/>
    <p:sldId id="262" r:id="rId9"/>
    <p:sldId id="264" r:id="rId10"/>
    <p:sldId id="269" r:id="rId11"/>
    <p:sldId id="268" r:id="rId12"/>
    <p:sldId id="266" r:id="rId13"/>
    <p:sldId id="272" r:id="rId14"/>
    <p:sldId id="27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118" autoAdjust="0"/>
    <p:restoredTop sz="94660"/>
  </p:normalViewPr>
  <p:slideViewPr>
    <p:cSldViewPr snapToGrid="0">
      <p:cViewPr>
        <p:scale>
          <a:sx n="60" d="100"/>
          <a:sy n="60" d="100"/>
        </p:scale>
        <p:origin x="972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8EFB9EA-93C5-45C0-A8FB-CD8CFDF55510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BDA7D34-5E31-4296-A85E-D49CF4B71BD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b="0" baseline="0" dirty="0">
              <a:latin typeface="Calibri" panose="020F0502020204030204" pitchFamily="34" charset="0"/>
              <a:cs typeface="Calibri" panose="020F0502020204030204" pitchFamily="34" charset="0"/>
            </a:rPr>
            <a:t>Lack of local radio listeners</a:t>
          </a:r>
          <a:endParaRPr lang="en-US" sz="1600" b="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AC5ABF27-3F25-4996-9DE3-0325029F93FB}" type="parTrans" cxnId="{D2894366-7743-43BB-95B0-3A808C344EB2}">
      <dgm:prSet/>
      <dgm:spPr/>
      <dgm:t>
        <a:bodyPr/>
        <a:lstStyle/>
        <a:p>
          <a:endParaRPr lang="en-US"/>
        </a:p>
      </dgm:t>
    </dgm:pt>
    <dgm:pt modelId="{D79B61D9-049B-4E22-806C-2ADA4B941BA4}" type="sibTrans" cxnId="{D2894366-7743-43BB-95B0-3A808C344EB2}">
      <dgm:prSet/>
      <dgm:spPr/>
      <dgm:t>
        <a:bodyPr/>
        <a:lstStyle/>
        <a:p>
          <a:endParaRPr lang="en-US"/>
        </a:p>
      </dgm:t>
    </dgm:pt>
    <dgm:pt modelId="{006217CE-E95F-49AD-9A33-BF1E2BB66DD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b="0" baseline="0" dirty="0">
              <a:latin typeface="Calibri" panose="020F0502020204030204" pitchFamily="34" charset="0"/>
              <a:cs typeface="Calibri" panose="020F0502020204030204" pitchFamily="34" charset="0"/>
            </a:rPr>
            <a:t>Social media is a huge platform</a:t>
          </a:r>
          <a:endParaRPr lang="en-US" sz="1600" b="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CFFE152F-4504-4F84-8717-FC8A3A59FBDA}" type="parTrans" cxnId="{18F17B57-980C-428C-9B3E-DA41406CFFDF}">
      <dgm:prSet/>
      <dgm:spPr/>
      <dgm:t>
        <a:bodyPr/>
        <a:lstStyle/>
        <a:p>
          <a:endParaRPr lang="en-US"/>
        </a:p>
      </dgm:t>
    </dgm:pt>
    <dgm:pt modelId="{DA322BD1-467A-4554-AE9C-82CD149D2BB0}" type="sibTrans" cxnId="{18F17B57-980C-428C-9B3E-DA41406CFFDF}">
      <dgm:prSet/>
      <dgm:spPr/>
      <dgm:t>
        <a:bodyPr/>
        <a:lstStyle/>
        <a:p>
          <a:endParaRPr lang="en-US"/>
        </a:p>
      </dgm:t>
    </dgm:pt>
    <dgm:pt modelId="{A09D979A-0FCB-4F4B-83B6-93DF67E2BA7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b="0" baseline="0" dirty="0">
              <a:latin typeface="Calibri" panose="020F0502020204030204" pitchFamily="34" charset="0"/>
              <a:cs typeface="Calibri" panose="020F0502020204030204" pitchFamily="34" charset="0"/>
            </a:rPr>
            <a:t>Limits regarding influencers</a:t>
          </a:r>
          <a:endParaRPr lang="en-US" sz="1600" b="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1B588FC3-2E33-48B2-87F5-DE28D9083977}" type="parTrans" cxnId="{2BFA8345-1884-437E-A6EA-B98B00D54B4E}">
      <dgm:prSet/>
      <dgm:spPr/>
      <dgm:t>
        <a:bodyPr/>
        <a:lstStyle/>
        <a:p>
          <a:endParaRPr lang="en-US"/>
        </a:p>
      </dgm:t>
    </dgm:pt>
    <dgm:pt modelId="{BFE764D5-45D4-44F9-8576-D98DC21DFDEB}" type="sibTrans" cxnId="{2BFA8345-1884-437E-A6EA-B98B00D54B4E}">
      <dgm:prSet/>
      <dgm:spPr/>
      <dgm:t>
        <a:bodyPr/>
        <a:lstStyle/>
        <a:p>
          <a:endParaRPr lang="en-US"/>
        </a:p>
      </dgm:t>
    </dgm:pt>
    <dgm:pt modelId="{A6B804C4-CDC5-4CE6-B5F7-C6D8180F726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b="0" baseline="0" dirty="0">
              <a:latin typeface="Calibri" panose="020F0502020204030204" pitchFamily="34" charset="0"/>
              <a:cs typeface="Calibri" panose="020F0502020204030204" pitchFamily="34" charset="0"/>
            </a:rPr>
            <a:t>Busy lifestyles</a:t>
          </a:r>
          <a:endParaRPr lang="en-US" sz="1600" b="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C9ED7451-BDAB-4568-99BB-D8AE6860F00A}" type="parTrans" cxnId="{E4E33F5D-1D87-45DA-9DDD-1BE33195DFD5}">
      <dgm:prSet/>
      <dgm:spPr/>
      <dgm:t>
        <a:bodyPr/>
        <a:lstStyle/>
        <a:p>
          <a:endParaRPr lang="en-US"/>
        </a:p>
      </dgm:t>
    </dgm:pt>
    <dgm:pt modelId="{11D29EA5-F4B0-4CA1-9776-EBA363BA293A}" type="sibTrans" cxnId="{E4E33F5D-1D87-45DA-9DDD-1BE33195DFD5}">
      <dgm:prSet/>
      <dgm:spPr/>
      <dgm:t>
        <a:bodyPr/>
        <a:lstStyle/>
        <a:p>
          <a:endParaRPr lang="en-US"/>
        </a:p>
      </dgm:t>
    </dgm:pt>
    <dgm:pt modelId="{A2F3775C-7DB3-4A01-B013-57CCABFD468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b="0" baseline="0" dirty="0">
              <a:latin typeface="Calibri" panose="020F0502020204030204" pitchFamily="34" charset="0"/>
              <a:cs typeface="Calibri" panose="020F0502020204030204" pitchFamily="34" charset="0"/>
            </a:rPr>
            <a:t>Impacting memory</a:t>
          </a:r>
        </a:p>
      </dgm:t>
    </dgm:pt>
    <dgm:pt modelId="{E5512E73-6976-49CA-9F4B-ED68A19A09E2}" type="parTrans" cxnId="{793875CA-AD3D-4C3A-9C63-BB9E696C7BE8}">
      <dgm:prSet/>
      <dgm:spPr/>
      <dgm:t>
        <a:bodyPr/>
        <a:lstStyle/>
        <a:p>
          <a:endParaRPr lang="en-US"/>
        </a:p>
      </dgm:t>
    </dgm:pt>
    <dgm:pt modelId="{68064D6C-F8A0-4CF0-8E5E-71D2951F380C}" type="sibTrans" cxnId="{793875CA-AD3D-4C3A-9C63-BB9E696C7BE8}">
      <dgm:prSet/>
      <dgm:spPr/>
      <dgm:t>
        <a:bodyPr/>
        <a:lstStyle/>
        <a:p>
          <a:endParaRPr lang="en-US"/>
        </a:p>
      </dgm:t>
    </dgm:pt>
    <dgm:pt modelId="{84739F52-2F0A-4172-ABED-0016C2AD6E70}" type="pres">
      <dgm:prSet presAssocID="{38EFB9EA-93C5-45C0-A8FB-CD8CFDF55510}" presName="root" presStyleCnt="0">
        <dgm:presLayoutVars>
          <dgm:dir/>
          <dgm:resizeHandles val="exact"/>
        </dgm:presLayoutVars>
      </dgm:prSet>
      <dgm:spPr/>
    </dgm:pt>
    <dgm:pt modelId="{53EFE1CD-8024-484C-A6F1-C9E72A96475E}" type="pres">
      <dgm:prSet presAssocID="{8BDA7D34-5E31-4296-A85E-D49CF4B71BDC}" presName="compNode" presStyleCnt="0"/>
      <dgm:spPr/>
    </dgm:pt>
    <dgm:pt modelId="{B7BF71C6-8B7E-466B-A3B9-DB6DA9828FA8}" type="pres">
      <dgm:prSet presAssocID="{8BDA7D34-5E31-4296-A85E-D49CF4B71BD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adio"/>
        </a:ext>
      </dgm:extLst>
    </dgm:pt>
    <dgm:pt modelId="{D6ED35E8-4EE3-4D61-BFAC-BEB86D90A4DC}" type="pres">
      <dgm:prSet presAssocID="{8BDA7D34-5E31-4296-A85E-D49CF4B71BDC}" presName="spaceRect" presStyleCnt="0"/>
      <dgm:spPr/>
    </dgm:pt>
    <dgm:pt modelId="{60D58FC5-9859-4BF0-8BA8-E20960F35F20}" type="pres">
      <dgm:prSet presAssocID="{8BDA7D34-5E31-4296-A85E-D49CF4B71BDC}" presName="textRect" presStyleLbl="revTx" presStyleIdx="0" presStyleCnt="5">
        <dgm:presLayoutVars>
          <dgm:chMax val="1"/>
          <dgm:chPref val="1"/>
        </dgm:presLayoutVars>
      </dgm:prSet>
      <dgm:spPr/>
    </dgm:pt>
    <dgm:pt modelId="{7C177E85-FC14-45F6-B53C-B21505AE0B8B}" type="pres">
      <dgm:prSet presAssocID="{D79B61D9-049B-4E22-806C-2ADA4B941BA4}" presName="sibTrans" presStyleCnt="0"/>
      <dgm:spPr/>
    </dgm:pt>
    <dgm:pt modelId="{B6DF7E36-45E6-4975-AA82-6B6A07A83C3A}" type="pres">
      <dgm:prSet presAssocID="{006217CE-E95F-49AD-9A33-BF1E2BB66DDE}" presName="compNode" presStyleCnt="0"/>
      <dgm:spPr/>
    </dgm:pt>
    <dgm:pt modelId="{A9D2F55B-88EE-4B96-88C4-6C94032CD3AA}" type="pres">
      <dgm:prSet presAssocID="{006217CE-E95F-49AD-9A33-BF1E2BB66DD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CF28611A-8557-4499-972A-2B4A4EED4354}" type="pres">
      <dgm:prSet presAssocID="{006217CE-E95F-49AD-9A33-BF1E2BB66DDE}" presName="spaceRect" presStyleCnt="0"/>
      <dgm:spPr/>
    </dgm:pt>
    <dgm:pt modelId="{9A70E34D-EEBF-492F-97CD-884D2441B44C}" type="pres">
      <dgm:prSet presAssocID="{006217CE-E95F-49AD-9A33-BF1E2BB66DDE}" presName="textRect" presStyleLbl="revTx" presStyleIdx="1" presStyleCnt="5">
        <dgm:presLayoutVars>
          <dgm:chMax val="1"/>
          <dgm:chPref val="1"/>
        </dgm:presLayoutVars>
      </dgm:prSet>
      <dgm:spPr/>
    </dgm:pt>
    <dgm:pt modelId="{B06E971F-074E-4DE8-B631-130BE8EBD8F5}" type="pres">
      <dgm:prSet presAssocID="{DA322BD1-467A-4554-AE9C-82CD149D2BB0}" presName="sibTrans" presStyleCnt="0"/>
      <dgm:spPr/>
    </dgm:pt>
    <dgm:pt modelId="{044825A7-8872-4DF2-9F7B-BAE181216797}" type="pres">
      <dgm:prSet presAssocID="{A09D979A-0FCB-4F4B-83B6-93DF67E2BA72}" presName="compNode" presStyleCnt="0"/>
      <dgm:spPr/>
    </dgm:pt>
    <dgm:pt modelId="{9B800E33-B156-4891-A718-64A2E0CD1844}" type="pres">
      <dgm:prSet presAssocID="{A09D979A-0FCB-4F4B-83B6-93DF67E2BA72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8C2D4CC2-568E-43B6-96A6-F1001274BD34}" type="pres">
      <dgm:prSet presAssocID="{A09D979A-0FCB-4F4B-83B6-93DF67E2BA72}" presName="spaceRect" presStyleCnt="0"/>
      <dgm:spPr/>
    </dgm:pt>
    <dgm:pt modelId="{C360F173-DE1A-40ED-8772-9DF34656B601}" type="pres">
      <dgm:prSet presAssocID="{A09D979A-0FCB-4F4B-83B6-93DF67E2BA72}" presName="textRect" presStyleLbl="revTx" presStyleIdx="2" presStyleCnt="5">
        <dgm:presLayoutVars>
          <dgm:chMax val="1"/>
          <dgm:chPref val="1"/>
        </dgm:presLayoutVars>
      </dgm:prSet>
      <dgm:spPr/>
    </dgm:pt>
    <dgm:pt modelId="{EED9E112-FC68-4BBA-A438-CC9505C21555}" type="pres">
      <dgm:prSet presAssocID="{BFE764D5-45D4-44F9-8576-D98DC21DFDEB}" presName="sibTrans" presStyleCnt="0"/>
      <dgm:spPr/>
    </dgm:pt>
    <dgm:pt modelId="{20073974-D6B1-448D-935C-F5B48DEF5D04}" type="pres">
      <dgm:prSet presAssocID="{A6B804C4-CDC5-4CE6-B5F7-C6D8180F726E}" presName="compNode" presStyleCnt="0"/>
      <dgm:spPr/>
    </dgm:pt>
    <dgm:pt modelId="{2A27AEBD-FF16-4FC2-AF0E-B696C31A4147}" type="pres">
      <dgm:prSet presAssocID="{A6B804C4-CDC5-4CE6-B5F7-C6D8180F726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Yoga"/>
        </a:ext>
      </dgm:extLst>
    </dgm:pt>
    <dgm:pt modelId="{3F3E4898-6E83-4CE2-AF7C-28A575A91B04}" type="pres">
      <dgm:prSet presAssocID="{A6B804C4-CDC5-4CE6-B5F7-C6D8180F726E}" presName="spaceRect" presStyleCnt="0"/>
      <dgm:spPr/>
    </dgm:pt>
    <dgm:pt modelId="{5258C5CD-5C09-4254-9818-BF0BE6985D9A}" type="pres">
      <dgm:prSet presAssocID="{A6B804C4-CDC5-4CE6-B5F7-C6D8180F726E}" presName="textRect" presStyleLbl="revTx" presStyleIdx="3" presStyleCnt="5">
        <dgm:presLayoutVars>
          <dgm:chMax val="1"/>
          <dgm:chPref val="1"/>
        </dgm:presLayoutVars>
      </dgm:prSet>
      <dgm:spPr/>
    </dgm:pt>
    <dgm:pt modelId="{708C91EE-A66C-43B8-A255-E19C42DD11A3}" type="pres">
      <dgm:prSet presAssocID="{11D29EA5-F4B0-4CA1-9776-EBA363BA293A}" presName="sibTrans" presStyleCnt="0"/>
      <dgm:spPr/>
    </dgm:pt>
    <dgm:pt modelId="{0D6D9D59-B22A-4EF7-A00B-AC17BEAE0109}" type="pres">
      <dgm:prSet presAssocID="{A2F3775C-7DB3-4A01-B013-57CCABFD468F}" presName="compNode" presStyleCnt="0"/>
      <dgm:spPr/>
    </dgm:pt>
    <dgm:pt modelId="{988A6485-0916-4A6C-9234-CD85DD593A82}" type="pres">
      <dgm:prSet presAssocID="{A2F3775C-7DB3-4A01-B013-57CCABFD468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651EE867-92C6-408D-9D4C-60D2A6FDFCE5}" type="pres">
      <dgm:prSet presAssocID="{A2F3775C-7DB3-4A01-B013-57CCABFD468F}" presName="spaceRect" presStyleCnt="0"/>
      <dgm:spPr/>
    </dgm:pt>
    <dgm:pt modelId="{D25A03F5-E074-4191-AC42-A7DB84938ACF}" type="pres">
      <dgm:prSet presAssocID="{A2F3775C-7DB3-4A01-B013-57CCABFD468F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6FDD4602-0B55-48ED-9D51-F3E6112F734A}" type="presOf" srcId="{A09D979A-0FCB-4F4B-83B6-93DF67E2BA72}" destId="{C360F173-DE1A-40ED-8772-9DF34656B601}" srcOrd="0" destOrd="0" presId="urn:microsoft.com/office/officeart/2018/2/layout/IconLabelList"/>
    <dgm:cxn modelId="{CA034F3C-6612-4CDF-B499-E956784A5BCE}" type="presOf" srcId="{8BDA7D34-5E31-4296-A85E-D49CF4B71BDC}" destId="{60D58FC5-9859-4BF0-8BA8-E20960F35F20}" srcOrd="0" destOrd="0" presId="urn:microsoft.com/office/officeart/2018/2/layout/IconLabelList"/>
    <dgm:cxn modelId="{E4E33F5D-1D87-45DA-9DDD-1BE33195DFD5}" srcId="{38EFB9EA-93C5-45C0-A8FB-CD8CFDF55510}" destId="{A6B804C4-CDC5-4CE6-B5F7-C6D8180F726E}" srcOrd="3" destOrd="0" parTransId="{C9ED7451-BDAB-4568-99BB-D8AE6860F00A}" sibTransId="{11D29EA5-F4B0-4CA1-9776-EBA363BA293A}"/>
    <dgm:cxn modelId="{BBABAD42-AB0C-488E-B952-70CDCFD5278A}" type="presOf" srcId="{A2F3775C-7DB3-4A01-B013-57CCABFD468F}" destId="{D25A03F5-E074-4191-AC42-A7DB84938ACF}" srcOrd="0" destOrd="0" presId="urn:microsoft.com/office/officeart/2018/2/layout/IconLabelList"/>
    <dgm:cxn modelId="{2BFA8345-1884-437E-A6EA-B98B00D54B4E}" srcId="{38EFB9EA-93C5-45C0-A8FB-CD8CFDF55510}" destId="{A09D979A-0FCB-4F4B-83B6-93DF67E2BA72}" srcOrd="2" destOrd="0" parTransId="{1B588FC3-2E33-48B2-87F5-DE28D9083977}" sibTransId="{BFE764D5-45D4-44F9-8576-D98DC21DFDEB}"/>
    <dgm:cxn modelId="{D2894366-7743-43BB-95B0-3A808C344EB2}" srcId="{38EFB9EA-93C5-45C0-A8FB-CD8CFDF55510}" destId="{8BDA7D34-5E31-4296-A85E-D49CF4B71BDC}" srcOrd="0" destOrd="0" parTransId="{AC5ABF27-3F25-4996-9DE3-0325029F93FB}" sibTransId="{D79B61D9-049B-4E22-806C-2ADA4B941BA4}"/>
    <dgm:cxn modelId="{18F17B57-980C-428C-9B3E-DA41406CFFDF}" srcId="{38EFB9EA-93C5-45C0-A8FB-CD8CFDF55510}" destId="{006217CE-E95F-49AD-9A33-BF1E2BB66DDE}" srcOrd="1" destOrd="0" parTransId="{CFFE152F-4504-4F84-8717-FC8A3A59FBDA}" sibTransId="{DA322BD1-467A-4554-AE9C-82CD149D2BB0}"/>
    <dgm:cxn modelId="{517365A2-65D3-4904-AD52-1F282CDA65D1}" type="presOf" srcId="{38EFB9EA-93C5-45C0-A8FB-CD8CFDF55510}" destId="{84739F52-2F0A-4172-ABED-0016C2AD6E70}" srcOrd="0" destOrd="0" presId="urn:microsoft.com/office/officeart/2018/2/layout/IconLabelList"/>
    <dgm:cxn modelId="{05773AA9-C105-4FD5-BE67-FCE396B8279D}" type="presOf" srcId="{A6B804C4-CDC5-4CE6-B5F7-C6D8180F726E}" destId="{5258C5CD-5C09-4254-9818-BF0BE6985D9A}" srcOrd="0" destOrd="0" presId="urn:microsoft.com/office/officeart/2018/2/layout/IconLabelList"/>
    <dgm:cxn modelId="{793875CA-AD3D-4C3A-9C63-BB9E696C7BE8}" srcId="{38EFB9EA-93C5-45C0-A8FB-CD8CFDF55510}" destId="{A2F3775C-7DB3-4A01-B013-57CCABFD468F}" srcOrd="4" destOrd="0" parTransId="{E5512E73-6976-49CA-9F4B-ED68A19A09E2}" sibTransId="{68064D6C-F8A0-4CF0-8E5E-71D2951F380C}"/>
    <dgm:cxn modelId="{D588E3CA-649E-4588-90E2-348642ABA60E}" type="presOf" srcId="{006217CE-E95F-49AD-9A33-BF1E2BB66DDE}" destId="{9A70E34D-EEBF-492F-97CD-884D2441B44C}" srcOrd="0" destOrd="0" presId="urn:microsoft.com/office/officeart/2018/2/layout/IconLabelList"/>
    <dgm:cxn modelId="{A9BC1F7B-2C56-43F4-ADDD-3C78902F4611}" type="presParOf" srcId="{84739F52-2F0A-4172-ABED-0016C2AD6E70}" destId="{53EFE1CD-8024-484C-A6F1-C9E72A96475E}" srcOrd="0" destOrd="0" presId="urn:microsoft.com/office/officeart/2018/2/layout/IconLabelList"/>
    <dgm:cxn modelId="{C30CD519-1FD6-4952-834A-942DC2E2F416}" type="presParOf" srcId="{53EFE1CD-8024-484C-A6F1-C9E72A96475E}" destId="{B7BF71C6-8B7E-466B-A3B9-DB6DA9828FA8}" srcOrd="0" destOrd="0" presId="urn:microsoft.com/office/officeart/2018/2/layout/IconLabelList"/>
    <dgm:cxn modelId="{55C4EA04-398D-4867-A389-B8A4B233DE2E}" type="presParOf" srcId="{53EFE1CD-8024-484C-A6F1-C9E72A96475E}" destId="{D6ED35E8-4EE3-4D61-BFAC-BEB86D90A4DC}" srcOrd="1" destOrd="0" presId="urn:microsoft.com/office/officeart/2018/2/layout/IconLabelList"/>
    <dgm:cxn modelId="{E5D078DA-CB75-418C-81D6-30D4762F1671}" type="presParOf" srcId="{53EFE1CD-8024-484C-A6F1-C9E72A96475E}" destId="{60D58FC5-9859-4BF0-8BA8-E20960F35F20}" srcOrd="2" destOrd="0" presId="urn:microsoft.com/office/officeart/2018/2/layout/IconLabelList"/>
    <dgm:cxn modelId="{771719A5-0504-4262-A1BB-CB808718AAAD}" type="presParOf" srcId="{84739F52-2F0A-4172-ABED-0016C2AD6E70}" destId="{7C177E85-FC14-45F6-B53C-B21505AE0B8B}" srcOrd="1" destOrd="0" presId="urn:microsoft.com/office/officeart/2018/2/layout/IconLabelList"/>
    <dgm:cxn modelId="{E1B4B0FA-2445-4359-8C36-DA8F3EC7FD90}" type="presParOf" srcId="{84739F52-2F0A-4172-ABED-0016C2AD6E70}" destId="{B6DF7E36-45E6-4975-AA82-6B6A07A83C3A}" srcOrd="2" destOrd="0" presId="urn:microsoft.com/office/officeart/2018/2/layout/IconLabelList"/>
    <dgm:cxn modelId="{5F541EAF-DADF-4C88-BE35-1F60C2AD8A88}" type="presParOf" srcId="{B6DF7E36-45E6-4975-AA82-6B6A07A83C3A}" destId="{A9D2F55B-88EE-4B96-88C4-6C94032CD3AA}" srcOrd="0" destOrd="0" presId="urn:microsoft.com/office/officeart/2018/2/layout/IconLabelList"/>
    <dgm:cxn modelId="{7590648C-9791-438F-93A3-F214E64D2C81}" type="presParOf" srcId="{B6DF7E36-45E6-4975-AA82-6B6A07A83C3A}" destId="{CF28611A-8557-4499-972A-2B4A4EED4354}" srcOrd="1" destOrd="0" presId="urn:microsoft.com/office/officeart/2018/2/layout/IconLabelList"/>
    <dgm:cxn modelId="{A4EE811D-9993-4058-8DCB-C8F6B88B0695}" type="presParOf" srcId="{B6DF7E36-45E6-4975-AA82-6B6A07A83C3A}" destId="{9A70E34D-EEBF-492F-97CD-884D2441B44C}" srcOrd="2" destOrd="0" presId="urn:microsoft.com/office/officeart/2018/2/layout/IconLabelList"/>
    <dgm:cxn modelId="{AB6A409C-25E3-4024-BADC-F0DEAD3BC790}" type="presParOf" srcId="{84739F52-2F0A-4172-ABED-0016C2AD6E70}" destId="{B06E971F-074E-4DE8-B631-130BE8EBD8F5}" srcOrd="3" destOrd="0" presId="urn:microsoft.com/office/officeart/2018/2/layout/IconLabelList"/>
    <dgm:cxn modelId="{38917E97-9CAB-42D5-B048-F9B8F84D5622}" type="presParOf" srcId="{84739F52-2F0A-4172-ABED-0016C2AD6E70}" destId="{044825A7-8872-4DF2-9F7B-BAE181216797}" srcOrd="4" destOrd="0" presId="urn:microsoft.com/office/officeart/2018/2/layout/IconLabelList"/>
    <dgm:cxn modelId="{57CF5D00-97BA-4CB5-B5E1-D95FFCD3C6B2}" type="presParOf" srcId="{044825A7-8872-4DF2-9F7B-BAE181216797}" destId="{9B800E33-B156-4891-A718-64A2E0CD1844}" srcOrd="0" destOrd="0" presId="urn:microsoft.com/office/officeart/2018/2/layout/IconLabelList"/>
    <dgm:cxn modelId="{8E7A99BF-E458-4CB7-BA10-A5A673B3379B}" type="presParOf" srcId="{044825A7-8872-4DF2-9F7B-BAE181216797}" destId="{8C2D4CC2-568E-43B6-96A6-F1001274BD34}" srcOrd="1" destOrd="0" presId="urn:microsoft.com/office/officeart/2018/2/layout/IconLabelList"/>
    <dgm:cxn modelId="{52A5A900-BF62-4A3D-BCD0-2A29A60596EA}" type="presParOf" srcId="{044825A7-8872-4DF2-9F7B-BAE181216797}" destId="{C360F173-DE1A-40ED-8772-9DF34656B601}" srcOrd="2" destOrd="0" presId="urn:microsoft.com/office/officeart/2018/2/layout/IconLabelList"/>
    <dgm:cxn modelId="{B1973F44-B267-459E-BBAD-8C4877FD703F}" type="presParOf" srcId="{84739F52-2F0A-4172-ABED-0016C2AD6E70}" destId="{EED9E112-FC68-4BBA-A438-CC9505C21555}" srcOrd="5" destOrd="0" presId="urn:microsoft.com/office/officeart/2018/2/layout/IconLabelList"/>
    <dgm:cxn modelId="{79149DE6-FE9C-42B8-86B8-B06334CE14AB}" type="presParOf" srcId="{84739F52-2F0A-4172-ABED-0016C2AD6E70}" destId="{20073974-D6B1-448D-935C-F5B48DEF5D04}" srcOrd="6" destOrd="0" presId="urn:microsoft.com/office/officeart/2018/2/layout/IconLabelList"/>
    <dgm:cxn modelId="{1F33926F-7023-4DB7-8174-7DCCED6E4D07}" type="presParOf" srcId="{20073974-D6B1-448D-935C-F5B48DEF5D04}" destId="{2A27AEBD-FF16-4FC2-AF0E-B696C31A4147}" srcOrd="0" destOrd="0" presId="urn:microsoft.com/office/officeart/2018/2/layout/IconLabelList"/>
    <dgm:cxn modelId="{9913F0A1-81D9-4018-9BF0-4BDED6D4F1CF}" type="presParOf" srcId="{20073974-D6B1-448D-935C-F5B48DEF5D04}" destId="{3F3E4898-6E83-4CE2-AF7C-28A575A91B04}" srcOrd="1" destOrd="0" presId="urn:microsoft.com/office/officeart/2018/2/layout/IconLabelList"/>
    <dgm:cxn modelId="{3D72B707-04EC-4408-871E-A80A38B7A8D5}" type="presParOf" srcId="{20073974-D6B1-448D-935C-F5B48DEF5D04}" destId="{5258C5CD-5C09-4254-9818-BF0BE6985D9A}" srcOrd="2" destOrd="0" presId="urn:microsoft.com/office/officeart/2018/2/layout/IconLabelList"/>
    <dgm:cxn modelId="{05989024-D6F4-4170-935F-C14465DD0C32}" type="presParOf" srcId="{84739F52-2F0A-4172-ABED-0016C2AD6E70}" destId="{708C91EE-A66C-43B8-A255-E19C42DD11A3}" srcOrd="7" destOrd="0" presId="urn:microsoft.com/office/officeart/2018/2/layout/IconLabelList"/>
    <dgm:cxn modelId="{98DFFFDD-A401-4104-8B29-B188C7058903}" type="presParOf" srcId="{84739F52-2F0A-4172-ABED-0016C2AD6E70}" destId="{0D6D9D59-B22A-4EF7-A00B-AC17BEAE0109}" srcOrd="8" destOrd="0" presId="urn:microsoft.com/office/officeart/2018/2/layout/IconLabelList"/>
    <dgm:cxn modelId="{06B38A75-26C9-418D-B9CB-D24CA02A6584}" type="presParOf" srcId="{0D6D9D59-B22A-4EF7-A00B-AC17BEAE0109}" destId="{988A6485-0916-4A6C-9234-CD85DD593A82}" srcOrd="0" destOrd="0" presId="urn:microsoft.com/office/officeart/2018/2/layout/IconLabelList"/>
    <dgm:cxn modelId="{E1BB3AC6-F068-428F-ACEE-E7B11F3D77A3}" type="presParOf" srcId="{0D6D9D59-B22A-4EF7-A00B-AC17BEAE0109}" destId="{651EE867-92C6-408D-9D4C-60D2A6FDFCE5}" srcOrd="1" destOrd="0" presId="urn:microsoft.com/office/officeart/2018/2/layout/IconLabelList"/>
    <dgm:cxn modelId="{14C654DA-29BD-4130-B8F1-40CB07D58856}" type="presParOf" srcId="{0D6D9D59-B22A-4EF7-A00B-AC17BEAE0109}" destId="{D25A03F5-E074-4191-AC42-A7DB84938AC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BF71C6-8B7E-466B-A3B9-DB6DA9828FA8}">
      <dsp:nvSpPr>
        <dsp:cNvPr id="0" name=""/>
        <dsp:cNvSpPr/>
      </dsp:nvSpPr>
      <dsp:spPr>
        <a:xfrm>
          <a:off x="482155" y="842043"/>
          <a:ext cx="783896" cy="7838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D58FC5-9859-4BF0-8BA8-E20960F35F20}">
      <dsp:nvSpPr>
        <dsp:cNvPr id="0" name=""/>
        <dsp:cNvSpPr/>
      </dsp:nvSpPr>
      <dsp:spPr>
        <a:xfrm>
          <a:off x="3107" y="1887317"/>
          <a:ext cx="1741992" cy="69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baseline="0" dirty="0">
              <a:latin typeface="Calibri" panose="020F0502020204030204" pitchFamily="34" charset="0"/>
              <a:cs typeface="Calibri" panose="020F0502020204030204" pitchFamily="34" charset="0"/>
            </a:rPr>
            <a:t>Lack of local radio listeners</a:t>
          </a:r>
          <a:endParaRPr lang="en-US" sz="1600" b="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3107" y="1887317"/>
        <a:ext cx="1741992" cy="696796"/>
      </dsp:txXfrm>
    </dsp:sp>
    <dsp:sp modelId="{A9D2F55B-88EE-4B96-88C4-6C94032CD3AA}">
      <dsp:nvSpPr>
        <dsp:cNvPr id="0" name=""/>
        <dsp:cNvSpPr/>
      </dsp:nvSpPr>
      <dsp:spPr>
        <a:xfrm>
          <a:off x="2528996" y="842043"/>
          <a:ext cx="783896" cy="7838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70E34D-EEBF-492F-97CD-884D2441B44C}">
      <dsp:nvSpPr>
        <dsp:cNvPr id="0" name=""/>
        <dsp:cNvSpPr/>
      </dsp:nvSpPr>
      <dsp:spPr>
        <a:xfrm>
          <a:off x="2049948" y="1887317"/>
          <a:ext cx="1741992" cy="69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baseline="0" dirty="0">
              <a:latin typeface="Calibri" panose="020F0502020204030204" pitchFamily="34" charset="0"/>
              <a:cs typeface="Calibri" panose="020F0502020204030204" pitchFamily="34" charset="0"/>
            </a:rPr>
            <a:t>Social media is a huge platform</a:t>
          </a:r>
          <a:endParaRPr lang="en-US" sz="1600" b="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2049948" y="1887317"/>
        <a:ext cx="1741992" cy="696796"/>
      </dsp:txXfrm>
    </dsp:sp>
    <dsp:sp modelId="{9B800E33-B156-4891-A718-64A2E0CD1844}">
      <dsp:nvSpPr>
        <dsp:cNvPr id="0" name=""/>
        <dsp:cNvSpPr/>
      </dsp:nvSpPr>
      <dsp:spPr>
        <a:xfrm>
          <a:off x="4575837" y="842043"/>
          <a:ext cx="783896" cy="78389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60F173-DE1A-40ED-8772-9DF34656B601}">
      <dsp:nvSpPr>
        <dsp:cNvPr id="0" name=""/>
        <dsp:cNvSpPr/>
      </dsp:nvSpPr>
      <dsp:spPr>
        <a:xfrm>
          <a:off x="4096789" y="1887317"/>
          <a:ext cx="1741992" cy="69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baseline="0" dirty="0">
              <a:latin typeface="Calibri" panose="020F0502020204030204" pitchFamily="34" charset="0"/>
              <a:cs typeface="Calibri" panose="020F0502020204030204" pitchFamily="34" charset="0"/>
            </a:rPr>
            <a:t>Limits regarding influencers</a:t>
          </a:r>
          <a:endParaRPr lang="en-US" sz="1600" b="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4096789" y="1887317"/>
        <a:ext cx="1741992" cy="696796"/>
      </dsp:txXfrm>
    </dsp:sp>
    <dsp:sp modelId="{2A27AEBD-FF16-4FC2-AF0E-B696C31A4147}">
      <dsp:nvSpPr>
        <dsp:cNvPr id="0" name=""/>
        <dsp:cNvSpPr/>
      </dsp:nvSpPr>
      <dsp:spPr>
        <a:xfrm>
          <a:off x="6622678" y="842043"/>
          <a:ext cx="783896" cy="78389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58C5CD-5C09-4254-9818-BF0BE6985D9A}">
      <dsp:nvSpPr>
        <dsp:cNvPr id="0" name=""/>
        <dsp:cNvSpPr/>
      </dsp:nvSpPr>
      <dsp:spPr>
        <a:xfrm>
          <a:off x="6143630" y="1887317"/>
          <a:ext cx="1741992" cy="69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baseline="0" dirty="0">
              <a:latin typeface="Calibri" panose="020F0502020204030204" pitchFamily="34" charset="0"/>
              <a:cs typeface="Calibri" panose="020F0502020204030204" pitchFamily="34" charset="0"/>
            </a:rPr>
            <a:t>Busy lifestyles</a:t>
          </a:r>
          <a:endParaRPr lang="en-US" sz="1600" b="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6143630" y="1887317"/>
        <a:ext cx="1741992" cy="696796"/>
      </dsp:txXfrm>
    </dsp:sp>
    <dsp:sp modelId="{988A6485-0916-4A6C-9234-CD85DD593A82}">
      <dsp:nvSpPr>
        <dsp:cNvPr id="0" name=""/>
        <dsp:cNvSpPr/>
      </dsp:nvSpPr>
      <dsp:spPr>
        <a:xfrm>
          <a:off x="8669518" y="842043"/>
          <a:ext cx="783896" cy="78389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5A03F5-E074-4191-AC42-A7DB84938ACF}">
      <dsp:nvSpPr>
        <dsp:cNvPr id="0" name=""/>
        <dsp:cNvSpPr/>
      </dsp:nvSpPr>
      <dsp:spPr>
        <a:xfrm>
          <a:off x="8190471" y="1887317"/>
          <a:ext cx="1741992" cy="69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baseline="0" dirty="0">
              <a:latin typeface="Calibri" panose="020F0502020204030204" pitchFamily="34" charset="0"/>
              <a:cs typeface="Calibri" panose="020F0502020204030204" pitchFamily="34" charset="0"/>
            </a:rPr>
            <a:t>Impacting memory</a:t>
          </a:r>
        </a:p>
      </dsp:txBody>
      <dsp:txXfrm>
        <a:off x="8190471" y="1887317"/>
        <a:ext cx="1741992" cy="6967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23E3BD-8560-49C5-B773-1DD24DB32707}" type="datetimeFigureOut">
              <a:rPr lang="en-GB" smtClean="0"/>
              <a:t>22/11/2021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8CCDD9-F613-473E-B487-D399B9C3257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61615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ED69555-EE48-4B19-812B-4E1068DBF976}"/>
              </a:ext>
            </a:extLst>
          </p:cNvPr>
          <p:cNvSpPr/>
          <p:nvPr/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8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</a:extLst>
          </p:cNvPr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5388" y="863068"/>
            <a:ext cx="6007691" cy="4985916"/>
          </a:xfrm>
        </p:spPr>
        <p:txBody>
          <a:bodyPr anchor="ctr">
            <a:noAutofit/>
          </a:bodyPr>
          <a:lstStyle>
            <a:lvl1pPr algn="l">
              <a:lnSpc>
                <a:spcPct val="125000"/>
              </a:lnSpc>
              <a:defRPr sz="6000" b="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97352" y="863068"/>
            <a:ext cx="3351729" cy="5120069"/>
          </a:xfrm>
        </p:spPr>
        <p:txBody>
          <a:bodyPr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2400" b="0" cap="none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B72EEBA-3A5D-41CE-8465-A45A0F65674E}"/>
              </a:ext>
            </a:extLst>
          </p:cNvPr>
          <p:cNvSpPr/>
          <p:nvPr/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79F4CF2F-CDFA-4A37-837C-819D5238EA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97353" y="6309360"/>
            <a:ext cx="2151134" cy="457200"/>
          </a:xfrm>
        </p:spPr>
        <p:txBody>
          <a:bodyPr/>
          <a:lstStyle/>
          <a:p>
            <a:pPr algn="l"/>
            <a:fld id="{0DCFB061-4267-4D9F-8017-6F550D3068DF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CFECE62A-61A4-407D-8F0B-D459CD977C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55388" y="6309360"/>
            <a:ext cx="6007691" cy="457200"/>
          </a:xfrm>
        </p:spPr>
        <p:txBody>
          <a:bodyPr/>
          <a:lstStyle>
            <a:lvl1pPr algn="r">
              <a:defRPr/>
            </a:lvl1pPr>
          </a:lstStyle>
          <a:p>
            <a:pPr algn="l"/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99FE60A9-FE2A-451F-9244-60FCE7FE9A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14888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A4ED5C-5A53-433E-8A55-46F54CE81DA5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99503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BFD12B6-57DE-4B63-A723-500B050FB7DD}"/>
              </a:ext>
            </a:extLst>
          </p:cNvPr>
          <p:cNvSpPr/>
          <p:nvPr/>
        </p:nvSpPr>
        <p:spPr>
          <a:xfrm>
            <a:off x="0" y="4215384"/>
            <a:ext cx="12192000" cy="2642616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5316" y="1406284"/>
            <a:ext cx="10593694" cy="2597841"/>
          </a:xfrm>
        </p:spPr>
        <p:txBody>
          <a:bodyPr anchor="b">
            <a:normAutofit/>
          </a:bodyPr>
          <a:lstStyle>
            <a:lvl1pPr algn="ctr">
              <a:lnSpc>
                <a:spcPct val="125000"/>
              </a:lnSpc>
              <a:defRPr sz="44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18312" y="4527856"/>
            <a:ext cx="6559018" cy="1570245"/>
          </a:xfrm>
        </p:spPr>
        <p:txBody>
          <a:bodyPr anchor="t"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400" b="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1E2E75-4758-4930-8024-39287C9629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ABC0C-B6DF-45E9-B954-11C99AA62C3E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8B9949-402C-42C2-9A94-16590FC0C5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39D83F6-DAF4-4876-AA41-F246EC970F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613A19-DDA2-44F6-9ED4-F87771C684B8}"/>
              </a:ext>
            </a:extLst>
          </p:cNvPr>
          <p:cNvSpPr/>
          <p:nvPr/>
        </p:nvSpPr>
        <p:spPr>
          <a:xfrm>
            <a:off x="0" y="4215384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25535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5376670" y="705114"/>
            <a:ext cx="6172412" cy="2403846"/>
          </a:xfrm>
        </p:spPr>
        <p:txBody>
          <a:bodyPr anchor="b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670" y="3749040"/>
            <a:ext cx="6172411" cy="2346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B71B9-2624-4F21-93EE-35A78B1A0DAD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6B9B5-A5D1-4099-B52B-78F39AB0AFCB}"/>
              </a:ext>
            </a:extLst>
          </p:cNvPr>
          <p:cNvSpPr/>
          <p:nvPr/>
        </p:nvSpPr>
        <p:spPr>
          <a:xfrm rot="10800000">
            <a:off x="4693920" y="3396997"/>
            <a:ext cx="749808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38153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67" y="658999"/>
            <a:ext cx="6166422" cy="457200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668" y="1116199"/>
            <a:ext cx="6166422" cy="206212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76668" y="3623098"/>
            <a:ext cx="6166421" cy="457200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76670" y="4102370"/>
            <a:ext cx="6166419" cy="20665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37C2A-BE2E-4840-A907-3254E2916C96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26B370B-8381-431F-9492-0EA1205113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A89085-2231-4A9C-B23C-B199A9DD26C5}"/>
              </a:ext>
            </a:extLst>
          </p:cNvPr>
          <p:cNvSpPr/>
          <p:nvPr/>
        </p:nvSpPr>
        <p:spPr>
          <a:xfrm rot="10800000">
            <a:off x="4693920" y="3396997"/>
            <a:ext cx="749808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52319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CD215-1C45-48A0-8534-39FFE8A7C95A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28812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CF41D3-C6B9-4E99-9321-87C4E2168F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63A0F-DEF3-4134-98D0-2E1276938A8B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5BC6EB-07B1-46AF-AC33-E998BC6AA4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E3A0C1-6562-4819-9E88-4C1378FD5D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33799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ACA29BA-0143-49FF-8608-DB1623D99537}"/>
              </a:ext>
            </a:extLst>
          </p:cNvPr>
          <p:cNvSpPr/>
          <p:nvPr/>
        </p:nvSpPr>
        <p:spPr>
          <a:xfrm>
            <a:off x="0" y="0"/>
            <a:ext cx="8248592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53015" y="640079"/>
            <a:ext cx="2796066" cy="2551751"/>
          </a:xfrm>
        </p:spPr>
        <p:txBody>
          <a:bodyPr anchor="b">
            <a:normAutofit/>
          </a:bodyPr>
          <a:lstStyle>
            <a:lvl1pPr algn="l">
              <a:lnSpc>
                <a:spcPct val="135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8818" y="640078"/>
            <a:ext cx="6969693" cy="5455921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753015" y="3223803"/>
            <a:ext cx="2796066" cy="2872197"/>
          </a:xfrm>
        </p:spPr>
        <p:txBody>
          <a:bodyPr anchor="t">
            <a:normAutofit/>
          </a:bodyPr>
          <a:lstStyle>
            <a:lvl1pPr marL="0" indent="0">
              <a:spcBef>
                <a:spcPts val="1400"/>
              </a:spcBef>
              <a:buNone/>
              <a:defRPr sz="18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010CF18-370D-4E80-AE4C-396FFDFCAE5D}"/>
              </a:ext>
            </a:extLst>
          </p:cNvPr>
          <p:cNvSpPr/>
          <p:nvPr/>
        </p:nvSpPr>
        <p:spPr>
          <a:xfrm rot="5400000">
            <a:off x="485159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C5EBFE9C-5A22-4462-9C51-E00C03F55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53015" y="6309360"/>
            <a:ext cx="1734207" cy="457200"/>
          </a:xfrm>
        </p:spPr>
        <p:txBody>
          <a:bodyPr/>
          <a:lstStyle>
            <a:lvl1pPr algn="l">
              <a:defRPr/>
            </a:lvl1pPr>
          </a:lstStyle>
          <a:p>
            <a:fld id="{61A2E4C8-2960-4ADD-862C-4D9643CB15AC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2EBBFF2E-AA66-4B76-9139-CB000B5A45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8818" y="6309360"/>
            <a:ext cx="6993867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44F64C4-BF20-4F6B-B650-57C71C828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35002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34996" y="640079"/>
            <a:ext cx="2714085" cy="2695903"/>
          </a:xfrm>
        </p:spPr>
        <p:txBody>
          <a:bodyPr anchor="b">
            <a:noAutofit/>
          </a:bodyPr>
          <a:lstStyle>
            <a:lvl1pPr algn="l"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248592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834996" y="3429000"/>
            <a:ext cx="2714085" cy="2508026"/>
          </a:xfrm>
        </p:spPr>
        <p:txBody>
          <a:bodyPr anchor="t">
            <a:normAutofit/>
          </a:bodyPr>
          <a:lstStyle>
            <a:lvl1pPr marL="0" indent="0">
              <a:spcBef>
                <a:spcPts val="1400"/>
              </a:spcBef>
              <a:buNone/>
              <a:defRPr sz="18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0949BC8-9ABF-49F6-851C-5DB0B86CA70D}"/>
              </a:ext>
            </a:extLst>
          </p:cNvPr>
          <p:cNvSpPr/>
          <p:nvPr/>
        </p:nvSpPr>
        <p:spPr>
          <a:xfrm rot="5400000">
            <a:off x="485159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E1EE21-E3FA-4D43-B224-C664959637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34997" y="6309360"/>
            <a:ext cx="1645920" cy="457200"/>
          </a:xfrm>
        </p:spPr>
        <p:txBody>
          <a:bodyPr/>
          <a:lstStyle/>
          <a:p>
            <a:fld id="{48BDEA15-09CD-4275-A8E0-385C965F48B0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2D7F83-8993-4ED4-9F02-663CC08505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3678B7-E511-4CE1-BEE5-89E959B9BF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0080" y="6309360"/>
            <a:ext cx="4946592" cy="457200"/>
          </a:xfrm>
        </p:spPr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71639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C61-5547-4A60-8DA1-6699760D9972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81617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24B9D1C6-60D0-4CD1-8F31-F912522EB041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60474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786F82F-1B47-46ED-8EAE-53EF71E59E9A}"/>
              </a:ext>
            </a:extLst>
          </p:cNvPr>
          <p:cNvSpPr/>
          <p:nvPr/>
        </p:nvSpPr>
        <p:spPr>
          <a:xfrm>
            <a:off x="4718302" y="0"/>
            <a:ext cx="747369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2918" y="705113"/>
            <a:ext cx="3411973" cy="5197498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71" y="705113"/>
            <a:ext cx="6172412" cy="5197497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2917" y="6309360"/>
            <a:ext cx="341197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4AF8082C-0922-4249-A612-B415F5231620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76670" y="6309360"/>
            <a:ext cx="4946592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69202" y="6309360"/>
            <a:ext cx="979879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F1BAF6F-6275-4646-9C59-331B29B9550F}"/>
              </a:ext>
            </a:extLst>
          </p:cNvPr>
          <p:cNvSpPr/>
          <p:nvPr/>
        </p:nvSpPr>
        <p:spPr>
          <a:xfrm rot="5400000">
            <a:off x="1257298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37351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  <p:sldLayoutId id="2147483736" r:id="rId2"/>
    <p:sldLayoutId id="2147483737" r:id="rId3"/>
    <p:sldLayoutId id="2147483727" r:id="rId4"/>
    <p:sldLayoutId id="2147483728" r:id="rId5"/>
    <p:sldLayoutId id="2147483733" r:id="rId6"/>
    <p:sldLayoutId id="2147483729" r:id="rId7"/>
    <p:sldLayoutId id="2147483730" r:id="rId8"/>
    <p:sldLayoutId id="2147483731" r:id="rId9"/>
    <p:sldLayoutId id="2147483732" r:id="rId10"/>
    <p:sldLayoutId id="2147483734" r:id="rId11"/>
  </p:sldLayoutIdLst>
  <p:hf sldNum="0" hdr="0" ftr="0" dt="0"/>
  <p:txStyles>
    <p:titleStyle>
      <a:lvl1pPr algn="l" defTabSz="914400" rtl="0" eaLnBrk="1" latinLnBrk="0" hangingPunct="1">
        <a:lnSpc>
          <a:spcPct val="150000"/>
        </a:lnSpc>
        <a:spcBef>
          <a:spcPct val="0"/>
        </a:spcBef>
        <a:buNone/>
        <a:defRPr sz="36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A164D6B-6878-4B9F-A2D0-985D39B17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62F176A-9349-4CD7-8042-59C0200C8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7855" y="-4078"/>
            <a:ext cx="4641096" cy="105654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E90F34C1-23F7-4108-8E3F-3F9489AECF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475" r="126" b="-1"/>
          <a:stretch/>
        </p:blipFill>
        <p:spPr>
          <a:xfrm>
            <a:off x="20" y="1074544"/>
            <a:ext cx="7562606" cy="50698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4E9A171F-91A7-42F8-B25C-E38B244E7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1031500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64738AB-B6BE-4867-889A-52CE4AC8D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5468" y="1095508"/>
            <a:ext cx="4603482" cy="5016893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FDFE0C-612C-474B-B3EF-B0D2979E8E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87032" y="2347236"/>
            <a:ext cx="3754671" cy="2528515"/>
          </a:xfrm>
        </p:spPr>
        <p:txBody>
          <a:bodyPr anchor="b">
            <a:normAutofit fontScale="90000"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Ladies Football community in Carmarthen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7851D67-7085-40E2-B146-F91433A28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144405"/>
            <a:ext cx="7534656" cy="71359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85AAE23-FCB6-4663-907C-0110B0FDC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5468" y="6167615"/>
            <a:ext cx="4603482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C969C2C-E7E3-4052-87D4-61E733EC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12401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C60369F-A41B-4D6E-8990-30E2715C5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1459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10458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2526924-84D3-45FB-A5FE-62D8FCBF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2A6256-1DD0-4E4B-A8B3-9A711B4DB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1760540-185E-4652-BFD2-9B362EF3B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973312-CC91-45CD-BE88-67A400B565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371" y="1044054"/>
            <a:ext cx="10013709" cy="103036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Why Ladies Football?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29789F4-85C1-41A0-83EB-992E22210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D9D367D-6DD2-4A7C-8918-0DCAC2975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DBD990-24BA-44C7-89DE-214260732C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5371" y="2702257"/>
            <a:ext cx="9935571" cy="3426158"/>
          </a:xfrm>
        </p:spPr>
        <p:txBody>
          <a:bodyPr anchor="t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0" dirty="0">
                <a:latin typeface="Calibri" panose="020F0502020204030204" pitchFamily="34" charset="0"/>
                <a:cs typeface="Calibri" panose="020F0502020204030204" pitchFamily="34" charset="0"/>
              </a:rPr>
              <a:t>Zero Ladies teams in the Carmarthen area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0" dirty="0">
                <a:latin typeface="Calibri" panose="020F0502020204030204" pitchFamily="34" charset="0"/>
                <a:cs typeface="Calibri" panose="020F0502020204030204" pitchFamily="34" charset="0"/>
              </a:rPr>
              <a:t>Official teams in neighbouring towns/cities competing in leagues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0" dirty="0">
                <a:latin typeface="Calibri" panose="020F0502020204030204" pitchFamily="34" charset="0"/>
                <a:cs typeface="Calibri" panose="020F0502020204030204" pitchFamily="34" charset="0"/>
              </a:rPr>
              <a:t>Great for community development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0" dirty="0">
                <a:latin typeface="Calibri" panose="020F0502020204030204" pitchFamily="34" charset="0"/>
                <a:cs typeface="Calibri" panose="020F0502020204030204" pitchFamily="34" charset="0"/>
              </a:rPr>
              <a:t>Promotes healthy lifestyle and overall wellbeing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0" dirty="0">
                <a:latin typeface="Calibri" panose="020F0502020204030204" pitchFamily="34" charset="0"/>
                <a:cs typeface="Calibri" panose="020F0502020204030204" pitchFamily="34" charset="0"/>
              </a:rPr>
              <a:t>Lack of gender equality in this sport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18256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186DD79-F4CA-4DD7-9C78-AC180665F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1495508"/>
            <a:ext cx="4426072" cy="436806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F461C5-ACF5-49E3-8A6D-D68B168665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918" y="1952825"/>
            <a:ext cx="3411973" cy="3635693"/>
          </a:xfrm>
        </p:spPr>
        <p:txBody>
          <a:bodyPr>
            <a:normAutofit/>
          </a:bodyPr>
          <a:lstStyle/>
          <a:p>
            <a:pPr>
              <a:lnSpc>
                <a:spcPct val="140000"/>
              </a:lnSpc>
            </a:pPr>
            <a:r>
              <a:rPr lang="en-GB" sz="3100" dirty="0">
                <a:solidFill>
                  <a:schemeClr val="bg1"/>
                </a:solidFill>
              </a:rPr>
              <a:t>WHAT IS THE ISSUE WITH GENDER EQUALITY IN FOOTBALL?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F4857D-F003-4CA1-82AB-00900B10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4426072" cy="151447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1514475"/>
            <a:ext cx="7765922" cy="4356996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E6738EB-6FF0-4AF9-8462-57F4494B8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1501324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B791336-FCAA-4174-9303-B3F37486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051" y="5863306"/>
            <a:ext cx="12192001" cy="994694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A212158-300D-44D0-9CCE-472C3F66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580746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88521F4-D44A-42C5-9BDB-5CA255540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82343-DDDA-4BBA-A423-54AF25721A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7909" y="1565332"/>
            <a:ext cx="6758292" cy="4242131"/>
          </a:xfrm>
        </p:spPr>
        <p:txBody>
          <a:bodyPr>
            <a:normAutofit fontScale="92500"/>
          </a:bodyPr>
          <a:lstStyle/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1400" b="0" dirty="0"/>
              <a:t>Dick Kerr Ladies began the fight against gender equality in 1917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sz="1400" b="0" dirty="0"/>
              <a:t>English Football Association (FA) released this statement in 1921: “Football is quite unsuitable for females and ought not to be encouraged”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sz="1400" b="0" dirty="0"/>
              <a:t>FA further forbid women’s teams the use of football grounds imposing a ban causing a stagnation until the 1960’s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sz="1400" b="0" dirty="0"/>
              <a:t>Reintroduced by Nordic Countries and further spread across Europe and developed more since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sz="1400" b="0" dirty="0"/>
              <a:t>More investment in men’s football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sz="1400" b="0" dirty="0"/>
              <a:t>Differences in prize money (World Cup 2014 and FA Cup 2015)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sz="1400" b="0" dirty="0"/>
              <a:t>Larger coverage on mass media with men’s football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65C2BD6-8200-4A58-8568-6F01831D307A}"/>
              </a:ext>
            </a:extLst>
          </p:cNvPr>
          <p:cNvSpPr txBox="1"/>
          <p:nvPr/>
        </p:nvSpPr>
        <p:spPr>
          <a:xfrm>
            <a:off x="5519454" y="6266917"/>
            <a:ext cx="74079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(BBC, 2015)(</a:t>
            </a:r>
            <a:r>
              <a:rPr lang="it-IT" sz="1400" dirty="0"/>
              <a:t>Pappalardo, Rossi, Natilli and Cintia, 2021) (Petty and Pope, 2018)(Trolan, 2013) </a:t>
            </a:r>
            <a:r>
              <a:rPr lang="en-GB" sz="1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505353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0786F82F-1B47-46ED-8EAE-53EF71E59E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18302" y="0"/>
            <a:ext cx="747369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EF1BAF6F-6275-4646-9C59-331B29B955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257298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72526924-84D3-45FB-A5FE-62D8FCBF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5C2A6256-1DD0-4E4B-A8B3-9A711B4DB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1760540-185E-4652-BFD2-9B362EF3B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8E22B0-C2BB-4852-933A-2F95C3007D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35371" y="1044054"/>
            <a:ext cx="10013709" cy="1030360"/>
          </a:xfrm>
        </p:spPr>
        <p:txBody>
          <a:bodyPr vert="horz" lIns="109728" tIns="109728" rIns="109728" bIns="91440" rtlCol="0" anchor="ctr">
            <a:normAutofit/>
          </a:bodyPr>
          <a:lstStyle/>
          <a:p>
            <a:pPr>
              <a:lnSpc>
                <a:spcPct val="140000"/>
              </a:lnSpc>
            </a:pPr>
            <a:r>
              <a:rPr lang="en-US" sz="2000" b="1" dirty="0">
                <a:solidFill>
                  <a:schemeClr val="bg1"/>
                </a:solidFill>
              </a:rPr>
              <a:t>What approach can be used to communicate this to the community?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729789F4-85C1-41A0-83EB-992E22210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9D9D367D-6DD2-4A7C-8918-0DCAC2975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EB6E89-A590-4FB3-8916-F7AC997FDC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35371" y="2702257"/>
            <a:ext cx="9935571" cy="3426158"/>
          </a:xfrm>
        </p:spPr>
        <p:txBody>
          <a:bodyPr vert="horz" lIns="109728" tIns="109728" rIns="109728" bIns="91440" rtlCol="0" anchor="t">
            <a:normAutofit/>
          </a:bodyPr>
          <a:lstStyle/>
          <a:p>
            <a:pPr indent="-342900">
              <a:lnSpc>
                <a:spcPct val="130000"/>
              </a:lnSpc>
              <a:buFont typeface="Corbel" panose="020B0503020204020204" pitchFamily="34" charset="0"/>
              <a:buChar char="•"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Social Media e.g., Instagram, Facebook, Twitter</a:t>
            </a:r>
          </a:p>
          <a:p>
            <a:pPr indent="-342900">
              <a:lnSpc>
                <a:spcPct val="130000"/>
              </a:lnSpc>
              <a:buFont typeface="Corbel" panose="020B0503020204020204" pitchFamily="34" charset="0"/>
              <a:buChar char="•"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Influencers</a:t>
            </a:r>
          </a:p>
          <a:p>
            <a:pPr indent="-342900">
              <a:lnSpc>
                <a:spcPct val="130000"/>
              </a:lnSpc>
              <a:buFont typeface="Corbel" panose="020B0503020204020204" pitchFamily="34" charset="0"/>
              <a:buChar char="•"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Podcasts</a:t>
            </a:r>
          </a:p>
          <a:p>
            <a:pPr indent="-342900">
              <a:lnSpc>
                <a:spcPct val="130000"/>
              </a:lnSpc>
              <a:buFont typeface="Corbel" panose="020B0503020204020204" pitchFamily="34" charset="0"/>
              <a:buChar char="•"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Posters/Digital Posters</a:t>
            </a:r>
          </a:p>
          <a:p>
            <a:pPr indent="-342900">
              <a:lnSpc>
                <a:spcPct val="130000"/>
              </a:lnSpc>
              <a:buFont typeface="Corbel" panose="020B0503020204020204" pitchFamily="34" charset="0"/>
              <a:buChar char="•"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Leaflets</a:t>
            </a:r>
          </a:p>
          <a:p>
            <a:pPr indent="-342900">
              <a:lnSpc>
                <a:spcPct val="130000"/>
              </a:lnSpc>
              <a:buFont typeface="Corbel" panose="020B0503020204020204" pitchFamily="34" charset="0"/>
              <a:buChar char="•"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Newspaper Adverts</a:t>
            </a:r>
          </a:p>
          <a:p>
            <a:pPr indent="-342900">
              <a:lnSpc>
                <a:spcPct val="130000"/>
              </a:lnSpc>
              <a:buFont typeface="Corbel" panose="020B0503020204020204" pitchFamily="34" charset="0"/>
              <a:buChar char="•"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Local Radio Adverts</a:t>
            </a:r>
          </a:p>
          <a:p>
            <a:pPr indent="-342900">
              <a:lnSpc>
                <a:spcPct val="130000"/>
              </a:lnSpc>
              <a:buFont typeface="Corbel" panose="020B0503020204020204" pitchFamily="34" charset="0"/>
              <a:buChar char="•"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Word of Mouth</a:t>
            </a:r>
          </a:p>
          <a:p>
            <a:pPr indent="-342900">
              <a:lnSpc>
                <a:spcPct val="130000"/>
              </a:lnSpc>
              <a:buFont typeface="Corbel" panose="020B0503020204020204" pitchFamily="34" charset="0"/>
              <a:buChar char="•"/>
            </a:pPr>
            <a:endParaRPr lang="en-US" sz="1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97AA1A8-E1C6-4479-AF23-343B02240AAA}"/>
              </a:ext>
            </a:extLst>
          </p:cNvPr>
          <p:cNvSpPr txBox="1"/>
          <p:nvPr/>
        </p:nvSpPr>
        <p:spPr>
          <a:xfrm>
            <a:off x="9837071" y="6308541"/>
            <a:ext cx="2696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(Kreslake et al, 2018)</a:t>
            </a:r>
          </a:p>
        </p:txBody>
      </p:sp>
    </p:spTree>
    <p:extLst>
      <p:ext uri="{BB962C8B-B14F-4D97-AF65-F5344CB8AC3E}">
        <p14:creationId xmlns:p14="http://schemas.microsoft.com/office/powerpoint/2010/main" val="11852036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0786F82F-1B47-46ED-8EAE-53EF71E59E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18302" y="0"/>
            <a:ext cx="747369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F1BAF6F-6275-4646-9C59-331B29B955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257298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6186DD79-F4CA-4DD7-9C78-AC180665F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1495508"/>
            <a:ext cx="4426072" cy="436806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B0D203-53CB-4FA9-AF40-889ACF34556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2918" y="1952825"/>
            <a:ext cx="3411973" cy="3635693"/>
          </a:xfrm>
        </p:spPr>
        <p:txBody>
          <a:bodyPr vert="horz" lIns="109728" tIns="109728" rIns="109728" bIns="91440" rtlCol="0"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000" b="1" dirty="0">
                <a:solidFill>
                  <a:schemeClr val="bg1"/>
                </a:solidFill>
              </a:rPr>
              <a:t>WHAT ARE THE Appropriate means of communicating?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CF4857D-F003-4CA1-82AB-00900B10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4426072" cy="151447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1514475"/>
            <a:ext cx="7765922" cy="4356996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E6738EB-6FF0-4AF9-8462-57F4494B8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1501324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DB791336-FCAA-4174-9303-B3F37486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051" y="5863306"/>
            <a:ext cx="12192001" cy="994694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CA212158-300D-44D0-9CCE-472C3F66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580746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988521F4-D44A-42C5-9BDB-5CA255540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AE8AB7-88EE-4F20-ABFE-980E408D81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17909" y="2113589"/>
            <a:ext cx="6431173" cy="4039786"/>
          </a:xfrm>
        </p:spPr>
        <p:txBody>
          <a:bodyPr vert="horz" lIns="109728" tIns="109728" rIns="109728" bIns="91440" rtlCol="0" anchor="ctr">
            <a:normAutofit fontScale="85000" lnSpcReduction="20000"/>
          </a:bodyPr>
          <a:lstStyle/>
          <a:p>
            <a:pPr marR="0" lvl="0" indent="-342900" fontAlgn="auto">
              <a:lnSpc>
                <a:spcPct val="130000"/>
              </a:lnSpc>
              <a:spcAft>
                <a:spcPts val="0"/>
              </a:spcAft>
              <a:buClrTx/>
              <a:buSzTx/>
              <a:buFont typeface="Corbel" panose="020B0503020204020204" pitchFamily="34" charset="0"/>
              <a:buChar char="•"/>
              <a:tabLst/>
              <a:defRPr/>
            </a:pPr>
            <a:r>
              <a:rPr kumimoji="0" lang="en-US" sz="1900" b="0" i="0" u="none" strike="noStrike" cap="none" normalizeH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Target Audience</a:t>
            </a:r>
          </a:p>
          <a:p>
            <a:pPr marR="0" lvl="0" indent="-457200" fontAlgn="auto">
              <a:lnSpc>
                <a:spcPct val="130000"/>
              </a:lnSpc>
              <a:spcAft>
                <a:spcPts val="0"/>
              </a:spcAft>
              <a:buClrTx/>
              <a:buSzTx/>
              <a:buFont typeface="Corbel" panose="020B0503020204020204" pitchFamily="34" charset="0"/>
              <a:buAutoNum type="arabicPeriod"/>
              <a:tabLst/>
              <a:defRPr/>
            </a:pPr>
            <a:r>
              <a:rPr kumimoji="0" lang="en-US" sz="1900" b="0" i="0" u="none" strike="noStrike" cap="none" normalizeH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Women (18-40)</a:t>
            </a:r>
          </a:p>
          <a:p>
            <a:pPr marR="0" lvl="0" indent="-457200" fontAlgn="auto">
              <a:lnSpc>
                <a:spcPct val="130000"/>
              </a:lnSpc>
              <a:spcAft>
                <a:spcPts val="0"/>
              </a:spcAft>
              <a:buClrTx/>
              <a:buSzTx/>
              <a:buFont typeface="Corbel" panose="020B0503020204020204" pitchFamily="34" charset="0"/>
              <a:buAutoNum type="arabicPeriod"/>
              <a:tabLst/>
              <a:defRPr/>
            </a:pPr>
            <a:r>
              <a:rPr kumimoji="0" lang="en-US" sz="1900" b="0" i="0" u="none" strike="noStrike" cap="none" normalizeH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Women considered middle aged</a:t>
            </a:r>
          </a:p>
          <a:p>
            <a:pPr marR="0" lvl="0" indent="-457200" fontAlgn="auto">
              <a:lnSpc>
                <a:spcPct val="130000"/>
              </a:lnSpc>
              <a:spcAft>
                <a:spcPts val="0"/>
              </a:spcAft>
              <a:buClrTx/>
              <a:buSzTx/>
              <a:buFont typeface="Corbel" panose="020B0503020204020204" pitchFamily="34" charset="0"/>
              <a:buAutoNum type="arabicPeriod"/>
              <a:tabLst/>
              <a:defRPr/>
            </a:pPr>
            <a:r>
              <a:rPr kumimoji="0" lang="en-US" sz="1900" b="0" i="0" u="none" strike="noStrike" cap="none" normalizeH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New mothers</a:t>
            </a:r>
          </a:p>
          <a:p>
            <a:pPr marR="0" lvl="0" indent="-457200" fontAlgn="auto">
              <a:lnSpc>
                <a:spcPct val="130000"/>
              </a:lnSpc>
              <a:spcAft>
                <a:spcPts val="0"/>
              </a:spcAft>
              <a:buClrTx/>
              <a:buSzTx/>
              <a:buFont typeface="Corbel" panose="020B0503020204020204" pitchFamily="34" charset="0"/>
              <a:buAutoNum type="arabicPeriod"/>
              <a:tabLst/>
              <a:defRPr/>
            </a:pPr>
            <a:r>
              <a:rPr kumimoji="0" lang="en-US" sz="1900" b="0" i="0" u="none" strike="noStrike" cap="none" normalizeH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Mothers in general</a:t>
            </a:r>
          </a:p>
          <a:p>
            <a:pPr marR="0" lvl="0" indent="-457200" fontAlgn="auto">
              <a:lnSpc>
                <a:spcPct val="130000"/>
              </a:lnSpc>
              <a:spcAft>
                <a:spcPts val="0"/>
              </a:spcAft>
              <a:buClrTx/>
              <a:buSzTx/>
              <a:buFont typeface="Corbel" panose="020B0503020204020204" pitchFamily="34" charset="0"/>
              <a:buAutoNum type="arabicPeriod"/>
              <a:tabLst/>
              <a:defRPr/>
            </a:pPr>
            <a:r>
              <a:rPr kumimoji="0" lang="en-US" sz="1900" b="0" i="0" u="none" strike="noStrike" cap="none" normalizeH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Students/Teenagers</a:t>
            </a:r>
            <a:endParaRPr lang="en-US" sz="1900" dirty="0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indent="-342900">
              <a:lnSpc>
                <a:spcPct val="130000"/>
              </a:lnSpc>
              <a:buFont typeface="Corbel" panose="020B0503020204020204" pitchFamily="34" charset="0"/>
              <a:buChar char="•"/>
            </a:pPr>
            <a:r>
              <a:rPr lang="en-US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Tailor it to your audience</a:t>
            </a:r>
          </a:p>
          <a:p>
            <a:pPr indent="-457200">
              <a:lnSpc>
                <a:spcPct val="130000"/>
              </a:lnSpc>
              <a:buFont typeface="Corbel" panose="020B0503020204020204" pitchFamily="34" charset="0"/>
              <a:buAutoNum type="arabicPeriod"/>
            </a:pPr>
            <a:r>
              <a:rPr lang="en-US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Older women can play Walking Football</a:t>
            </a:r>
          </a:p>
          <a:p>
            <a:pPr indent="-457200">
              <a:lnSpc>
                <a:spcPct val="130000"/>
              </a:lnSpc>
              <a:buFont typeface="Corbel" panose="020B0503020204020204" pitchFamily="34" charset="0"/>
              <a:buAutoNum type="arabicPeriod"/>
            </a:pPr>
            <a:r>
              <a:rPr lang="en-US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Sign Language </a:t>
            </a:r>
          </a:p>
          <a:p>
            <a:pPr indent="-457200">
              <a:lnSpc>
                <a:spcPct val="130000"/>
              </a:lnSpc>
              <a:buFont typeface="Corbel" panose="020B0503020204020204" pitchFamily="34" charset="0"/>
              <a:buAutoNum type="arabicPeriod"/>
            </a:pPr>
            <a:r>
              <a:rPr lang="en-US" sz="19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Visual Aids for the deaf community</a:t>
            </a:r>
          </a:p>
          <a:p>
            <a:pPr indent="-457200">
              <a:lnSpc>
                <a:spcPct val="130000"/>
              </a:lnSpc>
              <a:buFont typeface="Corbel" panose="020B0503020204020204" pitchFamily="34" charset="0"/>
              <a:buAutoNum type="arabicPeriod"/>
            </a:pPr>
            <a:endParaRPr lang="en-US" sz="11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457200">
              <a:lnSpc>
                <a:spcPct val="130000"/>
              </a:lnSpc>
              <a:buFont typeface="Corbel" panose="020B0503020204020204" pitchFamily="34" charset="0"/>
              <a:buAutoNum type="arabicPeriod"/>
            </a:pPr>
            <a:endParaRPr lang="en-US" sz="11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457200">
              <a:lnSpc>
                <a:spcPct val="130000"/>
              </a:lnSpc>
              <a:buFont typeface="Corbel" panose="020B0503020204020204" pitchFamily="34" charset="0"/>
              <a:buAutoNum type="arabicPeriod"/>
            </a:pPr>
            <a:endParaRPr lang="en-US" sz="11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457200">
              <a:lnSpc>
                <a:spcPct val="130000"/>
              </a:lnSpc>
              <a:buFont typeface="Corbel" panose="020B0503020204020204" pitchFamily="34" charset="0"/>
              <a:buAutoNum type="arabicPeriod"/>
            </a:pPr>
            <a:endParaRPr lang="en-US" sz="11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A5DB6D-8E15-4806-BE21-3917C3B757C4}"/>
              </a:ext>
            </a:extLst>
          </p:cNvPr>
          <p:cNvSpPr txBox="1"/>
          <p:nvPr/>
        </p:nvSpPr>
        <p:spPr>
          <a:xfrm>
            <a:off x="10202452" y="6277307"/>
            <a:ext cx="26932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(Bourne, 2018)</a:t>
            </a:r>
          </a:p>
        </p:txBody>
      </p:sp>
    </p:spTree>
    <p:extLst>
      <p:ext uri="{BB962C8B-B14F-4D97-AF65-F5344CB8AC3E}">
        <p14:creationId xmlns:p14="http://schemas.microsoft.com/office/powerpoint/2010/main" val="20977956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0786F82F-1B47-46ED-8EAE-53EF71E59E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18302" y="0"/>
            <a:ext cx="747369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EF1BAF6F-6275-4646-9C59-331B29B955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257298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72526924-84D3-45FB-A5FE-62D8FCBF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5C2A6256-1DD0-4E4B-A8B3-9A711B4DB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1760540-185E-4652-BFD2-9B362EF3B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A0D201-F190-4B35-9133-4C192AC177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35371" y="1044054"/>
            <a:ext cx="10013709" cy="1030360"/>
          </a:xfrm>
        </p:spPr>
        <p:txBody>
          <a:bodyPr vert="horz" lIns="109728" tIns="109728" rIns="109728" bIns="91440" rtlCol="0" anchor="ctr">
            <a:normAutofit fontScale="90000"/>
          </a:bodyPr>
          <a:lstStyle/>
          <a:p>
            <a:pPr>
              <a:lnSpc>
                <a:spcPct val="140000"/>
              </a:lnSpc>
            </a:pPr>
            <a:r>
              <a:rPr lang="en-US" sz="2300" b="1" dirty="0">
                <a:solidFill>
                  <a:schemeClr val="bg1"/>
                </a:solidFill>
              </a:rPr>
              <a:t>How to Promote Health and </a:t>
            </a:r>
            <a:r>
              <a:rPr lang="en-GB" sz="2300" b="1" dirty="0">
                <a:solidFill>
                  <a:schemeClr val="bg1"/>
                </a:solidFill>
              </a:rPr>
              <a:t>publicise</a:t>
            </a:r>
            <a:r>
              <a:rPr lang="en-US" sz="2300" b="1" dirty="0">
                <a:solidFill>
                  <a:schemeClr val="bg1"/>
                </a:solidFill>
              </a:rPr>
              <a:t> the message?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729789F4-85C1-41A0-83EB-992E22210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9D9D367D-6DD2-4A7C-8918-0DCAC2975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2BAEBD-B807-47EC-A1F3-2770289086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35371" y="2702257"/>
            <a:ext cx="9935571" cy="3426158"/>
          </a:xfrm>
        </p:spPr>
        <p:txBody>
          <a:bodyPr vert="horz" lIns="109728" tIns="109728" rIns="109728" bIns="91440" rtlCol="0" anchor="t">
            <a:normAutofit fontScale="92500" lnSpcReduction="10000"/>
          </a:bodyPr>
          <a:lstStyle/>
          <a:p>
            <a:pPr indent="-342900">
              <a:lnSpc>
                <a:spcPct val="140000"/>
              </a:lnSpc>
              <a:buFont typeface="Corbel" panose="020B0503020204020204" pitchFamily="34" charset="0"/>
              <a:buChar char="•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Education on gender equality</a:t>
            </a:r>
          </a:p>
          <a:p>
            <a:pPr indent="-342900">
              <a:lnSpc>
                <a:spcPct val="140000"/>
              </a:lnSpc>
              <a:buFont typeface="Corbel" panose="020B0503020204020204" pitchFamily="34" charset="0"/>
              <a:buChar char="•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Education on the importance of exercise</a:t>
            </a:r>
          </a:p>
          <a:p>
            <a:pPr indent="-342900">
              <a:lnSpc>
                <a:spcPct val="140000"/>
              </a:lnSpc>
              <a:buFont typeface="Corbel" panose="020B0503020204020204" pitchFamily="34" charset="0"/>
              <a:buChar char="•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Education on the importance of team sports in connection with overall wellbeing</a:t>
            </a:r>
          </a:p>
          <a:p>
            <a:pPr indent="-342900">
              <a:lnSpc>
                <a:spcPct val="140000"/>
              </a:lnSpc>
              <a:buFont typeface="Corbel" panose="020B0503020204020204" pitchFamily="34" charset="0"/>
              <a:buChar char="•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Shareable content on social media platforms</a:t>
            </a:r>
          </a:p>
          <a:p>
            <a:pPr indent="-342900">
              <a:lnSpc>
                <a:spcPct val="140000"/>
              </a:lnSpc>
              <a:buFont typeface="Corbel" panose="020B0503020204020204" pitchFamily="34" charset="0"/>
              <a:buChar char="•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Information packs for people who don’t use social media</a:t>
            </a:r>
          </a:p>
          <a:p>
            <a:pPr indent="-342900">
              <a:lnSpc>
                <a:spcPct val="140000"/>
              </a:lnSpc>
              <a:buFont typeface="Corbel" panose="020B0503020204020204" pitchFamily="34" charset="0"/>
              <a:buChar char="•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indent="-342900">
              <a:lnSpc>
                <a:spcPct val="140000"/>
              </a:lnSpc>
              <a:buFont typeface="Corbel" panose="020B0503020204020204" pitchFamily="34" charset="0"/>
              <a:buChar char="•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indent="-342900">
              <a:lnSpc>
                <a:spcPct val="140000"/>
              </a:lnSpc>
              <a:buFont typeface="Corbel" panose="020B0503020204020204" pitchFamily="34" charset="0"/>
              <a:buChar char="•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342900">
              <a:lnSpc>
                <a:spcPct val="140000"/>
              </a:lnSpc>
              <a:buFont typeface="Corbel" panose="020B0503020204020204" pitchFamily="34" charset="0"/>
              <a:buChar char="•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54DC1D-A868-4E50-9AFB-CA403FBAA699}"/>
              </a:ext>
            </a:extLst>
          </p:cNvPr>
          <p:cNvSpPr txBox="1"/>
          <p:nvPr/>
        </p:nvSpPr>
        <p:spPr>
          <a:xfrm>
            <a:off x="9975933" y="6184219"/>
            <a:ext cx="23545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(Pluhar et al, 2019) </a:t>
            </a:r>
          </a:p>
        </p:txBody>
      </p:sp>
    </p:spTree>
    <p:extLst>
      <p:ext uri="{BB962C8B-B14F-4D97-AF65-F5344CB8AC3E}">
        <p14:creationId xmlns:p14="http://schemas.microsoft.com/office/powerpoint/2010/main" val="33863753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0786F82F-1B47-46ED-8EAE-53EF71E59E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18302" y="0"/>
            <a:ext cx="747369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EF1BAF6F-6275-4646-9C59-331B29B955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257298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6186DD79-F4CA-4DD7-9C78-AC180665F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1495508"/>
            <a:ext cx="4426072" cy="436806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B2D1F9-AA9B-4AF9-82DC-D6F8AA7A7B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2918" y="1952825"/>
            <a:ext cx="3411973" cy="3635693"/>
          </a:xfrm>
        </p:spPr>
        <p:txBody>
          <a:bodyPr vert="horz" lIns="109728" tIns="109728" rIns="109728" bIns="91440" rtlCol="0"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3300" b="1" dirty="0">
                <a:solidFill>
                  <a:schemeClr val="bg1"/>
                </a:solidFill>
              </a:rPr>
              <a:t>Health prevention and how to </a:t>
            </a:r>
            <a:r>
              <a:rPr lang="en-GB" sz="3300" b="1" dirty="0">
                <a:solidFill>
                  <a:schemeClr val="bg1"/>
                </a:solidFill>
              </a:rPr>
              <a:t>publicise</a:t>
            </a:r>
            <a:r>
              <a:rPr lang="en-US" sz="33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BCF4857D-F003-4CA1-82AB-00900B10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4426072" cy="151447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1514475"/>
            <a:ext cx="7765922" cy="4356996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5E6738EB-6FF0-4AF9-8462-57F4494B8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1501324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DB791336-FCAA-4174-9303-B3F37486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051" y="5863306"/>
            <a:ext cx="12192001" cy="994694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CA212158-300D-44D0-9CCE-472C3F66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580746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988521F4-D44A-42C5-9BDB-5CA255540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82BE0D-DCCC-4BF3-A7C5-3BE790F6DD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39564" y="2575678"/>
            <a:ext cx="6431173" cy="3635693"/>
          </a:xfrm>
        </p:spPr>
        <p:txBody>
          <a:bodyPr vert="horz" lIns="109728" tIns="109728" rIns="109728" bIns="91440" rtlCol="0" anchor="ctr">
            <a:normAutofit/>
          </a:bodyPr>
          <a:lstStyle/>
          <a:p>
            <a:pPr indent="-342900">
              <a:lnSpc>
                <a:spcPct val="140000"/>
              </a:lnSpc>
              <a:buFont typeface="Corbel" panose="020B0503020204020204" pitchFamily="34" charset="0"/>
              <a:buChar char="•"/>
            </a:pP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indent="-285750">
              <a:lnSpc>
                <a:spcPct val="140000"/>
              </a:lnSpc>
              <a:buFont typeface="Corbel" panose="020B0503020204020204" pitchFamily="34" charset="0"/>
              <a:buChar char="•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Target Placements</a:t>
            </a:r>
          </a:p>
          <a:p>
            <a:pPr marL="457200" indent="-457200">
              <a:lnSpc>
                <a:spcPct val="140000"/>
              </a:lnSpc>
              <a:buFont typeface="+mj-lt"/>
              <a:buAutoNum type="arabicPeriod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Eye-catching posters in mother and baby groups</a:t>
            </a:r>
          </a:p>
          <a:p>
            <a:pPr marL="457200" indent="-457200">
              <a:lnSpc>
                <a:spcPct val="140000"/>
              </a:lnSpc>
              <a:buFont typeface="+mj-lt"/>
              <a:buAutoNum type="arabicPeriod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Detailed leaflets in GP’s</a:t>
            </a:r>
          </a:p>
          <a:p>
            <a:pPr marL="457200" indent="-457200">
              <a:lnSpc>
                <a:spcPct val="140000"/>
              </a:lnSpc>
              <a:buFont typeface="+mj-lt"/>
              <a:buAutoNum type="arabicPeriod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Mother blogs</a:t>
            </a:r>
          </a:p>
          <a:p>
            <a:pPr indent="-342900">
              <a:lnSpc>
                <a:spcPct val="140000"/>
              </a:lnSpc>
              <a:buFont typeface="Corbel" panose="020B0503020204020204" pitchFamily="34" charset="0"/>
              <a:buChar char="•"/>
            </a:pPr>
            <a:endParaRPr lang="en-US" sz="2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342900">
              <a:lnSpc>
                <a:spcPct val="140000"/>
              </a:lnSpc>
              <a:buFont typeface="Corbel" panose="020B0503020204020204" pitchFamily="34" charset="0"/>
              <a:buChar char="•"/>
            </a:pPr>
            <a:endParaRPr lang="en-US" sz="2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140000"/>
              </a:lnSpc>
            </a:pPr>
            <a:endParaRPr lang="en-US" sz="2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342900">
              <a:lnSpc>
                <a:spcPct val="140000"/>
              </a:lnSpc>
              <a:buFont typeface="Corbel" panose="020B0503020204020204" pitchFamily="34" charset="0"/>
              <a:buChar char="•"/>
            </a:pPr>
            <a:endParaRPr lang="en-US" sz="2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4A9F10-3C8C-48C6-AC4B-3AC99E329445}"/>
              </a:ext>
            </a:extLst>
          </p:cNvPr>
          <p:cNvSpPr txBox="1"/>
          <p:nvPr/>
        </p:nvSpPr>
        <p:spPr>
          <a:xfrm>
            <a:off x="8455150" y="6335303"/>
            <a:ext cx="43384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(NHS Wales, 2021)(Coll et al, 2019)</a:t>
            </a:r>
          </a:p>
        </p:txBody>
      </p:sp>
    </p:spTree>
    <p:extLst>
      <p:ext uri="{BB962C8B-B14F-4D97-AF65-F5344CB8AC3E}">
        <p14:creationId xmlns:p14="http://schemas.microsoft.com/office/powerpoint/2010/main" val="25135730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72526924-84D3-45FB-A5FE-62D8FCBF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C2A6256-1DD0-4E4B-A8B3-9A711B4DB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41760540-185E-4652-BFD2-9B362EF3B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FDFE3D-BB6F-4EAA-9EAA-07D2534EA6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371" y="1044054"/>
            <a:ext cx="10013709" cy="103036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HOW IS THIS COST EFFECTIVE?</a:t>
            </a: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729789F4-85C1-41A0-83EB-992E22210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9D9D367D-6DD2-4A7C-8918-0DCAC2975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5E0DC3-25ED-4CF8-BC51-A969F60B11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5371" y="2702256"/>
            <a:ext cx="9935571" cy="3990091"/>
          </a:xfrm>
        </p:spPr>
        <p:txBody>
          <a:bodyPr anchor="t">
            <a:normAutofit fontScale="92500" lnSpcReduction="20000"/>
          </a:bodyPr>
          <a:lstStyle/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1900" b="0" dirty="0">
                <a:latin typeface="Calibri" panose="020F0502020204030204" pitchFamily="34" charset="0"/>
                <a:cs typeface="Calibri" panose="020F0502020204030204" pitchFamily="34" charset="0"/>
              </a:rPr>
              <a:t>Metrics</a:t>
            </a:r>
          </a:p>
          <a:p>
            <a:pPr marL="342900" indent="-342900">
              <a:lnSpc>
                <a:spcPct val="130000"/>
              </a:lnSpc>
              <a:buFont typeface="+mj-lt"/>
              <a:buAutoNum type="arabicPeriod"/>
            </a:pPr>
            <a:r>
              <a:rPr lang="en-GB" sz="1900" b="0" dirty="0">
                <a:latin typeface="Calibri" panose="020F0502020204030204" pitchFamily="34" charset="0"/>
                <a:cs typeface="Calibri" panose="020F0502020204030204" pitchFamily="34" charset="0"/>
              </a:rPr>
              <a:t>Radio/TV/Newspaper ads are costly</a:t>
            </a:r>
          </a:p>
          <a:p>
            <a:pPr marL="342900" indent="-342900">
              <a:lnSpc>
                <a:spcPct val="130000"/>
              </a:lnSpc>
              <a:buFont typeface="+mj-lt"/>
              <a:buAutoNum type="arabicPeriod"/>
            </a:pPr>
            <a:r>
              <a:rPr lang="en-GB" sz="1900" b="0" dirty="0">
                <a:latin typeface="Calibri" panose="020F0502020204030204" pitchFamily="34" charset="0"/>
                <a:cs typeface="Calibri" panose="020F0502020204030204" pitchFamily="34" charset="0"/>
              </a:rPr>
              <a:t>Social media is the free</a:t>
            </a:r>
          </a:p>
          <a:p>
            <a:pPr marL="342900" indent="-342900">
              <a:lnSpc>
                <a:spcPct val="130000"/>
              </a:lnSpc>
              <a:buFont typeface="+mj-lt"/>
              <a:buAutoNum type="arabicPeriod"/>
            </a:pPr>
            <a:r>
              <a:rPr lang="en-GB" sz="1900" b="0" dirty="0">
                <a:latin typeface="Calibri" panose="020F0502020204030204" pitchFamily="34" charset="0"/>
                <a:cs typeface="Calibri" panose="020F0502020204030204" pitchFamily="34" charset="0"/>
              </a:rPr>
              <a:t>Leaflets/Posters also come at a cost to produce</a:t>
            </a:r>
          </a:p>
          <a:p>
            <a:pPr marL="342900" indent="-342900">
              <a:lnSpc>
                <a:spcPct val="130000"/>
              </a:lnSpc>
              <a:buFont typeface="+mj-lt"/>
              <a:buAutoNum type="arabicPeriod"/>
            </a:pPr>
            <a:r>
              <a:rPr lang="en-GB" sz="1900" b="0" dirty="0">
                <a:latin typeface="Calibri" panose="020F0502020204030204" pitchFamily="34" charset="0"/>
                <a:cs typeface="Calibri" panose="020F0502020204030204" pitchFamily="34" charset="0"/>
              </a:rPr>
              <a:t>Social Media and digital promotion is the most cost effective</a:t>
            </a:r>
          </a:p>
          <a:p>
            <a:pPr marL="285750" marR="0" lvl="0" indent="-285750" defTabSz="914400" rtl="0" eaLnBrk="1" fontAlgn="auto" latinLnBrk="0" hangingPunct="1">
              <a:lnSpc>
                <a:spcPct val="130000"/>
              </a:lnSpc>
              <a:spcBef>
                <a:spcPts val="93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900" b="0" i="0" u="none" strike="noStrike" kern="1200" cap="none" spc="15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Lack of certainty as engagement is difficult to measure</a:t>
            </a:r>
          </a:p>
          <a:p>
            <a:pPr marL="342900" marR="0" lvl="0" indent="-342900" defTabSz="914400" rtl="0" eaLnBrk="1" fontAlgn="auto" latinLnBrk="0" hangingPunct="1">
              <a:lnSpc>
                <a:spcPct val="130000"/>
              </a:lnSpc>
              <a:spcBef>
                <a:spcPts val="93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900" b="0" i="0" u="none" strike="noStrike" kern="1200" cap="none" spc="15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How are the audience engaging?</a:t>
            </a:r>
          </a:p>
          <a:p>
            <a:pPr marL="342900" marR="0" lvl="0" indent="-342900" defTabSz="914400" rtl="0" eaLnBrk="1" fontAlgn="auto" latinLnBrk="0" hangingPunct="1">
              <a:lnSpc>
                <a:spcPct val="130000"/>
              </a:lnSpc>
              <a:spcBef>
                <a:spcPts val="93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900" b="0" i="0" u="none" strike="noStrike" kern="1200" cap="none" spc="15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Which advert did they engage with?</a:t>
            </a:r>
          </a:p>
          <a:p>
            <a:pPr marL="342900" marR="0" lvl="0" indent="-342900" defTabSz="914400" rtl="0" eaLnBrk="1" fontAlgn="auto" latinLnBrk="0" hangingPunct="1">
              <a:lnSpc>
                <a:spcPct val="130000"/>
              </a:lnSpc>
              <a:spcBef>
                <a:spcPts val="93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900" b="0" i="0" u="none" strike="noStrike" kern="1200" cap="none" spc="15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Did they engage via radio, newspaper ads, visual aids e.g. posters</a:t>
            </a:r>
            <a:r>
              <a:rPr lang="en-GB" sz="1100" b="0" dirty="0">
                <a:latin typeface="Calibri" panose="020F0502020204030204" pitchFamily="34" charset="0"/>
                <a:cs typeface="Calibri" panose="020F0502020204030204" pitchFamily="34" charset="0"/>
              </a:rPr>
              <a:t>?</a:t>
            </a:r>
            <a:endParaRPr kumimoji="0" lang="en-GB" sz="1100" b="1" i="0" u="none" strike="noStrike" kern="1200" cap="none" spc="150" normalizeH="0" baseline="0" noProof="0" dirty="0">
              <a:ln>
                <a:noFill/>
              </a:ln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30000"/>
              </a:lnSpc>
            </a:pPr>
            <a:endParaRPr lang="en-GB" sz="1100" b="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142B248-EB2B-4FB8-B38E-87DFD9560D6D}"/>
              </a:ext>
            </a:extLst>
          </p:cNvPr>
          <p:cNvSpPr txBox="1"/>
          <p:nvPr/>
        </p:nvSpPr>
        <p:spPr>
          <a:xfrm>
            <a:off x="9888539" y="6318674"/>
            <a:ext cx="23034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(Allom et al, 2018)</a:t>
            </a:r>
          </a:p>
        </p:txBody>
      </p:sp>
    </p:spTree>
    <p:extLst>
      <p:ext uri="{BB962C8B-B14F-4D97-AF65-F5344CB8AC3E}">
        <p14:creationId xmlns:p14="http://schemas.microsoft.com/office/powerpoint/2010/main" val="8470872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186DD79-F4CA-4DD7-9C78-AC180665F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1495508"/>
            <a:ext cx="4426072" cy="436806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1192FF-46F7-4555-9B6D-23CCB65511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918" y="1952825"/>
            <a:ext cx="3411973" cy="3635693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HOW TO ASSESS ENGAGEMENT?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F4857D-F003-4CA1-82AB-00900B10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4426072" cy="151447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1514475"/>
            <a:ext cx="7765922" cy="4356996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E6738EB-6FF0-4AF9-8462-57F4494B8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1501324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B791336-FCAA-4174-9303-B3F37486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051" y="5863306"/>
            <a:ext cx="12192001" cy="994694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A212158-300D-44D0-9CCE-472C3F66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580746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88521F4-D44A-42C5-9BDB-5CA255540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D30C66-A102-46BE-A6F3-9509D8B155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7257" y="1952825"/>
            <a:ext cx="7230620" cy="3854637"/>
          </a:xfrm>
        </p:spPr>
        <p:txBody>
          <a:bodyPr>
            <a:normAutofit fontScale="85000" lnSpcReduction="2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b="0" dirty="0">
                <a:latin typeface="Calibri" panose="020F0502020204030204" pitchFamily="34" charset="0"/>
                <a:cs typeface="Calibri" panose="020F0502020204030204" pitchFamily="34" charset="0"/>
              </a:rPr>
              <a:t>How many likes/comments/shares via social media?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b="0" dirty="0">
                <a:latin typeface="Calibri" panose="020F0502020204030204" pitchFamily="34" charset="0"/>
                <a:cs typeface="Calibri" panose="020F0502020204030204" pitchFamily="34" charset="0"/>
              </a:rPr>
              <a:t>How many clicks or follows on social media?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b="0" dirty="0">
                <a:latin typeface="Calibri" panose="020F0502020204030204" pitchFamily="34" charset="0"/>
                <a:cs typeface="Calibri" panose="020F0502020204030204" pitchFamily="34" charset="0"/>
              </a:rPr>
              <a:t>How many site visits via links on social media?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b="0" dirty="0">
                <a:latin typeface="Calibri" panose="020F0502020204030204" pitchFamily="34" charset="0"/>
                <a:cs typeface="Calibri" panose="020F0502020204030204" pitchFamily="34" charset="0"/>
              </a:rPr>
              <a:t>Hold discussions groups in mother and toddler groups?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b="0" dirty="0">
                <a:latin typeface="Calibri" panose="020F0502020204030204" pitchFamily="34" charset="0"/>
                <a:cs typeface="Calibri" panose="020F0502020204030204" pitchFamily="34" charset="0"/>
              </a:rPr>
              <a:t>How many leaflets handed out?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b="0" dirty="0">
                <a:latin typeface="Calibri" panose="020F0502020204030204" pitchFamily="34" charset="0"/>
                <a:cs typeface="Calibri" panose="020F0502020204030204" pitchFamily="34" charset="0"/>
              </a:rPr>
              <a:t>Measuring turnout at meet ups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b="0" dirty="0">
                <a:latin typeface="Calibri" panose="020F0502020204030204" pitchFamily="34" charset="0"/>
                <a:cs typeface="Calibri" panose="020F0502020204030204" pitchFamily="34" charset="0"/>
              </a:rPr>
              <a:t>Online surveys asking ‘How did you hear about us?’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BDB5ADD-87C1-402F-B5C7-1DC3A793370B}"/>
              </a:ext>
            </a:extLst>
          </p:cNvPr>
          <p:cNvSpPr txBox="1"/>
          <p:nvPr/>
        </p:nvSpPr>
        <p:spPr>
          <a:xfrm>
            <a:off x="9957207" y="6258964"/>
            <a:ext cx="25709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(Gough et al, 2017)</a:t>
            </a:r>
          </a:p>
        </p:txBody>
      </p:sp>
    </p:spTree>
    <p:extLst>
      <p:ext uri="{BB962C8B-B14F-4D97-AF65-F5344CB8AC3E}">
        <p14:creationId xmlns:p14="http://schemas.microsoft.com/office/powerpoint/2010/main" val="29492438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2526924-84D3-45FB-A5FE-62D8FCBF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2A6256-1DD0-4E4B-A8B3-9A711B4DB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1760540-185E-4652-BFD2-9B362EF3B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87844A-C278-4256-A168-041A8ED9EB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371" y="1044054"/>
            <a:ext cx="10013709" cy="1030360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WHAT FACTORS MIGHT EFFECT ENGAGEMENT?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29789F4-85C1-41A0-83EB-992E22210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D9D367D-6DD2-4A7C-8918-0DCAC2975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32" name="Content Placeholder 2">
            <a:extLst>
              <a:ext uri="{FF2B5EF4-FFF2-40B4-BE49-F238E27FC236}">
                <a16:creationId xmlns:a16="http://schemas.microsoft.com/office/drawing/2014/main" id="{A7FD78E9-E276-41DE-8BF2-83FE26FE5D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5748968"/>
              </p:ext>
            </p:extLst>
          </p:nvPr>
        </p:nvGraphicFramePr>
        <p:xfrm>
          <a:off x="1535371" y="2702257"/>
          <a:ext cx="9935571" cy="34261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2F40C3D0-1DBD-4642-A8D0-8FCC5A13FAC1}"/>
              </a:ext>
            </a:extLst>
          </p:cNvPr>
          <p:cNvSpPr txBox="1"/>
          <p:nvPr/>
        </p:nvSpPr>
        <p:spPr>
          <a:xfrm>
            <a:off x="8415527" y="6123875"/>
            <a:ext cx="3776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(Kostygina et al, 2020)(Sama, 2019)</a:t>
            </a:r>
          </a:p>
        </p:txBody>
      </p:sp>
    </p:spTree>
    <p:extLst>
      <p:ext uri="{BB962C8B-B14F-4D97-AF65-F5344CB8AC3E}">
        <p14:creationId xmlns:p14="http://schemas.microsoft.com/office/powerpoint/2010/main" val="36322070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186DD79-F4CA-4DD7-9C78-AC180665F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1495508"/>
            <a:ext cx="4426072" cy="436806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C795B6-35AD-4C83-ADA9-E7B11F6FDC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918" y="1952825"/>
            <a:ext cx="3411973" cy="363569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WHAT OUTCOMES TO EXPECT?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F4857D-F003-4CA1-82AB-00900B10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4426072" cy="151447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1514475"/>
            <a:ext cx="7765922" cy="4356996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E6738EB-6FF0-4AF9-8462-57F4494B8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1501324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B791336-FCAA-4174-9303-B3F37486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051" y="5863306"/>
            <a:ext cx="12192001" cy="994694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A212158-300D-44D0-9CCE-472C3F66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580746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88521F4-D44A-42C5-9BDB-5CA255540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57CCF5-7624-44CD-89B9-E4A36AEFC0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1849" y="2293726"/>
            <a:ext cx="6431173" cy="3635693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dirty="0">
                <a:latin typeface="Calibri" panose="020F0502020204030204" pitchFamily="34" charset="0"/>
                <a:cs typeface="Calibri" panose="020F0502020204030204" pitchFamily="34" charset="0"/>
              </a:rPr>
              <a:t>Behaviour change in audience in connection with:</a:t>
            </a:r>
          </a:p>
          <a:p>
            <a:pPr marL="342900" indent="-342900">
              <a:buFont typeface="+mj-lt"/>
              <a:buAutoNum type="arabicPeriod"/>
            </a:pPr>
            <a:r>
              <a:rPr lang="en-GB" b="0" dirty="0">
                <a:latin typeface="Calibri" panose="020F0502020204030204" pitchFamily="34" charset="0"/>
                <a:cs typeface="Calibri" panose="020F0502020204030204" pitchFamily="34" charset="0"/>
              </a:rPr>
              <a:t>Gender equality</a:t>
            </a:r>
          </a:p>
          <a:p>
            <a:pPr marL="342900" indent="-342900">
              <a:buFont typeface="+mj-lt"/>
              <a:buAutoNum type="arabicPeriod"/>
            </a:pPr>
            <a:r>
              <a:rPr lang="en-GB" b="0" dirty="0">
                <a:latin typeface="Calibri" panose="020F0502020204030204" pitchFamily="34" charset="0"/>
                <a:cs typeface="Calibri" panose="020F0502020204030204" pitchFamily="34" charset="0"/>
              </a:rPr>
              <a:t>Maintaining a healthy lifestyle</a:t>
            </a:r>
          </a:p>
          <a:p>
            <a:pPr marL="342900" indent="-342900">
              <a:buFont typeface="+mj-lt"/>
              <a:buAutoNum type="arabicPeriod"/>
            </a:pPr>
            <a:r>
              <a:rPr lang="en-GB" b="0" dirty="0">
                <a:latin typeface="Calibri" panose="020F0502020204030204" pitchFamily="34" charset="0"/>
                <a:cs typeface="Calibri" panose="020F0502020204030204" pitchFamily="34" charset="0"/>
              </a:rPr>
              <a:t>Teams sports benefiting mental health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dirty="0">
                <a:latin typeface="Calibri" panose="020F0502020204030204" pitchFamily="34" charset="0"/>
                <a:cs typeface="Calibri" panose="020F0502020204030204" pitchFamily="34" charset="0"/>
              </a:rPr>
              <a:t>More engagement with digital platforms than non-digital due to age demographics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dirty="0">
                <a:latin typeface="Calibri" panose="020F0502020204030204" pitchFamily="34" charset="0"/>
                <a:cs typeface="Calibri" panose="020F0502020204030204" pitchFamily="34" charset="0"/>
              </a:rPr>
              <a:t>Social media being the primary platform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C006014-DC5A-4090-ADD6-10AF68F0F376}"/>
              </a:ext>
            </a:extLst>
          </p:cNvPr>
          <p:cNvSpPr txBox="1"/>
          <p:nvPr/>
        </p:nvSpPr>
        <p:spPr>
          <a:xfrm>
            <a:off x="8850623" y="6360653"/>
            <a:ext cx="33413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(Edney et al, 2018)(Snyder, 2007)</a:t>
            </a:r>
          </a:p>
        </p:txBody>
      </p:sp>
    </p:spTree>
    <p:extLst>
      <p:ext uri="{BB962C8B-B14F-4D97-AF65-F5344CB8AC3E}">
        <p14:creationId xmlns:p14="http://schemas.microsoft.com/office/powerpoint/2010/main" val="33303227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72526924-84D3-45FB-A5FE-62D8FCBF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5C2A6256-1DD0-4E4B-A8B3-9A711B4DB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1760540-185E-4652-BFD2-9B362EF3B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6A693D-5C7D-49D7-BA9C-6E2E7A3095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371" y="1044054"/>
            <a:ext cx="10013709" cy="103036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WHAT DOES THE FUTURE HOLD?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729789F4-85C1-41A0-83EB-992E22210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9D9D367D-6DD2-4A7C-8918-0DCAC2975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78FF46-958C-42B3-A5A2-0C43C9EE44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5371" y="2702257"/>
            <a:ext cx="9935571" cy="3426158"/>
          </a:xfrm>
        </p:spPr>
        <p:txBody>
          <a:bodyPr anchor="t">
            <a:normAutofit fontScale="92500"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0" dirty="0">
                <a:latin typeface="Calibri" panose="020F0502020204030204" pitchFamily="34" charset="0"/>
                <a:cs typeface="Calibri" panose="020F0502020204030204" pitchFamily="34" charset="0"/>
              </a:rPr>
              <a:t>Football Association of Wales (FAW) vow to “Get on side”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0" dirty="0">
                <a:latin typeface="Calibri" panose="020F0502020204030204" pitchFamily="34" charset="0"/>
                <a:cs typeface="Calibri" panose="020F0502020204030204" pitchFamily="34" charset="0"/>
              </a:rPr>
              <a:t>Six year strategy: “Our Wales: For Her”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0" dirty="0">
                <a:latin typeface="Calibri" panose="020F0502020204030204" pitchFamily="34" charset="0"/>
                <a:cs typeface="Calibri" panose="020F0502020204030204" pitchFamily="34" charset="0"/>
              </a:rPr>
              <a:t>Plans to double participation and investment for growth ladies' football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0" dirty="0">
                <a:latin typeface="Calibri" panose="020F0502020204030204" pitchFamily="34" charset="0"/>
                <a:cs typeface="Calibri" panose="020F0502020204030204" pitchFamily="34" charset="0"/>
              </a:rPr>
              <a:t>Currently 10,000 women registered to play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0" dirty="0">
                <a:latin typeface="Calibri" panose="020F0502020204030204" pitchFamily="34" charset="0"/>
                <a:cs typeface="Calibri" panose="020F0502020204030204" pitchFamily="34" charset="0"/>
              </a:rPr>
              <a:t>Aims to reach 20,000 registered women by 2026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58A82C-1951-43AD-9B55-27EEF3A62FCE}"/>
              </a:ext>
            </a:extLst>
          </p:cNvPr>
          <p:cNvSpPr txBox="1"/>
          <p:nvPr/>
        </p:nvSpPr>
        <p:spPr>
          <a:xfrm>
            <a:off x="6503156" y="6247761"/>
            <a:ext cx="58440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(Women in Football, 2021)(Football Association of Wales, 2021)</a:t>
            </a:r>
          </a:p>
        </p:txBody>
      </p:sp>
    </p:spTree>
    <p:extLst>
      <p:ext uri="{BB962C8B-B14F-4D97-AF65-F5344CB8AC3E}">
        <p14:creationId xmlns:p14="http://schemas.microsoft.com/office/powerpoint/2010/main" val="8912084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6">
            <a:extLst>
              <a:ext uri="{FF2B5EF4-FFF2-40B4-BE49-F238E27FC236}">
                <a16:creationId xmlns:a16="http://schemas.microsoft.com/office/drawing/2014/main" id="{1ED69555-EE48-4B19-812B-4E1068DBF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28" name="Rectangle 10">
            <a:extLst>
              <a:ext uri="{FF2B5EF4-FFF2-40B4-BE49-F238E27FC236}">
                <a16:creationId xmlns:a16="http://schemas.microsoft.com/office/drawing/2014/main" id="{6B72EEBA-3A5D-41CE-8465-A45A0F656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30" name="Rectangle 12">
            <a:extLst>
              <a:ext uri="{FF2B5EF4-FFF2-40B4-BE49-F238E27FC236}">
                <a16:creationId xmlns:a16="http://schemas.microsoft.com/office/drawing/2014/main" id="{EA164D6B-6878-4B9F-A2D0-985D39B17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Rectangle 14">
            <a:extLst>
              <a:ext uri="{FF2B5EF4-FFF2-40B4-BE49-F238E27FC236}">
                <a16:creationId xmlns:a16="http://schemas.microsoft.com/office/drawing/2014/main" id="{362F176A-9349-4CD7-8042-59C0200C8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64471" y="0"/>
            <a:ext cx="3027529" cy="105654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16">
            <a:extLst>
              <a:ext uri="{FF2B5EF4-FFF2-40B4-BE49-F238E27FC236}">
                <a16:creationId xmlns:a16="http://schemas.microsoft.com/office/drawing/2014/main" id="{064738AB-B6BE-4867-889A-52CE4AC8D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1095508"/>
            <a:ext cx="9158373" cy="5016893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528807-B0B4-4843-A713-E71B55F925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9589" y="1709530"/>
            <a:ext cx="7366236" cy="3311479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 algn="l"/>
            <a:r>
              <a:rPr lang="en-US" sz="6600" b="0" cap="all" dirty="0">
                <a:solidFill>
                  <a:schemeClr val="tx2"/>
                </a:solidFill>
              </a:rPr>
              <a:t>THANK YOU FOR LISTENING!</a:t>
            </a:r>
          </a:p>
        </p:txBody>
      </p:sp>
      <p:sp>
        <p:nvSpPr>
          <p:cNvPr id="33" name="Rectangle 18">
            <a:extLst>
              <a:ext uri="{FF2B5EF4-FFF2-40B4-BE49-F238E27FC236}">
                <a16:creationId xmlns:a16="http://schemas.microsoft.com/office/drawing/2014/main" id="{57851D67-7085-40E2-B146-F91433A28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144405"/>
            <a:ext cx="9201530" cy="73455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Rectangle 20">
            <a:extLst>
              <a:ext uri="{FF2B5EF4-FFF2-40B4-BE49-F238E27FC236}">
                <a16:creationId xmlns:a16="http://schemas.microsoft.com/office/drawing/2014/main" id="{91DF095C-665A-4B22-A777-D3196F4951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64472" y="1052464"/>
            <a:ext cx="3027528" cy="5115151"/>
          </a:xfrm>
          <a:prstGeom prst="rect">
            <a:avLst/>
          </a:prstGeom>
          <a:solidFill>
            <a:schemeClr val="accent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E9A171F-91A7-42F8-B25C-E38B244E7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1031500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85AAE23-FCB6-4663-907C-0110B0FDC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61420" y="6167615"/>
            <a:ext cx="3027529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C969C2C-E7E3-4052-87D4-61E733EC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12401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C60369F-A41B-4D6E-8990-30E2715C5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43991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84765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86FF055-1B72-498C-AE7C-584CCE6B5F0B}"/>
              </a:ext>
            </a:extLst>
          </p:cNvPr>
          <p:cNvSpPr txBox="1"/>
          <p:nvPr/>
        </p:nvSpPr>
        <p:spPr>
          <a:xfrm>
            <a:off x="209206" y="87868"/>
            <a:ext cx="694222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+mj-lt"/>
              </a:rPr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24E1986-C103-4528-8430-AFFEFED850FB}"/>
              </a:ext>
            </a:extLst>
          </p:cNvPr>
          <p:cNvSpPr txBox="1"/>
          <p:nvPr/>
        </p:nvSpPr>
        <p:spPr>
          <a:xfrm>
            <a:off x="209207" y="226367"/>
            <a:ext cx="11982793" cy="69729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Allom, V., Jongenelis, M., Slevin, T., Keightley, S., Phillips, F., Beasley, S. and Pettigrew, S. (2018). </a:t>
            </a:r>
            <a:r>
              <a:rPr lang="en-GB" sz="1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Comparing the Cost-Effectiveness of Campaigns Delivered via Various Combinations of Television and Online Media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Frontiers in Public Health. Vol 6 (83) pp 1-12.</a:t>
            </a:r>
            <a:endParaRPr lang="en-GB" sz="9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BBC. (2015). </a:t>
            </a:r>
            <a:r>
              <a:rPr lang="en-GB" sz="1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Are men and women equal in sport?.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Available at: https://www.bbc.co.uk/newsround/33462943 (Accessed 15 November 2021). </a:t>
            </a:r>
            <a:endParaRPr lang="en-GB" sz="9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Bourne, L. (2018). </a:t>
            </a:r>
            <a:r>
              <a:rPr lang="en-GB" sz="1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Targeted Communication: The Key to Effective Stakeholder Engagement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Procedia – Social and Behavioural Sciences. Vol 226 pp 431-438.</a:t>
            </a:r>
            <a:endParaRPr lang="en-GB" sz="9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Coll, C., Domingues, M. R., Stein, A., da Silva, B., Bassani, D. G., Hartwig, F. P., da Silva, I., da Silveira, M. F., da Silva, S. G., &amp; Bertoldi, A. D. (2019). </a:t>
            </a:r>
            <a:r>
              <a:rPr lang="en-GB" sz="1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Efficacy of Regular Exercise During Pregnancy on the Prevention of Postpartum Depression: The PAMELA Randomized Clinical Trial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JAMA Network Open. Vol 2(1).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US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Edney, S., Bogomolova, S., Ryan, J., Olds, T., Sanders, I., &amp; Maher, C. (2018). </a:t>
            </a:r>
            <a:r>
              <a:rPr lang="en-US" sz="9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Creating Engaging Health Promotion Campaigns on Social Media: Observations and Lessons From Fitbit and Garmin</a:t>
            </a:r>
            <a:r>
              <a:rPr lang="en-US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Journal of medical Internet research. Vol 20 (12) </a:t>
            </a:r>
            <a:endParaRPr lang="en-GB" sz="9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Football Association of Wales. (2020). Major Restructure for Women’s Game in Wales. Available at: https://www.faw.cymru/en/news/major-restructure-womens-game-wales/ (Accessed 09 November 2021).</a:t>
            </a:r>
            <a:endParaRPr lang="en-GB" sz="9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Gough, A., Hunter, R.F., Ajao, O., Jurek, A., McKeown, G., Hong, J., Barrett, E., Ferguson, M., McElwee, G., McCarthy, M. and Kee, F. (2017). </a:t>
            </a:r>
            <a:r>
              <a:rPr lang="en-GB" sz="1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Tweet for Behavior Change: Using Social Media for the Dissemination of Public Health Messages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JMIR Public Health and Surveillance. Vol 3 (1). </a:t>
            </a:r>
            <a:endParaRPr lang="en-GB" sz="9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Kostygina, G., Tran, H., Binns, S., Szczypka, G,. Emery, S., Vallone, D. and Hair, E. (2020). </a:t>
            </a:r>
            <a:r>
              <a:rPr lang="en-GB" sz="1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Boosting Health Campaign Reach and Engagement Through Use of Social Media Influencers and Memes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Social Media + Society. Vol 6 (2) pp 1-12.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US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Kreslake, J.M., Elkins, A., Thomas, C.N., Gates, S. and Lehman, T. (2019). </a:t>
            </a:r>
            <a:r>
              <a:rPr lang="en-US" sz="9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Use of Mass Communication by Public Health Programs in Nonmetropolitan Regions</a:t>
            </a:r>
            <a:r>
              <a:rPr lang="en-US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Preventing Chronic Disease  Vol 16.</a:t>
            </a:r>
            <a:endParaRPr lang="en-GB" sz="9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NHS111Wales. (2021). </a:t>
            </a:r>
            <a:r>
              <a:rPr lang="en-GB" sz="1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Postnatal Depression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https://111.wales.nhs.uk/encyclopaedia/p/article/postnataldepression/ (Accessed 19 November 2021).</a:t>
            </a:r>
            <a:endParaRPr lang="en-GB" sz="9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Pappalardo, L., Rossi, A., Natilli, M. and Cintia, P. (2021). </a:t>
            </a:r>
            <a:r>
              <a:rPr lang="en-GB" sz="1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Explaining the difference between men’s and women’s football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PLOS ONE. Vol 16 (8).</a:t>
            </a:r>
            <a:endParaRPr lang="en-GB" sz="9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Petty, K. and Pope, S. (2018). </a:t>
            </a:r>
            <a:r>
              <a:rPr lang="en-GB" sz="1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New Age for Media Coverage of Women’s Sport? An Analysis of English Media Coverage of the 2015 FIFA Women’s World Cup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Sociology. Vol 53 (3) pp 486-502.</a:t>
            </a:r>
            <a:endParaRPr lang="en-GB" sz="9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Pluhar, E., McCracken, C., Griffith, K. L., Christino, M. A., Sugimoto, D., &amp; Meehan, W. P., 3</a:t>
            </a:r>
            <a:r>
              <a:rPr lang="en-GB" sz="10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rd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(2019). </a:t>
            </a:r>
            <a:r>
              <a:rPr lang="en-GB" sz="1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Team Sport Athletes May Be Less Likely To Suffer Anxiety or Depression than Individual Sport Athletes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Journal of sports science &amp; medicine, 18 (3) pp 490–496.</a:t>
            </a:r>
            <a:endParaRPr lang="en-GB" sz="9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Snyder, L. (2007). </a:t>
            </a:r>
            <a:r>
              <a:rPr lang="en-GB" sz="1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Health Communication Campaigns and Their Impact on Behaviour.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Journal of nutrition education and behaviour. Vol 39 (2) pp 32-40.</a:t>
            </a:r>
            <a:endParaRPr lang="en-GB" sz="9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Sama, R. (2019). </a:t>
            </a:r>
            <a:r>
              <a:rPr lang="en-GB" sz="1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Impact of Media Advertisements on Consumer Behaviour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Journal of Creative Communications. Vol 14 (1) pp 54-68.</a:t>
            </a:r>
            <a:endParaRPr lang="en-GB" sz="9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Trolan, E.J. (2013). </a:t>
            </a:r>
            <a:r>
              <a:rPr lang="en-GB" sz="1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impact of the media on gender inequality within sport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Procedia - Social and Behavioral Sciences. Vol 91 pp 215-227.</a:t>
            </a:r>
            <a:endParaRPr lang="en-GB" sz="9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Women in Football. (2021). </a:t>
            </a:r>
            <a:r>
              <a:rPr lang="en-GB" sz="1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FAW'S Ambitious #Getonside Pledge To Transform Women’s Football In Wales. 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https://www.womeninfootball.co.uk/news/2021/10/27/faws-ambitious-getonside-pledge-to-transform-womens-football-in-wales/ (Accessed 12 November 2021).</a:t>
            </a:r>
            <a:endParaRPr lang="en-GB" sz="9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2268022"/>
      </p:ext>
    </p:extLst>
  </p:cSld>
  <p:clrMapOvr>
    <a:masterClrMapping/>
  </p:clrMapOvr>
</p:sld>
</file>

<file path=ppt/theme/theme1.xml><?xml version="1.0" encoding="utf-8"?>
<a:theme xmlns:a="http://schemas.openxmlformats.org/drawingml/2006/main" name="ShojiVTI">
  <a:themeElements>
    <a:clrScheme name="AnalogousFromRegularSeedLeftStep">
      <a:dk1>
        <a:srgbClr val="000000"/>
      </a:dk1>
      <a:lt1>
        <a:srgbClr val="FFFFFF"/>
      </a:lt1>
      <a:dk2>
        <a:srgbClr val="311C22"/>
      </a:dk2>
      <a:lt2>
        <a:srgbClr val="F0F3F3"/>
      </a:lt2>
      <a:accent1>
        <a:srgbClr val="E75429"/>
      </a:accent1>
      <a:accent2>
        <a:srgbClr val="D5173B"/>
      </a:accent2>
      <a:accent3>
        <a:srgbClr val="E7299C"/>
      </a:accent3>
      <a:accent4>
        <a:srgbClr val="D117D5"/>
      </a:accent4>
      <a:accent5>
        <a:srgbClr val="9329E7"/>
      </a:accent5>
      <a:accent6>
        <a:srgbClr val="462ED9"/>
      </a:accent6>
      <a:hlink>
        <a:srgbClr val="3A96B0"/>
      </a:hlink>
      <a:folHlink>
        <a:srgbClr val="7F7F7F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ojiVTI" id="{00D0DDEB-E771-48E5-9E96-0647434F08B1}" vid="{9D22D596-7FD0-4F89-958C-AD79A094911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1264</TotalTime>
  <Words>1486</Words>
  <Application>Microsoft Office PowerPoint</Application>
  <PresentationFormat>Widescreen</PresentationFormat>
  <Paragraphs>121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Meiryo</vt:lpstr>
      <vt:lpstr>Arial</vt:lpstr>
      <vt:lpstr>Calibri</vt:lpstr>
      <vt:lpstr>Corbel</vt:lpstr>
      <vt:lpstr>ShojiVTI</vt:lpstr>
      <vt:lpstr>Ladies Football community in Carmarthen</vt:lpstr>
      <vt:lpstr>Why Ladies Football?</vt:lpstr>
      <vt:lpstr>WHAT IS THE ISSUE WITH GENDER EQUALITY IN FOOTBALL?</vt:lpstr>
      <vt:lpstr>What approach can be used to communicate this to the community?</vt:lpstr>
      <vt:lpstr>WHAT ARE THE Appropriate means of communicating?</vt:lpstr>
      <vt:lpstr>How to Promote Health and publicise the message?</vt:lpstr>
      <vt:lpstr>Health prevention and how to publicise?</vt:lpstr>
      <vt:lpstr>HOW IS THIS COST EFFECTIVE?</vt:lpstr>
      <vt:lpstr>HOW TO ASSESS ENGAGEMENT?</vt:lpstr>
      <vt:lpstr>WHAT FACTORS MIGHT EFFECT ENGAGEMENT?</vt:lpstr>
      <vt:lpstr>WHAT OUTCOMES TO EXPECT?</vt:lpstr>
      <vt:lpstr>WHAT DOES THE FUTURE HOLD?</vt:lpstr>
      <vt:lpstr>THANK YOU FOR LISTENING!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Ladies Football in Carmarthen</dc:title>
  <dc:creator>sachapowell3@outlook.com</dc:creator>
  <cp:lastModifiedBy>sachapowell3@outlook.com</cp:lastModifiedBy>
  <cp:revision>23</cp:revision>
  <dcterms:created xsi:type="dcterms:W3CDTF">2021-11-09T19:57:52Z</dcterms:created>
  <dcterms:modified xsi:type="dcterms:W3CDTF">2021-11-22T20:40:00Z</dcterms:modified>
</cp:coreProperties>
</file>