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7A5FB-088B-4CF1-8410-92053734FF22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7ABF-138F-4EEF-B03B-DC4A14DC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417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7A5FB-088B-4CF1-8410-92053734FF22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7ABF-138F-4EEF-B03B-DC4A14DC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507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7A5FB-088B-4CF1-8410-92053734FF22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7ABF-138F-4EEF-B03B-DC4A14DC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239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7A5FB-088B-4CF1-8410-92053734FF22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7ABF-138F-4EEF-B03B-DC4A14DC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125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7A5FB-088B-4CF1-8410-92053734FF22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7ABF-138F-4EEF-B03B-DC4A14DC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9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7A5FB-088B-4CF1-8410-92053734FF22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7ABF-138F-4EEF-B03B-DC4A14DC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016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7A5FB-088B-4CF1-8410-92053734FF22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7ABF-138F-4EEF-B03B-DC4A14DC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08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7A5FB-088B-4CF1-8410-92053734FF22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7ABF-138F-4EEF-B03B-DC4A14DC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980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7A5FB-088B-4CF1-8410-92053734FF22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7ABF-138F-4EEF-B03B-DC4A14DC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298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7A5FB-088B-4CF1-8410-92053734FF22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7ABF-138F-4EEF-B03B-DC4A14DC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918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7A5FB-088B-4CF1-8410-92053734FF22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7ABF-138F-4EEF-B03B-DC4A14DCB30C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654642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7A5FB-088B-4CF1-8410-92053734FF22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7ABF-138F-4EEF-B03B-DC4A14DC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144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7A5FB-088B-4CF1-8410-92053734FF22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7ABF-138F-4EEF-B03B-DC4A14DCB30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38140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7A5FB-088B-4CF1-8410-92053734FF22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7ABF-138F-4EEF-B03B-DC4A14DC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4660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7A5FB-088B-4CF1-8410-92053734FF22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7ABF-138F-4EEF-B03B-DC4A14DC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8541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7A5FB-088B-4CF1-8410-92053734FF22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07ABF-138F-4EEF-B03B-DC4A14DC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769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27A5FB-088B-4CF1-8410-92053734FF22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6807ABF-138F-4EEF-B03B-DC4A14DC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942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5AFEAC9-A9CF-4AB7-8AAB-3F70800844EB}"/>
              </a:ext>
            </a:extLst>
          </p:cNvPr>
          <p:cNvSpPr/>
          <p:nvPr/>
        </p:nvSpPr>
        <p:spPr>
          <a:xfrm>
            <a:off x="1367132" y="2551837"/>
            <a:ext cx="882164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Roman Dining and Banqueting</a:t>
            </a:r>
          </a:p>
          <a:p>
            <a:pPr algn="ctr"/>
            <a:r>
              <a:rPr lang="en-US" sz="5400" b="0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Convivia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873446-2B97-4929-AC8D-52C4C18B60F9}"/>
              </a:ext>
            </a:extLst>
          </p:cNvPr>
          <p:cNvSpPr txBox="1"/>
          <p:nvPr/>
        </p:nvSpPr>
        <p:spPr>
          <a:xfrm>
            <a:off x="0" y="6488668"/>
            <a:ext cx="73549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Presented by: Angela, Claire, Jodie and Niamh</a:t>
            </a:r>
          </a:p>
        </p:txBody>
      </p:sp>
    </p:spTree>
    <p:extLst>
      <p:ext uri="{BB962C8B-B14F-4D97-AF65-F5344CB8AC3E}">
        <p14:creationId xmlns:p14="http://schemas.microsoft.com/office/powerpoint/2010/main" val="19713341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DD0DD0F-B53B-4F6C-8CEB-37B16244E143}"/>
              </a:ext>
            </a:extLst>
          </p:cNvPr>
          <p:cNvSpPr/>
          <p:nvPr/>
        </p:nvSpPr>
        <p:spPr>
          <a:xfrm>
            <a:off x="4198265" y="131371"/>
            <a:ext cx="36086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sz="54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E8479C-E9A8-4B14-85EB-D5F3F5A3E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7328" y="1237124"/>
            <a:ext cx="5430907" cy="485160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97B1E4A-8CC5-4458-B37B-2BC638889765}"/>
              </a:ext>
            </a:extLst>
          </p:cNvPr>
          <p:cNvSpPr txBox="1"/>
          <p:nvPr/>
        </p:nvSpPr>
        <p:spPr>
          <a:xfrm>
            <a:off x="410817" y="1895061"/>
            <a:ext cx="557916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explore how extremely important social status was within Rome.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Compare and contrast dining and banqueting amongst the ‘ordinary’ Roman family and the ‘elite’ Roman family.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685274-214E-4285-848F-33660F31F9B6}"/>
              </a:ext>
            </a:extLst>
          </p:cNvPr>
          <p:cNvSpPr txBox="1"/>
          <p:nvPr/>
        </p:nvSpPr>
        <p:spPr>
          <a:xfrm>
            <a:off x="7075415" y="6128390"/>
            <a:ext cx="4982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multigenerational banquet depicted on a mural from Pompeii (1st century AD)</a:t>
            </a:r>
          </a:p>
        </p:txBody>
      </p:sp>
    </p:spTree>
    <p:extLst>
      <p:ext uri="{BB962C8B-B14F-4D97-AF65-F5344CB8AC3E}">
        <p14:creationId xmlns:p14="http://schemas.microsoft.com/office/powerpoint/2010/main" val="2385237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5658898-1BB4-470F-A965-B997DFC640A9}"/>
              </a:ext>
            </a:extLst>
          </p:cNvPr>
          <p:cNvSpPr/>
          <p:nvPr/>
        </p:nvSpPr>
        <p:spPr>
          <a:xfrm>
            <a:off x="2122536" y="144621"/>
            <a:ext cx="7859844" cy="923330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54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cs typeface="Times New Roman"/>
              </a:rPr>
              <a:t>General</a:t>
            </a:r>
            <a:r>
              <a:rPr lang="en-US" sz="5400" b="0" u="sng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cs typeface="Times New Roman"/>
              </a:rPr>
              <a:t> Dining/Banqueting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41DEFF-97CC-4D49-80A2-AA048F34A333}"/>
              </a:ext>
            </a:extLst>
          </p:cNvPr>
          <p:cNvSpPr txBox="1"/>
          <p:nvPr/>
        </p:nvSpPr>
        <p:spPr>
          <a:xfrm>
            <a:off x="1738875" y="2847772"/>
            <a:ext cx="862716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“The Romans…. are fond of quoting a witty and sociable person who said, after a solitary meal, ‘I have eaten, but not dined today,’ implying that a dinner always requires friendly sociability for seasoning.” –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Plutarch,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Talk</a:t>
            </a:r>
          </a:p>
        </p:txBody>
      </p:sp>
    </p:spTree>
    <p:extLst>
      <p:ext uri="{BB962C8B-B14F-4D97-AF65-F5344CB8AC3E}">
        <p14:creationId xmlns:p14="http://schemas.microsoft.com/office/powerpoint/2010/main" val="1740225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2D4B97C-8C86-4DCC-903A-FF78C3952619}"/>
              </a:ext>
            </a:extLst>
          </p:cNvPr>
          <p:cNvSpPr/>
          <p:nvPr/>
        </p:nvSpPr>
        <p:spPr>
          <a:xfrm>
            <a:off x="3237722" y="0"/>
            <a:ext cx="49744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Meal Preparation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3EE252-6080-4A36-A224-C3694AC3D0F6}"/>
              </a:ext>
            </a:extLst>
          </p:cNvPr>
          <p:cNvSpPr txBox="1"/>
          <p:nvPr/>
        </p:nvSpPr>
        <p:spPr>
          <a:xfrm>
            <a:off x="649357" y="2146852"/>
            <a:ext cx="6493565" cy="267765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/>
                <a:cs typeface="Times New Roman"/>
              </a:rPr>
              <a:t>Within a banquet, slaves were essential for preparations. 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well off ‘elite’ families, are have said to hire outside staff (outside caterers).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56C4D2-BD68-4506-B8C4-0EF3D8861C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2922" y="1772891"/>
            <a:ext cx="4664463" cy="377976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20063AB-E5FC-420A-A2A9-FA6DF14328C0}"/>
              </a:ext>
            </a:extLst>
          </p:cNvPr>
          <p:cNvSpPr txBox="1"/>
          <p:nvPr/>
        </p:nvSpPr>
        <p:spPr>
          <a:xfrm>
            <a:off x="9475153" y="5552660"/>
            <a:ext cx="3684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Athy College History</a:t>
            </a:r>
          </a:p>
        </p:txBody>
      </p:sp>
    </p:spTree>
    <p:extLst>
      <p:ext uri="{BB962C8B-B14F-4D97-AF65-F5344CB8AC3E}">
        <p14:creationId xmlns:p14="http://schemas.microsoft.com/office/powerpoint/2010/main" val="13352615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90829" y="0"/>
            <a:ext cx="56284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Menu Comparisons</a:t>
            </a:r>
          </a:p>
        </p:txBody>
      </p:sp>
      <p:pic>
        <p:nvPicPr>
          <p:cNvPr id="10" name="Picture 10" descr="A picture containing sitting, indoor, dark&#10;&#10;Description generated with high confidence">
            <a:extLst>
              <a:ext uri="{FF2B5EF4-FFF2-40B4-BE49-F238E27FC236}">
                <a16:creationId xmlns:a16="http://schemas.microsoft.com/office/drawing/2014/main" id="{7DD16F99-B9CD-4A99-ADCB-BA762A3979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941" y="1665743"/>
            <a:ext cx="3711145" cy="2733623"/>
          </a:xfrm>
          <a:prstGeom prst="rect">
            <a:avLst/>
          </a:prstGeom>
        </p:spPr>
      </p:pic>
      <p:pic>
        <p:nvPicPr>
          <p:cNvPr id="12" name="Picture 12" descr="A table topped with plates of food&#10;&#10;Description generated with very high confidence">
            <a:extLst>
              <a:ext uri="{FF2B5EF4-FFF2-40B4-BE49-F238E27FC236}">
                <a16:creationId xmlns:a16="http://schemas.microsoft.com/office/drawing/2014/main" id="{2E4B03AB-970E-4E32-B35F-0F19A7EB54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2076" y="1525030"/>
            <a:ext cx="4534929" cy="340634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F5416C5-2BBC-4460-B47D-062D2449251D}"/>
              </a:ext>
            </a:extLst>
          </p:cNvPr>
          <p:cNvSpPr txBox="1"/>
          <p:nvPr/>
        </p:nvSpPr>
        <p:spPr>
          <a:xfrm>
            <a:off x="378941" y="4394885"/>
            <a:ext cx="3649360" cy="30777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Times New Roman"/>
                <a:cs typeface="Times New Roman"/>
              </a:rPr>
              <a:t>Bread found in an oven at Pompeii.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E581814-9283-4B49-880B-12B0EF5154A7}"/>
              </a:ext>
            </a:extLst>
          </p:cNvPr>
          <p:cNvSpPr txBox="1"/>
          <p:nvPr/>
        </p:nvSpPr>
        <p:spPr>
          <a:xfrm>
            <a:off x="6751681" y="5011436"/>
            <a:ext cx="4401063" cy="30777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Times New Roman"/>
                <a:cs typeface="Times New Roman"/>
              </a:rPr>
              <a:t>Mainly consisted of: Cheeses, fruits, bread and cheese.</a:t>
            </a:r>
            <a:r>
              <a:rPr lang="en-US" sz="1200" dirty="0">
                <a:latin typeface="Times New Roman"/>
                <a:cs typeface="Times New Roman"/>
              </a:rPr>
              <a:t> 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9096" y="4931375"/>
            <a:ext cx="2289405" cy="171858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38501" y="5498277"/>
            <a:ext cx="872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Wine vases</a:t>
            </a:r>
            <a:r>
              <a:rPr lang="en-GB" sz="1400" dirty="0"/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39C4D9A-EC4C-4487-8078-14FE6E4453CA}"/>
              </a:ext>
            </a:extLst>
          </p:cNvPr>
          <p:cNvSpPr txBox="1"/>
          <p:nvPr/>
        </p:nvSpPr>
        <p:spPr>
          <a:xfrm>
            <a:off x="4878730" y="2149032"/>
            <a:ext cx="1055227" cy="1477328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Times New Roman"/>
                <a:cs typeface="Times New Roman"/>
              </a:rPr>
              <a:t>Standard menu for the 'ordinary' family.</a:t>
            </a:r>
          </a:p>
        </p:txBody>
      </p:sp>
    </p:spTree>
    <p:extLst>
      <p:ext uri="{BB962C8B-B14F-4D97-AF65-F5344CB8AC3E}">
        <p14:creationId xmlns:p14="http://schemas.microsoft.com/office/powerpoint/2010/main" val="27182895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838C89B-6FB4-4A61-B6C8-9A9575E4C033}"/>
              </a:ext>
            </a:extLst>
          </p:cNvPr>
          <p:cNvSpPr/>
          <p:nvPr/>
        </p:nvSpPr>
        <p:spPr>
          <a:xfrm>
            <a:off x="3051505" y="-159982"/>
            <a:ext cx="54745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Menu comparisons</a:t>
            </a:r>
            <a:endParaRPr lang="en-US" sz="54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9D86B0-D9F5-4C5E-979B-39811825CC7C}"/>
              </a:ext>
            </a:extLst>
          </p:cNvPr>
          <p:cNvSpPr txBox="1"/>
          <p:nvPr/>
        </p:nvSpPr>
        <p:spPr>
          <a:xfrm>
            <a:off x="305974" y="1541932"/>
            <a:ext cx="4267200" cy="4985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Version of an ‘elite’ dining/banqueting menu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Gustatio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(Appetizer): Raw vegetables, several fish and egg dishes.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i="1" dirty="0">
                <a:latin typeface="Times New Roman"/>
                <a:cs typeface="Times New Roman"/>
              </a:rPr>
              <a:t>Mensa Prima </a:t>
            </a:r>
            <a:r>
              <a:rPr lang="en-GB" dirty="0">
                <a:latin typeface="Times New Roman"/>
                <a:cs typeface="Times New Roman"/>
              </a:rPr>
              <a:t>(Main course): Fattened chicken, wild boar, roe deer, peacock and more seafood.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Secunda</a:t>
            </a:r>
            <a:r>
              <a:rPr lang="en-GB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Mensa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(Dessert)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Fresh fruit, exotic fruits.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imes New Roman"/>
                <a:cs typeface="Times New Roman"/>
              </a:rPr>
              <a:t>LOADS OF WINE! - The </a:t>
            </a:r>
            <a:r>
              <a:rPr lang="en-GB" i="1" dirty="0" err="1">
                <a:latin typeface="Times New Roman"/>
                <a:cs typeface="Times New Roman"/>
              </a:rPr>
              <a:t>commissatio</a:t>
            </a:r>
            <a:r>
              <a:rPr lang="en-GB" i="1" dirty="0">
                <a:latin typeface="Times New Roman"/>
                <a:cs typeface="Times New Roman"/>
              </a:rPr>
              <a:t>. </a:t>
            </a:r>
            <a:r>
              <a:rPr lang="en-GB" dirty="0">
                <a:latin typeface="Times New Roman"/>
                <a:cs typeface="Times New Roman"/>
              </a:rPr>
              <a:t>The drinking after party!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4154" y="1278255"/>
            <a:ext cx="5084979" cy="40392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977447" y="5317533"/>
            <a:ext cx="4214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Roman Feast by Roberto </a:t>
            </a:r>
            <a:r>
              <a:rPr lang="en-GB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Bompiani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(late 19th century).</a:t>
            </a:r>
          </a:p>
        </p:txBody>
      </p:sp>
    </p:spTree>
    <p:extLst>
      <p:ext uri="{BB962C8B-B14F-4D97-AF65-F5344CB8AC3E}">
        <p14:creationId xmlns:p14="http://schemas.microsoft.com/office/powerpoint/2010/main" val="2153971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20015" y="-116687"/>
            <a:ext cx="86872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i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Triclinium – The Dining Room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794" y="1322408"/>
            <a:ext cx="4758450" cy="206273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9044" y="3516091"/>
            <a:ext cx="530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Reconstruction of a Roman Banquet in a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Triclinium </a:t>
            </a:r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Symposium to Eucharist.</a:t>
            </a:r>
            <a:endParaRPr lang="en-GB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2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6C0579B8-D628-4DF6-8F7E-60A8DB62EB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157" y="1164878"/>
            <a:ext cx="3731740" cy="3055731"/>
          </a:xfrm>
          <a:prstGeom prst="rect">
            <a:avLst/>
          </a:prstGeom>
        </p:spPr>
      </p:pic>
      <p:pic>
        <p:nvPicPr>
          <p:cNvPr id="7" name="Picture 7" descr="A picture containing book, text, photo&#10;&#10;Description generated with very high confidence">
            <a:extLst>
              <a:ext uri="{FF2B5EF4-FFF2-40B4-BE49-F238E27FC236}">
                <a16:creationId xmlns:a16="http://schemas.microsoft.com/office/drawing/2014/main" id="{03385F53-D32B-49D4-81A8-2A6E867F72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076" y="4285741"/>
            <a:ext cx="3536091" cy="225097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33286A7-417C-4432-8BD0-393CBA73B58D}"/>
              </a:ext>
            </a:extLst>
          </p:cNvPr>
          <p:cNvSpPr txBox="1"/>
          <p:nvPr/>
        </p:nvSpPr>
        <p:spPr>
          <a:xfrm>
            <a:off x="7885670" y="4219832"/>
            <a:ext cx="3268361" cy="30777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Times New Roman"/>
                <a:cs typeface="Times New Roman"/>
              </a:rPr>
              <a:t>21. Spoons (</a:t>
            </a:r>
            <a:r>
              <a:rPr lang="en-US" sz="1400" dirty="0" err="1">
                <a:latin typeface="Times New Roman"/>
                <a:cs typeface="Times New Roman"/>
              </a:rPr>
              <a:t>Blumner</a:t>
            </a:r>
            <a:r>
              <a:rPr lang="en-US" sz="1400" dirty="0">
                <a:latin typeface="Times New Roman"/>
                <a:cs typeface="Times New Roman"/>
              </a:rPr>
              <a:t>, op. Cit.)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D50488-840C-43AE-9B89-3993376AA232}"/>
              </a:ext>
            </a:extLst>
          </p:cNvPr>
          <p:cNvSpPr txBox="1"/>
          <p:nvPr/>
        </p:nvSpPr>
        <p:spPr>
          <a:xfrm>
            <a:off x="4537761" y="4589247"/>
            <a:ext cx="1466334" cy="116955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Times New Roman"/>
                <a:cs typeface="Times"/>
              </a:rPr>
              <a:t>30. Pompeii. Water heater.</a:t>
            </a:r>
          </a:p>
          <a:p>
            <a:endParaRPr lang="en-US" sz="1400" dirty="0">
              <a:latin typeface="Times New Roman"/>
              <a:cs typeface="Times"/>
            </a:endParaRPr>
          </a:p>
          <a:p>
            <a:r>
              <a:rPr lang="en-US" sz="1400" dirty="0">
                <a:latin typeface="Times New Roman"/>
                <a:cs typeface="Times"/>
              </a:rPr>
              <a:t>31. Pompeii. Libation vessel.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3996392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90137" y="0"/>
            <a:ext cx="33970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Dress Code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51405" y="1094777"/>
            <a:ext cx="32419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Ornatrix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Barber.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Hair Style - Hairstyle fashion in Rome was ever changing.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Changed both for men and women.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1306" y="1771400"/>
            <a:ext cx="1345630" cy="214728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90904" y="3913755"/>
            <a:ext cx="1795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Flavian Style – Imperial Period.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1453" y="3780708"/>
            <a:ext cx="1467191" cy="21628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202316" y="5943600"/>
            <a:ext cx="1783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Late Roman Republic style.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4045" y="1135552"/>
            <a:ext cx="3103169" cy="173363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454045" y="2910245"/>
            <a:ext cx="2984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ladies hairstyle, throughout different periods in Rome.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92938" y="3547215"/>
            <a:ext cx="1564276" cy="193918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946179" y="5486400"/>
            <a:ext cx="2061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Imperial Roman hairstyle.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2019" y="1771401"/>
            <a:ext cx="1241885" cy="21472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90137" y="4624568"/>
            <a:ext cx="2253923" cy="158566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990137" y="6159043"/>
            <a:ext cx="24128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Nice coloured togas.</a:t>
            </a:r>
          </a:p>
        </p:txBody>
      </p:sp>
    </p:spTree>
    <p:extLst>
      <p:ext uri="{BB962C8B-B14F-4D97-AF65-F5344CB8AC3E}">
        <p14:creationId xmlns:p14="http://schemas.microsoft.com/office/powerpoint/2010/main" val="14765962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54314" y="0"/>
            <a:ext cx="26853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Etiquette</a:t>
            </a:r>
            <a:endParaRPr lang="en-US" sz="54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4196" y="1604357"/>
            <a:ext cx="560277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 the slave wash and dry the feet of the guests, and let him be mindful to spread a linen cloth on the cushions of the couches.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972887" y="3439546"/>
            <a:ext cx="7448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Spare thy neighbours wife lascivious glances and ogling flatteries, and let modesty dwell in thy mouth.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06487" y="4838007"/>
            <a:ext cx="6583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amiable and abstain from odious brawling's if thou canst. If not, let thy steps bear thee back again to thine own home.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6211669"/>
            <a:ext cx="5394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Painted on the walls by a townsman in Pompeii, in his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triclinium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his wise mottos.</a:t>
            </a:r>
          </a:p>
        </p:txBody>
      </p:sp>
    </p:spTree>
    <p:extLst>
      <p:ext uri="{BB962C8B-B14F-4D97-AF65-F5344CB8AC3E}">
        <p14:creationId xmlns:p14="http://schemas.microsoft.com/office/powerpoint/2010/main" val="36893847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17396" y="0"/>
            <a:ext cx="41088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Entertainment</a:t>
            </a:r>
          </a:p>
        </p:txBody>
      </p:sp>
      <p:sp>
        <p:nvSpPr>
          <p:cNvPr id="3" name="Rectangle 2"/>
          <p:cNvSpPr/>
          <p:nvPr/>
        </p:nvSpPr>
        <p:spPr>
          <a:xfrm>
            <a:off x="271548" y="168168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“You would have heard comic actors or a poetry reader or a lyrist, or, such is my generosity, all three. But you chose to go to someone else’s for oysters, sows’ wombs, sea urchins, and dancing girls from Cadiz.” –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letter, Pliny the Younger (61-112 AD)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490" y="4011411"/>
            <a:ext cx="3661755" cy="2087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9489" y="6098611"/>
            <a:ext cx="36617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Terracotta Figurines of comic actors.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5593" y="923330"/>
            <a:ext cx="3351500" cy="271878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725593" y="3594738"/>
            <a:ext cx="38654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Girls present at a banquet.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6654" y="4611344"/>
            <a:ext cx="4154081" cy="208456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275619" y="4664585"/>
            <a:ext cx="138268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Detail from the famous "messy floor" mosaic showing kitchen and dining detritus with a feasting mouse (Vatican Museum).</a:t>
            </a:r>
          </a:p>
        </p:txBody>
      </p:sp>
    </p:spTree>
    <p:extLst>
      <p:ext uri="{BB962C8B-B14F-4D97-AF65-F5344CB8AC3E}">
        <p14:creationId xmlns:p14="http://schemas.microsoft.com/office/powerpoint/2010/main" val="22748949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05FA8BA-A152-4F87-B1D7-5FBB21425CE8}"/>
              </a:ext>
            </a:extLst>
          </p:cNvPr>
          <p:cNvSpPr txBox="1"/>
          <p:nvPr/>
        </p:nvSpPr>
        <p:spPr>
          <a:xfrm>
            <a:off x="2727767" y="2226197"/>
            <a:ext cx="6659301" cy="156966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9600" b="1" u="sng" dirty="0">
                <a:latin typeface="Times New Roman"/>
                <a:cs typeface="Times"/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5658588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A99A706-3AB1-414F-A601-56EBF6E66A5A}"/>
              </a:ext>
            </a:extLst>
          </p:cNvPr>
          <p:cNvSpPr/>
          <p:nvPr/>
        </p:nvSpPr>
        <p:spPr>
          <a:xfrm>
            <a:off x="3777234" y="0"/>
            <a:ext cx="3839513" cy="923330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5400" u="sng" dirty="0">
                <a:latin typeface="Times New Roman"/>
                <a:cs typeface="Times New Roman"/>
              </a:rPr>
              <a:t>Bibliography</a:t>
            </a:r>
            <a:endParaRPr lang="en-US" sz="5400" b="0" u="sng" cap="none" spc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6250D71-3BCC-4FB0-B178-B7052CA1A7AE}"/>
              </a:ext>
            </a:extLst>
          </p:cNvPr>
          <p:cNvSpPr txBox="1"/>
          <p:nvPr/>
        </p:nvSpPr>
        <p:spPr>
          <a:xfrm>
            <a:off x="410817" y="1468830"/>
            <a:ext cx="943554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Filius, C. (1963)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Rome: Its Life and Customs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Norfolk: Lowe &amp; Brydone Ltd.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Carcopino, J. (1991)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Daily Life in Ancient Rome: The People and the City at the Height of the Empire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London: Penguin Books Ltd.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Matyszak, P. (2017)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 Hovrs In Ancient Rome: A Day in the Life of the People who Lived there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London: Michael O’Mara Books Ltd.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Stambaugh, J. E. (1992)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Ancient Roman City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London: The John Hopkins University Press.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Shelton, J. (1988)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the Romans Did: A Sourcebook in Roman Social History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New York: Oxford University Press.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Dunbabin, K. M. D. (2003)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Roman Banquet: Images of Conviviality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Cambridge: Cambridge University Press.</a:t>
            </a:r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0356191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E5DF36A-DDF1-4085-BF33-8295CAB1B28E}"/>
              </a:ext>
            </a:extLst>
          </p:cNvPr>
          <p:cNvSpPr/>
          <p:nvPr/>
        </p:nvSpPr>
        <p:spPr>
          <a:xfrm>
            <a:off x="3777234" y="0"/>
            <a:ext cx="3839513" cy="923330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5400" u="sng" dirty="0">
                <a:latin typeface="Times New Roman"/>
                <a:cs typeface="Times New Roman"/>
              </a:rPr>
              <a:t>Bibliography</a:t>
            </a:r>
            <a:endParaRPr lang="en-US" sz="5400" b="0" u="sng" cap="none" spc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E4D1687-6FB1-469B-A35E-F83EAB6E5D44}"/>
              </a:ext>
            </a:extLst>
          </p:cNvPr>
          <p:cNvSpPr/>
          <p:nvPr/>
        </p:nvSpPr>
        <p:spPr>
          <a:xfrm>
            <a:off x="357809" y="1593506"/>
            <a:ext cx="968733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Toner, J. P. (1995)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Leisure and Ancient Rome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Cambridge: Polity Press.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Smith, D. E. (2003)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Symposium to Eucharist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Minneapolis: Augsburg Fortress.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Gibbs, M. and Nikolic, M. and Ripat, P. (2014)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Themes in Roman Society and Culture: An Introduction to Ancient Rome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Canada: Oxford University Press.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Angela, A. (2009)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Day in the Life of Ancient Rome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New York: Europa Editions.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Nielsen, I. and Nielsen, H. S. (1998)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Meals in a Social Context: Aspects of the Communal Meal in the Hellenistic and Roman World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Langelandsgade: Aarhus University Press.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Dalby, A. (2002)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Empire of Pleasures: Luxury and Indulgence in the Roman World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London: Routledge. </a:t>
            </a:r>
          </a:p>
        </p:txBody>
      </p:sp>
    </p:spTree>
    <p:extLst>
      <p:ext uri="{BB962C8B-B14F-4D97-AF65-F5344CB8AC3E}">
        <p14:creationId xmlns:p14="http://schemas.microsoft.com/office/powerpoint/2010/main" val="146351399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189</TotalTime>
  <Words>837</Words>
  <Application>Microsoft Office PowerPoint</Application>
  <PresentationFormat>Widescreen</PresentationFormat>
  <Paragraphs>84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Times</vt:lpstr>
      <vt:lpstr>Times New Roman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Jodie</dc:creator>
  <cp:lastModifiedBy>Niamh Patterson (1801288)</cp:lastModifiedBy>
  <cp:revision>277</cp:revision>
  <dcterms:created xsi:type="dcterms:W3CDTF">2019-02-27T14:00:52Z</dcterms:created>
  <dcterms:modified xsi:type="dcterms:W3CDTF">2019-03-01T13:16:30Z</dcterms:modified>
</cp:coreProperties>
</file>