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8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341" r:id="rId2"/>
    <p:sldId id="263" r:id="rId3"/>
    <p:sldId id="349" r:id="rId4"/>
    <p:sldId id="342" r:id="rId5"/>
    <p:sldId id="258" r:id="rId6"/>
    <p:sldId id="359" r:id="rId7"/>
    <p:sldId id="259" r:id="rId8"/>
    <p:sldId id="260" r:id="rId9"/>
    <p:sldId id="261" r:id="rId10"/>
    <p:sldId id="262" r:id="rId11"/>
    <p:sldId id="360" r:id="rId12"/>
    <p:sldId id="265" r:id="rId13"/>
    <p:sldId id="266" r:id="rId14"/>
    <p:sldId id="267" r:id="rId15"/>
    <p:sldId id="343" r:id="rId16"/>
    <p:sldId id="344" r:id="rId17"/>
    <p:sldId id="345" r:id="rId18"/>
    <p:sldId id="346" r:id="rId19"/>
    <p:sldId id="347" r:id="rId20"/>
    <p:sldId id="348" r:id="rId21"/>
    <p:sldId id="350" r:id="rId22"/>
    <p:sldId id="351" r:id="rId23"/>
    <p:sldId id="352" r:id="rId24"/>
    <p:sldId id="353" r:id="rId25"/>
    <p:sldId id="354" r:id="rId26"/>
    <p:sldId id="355" r:id="rId27"/>
    <p:sldId id="356" r:id="rId28"/>
    <p:sldId id="270" r:id="rId29"/>
    <p:sldId id="271" r:id="rId30"/>
    <p:sldId id="272" r:id="rId31"/>
    <p:sldId id="273" r:id="rId32"/>
    <p:sldId id="358" r:id="rId33"/>
    <p:sldId id="339" r:id="rId34"/>
    <p:sldId id="361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2" autoAdjust="0"/>
    <p:restoredTop sz="94662" autoAdjust="0"/>
  </p:normalViewPr>
  <p:slideViewPr>
    <p:cSldViewPr>
      <p:cViewPr varScale="1">
        <p:scale>
          <a:sx n="106" d="100"/>
          <a:sy n="106" d="100"/>
        </p:scale>
        <p:origin x="175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2000" b="1" dirty="0"/>
            <a:t>Environ-</a:t>
          </a:r>
          <a:r>
            <a:rPr lang="en-GB" sz="2000" b="1" dirty="0" err="1"/>
            <a:t>ment</a:t>
          </a:r>
          <a:endParaRPr lang="en-GB" sz="2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/>
      <dgm:spPr/>
      <dgm:t>
        <a:bodyPr/>
        <a:lstStyle/>
        <a:p>
          <a:r>
            <a:rPr lang="en-GB" b="1" dirty="0"/>
            <a:t>Sustainable Development</a:t>
          </a:r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627E7A0B-BBDF-4411-9B28-170D8098B53F}" type="presOf" srcId="{F3CF5B00-DBD3-4C31-8BFA-47E124674E22}" destId="{7C8FF829-6210-4383-BF04-C33D1F57F12C}" srcOrd="0" destOrd="0" presId="urn:microsoft.com/office/officeart/2005/8/layout/pyramid4"/>
    <dgm:cxn modelId="{85464411-942A-4D3B-90DE-7DD77E23A638}" type="presOf" srcId="{3228A47D-369B-41D8-BAEF-5B795FBF9EF6}" destId="{83A52FB5-9652-4B84-AEAD-C6F2A8EB01B3}" srcOrd="0" destOrd="0" presId="urn:microsoft.com/office/officeart/2005/8/layout/pyramid4"/>
    <dgm:cxn modelId="{DE3B341F-C496-457C-9006-9319D5D1BC09}" type="presOf" srcId="{55E6A7FE-9D9B-4ADB-9482-77E0F2E28F12}" destId="{DCA576E8-0F70-4300-B025-C851F399552F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C488F77F-2B93-4D07-BA0C-B94820C21DB5}" type="presOf" srcId="{1B19BF9B-9920-44AF-B38E-275A854A64CC}" destId="{1B81EB04-9D72-4A7F-A876-B976FD20DD68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3ED8F3C1-6E94-4607-99CB-B8C8CA4714AD}" type="presOf" srcId="{9E707AE4-A238-413E-8A9A-BCA93187A3B8}" destId="{3B261B09-816E-4AC8-ABC7-A2935C89BED1}" srcOrd="0" destOrd="0" presId="urn:microsoft.com/office/officeart/2005/8/layout/pyramid4"/>
    <dgm:cxn modelId="{A45DE1C9-2B86-4FB0-A219-4C2074F5C03A}" type="presParOf" srcId="{7C8FF829-6210-4383-BF04-C33D1F57F12C}" destId="{1B81EB04-9D72-4A7F-A876-B976FD20DD68}" srcOrd="0" destOrd="0" presId="urn:microsoft.com/office/officeart/2005/8/layout/pyramid4"/>
    <dgm:cxn modelId="{073F03A4-EAEA-40D8-8265-42A84D1946C1}" type="presParOf" srcId="{7C8FF829-6210-4383-BF04-C33D1F57F12C}" destId="{3B261B09-816E-4AC8-ABC7-A2935C89BED1}" srcOrd="1" destOrd="0" presId="urn:microsoft.com/office/officeart/2005/8/layout/pyramid4"/>
    <dgm:cxn modelId="{F01A7538-E6F8-4E82-8CA6-40A274CCD6DD}" type="presParOf" srcId="{7C8FF829-6210-4383-BF04-C33D1F57F12C}" destId="{83A52FB5-9652-4B84-AEAD-C6F2A8EB01B3}" srcOrd="2" destOrd="0" presId="urn:microsoft.com/office/officeart/2005/8/layout/pyramid4"/>
    <dgm:cxn modelId="{7A2709DD-AE55-49EF-B115-355F58E3F459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F4F3F202-1ED9-4741-B218-FA89E6F155C0}" type="presOf" srcId="{3228A47D-369B-41D8-BAEF-5B795FBF9EF6}" destId="{83A52FB5-9652-4B84-AEAD-C6F2A8EB01B3}" srcOrd="0" destOrd="0" presId="urn:microsoft.com/office/officeart/2005/8/layout/pyramid4"/>
    <dgm:cxn modelId="{BA4DF32B-C24C-42D4-874A-87C6B094A39F}" type="presOf" srcId="{F3CF5B00-DBD3-4C31-8BFA-47E124674E22}" destId="{7C8FF829-6210-4383-BF04-C33D1F57F12C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B7CF3572-6AD4-41CD-838D-F8BCA4CD165D}" type="presOf" srcId="{1B19BF9B-9920-44AF-B38E-275A854A64CC}" destId="{1B81EB04-9D72-4A7F-A876-B976FD20DD68}" srcOrd="0" destOrd="0" presId="urn:microsoft.com/office/officeart/2005/8/layout/pyramid4"/>
    <dgm:cxn modelId="{D7F5A976-D3E4-4AE7-A78A-59AE5F1B54BF}" type="presOf" srcId="{55E6A7FE-9D9B-4ADB-9482-77E0F2E28F12}" destId="{DCA576E8-0F70-4300-B025-C851F399552F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13E68F82-0EC7-4FA2-AF8D-DD14B08AF533}" type="presOf" srcId="{9E707AE4-A238-413E-8A9A-BCA93187A3B8}" destId="{3B261B09-816E-4AC8-ABC7-A2935C89BED1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1EB22F21-0662-48CF-B083-1D86048A46EB}" type="presParOf" srcId="{7C8FF829-6210-4383-BF04-C33D1F57F12C}" destId="{1B81EB04-9D72-4A7F-A876-B976FD20DD68}" srcOrd="0" destOrd="0" presId="urn:microsoft.com/office/officeart/2005/8/layout/pyramid4"/>
    <dgm:cxn modelId="{C1119079-177F-498F-870A-ED8D7027FFB4}" type="presParOf" srcId="{7C8FF829-6210-4383-BF04-C33D1F57F12C}" destId="{3B261B09-816E-4AC8-ABC7-A2935C89BED1}" srcOrd="1" destOrd="0" presId="urn:microsoft.com/office/officeart/2005/8/layout/pyramid4"/>
    <dgm:cxn modelId="{3DB1B335-80FE-47AB-90FF-96D43322FF46}" type="presParOf" srcId="{7C8FF829-6210-4383-BF04-C33D1F57F12C}" destId="{83A52FB5-9652-4B84-AEAD-C6F2A8EB01B3}" srcOrd="2" destOrd="0" presId="urn:microsoft.com/office/officeart/2005/8/layout/pyramid4"/>
    <dgm:cxn modelId="{C340E605-9EBB-4C69-A793-367C36E321B6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F66EFF28-1F1B-48F1-8668-B1DA282D52DD}" type="presOf" srcId="{F3CF5B00-DBD3-4C31-8BFA-47E124674E22}" destId="{7C8FF829-6210-4383-BF04-C33D1F57F12C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FD4C7ABB-B564-4DF0-A4E7-C14607BA316D}" type="presOf" srcId="{9E707AE4-A238-413E-8A9A-BCA93187A3B8}" destId="{3B261B09-816E-4AC8-ABC7-A2935C89BED1}" srcOrd="0" destOrd="0" presId="urn:microsoft.com/office/officeart/2005/8/layout/pyramid4"/>
    <dgm:cxn modelId="{3184FAD1-9888-4493-A89A-C6F265AF09E2}" type="presOf" srcId="{55E6A7FE-9D9B-4ADB-9482-77E0F2E28F12}" destId="{DCA576E8-0F70-4300-B025-C851F399552F}" srcOrd="0" destOrd="0" presId="urn:microsoft.com/office/officeart/2005/8/layout/pyramid4"/>
    <dgm:cxn modelId="{08CE38D7-01E1-4ECE-AECF-957992F85982}" type="presOf" srcId="{1B19BF9B-9920-44AF-B38E-275A854A64CC}" destId="{1B81EB04-9D72-4A7F-A876-B976FD20DD68}" srcOrd="0" destOrd="0" presId="urn:microsoft.com/office/officeart/2005/8/layout/pyramid4"/>
    <dgm:cxn modelId="{1094D8ED-7C0A-4064-8163-0D5C38FD091D}" type="presOf" srcId="{3228A47D-369B-41D8-BAEF-5B795FBF9EF6}" destId="{83A52FB5-9652-4B84-AEAD-C6F2A8EB01B3}" srcOrd="0" destOrd="0" presId="urn:microsoft.com/office/officeart/2005/8/layout/pyramid4"/>
    <dgm:cxn modelId="{69AF52F2-C7BC-4D4C-9829-BE2C5A353CB5}" type="presParOf" srcId="{7C8FF829-6210-4383-BF04-C33D1F57F12C}" destId="{1B81EB04-9D72-4A7F-A876-B976FD20DD68}" srcOrd="0" destOrd="0" presId="urn:microsoft.com/office/officeart/2005/8/layout/pyramid4"/>
    <dgm:cxn modelId="{F79626EF-65EE-417B-9747-FB7CAB43D5E8}" type="presParOf" srcId="{7C8FF829-6210-4383-BF04-C33D1F57F12C}" destId="{3B261B09-816E-4AC8-ABC7-A2935C89BED1}" srcOrd="1" destOrd="0" presId="urn:microsoft.com/office/officeart/2005/8/layout/pyramid4"/>
    <dgm:cxn modelId="{0FD173B0-4E90-4123-9EB2-0BDDDE7F11E1}" type="presParOf" srcId="{7C8FF829-6210-4383-BF04-C33D1F57F12C}" destId="{83A52FB5-9652-4B84-AEAD-C6F2A8EB01B3}" srcOrd="2" destOrd="0" presId="urn:microsoft.com/office/officeart/2005/8/layout/pyramid4"/>
    <dgm:cxn modelId="{C42DA4DA-907D-40CC-A691-57A3C76E433A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E8279E6F-D8A4-4719-A0D3-EEAECA690D74}" type="presOf" srcId="{3228A47D-369B-41D8-BAEF-5B795FBF9EF6}" destId="{83A52FB5-9652-4B84-AEAD-C6F2A8EB01B3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ED213893-9879-4E13-8D72-0A63065A4C0E}" type="presOf" srcId="{9E707AE4-A238-413E-8A9A-BCA93187A3B8}" destId="{3B261B09-816E-4AC8-ABC7-A2935C89BED1}" srcOrd="0" destOrd="0" presId="urn:microsoft.com/office/officeart/2005/8/layout/pyramid4"/>
    <dgm:cxn modelId="{BD2CAB9C-2686-4E6A-AEE6-F294FFFA0CF4}" type="presOf" srcId="{F3CF5B00-DBD3-4C31-8BFA-47E124674E22}" destId="{7C8FF829-6210-4383-BF04-C33D1F57F12C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A4D0E5A9-EAA9-4829-B593-21123D973604}" type="presOf" srcId="{55E6A7FE-9D9B-4ADB-9482-77E0F2E28F12}" destId="{DCA576E8-0F70-4300-B025-C851F399552F}" srcOrd="0" destOrd="0" presId="urn:microsoft.com/office/officeart/2005/8/layout/pyramid4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1C0448B7-0E0C-4EF8-BAC7-1B38EAA8904A}" type="presOf" srcId="{1B19BF9B-9920-44AF-B38E-275A854A64CC}" destId="{1B81EB04-9D72-4A7F-A876-B976FD20DD68}" srcOrd="0" destOrd="0" presId="urn:microsoft.com/office/officeart/2005/8/layout/pyramid4"/>
    <dgm:cxn modelId="{62E1C536-7F45-4FA3-AC42-258D52389BEE}" type="presParOf" srcId="{7C8FF829-6210-4383-BF04-C33D1F57F12C}" destId="{1B81EB04-9D72-4A7F-A876-B976FD20DD68}" srcOrd="0" destOrd="0" presId="urn:microsoft.com/office/officeart/2005/8/layout/pyramid4"/>
    <dgm:cxn modelId="{0C164871-5743-4B90-A309-51D2DDF29F6F}" type="presParOf" srcId="{7C8FF829-6210-4383-BF04-C33D1F57F12C}" destId="{3B261B09-816E-4AC8-ABC7-A2935C89BED1}" srcOrd="1" destOrd="0" presId="urn:microsoft.com/office/officeart/2005/8/layout/pyramid4"/>
    <dgm:cxn modelId="{BE9A034B-D293-4FFE-BD89-299DFDC91DC4}" type="presParOf" srcId="{7C8FF829-6210-4383-BF04-C33D1F57F12C}" destId="{83A52FB5-9652-4B84-AEAD-C6F2A8EB01B3}" srcOrd="2" destOrd="0" presId="urn:microsoft.com/office/officeart/2005/8/layout/pyramid4"/>
    <dgm:cxn modelId="{60F64D01-34A0-47A3-B052-66169DAC17C9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42FDCF42-01C7-4C75-8310-C0D1693BA4A2}" type="presOf" srcId="{55E6A7FE-9D9B-4ADB-9482-77E0F2E28F12}" destId="{DCA576E8-0F70-4300-B025-C851F399552F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7A17BCAC-BC9B-4B39-A399-2152BB7E4F13}" type="presOf" srcId="{3228A47D-369B-41D8-BAEF-5B795FBF9EF6}" destId="{83A52FB5-9652-4B84-AEAD-C6F2A8EB01B3}" srcOrd="0" destOrd="0" presId="urn:microsoft.com/office/officeart/2005/8/layout/pyramid4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56917CC1-775F-4449-9620-D6E34B46B193}" type="presOf" srcId="{1B19BF9B-9920-44AF-B38E-275A854A64CC}" destId="{1B81EB04-9D72-4A7F-A876-B976FD20DD68}" srcOrd="0" destOrd="0" presId="urn:microsoft.com/office/officeart/2005/8/layout/pyramid4"/>
    <dgm:cxn modelId="{6E88AFEB-6348-4754-AB47-B8F6C4EC7C07}" type="presOf" srcId="{9E707AE4-A238-413E-8A9A-BCA93187A3B8}" destId="{3B261B09-816E-4AC8-ABC7-A2935C89BED1}" srcOrd="0" destOrd="0" presId="urn:microsoft.com/office/officeart/2005/8/layout/pyramid4"/>
    <dgm:cxn modelId="{786700F5-34DF-4B39-BF8B-5025EAA8DE9D}" type="presOf" srcId="{F3CF5B00-DBD3-4C31-8BFA-47E124674E22}" destId="{7C8FF829-6210-4383-BF04-C33D1F57F12C}" srcOrd="0" destOrd="0" presId="urn:microsoft.com/office/officeart/2005/8/layout/pyramid4"/>
    <dgm:cxn modelId="{78B37ACF-CEBE-4472-BA9F-CDB32E1203AE}" type="presParOf" srcId="{7C8FF829-6210-4383-BF04-C33D1F57F12C}" destId="{1B81EB04-9D72-4A7F-A876-B976FD20DD68}" srcOrd="0" destOrd="0" presId="urn:microsoft.com/office/officeart/2005/8/layout/pyramid4"/>
    <dgm:cxn modelId="{C87A314C-DE42-43E5-9C1C-8292AEE39379}" type="presParOf" srcId="{7C8FF829-6210-4383-BF04-C33D1F57F12C}" destId="{3B261B09-816E-4AC8-ABC7-A2935C89BED1}" srcOrd="1" destOrd="0" presId="urn:microsoft.com/office/officeart/2005/8/layout/pyramid4"/>
    <dgm:cxn modelId="{9086AB57-17C6-4EFB-9900-A5186AE63914}" type="presParOf" srcId="{7C8FF829-6210-4383-BF04-C33D1F57F12C}" destId="{83A52FB5-9652-4B84-AEAD-C6F2A8EB01B3}" srcOrd="2" destOrd="0" presId="urn:microsoft.com/office/officeart/2005/8/layout/pyramid4"/>
    <dgm:cxn modelId="{E96783C3-D880-483B-A8FD-338A0194B937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C8152E16-BD73-4EA6-85CA-D27C543D920D}" type="presOf" srcId="{55E6A7FE-9D9B-4ADB-9482-77E0F2E28F12}" destId="{DCA576E8-0F70-4300-B025-C851F399552F}" srcOrd="0" destOrd="0" presId="urn:microsoft.com/office/officeart/2005/8/layout/pyramid4"/>
    <dgm:cxn modelId="{CBCFA72C-2F2D-4FF3-8B41-491A7FC99FFC}" type="presOf" srcId="{9E707AE4-A238-413E-8A9A-BCA93187A3B8}" destId="{3B261B09-816E-4AC8-ABC7-A2935C89BED1}" srcOrd="0" destOrd="0" presId="urn:microsoft.com/office/officeart/2005/8/layout/pyramid4"/>
    <dgm:cxn modelId="{9A484A60-3002-4C5F-89FB-A300EF82B85C}" type="presOf" srcId="{1B19BF9B-9920-44AF-B38E-275A854A64CC}" destId="{1B81EB04-9D72-4A7F-A876-B976FD20DD68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4D818779-3741-4953-9134-B6B07E3331F4}" type="presOf" srcId="{3228A47D-369B-41D8-BAEF-5B795FBF9EF6}" destId="{83A52FB5-9652-4B84-AEAD-C6F2A8EB01B3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4ABE5B1-0120-4B61-AAF3-F228C1DEFCD2}" type="presOf" srcId="{F3CF5B00-DBD3-4C31-8BFA-47E124674E22}" destId="{7C8FF829-6210-4383-BF04-C33D1F57F12C}" srcOrd="0" destOrd="0" presId="urn:microsoft.com/office/officeart/2005/8/layout/pyramid4"/>
    <dgm:cxn modelId="{C31CAA8B-38AB-466B-9C62-0152D090B8C2}" type="presParOf" srcId="{7C8FF829-6210-4383-BF04-C33D1F57F12C}" destId="{1B81EB04-9D72-4A7F-A876-B976FD20DD68}" srcOrd="0" destOrd="0" presId="urn:microsoft.com/office/officeart/2005/8/layout/pyramid4"/>
    <dgm:cxn modelId="{4EAD0B65-F773-421C-B4AB-F9A80AB431C5}" type="presParOf" srcId="{7C8FF829-6210-4383-BF04-C33D1F57F12C}" destId="{3B261B09-816E-4AC8-ABC7-A2935C89BED1}" srcOrd="1" destOrd="0" presId="urn:microsoft.com/office/officeart/2005/8/layout/pyramid4"/>
    <dgm:cxn modelId="{F69A6EDC-DDBE-45CF-A50E-95D0583E24FF}" type="presParOf" srcId="{7C8FF829-6210-4383-BF04-C33D1F57F12C}" destId="{83A52FB5-9652-4B84-AEAD-C6F2A8EB01B3}" srcOrd="2" destOrd="0" presId="urn:microsoft.com/office/officeart/2005/8/layout/pyramid4"/>
    <dgm:cxn modelId="{83C8AA68-9C5A-4C57-9750-DF99545883AF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46C29F15-BE1A-4D73-8301-AB01CC1C24C2}" type="presOf" srcId="{9E707AE4-A238-413E-8A9A-BCA93187A3B8}" destId="{3B261B09-816E-4AC8-ABC7-A2935C89BED1}" srcOrd="0" destOrd="0" presId="urn:microsoft.com/office/officeart/2005/8/layout/pyramid4"/>
    <dgm:cxn modelId="{43527C44-D804-4A12-B95B-47A7A70516C0}" type="presOf" srcId="{F3CF5B00-DBD3-4C31-8BFA-47E124674E22}" destId="{7C8FF829-6210-4383-BF04-C33D1F57F12C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0B6EF24A-80C5-4FDE-8651-02EEAC24A04C}" type="presOf" srcId="{3228A47D-369B-41D8-BAEF-5B795FBF9EF6}" destId="{83A52FB5-9652-4B84-AEAD-C6F2A8EB01B3}" srcOrd="0" destOrd="0" presId="urn:microsoft.com/office/officeart/2005/8/layout/pyramid4"/>
    <dgm:cxn modelId="{BB3DEA54-9C1C-4D51-B0F2-6C8C9DF1C8AA}" type="presOf" srcId="{55E6A7FE-9D9B-4ADB-9482-77E0F2E28F12}" destId="{DCA576E8-0F70-4300-B025-C851F399552F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A884E9B0-A03D-4582-A0D7-927554D7ECC7}" type="presOf" srcId="{1B19BF9B-9920-44AF-B38E-275A854A64CC}" destId="{1B81EB04-9D72-4A7F-A876-B976FD20DD68}" srcOrd="0" destOrd="0" presId="urn:microsoft.com/office/officeart/2005/8/layout/pyramid4"/>
    <dgm:cxn modelId="{DF88FA24-BCA9-4D12-8108-7EF609EE31DE}" type="presParOf" srcId="{7C8FF829-6210-4383-BF04-C33D1F57F12C}" destId="{1B81EB04-9D72-4A7F-A876-B976FD20DD68}" srcOrd="0" destOrd="0" presId="urn:microsoft.com/office/officeart/2005/8/layout/pyramid4"/>
    <dgm:cxn modelId="{9C459804-323A-438B-A38F-7561FB37DD61}" type="presParOf" srcId="{7C8FF829-6210-4383-BF04-C33D1F57F12C}" destId="{3B261B09-816E-4AC8-ABC7-A2935C89BED1}" srcOrd="1" destOrd="0" presId="urn:microsoft.com/office/officeart/2005/8/layout/pyramid4"/>
    <dgm:cxn modelId="{B1DFE6FD-2438-4627-9BCB-8A0845F5C339}" type="presParOf" srcId="{7C8FF829-6210-4383-BF04-C33D1F57F12C}" destId="{83A52FB5-9652-4B84-AEAD-C6F2A8EB01B3}" srcOrd="2" destOrd="0" presId="urn:microsoft.com/office/officeart/2005/8/layout/pyramid4"/>
    <dgm:cxn modelId="{0DCC853B-DA73-4374-8C5F-6DCED611AC46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13EB9B72-D0F7-4FE8-945D-C69F8F93E7E0}" type="presOf" srcId="{F3CF5B00-DBD3-4C31-8BFA-47E124674E22}" destId="{7C8FF829-6210-4383-BF04-C33D1F57F12C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6A98AB9B-9177-4CF7-ABCC-725B0B79D5B2}" type="presOf" srcId="{9E707AE4-A238-413E-8A9A-BCA93187A3B8}" destId="{3B261B09-816E-4AC8-ABC7-A2935C89BED1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89CC8FC3-9A9B-4A9E-8C00-FCF2A22C6579}" type="presOf" srcId="{55E6A7FE-9D9B-4ADB-9482-77E0F2E28F12}" destId="{DCA576E8-0F70-4300-B025-C851F399552F}" srcOrd="0" destOrd="0" presId="urn:microsoft.com/office/officeart/2005/8/layout/pyramid4"/>
    <dgm:cxn modelId="{DA1E25C8-4178-4168-B142-965ABD629305}" type="presOf" srcId="{1B19BF9B-9920-44AF-B38E-275A854A64CC}" destId="{1B81EB04-9D72-4A7F-A876-B976FD20DD68}" srcOrd="0" destOrd="0" presId="urn:microsoft.com/office/officeart/2005/8/layout/pyramid4"/>
    <dgm:cxn modelId="{F93C8BFB-E290-4A5D-8EBB-CFEC9E310740}" type="presOf" srcId="{3228A47D-369B-41D8-BAEF-5B795FBF9EF6}" destId="{83A52FB5-9652-4B84-AEAD-C6F2A8EB01B3}" srcOrd="0" destOrd="0" presId="urn:microsoft.com/office/officeart/2005/8/layout/pyramid4"/>
    <dgm:cxn modelId="{26AB6538-6FA0-42DC-86F4-1C25E334A964}" type="presParOf" srcId="{7C8FF829-6210-4383-BF04-C33D1F57F12C}" destId="{1B81EB04-9D72-4A7F-A876-B976FD20DD68}" srcOrd="0" destOrd="0" presId="urn:microsoft.com/office/officeart/2005/8/layout/pyramid4"/>
    <dgm:cxn modelId="{26726E22-9B13-46EB-AABB-038E439A72D4}" type="presParOf" srcId="{7C8FF829-6210-4383-BF04-C33D1F57F12C}" destId="{3B261B09-816E-4AC8-ABC7-A2935C89BED1}" srcOrd="1" destOrd="0" presId="urn:microsoft.com/office/officeart/2005/8/layout/pyramid4"/>
    <dgm:cxn modelId="{A961D28B-69EE-4F7A-A420-2022229608B6}" type="presParOf" srcId="{7C8FF829-6210-4383-BF04-C33D1F57F12C}" destId="{83A52FB5-9652-4B84-AEAD-C6F2A8EB01B3}" srcOrd="2" destOrd="0" presId="urn:microsoft.com/office/officeart/2005/8/layout/pyramid4"/>
    <dgm:cxn modelId="{D24AF493-C569-4DD0-99EB-10D332A22ACF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232AA229-2E76-4A71-B9B9-EE54FC4F75A6}" type="presOf" srcId="{55E6A7FE-9D9B-4ADB-9482-77E0F2E28F12}" destId="{DCA576E8-0F70-4300-B025-C851F399552F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DDED8580-2270-4639-9029-B75A194D34E1}" type="presOf" srcId="{F3CF5B00-DBD3-4C31-8BFA-47E124674E22}" destId="{7C8FF829-6210-4383-BF04-C33D1F57F12C}" srcOrd="0" destOrd="0" presId="urn:microsoft.com/office/officeart/2005/8/layout/pyramid4"/>
    <dgm:cxn modelId="{B2517391-B7A1-452F-8686-FDC781B3DDF2}" type="presOf" srcId="{1B19BF9B-9920-44AF-B38E-275A854A64CC}" destId="{1B81EB04-9D72-4A7F-A876-B976FD20DD68}" srcOrd="0" destOrd="0" presId="urn:microsoft.com/office/officeart/2005/8/layout/pyramid4"/>
    <dgm:cxn modelId="{0F1E679D-AD9E-47B0-9480-8CE84BE92CA5}" type="presOf" srcId="{9E707AE4-A238-413E-8A9A-BCA93187A3B8}" destId="{3B261B09-816E-4AC8-ABC7-A2935C89BED1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DDF039C5-E573-41A4-82F5-50868BA1E2BC}" type="presOf" srcId="{3228A47D-369B-41D8-BAEF-5B795FBF9EF6}" destId="{83A52FB5-9652-4B84-AEAD-C6F2A8EB01B3}" srcOrd="0" destOrd="0" presId="urn:microsoft.com/office/officeart/2005/8/layout/pyramid4"/>
    <dgm:cxn modelId="{C77B3F6C-CE50-481C-8977-5A9C06ADAAAA}" type="presParOf" srcId="{7C8FF829-6210-4383-BF04-C33D1F57F12C}" destId="{1B81EB04-9D72-4A7F-A876-B976FD20DD68}" srcOrd="0" destOrd="0" presId="urn:microsoft.com/office/officeart/2005/8/layout/pyramid4"/>
    <dgm:cxn modelId="{1A735AA5-FFF3-475B-9071-920391F7116F}" type="presParOf" srcId="{7C8FF829-6210-4383-BF04-C33D1F57F12C}" destId="{3B261B09-816E-4AC8-ABC7-A2935C89BED1}" srcOrd="1" destOrd="0" presId="urn:microsoft.com/office/officeart/2005/8/layout/pyramid4"/>
    <dgm:cxn modelId="{FDD62162-3628-44D7-B518-67331EBE28E6}" type="presParOf" srcId="{7C8FF829-6210-4383-BF04-C33D1F57F12C}" destId="{83A52FB5-9652-4B84-AEAD-C6F2A8EB01B3}" srcOrd="2" destOrd="0" presId="urn:microsoft.com/office/officeart/2005/8/layout/pyramid4"/>
    <dgm:cxn modelId="{43ACD4A5-78C1-4715-89B4-24440FCE2136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E8F3DD2E-691A-4E08-95E5-125B70ED8901}" type="presOf" srcId="{9E707AE4-A238-413E-8A9A-BCA93187A3B8}" destId="{3B261B09-816E-4AC8-ABC7-A2935C89BED1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2AEB27DC-BD17-450E-9FE1-1075C70ABDDD}" type="presOf" srcId="{55E6A7FE-9D9B-4ADB-9482-77E0F2E28F12}" destId="{DCA576E8-0F70-4300-B025-C851F399552F}" srcOrd="0" destOrd="0" presId="urn:microsoft.com/office/officeart/2005/8/layout/pyramid4"/>
    <dgm:cxn modelId="{CCDD88DE-1B58-48D2-B7F4-CC57C2F4DB93}" type="presOf" srcId="{F3CF5B00-DBD3-4C31-8BFA-47E124674E22}" destId="{7C8FF829-6210-4383-BF04-C33D1F57F12C}" srcOrd="0" destOrd="0" presId="urn:microsoft.com/office/officeart/2005/8/layout/pyramid4"/>
    <dgm:cxn modelId="{9D0798FF-C7FE-45AF-9E62-B09543697E8B}" type="presOf" srcId="{1B19BF9B-9920-44AF-B38E-275A854A64CC}" destId="{1B81EB04-9D72-4A7F-A876-B976FD20DD68}" srcOrd="0" destOrd="0" presId="urn:microsoft.com/office/officeart/2005/8/layout/pyramid4"/>
    <dgm:cxn modelId="{30CFACFF-2608-45FF-AD40-A1BD2595780C}" type="presOf" srcId="{3228A47D-369B-41D8-BAEF-5B795FBF9EF6}" destId="{83A52FB5-9652-4B84-AEAD-C6F2A8EB01B3}" srcOrd="0" destOrd="0" presId="urn:microsoft.com/office/officeart/2005/8/layout/pyramid4"/>
    <dgm:cxn modelId="{A757FAFD-E738-4145-B450-4B8D6F4B212D}" type="presParOf" srcId="{7C8FF829-6210-4383-BF04-C33D1F57F12C}" destId="{1B81EB04-9D72-4A7F-A876-B976FD20DD68}" srcOrd="0" destOrd="0" presId="urn:microsoft.com/office/officeart/2005/8/layout/pyramid4"/>
    <dgm:cxn modelId="{75874CBE-BE11-4EF1-926F-C1710E0E4F63}" type="presParOf" srcId="{7C8FF829-6210-4383-BF04-C33D1F57F12C}" destId="{3B261B09-816E-4AC8-ABC7-A2935C89BED1}" srcOrd="1" destOrd="0" presId="urn:microsoft.com/office/officeart/2005/8/layout/pyramid4"/>
    <dgm:cxn modelId="{B5B0D2B2-6639-4F17-867F-F4629E237D46}" type="presParOf" srcId="{7C8FF829-6210-4383-BF04-C33D1F57F12C}" destId="{83A52FB5-9652-4B84-AEAD-C6F2A8EB01B3}" srcOrd="2" destOrd="0" presId="urn:microsoft.com/office/officeart/2005/8/layout/pyramid4"/>
    <dgm:cxn modelId="{1804E49B-0978-40F0-85AB-D266528C48C7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9385BC1D-947C-47EC-8F79-7D6C54C8931C}" type="presOf" srcId="{9E707AE4-A238-413E-8A9A-BCA93187A3B8}" destId="{3B261B09-816E-4AC8-ABC7-A2935C89BED1}" srcOrd="0" destOrd="0" presId="urn:microsoft.com/office/officeart/2005/8/layout/pyramid4"/>
    <dgm:cxn modelId="{8B64A32B-E356-45E2-9A88-936385F88DA1}" type="presOf" srcId="{1B19BF9B-9920-44AF-B38E-275A854A64CC}" destId="{1B81EB04-9D72-4A7F-A876-B976FD20DD68}" srcOrd="0" destOrd="0" presId="urn:microsoft.com/office/officeart/2005/8/layout/pyramid4"/>
    <dgm:cxn modelId="{00CEBF66-762E-40AF-9781-342CF3D75A9B}" type="presOf" srcId="{55E6A7FE-9D9B-4ADB-9482-77E0F2E28F12}" destId="{DCA576E8-0F70-4300-B025-C851F399552F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5EDD184E-0AFA-4A8C-9B4C-06FB87778EAF}" type="presOf" srcId="{F3CF5B00-DBD3-4C31-8BFA-47E124674E22}" destId="{7C8FF829-6210-4383-BF04-C33D1F57F12C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66839EF8-7140-420F-8BAA-844E206709E9}" type="presOf" srcId="{3228A47D-369B-41D8-BAEF-5B795FBF9EF6}" destId="{83A52FB5-9652-4B84-AEAD-C6F2A8EB01B3}" srcOrd="0" destOrd="0" presId="urn:microsoft.com/office/officeart/2005/8/layout/pyramid4"/>
    <dgm:cxn modelId="{596E3D11-6A18-41B5-BCCD-7EDEC545383A}" type="presParOf" srcId="{7C8FF829-6210-4383-BF04-C33D1F57F12C}" destId="{1B81EB04-9D72-4A7F-A876-B976FD20DD68}" srcOrd="0" destOrd="0" presId="urn:microsoft.com/office/officeart/2005/8/layout/pyramid4"/>
    <dgm:cxn modelId="{9387D9E2-B6FD-4EEF-9612-69F9CEEAADB4}" type="presParOf" srcId="{7C8FF829-6210-4383-BF04-C33D1F57F12C}" destId="{3B261B09-816E-4AC8-ABC7-A2935C89BED1}" srcOrd="1" destOrd="0" presId="urn:microsoft.com/office/officeart/2005/8/layout/pyramid4"/>
    <dgm:cxn modelId="{50722AF3-4D80-42B4-9225-F71B413BCDAB}" type="presParOf" srcId="{7C8FF829-6210-4383-BF04-C33D1F57F12C}" destId="{83A52FB5-9652-4B84-AEAD-C6F2A8EB01B3}" srcOrd="2" destOrd="0" presId="urn:microsoft.com/office/officeart/2005/8/layout/pyramid4"/>
    <dgm:cxn modelId="{37C8346C-7BA5-4F49-9087-493D5B1D6243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0823F90F-3A6A-4D12-8047-61251DD792E3}" type="presOf" srcId="{3228A47D-369B-41D8-BAEF-5B795FBF9EF6}" destId="{83A52FB5-9652-4B84-AEAD-C6F2A8EB01B3}" srcOrd="0" destOrd="0" presId="urn:microsoft.com/office/officeart/2005/8/layout/pyramid4"/>
    <dgm:cxn modelId="{6BE1AE3A-B786-4853-B2CB-188B1C6722B9}" type="presOf" srcId="{F3CF5B00-DBD3-4C31-8BFA-47E124674E22}" destId="{7C8FF829-6210-4383-BF04-C33D1F57F12C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39EC3F4E-7EDD-4B09-91A5-746BA3C17789}" type="presOf" srcId="{55E6A7FE-9D9B-4ADB-9482-77E0F2E28F12}" destId="{DCA576E8-0F70-4300-B025-C851F399552F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D60CFB8-D98B-4066-A700-F606A85FE5A3}" type="presOf" srcId="{1B19BF9B-9920-44AF-B38E-275A854A64CC}" destId="{1B81EB04-9D72-4A7F-A876-B976FD20DD68}" srcOrd="0" destOrd="0" presId="urn:microsoft.com/office/officeart/2005/8/layout/pyramid4"/>
    <dgm:cxn modelId="{BEC1E7CB-8C55-4A94-AAC0-6BA04E0D7C59}" type="presOf" srcId="{9E707AE4-A238-413E-8A9A-BCA93187A3B8}" destId="{3B261B09-816E-4AC8-ABC7-A2935C89BED1}" srcOrd="0" destOrd="0" presId="urn:microsoft.com/office/officeart/2005/8/layout/pyramid4"/>
    <dgm:cxn modelId="{A23DE01C-A36A-4783-A921-9C830DE642D1}" type="presParOf" srcId="{7C8FF829-6210-4383-BF04-C33D1F57F12C}" destId="{1B81EB04-9D72-4A7F-A876-B976FD20DD68}" srcOrd="0" destOrd="0" presId="urn:microsoft.com/office/officeart/2005/8/layout/pyramid4"/>
    <dgm:cxn modelId="{897A650F-4BD7-4943-A583-7921D3F89BAE}" type="presParOf" srcId="{7C8FF829-6210-4383-BF04-C33D1F57F12C}" destId="{3B261B09-816E-4AC8-ABC7-A2935C89BED1}" srcOrd="1" destOrd="0" presId="urn:microsoft.com/office/officeart/2005/8/layout/pyramid4"/>
    <dgm:cxn modelId="{7F39FCF0-63D6-431D-BC6F-5F09A6734F20}" type="presParOf" srcId="{7C8FF829-6210-4383-BF04-C33D1F57F12C}" destId="{83A52FB5-9652-4B84-AEAD-C6F2A8EB01B3}" srcOrd="2" destOrd="0" presId="urn:microsoft.com/office/officeart/2005/8/layout/pyramid4"/>
    <dgm:cxn modelId="{642B13CE-CF81-40EA-96E9-36CFA524DFAA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5B1E0647-05D7-4FD6-BBD0-6B295E162309}" type="presOf" srcId="{55E6A7FE-9D9B-4ADB-9482-77E0F2E28F12}" destId="{DCA576E8-0F70-4300-B025-C851F399552F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9DC9E755-9E8D-4538-AC12-026D3F8EA6CE}" type="presOf" srcId="{1B19BF9B-9920-44AF-B38E-275A854A64CC}" destId="{1B81EB04-9D72-4A7F-A876-B976FD20DD68}" srcOrd="0" destOrd="0" presId="urn:microsoft.com/office/officeart/2005/8/layout/pyramid4"/>
    <dgm:cxn modelId="{FA8A8556-9B9F-49D5-985B-18DC8C18CAA7}" type="presOf" srcId="{9E707AE4-A238-413E-8A9A-BCA93187A3B8}" destId="{3B261B09-816E-4AC8-ABC7-A2935C89BED1}" srcOrd="0" destOrd="0" presId="urn:microsoft.com/office/officeart/2005/8/layout/pyramid4"/>
    <dgm:cxn modelId="{6AA0A37C-0553-450F-A51B-4DD328819E97}" type="presOf" srcId="{3228A47D-369B-41D8-BAEF-5B795FBF9EF6}" destId="{83A52FB5-9652-4B84-AEAD-C6F2A8EB01B3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921EF68D-AA5B-4C52-9E33-CA2A85592F6D}" type="presOf" srcId="{F3CF5B00-DBD3-4C31-8BFA-47E124674E22}" destId="{7C8FF829-6210-4383-BF04-C33D1F57F12C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B413E092-2827-46FB-856D-44BC1E6D9045}" type="presParOf" srcId="{7C8FF829-6210-4383-BF04-C33D1F57F12C}" destId="{1B81EB04-9D72-4A7F-A876-B976FD20DD68}" srcOrd="0" destOrd="0" presId="urn:microsoft.com/office/officeart/2005/8/layout/pyramid4"/>
    <dgm:cxn modelId="{C7E8DBE0-0DED-443F-A630-65A52667F20F}" type="presParOf" srcId="{7C8FF829-6210-4383-BF04-C33D1F57F12C}" destId="{3B261B09-816E-4AC8-ABC7-A2935C89BED1}" srcOrd="1" destOrd="0" presId="urn:microsoft.com/office/officeart/2005/8/layout/pyramid4"/>
    <dgm:cxn modelId="{7C2F2002-611A-4740-84D2-A45C6FF1F28E}" type="presParOf" srcId="{7C8FF829-6210-4383-BF04-C33D1F57F12C}" destId="{83A52FB5-9652-4B84-AEAD-C6F2A8EB01B3}" srcOrd="2" destOrd="0" presId="urn:microsoft.com/office/officeart/2005/8/layout/pyramid4"/>
    <dgm:cxn modelId="{16D8256C-C664-4421-86E3-26D5A54E57D0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B315E516-089B-4C4E-BEDA-C1095958723B}" type="presOf" srcId="{55E6A7FE-9D9B-4ADB-9482-77E0F2E28F12}" destId="{DCA576E8-0F70-4300-B025-C851F399552F}" srcOrd="0" destOrd="0" presId="urn:microsoft.com/office/officeart/2005/8/layout/pyramid4"/>
    <dgm:cxn modelId="{B224D95C-A6C6-4DD6-AF24-6725F2DA12BE}" type="presOf" srcId="{F3CF5B00-DBD3-4C31-8BFA-47E124674E22}" destId="{7C8FF829-6210-4383-BF04-C33D1F57F12C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CC118C79-60DD-4EA5-B45F-54A2FFF623CE}" type="presOf" srcId="{1B19BF9B-9920-44AF-B38E-275A854A64CC}" destId="{1B81EB04-9D72-4A7F-A876-B976FD20DD68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ACC4A9B3-DB85-48F2-ACC7-CDA099C5F079}" type="presOf" srcId="{9E707AE4-A238-413E-8A9A-BCA93187A3B8}" destId="{3B261B09-816E-4AC8-ABC7-A2935C89BED1}" srcOrd="0" destOrd="0" presId="urn:microsoft.com/office/officeart/2005/8/layout/pyramid4"/>
    <dgm:cxn modelId="{B234FBE1-D324-40EB-8DB6-692808DB57E1}" type="presOf" srcId="{3228A47D-369B-41D8-BAEF-5B795FBF9EF6}" destId="{83A52FB5-9652-4B84-AEAD-C6F2A8EB01B3}" srcOrd="0" destOrd="0" presId="urn:microsoft.com/office/officeart/2005/8/layout/pyramid4"/>
    <dgm:cxn modelId="{2641E926-DFAB-420B-A99E-D81AD6DDDE97}" type="presParOf" srcId="{7C8FF829-6210-4383-BF04-C33D1F57F12C}" destId="{1B81EB04-9D72-4A7F-A876-B976FD20DD68}" srcOrd="0" destOrd="0" presId="urn:microsoft.com/office/officeart/2005/8/layout/pyramid4"/>
    <dgm:cxn modelId="{468F38ED-354F-4291-80CC-840277119392}" type="presParOf" srcId="{7C8FF829-6210-4383-BF04-C33D1F57F12C}" destId="{3B261B09-816E-4AC8-ABC7-A2935C89BED1}" srcOrd="1" destOrd="0" presId="urn:microsoft.com/office/officeart/2005/8/layout/pyramid4"/>
    <dgm:cxn modelId="{F9FD76F8-8FEC-412F-A17A-A442D51CAC60}" type="presParOf" srcId="{7C8FF829-6210-4383-BF04-C33D1F57F12C}" destId="{83A52FB5-9652-4B84-AEAD-C6F2A8EB01B3}" srcOrd="2" destOrd="0" presId="urn:microsoft.com/office/officeart/2005/8/layout/pyramid4"/>
    <dgm:cxn modelId="{799DDB6D-42BE-404C-B39D-B803E34272D1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C10CBD1-134F-45D2-B879-D23AE906E057}" type="doc">
      <dgm:prSet loTypeId="urn:microsoft.com/office/officeart/2005/8/layout/pyramid4" loCatId="pyramid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2AF80B0-2A67-4F37-910F-A4108E66D4E3}">
      <dgm:prSet phldrT="[Text]"/>
      <dgm:spPr/>
      <dgm:t>
        <a:bodyPr/>
        <a:lstStyle/>
        <a:p>
          <a:r>
            <a:rPr lang="en-GB" dirty="0"/>
            <a:t>ECOLOGY</a:t>
          </a:r>
        </a:p>
      </dgm:t>
    </dgm:pt>
    <dgm:pt modelId="{BDE4F0C7-2FDA-45B0-9CE2-78CBBC026958}" type="parTrans" cxnId="{E0AC24A3-9CAF-4CC4-9288-3A158225629E}">
      <dgm:prSet/>
      <dgm:spPr/>
      <dgm:t>
        <a:bodyPr/>
        <a:lstStyle/>
        <a:p>
          <a:endParaRPr lang="en-GB"/>
        </a:p>
      </dgm:t>
    </dgm:pt>
    <dgm:pt modelId="{7A0DC256-C467-4390-92F4-33EEA2A1F826}" type="sibTrans" cxnId="{E0AC24A3-9CAF-4CC4-9288-3A158225629E}">
      <dgm:prSet/>
      <dgm:spPr/>
      <dgm:t>
        <a:bodyPr/>
        <a:lstStyle/>
        <a:p>
          <a:endParaRPr lang="en-GB"/>
        </a:p>
      </dgm:t>
    </dgm:pt>
    <dgm:pt modelId="{DF361155-6147-44E8-ACE7-243FDD0284D4}">
      <dgm:prSet phldrT="[Text]"/>
      <dgm:spPr/>
      <dgm:t>
        <a:bodyPr/>
        <a:lstStyle/>
        <a:p>
          <a:r>
            <a:rPr lang="en-GB" dirty="0"/>
            <a:t>ECONOMY</a:t>
          </a:r>
        </a:p>
      </dgm:t>
    </dgm:pt>
    <dgm:pt modelId="{A9C9ADD7-0410-4D60-92C2-386A55C62412}" type="parTrans" cxnId="{D7B7DA54-5614-4FF2-B1AB-BCFB0B38B6FE}">
      <dgm:prSet/>
      <dgm:spPr/>
      <dgm:t>
        <a:bodyPr/>
        <a:lstStyle/>
        <a:p>
          <a:endParaRPr lang="en-GB"/>
        </a:p>
      </dgm:t>
    </dgm:pt>
    <dgm:pt modelId="{54E3414A-8B2D-4A28-8887-0F5950B119F2}" type="sibTrans" cxnId="{D7B7DA54-5614-4FF2-B1AB-BCFB0B38B6FE}">
      <dgm:prSet/>
      <dgm:spPr/>
      <dgm:t>
        <a:bodyPr/>
        <a:lstStyle/>
        <a:p>
          <a:endParaRPr lang="en-GB"/>
        </a:p>
      </dgm:t>
    </dgm:pt>
    <dgm:pt modelId="{D9B3F1FE-5882-44B3-BEE6-FDC543A3C220}">
      <dgm:prSet phldrT="[Text]" phldr="1"/>
      <dgm:spPr/>
      <dgm:t>
        <a:bodyPr/>
        <a:lstStyle/>
        <a:p>
          <a:endParaRPr lang="en-GB"/>
        </a:p>
      </dgm:t>
    </dgm:pt>
    <dgm:pt modelId="{29DDB762-3193-4777-871F-15226561E3BD}" type="parTrans" cxnId="{9A8B25E2-8B97-4C5F-982D-65D612C63C22}">
      <dgm:prSet/>
      <dgm:spPr/>
      <dgm:t>
        <a:bodyPr/>
        <a:lstStyle/>
        <a:p>
          <a:endParaRPr lang="en-GB"/>
        </a:p>
      </dgm:t>
    </dgm:pt>
    <dgm:pt modelId="{479B5510-C0A4-47E6-B886-570CB2BAF9CE}" type="sibTrans" cxnId="{9A8B25E2-8B97-4C5F-982D-65D612C63C22}">
      <dgm:prSet/>
      <dgm:spPr/>
      <dgm:t>
        <a:bodyPr/>
        <a:lstStyle/>
        <a:p>
          <a:endParaRPr lang="en-GB"/>
        </a:p>
      </dgm:t>
    </dgm:pt>
    <dgm:pt modelId="{6F8C1D52-34F1-4A9E-A769-2AE7D5F64950}">
      <dgm:prSet phldrT="[Text]"/>
      <dgm:spPr/>
      <dgm:t>
        <a:bodyPr/>
        <a:lstStyle/>
        <a:p>
          <a:r>
            <a:rPr lang="en-GB" dirty="0"/>
            <a:t>EQUITY</a:t>
          </a:r>
        </a:p>
      </dgm:t>
    </dgm:pt>
    <dgm:pt modelId="{F1E43E32-433E-4AE3-B2F7-D69C376DE511}" type="parTrans" cxnId="{804058C0-17DE-4256-BAC9-2F394062393A}">
      <dgm:prSet/>
      <dgm:spPr/>
      <dgm:t>
        <a:bodyPr/>
        <a:lstStyle/>
        <a:p>
          <a:endParaRPr lang="en-GB"/>
        </a:p>
      </dgm:t>
    </dgm:pt>
    <dgm:pt modelId="{F4D2A597-4994-473F-917E-AE9CCDAC781E}" type="sibTrans" cxnId="{804058C0-17DE-4256-BAC9-2F394062393A}">
      <dgm:prSet/>
      <dgm:spPr/>
      <dgm:t>
        <a:bodyPr/>
        <a:lstStyle/>
        <a:p>
          <a:endParaRPr lang="en-GB"/>
        </a:p>
      </dgm:t>
    </dgm:pt>
    <dgm:pt modelId="{9B721E09-B0DC-4C4B-B509-1F5C4163F356}" type="pres">
      <dgm:prSet presAssocID="{AC10CBD1-134F-45D2-B879-D23AE906E057}" presName="compositeShape" presStyleCnt="0">
        <dgm:presLayoutVars>
          <dgm:chMax val="9"/>
          <dgm:dir/>
          <dgm:resizeHandles val="exact"/>
        </dgm:presLayoutVars>
      </dgm:prSet>
      <dgm:spPr/>
    </dgm:pt>
    <dgm:pt modelId="{0D61DD5A-42FF-49D8-B8F2-B09D4808D30A}" type="pres">
      <dgm:prSet presAssocID="{AC10CBD1-134F-45D2-B879-D23AE906E057}" presName="triangle1" presStyleLbl="node1" presStyleIdx="0" presStyleCnt="4">
        <dgm:presLayoutVars>
          <dgm:bulletEnabled val="1"/>
        </dgm:presLayoutVars>
      </dgm:prSet>
      <dgm:spPr/>
    </dgm:pt>
    <dgm:pt modelId="{8AF9AC06-9A50-4DC9-A694-02E25E96AC6B}" type="pres">
      <dgm:prSet presAssocID="{AC10CBD1-134F-45D2-B879-D23AE906E057}" presName="triangle2" presStyleLbl="node1" presStyleIdx="1" presStyleCnt="4">
        <dgm:presLayoutVars>
          <dgm:bulletEnabled val="1"/>
        </dgm:presLayoutVars>
      </dgm:prSet>
      <dgm:spPr/>
    </dgm:pt>
    <dgm:pt modelId="{246E2DC7-2EEC-43C8-868D-F54B4D6B5CEC}" type="pres">
      <dgm:prSet presAssocID="{AC10CBD1-134F-45D2-B879-D23AE906E057}" presName="triangle3" presStyleLbl="node1" presStyleIdx="2" presStyleCnt="4">
        <dgm:presLayoutVars>
          <dgm:bulletEnabled val="1"/>
        </dgm:presLayoutVars>
      </dgm:prSet>
      <dgm:spPr/>
    </dgm:pt>
    <dgm:pt modelId="{597C6477-3AC3-49E1-82C2-42D1C3756D96}" type="pres">
      <dgm:prSet presAssocID="{AC10CBD1-134F-45D2-B879-D23AE906E057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4DCF7E31-B0B8-4CA9-9909-3C436E6F2950}" type="presOf" srcId="{DF361155-6147-44E8-ACE7-243FDD0284D4}" destId="{8AF9AC06-9A50-4DC9-A694-02E25E96AC6B}" srcOrd="0" destOrd="0" presId="urn:microsoft.com/office/officeart/2005/8/layout/pyramid4"/>
    <dgm:cxn modelId="{9D11704D-348B-49CA-9673-9723C674D066}" type="presOf" srcId="{6F8C1D52-34F1-4A9E-A769-2AE7D5F64950}" destId="{597C6477-3AC3-49E1-82C2-42D1C3756D96}" srcOrd="0" destOrd="0" presId="urn:microsoft.com/office/officeart/2005/8/layout/pyramid4"/>
    <dgm:cxn modelId="{DF14AA53-84B7-4415-9DB0-6EC774B3DA6F}" type="presOf" srcId="{D9B3F1FE-5882-44B3-BEE6-FDC543A3C220}" destId="{246E2DC7-2EEC-43C8-868D-F54B4D6B5CEC}" srcOrd="0" destOrd="0" presId="urn:microsoft.com/office/officeart/2005/8/layout/pyramid4"/>
    <dgm:cxn modelId="{D7B7DA54-5614-4FF2-B1AB-BCFB0B38B6FE}" srcId="{AC10CBD1-134F-45D2-B879-D23AE906E057}" destId="{DF361155-6147-44E8-ACE7-243FDD0284D4}" srcOrd="1" destOrd="0" parTransId="{A9C9ADD7-0410-4D60-92C2-386A55C62412}" sibTransId="{54E3414A-8B2D-4A28-8887-0F5950B119F2}"/>
    <dgm:cxn modelId="{4593A58A-0897-4F44-ABA8-DA790CCF9AE7}" type="presOf" srcId="{42AF80B0-2A67-4F37-910F-A4108E66D4E3}" destId="{0D61DD5A-42FF-49D8-B8F2-B09D4808D30A}" srcOrd="0" destOrd="0" presId="urn:microsoft.com/office/officeart/2005/8/layout/pyramid4"/>
    <dgm:cxn modelId="{E0AC24A3-9CAF-4CC4-9288-3A158225629E}" srcId="{AC10CBD1-134F-45D2-B879-D23AE906E057}" destId="{42AF80B0-2A67-4F37-910F-A4108E66D4E3}" srcOrd="0" destOrd="0" parTransId="{BDE4F0C7-2FDA-45B0-9CE2-78CBBC026958}" sibTransId="{7A0DC256-C467-4390-92F4-33EEA2A1F826}"/>
    <dgm:cxn modelId="{3E2975B5-E1C3-4201-B470-D3767584BFA3}" type="presOf" srcId="{AC10CBD1-134F-45D2-B879-D23AE906E057}" destId="{9B721E09-B0DC-4C4B-B509-1F5C4163F356}" srcOrd="0" destOrd="0" presId="urn:microsoft.com/office/officeart/2005/8/layout/pyramid4"/>
    <dgm:cxn modelId="{804058C0-17DE-4256-BAC9-2F394062393A}" srcId="{AC10CBD1-134F-45D2-B879-D23AE906E057}" destId="{6F8C1D52-34F1-4A9E-A769-2AE7D5F64950}" srcOrd="3" destOrd="0" parTransId="{F1E43E32-433E-4AE3-B2F7-D69C376DE511}" sibTransId="{F4D2A597-4994-473F-917E-AE9CCDAC781E}"/>
    <dgm:cxn modelId="{9A8B25E2-8B97-4C5F-982D-65D612C63C22}" srcId="{AC10CBD1-134F-45D2-B879-D23AE906E057}" destId="{D9B3F1FE-5882-44B3-BEE6-FDC543A3C220}" srcOrd="2" destOrd="0" parTransId="{29DDB762-3193-4777-871F-15226561E3BD}" sibTransId="{479B5510-C0A4-47E6-B886-570CB2BAF9CE}"/>
    <dgm:cxn modelId="{9459F07F-89D9-4917-B27E-B40BF2266EE5}" type="presParOf" srcId="{9B721E09-B0DC-4C4B-B509-1F5C4163F356}" destId="{0D61DD5A-42FF-49D8-B8F2-B09D4808D30A}" srcOrd="0" destOrd="0" presId="urn:microsoft.com/office/officeart/2005/8/layout/pyramid4"/>
    <dgm:cxn modelId="{C663B175-AAAC-4EA0-929D-0368D158DD11}" type="presParOf" srcId="{9B721E09-B0DC-4C4B-B509-1F5C4163F356}" destId="{8AF9AC06-9A50-4DC9-A694-02E25E96AC6B}" srcOrd="1" destOrd="0" presId="urn:microsoft.com/office/officeart/2005/8/layout/pyramid4"/>
    <dgm:cxn modelId="{1FBFB7C2-3D08-4FAD-8CEE-59E542FD719F}" type="presParOf" srcId="{9B721E09-B0DC-4C4B-B509-1F5C4163F356}" destId="{246E2DC7-2EEC-43C8-868D-F54B4D6B5CEC}" srcOrd="2" destOrd="0" presId="urn:microsoft.com/office/officeart/2005/8/layout/pyramid4"/>
    <dgm:cxn modelId="{5B89735C-B483-4D91-85F4-D481D9808B67}" type="presParOf" srcId="{9B721E09-B0DC-4C4B-B509-1F5C4163F356}" destId="{597C6477-3AC3-49E1-82C2-42D1C3756D9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2204132" y="0"/>
          <a:ext cx="2240136" cy="2240136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Environ-</a:t>
          </a:r>
          <a:r>
            <a:rPr lang="en-GB" sz="2000" b="1" kern="1200" dirty="0" err="1"/>
            <a:t>ment</a:t>
          </a:r>
          <a:endParaRPr lang="en-GB" sz="2000" b="1" kern="1200" dirty="0"/>
        </a:p>
      </dsp:txBody>
      <dsp:txXfrm>
        <a:off x="2764166" y="1120068"/>
        <a:ext cx="1120068" cy="1120068"/>
      </dsp:txXfrm>
    </dsp:sp>
    <dsp:sp modelId="{3B261B09-816E-4AC8-ABC7-A2935C89BED1}">
      <dsp:nvSpPr>
        <dsp:cNvPr id="0" name=""/>
        <dsp:cNvSpPr/>
      </dsp:nvSpPr>
      <dsp:spPr>
        <a:xfrm>
          <a:off x="1084064" y="2240136"/>
          <a:ext cx="2240136" cy="2240136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Economy</a:t>
          </a:r>
        </a:p>
      </dsp:txBody>
      <dsp:txXfrm>
        <a:off x="1644098" y="3360204"/>
        <a:ext cx="1120068" cy="1120068"/>
      </dsp:txXfrm>
    </dsp:sp>
    <dsp:sp modelId="{83A52FB5-9652-4B84-AEAD-C6F2A8EB01B3}">
      <dsp:nvSpPr>
        <dsp:cNvPr id="0" name=""/>
        <dsp:cNvSpPr/>
      </dsp:nvSpPr>
      <dsp:spPr>
        <a:xfrm rot="10800000">
          <a:off x="2204132" y="2240136"/>
          <a:ext cx="2240136" cy="2240136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Sustainable Development</a:t>
          </a:r>
        </a:p>
      </dsp:txBody>
      <dsp:txXfrm rot="10800000">
        <a:off x="2764166" y="2240136"/>
        <a:ext cx="1120068" cy="1120068"/>
      </dsp:txXfrm>
    </dsp:sp>
    <dsp:sp modelId="{DCA576E8-0F70-4300-B025-C851F399552F}">
      <dsp:nvSpPr>
        <dsp:cNvPr id="0" name=""/>
        <dsp:cNvSpPr/>
      </dsp:nvSpPr>
      <dsp:spPr>
        <a:xfrm>
          <a:off x="3324200" y="2240136"/>
          <a:ext cx="2240136" cy="2240136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Society</a:t>
          </a:r>
        </a:p>
      </dsp:txBody>
      <dsp:txXfrm>
        <a:off x="3884234" y="3360204"/>
        <a:ext cx="1120068" cy="11200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61DD5A-42FF-49D8-B8F2-B09D4808D30A}">
      <dsp:nvSpPr>
        <dsp:cNvPr id="0" name=""/>
        <dsp:cNvSpPr/>
      </dsp:nvSpPr>
      <dsp:spPr>
        <a:xfrm>
          <a:off x="2376263" y="0"/>
          <a:ext cx="2448272" cy="2448272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ECOLOGY</a:t>
          </a:r>
        </a:p>
      </dsp:txBody>
      <dsp:txXfrm>
        <a:off x="2988331" y="1224136"/>
        <a:ext cx="1224136" cy="1224136"/>
      </dsp:txXfrm>
    </dsp:sp>
    <dsp:sp modelId="{8AF9AC06-9A50-4DC9-A694-02E25E96AC6B}">
      <dsp:nvSpPr>
        <dsp:cNvPr id="0" name=""/>
        <dsp:cNvSpPr/>
      </dsp:nvSpPr>
      <dsp:spPr>
        <a:xfrm>
          <a:off x="1152127" y="2448272"/>
          <a:ext cx="2448272" cy="2448272"/>
        </a:xfrm>
        <a:prstGeom prst="triangl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ECONOMY</a:t>
          </a:r>
        </a:p>
      </dsp:txBody>
      <dsp:txXfrm>
        <a:off x="1764195" y="3672408"/>
        <a:ext cx="1224136" cy="1224136"/>
      </dsp:txXfrm>
    </dsp:sp>
    <dsp:sp modelId="{246E2DC7-2EEC-43C8-868D-F54B4D6B5CEC}">
      <dsp:nvSpPr>
        <dsp:cNvPr id="0" name=""/>
        <dsp:cNvSpPr/>
      </dsp:nvSpPr>
      <dsp:spPr>
        <a:xfrm rot="10800000">
          <a:off x="2376263" y="2448272"/>
          <a:ext cx="2448272" cy="2448272"/>
        </a:xfrm>
        <a:prstGeom prst="triangl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2988331" y="2448272"/>
        <a:ext cx="1224136" cy="1224136"/>
      </dsp:txXfrm>
    </dsp:sp>
    <dsp:sp modelId="{597C6477-3AC3-49E1-82C2-42D1C3756D96}">
      <dsp:nvSpPr>
        <dsp:cNvPr id="0" name=""/>
        <dsp:cNvSpPr/>
      </dsp:nvSpPr>
      <dsp:spPr>
        <a:xfrm>
          <a:off x="3600400" y="2448272"/>
          <a:ext cx="2448272" cy="2448272"/>
        </a:xfrm>
        <a:prstGeom prst="triangl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EQUITY</a:t>
          </a:r>
        </a:p>
      </dsp:txBody>
      <dsp:txXfrm>
        <a:off x="4212468" y="3672408"/>
        <a:ext cx="1224136" cy="1224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A6DF2-E314-4519-A1CE-9DD923ADBB63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83EA08-8A4C-4BAD-89C9-B468C50AE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41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833480-F652-454A-A8EC-0E52F2539C87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932361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8CF5BB-5B96-41EF-B715-1B08AB15CE53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529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529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1583695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06C6DD-7775-4C15-936B-BDB0C1580BFA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6349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6349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37339855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A4DE99-A633-4081-A492-98F394FB9F5F}" type="slidenum">
              <a:rPr lang="en-US" altLang="en-US"/>
              <a:pPr/>
              <a:t>29</a:t>
            </a:fld>
            <a:endParaRPr lang="en-US" altLang="en-US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6553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3988004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BF01A9-DB78-455C-A6BE-A181056BA2C8}" type="slidenum">
              <a:rPr lang="en-US" altLang="en-US"/>
              <a:pPr/>
              <a:t>30</a:t>
            </a:fld>
            <a:endParaRPr lang="en-US" altLang="en-US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2884146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B4E772-73C6-43DB-B2E6-AD30B32AA644}" type="slidenum">
              <a:rPr lang="en-US" altLang="en-US"/>
              <a:pPr/>
              <a:t>31</a:t>
            </a:fld>
            <a:endParaRPr lang="en-US" altLang="en-US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cap="flat"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253469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3D56265-3DB8-4C2F-A24B-1F98B00845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90924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ed.ted.com/lessons/the-earth-is-full-paul-gildi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hyperlink" Target="https://moodle.uwtsd.ac.uk/course/view.php?id=352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europarl.europa.eu/committees/en/envi/home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hyperlink" Target="https://www.forumforthefuture.org/the-five-capitals" TargetMode="Externa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10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storyofstuff.org/movies/story-of-stuff/" TargetMode="Externa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umforthefuture.org/the-five-capitals" TargetMode="External"/><Relationship Id="rId2" Type="http://schemas.openxmlformats.org/officeDocument/2006/relationships/hyperlink" Target="https://archive.org/details/pathwaystowardse0000roy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quest.com/docview/1537421428?accountid=130472&amp;parentSessionId=DjMUwdryUC1sSsnbx4%2BL51n9maGdI2VRzXLEKgUXQAQ%3D&amp;pq-origsite=primo&amp;sourcetype=Scholarly%20Journals" TargetMode="External"/><Relationship Id="rId5" Type="http://schemas.openxmlformats.org/officeDocument/2006/relationships/hyperlink" Target="https://ed.ted.com/lessons/the-earth-is-full-paul-gilding" TargetMode="External"/><Relationship Id="rId4" Type="http://schemas.openxmlformats.org/officeDocument/2006/relationships/hyperlink" Target="https://www.proquest.com/docview/195553202?accountid=130472&amp;parentSessionId=0Ng3Qgyr1MR8LCklZnS4m29ghBGNIb60rtQuAbSuD9E%3D&amp;pq-origsite=primo&amp;sourcetype=Scholarly%20Journals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library.un.org/record/139811?v=pdf" TargetMode="External"/><Relationship Id="rId2" Type="http://schemas.openxmlformats.org/officeDocument/2006/relationships/hyperlink" Target="https://www.england.nhs.uk/greenernhs/wp-content/uploads/sites/51/2021/02/Sustainable-Development-Strategy-2014-2019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roquest.com/docview/759258105?accountid=130472&amp;parentSessionId=oDiG9XquYEON0g%2BBTs2Rx8sAWWW0kdXdvIjIjYUU3f8%3D&amp;pq-origsite=primo&amp;sourcetype=Scholarly%20Journ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  <p:sp>
        <p:nvSpPr>
          <p:cNvPr id="18" name="Title 1"/>
          <p:cNvSpPr txBox="1">
            <a:spLocks/>
          </p:cNvSpPr>
          <p:nvPr/>
        </p:nvSpPr>
        <p:spPr>
          <a:xfrm>
            <a:off x="251520" y="4005065"/>
            <a:ext cx="8856984" cy="72008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b="1" dirty="0"/>
              <a:t>ECSO6001: Sustainable Communities &amp; Global Development</a:t>
            </a:r>
          </a:p>
        </p:txBody>
      </p:sp>
      <p:sp>
        <p:nvSpPr>
          <p:cNvPr id="19" name="Subtitle 6"/>
          <p:cNvSpPr txBox="1">
            <a:spLocks/>
          </p:cNvSpPr>
          <p:nvPr/>
        </p:nvSpPr>
        <p:spPr>
          <a:xfrm>
            <a:off x="642078" y="4894359"/>
            <a:ext cx="7075487" cy="694882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Theme 2: Measuring Environmental Issues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577578" y="5467423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Part 1: Scale and Elements of Sustainability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779912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Ken Dicks </a:t>
            </a:r>
            <a:r>
              <a:rPr lang="en-GB" dirty="0">
                <a:hlinkClick r:id="rId6"/>
              </a:rPr>
              <a:t>ken.dicks@uwtsd.ac.uk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Sustainable Development – A reminder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altLang="en-US" dirty="0"/>
          </a:p>
          <a:p>
            <a:pPr algn="ctr"/>
            <a:r>
              <a:rPr lang="en-US" altLang="en-US" dirty="0"/>
              <a:t>Meeting the needs of the present without compromising the ability of  future generations to meet their own needs</a:t>
            </a:r>
          </a:p>
          <a:p>
            <a:pPr lvl="1" algn="ctr"/>
            <a:endParaRPr lang="en-US" altLang="en-US" dirty="0"/>
          </a:p>
          <a:p>
            <a:pPr marL="365760" lvl="1" indent="0" algn="r">
              <a:buNone/>
            </a:pPr>
            <a:r>
              <a:rPr lang="en-US" altLang="en-US" dirty="0"/>
              <a:t>(</a:t>
            </a:r>
            <a:r>
              <a:rPr lang="en-US" altLang="en-US" dirty="0" err="1"/>
              <a:t>Brundtland</a:t>
            </a:r>
            <a:r>
              <a:rPr lang="en-US" altLang="en-US" dirty="0"/>
              <a:t> (1987): Our Common Future)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Sustainable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268760"/>
            <a:ext cx="7941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Why should we look at sustainable development?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261530"/>
            <a:ext cx="2088232" cy="22026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1844824"/>
            <a:ext cx="7643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Paul Gilding is a Fellow of the University of Cambridge’s Institute for Sustainability Leadership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3006492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Why Is Sustainability Important?</a:t>
            </a:r>
          </a:p>
        </p:txBody>
      </p:sp>
      <p:pic>
        <p:nvPicPr>
          <p:cNvPr id="9" name="Picture 8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852936"/>
            <a:ext cx="676443" cy="6764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259632" y="371703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What arguments does Paul Gilding make? Take notes as we watch the video.</a:t>
            </a:r>
          </a:p>
        </p:txBody>
      </p:sp>
    </p:spTree>
    <p:extLst>
      <p:ext uri="{BB962C8B-B14F-4D97-AF65-F5344CB8AC3E}">
        <p14:creationId xmlns:p14="http://schemas.microsoft.com/office/powerpoint/2010/main" val="3117605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44449" y="188640"/>
            <a:ext cx="7772400" cy="95436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Measuring the Issues</a:t>
            </a:r>
          </a:p>
        </p:txBody>
      </p:sp>
      <p:sp>
        <p:nvSpPr>
          <p:cNvPr id="3" name="TextBox 2">
            <a:hlinkClick r:id="rId2"/>
          </p:cNvPr>
          <p:cNvSpPr txBox="1"/>
          <p:nvPr/>
        </p:nvSpPr>
        <p:spPr>
          <a:xfrm>
            <a:off x="107504" y="1023119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European Committee on the </a:t>
            </a:r>
            <a:r>
              <a:rPr lang="en-GB" sz="2400" b="1" i="1" dirty="0">
                <a:solidFill>
                  <a:schemeClr val="accent3">
                    <a:lumMod val="75000"/>
                  </a:schemeClr>
                </a:solidFill>
              </a:rPr>
              <a:t>Environment</a:t>
            </a:r>
            <a:r>
              <a:rPr lang="en-GB" sz="2400" i="1" dirty="0"/>
              <a:t>, Public Health &amp; Food Safety (ENVI)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8273" y="2054101"/>
            <a:ext cx="8496944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000" dirty="0"/>
              <a:t>The committee is responsible for environmental policy and environmental protection measures, in particular concerning:</a:t>
            </a:r>
            <a:endParaRPr lang="en-GB" dirty="0"/>
          </a:p>
          <a:p>
            <a:pPr>
              <a:spcBef>
                <a:spcPts val="600"/>
              </a:spcBef>
            </a:pPr>
            <a:r>
              <a:rPr lang="en-GB" sz="2000" dirty="0"/>
              <a:t>(a) air, soil and water pollution, waste management and recycling, dangerous substances and preparations, noise levels, climate change, protection of biodiversity,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(b) sustainable development,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(c) international and regional measures and agreements aimed at protecting the environment,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(d) restoration of environmental damage,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(e) civil protection,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(f) the European Environment Agency;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432" y="1469260"/>
            <a:ext cx="494785" cy="4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25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544449" y="188640"/>
            <a:ext cx="7772400" cy="954360"/>
          </a:xfrm>
        </p:spPr>
        <p:txBody>
          <a:bodyPr>
            <a:normAutofit/>
          </a:bodyPr>
          <a:lstStyle/>
          <a:p>
            <a:r>
              <a:rPr lang="en-US" altLang="en-US" b="1" dirty="0"/>
              <a:t>ENVI Conceptual Tools 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55576" y="2198979"/>
            <a:ext cx="1037813" cy="1006280"/>
            <a:chOff x="755576" y="2198979"/>
            <a:chExt cx="1037813" cy="1006280"/>
          </a:xfrm>
        </p:grpSpPr>
        <p:sp>
          <p:nvSpPr>
            <p:cNvPr id="39939" name="Oval 3"/>
            <p:cNvSpPr>
              <a:spLocks noChangeArrowheads="1"/>
            </p:cNvSpPr>
            <p:nvPr/>
          </p:nvSpPr>
          <p:spPr bwMode="auto">
            <a:xfrm>
              <a:off x="755576" y="2198979"/>
              <a:ext cx="1037813" cy="1006280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0" name="Oval 4"/>
            <p:cNvSpPr>
              <a:spLocks noChangeArrowheads="1"/>
            </p:cNvSpPr>
            <p:nvPr/>
          </p:nvSpPr>
          <p:spPr bwMode="auto">
            <a:xfrm>
              <a:off x="1020621" y="2437146"/>
              <a:ext cx="507723" cy="495923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1" name="Oval 5"/>
            <p:cNvSpPr>
              <a:spLocks noChangeArrowheads="1"/>
            </p:cNvSpPr>
            <p:nvPr/>
          </p:nvSpPr>
          <p:spPr bwMode="auto">
            <a:xfrm>
              <a:off x="1212974" y="2638195"/>
              <a:ext cx="90585" cy="9382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43" name="Freeform 7"/>
          <p:cNvSpPr>
            <a:spLocks/>
          </p:cNvSpPr>
          <p:nvPr/>
        </p:nvSpPr>
        <p:spPr bwMode="auto">
          <a:xfrm>
            <a:off x="4657679" y="2198979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" name="Group 5"/>
          <p:cNvGrpSpPr/>
          <p:nvPr/>
        </p:nvGrpSpPr>
        <p:grpSpPr>
          <a:xfrm>
            <a:off x="919363" y="4204509"/>
            <a:ext cx="480893" cy="1060095"/>
            <a:chOff x="919363" y="4204509"/>
            <a:chExt cx="480893" cy="1060095"/>
          </a:xfrm>
        </p:grpSpPr>
        <p:sp>
          <p:nvSpPr>
            <p:cNvPr id="39944" name="Line 8"/>
            <p:cNvSpPr>
              <a:spLocks noChangeShapeType="1"/>
            </p:cNvSpPr>
            <p:nvPr/>
          </p:nvSpPr>
          <p:spPr bwMode="auto">
            <a:xfrm>
              <a:off x="1159320" y="4204509"/>
              <a:ext cx="0" cy="1047299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5" name="Line 9"/>
            <p:cNvSpPr>
              <a:spLocks noChangeShapeType="1"/>
            </p:cNvSpPr>
            <p:nvPr/>
          </p:nvSpPr>
          <p:spPr bwMode="auto">
            <a:xfrm>
              <a:off x="919363" y="526460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6" name="Line 10"/>
            <p:cNvSpPr>
              <a:spLocks noChangeShapeType="1"/>
            </p:cNvSpPr>
            <p:nvPr/>
          </p:nvSpPr>
          <p:spPr bwMode="auto">
            <a:xfrm>
              <a:off x="919363" y="4217305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7" name="Line 11"/>
            <p:cNvSpPr>
              <a:spLocks noChangeShapeType="1"/>
            </p:cNvSpPr>
            <p:nvPr/>
          </p:nvSpPr>
          <p:spPr bwMode="auto">
            <a:xfrm>
              <a:off x="919363" y="472717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572000" y="4330221"/>
            <a:ext cx="1550373" cy="1130222"/>
            <a:chOff x="4572000" y="4330221"/>
            <a:chExt cx="1550373" cy="1130222"/>
          </a:xfrm>
        </p:grpSpPr>
        <p:sp>
          <p:nvSpPr>
            <p:cNvPr id="39951" name="Line 15"/>
            <p:cNvSpPr>
              <a:spLocks noChangeShapeType="1"/>
            </p:cNvSpPr>
            <p:nvPr/>
          </p:nvSpPr>
          <p:spPr bwMode="auto">
            <a:xfrm>
              <a:off x="612237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9" name="Oval 13"/>
            <p:cNvSpPr>
              <a:spLocks noChangeArrowheads="1"/>
            </p:cNvSpPr>
            <p:nvPr/>
          </p:nvSpPr>
          <p:spPr bwMode="auto">
            <a:xfrm>
              <a:off x="4787085" y="4338269"/>
              <a:ext cx="1120203" cy="1085381"/>
            </a:xfrm>
            <a:prstGeom prst="ellipse">
              <a:avLst/>
            </a:prstGeom>
            <a:noFill/>
            <a:ln w="1016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50" name="Line 14"/>
            <p:cNvSpPr>
              <a:spLocks noChangeShapeType="1"/>
            </p:cNvSpPr>
            <p:nvPr/>
          </p:nvSpPr>
          <p:spPr bwMode="auto">
            <a:xfrm>
              <a:off x="4572000" y="4894757"/>
              <a:ext cx="1550373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2" name="Line 16"/>
            <p:cNvSpPr>
              <a:spLocks noChangeShapeType="1"/>
            </p:cNvSpPr>
            <p:nvPr/>
          </p:nvSpPr>
          <p:spPr bwMode="auto">
            <a:xfrm>
              <a:off x="4572000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3" name="Line 17"/>
            <p:cNvSpPr>
              <a:spLocks noChangeShapeType="1"/>
            </p:cNvSpPr>
            <p:nvPr/>
          </p:nvSpPr>
          <p:spPr bwMode="auto">
            <a:xfrm>
              <a:off x="533764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5" name="Line 19"/>
            <p:cNvSpPr>
              <a:spLocks noChangeShapeType="1"/>
            </p:cNvSpPr>
            <p:nvPr/>
          </p:nvSpPr>
          <p:spPr bwMode="auto">
            <a:xfrm>
              <a:off x="5267906" y="4330221"/>
              <a:ext cx="176179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6" name="Line 20"/>
            <p:cNvSpPr>
              <a:spLocks noChangeShapeType="1"/>
            </p:cNvSpPr>
            <p:nvPr/>
          </p:nvSpPr>
          <p:spPr bwMode="auto">
            <a:xfrm flipH="1">
              <a:off x="5293599" y="5460443"/>
              <a:ext cx="165902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580112" y="6021288"/>
            <a:ext cx="2890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/>
              <a:t>based on (Barr, 2008)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34005" y="1315582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European Committee on the Environment, Public Health &amp; Food Safety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1720" y="2284989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Scale of the issue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109980" y="2276872"/>
            <a:ext cx="29620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Elements of Sustainability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51720" y="4203085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Decision Making Processes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44208" y="4203085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Values, ideology, strategies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  <p:bldP spid="2" grpId="0"/>
      <p:bldP spid="5" grpId="0"/>
      <p:bldP spid="30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075A6E2-470C-4E1D-A52B-6796ABCD0996}"/>
              </a:ext>
            </a:extLst>
          </p:cNvPr>
          <p:cNvSpPr txBox="1">
            <a:spLocks noChangeArrowheads="1"/>
          </p:cNvSpPr>
          <p:nvPr/>
        </p:nvSpPr>
        <p:spPr>
          <a:xfrm>
            <a:off x="340945" y="328498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The Scale of the issue</a:t>
            </a:r>
          </a:p>
        </p:txBody>
      </p:sp>
      <p:grpSp>
        <p:nvGrpSpPr>
          <p:cNvPr id="3" name="Group 7">
            <a:extLst>
              <a:ext uri="{FF2B5EF4-FFF2-40B4-BE49-F238E27FC236}">
                <a16:creationId xmlns:a16="http://schemas.microsoft.com/office/drawing/2014/main" id="{64C4C51A-B4FE-6F0A-38AC-2287C5FD990E}"/>
              </a:ext>
            </a:extLst>
          </p:cNvPr>
          <p:cNvGrpSpPr>
            <a:grpSpLocks/>
          </p:cNvGrpSpPr>
          <p:nvPr/>
        </p:nvGrpSpPr>
        <p:grpSpPr bwMode="auto">
          <a:xfrm>
            <a:off x="3815772" y="1700808"/>
            <a:ext cx="1279946" cy="1296144"/>
            <a:chOff x="913" y="178"/>
            <a:chExt cx="928" cy="976"/>
          </a:xfrm>
        </p:grpSpPr>
        <p:sp>
          <p:nvSpPr>
            <p:cNvPr id="4" name="Oval 4">
              <a:extLst>
                <a:ext uri="{FF2B5EF4-FFF2-40B4-BE49-F238E27FC236}">
                  <a16:creationId xmlns:a16="http://schemas.microsoft.com/office/drawing/2014/main" id="{B1595E45-DAC4-C727-D15F-D43789E4F8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3" y="178"/>
              <a:ext cx="928" cy="976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" name="Oval 5">
              <a:extLst>
                <a:ext uri="{FF2B5EF4-FFF2-40B4-BE49-F238E27FC236}">
                  <a16:creationId xmlns:a16="http://schemas.microsoft.com/office/drawing/2014/main" id="{04FB18FE-D392-5F07-F29E-BC2A2517F2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0" y="409"/>
              <a:ext cx="454" cy="481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" name="Oval 6">
              <a:extLst>
                <a:ext uri="{FF2B5EF4-FFF2-40B4-BE49-F238E27FC236}">
                  <a16:creationId xmlns:a16="http://schemas.microsoft.com/office/drawing/2014/main" id="{51110C37-D12B-6DBD-0926-04ED43B6DD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22" y="604"/>
              <a:ext cx="81" cy="91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10240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5800"/>
            <a:ext cx="8229600" cy="1143000"/>
          </a:xfrm>
        </p:spPr>
        <p:txBody>
          <a:bodyPr/>
          <a:lstStyle/>
          <a:p>
            <a:r>
              <a:rPr lang="en-US" altLang="en-US" b="1" dirty="0"/>
              <a:t>Scale of the issue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60848"/>
            <a:ext cx="8229600" cy="172819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en-US" sz="3300" dirty="0"/>
              <a:t>Scale</a:t>
            </a:r>
          </a:p>
          <a:p>
            <a:r>
              <a:rPr lang="en-US" altLang="en-US" dirty="0"/>
              <a:t>An ordered series of graduated quantities, values, degrees, etc.</a:t>
            </a:r>
          </a:p>
          <a:p>
            <a:r>
              <a:rPr lang="en-US" altLang="en-US" dirty="0"/>
              <a:t>Relative magnitude</a:t>
            </a:r>
          </a:p>
        </p:txBody>
      </p:sp>
      <p:grpSp>
        <p:nvGrpSpPr>
          <p:cNvPr id="40967" name="Group 7"/>
          <p:cNvGrpSpPr>
            <a:grpSpLocks/>
          </p:cNvGrpSpPr>
          <p:nvPr/>
        </p:nvGrpSpPr>
        <p:grpSpPr bwMode="auto">
          <a:xfrm>
            <a:off x="683568" y="466343"/>
            <a:ext cx="1279946" cy="1296144"/>
            <a:chOff x="913" y="178"/>
            <a:chExt cx="928" cy="976"/>
          </a:xfrm>
        </p:grpSpPr>
        <p:sp>
          <p:nvSpPr>
            <p:cNvPr id="40964" name="Oval 4"/>
            <p:cNvSpPr>
              <a:spLocks noChangeArrowheads="1"/>
            </p:cNvSpPr>
            <p:nvPr/>
          </p:nvSpPr>
          <p:spPr bwMode="auto">
            <a:xfrm>
              <a:off x="913" y="178"/>
              <a:ext cx="928" cy="976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65" name="Oval 5"/>
            <p:cNvSpPr>
              <a:spLocks noChangeArrowheads="1"/>
            </p:cNvSpPr>
            <p:nvPr/>
          </p:nvSpPr>
          <p:spPr bwMode="auto">
            <a:xfrm>
              <a:off x="1150" y="409"/>
              <a:ext cx="454" cy="481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66" name="Oval 6"/>
            <p:cNvSpPr>
              <a:spLocks noChangeArrowheads="1"/>
            </p:cNvSpPr>
            <p:nvPr/>
          </p:nvSpPr>
          <p:spPr bwMode="auto">
            <a:xfrm>
              <a:off x="1322" y="604"/>
              <a:ext cx="81" cy="91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3059832" y="3861048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/>
              <a:t>(Webster’s Encyclopedic Dictionary, 2012)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4725144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Literally, how large or small is the issue to be evaluated and addressed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7"/>
          <p:cNvGrpSpPr>
            <a:grpSpLocks/>
          </p:cNvGrpSpPr>
          <p:nvPr/>
        </p:nvGrpSpPr>
        <p:grpSpPr bwMode="auto">
          <a:xfrm>
            <a:off x="683568" y="466343"/>
            <a:ext cx="1279946" cy="1296144"/>
            <a:chOff x="913" y="178"/>
            <a:chExt cx="928" cy="976"/>
          </a:xfrm>
        </p:grpSpPr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913" y="178"/>
              <a:ext cx="928" cy="976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" name="Oval 5"/>
            <p:cNvSpPr>
              <a:spLocks noChangeArrowheads="1"/>
            </p:cNvSpPr>
            <p:nvPr/>
          </p:nvSpPr>
          <p:spPr bwMode="auto">
            <a:xfrm>
              <a:off x="1150" y="409"/>
              <a:ext cx="454" cy="481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Oval 6"/>
            <p:cNvSpPr>
              <a:spLocks noChangeArrowheads="1"/>
            </p:cNvSpPr>
            <p:nvPr/>
          </p:nvSpPr>
          <p:spPr bwMode="auto">
            <a:xfrm>
              <a:off x="1322" y="604"/>
              <a:ext cx="81" cy="91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2267744" y="811792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scale may be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7584" y="1916832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Physical / geographical / spatial – size of the area effected, habitat or geographical sub-unit effected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43524" y="3284984"/>
            <a:ext cx="797694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Ecological – does this effect single species, whole ecosystems, individuals, communities or whole populations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583" y="4851157"/>
            <a:ext cx="79928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Jurisdictional – local government, municipal, regional, federal, global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3035341" y="1772816"/>
            <a:ext cx="2895600" cy="4048125"/>
            <a:chOff x="3035341" y="1772816"/>
            <a:chExt cx="2895600" cy="4048125"/>
          </a:xfrm>
        </p:grpSpPr>
        <p:sp>
          <p:nvSpPr>
            <p:cNvPr id="43017" name="Rectangle 9"/>
            <p:cNvSpPr>
              <a:spLocks noChangeArrowheads="1"/>
            </p:cNvSpPr>
            <p:nvPr/>
          </p:nvSpPr>
          <p:spPr bwMode="auto">
            <a:xfrm>
              <a:off x="3035341" y="1772816"/>
              <a:ext cx="2895600" cy="40481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US" altLang="en-US" sz="2000" dirty="0">
                  <a:solidFill>
                    <a:schemeClr val="hlin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GLOBAL / MACRO</a:t>
              </a: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 algn="ctr">
                <a:spcBef>
                  <a:spcPct val="20000"/>
                </a:spcBef>
              </a:pPr>
              <a:r>
                <a:rPr lang="en-US" altLang="en-US" sz="2000" dirty="0">
                  <a:solidFill>
                    <a:schemeClr val="hlin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LOCAL / MICRO</a:t>
              </a:r>
            </a:p>
          </p:txBody>
        </p:sp>
        <p:sp>
          <p:nvSpPr>
            <p:cNvPr id="43018" name="Line 10"/>
            <p:cNvSpPr>
              <a:spLocks noChangeShapeType="1"/>
            </p:cNvSpPr>
            <p:nvPr/>
          </p:nvSpPr>
          <p:spPr bwMode="auto">
            <a:xfrm>
              <a:off x="4507016" y="2272878"/>
              <a:ext cx="0" cy="3048000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 type="stealth" w="med" len="lg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"/>
          <p:cNvSpPr>
            <a:spLocks noGrp="1" noChangeArrowheads="1"/>
          </p:cNvSpPr>
          <p:nvPr>
            <p:ph type="title"/>
          </p:nvPr>
        </p:nvSpPr>
        <p:spPr>
          <a:xfrm>
            <a:off x="1963514" y="239433"/>
            <a:ext cx="6377657" cy="816391"/>
          </a:xfrm>
        </p:spPr>
        <p:txBody>
          <a:bodyPr/>
          <a:lstStyle/>
          <a:p>
            <a:r>
              <a:rPr lang="en-US" altLang="en-US" b="1" dirty="0"/>
              <a:t>Scale of the issue</a:t>
            </a:r>
          </a:p>
        </p:txBody>
      </p:sp>
      <p:grpSp>
        <p:nvGrpSpPr>
          <p:cNvPr id="22" name="Group 7"/>
          <p:cNvGrpSpPr>
            <a:grpSpLocks/>
          </p:cNvGrpSpPr>
          <p:nvPr/>
        </p:nvGrpSpPr>
        <p:grpSpPr bwMode="auto">
          <a:xfrm>
            <a:off x="2123728" y="283802"/>
            <a:ext cx="738591" cy="675361"/>
            <a:chOff x="913" y="178"/>
            <a:chExt cx="928" cy="976"/>
          </a:xfrm>
        </p:grpSpPr>
        <p:sp>
          <p:nvSpPr>
            <p:cNvPr id="23" name="Oval 4"/>
            <p:cNvSpPr>
              <a:spLocks noChangeArrowheads="1"/>
            </p:cNvSpPr>
            <p:nvPr/>
          </p:nvSpPr>
          <p:spPr bwMode="auto">
            <a:xfrm>
              <a:off x="913" y="178"/>
              <a:ext cx="928" cy="976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5"/>
            <p:cNvSpPr>
              <a:spLocks noChangeArrowheads="1"/>
            </p:cNvSpPr>
            <p:nvPr/>
          </p:nvSpPr>
          <p:spPr bwMode="auto">
            <a:xfrm>
              <a:off x="1150" y="409"/>
              <a:ext cx="454" cy="481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6"/>
            <p:cNvSpPr>
              <a:spLocks noChangeArrowheads="1"/>
            </p:cNvSpPr>
            <p:nvPr/>
          </p:nvSpPr>
          <p:spPr bwMode="auto">
            <a:xfrm>
              <a:off x="1322" y="604"/>
              <a:ext cx="81" cy="91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251520" y="119675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Geographical / Spatial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580112" y="980728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Jurisdictional Decision Making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1520" y="1844824"/>
            <a:ext cx="302433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en-GB" sz="2400" dirty="0"/>
              <a:t>Global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Continent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Country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Province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Region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Municipality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Neighbourhood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Household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Individual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8104" y="1840348"/>
            <a:ext cx="33843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United Nations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Supra-governmental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National Government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(NGOs)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Local Government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(Community Groups)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(Individuals)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8" grpId="0"/>
      <p:bldP spid="7" grpId="0" build="p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Jurisdiction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544" y="141277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legal power to administer and enforce the law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13285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exercising of this power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2780928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The region within which this power is valid or in which a person has authority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4077072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terms of decision making, NGOs, community groups and individuals can try to influence those with jurisdiction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075A6E2-470C-4E1D-A52B-6796ABCD0996}"/>
              </a:ext>
            </a:extLst>
          </p:cNvPr>
          <p:cNvSpPr txBox="1">
            <a:spLocks noChangeArrowheads="1"/>
          </p:cNvSpPr>
          <p:nvPr/>
        </p:nvSpPr>
        <p:spPr>
          <a:xfrm>
            <a:off x="340945" y="328498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The Elements of Sustainable Development involved in the issue</a:t>
            </a:r>
          </a:p>
        </p:txBody>
      </p:sp>
      <p:sp>
        <p:nvSpPr>
          <p:cNvPr id="7" name="Freeform 3">
            <a:extLst>
              <a:ext uri="{FF2B5EF4-FFF2-40B4-BE49-F238E27FC236}">
                <a16:creationId xmlns:a16="http://schemas.microsoft.com/office/drawing/2014/main" id="{1272DCAC-B2C1-3D47-DA41-56106A72C1A2}"/>
              </a:ext>
            </a:extLst>
          </p:cNvPr>
          <p:cNvSpPr>
            <a:spLocks/>
          </p:cNvSpPr>
          <p:nvPr/>
        </p:nvSpPr>
        <p:spPr bwMode="auto">
          <a:xfrm>
            <a:off x="3275856" y="1340768"/>
            <a:ext cx="2106985" cy="1728192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487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The Sustainable Development Triangle</a:t>
            </a:r>
          </a:p>
        </p:txBody>
      </p:sp>
      <p:sp>
        <p:nvSpPr>
          <p:cNvPr id="166915" name="Freeform 3"/>
          <p:cNvSpPr>
            <a:spLocks/>
          </p:cNvSpPr>
          <p:nvPr/>
        </p:nvSpPr>
        <p:spPr bwMode="auto">
          <a:xfrm>
            <a:off x="4067945" y="1652607"/>
            <a:ext cx="882848" cy="648072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971600" y="2444695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We have already discussed this concept (The Tripartite Model) in our previous Theme. </a:t>
            </a:r>
          </a:p>
          <a:p>
            <a:pPr algn="ctr"/>
            <a:r>
              <a:rPr lang="en-GB" sz="2400" i="1" dirty="0"/>
              <a:t>What are the three aspects of the triangle?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6971" y="3713218"/>
            <a:ext cx="1544796" cy="116314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47664" y="5157192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Now share these with the larger group.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4279" name="Rectangle 7"/>
          <p:cNvSpPr>
            <a:spLocks noChangeArrowheads="1"/>
          </p:cNvSpPr>
          <p:nvPr/>
        </p:nvSpPr>
        <p:spPr bwMode="auto">
          <a:xfrm>
            <a:off x="2411760" y="6230587"/>
            <a:ext cx="6624736" cy="40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r>
              <a:rPr lang="en-US" altLang="en-US" sz="2000" b="0" dirty="0">
                <a:solidFill>
                  <a:schemeClr val="tx1"/>
                </a:solidFill>
                <a:effectLst/>
              </a:rPr>
              <a:t>(World Commission on Environment and Development, 1987)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0897" y="260648"/>
            <a:ext cx="7024744" cy="889168"/>
          </a:xfrm>
        </p:spPr>
        <p:txBody>
          <a:bodyPr>
            <a:normAutofit/>
          </a:bodyPr>
          <a:lstStyle/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63448705"/>
              </p:ext>
            </p:extLst>
          </p:nvPr>
        </p:nvGraphicFramePr>
        <p:xfrm>
          <a:off x="1115616" y="1340768"/>
          <a:ext cx="6648400" cy="4480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B81EB04-9D72-4A7F-A876-B976FD20DD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B261B09-816E-4AC8-ABC7-A2935C89BE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A52FB5-9652-4B84-AEAD-C6F2A8EB01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CA576E8-0F70-4300-B025-C851F39955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9" grpId="0"/>
      <p:bldGraphic spid="3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475489235"/>
              </p:ext>
            </p:extLst>
          </p:nvPr>
        </p:nvGraphicFramePr>
        <p:xfrm>
          <a:off x="350050" y="2386273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539779" y="1459217"/>
            <a:ext cx="5245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59790" y="2276872"/>
            <a:ext cx="4381500" cy="261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Biodiversity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Availability of materials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Energy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Biophysical interactions</a:t>
            </a:r>
          </a:p>
        </p:txBody>
      </p:sp>
      <p:sp>
        <p:nvSpPr>
          <p:cNvPr id="4" name="Oval 3"/>
          <p:cNvSpPr/>
          <p:nvPr/>
        </p:nvSpPr>
        <p:spPr>
          <a:xfrm>
            <a:off x="1163172" y="2536920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3" grpId="0"/>
      <p:bldP spid="6" grpId="0" build="p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9463" y="1940946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Biodiversity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75856" y="2708920"/>
            <a:ext cx="568863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Within an ecosystem the flora and fauna are interlinked in a network of biodiversity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greater the biodiversity the richer the ecosystem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Reducing biodiversity can have unknown effects on the ecosystem and agriculture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971282842"/>
              </p:ext>
            </p:extLst>
          </p:nvPr>
        </p:nvGraphicFramePr>
        <p:xfrm>
          <a:off x="356347" y="2852936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Oval 11"/>
          <p:cNvSpPr/>
          <p:nvPr/>
        </p:nvSpPr>
        <p:spPr>
          <a:xfrm>
            <a:off x="1169469" y="3003583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2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9463" y="1940946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Availability of materials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75856" y="2708920"/>
            <a:ext cx="583264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Materials such as stone and metals are finite and alternatives to these should be found where possible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extraction of such materials should have as little environmental impact as possible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Renewable materials need to be harvested in sustainable ways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890232257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Oval 11"/>
          <p:cNvSpPr/>
          <p:nvPr/>
        </p:nvSpPr>
        <p:spPr>
          <a:xfrm>
            <a:off x="1163172" y="3059815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60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9463" y="1940946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Energy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75856" y="2708920"/>
            <a:ext cx="5688632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Sources of energy such as fossil fuels are finite and alternatives to these should be found where possible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extraction of fossil fuels should have as little environmental impact as possible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Renewable sources of energy should be encouraged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7112650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Oval 11"/>
          <p:cNvSpPr/>
          <p:nvPr/>
        </p:nvSpPr>
        <p:spPr>
          <a:xfrm>
            <a:off x="1163172" y="3059815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92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74676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9463" y="1940946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Biophysical Interactions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75856" y="3011468"/>
            <a:ext cx="56886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There are four biophysical ‘spheres’ which are all interlinked and activity in one of these ‘spheres’ will have effects on the others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864655307"/>
              </p:ext>
            </p:extLst>
          </p:nvPr>
        </p:nvGraphicFramePr>
        <p:xfrm>
          <a:off x="350050" y="2981176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Oval 11"/>
          <p:cNvSpPr/>
          <p:nvPr/>
        </p:nvSpPr>
        <p:spPr>
          <a:xfrm>
            <a:off x="1163172" y="3131823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13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Elements of Sustainability </a:t>
            </a:r>
          </a:p>
          <a:p>
            <a:r>
              <a:rPr lang="en-US" altLang="en-US" sz="3200" b="1" dirty="0"/>
              <a:t>– Biophysical Interactions</a:t>
            </a:r>
            <a:endParaRPr lang="en-GB" sz="3200" b="1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Oval 3"/>
          <p:cNvSpPr/>
          <p:nvPr/>
        </p:nvSpPr>
        <p:spPr>
          <a:xfrm>
            <a:off x="3403852" y="1412776"/>
            <a:ext cx="2304256" cy="216024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Atmosphere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(air and weather)</a:t>
            </a:r>
          </a:p>
        </p:txBody>
      </p:sp>
      <p:sp>
        <p:nvSpPr>
          <p:cNvPr id="5" name="Oval 4"/>
          <p:cNvSpPr/>
          <p:nvPr/>
        </p:nvSpPr>
        <p:spPr>
          <a:xfrm>
            <a:off x="6300192" y="2789312"/>
            <a:ext cx="2304256" cy="216024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Hydrosphere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(water and groundwater)</a:t>
            </a:r>
          </a:p>
        </p:txBody>
      </p:sp>
      <p:sp>
        <p:nvSpPr>
          <p:cNvPr id="6" name="Oval 5"/>
          <p:cNvSpPr/>
          <p:nvPr/>
        </p:nvSpPr>
        <p:spPr>
          <a:xfrm>
            <a:off x="539552" y="2852936"/>
            <a:ext cx="2304256" cy="216024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Lithosphere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(rocks and soil)</a:t>
            </a:r>
          </a:p>
        </p:txBody>
      </p:sp>
      <p:sp>
        <p:nvSpPr>
          <p:cNvPr id="7" name="Oval 6"/>
          <p:cNvSpPr/>
          <p:nvPr/>
        </p:nvSpPr>
        <p:spPr>
          <a:xfrm>
            <a:off x="3403852" y="4437112"/>
            <a:ext cx="2304256" cy="216024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Biosphere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(flora and fauna)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2627784" y="2924944"/>
            <a:ext cx="864096" cy="432048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580112" y="2861320"/>
            <a:ext cx="928094" cy="495672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5644110" y="4605203"/>
            <a:ext cx="864096" cy="432048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2627784" y="4530047"/>
            <a:ext cx="928094" cy="495672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6" idx="6"/>
          </p:cNvCxnSpPr>
          <p:nvPr/>
        </p:nvCxnSpPr>
        <p:spPr>
          <a:xfrm>
            <a:off x="2843808" y="3933056"/>
            <a:ext cx="3456384" cy="0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4" idx="4"/>
            <a:endCxn id="7" idx="0"/>
          </p:cNvCxnSpPr>
          <p:nvPr/>
        </p:nvCxnSpPr>
        <p:spPr>
          <a:xfrm>
            <a:off x="4555980" y="3573016"/>
            <a:ext cx="0" cy="864096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076158" y="5517232"/>
            <a:ext cx="28883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What specific examples of interactions can you think of?</a:t>
            </a:r>
          </a:p>
        </p:txBody>
      </p:sp>
    </p:spTree>
    <p:extLst>
      <p:ext uri="{BB962C8B-B14F-4D97-AF65-F5344CB8AC3E}">
        <p14:creationId xmlns:p14="http://schemas.microsoft.com/office/powerpoint/2010/main" val="183965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46098962"/>
              </p:ext>
            </p:extLst>
          </p:nvPr>
        </p:nvGraphicFramePr>
        <p:xfrm>
          <a:off x="350050" y="2693144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907704" y="1268760"/>
            <a:ext cx="5245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Economy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59790" y="2276872"/>
            <a:ext cx="43815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Money and Capital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Employment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Technological growth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Investment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Market forces</a:t>
            </a:r>
          </a:p>
        </p:txBody>
      </p:sp>
      <p:sp>
        <p:nvSpPr>
          <p:cNvPr id="7" name="Oval 6"/>
          <p:cNvSpPr/>
          <p:nvPr/>
        </p:nvSpPr>
        <p:spPr>
          <a:xfrm>
            <a:off x="548556" y="4077072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88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5" grpId="0"/>
      <p:bldP spid="6" grpId="0" build="p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22309710"/>
              </p:ext>
            </p:extLst>
          </p:nvPr>
        </p:nvGraphicFramePr>
        <p:xfrm>
          <a:off x="350050" y="2693144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802371" y="939492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Economy</a:t>
            </a:r>
          </a:p>
        </p:txBody>
      </p:sp>
      <p:sp>
        <p:nvSpPr>
          <p:cNvPr id="7" name="Oval 6"/>
          <p:cNvSpPr/>
          <p:nvPr/>
        </p:nvSpPr>
        <p:spPr>
          <a:xfrm>
            <a:off x="548556" y="4077072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619672" y="1394192"/>
            <a:ext cx="66247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Money and capital – five types of capital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915816" y="2132856"/>
            <a:ext cx="622818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Natural capital </a:t>
            </a:r>
            <a:r>
              <a:rPr lang="en-GB" sz="2000" dirty="0"/>
              <a:t>– resources (e.g. coal) and processes (e.g. reforestation)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Human capital </a:t>
            </a:r>
            <a:r>
              <a:rPr lang="en-GB" sz="2000" dirty="0"/>
              <a:t>– health, skills, knowledge &amp; motivation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Social capital </a:t>
            </a:r>
            <a:r>
              <a:rPr lang="en-GB" sz="2000" dirty="0"/>
              <a:t>– organisations that organise and utilise natural &amp; human capital (e.g. families, communities, businesses, NGOs – see Bourdieu)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Manufactured capital </a:t>
            </a:r>
            <a:r>
              <a:rPr lang="en-GB" sz="2000" dirty="0"/>
              <a:t>– machinery, buildings, luxury goods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Financial capital </a:t>
            </a:r>
            <a:r>
              <a:rPr lang="en-GB" sz="2000" dirty="0"/>
              <a:t>– notional value produced by exploiting the other forms of capital (e.g. shares, bonds, banknotes)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627784" y="6283025"/>
            <a:ext cx="62281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7"/>
              </a:rPr>
              <a:t>The Five Capitals - a framework for sustainability | Forum for the Future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3495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build="p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79850051"/>
              </p:ext>
            </p:extLst>
          </p:nvPr>
        </p:nvGraphicFramePr>
        <p:xfrm>
          <a:off x="350050" y="2693144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35696" y="1321604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Economy</a:t>
            </a:r>
          </a:p>
        </p:txBody>
      </p:sp>
      <p:sp>
        <p:nvSpPr>
          <p:cNvPr id="4" name="Oval 3"/>
          <p:cNvSpPr/>
          <p:nvPr/>
        </p:nvSpPr>
        <p:spPr>
          <a:xfrm>
            <a:off x="548556" y="4077072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843808" y="1916832"/>
            <a:ext cx="6048672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Employment</a:t>
            </a:r>
            <a:r>
              <a:rPr lang="en-GB" sz="2000" dirty="0"/>
              <a:t> – continued employment relies on sustainable development (e.g. the loss of employment when mines become uneconomical)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Technological growth</a:t>
            </a:r>
            <a:r>
              <a:rPr lang="en-GB" sz="2000" dirty="0"/>
              <a:t> – technological innovation can create sustainability [techno-centric sustainability] (e.g. hydroponics, clean technology)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Investment </a:t>
            </a:r>
            <a:r>
              <a:rPr lang="en-GB" sz="2000" dirty="0"/>
              <a:t>– in the past investment only focused on generating profit, today there is a growing sustainable investment movement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b="1" dirty="0"/>
              <a:t>Market forces</a:t>
            </a:r>
            <a:r>
              <a:rPr lang="en-GB" sz="2000" dirty="0"/>
              <a:t> – changes in demand can affect sustainable development (e.g. ethical consumerism)</a:t>
            </a:r>
            <a:endParaRPr lang="en-GB" sz="2000" b="1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5473" y="6063829"/>
            <a:ext cx="494785" cy="49478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364088" y="609329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What is ethical consumerism?</a:t>
            </a:r>
          </a:p>
        </p:txBody>
      </p:sp>
    </p:spTree>
    <p:extLst>
      <p:ext uri="{BB962C8B-B14F-4D97-AF65-F5344CB8AC3E}">
        <p14:creationId xmlns:p14="http://schemas.microsoft.com/office/powerpoint/2010/main" val="388800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4551641"/>
              </p:ext>
            </p:extLst>
          </p:nvPr>
        </p:nvGraphicFramePr>
        <p:xfrm>
          <a:off x="350050" y="2693144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7" name="Oval 6"/>
          <p:cNvSpPr/>
          <p:nvPr/>
        </p:nvSpPr>
        <p:spPr>
          <a:xfrm>
            <a:off x="1691680" y="4077072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203848" y="2348880"/>
            <a:ext cx="576064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Human diversity (cultural, linguistic, ethnic)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Equity  (dependence / independence / interdependence)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Quality of life / well-being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Institutional structures and organisations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Political structures</a:t>
            </a:r>
          </a:p>
        </p:txBody>
      </p:sp>
    </p:spTree>
    <p:extLst>
      <p:ext uri="{BB962C8B-B14F-4D97-AF65-F5344CB8AC3E}">
        <p14:creationId xmlns:p14="http://schemas.microsoft.com/office/powerpoint/2010/main" val="3008024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39463" y="1844824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Human Diversity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82026" y="2780928"/>
            <a:ext cx="586814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Globalisation leads to the loss of cultural and linguistic diversity as dominant cultures subsume those of developing countries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Loss of cultural diversity can lead to a loss of environmental knowledge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Minority societies will disappear over time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24100974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1693956" y="4355959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88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339752" y="1844824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/>
              <a:t>Equity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18092" y="2708920"/>
            <a:ext cx="611840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Ownership of resources, land , materials and wealth is not evenly distributed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Billions live in poverty when there is wealth to ensure health and wellbeing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UN and Government handouts result in dependence rather than independence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35347942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1693956" y="4355959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14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Elements of Sustainability</a:t>
            </a:r>
            <a:endParaRPr lang="en-GB" b="1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67744" y="1844824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Quality of life and wellbeing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75856" y="3077600"/>
            <a:ext cx="576064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Unsustainable exploitation of resources impoverished indigenous communities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Unethical employment practice leads to unhealthy working and living conditions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Over-urbanisation, poor diet, lack of exercise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35347942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1693956" y="4355959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00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335" y="1791980"/>
            <a:ext cx="889329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/>
              <a:t>Institutional and Political Structures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2708920"/>
            <a:ext cx="573411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Most current institutional and political structures are not focused on sustainability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Institutions are primarily still focused on profit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Political structures are focused on what is electorally possible not what is necessary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35347942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1693956" y="4355959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9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632" y="188640"/>
            <a:ext cx="7024744" cy="889168"/>
          </a:xfrm>
        </p:spPr>
        <p:txBody>
          <a:bodyPr/>
          <a:lstStyle/>
          <a:p>
            <a:r>
              <a:rPr lang="en-US" altLang="en-US" b="1" dirty="0"/>
              <a:t>The ‘3 Es’ Model </a:t>
            </a:r>
            <a:endParaRPr lang="en-GB" b="1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0345015"/>
              </p:ext>
            </p:extLst>
          </p:nvPr>
        </p:nvGraphicFramePr>
        <p:xfrm>
          <a:off x="971600" y="1052736"/>
          <a:ext cx="72008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6165304"/>
            <a:ext cx="596779" cy="5967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91880" y="6237312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How does this relate to People, Planet, Profit?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D61DD5A-42FF-49D8-B8F2-B09D4808D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AF9AC06-9A50-4DC9-A694-02E25E96AC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46E2DC7-2EEC-43C8-868D-F54B4D6B5C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97C6477-3AC3-49E1-82C2-42D1C3756D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auto">
          <a:xfrm>
            <a:off x="0" y="419100"/>
            <a:ext cx="9142413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grpSp>
        <p:nvGrpSpPr>
          <p:cNvPr id="64522" name="Group 10"/>
          <p:cNvGrpSpPr>
            <a:grpSpLocks/>
          </p:cNvGrpSpPr>
          <p:nvPr/>
        </p:nvGrpSpPr>
        <p:grpSpPr bwMode="auto">
          <a:xfrm>
            <a:off x="1691680" y="1268686"/>
            <a:ext cx="5308600" cy="4394200"/>
            <a:chOff x="1304" y="1016"/>
            <a:chExt cx="3344" cy="2768"/>
          </a:xfrm>
        </p:grpSpPr>
        <p:sp>
          <p:nvSpPr>
            <p:cNvPr id="64515" name="Oval 3"/>
            <p:cNvSpPr>
              <a:spLocks noChangeArrowheads="1"/>
            </p:cNvSpPr>
            <p:nvPr/>
          </p:nvSpPr>
          <p:spPr bwMode="auto">
            <a:xfrm>
              <a:off x="2552" y="1016"/>
              <a:ext cx="2096" cy="1915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64516" name="Oval 4"/>
            <p:cNvSpPr>
              <a:spLocks noChangeArrowheads="1"/>
            </p:cNvSpPr>
            <p:nvPr/>
          </p:nvSpPr>
          <p:spPr bwMode="auto">
            <a:xfrm>
              <a:off x="1304" y="1016"/>
              <a:ext cx="2240" cy="1915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64517" name="Oval 5"/>
            <p:cNvSpPr>
              <a:spLocks noChangeArrowheads="1"/>
            </p:cNvSpPr>
            <p:nvPr/>
          </p:nvSpPr>
          <p:spPr bwMode="auto">
            <a:xfrm>
              <a:off x="1928" y="1959"/>
              <a:ext cx="2096" cy="1825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64518" name="Rectangle 6"/>
            <p:cNvSpPr>
              <a:spLocks noChangeArrowheads="1"/>
            </p:cNvSpPr>
            <p:nvPr/>
          </p:nvSpPr>
          <p:spPr bwMode="auto">
            <a:xfrm>
              <a:off x="1400" y="1862"/>
              <a:ext cx="1469" cy="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69850" tIns="34925" rIns="69850" bIns="34925">
              <a:spAutoFit/>
            </a:bodyPr>
            <a:lstStyle>
              <a:lvl1pPr marL="214313" indent="-214313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5143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8572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1572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15001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19573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4145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28717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3289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30000"/>
                </a:spcBef>
              </a:pPr>
              <a:r>
                <a:rPr lang="en-US" altLang="en-US" sz="2400" i="0" dirty="0">
                  <a:solidFill>
                    <a:schemeClr val="tx2"/>
                  </a:solidFill>
                  <a:effectLst/>
                </a:rPr>
                <a:t>SOCIETY</a:t>
              </a:r>
            </a:p>
          </p:txBody>
        </p:sp>
        <p:sp>
          <p:nvSpPr>
            <p:cNvPr id="64519" name="Rectangle 7"/>
            <p:cNvSpPr>
              <a:spLocks noChangeArrowheads="1"/>
            </p:cNvSpPr>
            <p:nvPr/>
          </p:nvSpPr>
          <p:spPr bwMode="auto">
            <a:xfrm>
              <a:off x="2257" y="3031"/>
              <a:ext cx="1522" cy="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850" tIns="34925" rIns="69850" bIns="34925">
              <a:spAutoFit/>
            </a:bodyPr>
            <a:lstStyle>
              <a:lvl1pPr marL="214313" indent="-214313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5143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8572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1572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15001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19573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4145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28717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3289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30000"/>
                </a:spcBef>
              </a:pPr>
              <a:r>
                <a:rPr lang="en-US" altLang="en-US" sz="2400" i="0">
                  <a:solidFill>
                    <a:schemeClr val="tx2"/>
                  </a:solidFill>
                  <a:effectLst/>
                </a:rPr>
                <a:t>ENVIRONMENT</a:t>
              </a:r>
            </a:p>
          </p:txBody>
        </p:sp>
        <p:sp>
          <p:nvSpPr>
            <p:cNvPr id="64520" name="Rectangle 8"/>
            <p:cNvSpPr>
              <a:spLocks noChangeArrowheads="1"/>
            </p:cNvSpPr>
            <p:nvPr/>
          </p:nvSpPr>
          <p:spPr bwMode="auto">
            <a:xfrm>
              <a:off x="3546" y="1887"/>
              <a:ext cx="1091" cy="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850" tIns="34925" rIns="69850" bIns="34925">
              <a:spAutoFit/>
            </a:bodyPr>
            <a:lstStyle>
              <a:lvl1pPr marL="214313" indent="-214313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5143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8572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1572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15001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19573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4145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28717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3289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30000"/>
                </a:spcBef>
              </a:pPr>
              <a:r>
                <a:rPr lang="en-US" altLang="en-US" sz="2400" i="0">
                  <a:solidFill>
                    <a:schemeClr val="tx2"/>
                  </a:solidFill>
                  <a:effectLst/>
                </a:rPr>
                <a:t>ECONOMY</a:t>
              </a:r>
            </a:p>
          </p:txBody>
        </p:sp>
        <p:sp>
          <p:nvSpPr>
            <p:cNvPr id="64521" name="Rectangle 9"/>
            <p:cNvSpPr>
              <a:spLocks noChangeArrowheads="1"/>
            </p:cNvSpPr>
            <p:nvPr/>
          </p:nvSpPr>
          <p:spPr bwMode="auto">
            <a:xfrm>
              <a:off x="2378" y="2155"/>
              <a:ext cx="1083" cy="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69850" tIns="34925" rIns="69850" bIns="34925">
              <a:spAutoFit/>
            </a:bodyPr>
            <a:lstStyle>
              <a:lvl1pPr marL="214313" indent="-214313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5143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8572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1572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15001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19573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4145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28717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3289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lvl="1">
                <a:lnSpc>
                  <a:spcPct val="90000"/>
                </a:lnSpc>
                <a:spcBef>
                  <a:spcPct val="30000"/>
                </a:spcBef>
              </a:pPr>
              <a:r>
                <a:rPr lang="en-US" altLang="en-US" sz="2400" i="0" dirty="0">
                  <a:solidFill>
                    <a:schemeClr val="tx2"/>
                  </a:solidFill>
                  <a:effectLst/>
                </a:rPr>
                <a:t>HEALTH</a:t>
              </a: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US" altLang="en-US" b="1" dirty="0"/>
              <a:t>The Healthy Community Model 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228184" y="609329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dirty="0">
                <a:solidFill>
                  <a:schemeClr val="tx1"/>
                </a:solidFill>
                <a:effectLst/>
              </a:rPr>
              <a:t>(NHS, 2014)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US" altLang="en-US" b="1" dirty="0"/>
              <a:t>Sustainability: PROBLEMS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412776"/>
            <a:ext cx="8229600" cy="4525963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Depletion of finite resources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fuels, soil, minerals, species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Over-use of renewable resources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forests, fish &amp; wildlife, fertility, public funds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Pollution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air, water, soil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Inequity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economic, political, social, gender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Species loss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endangered species and spaces</a:t>
            </a:r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6765925" y="6430963"/>
            <a:ext cx="1853071" cy="40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000" b="0" dirty="0">
                <a:solidFill>
                  <a:schemeClr val="tx1"/>
                </a:solidFill>
                <a:effectLst/>
              </a:rPr>
              <a:t>(WCED, 1987)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ChangeArrowheads="1"/>
          </p:cNvSpPr>
          <p:nvPr/>
        </p:nvSpPr>
        <p:spPr bwMode="auto">
          <a:xfrm>
            <a:off x="609600" y="1524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pPr algn="ctr"/>
            <a:endParaRPr lang="en-US" altLang="en-US" sz="4400" i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685800" y="13716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</a:pPr>
            <a:endParaRPr lang="en-US" altLang="en-US" sz="2800" b="0" i="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US" altLang="en-US" b="1" dirty="0"/>
              <a:t>Sustainability: SOLUTIONS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Cyclical material use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emulate natural cycles; 3 R’s (reduce, reuse, recycle)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Safe reliable energy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conservation, renewable energy, substitution, interim measures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Life-based interests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health, creativity, communication, coordination, appreciation, learning, intellectual and spiritual development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71942" y="274818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 Story of Stuff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859" y="4509120"/>
            <a:ext cx="1936789" cy="204291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83568" y="1112804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/>
              <a:t>Watch this video on the way that our economy works at present.</a:t>
            </a:r>
          </a:p>
          <a:p>
            <a:pPr algn="ctr"/>
            <a:endParaRPr lang="en-GB" sz="3200" i="1" dirty="0"/>
          </a:p>
          <a:p>
            <a:pPr algn="ctr"/>
            <a:endParaRPr lang="en-GB" sz="3200" i="1" dirty="0"/>
          </a:p>
          <a:p>
            <a:pPr algn="ctr"/>
            <a:r>
              <a:rPr lang="en-GB" sz="3200" i="1" dirty="0"/>
              <a:t> Make notes on any points that you feel are important or any questions that you have</a:t>
            </a:r>
          </a:p>
        </p:txBody>
      </p:sp>
    </p:spTree>
    <p:extLst>
      <p:ext uri="{BB962C8B-B14F-4D97-AF65-F5344CB8AC3E}">
        <p14:creationId xmlns:p14="http://schemas.microsoft.com/office/powerpoint/2010/main" val="241833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8639"/>
          </a:xfrm>
        </p:spPr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52596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Barr, S (2008) </a:t>
            </a:r>
            <a:r>
              <a:rPr lang="en-GB" sz="1400" i="1" dirty="0"/>
              <a:t>Environment and Society: Sustainability, Policy and the Citizen, </a:t>
            </a:r>
            <a:r>
              <a:rPr lang="en-GB" sz="1400" dirty="0"/>
              <a:t>Aldershot, </a:t>
            </a:r>
            <a:r>
              <a:rPr lang="en-GB" sz="1400" dirty="0" err="1"/>
              <a:t>Hamps</a:t>
            </a:r>
            <a:r>
              <a:rPr lang="en-GB" sz="1400" dirty="0"/>
              <a:t>: </a:t>
            </a:r>
            <a:r>
              <a:rPr lang="en-US" sz="1400" dirty="0" err="1"/>
              <a:t>Ashgate</a:t>
            </a:r>
            <a:r>
              <a:rPr lang="en-US" sz="1400" dirty="0"/>
              <a:t> Publishing.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Barrett, S., Kidd, J., 1991 </a:t>
            </a:r>
            <a:r>
              <a:rPr lang="en-GB" sz="1400" i="1" dirty="0"/>
              <a:t>Pathways: Towards an Ecosystem Approach</a:t>
            </a:r>
            <a:r>
              <a:rPr lang="en-GB" sz="1400" dirty="0"/>
              <a:t>. Royal Commission on the Future of the Toronto Waterfront, Toronto, 168 pp.</a:t>
            </a:r>
            <a:r>
              <a:rPr lang="en-US" sz="1400" i="1" dirty="0"/>
              <a:t>after </a:t>
            </a:r>
            <a:r>
              <a:rPr lang="en-US" sz="1400" dirty="0"/>
              <a:t>Macdonald, D. 1991. </a:t>
            </a:r>
            <a:r>
              <a:rPr lang="en-US" sz="1400" i="1" dirty="0"/>
              <a:t>The Politics of Pollution</a:t>
            </a:r>
            <a:r>
              <a:rPr lang="en-US" sz="1400" dirty="0"/>
              <a:t>. Available at </a:t>
            </a:r>
            <a:r>
              <a:rPr lang="en-GB" sz="1400" dirty="0">
                <a:hlinkClick r:id="rId2"/>
              </a:rPr>
              <a:t>Pathways : towards an ecosystem approach : a report of phases I and II of an environmental audit of Toronto's East Bayfront and Port Industrial Area : Royal Commission on the Future of the Toronto Waterfront (Canada) : Free Download, Borrow, and Streaming : Internet Archive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i="1" dirty="0"/>
              <a:t>European Committee on the </a:t>
            </a:r>
            <a:r>
              <a:rPr lang="en-GB" sz="1400" b="1" i="1" dirty="0">
                <a:solidFill>
                  <a:schemeClr val="accent3">
                    <a:lumMod val="75000"/>
                  </a:schemeClr>
                </a:solidFill>
              </a:rPr>
              <a:t>Environment</a:t>
            </a:r>
            <a:r>
              <a:rPr lang="en-GB" sz="1400" i="1" dirty="0"/>
              <a:t>, Public Health &amp; Food Safety (ENVI)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Forum for the Future (No Date) </a:t>
            </a:r>
            <a:r>
              <a:rPr lang="en-GB" sz="1400" i="1" dirty="0"/>
              <a:t>The Five Capitals: A framework for sustainability</a:t>
            </a:r>
            <a:r>
              <a:rPr lang="en-GB" sz="1400" dirty="0"/>
              <a:t> Available at: </a:t>
            </a:r>
            <a:r>
              <a:rPr lang="en-GB" sz="1400" dirty="0">
                <a:hlinkClick r:id="rId3"/>
              </a:rPr>
              <a:t>The Five Capitals - a framework for sustainability | Forum for the Future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Fukuyama, F (2008) ‘The Latin American Experience, </a:t>
            </a:r>
            <a:r>
              <a:rPr lang="en-GB" sz="1400" i="1" dirty="0"/>
              <a:t>Journal of Democracy, </a:t>
            </a:r>
            <a:r>
              <a:rPr lang="en-GB" sz="1400" dirty="0"/>
              <a:t>Vol. 19. No. 4, pp.69-79. </a:t>
            </a:r>
            <a:r>
              <a:rPr lang="en-GB" sz="1400" dirty="0">
                <a:hlinkClick r:id="rId4"/>
              </a:rPr>
              <a:t>THE LATIN AMERICAN EXPERIENCE – ProQuest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Gilding, P. (No date) </a:t>
            </a:r>
            <a:r>
              <a:rPr lang="en-GB" sz="1400" i="1" dirty="0"/>
              <a:t>The Earth is Full</a:t>
            </a:r>
            <a:r>
              <a:rPr lang="en-GB" sz="1400" dirty="0"/>
              <a:t> </a:t>
            </a:r>
            <a:r>
              <a:rPr lang="en-GB" sz="1400" dirty="0" err="1"/>
              <a:t>TEDEd</a:t>
            </a:r>
            <a:r>
              <a:rPr lang="en-GB" sz="1400" dirty="0"/>
              <a:t> Available at: </a:t>
            </a:r>
            <a:r>
              <a:rPr lang="en-GB" sz="1400" dirty="0">
                <a:hlinkClick r:id="rId5"/>
              </a:rPr>
              <a:t>The Earth is full - Paul Gilding | TED-Ed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Kuhlman T &amp; Farrington J (2010) ‘What is Sustainability? </a:t>
            </a:r>
            <a:r>
              <a:rPr lang="en-GB" sz="1400" i="1" dirty="0"/>
              <a:t>‘Sustainability</a:t>
            </a:r>
            <a:r>
              <a:rPr lang="en-GB" sz="1400" dirty="0"/>
              <a:t>, Vol. 2. pp. 3436-3448. Available at: </a:t>
            </a:r>
            <a:r>
              <a:rPr lang="en-GB" sz="1400" dirty="0">
                <a:hlinkClick r:id="rId6"/>
              </a:rPr>
              <a:t>What is Sustainability? – ProQuest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19620967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Merriam-Webster (2004)</a:t>
            </a:r>
            <a:r>
              <a:rPr lang="en-US" sz="1400" i="1" dirty="0"/>
              <a:t> Merriam-Webster Online Dictionary, </a:t>
            </a:r>
            <a:r>
              <a:rPr lang="en-US" sz="1400" dirty="0"/>
              <a:t>Halo Press.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NHS England (2014) </a:t>
            </a:r>
            <a:r>
              <a:rPr lang="en-GB" sz="1400" i="1" dirty="0"/>
              <a:t>Sustainable, Resilient, Healthy People &amp; Places: A Sustainable Development Strategy for the NHS, Public Health and Social Care system</a:t>
            </a:r>
            <a:r>
              <a:rPr lang="en-US" sz="1400" i="1" dirty="0"/>
              <a:t>, </a:t>
            </a:r>
            <a:r>
              <a:rPr lang="en-US" sz="1400" dirty="0"/>
              <a:t>Cambridge: The Sustainable. Development Unit. Available at: </a:t>
            </a:r>
            <a:r>
              <a:rPr lang="en-GB" sz="1000" dirty="0">
                <a:hlinkClick r:id="rId2"/>
              </a:rPr>
              <a:t>Layout 1</a:t>
            </a:r>
            <a:r>
              <a:rPr lang="en-GB" sz="1000" dirty="0"/>
              <a:t> [Accessed 14/11/2024]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WCED (1987) </a:t>
            </a:r>
            <a:r>
              <a:rPr lang="en-GB" sz="1400" dirty="0"/>
              <a:t>Report of the World Commission on Environment and Development: </a:t>
            </a:r>
            <a:r>
              <a:rPr lang="en-US" sz="1400" i="1" dirty="0"/>
              <a:t>Our Common Future </a:t>
            </a:r>
            <a:r>
              <a:rPr lang="en-US" sz="1400" dirty="0"/>
              <a:t>Stockholm: UN. Available at: </a:t>
            </a:r>
            <a:r>
              <a:rPr lang="en-GB" sz="1000" dirty="0">
                <a:hlinkClick r:id="rId3"/>
              </a:rPr>
              <a:t>Report of the World Commission on Environment and Development :</a:t>
            </a:r>
            <a:r>
              <a:rPr lang="en-GB" sz="1000" dirty="0"/>
              <a:t> [Accessed 14/11/2024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Webster (2012) </a:t>
            </a:r>
            <a:r>
              <a:rPr lang="en-US" sz="1400" i="1" dirty="0"/>
              <a:t>Webster’s Encyclopedic Dictionary, </a:t>
            </a:r>
            <a:r>
              <a:rPr lang="en-US" sz="1400" dirty="0"/>
              <a:t>Halo Press.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/>
              <a:t>Wilderer</a:t>
            </a:r>
            <a:r>
              <a:rPr lang="en-GB" sz="1400" dirty="0"/>
              <a:t>, P (2007)</a:t>
            </a:r>
            <a:r>
              <a:rPr lang="en-GB" sz="1400" i="1" dirty="0"/>
              <a:t> </a:t>
            </a:r>
            <a:r>
              <a:rPr lang="en-GB" sz="1400" dirty="0"/>
              <a:t>‘Sustainable Water Resources Management: the Science behind the Scene’, </a:t>
            </a:r>
            <a:r>
              <a:rPr lang="en-GB" sz="1400" i="1" dirty="0"/>
              <a:t>Sustain Science, </a:t>
            </a:r>
            <a:r>
              <a:rPr lang="en-GB" sz="1400" dirty="0"/>
              <a:t>Vol. 2, pp. 1-4. Available at </a:t>
            </a:r>
            <a:r>
              <a:rPr lang="en-GB" sz="1000" dirty="0">
                <a:hlinkClick r:id="rId4"/>
              </a:rPr>
              <a:t>Sustainable water resource management: the science behind the scene – ProQuest</a:t>
            </a:r>
            <a:r>
              <a:rPr lang="en-GB" sz="1000" dirty="0"/>
              <a:t> [Accessed 14/11/2024]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63374052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blue background</Template>
  <TotalTime>934</TotalTime>
  <Words>1926</Words>
  <Application>Microsoft Office PowerPoint</Application>
  <PresentationFormat>On-screen Show (4:3)</PresentationFormat>
  <Paragraphs>288</Paragraphs>
  <Slides>34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Monotype Sorts</vt:lpstr>
      <vt:lpstr>Arial</vt:lpstr>
      <vt:lpstr>Calibri</vt:lpstr>
      <vt:lpstr>UWTSD blue background</vt:lpstr>
      <vt:lpstr>PowerPoint Presentation</vt:lpstr>
      <vt:lpstr>Sustainable Development – A reminder</vt:lpstr>
      <vt:lpstr>PowerPoint Presentation</vt:lpstr>
      <vt:lpstr>PowerPoint Presentation</vt:lpstr>
      <vt:lpstr>ENVI Conceptual Tools </vt:lpstr>
      <vt:lpstr>PowerPoint Presentation</vt:lpstr>
      <vt:lpstr>Scale of the issue</vt:lpstr>
      <vt:lpstr>PowerPoint Presentation</vt:lpstr>
      <vt:lpstr>Scale of the issue</vt:lpstr>
      <vt:lpstr>Jurisdiction</vt:lpstr>
      <vt:lpstr>PowerPoint Presentation</vt:lpstr>
      <vt:lpstr>The Sustainable Development Triangle</vt:lpstr>
      <vt:lpstr>Elements of Sustainability</vt:lpstr>
      <vt:lpstr>Elements of Sustainability</vt:lpstr>
      <vt:lpstr>Elements of Sustainability</vt:lpstr>
      <vt:lpstr>Elements of Sustainability</vt:lpstr>
      <vt:lpstr>Elements of Sustainability</vt:lpstr>
      <vt:lpstr>Elements of Sustainability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‘3 Es’ Model </vt:lpstr>
      <vt:lpstr>The Healthy Community Model </vt:lpstr>
      <vt:lpstr>Sustainability: PROBLEMS</vt:lpstr>
      <vt:lpstr>Sustainability: SOLUTIONS</vt:lpstr>
      <vt:lpstr>PowerPoint Presentation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51</cp:revision>
  <dcterms:created xsi:type="dcterms:W3CDTF">2016-10-12T09:39:36Z</dcterms:created>
  <dcterms:modified xsi:type="dcterms:W3CDTF">2024-11-14T16:06:08Z</dcterms:modified>
</cp:coreProperties>
</file>