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72"/>
  </p:notesMasterIdLst>
  <p:sldIdLst>
    <p:sldId id="266" r:id="rId2"/>
    <p:sldId id="583" r:id="rId3"/>
    <p:sldId id="584" r:id="rId4"/>
    <p:sldId id="585" r:id="rId5"/>
    <p:sldId id="586" r:id="rId6"/>
    <p:sldId id="581" r:id="rId7"/>
    <p:sldId id="582" r:id="rId8"/>
    <p:sldId id="588" r:id="rId9"/>
    <p:sldId id="589" r:id="rId10"/>
    <p:sldId id="265" r:id="rId11"/>
    <p:sldId id="577" r:id="rId12"/>
    <p:sldId id="578" r:id="rId13"/>
    <p:sldId id="258" r:id="rId14"/>
    <p:sldId id="524" r:id="rId15"/>
    <p:sldId id="525" r:id="rId16"/>
    <p:sldId id="579" r:id="rId17"/>
    <p:sldId id="580" r:id="rId18"/>
    <p:sldId id="551" r:id="rId19"/>
    <p:sldId id="522" r:id="rId20"/>
    <p:sldId id="326" r:id="rId21"/>
    <p:sldId id="329" r:id="rId22"/>
    <p:sldId id="313" r:id="rId23"/>
    <p:sldId id="328" r:id="rId24"/>
    <p:sldId id="330" r:id="rId25"/>
    <p:sldId id="275" r:id="rId26"/>
    <p:sldId id="274" r:id="rId27"/>
    <p:sldId id="347" r:id="rId28"/>
    <p:sldId id="571" r:id="rId29"/>
    <p:sldId id="259" r:id="rId30"/>
    <p:sldId id="530" r:id="rId31"/>
    <p:sldId id="534" r:id="rId32"/>
    <p:sldId id="263" r:id="rId33"/>
    <p:sldId id="572" r:id="rId34"/>
    <p:sldId id="536" r:id="rId35"/>
    <p:sldId id="537" r:id="rId36"/>
    <p:sldId id="538" r:id="rId37"/>
    <p:sldId id="542" r:id="rId38"/>
    <p:sldId id="540" r:id="rId39"/>
    <p:sldId id="541" r:id="rId40"/>
    <p:sldId id="539" r:id="rId41"/>
    <p:sldId id="262" r:id="rId42"/>
    <p:sldId id="388" r:id="rId43"/>
    <p:sldId id="389" r:id="rId44"/>
    <p:sldId id="535" r:id="rId45"/>
    <p:sldId id="573" r:id="rId46"/>
    <p:sldId id="543" r:id="rId47"/>
    <p:sldId id="550" r:id="rId48"/>
    <p:sldId id="549" r:id="rId49"/>
    <p:sldId id="552" r:id="rId50"/>
    <p:sldId id="303" r:id="rId51"/>
    <p:sldId id="576" r:id="rId52"/>
    <p:sldId id="282" r:id="rId53"/>
    <p:sldId id="555" r:id="rId54"/>
    <p:sldId id="556" r:id="rId55"/>
    <p:sldId id="319" r:id="rId56"/>
    <p:sldId id="283" r:id="rId57"/>
    <p:sldId id="575" r:id="rId58"/>
    <p:sldId id="561" r:id="rId59"/>
    <p:sldId id="564" r:id="rId60"/>
    <p:sldId id="553" r:id="rId61"/>
    <p:sldId id="565" r:id="rId62"/>
    <p:sldId id="566" r:id="rId63"/>
    <p:sldId id="557" r:id="rId64"/>
    <p:sldId id="562" r:id="rId65"/>
    <p:sldId id="568" r:id="rId66"/>
    <p:sldId id="569" r:id="rId67"/>
    <p:sldId id="567" r:id="rId68"/>
    <p:sldId id="563" r:id="rId69"/>
    <p:sldId id="325" r:id="rId70"/>
    <p:sldId id="548" r:id="rId7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2241529-B6F2-42A3-90F7-34D158E74CEE}">
          <p14:sldIdLst>
            <p14:sldId id="266"/>
            <p14:sldId id="583"/>
            <p14:sldId id="584"/>
            <p14:sldId id="585"/>
            <p14:sldId id="586"/>
            <p14:sldId id="581"/>
            <p14:sldId id="582"/>
            <p14:sldId id="588"/>
            <p14:sldId id="589"/>
            <p14:sldId id="265"/>
            <p14:sldId id="577"/>
            <p14:sldId id="578"/>
            <p14:sldId id="258"/>
            <p14:sldId id="524"/>
            <p14:sldId id="525"/>
            <p14:sldId id="579"/>
            <p14:sldId id="580"/>
            <p14:sldId id="551"/>
            <p14:sldId id="522"/>
            <p14:sldId id="326"/>
            <p14:sldId id="329"/>
            <p14:sldId id="313"/>
            <p14:sldId id="328"/>
            <p14:sldId id="330"/>
            <p14:sldId id="275"/>
            <p14:sldId id="274"/>
            <p14:sldId id="347"/>
            <p14:sldId id="571"/>
            <p14:sldId id="259"/>
            <p14:sldId id="530"/>
            <p14:sldId id="534"/>
            <p14:sldId id="263"/>
            <p14:sldId id="572"/>
            <p14:sldId id="536"/>
            <p14:sldId id="537"/>
            <p14:sldId id="538"/>
            <p14:sldId id="542"/>
            <p14:sldId id="540"/>
            <p14:sldId id="541"/>
            <p14:sldId id="539"/>
            <p14:sldId id="262"/>
            <p14:sldId id="388"/>
            <p14:sldId id="389"/>
            <p14:sldId id="535"/>
            <p14:sldId id="573"/>
            <p14:sldId id="543"/>
            <p14:sldId id="550"/>
            <p14:sldId id="549"/>
            <p14:sldId id="552"/>
            <p14:sldId id="303"/>
            <p14:sldId id="576"/>
            <p14:sldId id="282"/>
            <p14:sldId id="555"/>
            <p14:sldId id="556"/>
            <p14:sldId id="319"/>
            <p14:sldId id="283"/>
            <p14:sldId id="575"/>
            <p14:sldId id="561"/>
            <p14:sldId id="564"/>
            <p14:sldId id="553"/>
            <p14:sldId id="565"/>
            <p14:sldId id="566"/>
            <p14:sldId id="557"/>
            <p14:sldId id="562"/>
            <p14:sldId id="568"/>
            <p14:sldId id="569"/>
            <p14:sldId id="567"/>
            <p14:sldId id="563"/>
            <p14:sldId id="325"/>
            <p14:sldId id="54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94660"/>
  </p:normalViewPr>
  <p:slideViewPr>
    <p:cSldViewPr snapToGrid="0">
      <p:cViewPr varScale="1">
        <p:scale>
          <a:sx n="86" d="100"/>
          <a:sy n="86" d="100"/>
        </p:scale>
        <p:origin x="4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611532-5CA4-4510-805B-02AA197EAAEF}" type="doc">
      <dgm:prSet loTypeId="urn:microsoft.com/office/officeart/2009/3/layout/StepUpProcess" loCatId="process" qsTypeId="urn:microsoft.com/office/officeart/2005/8/quickstyle/simple1" qsCatId="simple" csTypeId="urn:microsoft.com/office/officeart/2005/8/colors/colorful1" csCatId="colorful" phldr="1"/>
      <dgm:spPr/>
      <dgm:t>
        <a:bodyPr/>
        <a:lstStyle/>
        <a:p>
          <a:endParaRPr lang="en-GB"/>
        </a:p>
      </dgm:t>
    </dgm:pt>
    <dgm:pt modelId="{F8EAAE29-7941-40E6-BC35-670E07EA40D7}">
      <dgm:prSet phldrT="[Text]"/>
      <dgm:spPr/>
      <dgm:t>
        <a:bodyPr/>
        <a:lstStyle/>
        <a:p>
          <a:r>
            <a:rPr lang="en-GB" dirty="0"/>
            <a:t>ECDE7018</a:t>
          </a:r>
        </a:p>
      </dgm:t>
    </dgm:pt>
    <dgm:pt modelId="{48C7715D-98FA-4857-9F15-411242B65228}" type="parTrans" cxnId="{E19029D0-A7A3-4339-AAEA-01AFFCEF5A36}">
      <dgm:prSet/>
      <dgm:spPr/>
      <dgm:t>
        <a:bodyPr/>
        <a:lstStyle/>
        <a:p>
          <a:endParaRPr lang="en-GB"/>
        </a:p>
      </dgm:t>
    </dgm:pt>
    <dgm:pt modelId="{6CE2C3F2-2D59-471E-8FDE-0D456C786FB0}" type="sibTrans" cxnId="{E19029D0-A7A3-4339-AAEA-01AFFCEF5A36}">
      <dgm:prSet/>
      <dgm:spPr/>
      <dgm:t>
        <a:bodyPr/>
        <a:lstStyle/>
        <a:p>
          <a:endParaRPr lang="en-GB"/>
        </a:p>
      </dgm:t>
    </dgm:pt>
    <dgm:pt modelId="{AB872775-85C5-41F7-91A9-B19B85127192}">
      <dgm:prSet phldrT="[Text]"/>
      <dgm:spPr/>
      <dgm:t>
        <a:bodyPr/>
        <a:lstStyle/>
        <a:p>
          <a:r>
            <a:rPr lang="en-GB" dirty="0"/>
            <a:t>ECDE7020</a:t>
          </a:r>
        </a:p>
      </dgm:t>
    </dgm:pt>
    <dgm:pt modelId="{8FCD6E8D-6355-49C8-B8CC-01155A0FD0B2}" type="parTrans" cxnId="{C4382ED3-2185-4FA1-9B67-E8F2CC700268}">
      <dgm:prSet/>
      <dgm:spPr/>
      <dgm:t>
        <a:bodyPr/>
        <a:lstStyle/>
        <a:p>
          <a:endParaRPr lang="en-GB"/>
        </a:p>
      </dgm:t>
    </dgm:pt>
    <dgm:pt modelId="{4FCBAD9D-BAC8-4E8C-B7BF-2B40ACAFFD0F}" type="sibTrans" cxnId="{C4382ED3-2185-4FA1-9B67-E8F2CC700268}">
      <dgm:prSet/>
      <dgm:spPr/>
      <dgm:t>
        <a:bodyPr/>
        <a:lstStyle/>
        <a:p>
          <a:endParaRPr lang="en-GB"/>
        </a:p>
      </dgm:t>
    </dgm:pt>
    <dgm:pt modelId="{B4789026-EBD0-4CF1-8050-D68E71234EDC}">
      <dgm:prSet phldrT="[Text]"/>
      <dgm:spPr/>
      <dgm:t>
        <a:bodyPr/>
        <a:lstStyle/>
        <a:p>
          <a:r>
            <a:rPr lang="en-GB" dirty="0"/>
            <a:t>ECDE7021</a:t>
          </a:r>
        </a:p>
      </dgm:t>
    </dgm:pt>
    <dgm:pt modelId="{E3E0E37E-F8C4-491E-A190-1B659DC8DEF6}" type="parTrans" cxnId="{F3CE3D56-7EC6-4BD7-AE51-6199A6841E8E}">
      <dgm:prSet/>
      <dgm:spPr/>
      <dgm:t>
        <a:bodyPr/>
        <a:lstStyle/>
        <a:p>
          <a:endParaRPr lang="en-GB"/>
        </a:p>
      </dgm:t>
    </dgm:pt>
    <dgm:pt modelId="{562C5553-00E0-4DFA-98EB-ED3DD6655C64}" type="sibTrans" cxnId="{F3CE3D56-7EC6-4BD7-AE51-6199A6841E8E}">
      <dgm:prSet/>
      <dgm:spPr/>
      <dgm:t>
        <a:bodyPr/>
        <a:lstStyle/>
        <a:p>
          <a:endParaRPr lang="en-GB"/>
        </a:p>
      </dgm:t>
    </dgm:pt>
    <dgm:pt modelId="{34A352C8-9B4C-4662-921B-D68A95F5F36A}" type="pres">
      <dgm:prSet presAssocID="{7D611532-5CA4-4510-805B-02AA197EAAEF}" presName="rootnode" presStyleCnt="0">
        <dgm:presLayoutVars>
          <dgm:chMax/>
          <dgm:chPref/>
          <dgm:dir/>
          <dgm:animLvl val="lvl"/>
        </dgm:presLayoutVars>
      </dgm:prSet>
      <dgm:spPr/>
    </dgm:pt>
    <dgm:pt modelId="{98F39278-F336-446F-940B-5BF2F51DBD1E}" type="pres">
      <dgm:prSet presAssocID="{F8EAAE29-7941-40E6-BC35-670E07EA40D7}" presName="composite" presStyleCnt="0"/>
      <dgm:spPr/>
    </dgm:pt>
    <dgm:pt modelId="{F833D201-6402-4AFD-8456-AB3FBA4441C0}" type="pres">
      <dgm:prSet presAssocID="{F8EAAE29-7941-40E6-BC35-670E07EA40D7}" presName="LShape" presStyleLbl="alignNode1" presStyleIdx="0" presStyleCnt="5"/>
      <dgm:spPr/>
    </dgm:pt>
    <dgm:pt modelId="{4114CEB6-086B-4088-A2CA-A7EEBC6FA179}" type="pres">
      <dgm:prSet presAssocID="{F8EAAE29-7941-40E6-BC35-670E07EA40D7}" presName="ParentText" presStyleLbl="revTx" presStyleIdx="0" presStyleCnt="3">
        <dgm:presLayoutVars>
          <dgm:chMax val="0"/>
          <dgm:chPref val="0"/>
          <dgm:bulletEnabled val="1"/>
        </dgm:presLayoutVars>
      </dgm:prSet>
      <dgm:spPr/>
    </dgm:pt>
    <dgm:pt modelId="{7F737BBF-B828-4AD2-995D-7DF60ABF83B4}" type="pres">
      <dgm:prSet presAssocID="{F8EAAE29-7941-40E6-BC35-670E07EA40D7}" presName="Triangle" presStyleLbl="alignNode1" presStyleIdx="1" presStyleCnt="5"/>
      <dgm:spPr/>
    </dgm:pt>
    <dgm:pt modelId="{771137AA-4469-4161-BED1-2BA661235DB3}" type="pres">
      <dgm:prSet presAssocID="{6CE2C3F2-2D59-471E-8FDE-0D456C786FB0}" presName="sibTrans" presStyleCnt="0"/>
      <dgm:spPr/>
    </dgm:pt>
    <dgm:pt modelId="{45605D1A-C705-42AE-BEEA-ACE7E2DA5A28}" type="pres">
      <dgm:prSet presAssocID="{6CE2C3F2-2D59-471E-8FDE-0D456C786FB0}" presName="space" presStyleCnt="0"/>
      <dgm:spPr/>
    </dgm:pt>
    <dgm:pt modelId="{C6D02C78-96A1-474A-AF87-6667A7E06C60}" type="pres">
      <dgm:prSet presAssocID="{AB872775-85C5-41F7-91A9-B19B85127192}" presName="composite" presStyleCnt="0"/>
      <dgm:spPr/>
    </dgm:pt>
    <dgm:pt modelId="{321F7D31-4F0D-47F4-9E5C-927749D38F2C}" type="pres">
      <dgm:prSet presAssocID="{AB872775-85C5-41F7-91A9-B19B85127192}" presName="LShape" presStyleLbl="alignNode1" presStyleIdx="2" presStyleCnt="5" custLinFactNeighborX="-198" custLinFactNeighborY="-2969"/>
      <dgm:spPr/>
    </dgm:pt>
    <dgm:pt modelId="{F6942A3A-35C2-44F7-9D0D-2B20F6AF049B}" type="pres">
      <dgm:prSet presAssocID="{AB872775-85C5-41F7-91A9-B19B85127192}" presName="ParentText" presStyleLbl="revTx" presStyleIdx="1" presStyleCnt="3">
        <dgm:presLayoutVars>
          <dgm:chMax val="0"/>
          <dgm:chPref val="0"/>
          <dgm:bulletEnabled val="1"/>
        </dgm:presLayoutVars>
      </dgm:prSet>
      <dgm:spPr/>
    </dgm:pt>
    <dgm:pt modelId="{DFD41F6B-1E85-422E-8404-8572D70752CF}" type="pres">
      <dgm:prSet presAssocID="{AB872775-85C5-41F7-91A9-B19B85127192}" presName="Triangle" presStyleLbl="alignNode1" presStyleIdx="3" presStyleCnt="5"/>
      <dgm:spPr/>
    </dgm:pt>
    <dgm:pt modelId="{7BE53982-8AFC-4BBA-8AE6-D5F1F3CD9876}" type="pres">
      <dgm:prSet presAssocID="{4FCBAD9D-BAC8-4E8C-B7BF-2B40ACAFFD0F}" presName="sibTrans" presStyleCnt="0"/>
      <dgm:spPr/>
    </dgm:pt>
    <dgm:pt modelId="{4DFDCC10-E1E3-4CD0-9D74-F16944CAC20F}" type="pres">
      <dgm:prSet presAssocID="{4FCBAD9D-BAC8-4E8C-B7BF-2B40ACAFFD0F}" presName="space" presStyleCnt="0"/>
      <dgm:spPr/>
    </dgm:pt>
    <dgm:pt modelId="{47161309-A083-4A39-B0C6-639F55CA4217}" type="pres">
      <dgm:prSet presAssocID="{B4789026-EBD0-4CF1-8050-D68E71234EDC}" presName="composite" presStyleCnt="0"/>
      <dgm:spPr/>
    </dgm:pt>
    <dgm:pt modelId="{62C3001D-6E08-4AC4-A3B9-3D763434DD59}" type="pres">
      <dgm:prSet presAssocID="{B4789026-EBD0-4CF1-8050-D68E71234EDC}" presName="LShape" presStyleLbl="alignNode1" presStyleIdx="4" presStyleCnt="5"/>
      <dgm:spPr/>
    </dgm:pt>
    <dgm:pt modelId="{5708D003-83C7-471A-9976-882260B30240}" type="pres">
      <dgm:prSet presAssocID="{B4789026-EBD0-4CF1-8050-D68E71234EDC}" presName="ParentText" presStyleLbl="revTx" presStyleIdx="2" presStyleCnt="3">
        <dgm:presLayoutVars>
          <dgm:chMax val="0"/>
          <dgm:chPref val="0"/>
          <dgm:bulletEnabled val="1"/>
        </dgm:presLayoutVars>
      </dgm:prSet>
      <dgm:spPr/>
    </dgm:pt>
  </dgm:ptLst>
  <dgm:cxnLst>
    <dgm:cxn modelId="{A57F4833-3CD5-4D01-834A-BA1C8EB786DA}" type="presOf" srcId="{F8EAAE29-7941-40E6-BC35-670E07EA40D7}" destId="{4114CEB6-086B-4088-A2CA-A7EEBC6FA179}" srcOrd="0" destOrd="0" presId="urn:microsoft.com/office/officeart/2009/3/layout/StepUpProcess"/>
    <dgm:cxn modelId="{F3CE3D56-7EC6-4BD7-AE51-6199A6841E8E}" srcId="{7D611532-5CA4-4510-805B-02AA197EAAEF}" destId="{B4789026-EBD0-4CF1-8050-D68E71234EDC}" srcOrd="2" destOrd="0" parTransId="{E3E0E37E-F8C4-491E-A190-1B659DC8DEF6}" sibTransId="{562C5553-00E0-4DFA-98EB-ED3DD6655C64}"/>
    <dgm:cxn modelId="{CACB86BC-3923-4007-B93A-6CFC60005B44}" type="presOf" srcId="{B4789026-EBD0-4CF1-8050-D68E71234EDC}" destId="{5708D003-83C7-471A-9976-882260B30240}" srcOrd="0" destOrd="0" presId="urn:microsoft.com/office/officeart/2009/3/layout/StepUpProcess"/>
    <dgm:cxn modelId="{9B3E28CD-CBD7-44A7-8941-E46B7E954C0E}" type="presOf" srcId="{7D611532-5CA4-4510-805B-02AA197EAAEF}" destId="{34A352C8-9B4C-4662-921B-D68A95F5F36A}" srcOrd="0" destOrd="0" presId="urn:microsoft.com/office/officeart/2009/3/layout/StepUpProcess"/>
    <dgm:cxn modelId="{E19029D0-A7A3-4339-AAEA-01AFFCEF5A36}" srcId="{7D611532-5CA4-4510-805B-02AA197EAAEF}" destId="{F8EAAE29-7941-40E6-BC35-670E07EA40D7}" srcOrd="0" destOrd="0" parTransId="{48C7715D-98FA-4857-9F15-411242B65228}" sibTransId="{6CE2C3F2-2D59-471E-8FDE-0D456C786FB0}"/>
    <dgm:cxn modelId="{C4382ED3-2185-4FA1-9B67-E8F2CC700268}" srcId="{7D611532-5CA4-4510-805B-02AA197EAAEF}" destId="{AB872775-85C5-41F7-91A9-B19B85127192}" srcOrd="1" destOrd="0" parTransId="{8FCD6E8D-6355-49C8-B8CC-01155A0FD0B2}" sibTransId="{4FCBAD9D-BAC8-4E8C-B7BF-2B40ACAFFD0F}"/>
    <dgm:cxn modelId="{A503B0FA-2CC6-4937-81F9-D39179779719}" type="presOf" srcId="{AB872775-85C5-41F7-91A9-B19B85127192}" destId="{F6942A3A-35C2-44F7-9D0D-2B20F6AF049B}" srcOrd="0" destOrd="0" presId="urn:microsoft.com/office/officeart/2009/3/layout/StepUpProcess"/>
    <dgm:cxn modelId="{64C7FF8F-3CEB-4B4F-84AC-34FDEFF2EEED}" type="presParOf" srcId="{34A352C8-9B4C-4662-921B-D68A95F5F36A}" destId="{98F39278-F336-446F-940B-5BF2F51DBD1E}" srcOrd="0" destOrd="0" presId="urn:microsoft.com/office/officeart/2009/3/layout/StepUpProcess"/>
    <dgm:cxn modelId="{B7824623-BCB6-45E1-81A7-01F371B5C048}" type="presParOf" srcId="{98F39278-F336-446F-940B-5BF2F51DBD1E}" destId="{F833D201-6402-4AFD-8456-AB3FBA4441C0}" srcOrd="0" destOrd="0" presId="urn:microsoft.com/office/officeart/2009/3/layout/StepUpProcess"/>
    <dgm:cxn modelId="{2B3BDD76-EF20-4BE0-96FC-2BE3743644EA}" type="presParOf" srcId="{98F39278-F336-446F-940B-5BF2F51DBD1E}" destId="{4114CEB6-086B-4088-A2CA-A7EEBC6FA179}" srcOrd="1" destOrd="0" presId="urn:microsoft.com/office/officeart/2009/3/layout/StepUpProcess"/>
    <dgm:cxn modelId="{1979C3F6-6AAA-4410-B6C1-23003EE55A81}" type="presParOf" srcId="{98F39278-F336-446F-940B-5BF2F51DBD1E}" destId="{7F737BBF-B828-4AD2-995D-7DF60ABF83B4}" srcOrd="2" destOrd="0" presId="urn:microsoft.com/office/officeart/2009/3/layout/StepUpProcess"/>
    <dgm:cxn modelId="{6D3EC4AA-3ABC-4F20-BBD9-35315B02D0BF}" type="presParOf" srcId="{34A352C8-9B4C-4662-921B-D68A95F5F36A}" destId="{771137AA-4469-4161-BED1-2BA661235DB3}" srcOrd="1" destOrd="0" presId="urn:microsoft.com/office/officeart/2009/3/layout/StepUpProcess"/>
    <dgm:cxn modelId="{8572E08D-9A0D-4C6E-AC6B-01F438C913A0}" type="presParOf" srcId="{771137AA-4469-4161-BED1-2BA661235DB3}" destId="{45605D1A-C705-42AE-BEEA-ACE7E2DA5A28}" srcOrd="0" destOrd="0" presId="urn:microsoft.com/office/officeart/2009/3/layout/StepUpProcess"/>
    <dgm:cxn modelId="{4365C203-075F-4724-96C2-339275BC15F7}" type="presParOf" srcId="{34A352C8-9B4C-4662-921B-D68A95F5F36A}" destId="{C6D02C78-96A1-474A-AF87-6667A7E06C60}" srcOrd="2" destOrd="0" presId="urn:microsoft.com/office/officeart/2009/3/layout/StepUpProcess"/>
    <dgm:cxn modelId="{A0D3DC32-BBD9-4D4F-91AB-436E22AB8193}" type="presParOf" srcId="{C6D02C78-96A1-474A-AF87-6667A7E06C60}" destId="{321F7D31-4F0D-47F4-9E5C-927749D38F2C}" srcOrd="0" destOrd="0" presId="urn:microsoft.com/office/officeart/2009/3/layout/StepUpProcess"/>
    <dgm:cxn modelId="{CCBFCC00-05C5-40C4-AC56-BC94A2979291}" type="presParOf" srcId="{C6D02C78-96A1-474A-AF87-6667A7E06C60}" destId="{F6942A3A-35C2-44F7-9D0D-2B20F6AF049B}" srcOrd="1" destOrd="0" presId="urn:microsoft.com/office/officeart/2009/3/layout/StepUpProcess"/>
    <dgm:cxn modelId="{63E24036-F6B7-4FB5-A668-7204FA606003}" type="presParOf" srcId="{C6D02C78-96A1-474A-AF87-6667A7E06C60}" destId="{DFD41F6B-1E85-422E-8404-8572D70752CF}" srcOrd="2" destOrd="0" presId="urn:microsoft.com/office/officeart/2009/3/layout/StepUpProcess"/>
    <dgm:cxn modelId="{D7095F99-132A-4B58-B440-E3D2A905386E}" type="presParOf" srcId="{34A352C8-9B4C-4662-921B-D68A95F5F36A}" destId="{7BE53982-8AFC-4BBA-8AE6-D5F1F3CD9876}" srcOrd="3" destOrd="0" presId="urn:microsoft.com/office/officeart/2009/3/layout/StepUpProcess"/>
    <dgm:cxn modelId="{2BD1DC90-35A9-4B42-88C1-DAAC1A4B4193}" type="presParOf" srcId="{7BE53982-8AFC-4BBA-8AE6-D5F1F3CD9876}" destId="{4DFDCC10-E1E3-4CD0-9D74-F16944CAC20F}" srcOrd="0" destOrd="0" presId="urn:microsoft.com/office/officeart/2009/3/layout/StepUpProcess"/>
    <dgm:cxn modelId="{AA3C57F8-878F-4AC3-9051-BB3E060986A2}" type="presParOf" srcId="{34A352C8-9B4C-4662-921B-D68A95F5F36A}" destId="{47161309-A083-4A39-B0C6-639F55CA4217}" srcOrd="4" destOrd="0" presId="urn:microsoft.com/office/officeart/2009/3/layout/StepUpProcess"/>
    <dgm:cxn modelId="{2DE8398F-594C-41E7-B014-7B5B49ADA214}" type="presParOf" srcId="{47161309-A083-4A39-B0C6-639F55CA4217}" destId="{62C3001D-6E08-4AC4-A3B9-3D763434DD59}" srcOrd="0" destOrd="0" presId="urn:microsoft.com/office/officeart/2009/3/layout/StepUpProcess"/>
    <dgm:cxn modelId="{F93DB27C-3691-423F-A196-99DCB883F1FD}" type="presParOf" srcId="{47161309-A083-4A39-B0C6-639F55CA4217}" destId="{5708D003-83C7-471A-9976-882260B30240}"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E00672-CD2D-4BEF-BFB2-1D8D49B8812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6EE2272B-88A0-4279-AF02-D46770AEB455}">
      <dgm:prSet phldrT="[Text]"/>
      <dgm:spPr/>
      <dgm:t>
        <a:bodyPr/>
        <a:lstStyle/>
        <a:p>
          <a:r>
            <a:rPr lang="en-US" dirty="0">
              <a:latin typeface="Comic Sans MS" panose="030F0702030302020204" pitchFamily="66" charset="0"/>
            </a:rPr>
            <a:t>Improve own practice</a:t>
          </a:r>
          <a:endParaRPr lang="en-GB" dirty="0"/>
        </a:p>
      </dgm:t>
    </dgm:pt>
    <dgm:pt modelId="{9DDC468B-F7C4-41BD-A8A3-F3DC9A459FB7}" type="parTrans" cxnId="{B12AFA7B-2163-4BDA-98C6-C30879FC8279}">
      <dgm:prSet/>
      <dgm:spPr/>
      <dgm:t>
        <a:bodyPr/>
        <a:lstStyle/>
        <a:p>
          <a:endParaRPr lang="en-GB"/>
        </a:p>
      </dgm:t>
    </dgm:pt>
    <dgm:pt modelId="{EEE4668B-A740-46C5-9E10-2F8132FA0967}" type="sibTrans" cxnId="{B12AFA7B-2163-4BDA-98C6-C30879FC8279}">
      <dgm:prSet/>
      <dgm:spPr/>
      <dgm:t>
        <a:bodyPr/>
        <a:lstStyle/>
        <a:p>
          <a:endParaRPr lang="en-GB"/>
        </a:p>
      </dgm:t>
    </dgm:pt>
    <dgm:pt modelId="{56980743-4A77-44F5-ABF5-681580C0134F}">
      <dgm:prSet phldrT="[Text]"/>
      <dgm:spPr/>
      <dgm:t>
        <a:bodyPr/>
        <a:lstStyle/>
        <a:p>
          <a:r>
            <a:rPr lang="en-US" dirty="0">
              <a:latin typeface="Comic Sans MS" panose="030F0702030302020204" pitchFamily="66" charset="0"/>
            </a:rPr>
            <a:t>Add to knowledge – subject / pedagogical</a:t>
          </a:r>
          <a:endParaRPr lang="en-GB" dirty="0"/>
        </a:p>
      </dgm:t>
    </dgm:pt>
    <dgm:pt modelId="{BF0AF142-6EBF-4392-9944-3E8C5D52968E}" type="parTrans" cxnId="{1A6B91A7-E633-47DA-8D1A-0999556226DB}">
      <dgm:prSet/>
      <dgm:spPr/>
      <dgm:t>
        <a:bodyPr/>
        <a:lstStyle/>
        <a:p>
          <a:endParaRPr lang="en-GB"/>
        </a:p>
      </dgm:t>
    </dgm:pt>
    <dgm:pt modelId="{E6A421E0-9B7E-4AB0-9253-2D482C881C40}" type="sibTrans" cxnId="{1A6B91A7-E633-47DA-8D1A-0999556226DB}">
      <dgm:prSet/>
      <dgm:spPr/>
      <dgm:t>
        <a:bodyPr/>
        <a:lstStyle/>
        <a:p>
          <a:endParaRPr lang="en-GB"/>
        </a:p>
      </dgm:t>
    </dgm:pt>
    <dgm:pt modelId="{F6413F54-A11E-425C-AE01-18B7E522EC33}">
      <dgm:prSet phldrT="[Text]"/>
      <dgm:spPr/>
      <dgm:t>
        <a:bodyPr/>
        <a:lstStyle/>
        <a:p>
          <a:r>
            <a:rPr lang="en-US" dirty="0">
              <a:latin typeface="Comic Sans MS" panose="030F0702030302020204" pitchFamily="66" charset="0"/>
            </a:rPr>
            <a:t>Fill ‘gaps’ in knowledge</a:t>
          </a:r>
          <a:endParaRPr lang="en-GB" dirty="0"/>
        </a:p>
      </dgm:t>
    </dgm:pt>
    <dgm:pt modelId="{3864E647-45B4-4997-8152-93B6244A4A59}" type="parTrans" cxnId="{8E13CDE7-672A-4B3E-BBDB-72FDF491C8B3}">
      <dgm:prSet/>
      <dgm:spPr/>
      <dgm:t>
        <a:bodyPr/>
        <a:lstStyle/>
        <a:p>
          <a:endParaRPr lang="en-GB"/>
        </a:p>
      </dgm:t>
    </dgm:pt>
    <dgm:pt modelId="{E380A116-2DBB-4B16-8982-22D91435696D}" type="sibTrans" cxnId="{8E13CDE7-672A-4B3E-BBDB-72FDF491C8B3}">
      <dgm:prSet/>
      <dgm:spPr/>
      <dgm:t>
        <a:bodyPr/>
        <a:lstStyle/>
        <a:p>
          <a:endParaRPr lang="en-GB"/>
        </a:p>
      </dgm:t>
    </dgm:pt>
    <dgm:pt modelId="{24CA3D2C-10A0-42FF-AF17-D8D7DAD12B4C}">
      <dgm:prSet phldrT="[Text]"/>
      <dgm:spPr/>
      <dgm:t>
        <a:bodyPr/>
        <a:lstStyle/>
        <a:p>
          <a:r>
            <a:rPr lang="en-US" dirty="0">
              <a:latin typeface="Comic Sans MS" panose="030F0702030302020204" pitchFamily="66" charset="0"/>
            </a:rPr>
            <a:t>Replicate knowledge</a:t>
          </a:r>
          <a:endParaRPr lang="en-GB" dirty="0"/>
        </a:p>
      </dgm:t>
    </dgm:pt>
    <dgm:pt modelId="{A290DF1E-3C12-4BDE-959E-0D033013C95C}" type="parTrans" cxnId="{AF53723A-D3B7-4868-9749-D2AA53EA3EC7}">
      <dgm:prSet/>
      <dgm:spPr/>
      <dgm:t>
        <a:bodyPr/>
        <a:lstStyle/>
        <a:p>
          <a:endParaRPr lang="en-GB"/>
        </a:p>
      </dgm:t>
    </dgm:pt>
    <dgm:pt modelId="{99B21D08-80BB-4226-8DC0-8650D58AD33A}" type="sibTrans" cxnId="{AF53723A-D3B7-4868-9749-D2AA53EA3EC7}">
      <dgm:prSet/>
      <dgm:spPr/>
      <dgm:t>
        <a:bodyPr/>
        <a:lstStyle/>
        <a:p>
          <a:endParaRPr lang="en-GB"/>
        </a:p>
      </dgm:t>
    </dgm:pt>
    <dgm:pt modelId="{EFEB1667-2572-4D66-AEC8-58B3E60741F8}">
      <dgm:prSet phldrT="[Text]"/>
      <dgm:spPr/>
      <dgm:t>
        <a:bodyPr/>
        <a:lstStyle/>
        <a:p>
          <a:r>
            <a:rPr lang="en-US" dirty="0">
              <a:latin typeface="Comic Sans MS" panose="030F0702030302020204" pitchFamily="66" charset="0"/>
            </a:rPr>
            <a:t>Add voices of individuals to knowledge</a:t>
          </a:r>
          <a:endParaRPr lang="en-GB" dirty="0"/>
        </a:p>
      </dgm:t>
    </dgm:pt>
    <dgm:pt modelId="{621CAD03-B48C-4348-9B54-EFEFC9E9E6AE}" type="parTrans" cxnId="{2DA6560F-3A45-47AD-A49C-FB4D1244F1D2}">
      <dgm:prSet/>
      <dgm:spPr/>
      <dgm:t>
        <a:bodyPr/>
        <a:lstStyle/>
        <a:p>
          <a:endParaRPr lang="en-GB"/>
        </a:p>
      </dgm:t>
    </dgm:pt>
    <dgm:pt modelId="{74BE3709-25A0-47CB-9468-05DF6BA16490}" type="sibTrans" cxnId="{2DA6560F-3A45-47AD-A49C-FB4D1244F1D2}">
      <dgm:prSet/>
      <dgm:spPr/>
      <dgm:t>
        <a:bodyPr/>
        <a:lstStyle/>
        <a:p>
          <a:endParaRPr lang="en-GB"/>
        </a:p>
      </dgm:t>
    </dgm:pt>
    <dgm:pt modelId="{21D26CDB-901F-48A1-9D63-C6219035D0E4}" type="pres">
      <dgm:prSet presAssocID="{53E00672-CD2D-4BEF-BFB2-1D8D49B88128}" presName="diagram" presStyleCnt="0">
        <dgm:presLayoutVars>
          <dgm:dir/>
          <dgm:resizeHandles val="exact"/>
        </dgm:presLayoutVars>
      </dgm:prSet>
      <dgm:spPr/>
    </dgm:pt>
    <dgm:pt modelId="{E1A987DF-FBD8-474A-AE99-E643B5FAA856}" type="pres">
      <dgm:prSet presAssocID="{6EE2272B-88A0-4279-AF02-D46770AEB455}" presName="node" presStyleLbl="node1" presStyleIdx="0" presStyleCnt="5" custLinFactNeighborX="804" custLinFactNeighborY="115">
        <dgm:presLayoutVars>
          <dgm:bulletEnabled val="1"/>
        </dgm:presLayoutVars>
      </dgm:prSet>
      <dgm:spPr/>
    </dgm:pt>
    <dgm:pt modelId="{D3D187A0-A016-4595-8024-5A762521ACB8}" type="pres">
      <dgm:prSet presAssocID="{EEE4668B-A740-46C5-9E10-2F8132FA0967}" presName="sibTrans" presStyleCnt="0"/>
      <dgm:spPr/>
    </dgm:pt>
    <dgm:pt modelId="{FC269BD4-F888-4A60-A741-0AA6A4044F9F}" type="pres">
      <dgm:prSet presAssocID="{56980743-4A77-44F5-ABF5-681580C0134F}" presName="node" presStyleLbl="node1" presStyleIdx="1" presStyleCnt="5">
        <dgm:presLayoutVars>
          <dgm:bulletEnabled val="1"/>
        </dgm:presLayoutVars>
      </dgm:prSet>
      <dgm:spPr/>
    </dgm:pt>
    <dgm:pt modelId="{B057321A-E0F8-4306-B91E-6E9AD82528A2}" type="pres">
      <dgm:prSet presAssocID="{E6A421E0-9B7E-4AB0-9253-2D482C881C40}" presName="sibTrans" presStyleCnt="0"/>
      <dgm:spPr/>
    </dgm:pt>
    <dgm:pt modelId="{BB8266CF-6920-41ED-8039-ABB629E80A6A}" type="pres">
      <dgm:prSet presAssocID="{F6413F54-A11E-425C-AE01-18B7E522EC33}" presName="node" presStyleLbl="node1" presStyleIdx="2" presStyleCnt="5">
        <dgm:presLayoutVars>
          <dgm:bulletEnabled val="1"/>
        </dgm:presLayoutVars>
      </dgm:prSet>
      <dgm:spPr/>
    </dgm:pt>
    <dgm:pt modelId="{F06FDB56-ED5C-4802-A709-78007A3ED18A}" type="pres">
      <dgm:prSet presAssocID="{E380A116-2DBB-4B16-8982-22D91435696D}" presName="sibTrans" presStyleCnt="0"/>
      <dgm:spPr/>
    </dgm:pt>
    <dgm:pt modelId="{8568E593-1A39-4BF4-AF65-37159EE12E64}" type="pres">
      <dgm:prSet presAssocID="{24CA3D2C-10A0-42FF-AF17-D8D7DAD12B4C}" presName="node" presStyleLbl="node1" presStyleIdx="3" presStyleCnt="5">
        <dgm:presLayoutVars>
          <dgm:bulletEnabled val="1"/>
        </dgm:presLayoutVars>
      </dgm:prSet>
      <dgm:spPr/>
    </dgm:pt>
    <dgm:pt modelId="{F0DA4C2B-04B0-49E3-9A5C-7368DEC302D4}" type="pres">
      <dgm:prSet presAssocID="{99B21D08-80BB-4226-8DC0-8650D58AD33A}" presName="sibTrans" presStyleCnt="0"/>
      <dgm:spPr/>
    </dgm:pt>
    <dgm:pt modelId="{C8640241-5FD1-44BF-B4DA-1099764F3350}" type="pres">
      <dgm:prSet presAssocID="{EFEB1667-2572-4D66-AEC8-58B3E60741F8}" presName="node" presStyleLbl="node1" presStyleIdx="4" presStyleCnt="5">
        <dgm:presLayoutVars>
          <dgm:bulletEnabled val="1"/>
        </dgm:presLayoutVars>
      </dgm:prSet>
      <dgm:spPr/>
    </dgm:pt>
  </dgm:ptLst>
  <dgm:cxnLst>
    <dgm:cxn modelId="{2DA6560F-3A45-47AD-A49C-FB4D1244F1D2}" srcId="{53E00672-CD2D-4BEF-BFB2-1D8D49B88128}" destId="{EFEB1667-2572-4D66-AEC8-58B3E60741F8}" srcOrd="4" destOrd="0" parTransId="{621CAD03-B48C-4348-9B54-EFEFC9E9E6AE}" sibTransId="{74BE3709-25A0-47CB-9468-05DF6BA16490}"/>
    <dgm:cxn modelId="{B108B039-2277-45C8-8AA0-DF429023DA4D}" type="presOf" srcId="{EFEB1667-2572-4D66-AEC8-58B3E60741F8}" destId="{C8640241-5FD1-44BF-B4DA-1099764F3350}" srcOrd="0" destOrd="0" presId="urn:microsoft.com/office/officeart/2005/8/layout/default"/>
    <dgm:cxn modelId="{AF53723A-D3B7-4868-9749-D2AA53EA3EC7}" srcId="{53E00672-CD2D-4BEF-BFB2-1D8D49B88128}" destId="{24CA3D2C-10A0-42FF-AF17-D8D7DAD12B4C}" srcOrd="3" destOrd="0" parTransId="{A290DF1E-3C12-4BDE-959E-0D033013C95C}" sibTransId="{99B21D08-80BB-4226-8DC0-8650D58AD33A}"/>
    <dgm:cxn modelId="{0A7B224D-D62F-45D3-8032-4CEEF1BC63CB}" type="presOf" srcId="{24CA3D2C-10A0-42FF-AF17-D8D7DAD12B4C}" destId="{8568E593-1A39-4BF4-AF65-37159EE12E64}" srcOrd="0" destOrd="0" presId="urn:microsoft.com/office/officeart/2005/8/layout/default"/>
    <dgm:cxn modelId="{B12AFA7B-2163-4BDA-98C6-C30879FC8279}" srcId="{53E00672-CD2D-4BEF-BFB2-1D8D49B88128}" destId="{6EE2272B-88A0-4279-AF02-D46770AEB455}" srcOrd="0" destOrd="0" parTransId="{9DDC468B-F7C4-41BD-A8A3-F3DC9A459FB7}" sibTransId="{EEE4668B-A740-46C5-9E10-2F8132FA0967}"/>
    <dgm:cxn modelId="{495BEF84-BF72-454D-B0D7-D13A9C5A3C34}" type="presOf" srcId="{F6413F54-A11E-425C-AE01-18B7E522EC33}" destId="{BB8266CF-6920-41ED-8039-ABB629E80A6A}" srcOrd="0" destOrd="0" presId="urn:microsoft.com/office/officeart/2005/8/layout/default"/>
    <dgm:cxn modelId="{1A6B91A7-E633-47DA-8D1A-0999556226DB}" srcId="{53E00672-CD2D-4BEF-BFB2-1D8D49B88128}" destId="{56980743-4A77-44F5-ABF5-681580C0134F}" srcOrd="1" destOrd="0" parTransId="{BF0AF142-6EBF-4392-9944-3E8C5D52968E}" sibTransId="{E6A421E0-9B7E-4AB0-9253-2D482C881C40}"/>
    <dgm:cxn modelId="{6CBD63CF-F805-4F87-A9E7-1832F692B9E9}" type="presOf" srcId="{53E00672-CD2D-4BEF-BFB2-1D8D49B88128}" destId="{21D26CDB-901F-48A1-9D63-C6219035D0E4}" srcOrd="0" destOrd="0" presId="urn:microsoft.com/office/officeart/2005/8/layout/default"/>
    <dgm:cxn modelId="{8E13CDE7-672A-4B3E-BBDB-72FDF491C8B3}" srcId="{53E00672-CD2D-4BEF-BFB2-1D8D49B88128}" destId="{F6413F54-A11E-425C-AE01-18B7E522EC33}" srcOrd="2" destOrd="0" parTransId="{3864E647-45B4-4997-8152-93B6244A4A59}" sibTransId="{E380A116-2DBB-4B16-8982-22D91435696D}"/>
    <dgm:cxn modelId="{835432F1-F65F-48C5-854E-7B8D50CDD5B0}" type="presOf" srcId="{56980743-4A77-44F5-ABF5-681580C0134F}" destId="{FC269BD4-F888-4A60-A741-0AA6A4044F9F}" srcOrd="0" destOrd="0" presId="urn:microsoft.com/office/officeart/2005/8/layout/default"/>
    <dgm:cxn modelId="{2D6570FD-E64A-4049-8222-990EE32CCEB3}" type="presOf" srcId="{6EE2272B-88A0-4279-AF02-D46770AEB455}" destId="{E1A987DF-FBD8-474A-AE99-E643B5FAA856}" srcOrd="0" destOrd="0" presId="urn:microsoft.com/office/officeart/2005/8/layout/default"/>
    <dgm:cxn modelId="{55CC2179-B6EB-4A5D-87A9-B2F1E5AC76B2}" type="presParOf" srcId="{21D26CDB-901F-48A1-9D63-C6219035D0E4}" destId="{E1A987DF-FBD8-474A-AE99-E643B5FAA856}" srcOrd="0" destOrd="0" presId="urn:microsoft.com/office/officeart/2005/8/layout/default"/>
    <dgm:cxn modelId="{F8248766-C01E-4985-A34D-799830BEBDF3}" type="presParOf" srcId="{21D26CDB-901F-48A1-9D63-C6219035D0E4}" destId="{D3D187A0-A016-4595-8024-5A762521ACB8}" srcOrd="1" destOrd="0" presId="urn:microsoft.com/office/officeart/2005/8/layout/default"/>
    <dgm:cxn modelId="{E8413CF9-9D05-4387-A5B0-AFFFCBBC6ACA}" type="presParOf" srcId="{21D26CDB-901F-48A1-9D63-C6219035D0E4}" destId="{FC269BD4-F888-4A60-A741-0AA6A4044F9F}" srcOrd="2" destOrd="0" presId="urn:microsoft.com/office/officeart/2005/8/layout/default"/>
    <dgm:cxn modelId="{F1D58C7F-AD86-4BAF-8C1D-EA5578CCFCDE}" type="presParOf" srcId="{21D26CDB-901F-48A1-9D63-C6219035D0E4}" destId="{B057321A-E0F8-4306-B91E-6E9AD82528A2}" srcOrd="3" destOrd="0" presId="urn:microsoft.com/office/officeart/2005/8/layout/default"/>
    <dgm:cxn modelId="{2313834C-6AAE-4DD6-8AC3-F5C4CCA1348F}" type="presParOf" srcId="{21D26CDB-901F-48A1-9D63-C6219035D0E4}" destId="{BB8266CF-6920-41ED-8039-ABB629E80A6A}" srcOrd="4" destOrd="0" presId="urn:microsoft.com/office/officeart/2005/8/layout/default"/>
    <dgm:cxn modelId="{D7594029-AEE0-437E-BE8D-566B5678ADA5}" type="presParOf" srcId="{21D26CDB-901F-48A1-9D63-C6219035D0E4}" destId="{F06FDB56-ED5C-4802-A709-78007A3ED18A}" srcOrd="5" destOrd="0" presId="urn:microsoft.com/office/officeart/2005/8/layout/default"/>
    <dgm:cxn modelId="{EDEAD5C0-FE4A-4738-A79E-BE35A6F2EF36}" type="presParOf" srcId="{21D26CDB-901F-48A1-9D63-C6219035D0E4}" destId="{8568E593-1A39-4BF4-AF65-37159EE12E64}" srcOrd="6" destOrd="0" presId="urn:microsoft.com/office/officeart/2005/8/layout/default"/>
    <dgm:cxn modelId="{B93648E3-1BAE-4BB3-8070-F3F6A8488209}" type="presParOf" srcId="{21D26CDB-901F-48A1-9D63-C6219035D0E4}" destId="{F0DA4C2B-04B0-49E3-9A5C-7368DEC302D4}" srcOrd="7" destOrd="0" presId="urn:microsoft.com/office/officeart/2005/8/layout/default"/>
    <dgm:cxn modelId="{29230378-E882-4988-8CB7-ED1822927DCB}" type="presParOf" srcId="{21D26CDB-901F-48A1-9D63-C6219035D0E4}" destId="{C8640241-5FD1-44BF-B4DA-1099764F335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3D201-6402-4AFD-8456-AB3FBA4441C0}">
      <dsp:nvSpPr>
        <dsp:cNvPr id="0" name=""/>
        <dsp:cNvSpPr/>
      </dsp:nvSpPr>
      <dsp:spPr>
        <a:xfrm rot="5400000">
          <a:off x="928388" y="973445"/>
          <a:ext cx="1679720" cy="2795016"/>
        </a:xfrm>
        <a:prstGeom prst="corner">
          <a:avLst>
            <a:gd name="adj1" fmla="val 16120"/>
            <a:gd name="adj2" fmla="val 1611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14CEB6-086B-4088-A2CA-A7EEBC6FA179}">
      <dsp:nvSpPr>
        <dsp:cNvPr id="0" name=""/>
        <dsp:cNvSpPr/>
      </dsp:nvSpPr>
      <dsp:spPr>
        <a:xfrm>
          <a:off x="648001" y="1808553"/>
          <a:ext cx="2523356" cy="22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ECDE7018</a:t>
          </a:r>
        </a:p>
      </dsp:txBody>
      <dsp:txXfrm>
        <a:off x="648001" y="1808553"/>
        <a:ext cx="2523356" cy="2211870"/>
      </dsp:txXfrm>
    </dsp:sp>
    <dsp:sp modelId="{7F737BBF-B828-4AD2-995D-7DF60ABF83B4}">
      <dsp:nvSpPr>
        <dsp:cNvPr id="0" name=""/>
        <dsp:cNvSpPr/>
      </dsp:nvSpPr>
      <dsp:spPr>
        <a:xfrm>
          <a:off x="2695253" y="767673"/>
          <a:ext cx="476105" cy="476105"/>
        </a:xfrm>
        <a:prstGeom prst="triangle">
          <a:avLst>
            <a:gd name="adj" fmla="val 100000"/>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1F7D31-4F0D-47F4-9E5C-927749D38F2C}">
      <dsp:nvSpPr>
        <dsp:cNvPr id="0" name=""/>
        <dsp:cNvSpPr/>
      </dsp:nvSpPr>
      <dsp:spPr>
        <a:xfrm rot="5400000">
          <a:off x="4011936" y="159178"/>
          <a:ext cx="1679720" cy="2795016"/>
        </a:xfrm>
        <a:prstGeom prst="corner">
          <a:avLst>
            <a:gd name="adj1" fmla="val 16120"/>
            <a:gd name="adj2" fmla="val 16110"/>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942A3A-35C2-44F7-9D0D-2B20F6AF049B}">
      <dsp:nvSpPr>
        <dsp:cNvPr id="0" name=""/>
        <dsp:cNvSpPr/>
      </dsp:nvSpPr>
      <dsp:spPr>
        <a:xfrm>
          <a:off x="3737083" y="1044157"/>
          <a:ext cx="2523356" cy="22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ECDE7020</a:t>
          </a:r>
        </a:p>
      </dsp:txBody>
      <dsp:txXfrm>
        <a:off x="3737083" y="1044157"/>
        <a:ext cx="2523356" cy="2211870"/>
      </dsp:txXfrm>
    </dsp:sp>
    <dsp:sp modelId="{DFD41F6B-1E85-422E-8404-8572D70752CF}">
      <dsp:nvSpPr>
        <dsp:cNvPr id="0" name=""/>
        <dsp:cNvSpPr/>
      </dsp:nvSpPr>
      <dsp:spPr>
        <a:xfrm>
          <a:off x="5784334" y="3277"/>
          <a:ext cx="476105" cy="476105"/>
        </a:xfrm>
        <a:prstGeom prst="triangle">
          <a:avLst>
            <a:gd name="adj" fmla="val 100000"/>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C3001D-6E08-4AC4-A3B9-3D763434DD59}">
      <dsp:nvSpPr>
        <dsp:cNvPr id="0" name=""/>
        <dsp:cNvSpPr/>
      </dsp:nvSpPr>
      <dsp:spPr>
        <a:xfrm rot="5400000">
          <a:off x="7106551" y="-555346"/>
          <a:ext cx="1679720" cy="2795016"/>
        </a:xfrm>
        <a:prstGeom prst="corner">
          <a:avLst>
            <a:gd name="adj1" fmla="val 16120"/>
            <a:gd name="adj2" fmla="val 16110"/>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08D003-83C7-471A-9976-882260B30240}">
      <dsp:nvSpPr>
        <dsp:cNvPr id="0" name=""/>
        <dsp:cNvSpPr/>
      </dsp:nvSpPr>
      <dsp:spPr>
        <a:xfrm>
          <a:off x="6826164" y="279760"/>
          <a:ext cx="2523356" cy="22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ECDE7021</a:t>
          </a:r>
        </a:p>
      </dsp:txBody>
      <dsp:txXfrm>
        <a:off x="6826164" y="279760"/>
        <a:ext cx="2523356" cy="2211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A987DF-FBD8-474A-AE99-E643B5FAA856}">
      <dsp:nvSpPr>
        <dsp:cNvPr id="0" name=""/>
        <dsp:cNvSpPr/>
      </dsp:nvSpPr>
      <dsp:spPr>
        <a:xfrm>
          <a:off x="1243739" y="4513"/>
          <a:ext cx="2706687" cy="162401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Comic Sans MS" panose="030F0702030302020204" pitchFamily="66" charset="0"/>
            </a:rPr>
            <a:t>Improve own practice</a:t>
          </a:r>
          <a:endParaRPr lang="en-GB" sz="2400" kern="1200" dirty="0"/>
        </a:p>
      </dsp:txBody>
      <dsp:txXfrm>
        <a:off x="1243739" y="4513"/>
        <a:ext cx="2706687" cy="1624012"/>
      </dsp:txXfrm>
    </dsp:sp>
    <dsp:sp modelId="{FC269BD4-F888-4A60-A741-0AA6A4044F9F}">
      <dsp:nvSpPr>
        <dsp:cNvPr id="0" name=""/>
        <dsp:cNvSpPr/>
      </dsp:nvSpPr>
      <dsp:spPr>
        <a:xfrm>
          <a:off x="4199334" y="2645"/>
          <a:ext cx="2706687" cy="1624012"/>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Comic Sans MS" panose="030F0702030302020204" pitchFamily="66" charset="0"/>
            </a:rPr>
            <a:t>Add to knowledge – subject / pedagogical</a:t>
          </a:r>
          <a:endParaRPr lang="en-GB" sz="2400" kern="1200" dirty="0"/>
        </a:p>
      </dsp:txBody>
      <dsp:txXfrm>
        <a:off x="4199334" y="2645"/>
        <a:ext cx="2706687" cy="1624012"/>
      </dsp:txXfrm>
    </dsp:sp>
    <dsp:sp modelId="{BB8266CF-6920-41ED-8039-ABB629E80A6A}">
      <dsp:nvSpPr>
        <dsp:cNvPr id="0" name=""/>
        <dsp:cNvSpPr/>
      </dsp:nvSpPr>
      <dsp:spPr>
        <a:xfrm>
          <a:off x="1221978" y="1897327"/>
          <a:ext cx="2706687" cy="1624012"/>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Comic Sans MS" panose="030F0702030302020204" pitchFamily="66" charset="0"/>
            </a:rPr>
            <a:t>Fill ‘gaps’ in knowledge</a:t>
          </a:r>
          <a:endParaRPr lang="en-GB" sz="2400" kern="1200" dirty="0"/>
        </a:p>
      </dsp:txBody>
      <dsp:txXfrm>
        <a:off x="1221978" y="1897327"/>
        <a:ext cx="2706687" cy="1624012"/>
      </dsp:txXfrm>
    </dsp:sp>
    <dsp:sp modelId="{8568E593-1A39-4BF4-AF65-37159EE12E64}">
      <dsp:nvSpPr>
        <dsp:cNvPr id="0" name=""/>
        <dsp:cNvSpPr/>
      </dsp:nvSpPr>
      <dsp:spPr>
        <a:xfrm>
          <a:off x="4199334" y="1897327"/>
          <a:ext cx="2706687" cy="1624012"/>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Comic Sans MS" panose="030F0702030302020204" pitchFamily="66" charset="0"/>
            </a:rPr>
            <a:t>Replicate knowledge</a:t>
          </a:r>
          <a:endParaRPr lang="en-GB" sz="2400" kern="1200" dirty="0"/>
        </a:p>
      </dsp:txBody>
      <dsp:txXfrm>
        <a:off x="4199334" y="1897327"/>
        <a:ext cx="2706687" cy="1624012"/>
      </dsp:txXfrm>
    </dsp:sp>
    <dsp:sp modelId="{C8640241-5FD1-44BF-B4DA-1099764F3350}">
      <dsp:nvSpPr>
        <dsp:cNvPr id="0" name=""/>
        <dsp:cNvSpPr/>
      </dsp:nvSpPr>
      <dsp:spPr>
        <a:xfrm>
          <a:off x="2710656" y="3792008"/>
          <a:ext cx="2706687" cy="1624012"/>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Comic Sans MS" panose="030F0702030302020204" pitchFamily="66" charset="0"/>
            </a:rPr>
            <a:t>Add voices of individuals to knowledge</a:t>
          </a:r>
          <a:endParaRPr lang="en-GB" sz="2400" kern="1200" dirty="0"/>
        </a:p>
      </dsp:txBody>
      <dsp:txXfrm>
        <a:off x="2710656" y="3792008"/>
        <a:ext cx="2706687" cy="1624012"/>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DF8C4A-DBE5-4BD8-94DF-2A3C851275D4}" type="datetimeFigureOut">
              <a:rPr lang="en-GB" smtClean="0"/>
              <a:t>03/10/2024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B8832B-3E42-44EE-B049-D604CD1EBA81}" type="slidenum">
              <a:rPr lang="en-GB" smtClean="0"/>
              <a:t>‹#›</a:t>
            </a:fld>
            <a:endParaRPr lang="en-GB"/>
          </a:p>
        </p:txBody>
      </p:sp>
    </p:spTree>
    <p:extLst>
      <p:ext uri="{BB962C8B-B14F-4D97-AF65-F5344CB8AC3E}">
        <p14:creationId xmlns:p14="http://schemas.microsoft.com/office/powerpoint/2010/main" val="1626026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tourismteacher.com/research-onion-beginner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4DBBCB-D5FC-4F88-973C-333DDB044643}"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1857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EF15F35-AB08-4145-89FE-5B0B986B8BA7}" type="slidenum">
              <a:rPr lang="en-GB" smtClean="0"/>
              <a:pPr/>
              <a:t>20</a:t>
            </a:fld>
            <a:endParaRPr lang="en-GB"/>
          </a:p>
        </p:txBody>
      </p:sp>
    </p:spTree>
    <p:extLst>
      <p:ext uri="{BB962C8B-B14F-4D97-AF65-F5344CB8AC3E}">
        <p14:creationId xmlns:p14="http://schemas.microsoft.com/office/powerpoint/2010/main" val="316181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ED2AEBD7-9D13-7643-8245-7ECE34AC4406}" type="slidenum">
              <a:rPr lang="en-US" smtClean="0"/>
              <a:pPr/>
              <a:t>21</a:t>
            </a:fld>
            <a:endParaRPr lang="en-US"/>
          </a:p>
        </p:txBody>
      </p:sp>
    </p:spTree>
    <p:extLst>
      <p:ext uri="{BB962C8B-B14F-4D97-AF65-F5344CB8AC3E}">
        <p14:creationId xmlns:p14="http://schemas.microsoft.com/office/powerpoint/2010/main" val="3089933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22</a:t>
            </a:fld>
            <a:endParaRPr lang="en-US"/>
          </a:p>
        </p:txBody>
      </p:sp>
    </p:spTree>
    <p:extLst>
      <p:ext uri="{BB962C8B-B14F-4D97-AF65-F5344CB8AC3E}">
        <p14:creationId xmlns:p14="http://schemas.microsoft.com/office/powerpoint/2010/main" val="35289099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23</a:t>
            </a:fld>
            <a:endParaRPr lang="en-US"/>
          </a:p>
        </p:txBody>
      </p:sp>
    </p:spTree>
    <p:extLst>
      <p:ext uri="{BB962C8B-B14F-4D97-AF65-F5344CB8AC3E}">
        <p14:creationId xmlns:p14="http://schemas.microsoft.com/office/powerpoint/2010/main" val="3006696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24</a:t>
            </a:fld>
            <a:endParaRPr lang="en-US"/>
          </a:p>
        </p:txBody>
      </p:sp>
    </p:spTree>
    <p:extLst>
      <p:ext uri="{BB962C8B-B14F-4D97-AF65-F5344CB8AC3E}">
        <p14:creationId xmlns:p14="http://schemas.microsoft.com/office/powerpoint/2010/main" val="6155267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25</a:t>
            </a:fld>
            <a:endParaRPr lang="en-US"/>
          </a:p>
        </p:txBody>
      </p:sp>
    </p:spTree>
    <p:extLst>
      <p:ext uri="{BB962C8B-B14F-4D97-AF65-F5344CB8AC3E}">
        <p14:creationId xmlns:p14="http://schemas.microsoft.com/office/powerpoint/2010/main" val="2194110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26</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A629CB-3D79-4FAB-8AE7-7A526681A2E6}" type="slidenum">
              <a:rPr lang="en-GB" smtClean="0"/>
              <a:t>27</a:t>
            </a:fld>
            <a:endParaRPr lang="en-GB"/>
          </a:p>
        </p:txBody>
      </p:sp>
    </p:spTree>
    <p:extLst>
      <p:ext uri="{BB962C8B-B14F-4D97-AF65-F5344CB8AC3E}">
        <p14:creationId xmlns:p14="http://schemas.microsoft.com/office/powerpoint/2010/main" val="34927997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Research Onion For Beginners - Tourism Teacher</a:t>
            </a:r>
            <a:endParaRPr lang="en-GB" dirty="0"/>
          </a:p>
        </p:txBody>
      </p:sp>
      <p:sp>
        <p:nvSpPr>
          <p:cNvPr id="4" name="Slide Number Placeholder 3"/>
          <p:cNvSpPr>
            <a:spLocks noGrp="1"/>
          </p:cNvSpPr>
          <p:nvPr>
            <p:ph type="sldNum" sz="quarter" idx="5"/>
          </p:nvPr>
        </p:nvSpPr>
        <p:spPr/>
        <p:txBody>
          <a:bodyPr/>
          <a:lstStyle/>
          <a:p>
            <a:fld id="{15B8832B-3E42-44EE-B049-D604CD1EBA81}" type="slidenum">
              <a:rPr lang="en-GB" smtClean="0"/>
              <a:t>31</a:t>
            </a:fld>
            <a:endParaRPr lang="en-GB"/>
          </a:p>
        </p:txBody>
      </p:sp>
    </p:spTree>
    <p:extLst>
      <p:ext uri="{BB962C8B-B14F-4D97-AF65-F5344CB8AC3E}">
        <p14:creationId xmlns:p14="http://schemas.microsoft.com/office/powerpoint/2010/main" val="38610580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5BE48C-1504-4EBE-A3E9-8BA8A72B8B14}" type="slidenum">
              <a:rPr lang="en-GB" smtClean="0"/>
              <a:t>32</a:t>
            </a:fld>
            <a:endParaRPr lang="en-GB"/>
          </a:p>
        </p:txBody>
      </p:sp>
    </p:spTree>
    <p:extLst>
      <p:ext uri="{BB962C8B-B14F-4D97-AF65-F5344CB8AC3E}">
        <p14:creationId xmlns:p14="http://schemas.microsoft.com/office/powerpoint/2010/main" val="42533076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5BE48C-1504-4EBE-A3E9-8BA8A72B8B14}" type="slidenum">
              <a:rPr lang="en-GB" smtClean="0"/>
              <a:t>33</a:t>
            </a:fld>
            <a:endParaRPr lang="en-GB"/>
          </a:p>
        </p:txBody>
      </p:sp>
    </p:spTree>
    <p:extLst>
      <p:ext uri="{BB962C8B-B14F-4D97-AF65-F5344CB8AC3E}">
        <p14:creationId xmlns:p14="http://schemas.microsoft.com/office/powerpoint/2010/main" val="2431967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5BE48C-1504-4EBE-A3E9-8BA8A72B8B14}" type="slidenum">
              <a:rPr lang="en-GB" smtClean="0"/>
              <a:t>34</a:t>
            </a:fld>
            <a:endParaRPr lang="en-GB"/>
          </a:p>
        </p:txBody>
      </p:sp>
    </p:spTree>
    <p:extLst>
      <p:ext uri="{BB962C8B-B14F-4D97-AF65-F5344CB8AC3E}">
        <p14:creationId xmlns:p14="http://schemas.microsoft.com/office/powerpoint/2010/main" val="30449790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5BE48C-1504-4EBE-A3E9-8BA8A72B8B14}" type="slidenum">
              <a:rPr lang="en-GB" smtClean="0"/>
              <a:t>36</a:t>
            </a:fld>
            <a:endParaRPr lang="en-GB"/>
          </a:p>
        </p:txBody>
      </p:sp>
    </p:spTree>
    <p:extLst>
      <p:ext uri="{BB962C8B-B14F-4D97-AF65-F5344CB8AC3E}">
        <p14:creationId xmlns:p14="http://schemas.microsoft.com/office/powerpoint/2010/main" val="29982243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01494F-6C03-4543-926C-9B1F60658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9247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00354B2-8851-4348-AA78-5C225C52FF6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22636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5BE48C-1504-4EBE-A3E9-8BA8A72B8B14}" type="slidenum">
              <a:rPr lang="en-GB" smtClean="0"/>
              <a:t>45</a:t>
            </a:fld>
            <a:endParaRPr lang="en-GB"/>
          </a:p>
        </p:txBody>
      </p:sp>
    </p:spTree>
    <p:extLst>
      <p:ext uri="{BB962C8B-B14F-4D97-AF65-F5344CB8AC3E}">
        <p14:creationId xmlns:p14="http://schemas.microsoft.com/office/powerpoint/2010/main" val="40238855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B8832B-3E42-44EE-B049-D604CD1EBA81}" type="slidenum">
              <a:rPr lang="en-GB" smtClean="0"/>
              <a:t>64</a:t>
            </a:fld>
            <a:endParaRPr lang="en-GB"/>
          </a:p>
        </p:txBody>
      </p:sp>
    </p:spTree>
    <p:extLst>
      <p:ext uri="{BB962C8B-B14F-4D97-AF65-F5344CB8AC3E}">
        <p14:creationId xmlns:p14="http://schemas.microsoft.com/office/powerpoint/2010/main" val="18733177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3DB5C2-AD3B-472F-AFDD-01BFDC47B901}" type="slidenum">
              <a:rPr lang="en-GB" smtClean="0"/>
              <a:pPr/>
              <a:t>69</a:t>
            </a:fld>
            <a:endParaRPr lang="en-GB"/>
          </a:p>
        </p:txBody>
      </p:sp>
    </p:spTree>
    <p:extLst>
      <p:ext uri="{BB962C8B-B14F-4D97-AF65-F5344CB8AC3E}">
        <p14:creationId xmlns:p14="http://schemas.microsoft.com/office/powerpoint/2010/main" val="7095275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5C0E52-75A7-4B4D-8994-42B208742EA0}" type="slidenum">
              <a:rPr lang="en-GB" smtClean="0"/>
              <a:t>70</a:t>
            </a:fld>
            <a:endParaRPr lang="en-GB"/>
          </a:p>
        </p:txBody>
      </p:sp>
    </p:spTree>
    <p:extLst>
      <p:ext uri="{BB962C8B-B14F-4D97-AF65-F5344CB8AC3E}">
        <p14:creationId xmlns:p14="http://schemas.microsoft.com/office/powerpoint/2010/main" val="4126080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9F0A5D8-1CE4-4885-9349-6ADE8AE57B4E}" type="datetimeFigureOut">
              <a:rPr lang="en-GB" smtClean="0"/>
              <a:t>03/10/2024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B87D79-1479-4ED0-B633-996C4928705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9574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F0A5D8-1CE4-4885-9349-6ADE8AE57B4E}" type="datetimeFigureOut">
              <a:rPr lang="en-GB" smtClean="0"/>
              <a:t>03/10/2024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B87D79-1479-4ED0-B633-996C49287057}" type="slidenum">
              <a:rPr lang="en-GB" smtClean="0"/>
              <a:t>‹#›</a:t>
            </a:fld>
            <a:endParaRPr lang="en-GB"/>
          </a:p>
        </p:txBody>
      </p:sp>
    </p:spTree>
    <p:extLst>
      <p:ext uri="{BB962C8B-B14F-4D97-AF65-F5344CB8AC3E}">
        <p14:creationId xmlns:p14="http://schemas.microsoft.com/office/powerpoint/2010/main" val="488915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F0A5D8-1CE4-4885-9349-6ADE8AE57B4E}" type="datetimeFigureOut">
              <a:rPr lang="en-GB" smtClean="0"/>
              <a:t>03/10/2024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B87D79-1479-4ED0-B633-996C4928705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9056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F0A5D8-1CE4-4885-9349-6ADE8AE57B4E}" type="datetimeFigureOut">
              <a:rPr lang="en-GB" smtClean="0"/>
              <a:t>03/10/2024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B87D79-1479-4ED0-B633-996C49287057}" type="slidenum">
              <a:rPr lang="en-GB" smtClean="0"/>
              <a:t>‹#›</a:t>
            </a:fld>
            <a:endParaRPr lang="en-GB"/>
          </a:p>
        </p:txBody>
      </p:sp>
    </p:spTree>
    <p:extLst>
      <p:ext uri="{BB962C8B-B14F-4D97-AF65-F5344CB8AC3E}">
        <p14:creationId xmlns:p14="http://schemas.microsoft.com/office/powerpoint/2010/main" val="1919517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F0A5D8-1CE4-4885-9349-6ADE8AE57B4E}" type="datetimeFigureOut">
              <a:rPr lang="en-GB" smtClean="0"/>
              <a:t>03/10/2024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B87D79-1479-4ED0-B633-996C49287057}" type="slidenum">
              <a:rPr lang="en-GB" smtClean="0"/>
              <a:t>‹#›</a:t>
            </a:fld>
            <a:endParaRPr lang="en-GB"/>
          </a:p>
        </p:txBody>
      </p:sp>
    </p:spTree>
    <p:extLst>
      <p:ext uri="{BB962C8B-B14F-4D97-AF65-F5344CB8AC3E}">
        <p14:creationId xmlns:p14="http://schemas.microsoft.com/office/powerpoint/2010/main" val="3819902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F0A5D8-1CE4-4885-9349-6ADE8AE57B4E}" type="datetimeFigureOut">
              <a:rPr lang="en-GB" smtClean="0"/>
              <a:t>03/10/2024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B87D79-1479-4ED0-B633-996C49287057}" type="slidenum">
              <a:rPr lang="en-GB" smtClean="0"/>
              <a:t>‹#›</a:t>
            </a:fld>
            <a:endParaRPr lang="en-GB"/>
          </a:p>
        </p:txBody>
      </p:sp>
    </p:spTree>
    <p:extLst>
      <p:ext uri="{BB962C8B-B14F-4D97-AF65-F5344CB8AC3E}">
        <p14:creationId xmlns:p14="http://schemas.microsoft.com/office/powerpoint/2010/main" val="2059863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F0A5D8-1CE4-4885-9349-6ADE8AE57B4E}" type="datetimeFigureOut">
              <a:rPr lang="en-GB" smtClean="0"/>
              <a:t>03/10/2024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B87D79-1479-4ED0-B633-996C49287057}" type="slidenum">
              <a:rPr lang="en-GB" smtClean="0"/>
              <a:t>‹#›</a:t>
            </a:fld>
            <a:endParaRPr lang="en-GB"/>
          </a:p>
        </p:txBody>
      </p:sp>
    </p:spTree>
    <p:extLst>
      <p:ext uri="{BB962C8B-B14F-4D97-AF65-F5344CB8AC3E}">
        <p14:creationId xmlns:p14="http://schemas.microsoft.com/office/powerpoint/2010/main" val="1328926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F0A5D8-1CE4-4885-9349-6ADE8AE57B4E}" type="datetimeFigureOut">
              <a:rPr lang="en-GB" smtClean="0"/>
              <a:t>03/10/2024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B87D79-1479-4ED0-B633-996C49287057}" type="slidenum">
              <a:rPr lang="en-GB" smtClean="0"/>
              <a:t>‹#›</a:t>
            </a:fld>
            <a:endParaRPr lang="en-GB"/>
          </a:p>
        </p:txBody>
      </p:sp>
    </p:spTree>
    <p:extLst>
      <p:ext uri="{BB962C8B-B14F-4D97-AF65-F5344CB8AC3E}">
        <p14:creationId xmlns:p14="http://schemas.microsoft.com/office/powerpoint/2010/main" val="243258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9F0A5D8-1CE4-4885-9349-6ADE8AE57B4E}" type="datetimeFigureOut">
              <a:rPr lang="en-GB" smtClean="0"/>
              <a:t>03/10/2024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B87D79-1479-4ED0-B633-996C4928705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865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F0A5D8-1CE4-4885-9349-6ADE8AE57B4E}" type="datetimeFigureOut">
              <a:rPr lang="en-GB" smtClean="0"/>
              <a:t>03/10/2024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B87D79-1479-4ED0-B633-996C49287057}" type="slidenum">
              <a:rPr lang="en-GB" smtClean="0"/>
              <a:t>‹#›</a:t>
            </a:fld>
            <a:endParaRPr lang="en-GB"/>
          </a:p>
        </p:txBody>
      </p:sp>
    </p:spTree>
    <p:extLst>
      <p:ext uri="{BB962C8B-B14F-4D97-AF65-F5344CB8AC3E}">
        <p14:creationId xmlns:p14="http://schemas.microsoft.com/office/powerpoint/2010/main" val="1615584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F0A5D8-1CE4-4885-9349-6ADE8AE57B4E}" type="datetimeFigureOut">
              <a:rPr lang="en-GB" smtClean="0"/>
              <a:t>03/10/2024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B87D79-1479-4ED0-B633-996C49287057}"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9177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9F0A5D8-1CE4-4885-9349-6ADE8AE57B4E}" type="datetimeFigureOut">
              <a:rPr lang="en-GB" smtClean="0"/>
              <a:t>03/10/2024</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BB87D79-1479-4ED0-B633-996C49287057}"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823956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ngall.com/welcome-word-png/"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3.jpeg"/><Relationship Id="rId7" Type="http://schemas.openxmlformats.org/officeDocument/2006/relationships/hyperlink" Target="https://www.pngall.com/happy-graduation-png/" TargetMode="External"/><Relationship Id="rId12" Type="http://schemas.openxmlformats.org/officeDocument/2006/relationships/hyperlink" Target="https://freepngimg.com/png/65023-thought-thinking-emoji-free-hq-imag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8.png"/><Relationship Id="rId5" Type="http://schemas.openxmlformats.org/officeDocument/2006/relationships/hyperlink" Target="http://flickr.com/photos/wwworks/2750711244/" TargetMode="External"/><Relationship Id="rId10" Type="http://schemas.openxmlformats.org/officeDocument/2006/relationships/hyperlink" Target="http://eric01pd2012.wikispaces.com/13.+thinking+and+communicating+with+clarity+and+precision" TargetMode="External"/><Relationship Id="rId4" Type="http://schemas.openxmlformats.org/officeDocument/2006/relationships/image" Target="../media/image4.jpeg"/><Relationship Id="rId9" Type="http://schemas.openxmlformats.org/officeDocument/2006/relationships/image" Target="../media/image7.jpeg"/></Relationships>
</file>

<file path=ppt/slides/_rels/slide3.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tmp"/><Relationship Id="rId2" Type="http://schemas.openxmlformats.org/officeDocument/2006/relationships/image" Target="../media/image15.tmp"/><Relationship Id="rId1" Type="http://schemas.openxmlformats.org/officeDocument/2006/relationships/slideLayout" Target="../slideLayouts/slideLayout2.xml"/><Relationship Id="rId4" Type="http://schemas.openxmlformats.org/officeDocument/2006/relationships/image" Target="../media/image17.tmp"/></Relationships>
</file>

<file path=ppt/slides/_rels/slide17.xml.rels><?xml version="1.0" encoding="UTF-8" standalone="yes"?>
<Relationships xmlns="http://schemas.openxmlformats.org/package/2006/relationships"><Relationship Id="rId2" Type="http://schemas.openxmlformats.org/officeDocument/2006/relationships/image" Target="../media/image15.tmp"/><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tmp"/><Relationship Id="rId2" Type="http://schemas.openxmlformats.org/officeDocument/2006/relationships/image" Target="../media/image18.tmp"/><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8" Type="http://schemas.openxmlformats.org/officeDocument/2006/relationships/hyperlink" Target="https://freepngimg.com/png/36965-sad-emoji-file" TargetMode="External"/><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freepngimg.com/png/36773-angry-emoji-photos" TargetMode="External"/><Relationship Id="rId5" Type="http://schemas.openxmlformats.org/officeDocument/2006/relationships/image" Target="../media/image22.png"/><Relationship Id="rId10" Type="http://schemas.openxmlformats.org/officeDocument/2006/relationships/hyperlink" Target="https://pixabay.com/illustrations/thumbs-up-smiley-face-emoji-happy-4007573/" TargetMode="External"/><Relationship Id="rId4" Type="http://schemas.openxmlformats.org/officeDocument/2006/relationships/hyperlink" Target="https://freepngimg.com/png/37007-angry-emoji" TargetMode="External"/><Relationship Id="rId9"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27.svg"/><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hyperlink" Target="https://coordinacionticepj.blogspot.com/2017/02/mindmaps-una-opcion-mas-para-realizar.html" TargetMode="External"/><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3.tmp"/><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tmp"/><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6.tmp"/><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8.tmp"/><Relationship Id="rId2" Type="http://schemas.openxmlformats.org/officeDocument/2006/relationships/image" Target="../media/image37.tmp"/><Relationship Id="rId1" Type="http://schemas.openxmlformats.org/officeDocument/2006/relationships/slideLayout" Target="../slideLayouts/slideLayout2.xml"/><Relationship Id="rId5" Type="http://schemas.openxmlformats.org/officeDocument/2006/relationships/image" Target="../media/image40.tmp"/><Relationship Id="rId4" Type="http://schemas.openxmlformats.org/officeDocument/2006/relationships/image" Target="../media/image39.tmp"/></Relationships>
</file>

<file path=ppt/slides/_rels/slide36.xml.rels><?xml version="1.0" encoding="UTF-8" standalone="yes"?>
<Relationships xmlns="http://schemas.openxmlformats.org/package/2006/relationships"><Relationship Id="rId3" Type="http://schemas.openxmlformats.org/officeDocument/2006/relationships/image" Target="../media/image36.tmp"/><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1.tmp"/><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libguides.leedsbeckett.ac.uk/skills-for-learning/research-skills#lbu-panel-15273085-3" TargetMode="External"/><Relationship Id="rId2" Type="http://schemas.openxmlformats.org/officeDocument/2006/relationships/hyperlink" Target="https://libguides.leedsbeckett.ac.uk/skills-for-learning/research-skills#lbu-panel-15273085-2" TargetMode="External"/><Relationship Id="rId1" Type="http://schemas.openxmlformats.org/officeDocument/2006/relationships/slideLayout" Target="../slideLayouts/slideLayout2.xml"/><Relationship Id="rId4" Type="http://schemas.openxmlformats.org/officeDocument/2006/relationships/hyperlink" Target="https://libguides.leedsbeckett.ac.uk/skills-for-learning/research-skills#lbu-panel-15273085-4"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5.tmp"/><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47.tmp"/><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8.tmp"/><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2.tmp"/><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54.tmp"/><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55.tmp"/><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image" Target="../media/image58.tmp"/><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9.tmp"/><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hyperlink" Target="https://scholar.google.com/" TargetMode="Externa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www.academiccoachingandwriting.org/dissertation-doctor/the-dissertation-journey/" TargetMode="External"/></Relationships>
</file>

<file path=ppt/slides/_rels/slide7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3D45596-EA0E-4DD4-956D-80389BE0D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1134969-9F26-97E6-8DC1-4F2E7A205ACF}"/>
              </a:ext>
            </a:extLst>
          </p:cNvPr>
          <p:cNvSpPr>
            <a:spLocks noGrp="1"/>
          </p:cNvSpPr>
          <p:nvPr>
            <p:ph type="ctrTitle"/>
          </p:nvPr>
        </p:nvSpPr>
        <p:spPr>
          <a:xfrm>
            <a:off x="457200" y="4960137"/>
            <a:ext cx="7772400" cy="1463040"/>
          </a:xfrm>
        </p:spPr>
        <p:txBody>
          <a:bodyPr>
            <a:normAutofit fontScale="90000"/>
          </a:bodyPr>
          <a:lstStyle/>
          <a:p>
            <a:br>
              <a:rPr lang="en-GB" sz="1800" b="1" dirty="0"/>
            </a:br>
            <a:r>
              <a:rPr lang="en-GB" dirty="0"/>
              <a:t>ECDE7018: introduction to research methods in education</a:t>
            </a:r>
          </a:p>
        </p:txBody>
      </p:sp>
      <p:sp>
        <p:nvSpPr>
          <p:cNvPr id="5" name="Subtitle 4">
            <a:extLst>
              <a:ext uri="{FF2B5EF4-FFF2-40B4-BE49-F238E27FC236}">
                <a16:creationId xmlns:a16="http://schemas.microsoft.com/office/drawing/2014/main" id="{837FC36B-D03D-4AED-D2E0-4C16C4FDD34C}"/>
              </a:ext>
            </a:extLst>
          </p:cNvPr>
          <p:cNvSpPr>
            <a:spLocks noGrp="1"/>
          </p:cNvSpPr>
          <p:nvPr>
            <p:ph type="subTitle" idx="1"/>
          </p:nvPr>
        </p:nvSpPr>
        <p:spPr>
          <a:xfrm>
            <a:off x="8610600" y="4960137"/>
            <a:ext cx="3200400" cy="1463040"/>
          </a:xfrm>
        </p:spPr>
        <p:txBody>
          <a:bodyPr>
            <a:normAutofit/>
          </a:bodyPr>
          <a:lstStyle/>
          <a:p>
            <a:r>
              <a:rPr lang="en-GB" dirty="0"/>
              <a:t>Session 1</a:t>
            </a:r>
          </a:p>
        </p:txBody>
      </p:sp>
      <p:pic>
        <p:nvPicPr>
          <p:cNvPr id="2" name="Picture 1" descr="A blue and white sign with red pins&#10;&#10;Description automatically generated">
            <a:extLst>
              <a:ext uri="{FF2B5EF4-FFF2-40B4-BE49-F238E27FC236}">
                <a16:creationId xmlns:a16="http://schemas.microsoft.com/office/drawing/2014/main" id="{12EE0C11-0BF4-68F8-2980-02573DCB208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0" r="4668" b="-1"/>
          <a:stretch/>
        </p:blipFill>
        <p:spPr>
          <a:xfrm>
            <a:off x="0" y="514109"/>
            <a:ext cx="12192000" cy="3931920"/>
          </a:xfrm>
          <a:prstGeom prst="rect">
            <a:avLst/>
          </a:prstGeom>
        </p:spPr>
      </p:pic>
      <p:cxnSp>
        <p:nvCxnSpPr>
          <p:cNvPr id="22" name="Straight Connector 21">
            <a:extLst>
              <a:ext uri="{FF2B5EF4-FFF2-40B4-BE49-F238E27FC236}">
                <a16:creationId xmlns:a16="http://schemas.microsoft.com/office/drawing/2014/main" id="{8E6A78A1-C775-42C8-9A7B-6998977BCB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E6694A"/>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B32B5E4-C995-C724-1109-E8A08F198337}"/>
              </a:ext>
            </a:extLst>
          </p:cNvPr>
          <p:cNvSpPr txBox="1"/>
          <p:nvPr/>
        </p:nvSpPr>
        <p:spPr>
          <a:xfrm>
            <a:off x="2711614" y="3932399"/>
            <a:ext cx="1544502" cy="707886"/>
          </a:xfrm>
          <a:prstGeom prst="rect">
            <a:avLst/>
          </a:prstGeom>
          <a:noFill/>
        </p:spPr>
        <p:txBody>
          <a:bodyPr wrap="square">
            <a:spAutoFit/>
          </a:bodyPr>
          <a:lstStyle/>
          <a:p>
            <a:r>
              <a:rPr lang="en-GB" sz="4000" dirty="0" err="1">
                <a:solidFill>
                  <a:srgbClr val="00B050"/>
                </a:solidFill>
              </a:rPr>
              <a:t>欢迎</a:t>
            </a:r>
            <a:endParaRPr lang="en-GB" sz="4000" dirty="0">
              <a:solidFill>
                <a:srgbClr val="00B050"/>
              </a:solidFill>
            </a:endParaRPr>
          </a:p>
        </p:txBody>
      </p:sp>
      <p:sp>
        <p:nvSpPr>
          <p:cNvPr id="12" name="TextBox 11">
            <a:extLst>
              <a:ext uri="{FF2B5EF4-FFF2-40B4-BE49-F238E27FC236}">
                <a16:creationId xmlns:a16="http://schemas.microsoft.com/office/drawing/2014/main" id="{DC6AE841-B448-EBA0-106A-2BC4C984F0E4}"/>
              </a:ext>
            </a:extLst>
          </p:cNvPr>
          <p:cNvSpPr txBox="1"/>
          <p:nvPr/>
        </p:nvSpPr>
        <p:spPr>
          <a:xfrm>
            <a:off x="9193877" y="3938513"/>
            <a:ext cx="1668088" cy="707886"/>
          </a:xfrm>
          <a:prstGeom prst="rect">
            <a:avLst/>
          </a:prstGeom>
          <a:noFill/>
        </p:spPr>
        <p:txBody>
          <a:bodyPr wrap="square">
            <a:spAutoFit/>
          </a:bodyPr>
          <a:lstStyle/>
          <a:p>
            <a:r>
              <a:rPr lang="en-GB" sz="4000" dirty="0" err="1">
                <a:solidFill>
                  <a:schemeClr val="accent2"/>
                </a:solidFill>
              </a:rPr>
              <a:t>Croeso</a:t>
            </a:r>
            <a:endParaRPr lang="en-GB" sz="4000" dirty="0">
              <a:solidFill>
                <a:schemeClr val="accent2"/>
              </a:solidFill>
            </a:endParaRPr>
          </a:p>
        </p:txBody>
      </p:sp>
    </p:spTree>
    <p:extLst>
      <p:ext uri="{BB962C8B-B14F-4D97-AF65-F5344CB8AC3E}">
        <p14:creationId xmlns:p14="http://schemas.microsoft.com/office/powerpoint/2010/main" val="2348398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00"/>
                                        <p:tgtEl>
                                          <p:spTgt spid="5">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B1EEA-A729-90FD-1970-ABC692A0C338}"/>
              </a:ext>
            </a:extLst>
          </p:cNvPr>
          <p:cNvSpPr>
            <a:spLocks noGrp="1"/>
          </p:cNvSpPr>
          <p:nvPr>
            <p:ph type="title"/>
          </p:nvPr>
        </p:nvSpPr>
        <p:spPr>
          <a:xfrm>
            <a:off x="196144" y="-93486"/>
            <a:ext cx="10515600" cy="1325563"/>
          </a:xfrm>
        </p:spPr>
        <p:txBody>
          <a:bodyPr/>
          <a:lstStyle/>
          <a:p>
            <a:r>
              <a:rPr lang="en-US" dirty="0">
                <a:ea typeface="Calibri Light"/>
                <a:cs typeface="Calibri Light"/>
              </a:rPr>
              <a:t>One Page Profile:</a:t>
            </a:r>
            <a:endParaRPr lang="en-US" dirty="0"/>
          </a:p>
        </p:txBody>
      </p:sp>
      <p:sp>
        <p:nvSpPr>
          <p:cNvPr id="4" name="TextBox 3">
            <a:extLst>
              <a:ext uri="{FF2B5EF4-FFF2-40B4-BE49-F238E27FC236}">
                <a16:creationId xmlns:a16="http://schemas.microsoft.com/office/drawing/2014/main" id="{72AC9279-1072-5BB3-B0A7-49506098F8AE}"/>
              </a:ext>
            </a:extLst>
          </p:cNvPr>
          <p:cNvSpPr txBox="1"/>
          <p:nvPr/>
        </p:nvSpPr>
        <p:spPr>
          <a:xfrm>
            <a:off x="4681874" y="127234"/>
            <a:ext cx="3181026" cy="646331"/>
          </a:xfrm>
          <a:prstGeom prst="rect">
            <a:avLst/>
          </a:prstGeom>
          <a:no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ptos" panose="020B0004020202020204"/>
                <a:ea typeface="Calibri"/>
                <a:cs typeface="Calibri"/>
              </a:rPr>
              <a:t>My name: </a:t>
            </a:r>
            <a:endParaRPr kumimoji="0" lang="en-US" sz="1800" b="0" i="0" u="none" strike="noStrike" kern="1200" cap="none" spc="0" normalizeH="0" baseline="0" noProof="0" dirty="0">
              <a:ln>
                <a:noFill/>
              </a:ln>
              <a:solidFill>
                <a:prstClr val="black"/>
              </a:solidFill>
              <a:effectLst/>
              <a:uLnTx/>
              <a:uFillTx/>
              <a:latin typeface="Aptos" panose="020B000402020202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Lucida Handwriting"/>
                <a:ea typeface="Calibri"/>
                <a:cs typeface="Calibri"/>
              </a:rPr>
              <a:t>Doctor Julia Holloway</a:t>
            </a:r>
            <a:endParaRPr kumimoji="0" lang="en-US" sz="1800" b="0" i="1" u="none" strike="noStrike" kern="1200" cap="none" spc="0" normalizeH="0" baseline="0" noProof="0">
              <a:ln>
                <a:noFill/>
              </a:ln>
              <a:solidFill>
                <a:prstClr val="black"/>
              </a:solidFill>
              <a:effectLst/>
              <a:uLnTx/>
              <a:uFillTx/>
              <a:latin typeface="Lucida Handwriting"/>
              <a:ea typeface="+mn-ea"/>
              <a:cs typeface="+mn-cs"/>
            </a:endParaRPr>
          </a:p>
        </p:txBody>
      </p:sp>
      <p:sp>
        <p:nvSpPr>
          <p:cNvPr id="5" name="TextBox 4">
            <a:extLst>
              <a:ext uri="{FF2B5EF4-FFF2-40B4-BE49-F238E27FC236}">
                <a16:creationId xmlns:a16="http://schemas.microsoft.com/office/drawing/2014/main" id="{67D9944B-8DED-3371-B97C-61A37127C1DC}"/>
              </a:ext>
            </a:extLst>
          </p:cNvPr>
          <p:cNvSpPr txBox="1"/>
          <p:nvPr/>
        </p:nvSpPr>
        <p:spPr>
          <a:xfrm>
            <a:off x="194804" y="892556"/>
            <a:ext cx="3240958" cy="923330"/>
          </a:xfrm>
          <a:prstGeom prst="rect">
            <a:avLst/>
          </a:prstGeom>
          <a:solidFill>
            <a:schemeClr val="bg2"/>
          </a:solidFill>
          <a:ln w="28575">
            <a:solidFill>
              <a:srgbClr val="00B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ptos" panose="020B0004020202020204"/>
                <a:ea typeface="Calibri"/>
                <a:cs typeface="Calibri"/>
              </a:rPr>
              <a:t>What I like to be called/preferred name</a:t>
            </a:r>
            <a:r>
              <a:rPr kumimoji="0" lang="en-US" sz="1800" b="0" i="0" u="none" strike="noStrike" kern="1200" cap="none" spc="0" normalizeH="0" baseline="0" noProof="0" dirty="0">
                <a:ln>
                  <a:noFill/>
                </a:ln>
                <a:solidFill>
                  <a:prstClr val="black"/>
                </a:solidFill>
                <a:effectLst/>
                <a:uLnTx/>
                <a:uFillTx/>
                <a:latin typeface="Aptos" panose="020B0004020202020204"/>
                <a:ea typeface="Calibri"/>
                <a:cs typeface="Calibri"/>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Lucida Handwriting"/>
                <a:ea typeface="Calibri"/>
                <a:cs typeface="Calibri"/>
              </a:rPr>
              <a:t> Julia</a:t>
            </a:r>
            <a:endParaRPr kumimoji="0" lang="en-US" sz="1800" b="0" i="1" u="none" strike="noStrike" kern="1200" cap="none" spc="0" normalizeH="0" baseline="0" noProof="0">
              <a:ln>
                <a:noFill/>
              </a:ln>
              <a:solidFill>
                <a:prstClr val="black"/>
              </a:solidFill>
              <a:effectLst/>
              <a:uLnTx/>
              <a:uFillTx/>
              <a:latin typeface="Lucida Handwriting"/>
              <a:ea typeface="+mn-ea"/>
              <a:cs typeface="+mn-cs"/>
            </a:endParaRPr>
          </a:p>
        </p:txBody>
      </p:sp>
      <p:sp>
        <p:nvSpPr>
          <p:cNvPr id="7" name="TextBox 6">
            <a:extLst>
              <a:ext uri="{FF2B5EF4-FFF2-40B4-BE49-F238E27FC236}">
                <a16:creationId xmlns:a16="http://schemas.microsoft.com/office/drawing/2014/main" id="{409D181B-8614-24FC-E71C-02D651C9AB14}"/>
              </a:ext>
            </a:extLst>
          </p:cNvPr>
          <p:cNvSpPr txBox="1"/>
          <p:nvPr/>
        </p:nvSpPr>
        <p:spPr>
          <a:xfrm>
            <a:off x="2397830" y="5285040"/>
            <a:ext cx="2743200" cy="1477328"/>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ptos" panose="020B0004020202020204"/>
                <a:ea typeface="Calibri"/>
                <a:cs typeface="Calibri"/>
              </a:rPr>
              <a:t>What I'm most looking forward to this year: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Lucida Handwriting"/>
                <a:ea typeface="Calibri"/>
                <a:cs typeface="Calibri"/>
              </a:rPr>
              <a:t>Sharing your doctoral journey with you</a:t>
            </a:r>
          </a:p>
        </p:txBody>
      </p:sp>
      <p:sp>
        <p:nvSpPr>
          <p:cNvPr id="8" name="TextBox 7">
            <a:extLst>
              <a:ext uri="{FF2B5EF4-FFF2-40B4-BE49-F238E27FC236}">
                <a16:creationId xmlns:a16="http://schemas.microsoft.com/office/drawing/2014/main" id="{2E8E096C-DE2B-A9A5-A291-2337781A9326}"/>
              </a:ext>
            </a:extLst>
          </p:cNvPr>
          <p:cNvSpPr txBox="1"/>
          <p:nvPr/>
        </p:nvSpPr>
        <p:spPr>
          <a:xfrm>
            <a:off x="9292155" y="2977709"/>
            <a:ext cx="2573867" cy="2031325"/>
          </a:xfrm>
          <a:prstGeom prst="rect">
            <a:avLst/>
          </a:prstGeom>
          <a:noFill/>
          <a:ln w="28575">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ptos" panose="020B0004020202020204"/>
                <a:ea typeface="Calibri"/>
                <a:cs typeface="Calibri"/>
              </a:rPr>
              <a:t>What is important to me:</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US" sz="1800" b="0" i="1" u="none" strike="noStrike" kern="1200" cap="none" spc="0" normalizeH="0" baseline="0" noProof="0" dirty="0">
                <a:ln>
                  <a:noFill/>
                </a:ln>
                <a:solidFill>
                  <a:prstClr val="black"/>
                </a:solidFill>
                <a:effectLst/>
                <a:uLnTx/>
                <a:uFillTx/>
                <a:latin typeface="Lucida Handwriting"/>
                <a:ea typeface="Calibri"/>
                <a:cs typeface="Calibri"/>
              </a:rPr>
              <a:t>My family</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US" sz="1800" b="0" i="1" u="none" strike="noStrike" kern="1200" cap="none" spc="0" normalizeH="0" baseline="0" noProof="0" dirty="0">
                <a:ln>
                  <a:noFill/>
                </a:ln>
                <a:solidFill>
                  <a:prstClr val="black"/>
                </a:solidFill>
                <a:effectLst/>
                <a:uLnTx/>
                <a:uFillTx/>
                <a:latin typeface="Lucida Handwriting"/>
                <a:ea typeface="Calibri"/>
                <a:cs typeface="Calibri"/>
              </a:rPr>
              <a:t>Striving for excellence - always giving of my very best</a:t>
            </a:r>
          </a:p>
        </p:txBody>
      </p:sp>
      <p:sp>
        <p:nvSpPr>
          <p:cNvPr id="9" name="TextBox 8">
            <a:extLst>
              <a:ext uri="{FF2B5EF4-FFF2-40B4-BE49-F238E27FC236}">
                <a16:creationId xmlns:a16="http://schemas.microsoft.com/office/drawing/2014/main" id="{3F93A2BB-0A4A-F635-0CED-1759356097D8}"/>
              </a:ext>
            </a:extLst>
          </p:cNvPr>
          <p:cNvSpPr txBox="1"/>
          <p:nvPr/>
        </p:nvSpPr>
        <p:spPr>
          <a:xfrm>
            <a:off x="7050970" y="5260912"/>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ptos" panose="020B0004020202020204"/>
                <a:ea typeface="Calibri"/>
                <a:cs typeface="Calibri"/>
              </a:rPr>
              <a:t>What I'm least looking forward to: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Lucida Handwriting"/>
                <a:ea typeface="Calibri"/>
                <a:cs typeface="Calibri"/>
              </a:rPr>
              <a:t>Driving back and forth to Cardiff on wet winter evenings</a:t>
            </a:r>
          </a:p>
        </p:txBody>
      </p:sp>
      <p:sp>
        <p:nvSpPr>
          <p:cNvPr id="11" name="TextBox 10">
            <a:extLst>
              <a:ext uri="{FF2B5EF4-FFF2-40B4-BE49-F238E27FC236}">
                <a16:creationId xmlns:a16="http://schemas.microsoft.com/office/drawing/2014/main" id="{31DD8DFE-CFA4-6C9B-1FED-B8998BD06B77}"/>
              </a:ext>
            </a:extLst>
          </p:cNvPr>
          <p:cNvSpPr txBox="1"/>
          <p:nvPr/>
        </p:nvSpPr>
        <p:spPr>
          <a:xfrm>
            <a:off x="199886" y="528504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0B0004020202020204"/>
                <a:ea typeface="Calibri"/>
                <a:cs typeface="Calibri"/>
              </a:rPr>
              <a:t>Things I might find challenging:</a:t>
            </a:r>
            <a:endParaRPr kumimoji="0" lang="en-US" sz="1800" b="0" i="0" u="none" strike="noStrike" kern="1200" cap="none" spc="0" normalizeH="0" baseline="0" noProof="0" dirty="0">
              <a:ln>
                <a:noFill/>
              </a:ln>
              <a:solidFill>
                <a:prstClr val="black"/>
              </a:solidFill>
              <a:effectLst/>
              <a:uLnTx/>
              <a:uFillTx/>
              <a:latin typeface="Aptos" panose="020B0004020202020204"/>
              <a:ea typeface="+mn-ea"/>
              <a:cs typeface="+mn-cs"/>
            </a:endParaRPr>
          </a:p>
        </p:txBody>
      </p:sp>
      <p:sp>
        <p:nvSpPr>
          <p:cNvPr id="12" name="TextBox 11">
            <a:extLst>
              <a:ext uri="{FF2B5EF4-FFF2-40B4-BE49-F238E27FC236}">
                <a16:creationId xmlns:a16="http://schemas.microsoft.com/office/drawing/2014/main" id="{4A475E10-0567-5E76-D3B7-15C8F19E71DE}"/>
              </a:ext>
            </a:extLst>
          </p:cNvPr>
          <p:cNvSpPr txBox="1"/>
          <p:nvPr/>
        </p:nvSpPr>
        <p:spPr>
          <a:xfrm>
            <a:off x="3850923" y="2562187"/>
            <a:ext cx="2493726" cy="2308324"/>
          </a:xfrm>
          <a:prstGeom prst="rect">
            <a:avLst/>
          </a:prstGeom>
          <a:solidFill>
            <a:schemeClr val="accent3">
              <a:lumMod val="40000"/>
              <a:lumOff val="60000"/>
            </a:schemeClr>
          </a:solid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ptos" panose="020B0004020202020204"/>
                <a:ea typeface="Calibri"/>
                <a:cs typeface="Calibri"/>
              </a:rPr>
              <a:t>How you can support me</a:t>
            </a:r>
            <a:r>
              <a:rPr kumimoji="0" lang="en-US" sz="1800" b="0" i="0" u="none" strike="noStrike" kern="1200" cap="none" spc="0" normalizeH="0" baseline="0" noProof="0" dirty="0">
                <a:ln>
                  <a:noFill/>
                </a:ln>
                <a:solidFill>
                  <a:prstClr val="black"/>
                </a:solidFill>
                <a:effectLst/>
                <a:uLnTx/>
                <a:uFillTx/>
                <a:latin typeface="Aptos" panose="020B0004020202020204"/>
                <a:ea typeface="Calibri"/>
                <a:cs typeface="Calibri"/>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Lucida Handwriting"/>
                <a:ea typeface="Calibri"/>
                <a:cs typeface="Calibri"/>
              </a:rPr>
              <a:t>Keep the lines of communication open.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Lucida Handwriting"/>
                <a:ea typeface="Calibri"/>
                <a:cs typeface="Calibri"/>
              </a:rPr>
              <a:t>If something is troubling you, tell me!</a:t>
            </a:r>
          </a:p>
        </p:txBody>
      </p:sp>
      <p:sp>
        <p:nvSpPr>
          <p:cNvPr id="13" name="TextBox 12">
            <a:extLst>
              <a:ext uri="{FF2B5EF4-FFF2-40B4-BE49-F238E27FC236}">
                <a16:creationId xmlns:a16="http://schemas.microsoft.com/office/drawing/2014/main" id="{341C3928-D90A-BB0C-CACB-B4FDE189D1E6}"/>
              </a:ext>
            </a:extLst>
          </p:cNvPr>
          <p:cNvSpPr txBox="1"/>
          <p:nvPr/>
        </p:nvSpPr>
        <p:spPr>
          <a:xfrm>
            <a:off x="196775" y="1981772"/>
            <a:ext cx="3382296" cy="3139321"/>
          </a:xfrm>
          <a:prstGeom prst="rect">
            <a:avLst/>
          </a:prstGeom>
          <a:solidFill>
            <a:schemeClr val="accent5">
              <a:lumMod val="20000"/>
              <a:lumOff val="80000"/>
            </a:schemeClr>
          </a:solidFill>
          <a:ln w="28575">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ptos" panose="020B0004020202020204"/>
                <a:ea typeface="Calibri"/>
                <a:cs typeface="Calibri"/>
              </a:rPr>
              <a:t>My research interests are:</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US" sz="1800" b="0" i="1" u="none" strike="noStrike" kern="1200" cap="none" spc="0" normalizeH="0" baseline="0" noProof="0" dirty="0">
                <a:ln>
                  <a:noFill/>
                </a:ln>
                <a:solidFill>
                  <a:prstClr val="black"/>
                </a:solidFill>
                <a:effectLst/>
                <a:uLnTx/>
                <a:uFillTx/>
                <a:latin typeface="Lucida Handwriting"/>
                <a:ea typeface="Calibri"/>
                <a:cs typeface="Calibri"/>
              </a:rPr>
              <a:t>Mentoring</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US" sz="1800" b="0" i="1" u="none" strike="noStrike" kern="1200" cap="none" spc="0" normalizeH="0" baseline="0" noProof="0" dirty="0">
                <a:ln>
                  <a:noFill/>
                </a:ln>
                <a:solidFill>
                  <a:prstClr val="black"/>
                </a:solidFill>
                <a:effectLst/>
                <a:uLnTx/>
                <a:uFillTx/>
                <a:latin typeface="Lucida Handwriting"/>
                <a:ea typeface="Calibri"/>
                <a:cs typeface="Calibri"/>
              </a:rPr>
              <a:t>Initial Teacher Education</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US" sz="1800" b="0" i="1" u="none" strike="noStrike" kern="1200" cap="none" spc="0" normalizeH="0" baseline="0" noProof="0" dirty="0">
                <a:ln>
                  <a:noFill/>
                </a:ln>
                <a:solidFill>
                  <a:prstClr val="black"/>
                </a:solidFill>
                <a:effectLst/>
                <a:uLnTx/>
                <a:uFillTx/>
                <a:latin typeface="Lucida Handwriting"/>
                <a:ea typeface="Calibri"/>
                <a:cs typeface="Calibri"/>
              </a:rPr>
              <a:t>Newly qualified teachers and induction</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US" sz="1800" b="0" i="1" u="none" strike="noStrike" kern="1200" cap="none" spc="0" normalizeH="0" baseline="0" noProof="0" dirty="0">
                <a:ln>
                  <a:noFill/>
                </a:ln>
                <a:solidFill>
                  <a:prstClr val="black"/>
                </a:solidFill>
                <a:effectLst/>
                <a:uLnTx/>
                <a:uFillTx/>
                <a:latin typeface="Lucida Handwriting"/>
                <a:ea typeface="Calibri"/>
                <a:cs typeface="Calibri"/>
              </a:rPr>
              <a:t>The professional standards</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US" sz="1800" b="0" i="1" u="none" strike="noStrike" kern="1200" cap="none" spc="0" normalizeH="0" baseline="0" noProof="0" dirty="0">
                <a:ln>
                  <a:noFill/>
                </a:ln>
                <a:solidFill>
                  <a:prstClr val="black"/>
                </a:solidFill>
                <a:effectLst/>
                <a:uLnTx/>
                <a:uFillTx/>
                <a:latin typeface="Lucida Handwriting"/>
                <a:ea typeface="Calibri"/>
                <a:cs typeface="Calibri"/>
              </a:rPr>
              <a:t>Curriculum development</a:t>
            </a:r>
          </a:p>
        </p:txBody>
      </p:sp>
      <p:pic>
        <p:nvPicPr>
          <p:cNvPr id="14" name="Picture 13" descr="A person and a child wearing graduation caps and gowns&#10;&#10;Description automatically generated">
            <a:extLst>
              <a:ext uri="{FF2B5EF4-FFF2-40B4-BE49-F238E27FC236}">
                <a16:creationId xmlns:a16="http://schemas.microsoft.com/office/drawing/2014/main" id="{648D8E3C-4906-6520-E5C8-A3824CC6899D}"/>
              </a:ext>
            </a:extLst>
          </p:cNvPr>
          <p:cNvPicPr>
            <a:picLocks noChangeAspect="1"/>
          </p:cNvPicPr>
          <p:nvPr/>
        </p:nvPicPr>
        <p:blipFill>
          <a:blip r:embed="rId3"/>
          <a:stretch>
            <a:fillRect/>
          </a:stretch>
        </p:blipFill>
        <p:spPr>
          <a:xfrm>
            <a:off x="9292711" y="240890"/>
            <a:ext cx="2308124" cy="2388010"/>
          </a:xfrm>
          <a:prstGeom prst="rect">
            <a:avLst/>
          </a:prstGeom>
        </p:spPr>
      </p:pic>
      <p:sp>
        <p:nvSpPr>
          <p:cNvPr id="3" name="TextBox 2">
            <a:extLst>
              <a:ext uri="{FF2B5EF4-FFF2-40B4-BE49-F238E27FC236}">
                <a16:creationId xmlns:a16="http://schemas.microsoft.com/office/drawing/2014/main" id="{C7A95201-4C74-93AF-4122-21F729270B30}"/>
              </a:ext>
            </a:extLst>
          </p:cNvPr>
          <p:cNvSpPr txBox="1"/>
          <p:nvPr/>
        </p:nvSpPr>
        <p:spPr>
          <a:xfrm>
            <a:off x="6344649" y="955668"/>
            <a:ext cx="2743199" cy="1477328"/>
          </a:xfrm>
          <a:prstGeom prst="rect">
            <a:avLst/>
          </a:prstGeom>
          <a:solidFill>
            <a:srgbClr val="FFFF00"/>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ptos" panose="020B0004020202020204"/>
                <a:ea typeface="+mn-ea"/>
                <a:cs typeface="+mn-cs"/>
              </a:rPr>
              <a:t>What my friends and family admire about me:</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US" sz="1800" b="0" i="1" u="none" strike="noStrike" kern="1200" cap="none" spc="0" normalizeH="0" baseline="0" noProof="0" dirty="0">
                <a:ln>
                  <a:noFill/>
                </a:ln>
                <a:solidFill>
                  <a:prstClr val="black"/>
                </a:solidFill>
                <a:effectLst/>
                <a:uLnTx/>
                <a:uFillTx/>
                <a:latin typeface="Lucida Handwriting"/>
                <a:ea typeface="+mn-ea"/>
                <a:cs typeface="+mn-cs"/>
              </a:rPr>
              <a:t>Kindness</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US" sz="1800" b="0" i="1" u="none" strike="noStrike" kern="1200" cap="none" spc="0" normalizeH="0" baseline="0" noProof="0" dirty="0">
                <a:ln>
                  <a:noFill/>
                </a:ln>
                <a:solidFill>
                  <a:prstClr val="black"/>
                </a:solidFill>
                <a:effectLst/>
                <a:uLnTx/>
                <a:uFillTx/>
                <a:latin typeface="Lucida Handwriting"/>
                <a:ea typeface="+mn-ea"/>
                <a:cs typeface="+mn-cs"/>
              </a:rPr>
              <a:t>Resilience</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lang="en-US" i="1" dirty="0">
                <a:solidFill>
                  <a:prstClr val="black"/>
                </a:solidFill>
                <a:latin typeface="Lucida Handwriting"/>
              </a:rPr>
              <a:t>C</a:t>
            </a:r>
            <a:r>
              <a:rPr kumimoji="0" lang="en-US" sz="1800" b="0" i="1" u="none" strike="noStrike" kern="1200" cap="none" spc="0" normalizeH="0" baseline="0" noProof="0" dirty="0" err="1">
                <a:ln>
                  <a:noFill/>
                </a:ln>
                <a:solidFill>
                  <a:prstClr val="black"/>
                </a:solidFill>
                <a:effectLst/>
                <a:uLnTx/>
                <a:uFillTx/>
                <a:latin typeface="Lucida Handwriting"/>
                <a:ea typeface="+mn-ea"/>
                <a:cs typeface="+mn-cs"/>
              </a:rPr>
              <a:t>ommitment</a:t>
            </a:r>
            <a:endParaRPr kumimoji="0" lang="en-US" sz="1800" b="0" i="1" u="none" strike="noStrike" kern="1200" cap="none" spc="0" normalizeH="0" baseline="0" noProof="0" dirty="0">
              <a:ln>
                <a:noFill/>
              </a:ln>
              <a:solidFill>
                <a:prstClr val="black"/>
              </a:solidFill>
              <a:effectLst/>
              <a:uLnTx/>
              <a:uFillTx/>
              <a:latin typeface="Lucida Handwriting"/>
              <a:ea typeface="+mn-ea"/>
              <a:cs typeface="+mn-cs"/>
            </a:endParaRPr>
          </a:p>
        </p:txBody>
      </p:sp>
      <p:pic>
        <p:nvPicPr>
          <p:cNvPr id="17" name="Picture 16" descr="Cars on a road with fog&#10;&#10;Description automatically generated">
            <a:extLst>
              <a:ext uri="{FF2B5EF4-FFF2-40B4-BE49-F238E27FC236}">
                <a16:creationId xmlns:a16="http://schemas.microsoft.com/office/drawing/2014/main" id="{3614FD5F-6A1D-B36F-9836-C04249C2715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869311" y="5198599"/>
            <a:ext cx="2191809" cy="1471436"/>
          </a:xfrm>
          <a:prstGeom prst="rect">
            <a:avLst/>
          </a:prstGeom>
        </p:spPr>
      </p:pic>
      <p:pic>
        <p:nvPicPr>
          <p:cNvPr id="23" name="Picture 22" descr="Cartoon a cartoon of kids holding diplomas and a trophy&#10;&#10;Description automatically generated">
            <a:extLst>
              <a:ext uri="{FF2B5EF4-FFF2-40B4-BE49-F238E27FC236}">
                <a16:creationId xmlns:a16="http://schemas.microsoft.com/office/drawing/2014/main" id="{F66871CB-7E34-394C-B4B0-72E4270D307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5202058" y="5121093"/>
            <a:ext cx="1772709" cy="1251303"/>
          </a:xfrm>
          <a:prstGeom prst="rect">
            <a:avLst/>
          </a:prstGeom>
        </p:spPr>
      </p:pic>
      <p:pic>
        <p:nvPicPr>
          <p:cNvPr id="26" name="Picture 25" descr="Free photo: hands, love, couple, together, fingers, people, family ...">
            <a:extLst>
              <a:ext uri="{FF2B5EF4-FFF2-40B4-BE49-F238E27FC236}">
                <a16:creationId xmlns:a16="http://schemas.microsoft.com/office/drawing/2014/main" id="{79F7578D-D579-ED56-3FA3-F77FD9A3C8DA}"/>
              </a:ext>
            </a:extLst>
          </p:cNvPr>
          <p:cNvPicPr>
            <a:picLocks noChangeAspect="1"/>
          </p:cNvPicPr>
          <p:nvPr/>
        </p:nvPicPr>
        <p:blipFill>
          <a:blip r:embed="rId8"/>
          <a:stretch>
            <a:fillRect/>
          </a:stretch>
        </p:blipFill>
        <p:spPr>
          <a:xfrm>
            <a:off x="3769430" y="892527"/>
            <a:ext cx="2282473" cy="1502834"/>
          </a:xfrm>
          <a:prstGeom prst="rect">
            <a:avLst/>
          </a:prstGeom>
        </p:spPr>
      </p:pic>
      <p:pic>
        <p:nvPicPr>
          <p:cNvPr id="27" name="Picture 26">
            <a:extLst>
              <a:ext uri="{FF2B5EF4-FFF2-40B4-BE49-F238E27FC236}">
                <a16:creationId xmlns:a16="http://schemas.microsoft.com/office/drawing/2014/main" id="{4EA076DF-62A0-EDB4-4005-FA521103A648}"/>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6656074" y="2515575"/>
            <a:ext cx="2324100" cy="2317045"/>
          </a:xfrm>
          <a:prstGeom prst="rect">
            <a:avLst/>
          </a:prstGeom>
        </p:spPr>
      </p:pic>
      <p:pic>
        <p:nvPicPr>
          <p:cNvPr id="34" name="Picture 33" descr="A yellow face with a finger pointing to it&#10;&#10;Description automatically generated">
            <a:extLst>
              <a:ext uri="{FF2B5EF4-FFF2-40B4-BE49-F238E27FC236}">
                <a16:creationId xmlns:a16="http://schemas.microsoft.com/office/drawing/2014/main" id="{9AB4161C-B437-0848-A073-DBD68C53DED7}"/>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flipH="1">
            <a:off x="1357489" y="5853289"/>
            <a:ext cx="904522" cy="922868"/>
          </a:xfrm>
          <a:prstGeom prst="rect">
            <a:avLst/>
          </a:prstGeom>
        </p:spPr>
      </p:pic>
    </p:spTree>
    <p:extLst>
      <p:ext uri="{BB962C8B-B14F-4D97-AF65-F5344CB8AC3E}">
        <p14:creationId xmlns:p14="http://schemas.microsoft.com/office/powerpoint/2010/main" val="2850865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57D73-D3AD-BB35-61F1-CCF035565A1C}"/>
              </a:ext>
            </a:extLst>
          </p:cNvPr>
          <p:cNvSpPr>
            <a:spLocks noGrp="1"/>
          </p:cNvSpPr>
          <p:nvPr>
            <p:ph type="title"/>
          </p:nvPr>
        </p:nvSpPr>
        <p:spPr/>
        <p:txBody>
          <a:bodyPr/>
          <a:lstStyle/>
          <a:p>
            <a:r>
              <a:rPr lang="en-GB" dirty="0"/>
              <a:t>The ‘team’</a:t>
            </a:r>
          </a:p>
        </p:txBody>
      </p:sp>
      <p:pic>
        <p:nvPicPr>
          <p:cNvPr id="5" name="Content Placeholder 4" descr="A light bulb with a black square and a blue text&#10;&#10;Description automatically generated">
            <a:extLst>
              <a:ext uri="{FF2B5EF4-FFF2-40B4-BE49-F238E27FC236}">
                <a16:creationId xmlns:a16="http://schemas.microsoft.com/office/drawing/2014/main" id="{5F2281A3-641A-DBD1-84E1-BA4083BEE62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34938" y="255335"/>
            <a:ext cx="7763021" cy="6222498"/>
          </a:xfrm>
          <a:ln>
            <a:solidFill>
              <a:schemeClr val="accent5"/>
            </a:solidFill>
          </a:ln>
        </p:spPr>
      </p:pic>
    </p:spTree>
    <p:extLst>
      <p:ext uri="{BB962C8B-B14F-4D97-AF65-F5344CB8AC3E}">
        <p14:creationId xmlns:p14="http://schemas.microsoft.com/office/powerpoint/2010/main" val="1476610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E9E25-4D87-95F4-B248-258F2CD63A3C}"/>
              </a:ext>
            </a:extLst>
          </p:cNvPr>
          <p:cNvSpPr>
            <a:spLocks noGrp="1"/>
          </p:cNvSpPr>
          <p:nvPr>
            <p:ph type="title"/>
          </p:nvPr>
        </p:nvSpPr>
        <p:spPr/>
        <p:txBody>
          <a:bodyPr/>
          <a:lstStyle/>
          <a:p>
            <a:endParaRPr lang="en-GB"/>
          </a:p>
        </p:txBody>
      </p:sp>
      <p:pic>
        <p:nvPicPr>
          <p:cNvPr id="5" name="Content Placeholder 4" descr="A screenshot of a computer&#10;&#10;Description automatically generated">
            <a:extLst>
              <a:ext uri="{FF2B5EF4-FFF2-40B4-BE49-F238E27FC236}">
                <a16:creationId xmlns:a16="http://schemas.microsoft.com/office/drawing/2014/main" id="{FD1C59C7-BDF8-7A41-FBAD-C82952EC92A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98371" y="520504"/>
            <a:ext cx="8835266" cy="5591273"/>
          </a:xfrm>
          <a:ln>
            <a:solidFill>
              <a:schemeClr val="accent5"/>
            </a:solidFill>
          </a:ln>
        </p:spPr>
      </p:pic>
      <p:sp>
        <p:nvSpPr>
          <p:cNvPr id="6" name="Oval 5">
            <a:extLst>
              <a:ext uri="{FF2B5EF4-FFF2-40B4-BE49-F238E27FC236}">
                <a16:creationId xmlns:a16="http://schemas.microsoft.com/office/drawing/2014/main" id="{F37AC799-F262-8DD8-B19E-98C3C5868D1F}"/>
              </a:ext>
            </a:extLst>
          </p:cNvPr>
          <p:cNvSpPr/>
          <p:nvPr/>
        </p:nvSpPr>
        <p:spPr>
          <a:xfrm>
            <a:off x="4438997" y="585216"/>
            <a:ext cx="1839884" cy="942109"/>
          </a:xfrm>
          <a:prstGeom prst="ellipse">
            <a:avLst/>
          </a:prstGeom>
          <a:noFill/>
          <a:ln w="571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97094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3BBCE-5511-F771-6EE9-8586A5306033}"/>
              </a:ext>
            </a:extLst>
          </p:cNvPr>
          <p:cNvSpPr>
            <a:spLocks noGrp="1"/>
          </p:cNvSpPr>
          <p:nvPr>
            <p:ph type="title"/>
          </p:nvPr>
        </p:nvSpPr>
        <p:spPr/>
        <p:txBody>
          <a:bodyPr/>
          <a:lstStyle/>
          <a:p>
            <a:endParaRPr lang="en-GB"/>
          </a:p>
        </p:txBody>
      </p:sp>
      <p:pic>
        <p:nvPicPr>
          <p:cNvPr id="5" name="Content Placeholder 4" descr="A screenshot of a computer&#10;&#10;Description automatically generated">
            <a:extLst>
              <a:ext uri="{FF2B5EF4-FFF2-40B4-BE49-F238E27FC236}">
                <a16:creationId xmlns:a16="http://schemas.microsoft.com/office/drawing/2014/main" id="{81ABC799-D8AE-A928-3F71-AB813378F9E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4818" y="735354"/>
            <a:ext cx="8732255" cy="5387291"/>
          </a:xfrm>
          <a:ln>
            <a:solidFill>
              <a:schemeClr val="accent5"/>
            </a:solidFill>
          </a:ln>
        </p:spPr>
      </p:pic>
    </p:spTree>
    <p:extLst>
      <p:ext uri="{BB962C8B-B14F-4D97-AF65-F5344CB8AC3E}">
        <p14:creationId xmlns:p14="http://schemas.microsoft.com/office/powerpoint/2010/main" val="2959980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94123-F7C8-57F6-FF40-67C2D298CC78}"/>
              </a:ext>
            </a:extLst>
          </p:cNvPr>
          <p:cNvSpPr>
            <a:spLocks noGrp="1"/>
          </p:cNvSpPr>
          <p:nvPr>
            <p:ph type="title"/>
          </p:nvPr>
        </p:nvSpPr>
        <p:spPr/>
        <p:txBody>
          <a:bodyPr>
            <a:normAutofit fontScale="90000"/>
          </a:bodyPr>
          <a:lstStyle/>
          <a:p>
            <a:br>
              <a:rPr lang="en-GB" dirty="0"/>
            </a:br>
            <a:r>
              <a:rPr lang="en-GB" dirty="0"/>
              <a:t>Discussion:</a:t>
            </a:r>
            <a:br>
              <a:rPr lang="en-GB" dirty="0"/>
            </a:br>
            <a:r>
              <a:rPr lang="en-GB" i="0" dirty="0">
                <a:effectLst/>
                <a:ea typeface="Open Sans" panose="020B0606030504020204" pitchFamily="34" charset="0"/>
                <a:cs typeface="Open Sans" panose="020B0606030504020204" pitchFamily="34" charset="0"/>
              </a:rPr>
              <a:t>investigating short term memory</a:t>
            </a:r>
            <a:br>
              <a:rPr lang="en-GB" b="1" i="0" dirty="0">
                <a:effectLst/>
                <a:latin typeface="__Open_Sans_af7b73"/>
              </a:rPr>
            </a:br>
            <a:endParaRPr lang="en-GB" dirty="0"/>
          </a:p>
        </p:txBody>
      </p:sp>
      <p:sp>
        <p:nvSpPr>
          <p:cNvPr id="3" name="Content Placeholder 2">
            <a:extLst>
              <a:ext uri="{FF2B5EF4-FFF2-40B4-BE49-F238E27FC236}">
                <a16:creationId xmlns:a16="http://schemas.microsoft.com/office/drawing/2014/main" id="{0F27918E-32D9-F570-A032-9E66578FDB08}"/>
              </a:ext>
            </a:extLst>
          </p:cNvPr>
          <p:cNvSpPr>
            <a:spLocks noGrp="1"/>
          </p:cNvSpPr>
          <p:nvPr>
            <p:ph idx="1"/>
          </p:nvPr>
        </p:nvSpPr>
        <p:spPr>
          <a:xfrm>
            <a:off x="1024128" y="2286000"/>
            <a:ext cx="10104789" cy="4023360"/>
          </a:xfrm>
          <a:custGeom>
            <a:avLst/>
            <a:gdLst>
              <a:gd name="connsiteX0" fmla="*/ 0 w 10104789"/>
              <a:gd name="connsiteY0" fmla="*/ 0 h 4023360"/>
              <a:gd name="connsiteX1" fmla="*/ 796495 w 10104789"/>
              <a:gd name="connsiteY1" fmla="*/ 0 h 4023360"/>
              <a:gd name="connsiteX2" fmla="*/ 1087751 w 10104789"/>
              <a:gd name="connsiteY2" fmla="*/ 0 h 4023360"/>
              <a:gd name="connsiteX3" fmla="*/ 1884246 w 10104789"/>
              <a:gd name="connsiteY3" fmla="*/ 0 h 4023360"/>
              <a:gd name="connsiteX4" fmla="*/ 2276550 w 10104789"/>
              <a:gd name="connsiteY4" fmla="*/ 0 h 4023360"/>
              <a:gd name="connsiteX5" fmla="*/ 2870949 w 10104789"/>
              <a:gd name="connsiteY5" fmla="*/ 0 h 4023360"/>
              <a:gd name="connsiteX6" fmla="*/ 3162205 w 10104789"/>
              <a:gd name="connsiteY6" fmla="*/ 0 h 4023360"/>
              <a:gd name="connsiteX7" fmla="*/ 3756604 w 10104789"/>
              <a:gd name="connsiteY7" fmla="*/ 0 h 4023360"/>
              <a:gd name="connsiteX8" fmla="*/ 4351003 w 10104789"/>
              <a:gd name="connsiteY8" fmla="*/ 0 h 4023360"/>
              <a:gd name="connsiteX9" fmla="*/ 4743307 w 10104789"/>
              <a:gd name="connsiteY9" fmla="*/ 0 h 4023360"/>
              <a:gd name="connsiteX10" fmla="*/ 5337706 w 10104789"/>
              <a:gd name="connsiteY10" fmla="*/ 0 h 4023360"/>
              <a:gd name="connsiteX11" fmla="*/ 5831058 w 10104789"/>
              <a:gd name="connsiteY11" fmla="*/ 0 h 4023360"/>
              <a:gd name="connsiteX12" fmla="*/ 6324409 w 10104789"/>
              <a:gd name="connsiteY12" fmla="*/ 0 h 4023360"/>
              <a:gd name="connsiteX13" fmla="*/ 6817761 w 10104789"/>
              <a:gd name="connsiteY13" fmla="*/ 0 h 4023360"/>
              <a:gd name="connsiteX14" fmla="*/ 7614256 w 10104789"/>
              <a:gd name="connsiteY14" fmla="*/ 0 h 4023360"/>
              <a:gd name="connsiteX15" fmla="*/ 8309703 w 10104789"/>
              <a:gd name="connsiteY15" fmla="*/ 0 h 4023360"/>
              <a:gd name="connsiteX16" fmla="*/ 9005150 w 10104789"/>
              <a:gd name="connsiteY16" fmla="*/ 0 h 4023360"/>
              <a:gd name="connsiteX17" fmla="*/ 10104789 w 10104789"/>
              <a:gd name="connsiteY17" fmla="*/ 0 h 4023360"/>
              <a:gd name="connsiteX18" fmla="*/ 10104789 w 10104789"/>
              <a:gd name="connsiteY18" fmla="*/ 534532 h 4023360"/>
              <a:gd name="connsiteX19" fmla="*/ 10104789 w 10104789"/>
              <a:gd name="connsiteY19" fmla="*/ 1149531 h 4023360"/>
              <a:gd name="connsiteX20" fmla="*/ 10104789 w 10104789"/>
              <a:gd name="connsiteY20" fmla="*/ 1643830 h 4023360"/>
              <a:gd name="connsiteX21" fmla="*/ 10104789 w 10104789"/>
              <a:gd name="connsiteY21" fmla="*/ 2097895 h 4023360"/>
              <a:gd name="connsiteX22" fmla="*/ 10104789 w 10104789"/>
              <a:gd name="connsiteY22" fmla="*/ 2592193 h 4023360"/>
              <a:gd name="connsiteX23" fmla="*/ 10104789 w 10104789"/>
              <a:gd name="connsiteY23" fmla="*/ 3046258 h 4023360"/>
              <a:gd name="connsiteX24" fmla="*/ 10104789 w 10104789"/>
              <a:gd name="connsiteY24" fmla="*/ 4023360 h 4023360"/>
              <a:gd name="connsiteX25" fmla="*/ 9409342 w 10104789"/>
              <a:gd name="connsiteY25" fmla="*/ 4023360 h 4023360"/>
              <a:gd name="connsiteX26" fmla="*/ 9017038 w 10104789"/>
              <a:gd name="connsiteY26" fmla="*/ 4023360 h 4023360"/>
              <a:gd name="connsiteX27" fmla="*/ 8624735 w 10104789"/>
              <a:gd name="connsiteY27" fmla="*/ 4023360 h 4023360"/>
              <a:gd name="connsiteX28" fmla="*/ 8131383 w 10104789"/>
              <a:gd name="connsiteY28" fmla="*/ 4023360 h 4023360"/>
              <a:gd name="connsiteX29" fmla="*/ 7334888 w 10104789"/>
              <a:gd name="connsiteY29" fmla="*/ 4023360 h 4023360"/>
              <a:gd name="connsiteX30" fmla="*/ 6538393 w 10104789"/>
              <a:gd name="connsiteY30" fmla="*/ 4023360 h 4023360"/>
              <a:gd name="connsiteX31" fmla="*/ 5842946 w 10104789"/>
              <a:gd name="connsiteY31" fmla="*/ 4023360 h 4023360"/>
              <a:gd name="connsiteX32" fmla="*/ 5046451 w 10104789"/>
              <a:gd name="connsiteY32" fmla="*/ 4023360 h 4023360"/>
              <a:gd name="connsiteX33" fmla="*/ 4553099 w 10104789"/>
              <a:gd name="connsiteY33" fmla="*/ 4023360 h 4023360"/>
              <a:gd name="connsiteX34" fmla="*/ 3857652 w 10104789"/>
              <a:gd name="connsiteY34" fmla="*/ 4023360 h 4023360"/>
              <a:gd name="connsiteX35" fmla="*/ 3263252 w 10104789"/>
              <a:gd name="connsiteY35" fmla="*/ 4023360 h 4023360"/>
              <a:gd name="connsiteX36" fmla="*/ 2971997 w 10104789"/>
              <a:gd name="connsiteY36" fmla="*/ 4023360 h 4023360"/>
              <a:gd name="connsiteX37" fmla="*/ 2478645 w 10104789"/>
              <a:gd name="connsiteY37" fmla="*/ 4023360 h 4023360"/>
              <a:gd name="connsiteX38" fmla="*/ 2086342 w 10104789"/>
              <a:gd name="connsiteY38" fmla="*/ 4023360 h 4023360"/>
              <a:gd name="connsiteX39" fmla="*/ 1694038 w 10104789"/>
              <a:gd name="connsiteY39" fmla="*/ 4023360 h 4023360"/>
              <a:gd name="connsiteX40" fmla="*/ 1301735 w 10104789"/>
              <a:gd name="connsiteY40" fmla="*/ 4023360 h 4023360"/>
              <a:gd name="connsiteX41" fmla="*/ 909431 w 10104789"/>
              <a:gd name="connsiteY41" fmla="*/ 4023360 h 4023360"/>
              <a:gd name="connsiteX42" fmla="*/ 618175 w 10104789"/>
              <a:gd name="connsiteY42" fmla="*/ 4023360 h 4023360"/>
              <a:gd name="connsiteX43" fmla="*/ 0 w 10104789"/>
              <a:gd name="connsiteY43" fmla="*/ 4023360 h 4023360"/>
              <a:gd name="connsiteX44" fmla="*/ 0 w 10104789"/>
              <a:gd name="connsiteY44" fmla="*/ 3569295 h 4023360"/>
              <a:gd name="connsiteX45" fmla="*/ 0 w 10104789"/>
              <a:gd name="connsiteY45" fmla="*/ 3034763 h 4023360"/>
              <a:gd name="connsiteX46" fmla="*/ 0 w 10104789"/>
              <a:gd name="connsiteY46" fmla="*/ 2419764 h 4023360"/>
              <a:gd name="connsiteX47" fmla="*/ 0 w 10104789"/>
              <a:gd name="connsiteY47" fmla="*/ 1764531 h 4023360"/>
              <a:gd name="connsiteX48" fmla="*/ 0 w 10104789"/>
              <a:gd name="connsiteY48" fmla="*/ 1229999 h 4023360"/>
              <a:gd name="connsiteX49" fmla="*/ 0 w 10104789"/>
              <a:gd name="connsiteY49" fmla="*/ 775934 h 4023360"/>
              <a:gd name="connsiteX50" fmla="*/ 0 w 10104789"/>
              <a:gd name="connsiteY50" fmla="*/ 0 h 402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104789" h="4023360" fill="none" extrusionOk="0">
                <a:moveTo>
                  <a:pt x="0" y="0"/>
                </a:moveTo>
                <a:cubicBezTo>
                  <a:pt x="162472" y="-17558"/>
                  <a:pt x="435078" y="71625"/>
                  <a:pt x="796495" y="0"/>
                </a:cubicBezTo>
                <a:cubicBezTo>
                  <a:pt x="1157912" y="-71625"/>
                  <a:pt x="1018794" y="34778"/>
                  <a:pt x="1087751" y="0"/>
                </a:cubicBezTo>
                <a:cubicBezTo>
                  <a:pt x="1156708" y="-34778"/>
                  <a:pt x="1717813" y="23952"/>
                  <a:pt x="1884246" y="0"/>
                </a:cubicBezTo>
                <a:cubicBezTo>
                  <a:pt x="2050679" y="-23952"/>
                  <a:pt x="2102067" y="38587"/>
                  <a:pt x="2276550" y="0"/>
                </a:cubicBezTo>
                <a:cubicBezTo>
                  <a:pt x="2451033" y="-38587"/>
                  <a:pt x="2699163" y="33908"/>
                  <a:pt x="2870949" y="0"/>
                </a:cubicBezTo>
                <a:cubicBezTo>
                  <a:pt x="3042735" y="-33908"/>
                  <a:pt x="3092402" y="11526"/>
                  <a:pt x="3162205" y="0"/>
                </a:cubicBezTo>
                <a:cubicBezTo>
                  <a:pt x="3232008" y="-11526"/>
                  <a:pt x="3484316" y="37773"/>
                  <a:pt x="3756604" y="0"/>
                </a:cubicBezTo>
                <a:cubicBezTo>
                  <a:pt x="4028892" y="-37773"/>
                  <a:pt x="4230522" y="40859"/>
                  <a:pt x="4351003" y="0"/>
                </a:cubicBezTo>
                <a:cubicBezTo>
                  <a:pt x="4471484" y="-40859"/>
                  <a:pt x="4554677" y="46832"/>
                  <a:pt x="4743307" y="0"/>
                </a:cubicBezTo>
                <a:cubicBezTo>
                  <a:pt x="4931937" y="-46832"/>
                  <a:pt x="5178081" y="44078"/>
                  <a:pt x="5337706" y="0"/>
                </a:cubicBezTo>
                <a:cubicBezTo>
                  <a:pt x="5497331" y="-44078"/>
                  <a:pt x="5678421" y="35379"/>
                  <a:pt x="5831058" y="0"/>
                </a:cubicBezTo>
                <a:cubicBezTo>
                  <a:pt x="5983695" y="-35379"/>
                  <a:pt x="6087937" y="29143"/>
                  <a:pt x="6324409" y="0"/>
                </a:cubicBezTo>
                <a:cubicBezTo>
                  <a:pt x="6560881" y="-29143"/>
                  <a:pt x="6596565" y="44759"/>
                  <a:pt x="6817761" y="0"/>
                </a:cubicBezTo>
                <a:cubicBezTo>
                  <a:pt x="7038957" y="-44759"/>
                  <a:pt x="7284427" y="5725"/>
                  <a:pt x="7614256" y="0"/>
                </a:cubicBezTo>
                <a:cubicBezTo>
                  <a:pt x="7944086" y="-5725"/>
                  <a:pt x="8007997" y="80785"/>
                  <a:pt x="8309703" y="0"/>
                </a:cubicBezTo>
                <a:cubicBezTo>
                  <a:pt x="8611409" y="-80785"/>
                  <a:pt x="8857706" y="19198"/>
                  <a:pt x="9005150" y="0"/>
                </a:cubicBezTo>
                <a:cubicBezTo>
                  <a:pt x="9152594" y="-19198"/>
                  <a:pt x="9700864" y="51453"/>
                  <a:pt x="10104789" y="0"/>
                </a:cubicBezTo>
                <a:cubicBezTo>
                  <a:pt x="10130665" y="202820"/>
                  <a:pt x="10066211" y="354110"/>
                  <a:pt x="10104789" y="534532"/>
                </a:cubicBezTo>
                <a:cubicBezTo>
                  <a:pt x="10143367" y="714954"/>
                  <a:pt x="10063036" y="918315"/>
                  <a:pt x="10104789" y="1149531"/>
                </a:cubicBezTo>
                <a:cubicBezTo>
                  <a:pt x="10146542" y="1380747"/>
                  <a:pt x="10092019" y="1443036"/>
                  <a:pt x="10104789" y="1643830"/>
                </a:cubicBezTo>
                <a:cubicBezTo>
                  <a:pt x="10117559" y="1844624"/>
                  <a:pt x="10063449" y="1975339"/>
                  <a:pt x="10104789" y="2097895"/>
                </a:cubicBezTo>
                <a:cubicBezTo>
                  <a:pt x="10146129" y="2220452"/>
                  <a:pt x="10050680" y="2362619"/>
                  <a:pt x="10104789" y="2592193"/>
                </a:cubicBezTo>
                <a:cubicBezTo>
                  <a:pt x="10158898" y="2821767"/>
                  <a:pt x="10092271" y="2832203"/>
                  <a:pt x="10104789" y="3046258"/>
                </a:cubicBezTo>
                <a:cubicBezTo>
                  <a:pt x="10117307" y="3260313"/>
                  <a:pt x="10066724" y="3539016"/>
                  <a:pt x="10104789" y="4023360"/>
                </a:cubicBezTo>
                <a:cubicBezTo>
                  <a:pt x="9933069" y="4064268"/>
                  <a:pt x="9565649" y="3969804"/>
                  <a:pt x="9409342" y="4023360"/>
                </a:cubicBezTo>
                <a:cubicBezTo>
                  <a:pt x="9253035" y="4076916"/>
                  <a:pt x="9137868" y="3979501"/>
                  <a:pt x="9017038" y="4023360"/>
                </a:cubicBezTo>
                <a:cubicBezTo>
                  <a:pt x="8896208" y="4067219"/>
                  <a:pt x="8786956" y="3987405"/>
                  <a:pt x="8624735" y="4023360"/>
                </a:cubicBezTo>
                <a:cubicBezTo>
                  <a:pt x="8462514" y="4059315"/>
                  <a:pt x="8303555" y="3966908"/>
                  <a:pt x="8131383" y="4023360"/>
                </a:cubicBezTo>
                <a:cubicBezTo>
                  <a:pt x="7959211" y="4079812"/>
                  <a:pt x="7558892" y="3981426"/>
                  <a:pt x="7334888" y="4023360"/>
                </a:cubicBezTo>
                <a:cubicBezTo>
                  <a:pt x="7110884" y="4065294"/>
                  <a:pt x="6926152" y="3973976"/>
                  <a:pt x="6538393" y="4023360"/>
                </a:cubicBezTo>
                <a:cubicBezTo>
                  <a:pt x="6150634" y="4072744"/>
                  <a:pt x="6125129" y="3988642"/>
                  <a:pt x="5842946" y="4023360"/>
                </a:cubicBezTo>
                <a:cubicBezTo>
                  <a:pt x="5560763" y="4058078"/>
                  <a:pt x="5434108" y="3966613"/>
                  <a:pt x="5046451" y="4023360"/>
                </a:cubicBezTo>
                <a:cubicBezTo>
                  <a:pt x="4658794" y="4080107"/>
                  <a:pt x="4704503" y="4011517"/>
                  <a:pt x="4553099" y="4023360"/>
                </a:cubicBezTo>
                <a:cubicBezTo>
                  <a:pt x="4401695" y="4035203"/>
                  <a:pt x="4094886" y="3981549"/>
                  <a:pt x="3857652" y="4023360"/>
                </a:cubicBezTo>
                <a:cubicBezTo>
                  <a:pt x="3620418" y="4065171"/>
                  <a:pt x="3518737" y="3979584"/>
                  <a:pt x="3263252" y="4023360"/>
                </a:cubicBezTo>
                <a:cubicBezTo>
                  <a:pt x="3007767" y="4067136"/>
                  <a:pt x="3110436" y="4020020"/>
                  <a:pt x="2971997" y="4023360"/>
                </a:cubicBezTo>
                <a:cubicBezTo>
                  <a:pt x="2833559" y="4026700"/>
                  <a:pt x="2688376" y="3971541"/>
                  <a:pt x="2478645" y="4023360"/>
                </a:cubicBezTo>
                <a:cubicBezTo>
                  <a:pt x="2268914" y="4075179"/>
                  <a:pt x="2271547" y="4002908"/>
                  <a:pt x="2086342" y="4023360"/>
                </a:cubicBezTo>
                <a:cubicBezTo>
                  <a:pt x="1901137" y="4043812"/>
                  <a:pt x="1833628" y="3987789"/>
                  <a:pt x="1694038" y="4023360"/>
                </a:cubicBezTo>
                <a:cubicBezTo>
                  <a:pt x="1554448" y="4058931"/>
                  <a:pt x="1431100" y="4009047"/>
                  <a:pt x="1301735" y="4023360"/>
                </a:cubicBezTo>
                <a:cubicBezTo>
                  <a:pt x="1172370" y="4037673"/>
                  <a:pt x="1036936" y="3983438"/>
                  <a:pt x="909431" y="4023360"/>
                </a:cubicBezTo>
                <a:cubicBezTo>
                  <a:pt x="781926" y="4063282"/>
                  <a:pt x="743241" y="3996167"/>
                  <a:pt x="618175" y="4023360"/>
                </a:cubicBezTo>
                <a:cubicBezTo>
                  <a:pt x="493109" y="4050553"/>
                  <a:pt x="197193" y="3980215"/>
                  <a:pt x="0" y="4023360"/>
                </a:cubicBezTo>
                <a:cubicBezTo>
                  <a:pt x="-35235" y="3918041"/>
                  <a:pt x="42005" y="3699512"/>
                  <a:pt x="0" y="3569295"/>
                </a:cubicBezTo>
                <a:cubicBezTo>
                  <a:pt x="-42005" y="3439078"/>
                  <a:pt x="42239" y="3283290"/>
                  <a:pt x="0" y="3034763"/>
                </a:cubicBezTo>
                <a:cubicBezTo>
                  <a:pt x="-42239" y="2786236"/>
                  <a:pt x="25274" y="2718952"/>
                  <a:pt x="0" y="2419764"/>
                </a:cubicBezTo>
                <a:cubicBezTo>
                  <a:pt x="-25274" y="2120576"/>
                  <a:pt x="37685" y="2008495"/>
                  <a:pt x="0" y="1764531"/>
                </a:cubicBezTo>
                <a:cubicBezTo>
                  <a:pt x="-37685" y="1520567"/>
                  <a:pt x="45941" y="1392389"/>
                  <a:pt x="0" y="1229999"/>
                </a:cubicBezTo>
                <a:cubicBezTo>
                  <a:pt x="-45941" y="1067609"/>
                  <a:pt x="27525" y="880786"/>
                  <a:pt x="0" y="775934"/>
                </a:cubicBezTo>
                <a:cubicBezTo>
                  <a:pt x="-27525" y="671082"/>
                  <a:pt x="25380" y="232968"/>
                  <a:pt x="0" y="0"/>
                </a:cubicBezTo>
                <a:close/>
              </a:path>
              <a:path w="10104789" h="4023360" stroke="0" extrusionOk="0">
                <a:moveTo>
                  <a:pt x="0" y="0"/>
                </a:moveTo>
                <a:cubicBezTo>
                  <a:pt x="156858" y="-43339"/>
                  <a:pt x="484678" y="53406"/>
                  <a:pt x="695447" y="0"/>
                </a:cubicBezTo>
                <a:cubicBezTo>
                  <a:pt x="906216" y="-53406"/>
                  <a:pt x="983035" y="24899"/>
                  <a:pt x="1087751" y="0"/>
                </a:cubicBezTo>
                <a:cubicBezTo>
                  <a:pt x="1192467" y="-24899"/>
                  <a:pt x="1387269" y="44310"/>
                  <a:pt x="1480054" y="0"/>
                </a:cubicBezTo>
                <a:cubicBezTo>
                  <a:pt x="1572839" y="-44310"/>
                  <a:pt x="1784519" y="2953"/>
                  <a:pt x="1872358" y="0"/>
                </a:cubicBezTo>
                <a:cubicBezTo>
                  <a:pt x="1960197" y="-2953"/>
                  <a:pt x="2463835" y="84700"/>
                  <a:pt x="2668853" y="0"/>
                </a:cubicBezTo>
                <a:cubicBezTo>
                  <a:pt x="2873872" y="-84700"/>
                  <a:pt x="2994084" y="4932"/>
                  <a:pt x="3263252" y="0"/>
                </a:cubicBezTo>
                <a:cubicBezTo>
                  <a:pt x="3532420" y="-4932"/>
                  <a:pt x="3776584" y="48098"/>
                  <a:pt x="3958700" y="0"/>
                </a:cubicBezTo>
                <a:cubicBezTo>
                  <a:pt x="4140816" y="-48098"/>
                  <a:pt x="4213300" y="51820"/>
                  <a:pt x="4452051" y="0"/>
                </a:cubicBezTo>
                <a:cubicBezTo>
                  <a:pt x="4690802" y="-51820"/>
                  <a:pt x="4711289" y="21315"/>
                  <a:pt x="4945403" y="0"/>
                </a:cubicBezTo>
                <a:cubicBezTo>
                  <a:pt x="5179517" y="-21315"/>
                  <a:pt x="5248037" y="56032"/>
                  <a:pt x="5539802" y="0"/>
                </a:cubicBezTo>
                <a:cubicBezTo>
                  <a:pt x="5831567" y="-56032"/>
                  <a:pt x="6164839" y="871"/>
                  <a:pt x="6336297" y="0"/>
                </a:cubicBezTo>
                <a:cubicBezTo>
                  <a:pt x="6507755" y="-871"/>
                  <a:pt x="6749514" y="38031"/>
                  <a:pt x="7132792" y="0"/>
                </a:cubicBezTo>
                <a:cubicBezTo>
                  <a:pt x="7516070" y="-38031"/>
                  <a:pt x="7351096" y="11305"/>
                  <a:pt x="7424048" y="0"/>
                </a:cubicBezTo>
                <a:cubicBezTo>
                  <a:pt x="7497000" y="-11305"/>
                  <a:pt x="7882384" y="74640"/>
                  <a:pt x="8119495" y="0"/>
                </a:cubicBezTo>
                <a:cubicBezTo>
                  <a:pt x="8356606" y="-74640"/>
                  <a:pt x="8652566" y="37487"/>
                  <a:pt x="8915990" y="0"/>
                </a:cubicBezTo>
                <a:cubicBezTo>
                  <a:pt x="9179414" y="-37487"/>
                  <a:pt x="9209888" y="28563"/>
                  <a:pt x="9409342" y="0"/>
                </a:cubicBezTo>
                <a:cubicBezTo>
                  <a:pt x="9608796" y="-28563"/>
                  <a:pt x="9892638" y="27942"/>
                  <a:pt x="10104789" y="0"/>
                </a:cubicBezTo>
                <a:cubicBezTo>
                  <a:pt x="10160092" y="192535"/>
                  <a:pt x="10030009" y="441419"/>
                  <a:pt x="10104789" y="655233"/>
                </a:cubicBezTo>
                <a:cubicBezTo>
                  <a:pt x="10179569" y="869047"/>
                  <a:pt x="10046741" y="988912"/>
                  <a:pt x="10104789" y="1310466"/>
                </a:cubicBezTo>
                <a:cubicBezTo>
                  <a:pt x="10162837" y="1632020"/>
                  <a:pt x="10080120" y="1827417"/>
                  <a:pt x="10104789" y="1965699"/>
                </a:cubicBezTo>
                <a:cubicBezTo>
                  <a:pt x="10129458" y="2103981"/>
                  <a:pt x="10057187" y="2389687"/>
                  <a:pt x="10104789" y="2620932"/>
                </a:cubicBezTo>
                <a:cubicBezTo>
                  <a:pt x="10152391" y="2852177"/>
                  <a:pt x="10068051" y="3110853"/>
                  <a:pt x="10104789" y="3235931"/>
                </a:cubicBezTo>
                <a:cubicBezTo>
                  <a:pt x="10141527" y="3361009"/>
                  <a:pt x="10014461" y="3671578"/>
                  <a:pt x="10104789" y="4023360"/>
                </a:cubicBezTo>
                <a:cubicBezTo>
                  <a:pt x="9957974" y="4055549"/>
                  <a:pt x="9716004" y="4007958"/>
                  <a:pt x="9611438" y="4023360"/>
                </a:cubicBezTo>
                <a:cubicBezTo>
                  <a:pt x="9506872" y="4038762"/>
                  <a:pt x="9191051" y="3972957"/>
                  <a:pt x="8814942" y="4023360"/>
                </a:cubicBezTo>
                <a:cubicBezTo>
                  <a:pt x="8438833" y="4073763"/>
                  <a:pt x="8461772" y="3978583"/>
                  <a:pt x="8321591" y="4023360"/>
                </a:cubicBezTo>
                <a:cubicBezTo>
                  <a:pt x="8181410" y="4068137"/>
                  <a:pt x="7952499" y="4004097"/>
                  <a:pt x="7626144" y="4023360"/>
                </a:cubicBezTo>
                <a:cubicBezTo>
                  <a:pt x="7299789" y="4042623"/>
                  <a:pt x="7236673" y="4017204"/>
                  <a:pt x="7132792" y="4023360"/>
                </a:cubicBezTo>
                <a:cubicBezTo>
                  <a:pt x="7028911" y="4029516"/>
                  <a:pt x="6709848" y="3977259"/>
                  <a:pt x="6538393" y="4023360"/>
                </a:cubicBezTo>
                <a:cubicBezTo>
                  <a:pt x="6366938" y="4069461"/>
                  <a:pt x="6349097" y="4002224"/>
                  <a:pt x="6247137" y="4023360"/>
                </a:cubicBezTo>
                <a:cubicBezTo>
                  <a:pt x="6145177" y="4044496"/>
                  <a:pt x="5958004" y="4015099"/>
                  <a:pt x="5854834" y="4023360"/>
                </a:cubicBezTo>
                <a:cubicBezTo>
                  <a:pt x="5751664" y="4031621"/>
                  <a:pt x="5639499" y="3991900"/>
                  <a:pt x="5563578" y="4023360"/>
                </a:cubicBezTo>
                <a:cubicBezTo>
                  <a:pt x="5487657" y="4054820"/>
                  <a:pt x="5013605" y="3992758"/>
                  <a:pt x="4767083" y="4023360"/>
                </a:cubicBezTo>
                <a:cubicBezTo>
                  <a:pt x="4520562" y="4053962"/>
                  <a:pt x="4367397" y="3999003"/>
                  <a:pt x="4172683" y="4023360"/>
                </a:cubicBezTo>
                <a:cubicBezTo>
                  <a:pt x="3977969" y="4047717"/>
                  <a:pt x="3713316" y="3956627"/>
                  <a:pt x="3578284" y="4023360"/>
                </a:cubicBezTo>
                <a:cubicBezTo>
                  <a:pt x="3443252" y="4090093"/>
                  <a:pt x="3397537" y="3995594"/>
                  <a:pt x="3287028" y="4023360"/>
                </a:cubicBezTo>
                <a:cubicBezTo>
                  <a:pt x="3176519" y="4051126"/>
                  <a:pt x="3000761" y="4005109"/>
                  <a:pt x="2894725" y="4023360"/>
                </a:cubicBezTo>
                <a:cubicBezTo>
                  <a:pt x="2788689" y="4041611"/>
                  <a:pt x="2367028" y="3950879"/>
                  <a:pt x="2199278" y="4023360"/>
                </a:cubicBezTo>
                <a:cubicBezTo>
                  <a:pt x="2031528" y="4095841"/>
                  <a:pt x="1995110" y="3982483"/>
                  <a:pt x="1806974" y="4023360"/>
                </a:cubicBezTo>
                <a:cubicBezTo>
                  <a:pt x="1618838" y="4064237"/>
                  <a:pt x="1449610" y="3971981"/>
                  <a:pt x="1313623" y="4023360"/>
                </a:cubicBezTo>
                <a:cubicBezTo>
                  <a:pt x="1177636" y="4074739"/>
                  <a:pt x="731710" y="3987146"/>
                  <a:pt x="517127" y="4023360"/>
                </a:cubicBezTo>
                <a:cubicBezTo>
                  <a:pt x="302544" y="4059574"/>
                  <a:pt x="219700" y="3974874"/>
                  <a:pt x="0" y="4023360"/>
                </a:cubicBezTo>
                <a:cubicBezTo>
                  <a:pt x="-13321" y="3844679"/>
                  <a:pt x="54752" y="3771569"/>
                  <a:pt x="0" y="3529061"/>
                </a:cubicBezTo>
                <a:cubicBezTo>
                  <a:pt x="-54752" y="3286553"/>
                  <a:pt x="48487" y="3006281"/>
                  <a:pt x="0" y="2873829"/>
                </a:cubicBezTo>
                <a:cubicBezTo>
                  <a:pt x="-48487" y="2741377"/>
                  <a:pt x="47164" y="2609207"/>
                  <a:pt x="0" y="2379530"/>
                </a:cubicBezTo>
                <a:cubicBezTo>
                  <a:pt x="-47164" y="2149853"/>
                  <a:pt x="49394" y="1954568"/>
                  <a:pt x="0" y="1844998"/>
                </a:cubicBezTo>
                <a:cubicBezTo>
                  <a:pt x="-49394" y="1735428"/>
                  <a:pt x="49255" y="1525493"/>
                  <a:pt x="0" y="1310466"/>
                </a:cubicBezTo>
                <a:cubicBezTo>
                  <a:pt x="-49255" y="1095439"/>
                  <a:pt x="49363" y="953203"/>
                  <a:pt x="0" y="816167"/>
                </a:cubicBezTo>
                <a:cubicBezTo>
                  <a:pt x="-49363" y="679131"/>
                  <a:pt x="68111" y="202551"/>
                  <a:pt x="0" y="0"/>
                </a:cubicBezTo>
                <a:close/>
              </a:path>
            </a:pathLst>
          </a:custGeom>
          <a:ln>
            <a:solidFill>
              <a:schemeClr val="accent2"/>
            </a:solidFill>
            <a:extLst>
              <a:ext uri="{C807C97D-BFC1-408E-A445-0C87EB9F89A2}">
                <ask:lineSketchStyleProps xmlns:ask="http://schemas.microsoft.com/office/drawing/2018/sketchyshapes" sd="1841430229">
                  <ask:type>
                    <ask:lineSketchScribble/>
                  </ask:type>
                </ask:lineSketchStyleProps>
              </a:ext>
            </a:extLst>
          </a:ln>
        </p:spPr>
        <p:txBody>
          <a:bodyPr/>
          <a:lstStyle/>
          <a:p>
            <a:r>
              <a:rPr lang="en-GB" b="0" i="0" dirty="0">
                <a:solidFill>
                  <a:srgbClr val="2B2438"/>
                </a:solidFill>
                <a:effectLst/>
                <a:latin typeface="__Open_Sans_af7b73"/>
              </a:rPr>
              <a:t>Research suggests that Short Term Memory (STM) cannot hold very much information. </a:t>
            </a:r>
          </a:p>
          <a:p>
            <a:r>
              <a:rPr lang="en-GB" b="0" i="0" dirty="0">
                <a:solidFill>
                  <a:srgbClr val="2B2438"/>
                </a:solidFill>
                <a:effectLst/>
                <a:latin typeface="__Open_Sans_af7b73"/>
              </a:rPr>
              <a:t>You are going to design and carry out a piece of research to see whether the capacity of STM differs between two groups: university students and older people.</a:t>
            </a:r>
          </a:p>
          <a:p>
            <a:endParaRPr lang="en-GB" dirty="0">
              <a:solidFill>
                <a:srgbClr val="2B2438"/>
              </a:solidFill>
              <a:latin typeface="__Open_Sans_af7b73"/>
            </a:endParaRPr>
          </a:p>
          <a:p>
            <a:endParaRPr lang="en-GB" dirty="0">
              <a:solidFill>
                <a:srgbClr val="2B2438"/>
              </a:solidFill>
              <a:latin typeface="__Open_Sans_af7b73"/>
            </a:endParaRPr>
          </a:p>
          <a:p>
            <a:r>
              <a:rPr lang="en-GB" b="1" dirty="0">
                <a:solidFill>
                  <a:srgbClr val="2B2438"/>
                </a:solidFill>
                <a:latin typeface="__Open_Sans_af7b73"/>
              </a:rPr>
              <a:t>How might you go about doing this?</a:t>
            </a:r>
          </a:p>
          <a:p>
            <a:r>
              <a:rPr lang="en-GB" b="1" dirty="0">
                <a:solidFill>
                  <a:srgbClr val="2B2438"/>
                </a:solidFill>
                <a:latin typeface="__Open_Sans_af7b73"/>
              </a:rPr>
              <a:t>What are the elements that you will need to consider?</a:t>
            </a:r>
            <a:endParaRPr lang="en-GB" b="1" dirty="0"/>
          </a:p>
        </p:txBody>
      </p:sp>
    </p:spTree>
    <p:extLst>
      <p:ext uri="{BB962C8B-B14F-4D97-AF65-F5344CB8AC3E}">
        <p14:creationId xmlns:p14="http://schemas.microsoft.com/office/powerpoint/2010/main" val="4113623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504B0-D867-0E08-3091-972A157AA3BB}"/>
              </a:ext>
            </a:extLst>
          </p:cNvPr>
          <p:cNvSpPr>
            <a:spLocks noGrp="1"/>
          </p:cNvSpPr>
          <p:nvPr>
            <p:ph type="title"/>
          </p:nvPr>
        </p:nvSpPr>
        <p:spPr/>
        <p:txBody>
          <a:bodyPr/>
          <a:lstStyle/>
          <a:p>
            <a:r>
              <a:rPr lang="en-GB" dirty="0"/>
              <a:t>Did you think about…?</a:t>
            </a:r>
          </a:p>
        </p:txBody>
      </p:sp>
      <p:sp>
        <p:nvSpPr>
          <p:cNvPr id="3" name="Content Placeholder 2">
            <a:extLst>
              <a:ext uri="{FF2B5EF4-FFF2-40B4-BE49-F238E27FC236}">
                <a16:creationId xmlns:a16="http://schemas.microsoft.com/office/drawing/2014/main" id="{CFA88D61-69C4-CD15-4F65-672076CDB9BF}"/>
              </a:ext>
            </a:extLst>
          </p:cNvPr>
          <p:cNvSpPr>
            <a:spLocks noGrp="1"/>
          </p:cNvSpPr>
          <p:nvPr>
            <p:ph idx="1"/>
          </p:nvPr>
        </p:nvSpPr>
        <p:spPr/>
        <p:txBody>
          <a:bodyPr/>
          <a:lstStyle/>
          <a:p>
            <a:r>
              <a:rPr lang="en-GB" dirty="0"/>
              <a:t>* your approach?</a:t>
            </a:r>
          </a:p>
          <a:p>
            <a:r>
              <a:rPr lang="en-GB" dirty="0"/>
              <a:t>* the participants?</a:t>
            </a:r>
          </a:p>
          <a:p>
            <a:r>
              <a:rPr lang="en-GB" dirty="0"/>
              <a:t>* consent?</a:t>
            </a:r>
          </a:p>
          <a:p>
            <a:r>
              <a:rPr lang="en-GB" dirty="0"/>
              <a:t>* ethical considerations?</a:t>
            </a:r>
          </a:p>
          <a:p>
            <a:r>
              <a:rPr lang="en-GB" dirty="0"/>
              <a:t>* the data? – how you will analyse it</a:t>
            </a:r>
          </a:p>
          <a:p>
            <a:r>
              <a:rPr lang="en-GB" dirty="0"/>
              <a:t>* the results? – what you will do with them </a:t>
            </a:r>
          </a:p>
        </p:txBody>
      </p:sp>
    </p:spTree>
    <p:extLst>
      <p:ext uri="{BB962C8B-B14F-4D97-AF65-F5344CB8AC3E}">
        <p14:creationId xmlns:p14="http://schemas.microsoft.com/office/powerpoint/2010/main" val="341571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neatly stacked books">
            <a:extLst>
              <a:ext uri="{FF2B5EF4-FFF2-40B4-BE49-F238E27FC236}">
                <a16:creationId xmlns:a16="http://schemas.microsoft.com/office/drawing/2014/main" id="{F5F37251-7BDD-2E33-1D6F-D9C7FCE96F74}"/>
              </a:ext>
            </a:extLst>
          </p:cNvPr>
          <p:cNvPicPr>
            <a:picLocks noChangeAspect="1"/>
          </p:cNvPicPr>
          <p:nvPr/>
        </p:nvPicPr>
        <p:blipFill>
          <a:blip r:embed="rId2">
            <a:alphaModFix amt="45000"/>
          </a:blip>
          <a:srcRect t="14598" r="-1" b="1110"/>
          <a:stretch/>
        </p:blipFill>
        <p:spPr>
          <a:xfrm>
            <a:off x="20" y="-1"/>
            <a:ext cx="12188932" cy="6858000"/>
          </a:xfrm>
          <a:prstGeom prst="rect">
            <a:avLst/>
          </a:prstGeom>
        </p:spPr>
      </p:pic>
      <p:sp>
        <p:nvSpPr>
          <p:cNvPr id="2" name="Title 1">
            <a:extLst>
              <a:ext uri="{FF2B5EF4-FFF2-40B4-BE49-F238E27FC236}">
                <a16:creationId xmlns:a16="http://schemas.microsoft.com/office/drawing/2014/main" id="{DDD66529-5AEE-A748-200C-DC338DA4012B}"/>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GB" sz="6600" dirty="0"/>
              <a:t>ECDE7018: introduction to research methods in education</a:t>
            </a:r>
            <a:endParaRPr lang="en-US" sz="6600" kern="1200" cap="all" spc="200" baseline="0" dirty="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38C198A4-6A8E-F28A-CE61-270CB7BB6736}"/>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17" name="Straight Connector 16">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992898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8D808E-2601-8E50-36A0-FBAFB29AEF2D}"/>
              </a:ext>
            </a:extLst>
          </p:cNvPr>
          <p:cNvSpPr>
            <a:spLocks noGrp="1"/>
          </p:cNvSpPr>
          <p:nvPr>
            <p:ph type="title"/>
          </p:nvPr>
        </p:nvSpPr>
        <p:spPr/>
        <p:txBody>
          <a:bodyPr/>
          <a:lstStyle/>
          <a:p>
            <a:br>
              <a:rPr lang="en-GB" dirty="0"/>
            </a:br>
            <a:endParaRPr lang="en-GB" dirty="0"/>
          </a:p>
        </p:txBody>
      </p:sp>
      <p:graphicFrame>
        <p:nvGraphicFramePr>
          <p:cNvPr id="8" name="Content Placeholder 7">
            <a:extLst>
              <a:ext uri="{FF2B5EF4-FFF2-40B4-BE49-F238E27FC236}">
                <a16:creationId xmlns:a16="http://schemas.microsoft.com/office/drawing/2014/main" id="{C914E892-EE20-2CE7-39F8-1F9722390F53}"/>
              </a:ext>
            </a:extLst>
          </p:cNvPr>
          <p:cNvGraphicFramePr>
            <a:graphicFrameLocks noGrp="1"/>
          </p:cNvGraphicFramePr>
          <p:nvPr>
            <p:ph idx="1"/>
            <p:extLst>
              <p:ext uri="{D42A27DB-BD31-4B8C-83A1-F6EECF244321}">
                <p14:modId xmlns:p14="http://schemas.microsoft.com/office/powerpoint/2010/main" val="3832995049"/>
              </p:ext>
            </p:extLst>
          </p:nvPr>
        </p:nvGraphicFramePr>
        <p:xfrm>
          <a:off x="231457" y="1787871"/>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Arrow: Right 10">
            <a:extLst>
              <a:ext uri="{FF2B5EF4-FFF2-40B4-BE49-F238E27FC236}">
                <a16:creationId xmlns:a16="http://schemas.microsoft.com/office/drawing/2014/main" id="{3CEBE141-6A2B-D2B7-C7B6-CE2CA649CF58}"/>
              </a:ext>
            </a:extLst>
          </p:cNvPr>
          <p:cNvSpPr/>
          <p:nvPr/>
        </p:nvSpPr>
        <p:spPr>
          <a:xfrm>
            <a:off x="764771" y="404275"/>
            <a:ext cx="8868296" cy="643129"/>
          </a:xfrm>
          <a:prstGeom prst="rightArrow">
            <a:avLst/>
          </a:prstGeom>
          <a:solidFill>
            <a:schemeClr val="accent3"/>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5B5CFDB6-70A3-1B09-474D-8675992E33DE}"/>
              </a:ext>
            </a:extLst>
          </p:cNvPr>
          <p:cNvSpPr/>
          <p:nvPr/>
        </p:nvSpPr>
        <p:spPr>
          <a:xfrm>
            <a:off x="10037618" y="239543"/>
            <a:ext cx="1967346" cy="972591"/>
          </a:xfrm>
          <a:prstGeom prst="round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t>Thesis</a:t>
            </a:r>
          </a:p>
        </p:txBody>
      </p:sp>
      <p:sp>
        <p:nvSpPr>
          <p:cNvPr id="13" name="Rectangle: Rounded Corners 12">
            <a:extLst>
              <a:ext uri="{FF2B5EF4-FFF2-40B4-BE49-F238E27FC236}">
                <a16:creationId xmlns:a16="http://schemas.microsoft.com/office/drawing/2014/main" id="{7AB52DCB-8F61-4E74-D7DA-E1592E722CE8}"/>
              </a:ext>
            </a:extLst>
          </p:cNvPr>
          <p:cNvSpPr/>
          <p:nvPr/>
        </p:nvSpPr>
        <p:spPr>
          <a:xfrm>
            <a:off x="1501832" y="5810596"/>
            <a:ext cx="1917469" cy="717666"/>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ECDE7017</a:t>
            </a:r>
          </a:p>
        </p:txBody>
      </p:sp>
      <p:sp>
        <p:nvSpPr>
          <p:cNvPr id="14" name="Rectangle: Rounded Corners 13">
            <a:extLst>
              <a:ext uri="{FF2B5EF4-FFF2-40B4-BE49-F238E27FC236}">
                <a16:creationId xmlns:a16="http://schemas.microsoft.com/office/drawing/2014/main" id="{C23F9678-25FB-DD45-8487-137A286048E6}"/>
              </a:ext>
            </a:extLst>
          </p:cNvPr>
          <p:cNvSpPr/>
          <p:nvPr/>
        </p:nvSpPr>
        <p:spPr>
          <a:xfrm>
            <a:off x="4569229" y="5810596"/>
            <a:ext cx="1917469" cy="717666"/>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ECDE7019</a:t>
            </a:r>
          </a:p>
        </p:txBody>
      </p:sp>
      <p:sp>
        <p:nvSpPr>
          <p:cNvPr id="15" name="Arrow: Up-Down 14">
            <a:extLst>
              <a:ext uri="{FF2B5EF4-FFF2-40B4-BE49-F238E27FC236}">
                <a16:creationId xmlns:a16="http://schemas.microsoft.com/office/drawing/2014/main" id="{2406BE14-B58A-06D1-F649-40E774CC28E4}"/>
              </a:ext>
            </a:extLst>
          </p:cNvPr>
          <p:cNvSpPr/>
          <p:nvPr/>
        </p:nvSpPr>
        <p:spPr>
          <a:xfrm>
            <a:off x="2240281" y="4366953"/>
            <a:ext cx="331123" cy="1246909"/>
          </a:xfrm>
          <a:prstGeom prst="up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Up-Down 15">
            <a:extLst>
              <a:ext uri="{FF2B5EF4-FFF2-40B4-BE49-F238E27FC236}">
                <a16:creationId xmlns:a16="http://schemas.microsoft.com/office/drawing/2014/main" id="{8080CD66-1B72-8D66-2E80-B51934142B11}"/>
              </a:ext>
            </a:extLst>
          </p:cNvPr>
          <p:cNvSpPr/>
          <p:nvPr/>
        </p:nvSpPr>
        <p:spPr>
          <a:xfrm>
            <a:off x="5401888" y="3701935"/>
            <a:ext cx="331123" cy="1985355"/>
          </a:xfrm>
          <a:prstGeom prst="upDownArrow">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57257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078FE-EA67-2C1E-8587-86248233508B}"/>
              </a:ext>
            </a:extLst>
          </p:cNvPr>
          <p:cNvSpPr>
            <a:spLocks noGrp="1"/>
          </p:cNvSpPr>
          <p:nvPr>
            <p:ph type="title"/>
          </p:nvPr>
        </p:nvSpPr>
        <p:spPr>
          <a:xfrm>
            <a:off x="1024128" y="585216"/>
            <a:ext cx="10868682" cy="1499616"/>
          </a:xfrm>
        </p:spPr>
        <p:txBody>
          <a:bodyPr>
            <a:normAutofit/>
          </a:bodyPr>
          <a:lstStyle/>
          <a:p>
            <a:r>
              <a:rPr lang="en-GB" sz="5400" dirty="0"/>
              <a:t>ECDE7018: Learning Outcomes </a:t>
            </a:r>
            <a:endParaRPr lang="en-GB" dirty="0"/>
          </a:p>
        </p:txBody>
      </p:sp>
      <p:sp>
        <p:nvSpPr>
          <p:cNvPr id="3" name="Content Placeholder 2">
            <a:extLst>
              <a:ext uri="{FF2B5EF4-FFF2-40B4-BE49-F238E27FC236}">
                <a16:creationId xmlns:a16="http://schemas.microsoft.com/office/drawing/2014/main" id="{0A3E5A03-2FFF-EBA3-C51F-EC80865CF631}"/>
              </a:ext>
            </a:extLst>
          </p:cNvPr>
          <p:cNvSpPr>
            <a:spLocks noGrp="1"/>
          </p:cNvSpPr>
          <p:nvPr>
            <p:ph idx="1"/>
          </p:nvPr>
        </p:nvSpPr>
        <p:spPr>
          <a:xfrm>
            <a:off x="841472" y="1981200"/>
            <a:ext cx="11051338" cy="4612640"/>
          </a:xfrm>
        </p:spPr>
        <p:txBody>
          <a:bodyPr>
            <a:normAutofit/>
          </a:bodyPr>
          <a:lstStyle/>
          <a:p>
            <a:r>
              <a:rPr lang="en-GB" dirty="0"/>
              <a:t>Upon the successful completion of this module, students should be able to demonstrate the ability to:  </a:t>
            </a:r>
          </a:p>
          <a:p>
            <a:pPr marL="342900" marR="624205" lvl="0" indent="-342900">
              <a:lnSpc>
                <a:spcPct val="120000"/>
              </a:lnSpc>
              <a:spcAft>
                <a:spcPts val="0"/>
              </a:spcAft>
              <a:buFont typeface="Arial" panose="020B0604020202020204" pitchFamily="34" charset="0"/>
              <a:buChar char="•"/>
              <a:tabLst>
                <a:tab pos="998855" algn="l"/>
                <a:tab pos="999490" algn="l"/>
              </a:tabLst>
            </a:pPr>
            <a:r>
              <a:rPr lang="en-US" sz="1900" dirty="0">
                <a:effectLst/>
                <a:latin typeface="Calibri" panose="020F0502020204030204" pitchFamily="34" charset="0"/>
                <a:ea typeface="Arial" panose="020B0604020202020204" pitchFamily="34" charset="0"/>
                <a:cs typeface="Calibri" panose="020F0502020204030204" pitchFamily="34" charset="0"/>
              </a:rPr>
              <a:t>Critically</a:t>
            </a:r>
            <a:r>
              <a:rPr lang="en-US" sz="1900" spc="-9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evaluate</a:t>
            </a:r>
            <a:r>
              <a:rPr lang="en-US" sz="1900" spc="-7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data</a:t>
            </a:r>
            <a:r>
              <a:rPr lang="en-US" sz="1900" spc="-9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collection</a:t>
            </a:r>
            <a:r>
              <a:rPr lang="en-US" sz="1900" spc="-10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techniques</a:t>
            </a:r>
            <a:r>
              <a:rPr lang="en-US" sz="1900" spc="-7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and</a:t>
            </a:r>
            <a:r>
              <a:rPr lang="en-US" sz="1900" spc="-12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different</a:t>
            </a:r>
            <a:r>
              <a:rPr lang="en-US" sz="1900" spc="-8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models</a:t>
            </a:r>
            <a:r>
              <a:rPr lang="en-US" sz="1900" spc="-9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of</a:t>
            </a:r>
            <a:r>
              <a:rPr lang="en-US" sz="1900" spc="-12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educational</a:t>
            </a:r>
            <a:r>
              <a:rPr lang="en-US" sz="1900" spc="-5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research</a:t>
            </a:r>
            <a:r>
              <a:rPr lang="en-US" sz="1900" spc="-8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in</a:t>
            </a:r>
            <a:r>
              <a:rPr lang="en-US" sz="1900" spc="-9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order to undertake their individual studies in formal, informal and non-formal</a:t>
            </a:r>
            <a:r>
              <a:rPr lang="en-US" sz="1900" spc="10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contexts;</a:t>
            </a:r>
            <a:endParaRPr lang="en-GB" sz="1900" dirty="0">
              <a:effectLst/>
              <a:latin typeface="Calibri" panose="020F0502020204030204" pitchFamily="34" charset="0"/>
              <a:ea typeface="Arial" panose="020B0604020202020204" pitchFamily="34" charset="0"/>
              <a:cs typeface="Calibri" panose="020F0502020204030204" pitchFamily="34" charset="0"/>
            </a:endParaRPr>
          </a:p>
          <a:p>
            <a:pPr marL="342900" marR="647065" lvl="0" indent="-342900">
              <a:lnSpc>
                <a:spcPct val="120000"/>
              </a:lnSpc>
              <a:spcBef>
                <a:spcPts val="5"/>
              </a:spcBef>
              <a:spcAft>
                <a:spcPts val="0"/>
              </a:spcAft>
              <a:buFont typeface="Arial" panose="020B0604020202020204" pitchFamily="34" charset="0"/>
              <a:buChar char="•"/>
              <a:tabLst>
                <a:tab pos="1001395" algn="l"/>
                <a:tab pos="1002030" algn="l"/>
              </a:tabLst>
            </a:pPr>
            <a:r>
              <a:rPr lang="en-US" sz="2000" dirty="0">
                <a:effectLst/>
                <a:latin typeface="Calibri" panose="020F0502020204030204" pitchFamily="34" charset="0"/>
                <a:ea typeface="Arial" panose="020B0604020202020204" pitchFamily="34" charset="0"/>
                <a:cs typeface="Calibri" panose="020F0502020204030204" pitchFamily="34" charset="0"/>
              </a:rPr>
              <a:t>Demonstrate</a:t>
            </a:r>
            <a:r>
              <a:rPr lang="en-US" sz="2000" spc="-20"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and</a:t>
            </a:r>
            <a:r>
              <a:rPr lang="en-US" sz="2000" spc="-45"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articulate</a:t>
            </a:r>
            <a:r>
              <a:rPr lang="en-US" sz="2000" spc="-10"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a</a:t>
            </a:r>
            <a:r>
              <a:rPr lang="en-US" sz="2000" spc="-55"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critical</a:t>
            </a:r>
            <a:r>
              <a:rPr lang="en-US" sz="2000" spc="-35"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understanding</a:t>
            </a:r>
            <a:r>
              <a:rPr lang="en-US" sz="2000" spc="-35"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of</a:t>
            </a:r>
            <a:r>
              <a:rPr lang="en-US" sz="2000" spc="-50"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key</a:t>
            </a:r>
            <a:r>
              <a:rPr lang="en-US" sz="2000" spc="-50"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methodological</a:t>
            </a:r>
            <a:r>
              <a:rPr lang="en-US" sz="2000" spc="-60"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concepts</a:t>
            </a:r>
            <a:r>
              <a:rPr lang="en-US" sz="2000" spc="-5"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in</a:t>
            </a:r>
            <a:r>
              <a:rPr lang="en-US" sz="2000" spc="-65"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education research and apply this to formal, informal and non-formal</a:t>
            </a:r>
            <a:r>
              <a:rPr lang="en-US" sz="2000" spc="10"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contexts;</a:t>
            </a:r>
            <a:endParaRPr lang="en-GB" sz="2000" dirty="0">
              <a:effectLst/>
              <a:latin typeface="Calibri" panose="020F0502020204030204" pitchFamily="34" charset="0"/>
              <a:ea typeface="Arial" panose="020B0604020202020204" pitchFamily="34" charset="0"/>
              <a:cs typeface="Calibri" panose="020F0502020204030204" pitchFamily="34" charset="0"/>
            </a:endParaRPr>
          </a:p>
          <a:p>
            <a:pPr marL="342900" marR="626110" lvl="0" indent="-342900">
              <a:lnSpc>
                <a:spcPct val="116000"/>
              </a:lnSpc>
              <a:spcAft>
                <a:spcPts val="0"/>
              </a:spcAft>
              <a:buFont typeface="Arial" panose="020B0604020202020204" pitchFamily="34" charset="0"/>
              <a:buChar char="•"/>
              <a:tabLst>
                <a:tab pos="998855" algn="l"/>
                <a:tab pos="999490" algn="l"/>
              </a:tabLst>
            </a:pPr>
            <a:r>
              <a:rPr lang="en-US" sz="1900" dirty="0">
                <a:effectLst/>
                <a:latin typeface="Calibri" panose="020F0502020204030204" pitchFamily="34" charset="0"/>
                <a:ea typeface="Arial" panose="020B0604020202020204" pitchFamily="34" charset="0"/>
                <a:cs typeface="Calibri" panose="020F0502020204030204" pitchFamily="34" charset="0"/>
              </a:rPr>
              <a:t>Critically</a:t>
            </a:r>
            <a:r>
              <a:rPr lang="en-US" sz="1900" spc="-4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reflect</a:t>
            </a:r>
            <a:r>
              <a:rPr lang="en-US" sz="1900" spc="-6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upon</a:t>
            </a:r>
            <a:r>
              <a:rPr lang="en-US" sz="1900" spc="-10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the</a:t>
            </a:r>
            <a:r>
              <a:rPr lang="en-US" sz="1900" spc="-8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ethical</a:t>
            </a:r>
            <a:r>
              <a:rPr lang="en-US" sz="1900" spc="-5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nature</a:t>
            </a:r>
            <a:r>
              <a:rPr lang="en-US" sz="1900" spc="-4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of</a:t>
            </a:r>
            <a:r>
              <a:rPr lang="en-US" sz="1900" spc="-9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undertaking</a:t>
            </a:r>
            <a:r>
              <a:rPr lang="en-US" sz="1900" spc="-10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research</a:t>
            </a:r>
            <a:r>
              <a:rPr lang="en-US" sz="1900" spc="-6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in</a:t>
            </a:r>
            <a:r>
              <a:rPr lang="en-US" sz="1900" spc="-1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practice</a:t>
            </a:r>
            <a:r>
              <a:rPr lang="en-US" sz="1900" spc="-4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in</a:t>
            </a:r>
            <a:r>
              <a:rPr lang="en-US" sz="1900" spc="-9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formal,</a:t>
            </a:r>
            <a:r>
              <a:rPr lang="en-US" sz="1900" spc="-6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informal</a:t>
            </a:r>
            <a:r>
              <a:rPr lang="en-US" sz="1900" spc="-4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and non-formal</a:t>
            </a:r>
            <a:r>
              <a:rPr lang="en-US" sz="1900" spc="4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contexts;</a:t>
            </a:r>
            <a:endParaRPr lang="en-GB" sz="1900" dirty="0">
              <a:effectLst/>
              <a:latin typeface="Calibri" panose="020F0502020204030204" pitchFamily="34" charset="0"/>
              <a:ea typeface="Arial" panose="020B0604020202020204" pitchFamily="34" charset="0"/>
              <a:cs typeface="Calibri" panose="020F0502020204030204" pitchFamily="34" charset="0"/>
            </a:endParaRPr>
          </a:p>
          <a:p>
            <a:pPr marL="342900" marR="822325" lvl="0" indent="-342900">
              <a:lnSpc>
                <a:spcPct val="118000"/>
              </a:lnSpc>
              <a:spcAft>
                <a:spcPts val="0"/>
              </a:spcAft>
              <a:buFont typeface="Arial" panose="020B0604020202020204" pitchFamily="34" charset="0"/>
              <a:buChar char="•"/>
              <a:tabLst>
                <a:tab pos="998855" algn="l"/>
                <a:tab pos="999490" algn="l"/>
              </a:tabLst>
            </a:pPr>
            <a:r>
              <a:rPr lang="en-US" sz="1900" dirty="0">
                <a:effectLst/>
                <a:latin typeface="Calibri" panose="020F0502020204030204" pitchFamily="34" charset="0"/>
                <a:ea typeface="Arial" panose="020B0604020202020204" pitchFamily="34" charset="0"/>
                <a:cs typeface="Calibri" panose="020F0502020204030204" pitchFamily="34" charset="0"/>
              </a:rPr>
              <a:t>Critically evaluate the appropriateness of applying quantitative and qualitative data collection tools to formal, informal and non-formal educational</a:t>
            </a:r>
            <a:r>
              <a:rPr lang="en-US" sz="1900" spc="13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contexts.</a:t>
            </a:r>
            <a:endParaRPr lang="en-GB" sz="1900" dirty="0">
              <a:effectLst/>
              <a:latin typeface="Calibri" panose="020F0502020204030204" pitchFamily="34" charset="0"/>
              <a:ea typeface="Arial" panose="020B0604020202020204" pitchFamily="34" charset="0"/>
              <a:cs typeface="Calibri" panose="020F0502020204030204" pitchFamily="34" charset="0"/>
            </a:endParaRPr>
          </a:p>
          <a:p>
            <a:endParaRPr lang="en-GB" sz="2800" dirty="0"/>
          </a:p>
          <a:p>
            <a:endParaRPr lang="en-GB" dirty="0"/>
          </a:p>
          <a:p>
            <a:endParaRPr lang="en-GB" dirty="0"/>
          </a:p>
        </p:txBody>
      </p:sp>
    </p:spTree>
    <p:extLst>
      <p:ext uri="{BB962C8B-B14F-4D97-AF65-F5344CB8AC3E}">
        <p14:creationId xmlns:p14="http://schemas.microsoft.com/office/powerpoint/2010/main" val="2338510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67B9F-D423-AD19-6190-7FA7170FC9D9}"/>
              </a:ext>
            </a:extLst>
          </p:cNvPr>
          <p:cNvSpPr>
            <a:spLocks noGrp="1"/>
          </p:cNvSpPr>
          <p:nvPr>
            <p:ph type="title"/>
          </p:nvPr>
        </p:nvSpPr>
        <p:spPr/>
        <p:txBody>
          <a:bodyPr/>
          <a:lstStyle/>
          <a:p>
            <a:r>
              <a:rPr lang="en-GB" dirty="0"/>
              <a:t>Module handbook</a:t>
            </a:r>
          </a:p>
        </p:txBody>
      </p:sp>
      <p:pic>
        <p:nvPicPr>
          <p:cNvPr id="5" name="Content Placeholder 4" descr="A close-up of a book&#10;&#10;Description automatically generated">
            <a:extLst>
              <a:ext uri="{FF2B5EF4-FFF2-40B4-BE49-F238E27FC236}">
                <a16:creationId xmlns:a16="http://schemas.microsoft.com/office/drawing/2014/main" id="{C5549CA6-9E61-FDE9-95C2-19A6BD8BFC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75508" y="223503"/>
            <a:ext cx="4568692" cy="6410993"/>
          </a:xfrm>
          <a:ln w="28575">
            <a:solidFill>
              <a:schemeClr val="accent2"/>
            </a:solidFill>
          </a:ln>
        </p:spPr>
      </p:pic>
    </p:spTree>
    <p:extLst>
      <p:ext uri="{BB962C8B-B14F-4D97-AF65-F5344CB8AC3E}">
        <p14:creationId xmlns:p14="http://schemas.microsoft.com/office/powerpoint/2010/main" val="342419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07A33-7513-CDF2-1867-5A020699A02A}"/>
              </a:ext>
            </a:extLst>
          </p:cNvPr>
          <p:cNvSpPr>
            <a:spLocks noGrp="1"/>
          </p:cNvSpPr>
          <p:nvPr>
            <p:ph type="title"/>
          </p:nvPr>
        </p:nvSpPr>
        <p:spPr/>
        <p:txBody>
          <a:bodyPr/>
          <a:lstStyle/>
          <a:p>
            <a:r>
              <a:rPr lang="en-GB" dirty="0"/>
              <a:t>Module Moodle page</a:t>
            </a:r>
          </a:p>
        </p:txBody>
      </p:sp>
      <p:pic>
        <p:nvPicPr>
          <p:cNvPr id="9" name="Content Placeholder 8" descr="A screenshot of a computer&#10;&#10;Description automatically generated">
            <a:extLst>
              <a:ext uri="{FF2B5EF4-FFF2-40B4-BE49-F238E27FC236}">
                <a16:creationId xmlns:a16="http://schemas.microsoft.com/office/drawing/2014/main" id="{E51118D6-15C2-5D1B-74F0-AB93549278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4734" y="1798320"/>
            <a:ext cx="10164909" cy="4958863"/>
          </a:xfrm>
        </p:spPr>
      </p:pic>
    </p:spTree>
    <p:extLst>
      <p:ext uri="{BB962C8B-B14F-4D97-AF65-F5344CB8AC3E}">
        <p14:creationId xmlns:p14="http://schemas.microsoft.com/office/powerpoint/2010/main" val="13949997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8D03-2CC3-E37D-05EF-DDDF2EA9D288}"/>
              </a:ext>
            </a:extLst>
          </p:cNvPr>
          <p:cNvSpPr>
            <a:spLocks noGrp="1"/>
          </p:cNvSpPr>
          <p:nvPr>
            <p:ph type="title"/>
          </p:nvPr>
        </p:nvSpPr>
        <p:spPr/>
        <p:txBody>
          <a:bodyPr>
            <a:normAutofit/>
          </a:bodyPr>
          <a:lstStyle/>
          <a:p>
            <a:r>
              <a:rPr lang="en-GB" sz="5400" dirty="0"/>
              <a:t>ECDE7018: Assessment component 1  </a:t>
            </a:r>
            <a:endParaRPr lang="en-GB" dirty="0"/>
          </a:p>
        </p:txBody>
      </p:sp>
      <p:sp>
        <p:nvSpPr>
          <p:cNvPr id="6" name="Content Placeholder 5">
            <a:extLst>
              <a:ext uri="{FF2B5EF4-FFF2-40B4-BE49-F238E27FC236}">
                <a16:creationId xmlns:a16="http://schemas.microsoft.com/office/drawing/2014/main" id="{2936D0DB-B91C-9611-089B-20F0CF7428FD}"/>
              </a:ext>
            </a:extLst>
          </p:cNvPr>
          <p:cNvSpPr>
            <a:spLocks noGrp="1"/>
          </p:cNvSpPr>
          <p:nvPr>
            <p:ph idx="1"/>
          </p:nvPr>
        </p:nvSpPr>
        <p:spPr>
          <a:xfrm>
            <a:off x="424544" y="2286000"/>
            <a:ext cx="11168742" cy="4023360"/>
          </a:xfrm>
        </p:spPr>
        <p:txBody>
          <a:bodyPr>
            <a:normAutofit/>
          </a:bodyPr>
          <a:lstStyle/>
          <a:p>
            <a:r>
              <a:rPr lang="en-US" sz="1800" b="1" dirty="0">
                <a:effectLst/>
                <a:latin typeface="Calibri" panose="020F0502020204030204" pitchFamily="34" charset="0"/>
                <a:ea typeface="Arial" panose="020B0604020202020204" pitchFamily="34" charset="0"/>
              </a:rPr>
              <a:t>Assessment Component 1</a:t>
            </a:r>
            <a:r>
              <a:rPr lang="en-US" sz="1800" dirty="0">
                <a:effectLst/>
                <a:latin typeface="Calibri" panose="020F0502020204030204" pitchFamily="34" charset="0"/>
                <a:ea typeface="Arial" panose="020B0604020202020204" pitchFamily="34" charset="0"/>
              </a:rPr>
              <a:t> – 25%</a:t>
            </a:r>
            <a:endParaRPr lang="en-GB" sz="1800" dirty="0">
              <a:effectLst/>
              <a:latin typeface="Arial" panose="020B0604020202020204" pitchFamily="34" charset="0"/>
              <a:ea typeface="Arial" panose="020B0604020202020204" pitchFamily="34" charset="0"/>
            </a:endParaRPr>
          </a:p>
          <a:p>
            <a:r>
              <a:rPr lang="en-US" sz="1800" dirty="0">
                <a:effectLst/>
                <a:latin typeface="Calibri" panose="020F0502020204030204" pitchFamily="34" charset="0"/>
                <a:ea typeface="Arial" panose="020B0604020202020204" pitchFamily="34" charset="0"/>
              </a:rPr>
              <a:t>Written Assignment: 1875-word </a:t>
            </a:r>
            <a:r>
              <a:rPr lang="en-US" sz="1800" i="1" dirty="0">
                <a:effectLst/>
                <a:latin typeface="Calibri" panose="020F0502020204030204" pitchFamily="34" charset="0"/>
                <a:ea typeface="Arial" panose="020B0604020202020204" pitchFamily="34" charset="0"/>
              </a:rPr>
              <a:t>equivalent</a:t>
            </a:r>
            <a:endParaRPr lang="en-GB" sz="1800" i="1" dirty="0">
              <a:effectLst/>
              <a:latin typeface="Arial" panose="020B0604020202020204" pitchFamily="34" charset="0"/>
              <a:ea typeface="Arial" panose="020B0604020202020204" pitchFamily="34" charset="0"/>
            </a:endParaRPr>
          </a:p>
          <a:p>
            <a:r>
              <a:rPr lang="en-US" sz="1800" dirty="0">
                <a:effectLst/>
                <a:latin typeface="Calibri" panose="020F0502020204030204" pitchFamily="34" charset="0"/>
                <a:ea typeface="Arial" panose="020B0604020202020204" pitchFamily="34" charset="0"/>
              </a:rPr>
              <a:t>Submission: </a:t>
            </a:r>
            <a:r>
              <a:rPr lang="en-US" sz="1800" b="1" dirty="0">
                <a:effectLst/>
                <a:latin typeface="Calibri" panose="020F0502020204030204" pitchFamily="34" charset="0"/>
                <a:ea typeface="Arial" panose="020B0604020202020204" pitchFamily="34" charset="0"/>
              </a:rPr>
              <a:t>07/11/24</a:t>
            </a:r>
            <a:endParaRPr lang="en-GB" sz="1800" dirty="0">
              <a:effectLst/>
              <a:latin typeface="Arial" panose="020B0604020202020204" pitchFamily="34" charset="0"/>
              <a:ea typeface="Arial" panose="020B0604020202020204" pitchFamily="34" charset="0"/>
            </a:endParaRPr>
          </a:p>
          <a:p>
            <a:r>
              <a:rPr lang="en-US" sz="1800" dirty="0">
                <a:effectLst/>
                <a:latin typeface="Calibri" panose="020F0502020204030204" pitchFamily="34" charset="0"/>
                <a:ea typeface="Arial" panose="020B0604020202020204" pitchFamily="34" charset="0"/>
              </a:rPr>
              <a:t>Return: 05/12/24</a:t>
            </a:r>
            <a:endParaRPr lang="en-GB" sz="1800" dirty="0">
              <a:effectLst/>
              <a:latin typeface="Arial" panose="020B0604020202020204" pitchFamily="34" charset="0"/>
              <a:ea typeface="Arial" panose="020B0604020202020204" pitchFamily="34" charset="0"/>
            </a:endParaRPr>
          </a:p>
          <a:p>
            <a:pPr>
              <a:spcBef>
                <a:spcPts val="35"/>
              </a:spcBef>
            </a:pPr>
            <a:r>
              <a:rPr lang="en-US" sz="1800" b="1" dirty="0">
                <a:effectLst/>
                <a:latin typeface="Calibri" panose="020F050202020403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r>
              <a:rPr lang="en-US" sz="2000" dirty="0">
                <a:effectLst/>
                <a:latin typeface="Calibri" panose="020F0502020204030204" pitchFamily="34" charset="0"/>
                <a:ea typeface="Arial" panose="020B0604020202020204" pitchFamily="34" charset="0"/>
              </a:rPr>
              <a:t>Prepare a detailed research proposal based on a topic of your choice. Discuss the existing literature within the field of study and demonstrate the gap in the literature that you intend your study to fill. Within your research proposal, you should create a suitable number of research questions that would be answerable through a specific approach (qualitative/ quantitative/ mixed methods) to data collection. </a:t>
            </a:r>
            <a:endParaRPr lang="en-GB" sz="20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36930060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A03DB-6F6F-837B-5C34-28C65A71F83B}"/>
              </a:ext>
            </a:extLst>
          </p:cNvPr>
          <p:cNvSpPr>
            <a:spLocks noGrp="1"/>
          </p:cNvSpPr>
          <p:nvPr>
            <p:ph type="title"/>
          </p:nvPr>
        </p:nvSpPr>
        <p:spPr/>
        <p:txBody>
          <a:bodyPr/>
          <a:lstStyle/>
          <a:p>
            <a:r>
              <a:rPr lang="en-GB" sz="4800" dirty="0"/>
              <a:t>ECDE7018: Assessment component 2</a:t>
            </a:r>
            <a:endParaRPr lang="en-GB" dirty="0"/>
          </a:p>
        </p:txBody>
      </p:sp>
      <p:sp>
        <p:nvSpPr>
          <p:cNvPr id="3" name="Content Placeholder 2">
            <a:extLst>
              <a:ext uri="{FF2B5EF4-FFF2-40B4-BE49-F238E27FC236}">
                <a16:creationId xmlns:a16="http://schemas.microsoft.com/office/drawing/2014/main" id="{6F62C21C-2C02-60A8-81D6-549CF058E28A}"/>
              </a:ext>
            </a:extLst>
          </p:cNvPr>
          <p:cNvSpPr>
            <a:spLocks noGrp="1"/>
          </p:cNvSpPr>
          <p:nvPr>
            <p:ph idx="1"/>
          </p:nvPr>
        </p:nvSpPr>
        <p:spPr>
          <a:xfrm>
            <a:off x="473529" y="2286000"/>
            <a:ext cx="10836728" cy="4023360"/>
          </a:xfrm>
        </p:spPr>
        <p:txBody>
          <a:bodyPr/>
          <a:lstStyle/>
          <a:p>
            <a:r>
              <a:rPr lang="en-US" sz="1800" dirty="0">
                <a:effectLst/>
                <a:latin typeface="Calibri" panose="020F0502020204030204" pitchFamily="34" charset="0"/>
                <a:ea typeface="Arial" panose="020B0604020202020204" pitchFamily="34" charset="0"/>
              </a:rPr>
              <a:t>Written Assignment: 3750 words</a:t>
            </a:r>
            <a:endParaRPr lang="en-GB" sz="1800" dirty="0">
              <a:effectLst/>
              <a:latin typeface="Arial" panose="020B0604020202020204" pitchFamily="34" charset="0"/>
              <a:ea typeface="Arial" panose="020B0604020202020204" pitchFamily="34" charset="0"/>
            </a:endParaRPr>
          </a:p>
          <a:p>
            <a:r>
              <a:rPr lang="en-US" sz="1800" dirty="0">
                <a:effectLst/>
                <a:latin typeface="Calibri" panose="020F0502020204030204" pitchFamily="34" charset="0"/>
                <a:ea typeface="Arial" panose="020B0604020202020204" pitchFamily="34" charset="0"/>
              </a:rPr>
              <a:t>Submission: </a:t>
            </a:r>
            <a:r>
              <a:rPr lang="en-US" sz="1800" b="1" dirty="0">
                <a:effectLst/>
                <a:latin typeface="Calibri" panose="020F0502020204030204" pitchFamily="34" charset="0"/>
                <a:ea typeface="Arial" panose="020B0604020202020204" pitchFamily="34" charset="0"/>
              </a:rPr>
              <a:t>06/01/25</a:t>
            </a:r>
            <a:endParaRPr lang="en-GB" sz="1800" dirty="0">
              <a:effectLst/>
              <a:latin typeface="Arial" panose="020B0604020202020204" pitchFamily="34" charset="0"/>
              <a:ea typeface="Arial" panose="020B0604020202020204" pitchFamily="34" charset="0"/>
            </a:endParaRPr>
          </a:p>
          <a:p>
            <a:r>
              <a:rPr lang="en-US" sz="1800" dirty="0">
                <a:effectLst/>
                <a:latin typeface="Calibri" panose="020F0502020204030204" pitchFamily="34" charset="0"/>
                <a:ea typeface="Arial" panose="020B0604020202020204" pitchFamily="34" charset="0"/>
              </a:rPr>
              <a:t>Return: 03/02/25</a:t>
            </a:r>
            <a:endParaRPr lang="en-GB" sz="1800" dirty="0">
              <a:effectLst/>
              <a:latin typeface="Arial" panose="020B0604020202020204" pitchFamily="34" charset="0"/>
              <a:ea typeface="Arial" panose="020B0604020202020204" pitchFamily="34" charset="0"/>
            </a:endParaRPr>
          </a:p>
          <a:p>
            <a:r>
              <a:rPr lang="en-US" sz="1800" dirty="0">
                <a:effectLst/>
                <a:latin typeface="Calibri" panose="020F050202020403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r>
              <a:rPr lang="en-US" sz="2000" dirty="0">
                <a:effectLst/>
                <a:latin typeface="Calibri" panose="020F0502020204030204" pitchFamily="34" charset="0"/>
                <a:ea typeface="Arial" panose="020B0604020202020204" pitchFamily="34" charset="0"/>
              </a:rPr>
              <a:t>With reference to relevant literature, identify an area of research you may want to explore.</a:t>
            </a:r>
            <a:endParaRPr lang="en-GB" sz="2000" dirty="0">
              <a:effectLst/>
              <a:latin typeface="Arial" panose="020B0604020202020204" pitchFamily="34" charset="0"/>
              <a:ea typeface="Arial" panose="020B0604020202020204" pitchFamily="34" charset="0"/>
            </a:endParaRPr>
          </a:p>
          <a:p>
            <a:r>
              <a:rPr lang="en-US" sz="2000" dirty="0">
                <a:effectLst/>
                <a:latin typeface="Calibri" panose="020F0502020204030204" pitchFamily="34" charset="0"/>
                <a:ea typeface="Arial" panose="020B0604020202020204" pitchFamily="34" charset="0"/>
              </a:rPr>
              <a:t>Outline your preferred approach (qualitative/quantitative/mixed methods) to this enquiry by focusing on one or more of your research questions. Plan an appropriate data collection process and associated analysis of the data, reflecting on its strengths and limitations</a:t>
            </a:r>
            <a:r>
              <a:rPr lang="en-US" sz="1800" dirty="0">
                <a:effectLst/>
                <a:latin typeface="Calibri" panose="020F050202020403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4008960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DE753-72FF-D7D0-0F22-3006ED80FD9C}"/>
              </a:ext>
            </a:extLst>
          </p:cNvPr>
          <p:cNvSpPr>
            <a:spLocks noGrp="1"/>
          </p:cNvSpPr>
          <p:nvPr>
            <p:ph type="title"/>
          </p:nvPr>
        </p:nvSpPr>
        <p:spPr/>
        <p:txBody>
          <a:bodyPr/>
          <a:lstStyle/>
          <a:p>
            <a:r>
              <a:rPr lang="en-GB" sz="4800" dirty="0"/>
              <a:t>ECDE7018: Assessment component 3</a:t>
            </a:r>
            <a:endParaRPr lang="en-GB" dirty="0"/>
          </a:p>
        </p:txBody>
      </p:sp>
      <p:sp>
        <p:nvSpPr>
          <p:cNvPr id="3" name="Content Placeholder 2">
            <a:extLst>
              <a:ext uri="{FF2B5EF4-FFF2-40B4-BE49-F238E27FC236}">
                <a16:creationId xmlns:a16="http://schemas.microsoft.com/office/drawing/2014/main" id="{AC52A08B-EA6A-A8FE-8BFA-3F284D77BDDC}"/>
              </a:ext>
            </a:extLst>
          </p:cNvPr>
          <p:cNvSpPr>
            <a:spLocks noGrp="1"/>
          </p:cNvSpPr>
          <p:nvPr>
            <p:ph idx="1"/>
          </p:nvPr>
        </p:nvSpPr>
        <p:spPr>
          <a:xfrm>
            <a:off x="354676" y="2247206"/>
            <a:ext cx="11638759" cy="4519353"/>
          </a:xfrm>
        </p:spPr>
        <p:txBody>
          <a:bodyPr>
            <a:normAutofit fontScale="47500" lnSpcReduction="20000"/>
          </a:bodyPr>
          <a:lstStyle/>
          <a:p>
            <a:r>
              <a:rPr lang="en-US" sz="3300" b="1" dirty="0">
                <a:effectLst/>
                <a:latin typeface="Calibri" panose="020F0502020204030204" pitchFamily="34" charset="0"/>
                <a:ea typeface="Arial" panose="020B0604020202020204" pitchFamily="34" charset="0"/>
                <a:cs typeface="Calibri" panose="020F0502020204030204" pitchFamily="34" charset="0"/>
              </a:rPr>
              <a:t>Assessment Component 3 – 25%</a:t>
            </a:r>
            <a:endParaRPr lang="en-GB" sz="3300" dirty="0">
              <a:effectLst/>
              <a:latin typeface="Calibri" panose="020F0502020204030204" pitchFamily="34" charset="0"/>
              <a:ea typeface="Arial" panose="020B0604020202020204" pitchFamily="34" charset="0"/>
              <a:cs typeface="Calibri" panose="020F0502020204030204" pitchFamily="34" charset="0"/>
            </a:endParaRPr>
          </a:p>
          <a:p>
            <a:r>
              <a:rPr lang="en-US" sz="3300" dirty="0">
                <a:effectLst/>
                <a:latin typeface="Calibri" panose="020F0502020204030204" pitchFamily="34" charset="0"/>
                <a:ea typeface="Arial" panose="020B0604020202020204" pitchFamily="34" charset="0"/>
                <a:cs typeface="Calibri" panose="020F0502020204030204" pitchFamily="34" charset="0"/>
              </a:rPr>
              <a:t>Written Assignment: 1875-word equivalent</a:t>
            </a:r>
            <a:endParaRPr lang="en-GB" sz="3300" dirty="0">
              <a:effectLst/>
              <a:latin typeface="Calibri" panose="020F0502020204030204" pitchFamily="34" charset="0"/>
              <a:ea typeface="Arial" panose="020B0604020202020204" pitchFamily="34" charset="0"/>
              <a:cs typeface="Calibri" panose="020F0502020204030204" pitchFamily="34" charset="0"/>
            </a:endParaRPr>
          </a:p>
          <a:p>
            <a:r>
              <a:rPr lang="en-US" sz="3300" dirty="0">
                <a:effectLst/>
                <a:latin typeface="Calibri" panose="020F0502020204030204" pitchFamily="34" charset="0"/>
                <a:ea typeface="Arial" panose="020B0604020202020204" pitchFamily="34" charset="0"/>
                <a:cs typeface="Calibri" panose="020F0502020204030204" pitchFamily="34" charset="0"/>
              </a:rPr>
              <a:t>Submission: </a:t>
            </a:r>
            <a:r>
              <a:rPr lang="en-US" sz="3300" b="1" dirty="0">
                <a:effectLst/>
                <a:latin typeface="Calibri" panose="020F0502020204030204" pitchFamily="34" charset="0"/>
                <a:ea typeface="Arial" panose="020B0604020202020204" pitchFamily="34" charset="0"/>
                <a:cs typeface="Calibri" panose="020F0502020204030204" pitchFamily="34" charset="0"/>
              </a:rPr>
              <a:t>06/01/25</a:t>
            </a:r>
            <a:endParaRPr lang="en-GB" sz="3300" dirty="0">
              <a:effectLst/>
              <a:latin typeface="Calibri" panose="020F0502020204030204" pitchFamily="34" charset="0"/>
              <a:ea typeface="Arial" panose="020B0604020202020204" pitchFamily="34" charset="0"/>
              <a:cs typeface="Calibri" panose="020F0502020204030204" pitchFamily="34" charset="0"/>
            </a:endParaRPr>
          </a:p>
          <a:p>
            <a:r>
              <a:rPr lang="en-US" sz="3300" dirty="0">
                <a:effectLst/>
                <a:latin typeface="Calibri" panose="020F0502020204030204" pitchFamily="34" charset="0"/>
                <a:ea typeface="Arial" panose="020B0604020202020204" pitchFamily="34" charset="0"/>
                <a:cs typeface="Calibri" panose="020F0502020204030204" pitchFamily="34" charset="0"/>
              </a:rPr>
              <a:t>Return: 03/02/25</a:t>
            </a:r>
            <a:endParaRPr lang="en-GB" sz="3300" dirty="0">
              <a:effectLst/>
              <a:latin typeface="Calibri" panose="020F0502020204030204" pitchFamily="34" charset="0"/>
              <a:ea typeface="Arial" panose="020B0604020202020204" pitchFamily="34" charset="0"/>
              <a:cs typeface="Calibri" panose="020F0502020204030204" pitchFamily="34" charset="0"/>
            </a:endParaRPr>
          </a:p>
          <a:p>
            <a:r>
              <a:rPr lang="en-US" sz="1800" dirty="0">
                <a:effectLst/>
                <a:latin typeface="Calibri" panose="020F050202020403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r>
              <a:rPr lang="en-US" sz="3200" dirty="0">
                <a:effectLst/>
                <a:latin typeface="Calibri" panose="020F0502020204030204" pitchFamily="34" charset="0"/>
                <a:ea typeface="Arial" panose="020B0604020202020204" pitchFamily="34" charset="0"/>
              </a:rPr>
              <a:t>Consider the ethical implications of your identified research question, critically reflecting upon the ethical issues surrounding the research process.</a:t>
            </a:r>
            <a:endParaRPr lang="en-GB" sz="3200" dirty="0">
              <a:effectLst/>
              <a:latin typeface="Arial" panose="020B0604020202020204" pitchFamily="34" charset="0"/>
              <a:ea typeface="Arial" panose="020B0604020202020204" pitchFamily="34" charset="0"/>
            </a:endParaRPr>
          </a:p>
          <a:p>
            <a:r>
              <a:rPr lang="en-US" sz="3200" dirty="0">
                <a:effectLst/>
                <a:latin typeface="Calibri" panose="020F0502020204030204" pitchFamily="34" charset="0"/>
                <a:ea typeface="Arial" panose="020B0604020202020204" pitchFamily="34" charset="0"/>
              </a:rPr>
              <a:t> Using the UWTSD Ethics form, outline the responses you would provide to address the research question(s) discussed in Component 2.</a:t>
            </a:r>
            <a:endParaRPr lang="en-GB" sz="3200" dirty="0">
              <a:effectLst/>
              <a:latin typeface="Arial" panose="020B0604020202020204" pitchFamily="34" charset="0"/>
              <a:ea typeface="Arial" panose="020B0604020202020204" pitchFamily="34" charset="0"/>
            </a:endParaRPr>
          </a:p>
          <a:p>
            <a:pPr marL="342900" lvl="0" indent="-342900">
              <a:buFont typeface="Tw Cen MT" panose="020B0602020104020603" pitchFamily="34" charset="0"/>
              <a:buChar char=" "/>
              <a:tabLst>
                <a:tab pos="457200" algn="l"/>
              </a:tabLst>
            </a:pPr>
            <a:r>
              <a:rPr lang="en-US" sz="3200" dirty="0">
                <a:effectLst/>
                <a:latin typeface="Calibri" panose="020F0502020204030204" pitchFamily="34" charset="0"/>
                <a:ea typeface="Arial" panose="020B0604020202020204" pitchFamily="34" charset="0"/>
              </a:rPr>
              <a:t> </a:t>
            </a:r>
            <a:endParaRPr lang="en-GB" sz="3200" dirty="0">
              <a:effectLst/>
              <a:latin typeface="Arial" panose="020B0604020202020204" pitchFamily="34" charset="0"/>
              <a:ea typeface="Arial" panose="020B0604020202020204" pitchFamily="34" charset="0"/>
            </a:endParaRPr>
          </a:p>
          <a:p>
            <a:pPr marL="342900" lvl="0" indent="-342900">
              <a:buFont typeface="Tw Cen MT" panose="020B0602020104020603" pitchFamily="34" charset="0"/>
              <a:buChar char=" "/>
              <a:tabLst>
                <a:tab pos="457200" algn="l"/>
              </a:tabLst>
            </a:pPr>
            <a:r>
              <a:rPr lang="en-US" sz="3200" dirty="0">
                <a:effectLst/>
                <a:latin typeface="Calibri" panose="020F0502020204030204" pitchFamily="34" charset="0"/>
                <a:ea typeface="Arial" panose="020B0604020202020204" pitchFamily="34" charset="0"/>
              </a:rPr>
              <a:t>You will need to complete the following sections:</a:t>
            </a:r>
            <a:endParaRPr lang="en-GB" sz="3200"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tabLst>
                <a:tab pos="457200" algn="l"/>
              </a:tabLst>
            </a:pPr>
            <a:r>
              <a:rPr lang="en-US" sz="3200" dirty="0">
                <a:effectLst/>
                <a:latin typeface="Calibri" panose="020F0502020204030204" pitchFamily="34" charset="0"/>
                <a:ea typeface="Arial" panose="020B0604020202020204" pitchFamily="34" charset="0"/>
                <a:cs typeface="Times New Roman" panose="02020603050405020304" pitchFamily="18" charset="0"/>
              </a:rPr>
              <a:t>H – Anticipated Risks</a:t>
            </a:r>
            <a:endParaRPr lang="en-GB" sz="3200" dirty="0">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3200" dirty="0">
                <a:effectLst/>
                <a:latin typeface="Calibri" panose="020F0502020204030204" pitchFamily="34" charset="0"/>
                <a:ea typeface="Arial" panose="020B0604020202020204" pitchFamily="34" charset="0"/>
                <a:cs typeface="Times New Roman" panose="02020603050405020304" pitchFamily="18" charset="0"/>
              </a:rPr>
              <a:t>I – Feedback, consent and confidentiality</a:t>
            </a:r>
            <a:endParaRPr lang="en-GB" sz="3200" dirty="0">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3200" dirty="0">
                <a:effectLst/>
                <a:latin typeface="Calibri" panose="020F0502020204030204" pitchFamily="34" charset="0"/>
                <a:ea typeface="Arial" panose="020B0604020202020204" pitchFamily="34" charset="0"/>
                <a:cs typeface="Times New Roman" panose="02020603050405020304" pitchFamily="18" charset="0"/>
              </a:rPr>
              <a:t>J – Data protection and storage</a:t>
            </a:r>
            <a:endParaRPr lang="en-GB" sz="3200" dirty="0">
              <a:effectLst/>
              <a:latin typeface="Arial" panose="020B0604020202020204" pitchFamily="34" charset="0"/>
              <a:ea typeface="Arial" panose="020B0604020202020204" pitchFamily="34" charset="0"/>
              <a:cs typeface="Times New Roman" panose="02020603050405020304" pitchFamily="18" charset="0"/>
            </a:endParaRPr>
          </a:p>
          <a:p>
            <a:pPr marL="540385">
              <a:spcBef>
                <a:spcPts val="5"/>
              </a:spcBef>
              <a:spcAft>
                <a:spcPts val="0"/>
              </a:spcAft>
            </a:pPr>
            <a:endParaRPr lang="en-GB"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5992669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F33E1-0D07-6979-B7DF-FE1D86A2B389}"/>
              </a:ext>
            </a:extLst>
          </p:cNvPr>
          <p:cNvSpPr>
            <a:spLocks noGrp="1"/>
          </p:cNvSpPr>
          <p:nvPr>
            <p:ph type="title"/>
          </p:nvPr>
        </p:nvSpPr>
        <p:spPr/>
        <p:txBody>
          <a:bodyPr/>
          <a:lstStyle/>
          <a:p>
            <a:r>
              <a:rPr lang="en-GB"/>
              <a:t>Assessment information</a:t>
            </a:r>
            <a:endParaRPr lang="en-GB" dirty="0"/>
          </a:p>
        </p:txBody>
      </p:sp>
      <p:pic>
        <p:nvPicPr>
          <p:cNvPr id="10" name="Content Placeholder 9" descr="A screenshot of a computer&#10;&#10;Description automatically generated">
            <a:extLst>
              <a:ext uri="{FF2B5EF4-FFF2-40B4-BE49-F238E27FC236}">
                <a16:creationId xmlns:a16="http://schemas.microsoft.com/office/drawing/2014/main" id="{56D7A571-6322-BF53-CEEB-2CBFE44AA3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93673" y="245422"/>
            <a:ext cx="3616683" cy="4942104"/>
          </a:xfrm>
        </p:spPr>
      </p:pic>
      <p:pic>
        <p:nvPicPr>
          <p:cNvPr id="13" name="Picture 12" descr="A document with text and numbers&#10;&#10;Description automatically generated">
            <a:extLst>
              <a:ext uri="{FF2B5EF4-FFF2-40B4-BE49-F238E27FC236}">
                <a16:creationId xmlns:a16="http://schemas.microsoft.com/office/drawing/2014/main" id="{5FE01362-36A9-76BA-5EFD-C4D368749C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8035" y="1720350"/>
            <a:ext cx="4672805" cy="5630483"/>
          </a:xfrm>
          <a:prstGeom prst="rect">
            <a:avLst/>
          </a:prstGeom>
        </p:spPr>
      </p:pic>
      <p:pic>
        <p:nvPicPr>
          <p:cNvPr id="16" name="Picture 15" descr="A close-up of a document&#10;&#10;Description automatically generated">
            <a:extLst>
              <a:ext uri="{FF2B5EF4-FFF2-40B4-BE49-F238E27FC236}">
                <a16:creationId xmlns:a16="http://schemas.microsoft.com/office/drawing/2014/main" id="{C2A8FABA-8D3F-3478-1D53-A6402B1F3D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2232" y="2744469"/>
            <a:ext cx="5551606" cy="3896850"/>
          </a:xfrm>
          <a:prstGeom prst="rect">
            <a:avLst/>
          </a:prstGeom>
        </p:spPr>
      </p:pic>
      <p:sp>
        <p:nvSpPr>
          <p:cNvPr id="17" name="TextBox 16">
            <a:extLst>
              <a:ext uri="{FF2B5EF4-FFF2-40B4-BE49-F238E27FC236}">
                <a16:creationId xmlns:a16="http://schemas.microsoft.com/office/drawing/2014/main" id="{3A1576DD-F970-D881-C039-E6C088C80C2A}"/>
              </a:ext>
            </a:extLst>
          </p:cNvPr>
          <p:cNvSpPr txBox="1"/>
          <p:nvPr/>
        </p:nvSpPr>
        <p:spPr>
          <a:xfrm>
            <a:off x="8019011" y="3096551"/>
            <a:ext cx="3009207" cy="1573322"/>
          </a:xfrm>
          <a:prstGeom prst="rect">
            <a:avLst/>
          </a:prstGeom>
          <a:noFill/>
          <a:ln w="3810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498749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17"/>
                                        </p:tgtEl>
                                        <p:attrNameLst>
                                          <p:attrName>style.visibility</p:attrName>
                                        </p:attrNameLst>
                                      </p:cBhvr>
                                      <p:to>
                                        <p:strVal val="visible"/>
                                      </p:to>
                                    </p:set>
                                    <p:anim calcmode="lin" valueType="num">
                                      <p:cBhvr additive="base">
                                        <p:cTn id="12" dur="500" fill="hold"/>
                                        <p:tgtEl>
                                          <p:spTgt spid="17"/>
                                        </p:tgtEl>
                                        <p:attrNameLst>
                                          <p:attrName>ppt_x</p:attrName>
                                        </p:attrNameLst>
                                      </p:cBhvr>
                                      <p:tavLst>
                                        <p:tav tm="0">
                                          <p:val>
                                            <p:strVal val="#ppt_x"/>
                                          </p:val>
                                        </p:tav>
                                        <p:tav tm="100000">
                                          <p:val>
                                            <p:strVal val="#ppt_x"/>
                                          </p:val>
                                        </p:tav>
                                      </p:tavLst>
                                    </p:anim>
                                    <p:anim calcmode="lin" valueType="num">
                                      <p:cBhvr additive="base">
                                        <p:cTn id="13"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
                                        </p:tgtEl>
                                        <p:attrNameLst>
                                          <p:attrName>style.visibility</p:attrName>
                                        </p:attrNameLst>
                                      </p:cBhvr>
                                      <p:to>
                                        <p:strVal val="visible"/>
                                      </p:to>
                                    </p:set>
                                    <p:anim calcmode="lin" valueType="num">
                                      <p:cBhvr additive="base">
                                        <p:cTn id="18" dur="500" fill="hold"/>
                                        <p:tgtEl>
                                          <p:spTgt spid="13"/>
                                        </p:tgtEl>
                                        <p:attrNameLst>
                                          <p:attrName>ppt_x</p:attrName>
                                        </p:attrNameLst>
                                      </p:cBhvr>
                                      <p:tavLst>
                                        <p:tav tm="0">
                                          <p:val>
                                            <p:strVal val="#ppt_x"/>
                                          </p:val>
                                        </p:tav>
                                        <p:tav tm="100000">
                                          <p:val>
                                            <p:strVal val="#ppt_x"/>
                                          </p:val>
                                        </p:tav>
                                      </p:tavLst>
                                    </p:anim>
                                    <p:anim calcmode="lin" valueType="num">
                                      <p:cBhvr additive="base">
                                        <p:cTn id="1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6"/>
                                        </p:tgtEl>
                                        <p:attrNameLst>
                                          <p:attrName>style.visibility</p:attrName>
                                        </p:attrNameLst>
                                      </p:cBhvr>
                                      <p:to>
                                        <p:strVal val="visible"/>
                                      </p:to>
                                    </p:set>
                                    <p:anim calcmode="lin" valueType="num">
                                      <p:cBhvr additive="base">
                                        <p:cTn id="24" dur="500" fill="hold"/>
                                        <p:tgtEl>
                                          <p:spTgt spid="16"/>
                                        </p:tgtEl>
                                        <p:attrNameLst>
                                          <p:attrName>ppt_x</p:attrName>
                                        </p:attrNameLst>
                                      </p:cBhvr>
                                      <p:tavLst>
                                        <p:tav tm="0">
                                          <p:val>
                                            <p:strVal val="#ppt_x"/>
                                          </p:val>
                                        </p:tav>
                                        <p:tav tm="100000">
                                          <p:val>
                                            <p:strVal val="#ppt_x"/>
                                          </p:val>
                                        </p:tav>
                                      </p:tavLst>
                                    </p:anim>
                                    <p:anim calcmode="lin" valueType="num">
                                      <p:cBhvr additive="base">
                                        <p:cTn id="25"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F33E1-0D07-6979-B7DF-FE1D86A2B389}"/>
              </a:ext>
            </a:extLst>
          </p:cNvPr>
          <p:cNvSpPr>
            <a:spLocks noGrp="1"/>
          </p:cNvSpPr>
          <p:nvPr>
            <p:ph type="title"/>
          </p:nvPr>
        </p:nvSpPr>
        <p:spPr/>
        <p:txBody>
          <a:bodyPr/>
          <a:lstStyle/>
          <a:p>
            <a:r>
              <a:rPr lang="en-GB"/>
              <a:t>Assessment information</a:t>
            </a:r>
            <a:endParaRPr lang="en-GB" dirty="0"/>
          </a:p>
        </p:txBody>
      </p:sp>
      <p:pic>
        <p:nvPicPr>
          <p:cNvPr id="10" name="Content Placeholder 9" descr="A screenshot of a computer&#10;&#10;Description automatically generated">
            <a:extLst>
              <a:ext uri="{FF2B5EF4-FFF2-40B4-BE49-F238E27FC236}">
                <a16:creationId xmlns:a16="http://schemas.microsoft.com/office/drawing/2014/main" id="{56D7A571-6322-BF53-CEEB-2CBFE44AA3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77892" y="354756"/>
            <a:ext cx="4383578" cy="5990046"/>
          </a:xfrm>
        </p:spPr>
      </p:pic>
      <p:sp>
        <p:nvSpPr>
          <p:cNvPr id="3" name="TextBox 2">
            <a:extLst>
              <a:ext uri="{FF2B5EF4-FFF2-40B4-BE49-F238E27FC236}">
                <a16:creationId xmlns:a16="http://schemas.microsoft.com/office/drawing/2014/main" id="{3DA866A7-6B1C-CAC7-EA2E-F33EF466A122}"/>
              </a:ext>
            </a:extLst>
          </p:cNvPr>
          <p:cNvSpPr txBox="1"/>
          <p:nvPr/>
        </p:nvSpPr>
        <p:spPr>
          <a:xfrm>
            <a:off x="7076901" y="5563986"/>
            <a:ext cx="3114501" cy="565265"/>
          </a:xfrm>
          <a:prstGeom prst="rect">
            <a:avLst/>
          </a:prstGeom>
          <a:noFill/>
          <a:ln w="3810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191203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6C4F1-4778-D445-CF6D-DD3AA4784B88}"/>
              </a:ext>
            </a:extLst>
          </p:cNvPr>
          <p:cNvSpPr>
            <a:spLocks noGrp="1"/>
          </p:cNvSpPr>
          <p:nvPr>
            <p:ph type="title" idx="4294967295"/>
          </p:nvPr>
        </p:nvSpPr>
        <p:spPr>
          <a:xfrm rot="16200000">
            <a:off x="-1557586" y="2812606"/>
            <a:ext cx="5011037" cy="1498600"/>
          </a:xfrm>
          <a:ln>
            <a:solidFill>
              <a:schemeClr val="accent2"/>
            </a:solidFill>
          </a:ln>
        </p:spPr>
        <p:txBody>
          <a:bodyPr>
            <a:normAutofit/>
          </a:bodyPr>
          <a:lstStyle/>
          <a:p>
            <a:r>
              <a:rPr lang="en-GB" dirty="0"/>
              <a:t>Assignment structure</a:t>
            </a:r>
          </a:p>
        </p:txBody>
      </p:sp>
      <p:pic>
        <p:nvPicPr>
          <p:cNvPr id="7" name="Content Placeholder 6" descr="A paper with text and images&#10;&#10;Description automatically generated with medium confidence">
            <a:extLst>
              <a:ext uri="{FF2B5EF4-FFF2-40B4-BE49-F238E27FC236}">
                <a16:creationId xmlns:a16="http://schemas.microsoft.com/office/drawing/2014/main" id="{51EA1D54-C12F-4DE5-EEC1-87E571890C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3534" y="196943"/>
            <a:ext cx="4359737" cy="6055190"/>
          </a:xfrm>
          <a:prstGeom prst="rect">
            <a:avLst/>
          </a:prstGeom>
          <a:ln>
            <a:solidFill>
              <a:schemeClr val="accent2"/>
            </a:solidFill>
          </a:ln>
        </p:spPr>
      </p:pic>
      <p:pic>
        <p:nvPicPr>
          <p:cNvPr id="9" name="Picture 8" descr="A close-up of a questionnaire&#10;&#10;Description automatically generated">
            <a:extLst>
              <a:ext uri="{FF2B5EF4-FFF2-40B4-BE49-F238E27FC236}">
                <a16:creationId xmlns:a16="http://schemas.microsoft.com/office/drawing/2014/main" id="{CE8282EF-D7D6-CE60-C2F1-C96A3FCA5A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9279" y="534311"/>
            <a:ext cx="4662497" cy="6055190"/>
          </a:xfrm>
          <a:prstGeom prst="rect">
            <a:avLst/>
          </a:prstGeom>
          <a:ln>
            <a:solidFill>
              <a:schemeClr val="accent1"/>
            </a:solidFill>
          </a:ln>
        </p:spPr>
      </p:pic>
    </p:spTree>
    <p:extLst>
      <p:ext uri="{BB962C8B-B14F-4D97-AF65-F5344CB8AC3E}">
        <p14:creationId xmlns:p14="http://schemas.microsoft.com/office/powerpoint/2010/main" val="12762074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network of dots and lines&#10;&#10;Description automatically generated">
            <a:extLst>
              <a:ext uri="{FF2B5EF4-FFF2-40B4-BE49-F238E27FC236}">
                <a16:creationId xmlns:a16="http://schemas.microsoft.com/office/drawing/2014/main" id="{32D1E23F-0E3B-30A5-11C0-1A2BC44BA145}"/>
              </a:ext>
            </a:extLst>
          </p:cNvPr>
          <p:cNvPicPr>
            <a:picLocks noChangeAspect="1"/>
          </p:cNvPicPr>
          <p:nvPr/>
        </p:nvPicPr>
        <p:blipFill rotWithShape="1">
          <a:blip r:embed="rId2"/>
          <a:srcRect t="42799" b="951"/>
          <a:stretch/>
        </p:blipFill>
        <p:spPr>
          <a:xfrm>
            <a:off x="20" y="975"/>
            <a:ext cx="12191980" cy="6858000"/>
          </a:xfrm>
          <a:prstGeom prst="rect">
            <a:avLst/>
          </a:prstGeom>
        </p:spPr>
      </p:pic>
      <p:sp>
        <p:nvSpPr>
          <p:cNvPr id="20" name="Rectangle 19">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68068AE-6B4C-408E-662B-AB258FB60734}"/>
              </a:ext>
            </a:extLst>
          </p:cNvPr>
          <p:cNvSpPr>
            <a:spLocks noGrp="1"/>
          </p:cNvSpPr>
          <p:nvPr>
            <p:ph type="ctrTitle"/>
          </p:nvPr>
        </p:nvSpPr>
        <p:spPr>
          <a:xfrm>
            <a:off x="4309349" y="3429000"/>
            <a:ext cx="7501651" cy="1090938"/>
          </a:xfrm>
        </p:spPr>
        <p:txBody>
          <a:bodyPr anchor="b">
            <a:normAutofit/>
          </a:bodyPr>
          <a:lstStyle/>
          <a:p>
            <a:pPr algn="l"/>
            <a:r>
              <a:rPr lang="en-GB" dirty="0">
                <a:solidFill>
                  <a:srgbClr val="FFFFFF"/>
                </a:solidFill>
              </a:rPr>
              <a:t>Educational research</a:t>
            </a:r>
          </a:p>
        </p:txBody>
      </p:sp>
      <p:sp>
        <p:nvSpPr>
          <p:cNvPr id="5" name="Subtitle 4">
            <a:extLst>
              <a:ext uri="{FF2B5EF4-FFF2-40B4-BE49-F238E27FC236}">
                <a16:creationId xmlns:a16="http://schemas.microsoft.com/office/drawing/2014/main" id="{6BC62265-1D55-B83C-8606-C5186A372E35}"/>
              </a:ext>
            </a:extLst>
          </p:cNvPr>
          <p:cNvSpPr>
            <a:spLocks noGrp="1"/>
          </p:cNvSpPr>
          <p:nvPr>
            <p:ph type="subTitle" idx="1"/>
          </p:nvPr>
        </p:nvSpPr>
        <p:spPr>
          <a:xfrm>
            <a:off x="4309349" y="4779310"/>
            <a:ext cx="7501650" cy="514816"/>
          </a:xfrm>
        </p:spPr>
        <p:txBody>
          <a:bodyPr anchor="t">
            <a:noAutofit/>
          </a:bodyPr>
          <a:lstStyle/>
          <a:p>
            <a:r>
              <a:rPr lang="en-GB" sz="4000" dirty="0">
                <a:solidFill>
                  <a:schemeClr val="bg1"/>
                </a:solidFill>
              </a:rPr>
              <a:t>Why bother?</a:t>
            </a:r>
          </a:p>
        </p:txBody>
      </p:sp>
      <p:cxnSp>
        <p:nvCxnSpPr>
          <p:cNvPr id="22" name="Straight Connector 21">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D074EC"/>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76816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16632"/>
            <a:ext cx="822960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endParaRPr lang="en-GB" sz="4000" dirty="0">
              <a:latin typeface="Comic Sans MS" panose="030F0702030302020204" pitchFamily="66" charset="0"/>
            </a:endParaRPr>
          </a:p>
        </p:txBody>
      </p:sp>
      <p:sp>
        <p:nvSpPr>
          <p:cNvPr id="5" name="Content Placeholder 2"/>
          <p:cNvSpPr txBox="1">
            <a:spLocks/>
          </p:cNvSpPr>
          <p:nvPr/>
        </p:nvSpPr>
        <p:spPr>
          <a:xfrm>
            <a:off x="1981200" y="1600205"/>
            <a:ext cx="8229600" cy="4525963"/>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p>
          <a:p>
            <a:endParaRPr lang="en-GB" dirty="0"/>
          </a:p>
        </p:txBody>
      </p:sp>
      <p:sp>
        <p:nvSpPr>
          <p:cNvPr id="2" name="Title 1"/>
          <p:cNvSpPr>
            <a:spLocks noGrp="1"/>
          </p:cNvSpPr>
          <p:nvPr>
            <p:ph type="title"/>
          </p:nvPr>
        </p:nvSpPr>
        <p:spPr>
          <a:xfrm>
            <a:off x="1024127" y="585216"/>
            <a:ext cx="10944715" cy="1499616"/>
          </a:xfrm>
        </p:spPr>
        <p:txBody>
          <a:bodyPr>
            <a:normAutofit fontScale="90000"/>
          </a:bodyPr>
          <a:lstStyle/>
          <a:p>
            <a:br>
              <a:rPr lang="en-GB" dirty="0">
                <a:latin typeface="Comic Sans MS" panose="030F0702030302020204" pitchFamily="66" charset="0"/>
              </a:rPr>
            </a:br>
            <a:r>
              <a:rPr lang="en-GB" sz="4400" dirty="0"/>
              <a:t>Research – your first thoughts?</a:t>
            </a:r>
            <a:br>
              <a:rPr lang="en-GB" sz="4400" dirty="0"/>
            </a:br>
            <a:endParaRPr lang="en-GB" sz="4400" dirty="0"/>
          </a:p>
        </p:txBody>
      </p:sp>
      <p:pic>
        <p:nvPicPr>
          <p:cNvPr id="18" name="Picture 17" descr="A yellow emoji with arms on the sides&#10;&#10;Description automatically generated">
            <a:extLst>
              <a:ext uri="{FF2B5EF4-FFF2-40B4-BE49-F238E27FC236}">
                <a16:creationId xmlns:a16="http://schemas.microsoft.com/office/drawing/2014/main" id="{FC8D2884-A731-64F9-70BD-80EED9ADB4C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521078" y="1942406"/>
            <a:ext cx="2840060" cy="2973188"/>
          </a:xfrm>
          <a:prstGeom prst="rect">
            <a:avLst/>
          </a:prstGeom>
        </p:spPr>
      </p:pic>
      <p:pic>
        <p:nvPicPr>
          <p:cNvPr id="21" name="Picture 20" descr="A red face with green eyes and a sad expression&#10;&#10;Description automatically generated">
            <a:extLst>
              <a:ext uri="{FF2B5EF4-FFF2-40B4-BE49-F238E27FC236}">
                <a16:creationId xmlns:a16="http://schemas.microsoft.com/office/drawing/2014/main" id="{239ED103-7AC6-DFF6-EBC6-AB7CE2E5435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496484" y="4101856"/>
            <a:ext cx="2613736" cy="2639512"/>
          </a:xfrm>
          <a:prstGeom prst="rect">
            <a:avLst/>
          </a:prstGeom>
        </p:spPr>
      </p:pic>
      <p:pic>
        <p:nvPicPr>
          <p:cNvPr id="24" name="Picture 23" descr="A yellow face with a teardrop&#10;&#10;Description automatically generated">
            <a:extLst>
              <a:ext uri="{FF2B5EF4-FFF2-40B4-BE49-F238E27FC236}">
                <a16:creationId xmlns:a16="http://schemas.microsoft.com/office/drawing/2014/main" id="{B97B9EC3-708B-3AF2-D1B8-F3B9DD26F61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79473" y="3768181"/>
            <a:ext cx="2973188" cy="2973188"/>
          </a:xfrm>
          <a:prstGeom prst="rect">
            <a:avLst/>
          </a:prstGeom>
        </p:spPr>
      </p:pic>
      <p:pic>
        <p:nvPicPr>
          <p:cNvPr id="27" name="Picture 26" descr="A cartoon emoji with a thumbs up&#10;&#10;Description automatically generated">
            <a:extLst>
              <a:ext uri="{FF2B5EF4-FFF2-40B4-BE49-F238E27FC236}">
                <a16:creationId xmlns:a16="http://schemas.microsoft.com/office/drawing/2014/main" id="{A7A22083-FF72-9240-C627-3F4054482303}"/>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169802" y="1770255"/>
            <a:ext cx="3596374" cy="2513716"/>
          </a:xfrm>
          <a:prstGeom prst="rect">
            <a:avLst/>
          </a:prstGeom>
        </p:spPr>
      </p:pic>
    </p:spTree>
    <p:extLst>
      <p:ext uri="{BB962C8B-B14F-4D97-AF65-F5344CB8AC3E}">
        <p14:creationId xmlns:p14="http://schemas.microsoft.com/office/powerpoint/2010/main" val="3219276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76AE9777-6C84-FB31-BF8D-EF699A637C89}"/>
              </a:ext>
            </a:extLst>
          </p:cNvPr>
          <p:cNvPicPr>
            <a:picLocks noChangeAspect="1"/>
          </p:cNvPicPr>
          <p:nvPr/>
        </p:nvPicPr>
        <p:blipFill rotWithShape="1">
          <a:blip r:embed="rId3"/>
          <a:srcRect/>
          <a:stretch/>
        </p:blipFill>
        <p:spPr>
          <a:xfrm>
            <a:off x="20" y="975"/>
            <a:ext cx="12191980" cy="6858000"/>
          </a:xfrm>
          <a:prstGeom prst="rect">
            <a:avLst/>
          </a:prstGeom>
        </p:spPr>
      </p:pic>
      <p:sp>
        <p:nvSpPr>
          <p:cNvPr id="11" name="Rectangle 10">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309349" y="3429000"/>
            <a:ext cx="7501651" cy="1090938"/>
          </a:xfrm>
        </p:spPr>
        <p:txBody>
          <a:bodyPr anchor="b">
            <a:normAutofit/>
          </a:bodyPr>
          <a:lstStyle/>
          <a:p>
            <a:pPr algn="l"/>
            <a:r>
              <a:rPr lang="en-GB">
                <a:solidFill>
                  <a:srgbClr val="FFFFFF"/>
                </a:solidFill>
              </a:rPr>
              <a:t>What is research?</a:t>
            </a:r>
          </a:p>
        </p:txBody>
      </p:sp>
      <p:sp>
        <p:nvSpPr>
          <p:cNvPr id="3" name="Content Placeholder 2"/>
          <p:cNvSpPr>
            <a:spLocks noGrp="1"/>
          </p:cNvSpPr>
          <p:nvPr>
            <p:ph type="subTitle" idx="1"/>
          </p:nvPr>
        </p:nvSpPr>
        <p:spPr>
          <a:xfrm>
            <a:off x="4309349" y="4779313"/>
            <a:ext cx="7501650" cy="514816"/>
          </a:xfrm>
        </p:spPr>
        <p:txBody>
          <a:bodyPr anchor="t">
            <a:normAutofit/>
          </a:bodyPr>
          <a:lstStyle/>
          <a:p>
            <a:endParaRPr lang="en-GB">
              <a:solidFill>
                <a:srgbClr val="FFFFFF"/>
              </a:solidFill>
            </a:endParaRPr>
          </a:p>
          <a:p>
            <a:endParaRPr lang="en-GB">
              <a:solidFill>
                <a:srgbClr val="FFFFFF"/>
              </a:solidFill>
            </a:endParaRPr>
          </a:p>
        </p:txBody>
      </p:sp>
      <p:cxnSp>
        <p:nvCxnSpPr>
          <p:cNvPr id="13" name="Straight Connector 12">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FDE50C"/>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55288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000"/>
                                  </p:stCondLst>
                                  <p:endCondLst>
                                    <p:cond evt="begin" delay="0">
                                      <p:tn val="5"/>
                                    </p:cond>
                                  </p:end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6" y="162353"/>
            <a:ext cx="9720072" cy="1499616"/>
          </a:xfrm>
        </p:spPr>
        <p:txBody>
          <a:bodyPr/>
          <a:lstStyle/>
          <a:p>
            <a:r>
              <a:rPr lang="en-GB" dirty="0"/>
              <a:t>What is research?</a:t>
            </a:r>
          </a:p>
        </p:txBody>
      </p:sp>
      <p:sp>
        <p:nvSpPr>
          <p:cNvPr id="3" name="Content Placeholder 2"/>
          <p:cNvSpPr>
            <a:spLocks noGrp="1"/>
          </p:cNvSpPr>
          <p:nvPr>
            <p:ph idx="1"/>
          </p:nvPr>
        </p:nvSpPr>
        <p:spPr/>
        <p:txBody>
          <a:bodyPr>
            <a:normAutofit/>
          </a:bodyPr>
          <a:lstStyle/>
          <a:p>
            <a:endParaRPr lang="en-GB" dirty="0"/>
          </a:p>
          <a:p>
            <a:endParaRPr lang="en-GB" dirty="0"/>
          </a:p>
        </p:txBody>
      </p:sp>
      <p:sp>
        <p:nvSpPr>
          <p:cNvPr id="4" name="Rounded Rectangular Callout 3"/>
          <p:cNvSpPr/>
          <p:nvPr/>
        </p:nvSpPr>
        <p:spPr>
          <a:xfrm>
            <a:off x="6195753" y="549563"/>
            <a:ext cx="3929149" cy="202276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 detailed study of a subject, especially in order to discover (new) information or reach a (new) understanding </a:t>
            </a:r>
          </a:p>
          <a:p>
            <a:r>
              <a:rPr lang="en-GB" dirty="0"/>
              <a:t>Cambridge Dictionary</a:t>
            </a:r>
          </a:p>
        </p:txBody>
      </p:sp>
      <p:sp>
        <p:nvSpPr>
          <p:cNvPr id="5" name="Oval Callout 4"/>
          <p:cNvSpPr/>
          <p:nvPr/>
        </p:nvSpPr>
        <p:spPr>
          <a:xfrm>
            <a:off x="5281351" y="2959537"/>
            <a:ext cx="5198224" cy="305354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investigation or experimentation aimed at the discovery and interpretation of facts, revision of accepted theories or laws in the light of new facts, or practical application of such new or revised theories or laws</a:t>
            </a:r>
          </a:p>
          <a:p>
            <a:r>
              <a:rPr lang="en-GB" dirty="0"/>
              <a:t>Merriam-Webster Dictionary</a:t>
            </a:r>
          </a:p>
        </p:txBody>
      </p:sp>
      <p:sp>
        <p:nvSpPr>
          <p:cNvPr id="6" name="Oval Callout 5"/>
          <p:cNvSpPr/>
          <p:nvPr/>
        </p:nvSpPr>
        <p:spPr>
          <a:xfrm>
            <a:off x="1612669" y="1305099"/>
            <a:ext cx="3591099" cy="231370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Research</a:t>
            </a:r>
            <a:r>
              <a:rPr lang="en-GB" dirty="0"/>
              <a:t> is work that involves studying something and trying to discover facts about it.</a:t>
            </a:r>
          </a:p>
          <a:p>
            <a:r>
              <a:rPr lang="en-GB" dirty="0"/>
              <a:t>Collins Dictionary</a:t>
            </a:r>
          </a:p>
        </p:txBody>
      </p:sp>
      <p:sp>
        <p:nvSpPr>
          <p:cNvPr id="7" name="Rounded Rectangular Callout 6"/>
          <p:cNvSpPr/>
          <p:nvPr/>
        </p:nvSpPr>
        <p:spPr>
          <a:xfrm>
            <a:off x="1964573" y="4323145"/>
            <a:ext cx="3147752" cy="213861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the systematic investigation into and study of materials and sources in order to establish facts and reach new conclusions.</a:t>
            </a:r>
          </a:p>
          <a:p>
            <a:r>
              <a:rPr lang="en-GB" dirty="0"/>
              <a:t>Oxford Dictionaries</a:t>
            </a:r>
          </a:p>
        </p:txBody>
      </p:sp>
    </p:spTree>
    <p:extLst>
      <p:ext uri="{BB962C8B-B14F-4D97-AF65-F5344CB8AC3E}">
        <p14:creationId xmlns:p14="http://schemas.microsoft.com/office/powerpoint/2010/main" val="8247820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160091"/>
            <a:ext cx="9720072" cy="1499616"/>
          </a:xfrm>
        </p:spPr>
        <p:txBody>
          <a:bodyPr/>
          <a:lstStyle/>
          <a:p>
            <a:r>
              <a:rPr lang="en-GB" dirty="0"/>
              <a:t>What is research?</a:t>
            </a:r>
          </a:p>
        </p:txBody>
      </p:sp>
      <p:sp>
        <p:nvSpPr>
          <p:cNvPr id="3" name="Content Placeholder 2"/>
          <p:cNvSpPr>
            <a:spLocks noGrp="1"/>
          </p:cNvSpPr>
          <p:nvPr>
            <p:ph idx="1"/>
          </p:nvPr>
        </p:nvSpPr>
        <p:spPr/>
        <p:txBody>
          <a:bodyPr>
            <a:normAutofit/>
          </a:bodyPr>
          <a:lstStyle/>
          <a:p>
            <a:endParaRPr lang="en-GB" dirty="0"/>
          </a:p>
          <a:p>
            <a:endParaRPr lang="en-GB" dirty="0"/>
          </a:p>
        </p:txBody>
      </p:sp>
      <p:sp>
        <p:nvSpPr>
          <p:cNvPr id="4" name="Rounded Rectangular Callout 3"/>
          <p:cNvSpPr/>
          <p:nvPr/>
        </p:nvSpPr>
        <p:spPr>
          <a:xfrm>
            <a:off x="6195753" y="549563"/>
            <a:ext cx="3929149" cy="202276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 </a:t>
            </a:r>
            <a:r>
              <a:rPr lang="en-GB" dirty="0">
                <a:solidFill>
                  <a:srgbClr val="FF0000"/>
                </a:solidFill>
              </a:rPr>
              <a:t>detailed study </a:t>
            </a:r>
            <a:r>
              <a:rPr lang="en-GB" dirty="0"/>
              <a:t>of a subject, especially in order to </a:t>
            </a:r>
            <a:r>
              <a:rPr lang="en-GB" dirty="0">
                <a:solidFill>
                  <a:srgbClr val="FF0000"/>
                </a:solidFill>
              </a:rPr>
              <a:t>discover</a:t>
            </a:r>
            <a:r>
              <a:rPr lang="en-GB" dirty="0"/>
              <a:t> (new) information or reach a (new) </a:t>
            </a:r>
            <a:r>
              <a:rPr lang="en-GB" dirty="0">
                <a:solidFill>
                  <a:srgbClr val="FF0000"/>
                </a:solidFill>
              </a:rPr>
              <a:t>understanding</a:t>
            </a:r>
            <a:r>
              <a:rPr lang="en-GB" dirty="0"/>
              <a:t> </a:t>
            </a:r>
          </a:p>
          <a:p>
            <a:r>
              <a:rPr lang="en-GB" dirty="0"/>
              <a:t>Cambridge Dictionary</a:t>
            </a:r>
          </a:p>
        </p:txBody>
      </p:sp>
      <p:sp>
        <p:nvSpPr>
          <p:cNvPr id="5" name="Oval Callout 4"/>
          <p:cNvSpPr/>
          <p:nvPr/>
        </p:nvSpPr>
        <p:spPr>
          <a:xfrm>
            <a:off x="5281351" y="2959537"/>
            <a:ext cx="5198224" cy="305354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investigation or experimentation aimed at the </a:t>
            </a:r>
            <a:r>
              <a:rPr lang="en-GB" dirty="0">
                <a:solidFill>
                  <a:srgbClr val="FF0000"/>
                </a:solidFill>
              </a:rPr>
              <a:t>discovery</a:t>
            </a:r>
            <a:r>
              <a:rPr lang="en-GB" dirty="0"/>
              <a:t> and </a:t>
            </a:r>
            <a:r>
              <a:rPr lang="en-GB" dirty="0">
                <a:solidFill>
                  <a:srgbClr val="FF0000"/>
                </a:solidFill>
              </a:rPr>
              <a:t>interpretation</a:t>
            </a:r>
            <a:r>
              <a:rPr lang="en-GB" dirty="0"/>
              <a:t> of facts, revision of accepted theories or laws in the light of new facts, or practical application of such new or revised theories or laws</a:t>
            </a:r>
          </a:p>
          <a:p>
            <a:r>
              <a:rPr lang="en-GB" dirty="0"/>
              <a:t>Merriam-Webster Dictionary</a:t>
            </a:r>
          </a:p>
        </p:txBody>
      </p:sp>
      <p:sp>
        <p:nvSpPr>
          <p:cNvPr id="6" name="Oval Callout 5"/>
          <p:cNvSpPr/>
          <p:nvPr/>
        </p:nvSpPr>
        <p:spPr>
          <a:xfrm>
            <a:off x="1612669" y="1305099"/>
            <a:ext cx="3591099" cy="231370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Research</a:t>
            </a:r>
            <a:r>
              <a:rPr lang="en-GB" dirty="0"/>
              <a:t> is work that involves studying something and trying to </a:t>
            </a:r>
            <a:r>
              <a:rPr lang="en-GB" dirty="0">
                <a:solidFill>
                  <a:srgbClr val="FF0000"/>
                </a:solidFill>
              </a:rPr>
              <a:t>discover</a:t>
            </a:r>
            <a:r>
              <a:rPr lang="en-GB" dirty="0"/>
              <a:t> facts about it.</a:t>
            </a:r>
          </a:p>
          <a:p>
            <a:r>
              <a:rPr lang="en-GB" dirty="0"/>
              <a:t>Collins Dictionary</a:t>
            </a:r>
          </a:p>
        </p:txBody>
      </p:sp>
      <p:sp>
        <p:nvSpPr>
          <p:cNvPr id="7" name="Rounded Rectangular Callout 6"/>
          <p:cNvSpPr/>
          <p:nvPr/>
        </p:nvSpPr>
        <p:spPr>
          <a:xfrm>
            <a:off x="1964573" y="4323145"/>
            <a:ext cx="3147752" cy="213861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the </a:t>
            </a:r>
            <a:r>
              <a:rPr lang="en-GB" dirty="0">
                <a:solidFill>
                  <a:srgbClr val="FF0000"/>
                </a:solidFill>
              </a:rPr>
              <a:t>systematic</a:t>
            </a:r>
            <a:r>
              <a:rPr lang="en-GB" dirty="0"/>
              <a:t> investigation into and study of materials and sources in order to </a:t>
            </a:r>
            <a:r>
              <a:rPr lang="en-GB" dirty="0">
                <a:solidFill>
                  <a:srgbClr val="FF0000"/>
                </a:solidFill>
              </a:rPr>
              <a:t>establish</a:t>
            </a:r>
            <a:r>
              <a:rPr lang="en-GB" dirty="0"/>
              <a:t> facts and reach new </a:t>
            </a:r>
            <a:r>
              <a:rPr lang="en-GB" dirty="0">
                <a:solidFill>
                  <a:srgbClr val="FF0000"/>
                </a:solidFill>
              </a:rPr>
              <a:t>conclusions</a:t>
            </a:r>
            <a:r>
              <a:rPr lang="en-GB" dirty="0"/>
              <a:t>.</a:t>
            </a:r>
          </a:p>
          <a:p>
            <a:r>
              <a:rPr lang="en-GB" dirty="0"/>
              <a:t>Oxford Dictionaries</a:t>
            </a:r>
          </a:p>
        </p:txBody>
      </p:sp>
    </p:spTree>
    <p:extLst>
      <p:ext uri="{BB962C8B-B14F-4D97-AF65-F5344CB8AC3E}">
        <p14:creationId xmlns:p14="http://schemas.microsoft.com/office/powerpoint/2010/main" val="12949792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2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6" descr="Magnifying glass and question mark">
            <a:extLst>
              <a:ext uri="{FF2B5EF4-FFF2-40B4-BE49-F238E27FC236}">
                <a16:creationId xmlns:a16="http://schemas.microsoft.com/office/drawing/2014/main" id="{2651A756-C641-1331-F635-0E52F2456DE6}"/>
              </a:ext>
            </a:extLst>
          </p:cNvPr>
          <p:cNvPicPr>
            <a:picLocks noChangeAspect="1"/>
          </p:cNvPicPr>
          <p:nvPr/>
        </p:nvPicPr>
        <p:blipFill rotWithShape="1">
          <a:blip r:embed="rId3"/>
          <a:srcRect/>
          <a:stretch/>
        </p:blipFill>
        <p:spPr>
          <a:xfrm>
            <a:off x="20" y="975"/>
            <a:ext cx="12191980" cy="6858000"/>
          </a:xfrm>
          <a:prstGeom prst="rect">
            <a:avLst/>
          </a:prstGeom>
        </p:spPr>
      </p:pic>
      <p:sp>
        <p:nvSpPr>
          <p:cNvPr id="35" name="Rectangle 30">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ctrTitle"/>
          </p:nvPr>
        </p:nvSpPr>
        <p:spPr>
          <a:xfrm>
            <a:off x="853439" y="1475234"/>
            <a:ext cx="3214307" cy="2901694"/>
          </a:xfrm>
        </p:spPr>
        <p:txBody>
          <a:bodyPr anchor="b">
            <a:normAutofit/>
          </a:bodyPr>
          <a:lstStyle/>
          <a:p>
            <a:r>
              <a:rPr lang="en-US" sz="3700" dirty="0">
                <a:solidFill>
                  <a:srgbClr val="FFFFFF"/>
                </a:solidFill>
                <a:cs typeface="Calibri" panose="020F0502020204030204" pitchFamily="34" charset="0"/>
              </a:rPr>
              <a:t>Why do we research?</a:t>
            </a:r>
            <a:endParaRPr lang="en-GB" sz="3700" dirty="0">
              <a:solidFill>
                <a:srgbClr val="FFFFFF"/>
              </a:solidFill>
              <a:cs typeface="Calibri" panose="020F0502020204030204" pitchFamily="34" charset="0"/>
            </a:endParaRPr>
          </a:p>
        </p:txBody>
      </p:sp>
      <p:sp>
        <p:nvSpPr>
          <p:cNvPr id="5" name="Subtitle 4"/>
          <p:cNvSpPr>
            <a:spLocks noGrp="1"/>
          </p:cNvSpPr>
          <p:nvPr>
            <p:ph type="subTitle" idx="1"/>
          </p:nvPr>
        </p:nvSpPr>
        <p:spPr>
          <a:xfrm>
            <a:off x="853440" y="4608576"/>
            <a:ext cx="3205640" cy="774186"/>
          </a:xfrm>
        </p:spPr>
        <p:txBody>
          <a:bodyPr anchor="t">
            <a:normAutofit/>
          </a:bodyPr>
          <a:lstStyle/>
          <a:p>
            <a:pPr algn="r"/>
            <a:r>
              <a:rPr lang="en-GB" sz="4000" dirty="0">
                <a:solidFill>
                  <a:srgbClr val="FFFFFF"/>
                </a:solidFill>
                <a:latin typeface="+mj-lt"/>
                <a:cs typeface="Calibri" panose="020F0502020204030204" pitchFamily="34" charset="0"/>
              </a:rPr>
              <a:t>Make a list!</a:t>
            </a:r>
          </a:p>
        </p:txBody>
      </p:sp>
      <p:cxnSp>
        <p:nvCxnSpPr>
          <p:cNvPr id="33" name="Straight Connector 32">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FFEA03"/>
            </a:solidFill>
          </a:ln>
        </p:spPr>
        <p:style>
          <a:lnRef idx="1">
            <a:schemeClr val="accent1"/>
          </a:lnRef>
          <a:fillRef idx="0">
            <a:schemeClr val="accent1"/>
          </a:fillRef>
          <a:effectRef idx="0">
            <a:schemeClr val="accent1"/>
          </a:effectRef>
          <a:fontRef idx="minor">
            <a:schemeClr val="tx1"/>
          </a:fontRef>
        </p:style>
      </p:cxnSp>
      <p:pic>
        <p:nvPicPr>
          <p:cNvPr id="11" name="Graphic 10" descr="User outline">
            <a:extLst>
              <a:ext uri="{FF2B5EF4-FFF2-40B4-BE49-F238E27FC236}">
                <a16:creationId xmlns:a16="http://schemas.microsoft.com/office/drawing/2014/main" id="{5839B463-3D91-5622-3260-49AA234C15F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437033" y="138804"/>
            <a:ext cx="533529" cy="533529"/>
          </a:xfrm>
          <a:prstGeom prst="rect">
            <a:avLst/>
          </a:prstGeom>
        </p:spPr>
      </p:pic>
    </p:spTree>
    <p:extLst>
      <p:ext uri="{BB962C8B-B14F-4D97-AF65-F5344CB8AC3E}">
        <p14:creationId xmlns:p14="http://schemas.microsoft.com/office/powerpoint/2010/main" val="3439882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00"/>
                                        <p:tgtEl>
                                          <p:spTgt spid="5">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915" y="2930870"/>
            <a:ext cx="4152028" cy="1499616"/>
          </a:xfrm>
        </p:spPr>
        <p:txBody>
          <a:bodyPr>
            <a:normAutofit/>
          </a:bodyPr>
          <a:lstStyle/>
          <a:p>
            <a:r>
              <a:rPr lang="en-US" dirty="0">
                <a:cs typeface="Calibri" panose="020F0502020204030204" pitchFamily="34" charset="0"/>
              </a:rPr>
              <a:t>Why do we research?</a:t>
            </a:r>
          </a:p>
        </p:txBody>
      </p:sp>
      <p:graphicFrame>
        <p:nvGraphicFramePr>
          <p:cNvPr id="4" name="Diagram 3">
            <a:extLst>
              <a:ext uri="{FF2B5EF4-FFF2-40B4-BE49-F238E27FC236}">
                <a16:creationId xmlns:a16="http://schemas.microsoft.com/office/drawing/2014/main" id="{52E7180E-B539-B981-CE32-47B816CB6308}"/>
              </a:ext>
            </a:extLst>
          </p:cNvPr>
          <p:cNvGraphicFramePr/>
          <p:nvPr>
            <p:extLst>
              <p:ext uri="{D42A27DB-BD31-4B8C-83A1-F6EECF244321}">
                <p14:modId xmlns:p14="http://schemas.microsoft.com/office/powerpoint/2010/main" val="2830617612"/>
              </p:ext>
            </p:extLst>
          </p:nvPr>
        </p:nvGraphicFramePr>
        <p:xfrm>
          <a:off x="4236357" y="8339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6809" y="585216"/>
            <a:ext cx="6304137" cy="1499616"/>
          </a:xfrm>
        </p:spPr>
        <p:txBody>
          <a:bodyPr>
            <a:normAutofit/>
          </a:bodyPr>
          <a:lstStyle/>
          <a:p>
            <a:r>
              <a:rPr lang="en-US" sz="3500" dirty="0">
                <a:cs typeface="Calibri" panose="020F0502020204030204" pitchFamily="34" charset="0"/>
              </a:rPr>
              <a:t>Why do we research?</a:t>
            </a:r>
          </a:p>
        </p:txBody>
      </p:sp>
      <p:sp>
        <p:nvSpPr>
          <p:cNvPr id="3" name="Content Placeholder 2"/>
          <p:cNvSpPr>
            <a:spLocks noGrp="1"/>
          </p:cNvSpPr>
          <p:nvPr>
            <p:ph idx="1"/>
          </p:nvPr>
        </p:nvSpPr>
        <p:spPr>
          <a:xfrm>
            <a:off x="605118" y="2488018"/>
            <a:ext cx="6485828" cy="3821341"/>
          </a:xfrm>
        </p:spPr>
        <p:txBody>
          <a:bodyPr>
            <a:normAutofit/>
          </a:bodyPr>
          <a:lstStyle/>
          <a:p>
            <a:pPr marL="137160" indent="0">
              <a:buNone/>
            </a:pPr>
            <a:r>
              <a:rPr lang="en-GB" sz="2000" dirty="0">
                <a:latin typeface="Calibri" panose="020F0502020204030204" pitchFamily="34" charset="0"/>
                <a:cs typeface="Calibri" panose="020F0502020204030204" pitchFamily="34" charset="0"/>
              </a:rPr>
              <a:t>“You do not have to begin with a ‘problem’. All you need is a general idea that something might be improved. Your general idea may stem from a promising new idea or the recognition that existing practice falls short of aspiration.” </a:t>
            </a:r>
          </a:p>
          <a:p>
            <a:pPr>
              <a:buNone/>
            </a:pPr>
            <a:r>
              <a:rPr lang="en-GB" sz="1700" dirty="0">
                <a:latin typeface="Calibri" panose="020F0502020204030204" pitchFamily="34" charset="0"/>
                <a:cs typeface="Calibri" panose="020F0502020204030204" pitchFamily="34" charset="0"/>
              </a:rPr>
              <a:t>		                      	</a:t>
            </a:r>
            <a:r>
              <a:rPr lang="en-GB" sz="1700" dirty="0" err="1">
                <a:latin typeface="Calibri" panose="020F0502020204030204" pitchFamily="34" charset="0"/>
                <a:cs typeface="Calibri" panose="020F0502020204030204" pitchFamily="34" charset="0"/>
              </a:rPr>
              <a:t>Kemmis</a:t>
            </a:r>
            <a:r>
              <a:rPr lang="en-GB" sz="1700" dirty="0">
                <a:latin typeface="Calibri" panose="020F0502020204030204" pitchFamily="34" charset="0"/>
                <a:cs typeface="Calibri" panose="020F0502020204030204" pitchFamily="34" charset="0"/>
              </a:rPr>
              <a:t> &amp; McTaggart (1988)</a:t>
            </a:r>
          </a:p>
          <a:p>
            <a:pPr>
              <a:buNone/>
            </a:pPr>
            <a:endParaRPr lang="en-GB" sz="1700" dirty="0">
              <a:latin typeface="Calibri" panose="020F0502020204030204" pitchFamily="34" charset="0"/>
              <a:cs typeface="Calibri" panose="020F0502020204030204" pitchFamily="34" charset="0"/>
            </a:endParaRPr>
          </a:p>
          <a:p>
            <a:pPr>
              <a:buNone/>
            </a:pPr>
            <a:endParaRPr lang="en-GB" sz="1700" dirty="0">
              <a:latin typeface="Comic Sans MS" panose="030F0702030302020204" pitchFamily="66" charset="0"/>
            </a:endParaRPr>
          </a:p>
          <a:p>
            <a:pPr>
              <a:buNone/>
            </a:pPr>
            <a:endParaRPr lang="en-GB" sz="1700" dirty="0">
              <a:latin typeface="Comic Sans MS" panose="030F0702030302020204" pitchFamily="66" charset="0"/>
            </a:endParaRPr>
          </a:p>
          <a:p>
            <a:pPr>
              <a:buNone/>
            </a:pPr>
            <a:r>
              <a:rPr lang="en-GB" sz="1700" dirty="0" err="1">
                <a:latin typeface="Calibri" panose="020F0502020204030204" pitchFamily="34" charset="0"/>
                <a:cs typeface="Calibri" panose="020F0502020204030204" pitchFamily="34" charset="0"/>
              </a:rPr>
              <a:t>Kemmis</a:t>
            </a:r>
            <a:r>
              <a:rPr lang="en-GB" sz="1700" dirty="0">
                <a:latin typeface="Calibri" panose="020F0502020204030204" pitchFamily="34" charset="0"/>
                <a:cs typeface="Calibri" panose="020F0502020204030204" pitchFamily="34" charset="0"/>
              </a:rPr>
              <a:t>, S. and McTaggart, R. (eds) (1988) </a:t>
            </a:r>
            <a:r>
              <a:rPr lang="en-GB" sz="1700" i="1" dirty="0">
                <a:latin typeface="Calibri" panose="020F0502020204030204" pitchFamily="34" charset="0"/>
                <a:cs typeface="Calibri" panose="020F0502020204030204" pitchFamily="34" charset="0"/>
              </a:rPr>
              <a:t>The action research planner</a:t>
            </a:r>
            <a:r>
              <a:rPr lang="en-GB" sz="1700" dirty="0">
                <a:latin typeface="Calibri" panose="020F0502020204030204" pitchFamily="34" charset="0"/>
                <a:cs typeface="Calibri" panose="020F0502020204030204" pitchFamily="34" charset="0"/>
              </a:rPr>
              <a:t>. 3rd edition. Belmont, Victoria: Deakin University</a:t>
            </a:r>
          </a:p>
          <a:p>
            <a:pPr>
              <a:buNone/>
            </a:pPr>
            <a:endParaRPr lang="en-GB" sz="1700" dirty="0"/>
          </a:p>
          <a:p>
            <a:endParaRPr lang="en-US" sz="1700" dirty="0"/>
          </a:p>
        </p:txBody>
      </p:sp>
      <p:pic>
        <p:nvPicPr>
          <p:cNvPr id="5" name="Picture 4" descr="Light bulb on yellow background with sketched light beams and cord">
            <a:extLst>
              <a:ext uri="{FF2B5EF4-FFF2-40B4-BE49-F238E27FC236}">
                <a16:creationId xmlns:a16="http://schemas.microsoft.com/office/drawing/2014/main" id="{D908BD97-07C3-E9B7-0A4C-E017AE8A02B4}"/>
              </a:ext>
            </a:extLst>
          </p:cNvPr>
          <p:cNvPicPr>
            <a:picLocks noChangeAspect="1"/>
          </p:cNvPicPr>
          <p:nvPr/>
        </p:nvPicPr>
        <p:blipFill rotWithShape="1">
          <a:blip r:embed="rId3"/>
          <a:srcRect l="51325" r="7067"/>
          <a:stretch/>
        </p:blipFill>
        <p:spPr>
          <a:xfrm>
            <a:off x="7552266" y="10"/>
            <a:ext cx="4639733" cy="685799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9">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ctrTitle"/>
          </p:nvPr>
        </p:nvSpPr>
        <p:spPr>
          <a:xfrm>
            <a:off x="613611" y="685892"/>
            <a:ext cx="3566407" cy="3794020"/>
          </a:xfrm>
        </p:spPr>
        <p:txBody>
          <a:bodyPr anchor="b">
            <a:normAutofit/>
          </a:bodyPr>
          <a:lstStyle/>
          <a:p>
            <a:r>
              <a:rPr lang="en-GB" sz="4000" dirty="0">
                <a:cs typeface="Calibri" panose="020F0502020204030204" pitchFamily="34" charset="0"/>
              </a:rPr>
              <a:t>What are the features of a SKILLED RESEARCHER?</a:t>
            </a:r>
          </a:p>
        </p:txBody>
      </p:sp>
      <p:sp>
        <p:nvSpPr>
          <p:cNvPr id="5" name="Subtitle 4"/>
          <p:cNvSpPr>
            <a:spLocks noGrp="1"/>
          </p:cNvSpPr>
          <p:nvPr>
            <p:ph type="subTitle" idx="1"/>
          </p:nvPr>
        </p:nvSpPr>
        <p:spPr>
          <a:xfrm>
            <a:off x="613611" y="4684242"/>
            <a:ext cx="3566407" cy="1463040"/>
          </a:xfrm>
        </p:spPr>
        <p:txBody>
          <a:bodyPr anchor="t">
            <a:normAutofit/>
          </a:bodyPr>
          <a:lstStyle/>
          <a:p>
            <a:pPr algn="r"/>
            <a:endParaRPr lang="en-GB" sz="1600"/>
          </a:p>
        </p:txBody>
      </p:sp>
      <p:cxnSp>
        <p:nvCxnSpPr>
          <p:cNvPr id="27" name="Straight Connector 21">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5557" y="4593863"/>
            <a:ext cx="2926080" cy="0"/>
          </a:xfrm>
          <a:prstGeom prst="line">
            <a:avLst/>
          </a:prstGeom>
          <a:ln w="19050">
            <a:solidFill>
              <a:srgbClr val="A62653"/>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9F566492-A96E-9D94-8014-85F1075BA93E}"/>
              </a:ext>
            </a:extLst>
          </p:cNvPr>
          <p:cNvPicPr>
            <a:picLocks noChangeAspect="1"/>
          </p:cNvPicPr>
          <p:nvPr/>
        </p:nvPicPr>
        <p:blipFill rotWithShape="1">
          <a:blip r:embed="rId3"/>
          <a:srcRect l="14081" r="12318" b="2"/>
          <a:stretch/>
        </p:blipFill>
        <p:spPr>
          <a:xfrm>
            <a:off x="4658258" y="975"/>
            <a:ext cx="7533742" cy="6858000"/>
          </a:xfrm>
          <a:prstGeom prst="rect">
            <a:avLst/>
          </a:prstGeom>
        </p:spPr>
      </p:pic>
    </p:spTree>
    <p:extLst>
      <p:ext uri="{BB962C8B-B14F-4D97-AF65-F5344CB8AC3E}">
        <p14:creationId xmlns:p14="http://schemas.microsoft.com/office/powerpoint/2010/main" val="16676363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DAC90-D377-8251-B146-F2AF190F14EB}"/>
              </a:ext>
            </a:extLst>
          </p:cNvPr>
          <p:cNvSpPr>
            <a:spLocks noGrp="1"/>
          </p:cNvSpPr>
          <p:nvPr>
            <p:ph type="title"/>
          </p:nvPr>
        </p:nvSpPr>
        <p:spPr>
          <a:xfrm>
            <a:off x="1024128" y="585216"/>
            <a:ext cx="6066818" cy="1499616"/>
          </a:xfrm>
        </p:spPr>
        <p:txBody>
          <a:bodyPr>
            <a:normAutofit/>
          </a:bodyPr>
          <a:lstStyle/>
          <a:p>
            <a:endParaRPr lang="en-GB"/>
          </a:p>
        </p:txBody>
      </p:sp>
      <p:pic>
        <p:nvPicPr>
          <p:cNvPr id="10" name="Content Placeholder 9" descr="A group of ovals with a yellow center&#10;&#10;Description automatically generated">
            <a:extLst>
              <a:ext uri="{FF2B5EF4-FFF2-40B4-BE49-F238E27FC236}">
                <a16:creationId xmlns:a16="http://schemas.microsoft.com/office/drawing/2014/main" id="{DBAC2A4A-1CCB-181D-5C0B-28C8AB83BA94}"/>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86403" y="-238834"/>
            <a:ext cx="9780890" cy="7335668"/>
          </a:xfrm>
        </p:spPr>
      </p:pic>
      <p:sp>
        <p:nvSpPr>
          <p:cNvPr id="13" name="TextBox 12">
            <a:extLst>
              <a:ext uri="{FF2B5EF4-FFF2-40B4-BE49-F238E27FC236}">
                <a16:creationId xmlns:a16="http://schemas.microsoft.com/office/drawing/2014/main" id="{649C5085-5A92-2256-710F-D5B585498804}"/>
              </a:ext>
            </a:extLst>
          </p:cNvPr>
          <p:cNvSpPr txBox="1"/>
          <p:nvPr/>
        </p:nvSpPr>
        <p:spPr>
          <a:xfrm>
            <a:off x="4529158" y="2763874"/>
            <a:ext cx="2242944" cy="430887"/>
          </a:xfrm>
          <a:prstGeom prst="rect">
            <a:avLst/>
          </a:prstGeom>
          <a:noFill/>
        </p:spPr>
        <p:txBody>
          <a:bodyPr wrap="square" rtlCol="0">
            <a:spAutoFit/>
          </a:bodyPr>
          <a:lstStyle/>
          <a:p>
            <a:r>
              <a:rPr lang="en-GB" sz="2200" dirty="0"/>
              <a:t>Skilled researcher</a:t>
            </a:r>
          </a:p>
        </p:txBody>
      </p:sp>
      <p:pic>
        <p:nvPicPr>
          <p:cNvPr id="3" name="Picture 4" descr="See the source image">
            <a:extLst>
              <a:ext uri="{FF2B5EF4-FFF2-40B4-BE49-F238E27FC236}">
                <a16:creationId xmlns:a16="http://schemas.microsoft.com/office/drawing/2014/main" id="{0B6513BF-8B10-7BDE-5170-7805779520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23179" y="157497"/>
            <a:ext cx="728044" cy="728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47040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860BD7-423D-96B5-25E6-A7529DE4A242}"/>
              </a:ext>
            </a:extLst>
          </p:cNvPr>
          <p:cNvSpPr>
            <a:spLocks noGrp="1"/>
          </p:cNvSpPr>
          <p:nvPr>
            <p:ph type="ctrTitle"/>
          </p:nvPr>
        </p:nvSpPr>
        <p:spPr>
          <a:xfrm>
            <a:off x="457200" y="4960137"/>
            <a:ext cx="7772400" cy="1463040"/>
          </a:xfrm>
        </p:spPr>
        <p:txBody>
          <a:bodyPr>
            <a:normAutofit/>
          </a:bodyPr>
          <a:lstStyle/>
          <a:p>
            <a:r>
              <a:rPr lang="en-GB" dirty="0"/>
              <a:t>The research process</a:t>
            </a:r>
          </a:p>
        </p:txBody>
      </p:sp>
      <p:sp>
        <p:nvSpPr>
          <p:cNvPr id="5" name="Subtitle 4">
            <a:extLst>
              <a:ext uri="{FF2B5EF4-FFF2-40B4-BE49-F238E27FC236}">
                <a16:creationId xmlns:a16="http://schemas.microsoft.com/office/drawing/2014/main" id="{399EB9E9-B169-82B9-CAE7-8B887FF3AFEE}"/>
              </a:ext>
            </a:extLst>
          </p:cNvPr>
          <p:cNvSpPr>
            <a:spLocks noGrp="1"/>
          </p:cNvSpPr>
          <p:nvPr>
            <p:ph type="subTitle" idx="1"/>
          </p:nvPr>
        </p:nvSpPr>
        <p:spPr>
          <a:xfrm>
            <a:off x="8610600" y="4960137"/>
            <a:ext cx="3200400" cy="1463040"/>
          </a:xfrm>
        </p:spPr>
        <p:txBody>
          <a:bodyPr>
            <a:normAutofit/>
          </a:bodyPr>
          <a:lstStyle/>
          <a:p>
            <a:endParaRPr lang="en-GB"/>
          </a:p>
        </p:txBody>
      </p:sp>
      <p:pic>
        <p:nvPicPr>
          <p:cNvPr id="7" name="Picture 6">
            <a:extLst>
              <a:ext uri="{FF2B5EF4-FFF2-40B4-BE49-F238E27FC236}">
                <a16:creationId xmlns:a16="http://schemas.microsoft.com/office/drawing/2014/main" id="{5B30D771-3F4A-AF9C-28EF-B0889865810F}"/>
              </a:ext>
            </a:extLst>
          </p:cNvPr>
          <p:cNvPicPr>
            <a:picLocks noChangeAspect="1"/>
          </p:cNvPicPr>
          <p:nvPr/>
        </p:nvPicPr>
        <p:blipFill rotWithShape="1">
          <a:blip r:embed="rId2"/>
          <a:srcRect t="18679" b="15819"/>
          <a:stretch/>
        </p:blipFill>
        <p:spPr>
          <a:xfrm>
            <a:off x="20" y="10"/>
            <a:ext cx="12191980" cy="4571990"/>
          </a:xfrm>
          <a:prstGeom prst="rect">
            <a:avLst/>
          </a:prstGeom>
        </p:spPr>
      </p:pic>
    </p:spTree>
    <p:extLst>
      <p:ext uri="{BB962C8B-B14F-4D97-AF65-F5344CB8AC3E}">
        <p14:creationId xmlns:p14="http://schemas.microsoft.com/office/powerpoint/2010/main" val="5533517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0155A-79A4-F7A3-EEEE-EDD38F20E88D}"/>
              </a:ext>
            </a:extLst>
          </p:cNvPr>
          <p:cNvSpPr>
            <a:spLocks noGrp="1"/>
          </p:cNvSpPr>
          <p:nvPr>
            <p:ph type="title"/>
          </p:nvPr>
        </p:nvSpPr>
        <p:spPr>
          <a:xfrm>
            <a:off x="1024129" y="585216"/>
            <a:ext cx="5210416" cy="1499616"/>
          </a:xfrm>
        </p:spPr>
        <p:txBody>
          <a:bodyPr>
            <a:normAutofit/>
          </a:bodyPr>
          <a:lstStyle/>
          <a:p>
            <a:r>
              <a:rPr lang="en-GB" dirty="0"/>
              <a:t>The research process</a:t>
            </a:r>
          </a:p>
        </p:txBody>
      </p:sp>
      <p:sp>
        <p:nvSpPr>
          <p:cNvPr id="9" name="Content Placeholder 8">
            <a:extLst>
              <a:ext uri="{FF2B5EF4-FFF2-40B4-BE49-F238E27FC236}">
                <a16:creationId xmlns:a16="http://schemas.microsoft.com/office/drawing/2014/main" id="{9FFF44A5-F786-AE82-9AD7-348D31DB7225}"/>
              </a:ext>
            </a:extLst>
          </p:cNvPr>
          <p:cNvSpPr>
            <a:spLocks noGrp="1"/>
          </p:cNvSpPr>
          <p:nvPr>
            <p:ph idx="1"/>
          </p:nvPr>
        </p:nvSpPr>
        <p:spPr>
          <a:xfrm>
            <a:off x="1024128" y="2286000"/>
            <a:ext cx="4429615" cy="3931920"/>
          </a:xfrm>
        </p:spPr>
        <p:txBody>
          <a:bodyPr>
            <a:normAutofit/>
          </a:bodyPr>
          <a:lstStyle/>
          <a:p>
            <a:r>
              <a:rPr lang="en-US" dirty="0"/>
              <a:t>Step-by-step or a cycle of activity?</a:t>
            </a:r>
          </a:p>
        </p:txBody>
      </p:sp>
      <p:pic>
        <p:nvPicPr>
          <p:cNvPr id="5" name="Content Placeholder 4" descr="A diagram of a research process&#10;&#10;Description automatically generated">
            <a:extLst>
              <a:ext uri="{FF2B5EF4-FFF2-40B4-BE49-F238E27FC236}">
                <a16:creationId xmlns:a16="http://schemas.microsoft.com/office/drawing/2014/main" id="{648E49BC-F097-0897-AC18-13F7AD030B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47212" y="301758"/>
            <a:ext cx="6033635" cy="6317944"/>
          </a:xfrm>
          <a:prstGeom prst="rect">
            <a:avLst/>
          </a:prstGeom>
        </p:spPr>
      </p:pic>
      <p:sp>
        <p:nvSpPr>
          <p:cNvPr id="6" name="Oval 5">
            <a:extLst>
              <a:ext uri="{FF2B5EF4-FFF2-40B4-BE49-F238E27FC236}">
                <a16:creationId xmlns:a16="http://schemas.microsoft.com/office/drawing/2014/main" id="{D7BE34BF-E3C7-D5DF-F8C3-2AB3614C9CB7}"/>
              </a:ext>
            </a:extLst>
          </p:cNvPr>
          <p:cNvSpPr/>
          <p:nvPr/>
        </p:nvSpPr>
        <p:spPr>
          <a:xfrm>
            <a:off x="5411585" y="5556504"/>
            <a:ext cx="1368829" cy="116378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C865956E-52F7-E824-53B4-EDD834BFB3A2}"/>
              </a:ext>
            </a:extLst>
          </p:cNvPr>
          <p:cNvSpPr/>
          <p:nvPr/>
        </p:nvSpPr>
        <p:spPr>
          <a:xfrm>
            <a:off x="10776066" y="5738553"/>
            <a:ext cx="1368829" cy="116378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686554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2A2276CA-565A-C7AB-B280-BBE1CB113D80}"/>
              </a:ext>
            </a:extLst>
          </p:cNvPr>
          <p:cNvSpPr>
            <a:spLocks noGrp="1"/>
          </p:cNvSpPr>
          <p:nvPr>
            <p:ph idx="1"/>
          </p:nvPr>
        </p:nvSpPr>
        <p:spPr>
          <a:xfrm>
            <a:off x="520931" y="2286000"/>
            <a:ext cx="3956858" cy="3931920"/>
          </a:xfrm>
        </p:spPr>
        <p:txBody>
          <a:bodyPr>
            <a:noAutofit/>
          </a:bodyPr>
          <a:lstStyle/>
          <a:p>
            <a:pPr marL="0" indent="0">
              <a:buNone/>
            </a:pPr>
            <a:r>
              <a:rPr lang="en-GB" sz="2000" dirty="0">
                <a:solidFill>
                  <a:srgbClr val="1E1E1E"/>
                </a:solidFill>
                <a:latin typeface="Calibri" panose="020F0502020204030204" pitchFamily="34" charset="0"/>
              </a:rPr>
              <a:t>S</a:t>
            </a:r>
            <a:r>
              <a:rPr lang="en-GB" sz="2000" b="0" i="0" dirty="0">
                <a:solidFill>
                  <a:srgbClr val="1E1E1E"/>
                </a:solidFill>
                <a:effectLst/>
                <a:latin typeface="Calibri" panose="020F0502020204030204" pitchFamily="34" charset="0"/>
              </a:rPr>
              <a:t>tart from the outside and peel each layer away until you reach the core. </a:t>
            </a:r>
          </a:p>
          <a:p>
            <a:pPr marL="0" indent="0">
              <a:buNone/>
            </a:pPr>
            <a:r>
              <a:rPr lang="en-GB" sz="2000" b="0" i="0" dirty="0">
                <a:solidFill>
                  <a:srgbClr val="1E1E1E"/>
                </a:solidFill>
                <a:effectLst/>
                <a:latin typeface="Calibri" panose="020F0502020204030204" pitchFamily="34" charset="0"/>
              </a:rPr>
              <a:t>These layers are broken up into six main areas: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philosophy;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approach;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methodology choices; </a:t>
            </a:r>
          </a:p>
          <a:p>
            <a:pPr>
              <a:buFont typeface="Arial" panose="020B0604020202020204" pitchFamily="34" charset="0"/>
              <a:buChar char="•"/>
            </a:pPr>
            <a:r>
              <a:rPr lang="en-GB" sz="2000" dirty="0">
                <a:solidFill>
                  <a:srgbClr val="1E1E1E"/>
                </a:solidFill>
                <a:latin typeface="Calibri" panose="020F0502020204030204" pitchFamily="34" charset="0"/>
              </a:rPr>
              <a:t> r</a:t>
            </a:r>
            <a:r>
              <a:rPr lang="en-GB" sz="2000" b="0" i="0" dirty="0">
                <a:solidFill>
                  <a:srgbClr val="1E1E1E"/>
                </a:solidFill>
                <a:effectLst/>
                <a:latin typeface="Calibri" panose="020F0502020204030204" pitchFamily="34" charset="0"/>
              </a:rPr>
              <a:t>esearch strategy; </a:t>
            </a:r>
          </a:p>
          <a:p>
            <a:pPr>
              <a:buFont typeface="Arial" panose="020B0604020202020204" pitchFamily="34" charset="0"/>
              <a:buChar char="•"/>
            </a:pPr>
            <a:r>
              <a:rPr lang="en-GB" sz="2000" b="0" i="0" dirty="0">
                <a:solidFill>
                  <a:srgbClr val="1E1E1E"/>
                </a:solidFill>
                <a:effectLst/>
                <a:latin typeface="Calibri" panose="020F0502020204030204" pitchFamily="34" charset="0"/>
              </a:rPr>
              <a:t> time horizons; </a:t>
            </a:r>
            <a:endParaRPr lang="en-GB" sz="2000" dirty="0">
              <a:solidFill>
                <a:srgbClr val="1E1E1E"/>
              </a:solidFill>
              <a:latin typeface="Calibri" panose="020F0502020204030204" pitchFamily="34" charset="0"/>
            </a:endParaRPr>
          </a:p>
          <a:p>
            <a:pPr>
              <a:buFont typeface="Arial" panose="020B0604020202020204" pitchFamily="34" charset="0"/>
              <a:buChar char="•"/>
            </a:pPr>
            <a:r>
              <a:rPr lang="en-GB" sz="2000" dirty="0">
                <a:solidFill>
                  <a:srgbClr val="1E1E1E"/>
                </a:solidFill>
                <a:latin typeface="Calibri" panose="020F0502020204030204" pitchFamily="34" charset="0"/>
              </a:rPr>
              <a:t> d</a:t>
            </a:r>
            <a:r>
              <a:rPr lang="en-GB" sz="2000" b="0" i="0" dirty="0">
                <a:solidFill>
                  <a:srgbClr val="1E1E1E"/>
                </a:solidFill>
                <a:effectLst/>
                <a:latin typeface="Calibri" panose="020F0502020204030204" pitchFamily="34" charset="0"/>
              </a:rPr>
              <a:t>ata collection techniques and analysis.</a:t>
            </a:r>
            <a:endParaRPr lang="en-US" sz="2000" dirty="0"/>
          </a:p>
        </p:txBody>
      </p:sp>
      <p:pic>
        <p:nvPicPr>
          <p:cNvPr id="5" name="Content Placeholder 4" descr="A diagram of a scientific process&#10;&#10;Description automatically generated">
            <a:extLst>
              <a:ext uri="{FF2B5EF4-FFF2-40B4-BE49-F238E27FC236}">
                <a16:creationId xmlns:a16="http://schemas.microsoft.com/office/drawing/2014/main" id="{B09D0D1C-C0AE-E486-C48F-A5CFB1C357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8820" y="585216"/>
            <a:ext cx="7735513" cy="5588909"/>
          </a:xfrm>
          <a:prstGeom prst="rect">
            <a:avLst/>
          </a:prstGeom>
        </p:spPr>
      </p:pic>
      <p:sp>
        <p:nvSpPr>
          <p:cNvPr id="6" name="Oval 5">
            <a:extLst>
              <a:ext uri="{FF2B5EF4-FFF2-40B4-BE49-F238E27FC236}">
                <a16:creationId xmlns:a16="http://schemas.microsoft.com/office/drawing/2014/main" id="{59B1AF84-1503-975C-03EA-C682B9D1A5AE}"/>
              </a:ext>
            </a:extLst>
          </p:cNvPr>
          <p:cNvSpPr/>
          <p:nvPr/>
        </p:nvSpPr>
        <p:spPr>
          <a:xfrm>
            <a:off x="3992391" y="5207661"/>
            <a:ext cx="1368829" cy="116378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6D60989B-A0EB-FB68-20AF-003C808E730C}"/>
              </a:ext>
            </a:extLst>
          </p:cNvPr>
          <p:cNvSpPr/>
          <p:nvPr/>
        </p:nvSpPr>
        <p:spPr>
          <a:xfrm>
            <a:off x="10725504" y="5459260"/>
            <a:ext cx="1368829" cy="116378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4DAF345-B733-A6D1-0C8F-13A9D075325F}"/>
              </a:ext>
            </a:extLst>
          </p:cNvPr>
          <p:cNvSpPr>
            <a:spLocks noGrp="1"/>
          </p:cNvSpPr>
          <p:nvPr>
            <p:ph type="title"/>
          </p:nvPr>
        </p:nvSpPr>
        <p:spPr>
          <a:xfrm>
            <a:off x="826993" y="585216"/>
            <a:ext cx="4672853" cy="1499616"/>
          </a:xfrm>
        </p:spPr>
        <p:txBody>
          <a:bodyPr>
            <a:normAutofit/>
          </a:bodyPr>
          <a:lstStyle/>
          <a:p>
            <a:r>
              <a:rPr lang="en-GB" sz="4000" dirty="0"/>
              <a:t>The research onion</a:t>
            </a:r>
          </a:p>
        </p:txBody>
      </p:sp>
      <p:sp>
        <p:nvSpPr>
          <p:cNvPr id="3" name="TextBox 2">
            <a:extLst>
              <a:ext uri="{FF2B5EF4-FFF2-40B4-BE49-F238E27FC236}">
                <a16:creationId xmlns:a16="http://schemas.microsoft.com/office/drawing/2014/main" id="{860E8FD1-54C4-D1A2-5FD5-146E87D006D8}"/>
              </a:ext>
            </a:extLst>
          </p:cNvPr>
          <p:cNvSpPr txBox="1"/>
          <p:nvPr/>
        </p:nvSpPr>
        <p:spPr>
          <a:xfrm>
            <a:off x="9531242" y="6056683"/>
            <a:ext cx="2388524" cy="369332"/>
          </a:xfrm>
          <a:prstGeom prst="rect">
            <a:avLst/>
          </a:prstGeom>
          <a:noFill/>
        </p:spPr>
        <p:txBody>
          <a:bodyPr wrap="square" rtlCol="0">
            <a:spAutoFit/>
          </a:bodyPr>
          <a:lstStyle/>
          <a:p>
            <a:r>
              <a:rPr lang="en-GB" b="0" i="0" dirty="0">
                <a:solidFill>
                  <a:srgbClr val="1E1E1E"/>
                </a:solidFill>
                <a:effectLst/>
                <a:latin typeface="Calibri" panose="020F0502020204030204" pitchFamily="34" charset="0"/>
              </a:rPr>
              <a:t>(Saunders et al., 2007)</a:t>
            </a:r>
            <a:endParaRPr lang="en-GB" dirty="0"/>
          </a:p>
        </p:txBody>
      </p:sp>
    </p:spTree>
    <p:extLst>
      <p:ext uri="{BB962C8B-B14F-4D97-AF65-F5344CB8AC3E}">
        <p14:creationId xmlns:p14="http://schemas.microsoft.com/office/powerpoint/2010/main" val="27232903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F2C1240-C6C2-E79B-4E84-5A65923680B2}"/>
              </a:ext>
            </a:extLst>
          </p:cNvPr>
          <p:cNvPicPr>
            <a:picLocks noGrp="1" noChangeAspect="1"/>
          </p:cNvPicPr>
          <p:nvPr>
            <p:ph idx="1"/>
          </p:nvPr>
        </p:nvPicPr>
        <p:blipFill rotWithShape="1">
          <a:blip r:embed="rId3"/>
          <a:srcRect r="-1" b="4333"/>
          <a:stretch/>
        </p:blipFill>
        <p:spPr>
          <a:xfrm>
            <a:off x="-243731" y="-63141"/>
            <a:ext cx="12861629" cy="6921141"/>
          </a:xfrm>
          <a:prstGeom prst="rect">
            <a:avLst/>
          </a:prstGeom>
        </p:spPr>
      </p:pic>
      <p:sp>
        <p:nvSpPr>
          <p:cNvPr id="2" name="TextBox 1">
            <a:extLst>
              <a:ext uri="{FF2B5EF4-FFF2-40B4-BE49-F238E27FC236}">
                <a16:creationId xmlns:a16="http://schemas.microsoft.com/office/drawing/2014/main" id="{D3D5D9E8-6461-1E2D-4B0B-03EDB9186050}"/>
              </a:ext>
            </a:extLst>
          </p:cNvPr>
          <p:cNvSpPr txBox="1"/>
          <p:nvPr/>
        </p:nvSpPr>
        <p:spPr>
          <a:xfrm>
            <a:off x="10963687" y="1285703"/>
            <a:ext cx="369332" cy="1224742"/>
          </a:xfrm>
          <a:prstGeom prst="rect">
            <a:avLst/>
          </a:prstGeom>
          <a:noFill/>
        </p:spPr>
        <p:txBody>
          <a:bodyPr vert="eaVert" wrap="square" rtlCol="0">
            <a:spAutoFit/>
          </a:bodyPr>
          <a:lstStyle/>
          <a:p>
            <a:r>
              <a:rPr lang="en-GB" sz="1200" dirty="0"/>
              <a:t>Conceptualisation</a:t>
            </a:r>
          </a:p>
        </p:txBody>
      </p:sp>
      <p:sp>
        <p:nvSpPr>
          <p:cNvPr id="3" name="TextBox 2">
            <a:extLst>
              <a:ext uri="{FF2B5EF4-FFF2-40B4-BE49-F238E27FC236}">
                <a16:creationId xmlns:a16="http://schemas.microsoft.com/office/drawing/2014/main" id="{3154EAA0-6D22-036C-10CF-41F4459EC301}"/>
              </a:ext>
            </a:extLst>
          </p:cNvPr>
          <p:cNvSpPr txBox="1"/>
          <p:nvPr/>
        </p:nvSpPr>
        <p:spPr>
          <a:xfrm>
            <a:off x="10963687" y="2510445"/>
            <a:ext cx="369332" cy="1612669"/>
          </a:xfrm>
          <a:prstGeom prst="rect">
            <a:avLst/>
          </a:prstGeom>
          <a:noFill/>
        </p:spPr>
        <p:txBody>
          <a:bodyPr vert="eaVert" wrap="square" rtlCol="0">
            <a:spAutoFit/>
          </a:bodyPr>
          <a:lstStyle/>
          <a:p>
            <a:r>
              <a:rPr lang="en-GB" sz="1200" dirty="0"/>
              <a:t>Contextualisation</a:t>
            </a:r>
          </a:p>
        </p:txBody>
      </p:sp>
    </p:spTree>
    <p:extLst>
      <p:ext uri="{BB962C8B-B14F-4D97-AF65-F5344CB8AC3E}">
        <p14:creationId xmlns:p14="http://schemas.microsoft.com/office/powerpoint/2010/main" val="5892641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F2C1240-C6C2-E79B-4E84-5A65923680B2}"/>
              </a:ext>
            </a:extLst>
          </p:cNvPr>
          <p:cNvPicPr>
            <a:picLocks noGrp="1" noChangeAspect="1"/>
          </p:cNvPicPr>
          <p:nvPr>
            <p:ph idx="1"/>
          </p:nvPr>
        </p:nvPicPr>
        <p:blipFill rotWithShape="1">
          <a:blip r:embed="rId3"/>
          <a:srcRect r="-1" b="4333"/>
          <a:stretch/>
        </p:blipFill>
        <p:spPr>
          <a:xfrm>
            <a:off x="-243731" y="-63141"/>
            <a:ext cx="12861629" cy="6921141"/>
          </a:xfrm>
          <a:prstGeom prst="rect">
            <a:avLst/>
          </a:prstGeom>
        </p:spPr>
      </p:pic>
      <p:sp>
        <p:nvSpPr>
          <p:cNvPr id="2" name="TextBox 1">
            <a:extLst>
              <a:ext uri="{FF2B5EF4-FFF2-40B4-BE49-F238E27FC236}">
                <a16:creationId xmlns:a16="http://schemas.microsoft.com/office/drawing/2014/main" id="{D3D5D9E8-6461-1E2D-4B0B-03EDB9186050}"/>
              </a:ext>
            </a:extLst>
          </p:cNvPr>
          <p:cNvSpPr txBox="1"/>
          <p:nvPr/>
        </p:nvSpPr>
        <p:spPr>
          <a:xfrm>
            <a:off x="10963687" y="1285703"/>
            <a:ext cx="369332" cy="1224742"/>
          </a:xfrm>
          <a:prstGeom prst="rect">
            <a:avLst/>
          </a:prstGeom>
          <a:noFill/>
        </p:spPr>
        <p:txBody>
          <a:bodyPr vert="eaVert" wrap="square" rtlCol="0">
            <a:spAutoFit/>
          </a:bodyPr>
          <a:lstStyle/>
          <a:p>
            <a:r>
              <a:rPr lang="en-GB" sz="1200" dirty="0"/>
              <a:t>Conceptualisation</a:t>
            </a:r>
          </a:p>
        </p:txBody>
      </p:sp>
      <p:sp>
        <p:nvSpPr>
          <p:cNvPr id="3" name="TextBox 2">
            <a:extLst>
              <a:ext uri="{FF2B5EF4-FFF2-40B4-BE49-F238E27FC236}">
                <a16:creationId xmlns:a16="http://schemas.microsoft.com/office/drawing/2014/main" id="{3154EAA0-6D22-036C-10CF-41F4459EC301}"/>
              </a:ext>
            </a:extLst>
          </p:cNvPr>
          <p:cNvSpPr txBox="1"/>
          <p:nvPr/>
        </p:nvSpPr>
        <p:spPr>
          <a:xfrm>
            <a:off x="10963687" y="2510445"/>
            <a:ext cx="369332" cy="1612669"/>
          </a:xfrm>
          <a:prstGeom prst="rect">
            <a:avLst/>
          </a:prstGeom>
          <a:noFill/>
        </p:spPr>
        <p:txBody>
          <a:bodyPr vert="eaVert" wrap="square" rtlCol="0">
            <a:spAutoFit/>
          </a:bodyPr>
          <a:lstStyle/>
          <a:p>
            <a:r>
              <a:rPr lang="en-GB" sz="1200" dirty="0"/>
              <a:t>Contextualisation</a:t>
            </a:r>
          </a:p>
        </p:txBody>
      </p:sp>
      <p:sp>
        <p:nvSpPr>
          <p:cNvPr id="5" name="TextBox 4">
            <a:extLst>
              <a:ext uri="{FF2B5EF4-FFF2-40B4-BE49-F238E27FC236}">
                <a16:creationId xmlns:a16="http://schemas.microsoft.com/office/drawing/2014/main" id="{0B46506C-1F2C-0A77-6751-D2351FAD0AF5}"/>
              </a:ext>
            </a:extLst>
          </p:cNvPr>
          <p:cNvSpPr txBox="1"/>
          <p:nvPr/>
        </p:nvSpPr>
        <p:spPr>
          <a:xfrm>
            <a:off x="1102822" y="1374371"/>
            <a:ext cx="9592887" cy="1335578"/>
          </a:xfrm>
          <a:prstGeom prst="rect">
            <a:avLst/>
          </a:prstGeom>
          <a:noFill/>
          <a:ln w="5715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15094475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hat&#10;&#10;Description automatically generated">
            <a:extLst>
              <a:ext uri="{FF2B5EF4-FFF2-40B4-BE49-F238E27FC236}">
                <a16:creationId xmlns:a16="http://schemas.microsoft.com/office/drawing/2014/main" id="{1A441748-CE90-523E-D3FF-D8F6A1D79B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35" y="1606925"/>
            <a:ext cx="12182491" cy="1938125"/>
          </a:xfrm>
          <a:prstGeom prst="rect">
            <a:avLst/>
          </a:prstGeom>
        </p:spPr>
      </p:pic>
      <p:sp>
        <p:nvSpPr>
          <p:cNvPr id="8" name="Title 7">
            <a:extLst>
              <a:ext uri="{FF2B5EF4-FFF2-40B4-BE49-F238E27FC236}">
                <a16:creationId xmlns:a16="http://schemas.microsoft.com/office/drawing/2014/main" id="{F7015F23-A1E0-3753-79A1-87937B38830E}"/>
              </a:ext>
            </a:extLst>
          </p:cNvPr>
          <p:cNvSpPr>
            <a:spLocks noGrp="1"/>
          </p:cNvSpPr>
          <p:nvPr>
            <p:ph type="title"/>
          </p:nvPr>
        </p:nvSpPr>
        <p:spPr/>
        <p:txBody>
          <a:bodyPr/>
          <a:lstStyle/>
          <a:p>
            <a:r>
              <a:rPr lang="en-GB" dirty="0"/>
              <a:t>1. Conceptualisation</a:t>
            </a:r>
          </a:p>
        </p:txBody>
      </p:sp>
      <p:sp>
        <p:nvSpPr>
          <p:cNvPr id="9" name="Content Placeholder 8">
            <a:extLst>
              <a:ext uri="{FF2B5EF4-FFF2-40B4-BE49-F238E27FC236}">
                <a16:creationId xmlns:a16="http://schemas.microsoft.com/office/drawing/2014/main" id="{82FDAD55-0D2B-83C2-80A0-84BDE851C216}"/>
              </a:ext>
            </a:extLst>
          </p:cNvPr>
          <p:cNvSpPr>
            <a:spLocks noGrp="1"/>
          </p:cNvSpPr>
          <p:nvPr>
            <p:ph idx="1"/>
          </p:nvPr>
        </p:nvSpPr>
        <p:spPr>
          <a:xfrm>
            <a:off x="1024128" y="3805518"/>
            <a:ext cx="9720073" cy="2770094"/>
          </a:xfrm>
        </p:spPr>
        <p:txBody>
          <a:bodyPr>
            <a:normAutofit/>
          </a:bodyPr>
          <a:lstStyle/>
          <a:p>
            <a:r>
              <a:rPr lang="en-GB" b="1" dirty="0"/>
              <a:t>Step One: What is the topic? </a:t>
            </a:r>
          </a:p>
          <a:p>
            <a:r>
              <a:rPr lang="en-GB" b="1" dirty="0"/>
              <a:t>The first step of any project is to determine what you want to study. </a:t>
            </a:r>
          </a:p>
          <a:p>
            <a:endParaRPr lang="en-GB" dirty="0"/>
          </a:p>
          <a:p>
            <a:r>
              <a:rPr lang="en-GB" dirty="0">
                <a:solidFill>
                  <a:schemeClr val="tx1">
                    <a:lumMod val="50000"/>
                    <a:lumOff val="50000"/>
                  </a:schemeClr>
                </a:solidFill>
              </a:rPr>
              <a:t>Step Two: What is my problem? Why should anyone care about my problem? </a:t>
            </a:r>
          </a:p>
          <a:p>
            <a:r>
              <a:rPr lang="en-GB" dirty="0">
                <a:solidFill>
                  <a:schemeClr val="tx1">
                    <a:lumMod val="50000"/>
                    <a:lumOff val="50000"/>
                  </a:schemeClr>
                </a:solidFill>
              </a:rPr>
              <a:t>You must then establish the problem your project hopes to solve, including filling in a gap or extending the literature in a new and exciting direction.</a:t>
            </a:r>
            <a:endParaRPr lang="en-GB" b="0" i="0" dirty="0">
              <a:solidFill>
                <a:schemeClr val="tx1">
                  <a:lumMod val="50000"/>
                  <a:lumOff val="50000"/>
                </a:schemeClr>
              </a:solidFill>
              <a:effectLst/>
              <a:latin typeface="Arial" panose="020B0604020202020204" pitchFamily="34" charset="0"/>
            </a:endParaRPr>
          </a:p>
        </p:txBody>
      </p:sp>
    </p:spTree>
    <p:extLst>
      <p:ext uri="{BB962C8B-B14F-4D97-AF65-F5344CB8AC3E}">
        <p14:creationId xmlns:p14="http://schemas.microsoft.com/office/powerpoint/2010/main" val="25942808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348E-10C0-8DE2-D483-79D12E572107}"/>
              </a:ext>
            </a:extLst>
          </p:cNvPr>
          <p:cNvSpPr>
            <a:spLocks noGrp="1"/>
          </p:cNvSpPr>
          <p:nvPr>
            <p:ph type="title"/>
          </p:nvPr>
        </p:nvSpPr>
        <p:spPr/>
        <p:txBody>
          <a:bodyPr/>
          <a:lstStyle/>
          <a:p>
            <a:r>
              <a:rPr lang="en-GB" dirty="0"/>
              <a:t>Step 1</a:t>
            </a:r>
            <a:br>
              <a:rPr lang="en-GB" dirty="0"/>
            </a:br>
            <a:r>
              <a:rPr lang="en-GB" dirty="0"/>
              <a:t>Task: create a </a:t>
            </a:r>
            <a:r>
              <a:rPr lang="en-GB" dirty="0" err="1"/>
              <a:t>mindmap</a:t>
            </a:r>
            <a:r>
              <a:rPr lang="en-GB" dirty="0"/>
              <a:t>…</a:t>
            </a:r>
          </a:p>
        </p:txBody>
      </p:sp>
      <p:sp>
        <p:nvSpPr>
          <p:cNvPr id="3" name="Content Placeholder 2">
            <a:extLst>
              <a:ext uri="{FF2B5EF4-FFF2-40B4-BE49-F238E27FC236}">
                <a16:creationId xmlns:a16="http://schemas.microsoft.com/office/drawing/2014/main" id="{AEC40330-4D52-7087-FE55-ECA52ABD8040}"/>
              </a:ext>
            </a:extLst>
          </p:cNvPr>
          <p:cNvSpPr>
            <a:spLocks noGrp="1"/>
          </p:cNvSpPr>
          <p:nvPr>
            <p:ph idx="1"/>
          </p:nvPr>
        </p:nvSpPr>
        <p:spPr>
          <a:xfrm>
            <a:off x="833718" y="2286000"/>
            <a:ext cx="6886705" cy="4023360"/>
          </a:xfrm>
        </p:spPr>
        <p:txBody>
          <a:bodyPr>
            <a:normAutofit lnSpcReduction="10000"/>
          </a:bodyPr>
          <a:lstStyle/>
          <a:p>
            <a:r>
              <a:rPr lang="en-GB" dirty="0"/>
              <a:t>A visual representation of key themes, concepts, ideas, organizations, people, units or theories. </a:t>
            </a:r>
          </a:p>
          <a:p>
            <a:r>
              <a:rPr lang="en-GB" dirty="0"/>
              <a:t>This could be:</a:t>
            </a:r>
          </a:p>
          <a:p>
            <a:pPr>
              <a:buFont typeface="Arial" panose="020B0604020202020204" pitchFamily="34" charset="0"/>
              <a:buChar char="•"/>
            </a:pPr>
            <a:r>
              <a:rPr lang="en-GB" dirty="0"/>
              <a:t> shown as a spider diagram, built around one theme;</a:t>
            </a:r>
          </a:p>
          <a:p>
            <a:pPr>
              <a:buFont typeface="Arial" panose="020B0604020202020204" pitchFamily="34" charset="0"/>
              <a:buChar char="•"/>
            </a:pPr>
            <a:r>
              <a:rPr lang="en-GB" dirty="0"/>
              <a:t> shown as a flow chart;</a:t>
            </a:r>
          </a:p>
          <a:p>
            <a:pPr>
              <a:buFont typeface="Arial" panose="020B0604020202020204" pitchFamily="34" charset="0"/>
              <a:buChar char="•"/>
            </a:pPr>
            <a:r>
              <a:rPr lang="en-GB" dirty="0"/>
              <a:t> shown as ‘tree’ diagram (Miles and Huberman, 1994)</a:t>
            </a:r>
          </a:p>
          <a:p>
            <a:r>
              <a:rPr lang="en-GB" dirty="0"/>
              <a:t>You could:</a:t>
            </a:r>
          </a:p>
          <a:p>
            <a:pPr>
              <a:buFont typeface="Arial" panose="020B0604020202020204" pitchFamily="34" charset="0"/>
              <a:buChar char="•"/>
            </a:pPr>
            <a:r>
              <a:rPr lang="en-GB" dirty="0"/>
              <a:t> use lines to show connections. </a:t>
            </a:r>
          </a:p>
          <a:p>
            <a:pPr>
              <a:buFont typeface="Arial" panose="020B0604020202020204" pitchFamily="34" charset="0"/>
              <a:buChar char="•"/>
            </a:pPr>
            <a:r>
              <a:rPr lang="en-GB" dirty="0"/>
              <a:t> use different shapes to symbolize different components (e.g., using squares for organizations; circles for people).</a:t>
            </a:r>
          </a:p>
        </p:txBody>
      </p:sp>
      <p:pic>
        <p:nvPicPr>
          <p:cNvPr id="7" name="Picture 6" descr="A diagram of a structure&#10;&#10;Description automatically generated">
            <a:extLst>
              <a:ext uri="{FF2B5EF4-FFF2-40B4-BE49-F238E27FC236}">
                <a16:creationId xmlns:a16="http://schemas.microsoft.com/office/drawing/2014/main" id="{C50E5DEA-98AC-52D2-37ED-DAE66F73BF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42520" y="4894729"/>
            <a:ext cx="3322064" cy="1499616"/>
          </a:xfrm>
          <a:prstGeom prst="rect">
            <a:avLst/>
          </a:prstGeom>
        </p:spPr>
      </p:pic>
      <p:pic>
        <p:nvPicPr>
          <p:cNvPr id="9" name="Picture 8" descr="A diagram of a flowchart&#10;&#10;Description automatically generated">
            <a:extLst>
              <a:ext uri="{FF2B5EF4-FFF2-40B4-BE49-F238E27FC236}">
                <a16:creationId xmlns:a16="http://schemas.microsoft.com/office/drawing/2014/main" id="{5F8FDC18-C38C-33BC-6E9A-FCB0B59188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33866" y="2461064"/>
            <a:ext cx="2452705" cy="1771663"/>
          </a:xfrm>
          <a:prstGeom prst="rect">
            <a:avLst/>
          </a:prstGeom>
        </p:spPr>
      </p:pic>
      <p:pic>
        <p:nvPicPr>
          <p:cNvPr id="11" name="Picture 10" descr="A diagram of a company&#10;&#10;Description automatically generated">
            <a:extLst>
              <a:ext uri="{FF2B5EF4-FFF2-40B4-BE49-F238E27FC236}">
                <a16:creationId xmlns:a16="http://schemas.microsoft.com/office/drawing/2014/main" id="{1CBB04BE-E55C-6F9A-D4CB-93ACB84863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536" y="107668"/>
            <a:ext cx="919592" cy="552760"/>
          </a:xfrm>
          <a:prstGeom prst="rect">
            <a:avLst/>
          </a:prstGeom>
        </p:spPr>
      </p:pic>
      <p:pic>
        <p:nvPicPr>
          <p:cNvPr id="13" name="Picture 12" descr="A drawing of a person with lines and arrows&#10;&#10;Description automatically generated">
            <a:extLst>
              <a:ext uri="{FF2B5EF4-FFF2-40B4-BE49-F238E27FC236}">
                <a16:creationId xmlns:a16="http://schemas.microsoft.com/office/drawing/2014/main" id="{EB900B0B-D162-EB53-F87C-21608453AC0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42520" y="384048"/>
            <a:ext cx="3235398" cy="1683034"/>
          </a:xfrm>
          <a:prstGeom prst="rect">
            <a:avLst/>
          </a:prstGeom>
        </p:spPr>
      </p:pic>
      <p:cxnSp>
        <p:nvCxnSpPr>
          <p:cNvPr id="15" name="Straight Arrow Connector 14">
            <a:extLst>
              <a:ext uri="{FF2B5EF4-FFF2-40B4-BE49-F238E27FC236}">
                <a16:creationId xmlns:a16="http://schemas.microsoft.com/office/drawing/2014/main" id="{FB7496B6-873E-D2B9-BDB5-C08AB461624E}"/>
              </a:ext>
            </a:extLst>
          </p:cNvPr>
          <p:cNvCxnSpPr>
            <a:cxnSpLocks/>
          </p:cNvCxnSpPr>
          <p:nvPr/>
        </p:nvCxnSpPr>
        <p:spPr>
          <a:xfrm flipV="1">
            <a:off x="4040841" y="1521191"/>
            <a:ext cx="4087906" cy="195890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7476F8DB-C57C-C657-A571-DE10F6AE4420}"/>
              </a:ext>
            </a:extLst>
          </p:cNvPr>
          <p:cNvCxnSpPr>
            <a:cxnSpLocks/>
          </p:cNvCxnSpPr>
          <p:nvPr/>
        </p:nvCxnSpPr>
        <p:spPr>
          <a:xfrm flipV="1">
            <a:off x="3638195" y="3628171"/>
            <a:ext cx="5008693" cy="41635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59995FE1-1A27-0EFB-E356-7FD4EC00F536}"/>
              </a:ext>
            </a:extLst>
          </p:cNvPr>
          <p:cNvCxnSpPr>
            <a:cxnSpLocks/>
          </p:cNvCxnSpPr>
          <p:nvPr/>
        </p:nvCxnSpPr>
        <p:spPr>
          <a:xfrm>
            <a:off x="3758453" y="4679576"/>
            <a:ext cx="4430806" cy="632012"/>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79133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hat&#10;&#10;Description automatically generated">
            <a:extLst>
              <a:ext uri="{FF2B5EF4-FFF2-40B4-BE49-F238E27FC236}">
                <a16:creationId xmlns:a16="http://schemas.microsoft.com/office/drawing/2014/main" id="{1A441748-CE90-523E-D3FF-D8F6A1D79B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35" y="1606925"/>
            <a:ext cx="12182491" cy="1938125"/>
          </a:xfrm>
          <a:prstGeom prst="rect">
            <a:avLst/>
          </a:prstGeom>
        </p:spPr>
      </p:pic>
      <p:sp>
        <p:nvSpPr>
          <p:cNvPr id="8" name="Title 7">
            <a:extLst>
              <a:ext uri="{FF2B5EF4-FFF2-40B4-BE49-F238E27FC236}">
                <a16:creationId xmlns:a16="http://schemas.microsoft.com/office/drawing/2014/main" id="{F7015F23-A1E0-3753-79A1-87937B38830E}"/>
              </a:ext>
            </a:extLst>
          </p:cNvPr>
          <p:cNvSpPr>
            <a:spLocks noGrp="1"/>
          </p:cNvSpPr>
          <p:nvPr>
            <p:ph type="title"/>
          </p:nvPr>
        </p:nvSpPr>
        <p:spPr/>
        <p:txBody>
          <a:bodyPr/>
          <a:lstStyle/>
          <a:p>
            <a:r>
              <a:rPr lang="en-GB" dirty="0"/>
              <a:t>1. Conceptualisation</a:t>
            </a:r>
          </a:p>
        </p:txBody>
      </p:sp>
      <p:sp>
        <p:nvSpPr>
          <p:cNvPr id="9" name="Content Placeholder 8">
            <a:extLst>
              <a:ext uri="{FF2B5EF4-FFF2-40B4-BE49-F238E27FC236}">
                <a16:creationId xmlns:a16="http://schemas.microsoft.com/office/drawing/2014/main" id="{82FDAD55-0D2B-83C2-80A0-84BDE851C216}"/>
              </a:ext>
            </a:extLst>
          </p:cNvPr>
          <p:cNvSpPr>
            <a:spLocks noGrp="1"/>
          </p:cNvSpPr>
          <p:nvPr>
            <p:ph idx="1"/>
          </p:nvPr>
        </p:nvSpPr>
        <p:spPr>
          <a:xfrm>
            <a:off x="1024128" y="3805518"/>
            <a:ext cx="9720073" cy="2770094"/>
          </a:xfrm>
        </p:spPr>
        <p:txBody>
          <a:bodyPr>
            <a:normAutofit/>
          </a:bodyPr>
          <a:lstStyle/>
          <a:p>
            <a:r>
              <a:rPr lang="en-GB" dirty="0">
                <a:solidFill>
                  <a:schemeClr val="tx1">
                    <a:lumMod val="50000"/>
                    <a:lumOff val="50000"/>
                  </a:schemeClr>
                </a:solidFill>
              </a:rPr>
              <a:t>Step One: What is the topic? </a:t>
            </a:r>
          </a:p>
          <a:p>
            <a:r>
              <a:rPr lang="en-GB" dirty="0">
                <a:solidFill>
                  <a:schemeClr val="tx1">
                    <a:lumMod val="50000"/>
                    <a:lumOff val="50000"/>
                  </a:schemeClr>
                </a:solidFill>
              </a:rPr>
              <a:t>The first step of any project is to determine what you want to study. </a:t>
            </a:r>
          </a:p>
          <a:p>
            <a:endParaRPr lang="en-GB" dirty="0"/>
          </a:p>
          <a:p>
            <a:r>
              <a:rPr lang="en-GB" b="1" dirty="0"/>
              <a:t>Step Two: What is my problem? Why should anyone care about my problem? </a:t>
            </a:r>
          </a:p>
          <a:p>
            <a:r>
              <a:rPr lang="en-GB" b="1" dirty="0"/>
              <a:t>You must then establish the problem your project hopes to solve, including filling in a gap or extending the literature in a new and exciting direction.</a:t>
            </a:r>
            <a:endParaRPr lang="en-GB" b="1" i="0" dirty="0">
              <a:effectLst/>
              <a:latin typeface="Arial" panose="020B0604020202020204" pitchFamily="34" charset="0"/>
            </a:endParaRPr>
          </a:p>
        </p:txBody>
      </p:sp>
    </p:spTree>
    <p:extLst>
      <p:ext uri="{BB962C8B-B14F-4D97-AF65-F5344CB8AC3E}">
        <p14:creationId xmlns:p14="http://schemas.microsoft.com/office/powerpoint/2010/main" val="23257508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5084A-3FB3-1D2F-C25D-1618223A3BB3}"/>
              </a:ext>
            </a:extLst>
          </p:cNvPr>
          <p:cNvSpPr>
            <a:spLocks noGrp="1"/>
          </p:cNvSpPr>
          <p:nvPr>
            <p:ph type="title"/>
          </p:nvPr>
        </p:nvSpPr>
        <p:spPr/>
        <p:txBody>
          <a:bodyPr/>
          <a:lstStyle/>
          <a:p>
            <a:r>
              <a:rPr lang="en-GB" dirty="0"/>
              <a:t>Step 2</a:t>
            </a:r>
            <a:br>
              <a:rPr lang="en-GB" dirty="0"/>
            </a:br>
            <a:r>
              <a:rPr lang="en-GB" dirty="0"/>
              <a:t>What is my research problem?</a:t>
            </a:r>
          </a:p>
        </p:txBody>
      </p:sp>
      <p:sp>
        <p:nvSpPr>
          <p:cNvPr id="3" name="Content Placeholder 2">
            <a:extLst>
              <a:ext uri="{FF2B5EF4-FFF2-40B4-BE49-F238E27FC236}">
                <a16:creationId xmlns:a16="http://schemas.microsoft.com/office/drawing/2014/main" id="{933F6F0F-C00B-F4A8-E781-5A753A2D1C79}"/>
              </a:ext>
            </a:extLst>
          </p:cNvPr>
          <p:cNvSpPr>
            <a:spLocks noGrp="1"/>
          </p:cNvSpPr>
          <p:nvPr>
            <p:ph idx="1"/>
          </p:nvPr>
        </p:nvSpPr>
        <p:spPr>
          <a:xfrm>
            <a:off x="1024128" y="2579716"/>
            <a:ext cx="9720073" cy="4023360"/>
          </a:xfrm>
        </p:spPr>
        <p:txBody>
          <a:bodyPr/>
          <a:lstStyle/>
          <a:p>
            <a:r>
              <a:rPr lang="en-GB" b="0" i="0" dirty="0">
                <a:solidFill>
                  <a:srgbClr val="202124"/>
                </a:solidFill>
                <a:effectLst/>
              </a:rPr>
              <a:t>A research problem could be:</a:t>
            </a:r>
          </a:p>
          <a:p>
            <a:pPr>
              <a:buFont typeface="Courier New" panose="02070309020205020404" pitchFamily="49" charset="0"/>
              <a:buChar char="o"/>
            </a:pPr>
            <a:r>
              <a:rPr lang="en-GB" b="0" i="0" dirty="0">
                <a:solidFill>
                  <a:srgbClr val="202124"/>
                </a:solidFill>
                <a:effectLst/>
              </a:rPr>
              <a:t> a statement about an area of concern;</a:t>
            </a:r>
          </a:p>
          <a:p>
            <a:pPr>
              <a:buFont typeface="Courier New" panose="02070309020205020404" pitchFamily="49" charset="0"/>
              <a:buChar char="o"/>
            </a:pPr>
            <a:r>
              <a:rPr lang="en-GB" b="0" i="0" dirty="0">
                <a:solidFill>
                  <a:srgbClr val="202124"/>
                </a:solidFill>
                <a:effectLst/>
              </a:rPr>
              <a:t> a condition to be improved;</a:t>
            </a:r>
          </a:p>
          <a:p>
            <a:pPr>
              <a:buFont typeface="Courier New" panose="02070309020205020404" pitchFamily="49" charset="0"/>
              <a:buChar char="o"/>
            </a:pPr>
            <a:r>
              <a:rPr lang="en-GB" b="0" i="0" dirty="0">
                <a:solidFill>
                  <a:srgbClr val="202124"/>
                </a:solidFill>
                <a:effectLst/>
              </a:rPr>
              <a:t> a difficulty to be eliminated, or a troubling question that exists in scholarly literature, in theory, or in practice; </a:t>
            </a:r>
          </a:p>
          <a:p>
            <a:r>
              <a:rPr lang="en-GB" b="0" i="0" dirty="0">
                <a:solidFill>
                  <a:srgbClr val="202124"/>
                </a:solidFill>
                <a:effectLst/>
              </a:rPr>
              <a:t>that points to the need for meaningful understanding and deliberate investigation.</a:t>
            </a:r>
            <a:endParaRPr lang="en-GB" dirty="0"/>
          </a:p>
        </p:txBody>
      </p:sp>
    </p:spTree>
    <p:extLst>
      <p:ext uri="{BB962C8B-B14F-4D97-AF65-F5344CB8AC3E}">
        <p14:creationId xmlns:p14="http://schemas.microsoft.com/office/powerpoint/2010/main" val="28477854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D0CA5-7DEB-5ACC-4E49-5B30B9452CE2}"/>
              </a:ext>
            </a:extLst>
          </p:cNvPr>
          <p:cNvSpPr>
            <a:spLocks noGrp="1"/>
          </p:cNvSpPr>
          <p:nvPr>
            <p:ph type="title"/>
          </p:nvPr>
        </p:nvSpPr>
        <p:spPr/>
        <p:txBody>
          <a:bodyPr/>
          <a:lstStyle/>
          <a:p>
            <a:r>
              <a:rPr lang="en-GB" dirty="0"/>
              <a:t>Step 2</a:t>
            </a:r>
            <a:br>
              <a:rPr lang="en-GB" dirty="0"/>
            </a:br>
            <a:r>
              <a:rPr lang="en-GB" dirty="0"/>
              <a:t>What is my research problem?</a:t>
            </a:r>
          </a:p>
        </p:txBody>
      </p:sp>
      <p:sp>
        <p:nvSpPr>
          <p:cNvPr id="3" name="Content Placeholder 2">
            <a:extLst>
              <a:ext uri="{FF2B5EF4-FFF2-40B4-BE49-F238E27FC236}">
                <a16:creationId xmlns:a16="http://schemas.microsoft.com/office/drawing/2014/main" id="{929E265C-1138-08C0-F216-CDEA4BF27FD6}"/>
              </a:ext>
            </a:extLst>
          </p:cNvPr>
          <p:cNvSpPr>
            <a:spLocks noGrp="1"/>
          </p:cNvSpPr>
          <p:nvPr>
            <p:ph idx="1"/>
          </p:nvPr>
        </p:nvSpPr>
        <p:spPr>
          <a:xfrm>
            <a:off x="1024128" y="2286000"/>
            <a:ext cx="10715154" cy="4023360"/>
          </a:xfrm>
        </p:spPr>
        <p:txBody>
          <a:bodyPr/>
          <a:lstStyle/>
          <a:p>
            <a:r>
              <a:rPr lang="en-GB" dirty="0"/>
              <a:t>Additionally, you could explain your intention.</a:t>
            </a:r>
          </a:p>
          <a:p>
            <a:r>
              <a:rPr lang="en-GB" dirty="0"/>
              <a:t>Are you hoping:</a:t>
            </a:r>
          </a:p>
          <a:p>
            <a:pPr>
              <a:buFont typeface="Arial" panose="020B0604020202020204" pitchFamily="34" charset="0"/>
              <a:buChar char="•"/>
            </a:pPr>
            <a:r>
              <a:rPr lang="en-GB" dirty="0"/>
              <a:t> to contribute to the academic or professional literature? </a:t>
            </a:r>
          </a:p>
          <a:p>
            <a:pPr>
              <a:buFont typeface="Arial" panose="020B0604020202020204" pitchFamily="34" charset="0"/>
              <a:buChar char="•"/>
            </a:pPr>
            <a:r>
              <a:rPr lang="en-GB" dirty="0"/>
              <a:t> to evaluate a policy or programme? </a:t>
            </a:r>
          </a:p>
          <a:p>
            <a:pPr>
              <a:buFont typeface="Arial" panose="020B0604020202020204" pitchFamily="34" charset="0"/>
              <a:buChar char="•"/>
            </a:pPr>
            <a:r>
              <a:rPr lang="en-GB" dirty="0"/>
              <a:t> to contribute to social reform?</a:t>
            </a:r>
          </a:p>
          <a:p>
            <a:endParaRPr lang="en-GB" dirty="0"/>
          </a:p>
          <a:p>
            <a:r>
              <a:rPr lang="en-GB" dirty="0"/>
              <a:t>What does your intended audience already know or want to know? (Booth et al., 2008)</a:t>
            </a:r>
          </a:p>
          <a:p>
            <a:endParaRPr lang="en-GB" dirty="0"/>
          </a:p>
        </p:txBody>
      </p:sp>
    </p:spTree>
    <p:extLst>
      <p:ext uri="{BB962C8B-B14F-4D97-AF65-F5344CB8AC3E}">
        <p14:creationId xmlns:p14="http://schemas.microsoft.com/office/powerpoint/2010/main" val="7749208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2A1F1-EE94-A57B-C07B-F08C3AB74715}"/>
              </a:ext>
            </a:extLst>
          </p:cNvPr>
          <p:cNvSpPr>
            <a:spLocks noGrp="1"/>
          </p:cNvSpPr>
          <p:nvPr>
            <p:ph type="title"/>
          </p:nvPr>
        </p:nvSpPr>
        <p:spPr>
          <a:xfrm>
            <a:off x="977063" y="753035"/>
            <a:ext cx="2673813" cy="1499616"/>
          </a:xfrm>
        </p:spPr>
        <p:txBody>
          <a:bodyPr>
            <a:normAutofit fontScale="90000"/>
          </a:bodyPr>
          <a:lstStyle/>
          <a:p>
            <a:r>
              <a:rPr lang="en-GB" dirty="0"/>
              <a:t>Step 2</a:t>
            </a:r>
            <a:br>
              <a:rPr lang="en-GB" dirty="0"/>
            </a:br>
            <a:r>
              <a:rPr lang="en-GB" dirty="0"/>
              <a:t>What is my intention?</a:t>
            </a:r>
          </a:p>
        </p:txBody>
      </p:sp>
      <p:pic>
        <p:nvPicPr>
          <p:cNvPr id="5" name="Content Placeholder 4" descr="A screenshot of a white and black page&#10;&#10;Description automatically generated">
            <a:extLst>
              <a:ext uri="{FF2B5EF4-FFF2-40B4-BE49-F238E27FC236}">
                <a16:creationId xmlns:a16="http://schemas.microsoft.com/office/drawing/2014/main" id="{A91715FE-B95C-66C8-1822-73A6A86ED32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47528" y="830355"/>
            <a:ext cx="8759749" cy="5197289"/>
          </a:xfrm>
        </p:spPr>
      </p:pic>
      <p:sp>
        <p:nvSpPr>
          <p:cNvPr id="6" name="TextBox 5">
            <a:extLst>
              <a:ext uri="{FF2B5EF4-FFF2-40B4-BE49-F238E27FC236}">
                <a16:creationId xmlns:a16="http://schemas.microsoft.com/office/drawing/2014/main" id="{DC81A723-C6AD-FF1E-D521-19F9C7BDB18B}"/>
              </a:ext>
            </a:extLst>
          </p:cNvPr>
          <p:cNvSpPr txBox="1"/>
          <p:nvPr/>
        </p:nvSpPr>
        <p:spPr>
          <a:xfrm>
            <a:off x="8796618" y="6239434"/>
            <a:ext cx="3395382" cy="369332"/>
          </a:xfrm>
          <a:prstGeom prst="rect">
            <a:avLst/>
          </a:prstGeom>
          <a:noFill/>
        </p:spPr>
        <p:txBody>
          <a:bodyPr wrap="square" rtlCol="0">
            <a:spAutoFit/>
          </a:bodyPr>
          <a:lstStyle/>
          <a:p>
            <a:r>
              <a:rPr lang="en-GB" dirty="0" err="1"/>
              <a:t>Aurini</a:t>
            </a:r>
            <a:r>
              <a:rPr lang="en-GB" dirty="0"/>
              <a:t>, Heath and Howells, 2016</a:t>
            </a:r>
          </a:p>
        </p:txBody>
      </p:sp>
    </p:spTree>
    <p:extLst>
      <p:ext uri="{BB962C8B-B14F-4D97-AF65-F5344CB8AC3E}">
        <p14:creationId xmlns:p14="http://schemas.microsoft.com/office/powerpoint/2010/main" val="32221474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D0CA5-7DEB-5ACC-4E49-5B30B9452CE2}"/>
              </a:ext>
            </a:extLst>
          </p:cNvPr>
          <p:cNvSpPr>
            <a:spLocks noGrp="1"/>
          </p:cNvSpPr>
          <p:nvPr>
            <p:ph type="title"/>
          </p:nvPr>
        </p:nvSpPr>
        <p:spPr/>
        <p:txBody>
          <a:bodyPr/>
          <a:lstStyle/>
          <a:p>
            <a:r>
              <a:rPr lang="en-GB" dirty="0"/>
              <a:t>Step 2</a:t>
            </a:r>
            <a:br>
              <a:rPr lang="en-GB" dirty="0"/>
            </a:br>
            <a:r>
              <a:rPr lang="en-GB" dirty="0"/>
              <a:t>What is my research problem?</a:t>
            </a:r>
          </a:p>
        </p:txBody>
      </p:sp>
      <p:sp>
        <p:nvSpPr>
          <p:cNvPr id="3" name="Content Placeholder 2">
            <a:extLst>
              <a:ext uri="{FF2B5EF4-FFF2-40B4-BE49-F238E27FC236}">
                <a16:creationId xmlns:a16="http://schemas.microsoft.com/office/drawing/2014/main" id="{929E265C-1138-08C0-F216-CDEA4BF27FD6}"/>
              </a:ext>
            </a:extLst>
          </p:cNvPr>
          <p:cNvSpPr>
            <a:spLocks noGrp="1"/>
          </p:cNvSpPr>
          <p:nvPr>
            <p:ph idx="1"/>
          </p:nvPr>
        </p:nvSpPr>
        <p:spPr>
          <a:xfrm>
            <a:off x="793376" y="2286000"/>
            <a:ext cx="10945906" cy="4023360"/>
          </a:xfrm>
        </p:spPr>
        <p:txBody>
          <a:bodyPr/>
          <a:lstStyle/>
          <a:p>
            <a:r>
              <a:rPr lang="en-GB" dirty="0"/>
              <a:t>Your purpose statement forces you to articulate:</a:t>
            </a:r>
          </a:p>
          <a:p>
            <a:r>
              <a:rPr lang="en-GB" dirty="0"/>
              <a:t>‘why you want to do the study and what you intend to accomplish’ (Locke et al., 2000).</a:t>
            </a:r>
          </a:p>
          <a:p>
            <a:endParaRPr lang="en-GB" dirty="0"/>
          </a:p>
          <a:p>
            <a:r>
              <a:rPr lang="en-GB" dirty="0"/>
              <a:t>If previous research sufficiently addresses the questions or issues you are interested in, why do we need another study?</a:t>
            </a:r>
          </a:p>
          <a:p>
            <a:endParaRPr lang="en-GB" dirty="0"/>
          </a:p>
          <a:p>
            <a:pPr marL="0" indent="0">
              <a:buNone/>
            </a:pPr>
            <a:r>
              <a:rPr lang="en-GB" b="0" i="0" dirty="0">
                <a:solidFill>
                  <a:srgbClr val="FF0000"/>
                </a:solidFill>
                <a:effectLst/>
              </a:rPr>
              <a:t>Your goal is to find a gap that your research project can fill.</a:t>
            </a:r>
            <a:endParaRPr lang="en-GB" dirty="0">
              <a:solidFill>
                <a:srgbClr val="FF0000"/>
              </a:solidFill>
            </a:endParaRPr>
          </a:p>
        </p:txBody>
      </p:sp>
    </p:spTree>
    <p:extLst>
      <p:ext uri="{BB962C8B-B14F-4D97-AF65-F5344CB8AC3E}">
        <p14:creationId xmlns:p14="http://schemas.microsoft.com/office/powerpoint/2010/main" val="38422815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1F371-7EF9-4870-915C-73FF033B6946}"/>
              </a:ext>
            </a:extLst>
          </p:cNvPr>
          <p:cNvSpPr>
            <a:spLocks noGrp="1"/>
          </p:cNvSpPr>
          <p:nvPr>
            <p:ph type="title"/>
          </p:nvPr>
        </p:nvSpPr>
        <p:spPr>
          <a:xfrm>
            <a:off x="1024128" y="585216"/>
            <a:ext cx="3133581" cy="1499616"/>
          </a:xfrm>
        </p:spPr>
        <p:txBody>
          <a:bodyPr>
            <a:normAutofit fontScale="90000"/>
          </a:bodyPr>
          <a:lstStyle/>
          <a:p>
            <a:r>
              <a:rPr lang="en-GB" sz="4000" dirty="0"/>
              <a:t>What is my research problem?</a:t>
            </a:r>
          </a:p>
        </p:txBody>
      </p:sp>
      <p:pic>
        <p:nvPicPr>
          <p:cNvPr id="4" name="Picture 3">
            <a:extLst>
              <a:ext uri="{FF2B5EF4-FFF2-40B4-BE49-F238E27FC236}">
                <a16:creationId xmlns:a16="http://schemas.microsoft.com/office/drawing/2014/main" id="{204159F4-F8FC-4734-9529-A578BD395577}"/>
              </a:ext>
            </a:extLst>
          </p:cNvPr>
          <p:cNvPicPr>
            <a:picLocks noChangeAspect="1"/>
          </p:cNvPicPr>
          <p:nvPr/>
        </p:nvPicPr>
        <p:blipFill>
          <a:blip r:embed="rId3"/>
          <a:stretch>
            <a:fillRect/>
          </a:stretch>
        </p:blipFill>
        <p:spPr>
          <a:xfrm>
            <a:off x="3746270" y="400105"/>
            <a:ext cx="8043948" cy="6032960"/>
          </a:xfrm>
          <a:prstGeom prst="rect">
            <a:avLst/>
          </a:prstGeom>
        </p:spPr>
      </p:pic>
      <p:sp>
        <p:nvSpPr>
          <p:cNvPr id="6" name="Content Placeholder 5">
            <a:extLst>
              <a:ext uri="{FF2B5EF4-FFF2-40B4-BE49-F238E27FC236}">
                <a16:creationId xmlns:a16="http://schemas.microsoft.com/office/drawing/2014/main" id="{1CF82E98-F702-8F64-B91E-6714D7757753}"/>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6679609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ree arrows on bullseye">
            <a:extLst>
              <a:ext uri="{FF2B5EF4-FFF2-40B4-BE49-F238E27FC236}">
                <a16:creationId xmlns:a16="http://schemas.microsoft.com/office/drawing/2014/main" id="{017F5239-57B8-4D0D-9388-7660FC048ECF}"/>
              </a:ext>
            </a:extLst>
          </p:cNvPr>
          <p:cNvPicPr>
            <a:picLocks noChangeAspect="1"/>
          </p:cNvPicPr>
          <p:nvPr/>
        </p:nvPicPr>
        <p:blipFill rotWithShape="1">
          <a:blip r:embed="rId3">
            <a:alphaModFix amt="25000"/>
          </a:blip>
          <a:srcRect t="14122"/>
          <a:stretch/>
        </p:blipFill>
        <p:spPr>
          <a:xfrm>
            <a:off x="20" y="10"/>
            <a:ext cx="12191980" cy="6857990"/>
          </a:xfrm>
          <a:prstGeom prst="rect">
            <a:avLst/>
          </a:prstGeom>
        </p:spPr>
      </p:pic>
      <p:sp>
        <p:nvSpPr>
          <p:cNvPr id="2" name="Title 1">
            <a:extLst>
              <a:ext uri="{FF2B5EF4-FFF2-40B4-BE49-F238E27FC236}">
                <a16:creationId xmlns:a16="http://schemas.microsoft.com/office/drawing/2014/main" id="{C1ADB5E4-5A60-474D-850B-E8912642D386}"/>
              </a:ext>
            </a:extLst>
          </p:cNvPr>
          <p:cNvSpPr>
            <a:spLocks noGrp="1"/>
          </p:cNvSpPr>
          <p:nvPr>
            <p:ph type="title"/>
          </p:nvPr>
        </p:nvSpPr>
        <p:spPr>
          <a:xfrm>
            <a:off x="1024128" y="585216"/>
            <a:ext cx="9720072" cy="1499616"/>
          </a:xfrm>
        </p:spPr>
        <p:txBody>
          <a:bodyPr>
            <a:normAutofit/>
          </a:bodyPr>
          <a:lstStyle/>
          <a:p>
            <a:r>
              <a:rPr lang="en-GB" dirty="0">
                <a:solidFill>
                  <a:srgbClr val="FFFFFF"/>
                </a:solidFill>
              </a:rPr>
              <a:t>Write the problem statement</a:t>
            </a:r>
          </a:p>
        </p:txBody>
      </p:sp>
      <p:cxnSp>
        <p:nvCxnSpPr>
          <p:cNvPr id="10" name="Straight Connector 9">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7B34FD-621D-42DD-93EC-8BA591692B2C}"/>
              </a:ext>
            </a:extLst>
          </p:cNvPr>
          <p:cNvSpPr>
            <a:spLocks noGrp="1"/>
          </p:cNvSpPr>
          <p:nvPr>
            <p:ph idx="1"/>
          </p:nvPr>
        </p:nvSpPr>
        <p:spPr>
          <a:xfrm>
            <a:off x="1024128" y="2286000"/>
            <a:ext cx="9720073" cy="4023360"/>
          </a:xfrm>
        </p:spPr>
        <p:txBody>
          <a:bodyPr>
            <a:normAutofit/>
          </a:bodyPr>
          <a:lstStyle/>
          <a:p>
            <a:r>
              <a:rPr lang="en-GB">
                <a:solidFill>
                  <a:srgbClr val="FFFFFF"/>
                </a:solidFill>
              </a:rPr>
              <a:t>Who?</a:t>
            </a:r>
          </a:p>
          <a:p>
            <a:r>
              <a:rPr lang="en-GB">
                <a:solidFill>
                  <a:srgbClr val="FFFFFF"/>
                </a:solidFill>
              </a:rPr>
              <a:t>What?</a:t>
            </a:r>
          </a:p>
          <a:p>
            <a:r>
              <a:rPr lang="en-GB">
                <a:solidFill>
                  <a:srgbClr val="FFFFFF"/>
                </a:solidFill>
              </a:rPr>
              <a:t>How?</a:t>
            </a:r>
          </a:p>
          <a:p>
            <a:r>
              <a:rPr lang="en-GB">
                <a:solidFill>
                  <a:srgbClr val="FFFFFF"/>
                </a:solidFill>
              </a:rPr>
              <a:t>What is the overall goal?</a:t>
            </a:r>
          </a:p>
        </p:txBody>
      </p:sp>
    </p:spTree>
    <p:extLst>
      <p:ext uri="{BB962C8B-B14F-4D97-AF65-F5344CB8AC3E}">
        <p14:creationId xmlns:p14="http://schemas.microsoft.com/office/powerpoint/2010/main" val="1107614273"/>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757B1-3E13-47F3-B712-E96FA927583C}"/>
              </a:ext>
            </a:extLst>
          </p:cNvPr>
          <p:cNvSpPr>
            <a:spLocks noGrp="1"/>
          </p:cNvSpPr>
          <p:nvPr>
            <p:ph type="title"/>
          </p:nvPr>
        </p:nvSpPr>
        <p:spPr>
          <a:xfrm>
            <a:off x="1024128" y="585216"/>
            <a:ext cx="6066818" cy="1499616"/>
          </a:xfrm>
        </p:spPr>
        <p:txBody>
          <a:bodyPr>
            <a:normAutofit/>
          </a:bodyPr>
          <a:lstStyle/>
          <a:p>
            <a:r>
              <a:rPr lang="en-GB" dirty="0"/>
              <a:t>Example of problem statement:</a:t>
            </a:r>
          </a:p>
        </p:txBody>
      </p:sp>
      <p:sp>
        <p:nvSpPr>
          <p:cNvPr id="3" name="Content Placeholder 2">
            <a:extLst>
              <a:ext uri="{FF2B5EF4-FFF2-40B4-BE49-F238E27FC236}">
                <a16:creationId xmlns:a16="http://schemas.microsoft.com/office/drawing/2014/main" id="{07094BE7-9844-4911-A447-4A97BEDF3C1C}"/>
              </a:ext>
            </a:extLst>
          </p:cNvPr>
          <p:cNvSpPr>
            <a:spLocks noGrp="1"/>
          </p:cNvSpPr>
          <p:nvPr>
            <p:ph idx="1"/>
          </p:nvPr>
        </p:nvSpPr>
        <p:spPr>
          <a:xfrm>
            <a:off x="476596" y="2391294"/>
            <a:ext cx="6614350" cy="4023360"/>
          </a:xfrm>
        </p:spPr>
        <p:txBody>
          <a:bodyPr>
            <a:normAutofit/>
          </a:bodyPr>
          <a:lstStyle/>
          <a:p>
            <a:pPr marL="0" indent="0">
              <a:buNone/>
            </a:pPr>
            <a:r>
              <a:rPr lang="en-GB" sz="4000" b="1" dirty="0"/>
              <a:t>The purpose of this research is to </a:t>
            </a:r>
            <a:r>
              <a:rPr lang="en-GB" sz="4000" dirty="0">
                <a:solidFill>
                  <a:schemeClr val="tx1">
                    <a:lumMod val="50000"/>
                    <a:lumOff val="50000"/>
                  </a:schemeClr>
                </a:solidFill>
              </a:rPr>
              <a:t>[assess, understand, evaluate, improve, etc.] </a:t>
            </a:r>
            <a:r>
              <a:rPr lang="en-GB" sz="4000" b="1" dirty="0"/>
              <a:t>the</a:t>
            </a:r>
            <a:r>
              <a:rPr lang="en-GB" sz="4000" dirty="0"/>
              <a:t> </a:t>
            </a:r>
            <a:r>
              <a:rPr lang="en-GB" sz="4000" dirty="0">
                <a:solidFill>
                  <a:schemeClr val="tx1">
                    <a:lumMod val="50000"/>
                    <a:lumOff val="50000"/>
                  </a:schemeClr>
                </a:solidFill>
              </a:rPr>
              <a:t>[topic, effect, result]</a:t>
            </a:r>
            <a:r>
              <a:rPr lang="en-GB" sz="4000" dirty="0"/>
              <a:t> </a:t>
            </a:r>
            <a:r>
              <a:rPr lang="en-GB" sz="4000" b="1" dirty="0"/>
              <a:t>for </a:t>
            </a:r>
            <a:r>
              <a:rPr lang="en-GB" sz="4000" b="1" dirty="0">
                <a:solidFill>
                  <a:schemeClr val="tx1">
                    <a:lumMod val="50000"/>
                    <a:lumOff val="50000"/>
                  </a:schemeClr>
                </a:solidFill>
              </a:rPr>
              <a:t>[</a:t>
            </a:r>
            <a:r>
              <a:rPr lang="en-GB" sz="4000" dirty="0">
                <a:solidFill>
                  <a:schemeClr val="tx1">
                    <a:lumMod val="50000"/>
                    <a:lumOff val="50000"/>
                  </a:schemeClr>
                </a:solidFill>
              </a:rPr>
              <a:t>students, teachers, other</a:t>
            </a:r>
            <a:r>
              <a:rPr lang="en-GB" sz="4000" b="1" dirty="0">
                <a:solidFill>
                  <a:schemeClr val="tx1">
                    <a:lumMod val="50000"/>
                    <a:lumOff val="50000"/>
                  </a:schemeClr>
                </a:solidFill>
              </a:rPr>
              <a:t>] </a:t>
            </a:r>
            <a:r>
              <a:rPr lang="en-GB" sz="4000" b="1" dirty="0"/>
              <a:t>at/in</a:t>
            </a:r>
            <a:r>
              <a:rPr lang="en-GB" sz="4000" dirty="0"/>
              <a:t> </a:t>
            </a:r>
            <a:r>
              <a:rPr lang="en-GB" sz="4000" dirty="0">
                <a:solidFill>
                  <a:schemeClr val="tx1">
                    <a:lumMod val="50000"/>
                    <a:lumOff val="50000"/>
                  </a:schemeClr>
                </a:solidFill>
              </a:rPr>
              <a:t>[place]</a:t>
            </a:r>
            <a:r>
              <a:rPr lang="en-GB" sz="4000" dirty="0"/>
              <a:t>. </a:t>
            </a:r>
          </a:p>
          <a:p>
            <a:endParaRPr lang="en-GB" dirty="0"/>
          </a:p>
        </p:txBody>
      </p:sp>
      <p:pic>
        <p:nvPicPr>
          <p:cNvPr id="4" name="Picture 3" descr="A group of people holding a magnifying glass and a question mark&#10;&#10;Description automatically generated">
            <a:extLst>
              <a:ext uri="{FF2B5EF4-FFF2-40B4-BE49-F238E27FC236}">
                <a16:creationId xmlns:a16="http://schemas.microsoft.com/office/drawing/2014/main" id="{C8745F0D-338F-4100-90C8-FC7E51851BFB}"/>
              </a:ext>
            </a:extLst>
          </p:cNvPr>
          <p:cNvPicPr>
            <a:picLocks noChangeAspect="1"/>
          </p:cNvPicPr>
          <p:nvPr/>
        </p:nvPicPr>
        <p:blipFill rotWithShape="1">
          <a:blip r:embed="rId2"/>
          <a:srcRect l="7611" r="24735"/>
          <a:stretch/>
        </p:blipFill>
        <p:spPr>
          <a:xfrm>
            <a:off x="7552266" y="10"/>
            <a:ext cx="4639733" cy="6857990"/>
          </a:xfrm>
          <a:prstGeom prst="rect">
            <a:avLst/>
          </a:prstGeom>
        </p:spPr>
      </p:pic>
    </p:spTree>
    <p:extLst>
      <p:ext uri="{BB962C8B-B14F-4D97-AF65-F5344CB8AC3E}">
        <p14:creationId xmlns:p14="http://schemas.microsoft.com/office/powerpoint/2010/main" val="3391782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9ECCB-A566-0B18-F480-0D7416A804C5}"/>
              </a:ext>
            </a:extLst>
          </p:cNvPr>
          <p:cNvSpPr>
            <a:spLocks noGrp="1"/>
          </p:cNvSpPr>
          <p:nvPr>
            <p:ph type="title"/>
          </p:nvPr>
        </p:nvSpPr>
        <p:spPr>
          <a:xfrm>
            <a:off x="853440" y="585216"/>
            <a:ext cx="9890760" cy="1499616"/>
          </a:xfrm>
        </p:spPr>
        <p:txBody>
          <a:bodyPr/>
          <a:lstStyle/>
          <a:p>
            <a:r>
              <a:rPr lang="en-GB" dirty="0"/>
              <a:t>Linked to this…</a:t>
            </a:r>
            <a:br>
              <a:rPr lang="en-GB" dirty="0"/>
            </a:br>
            <a:r>
              <a:rPr lang="en-GB" dirty="0"/>
              <a:t>what type of research will it be?</a:t>
            </a:r>
          </a:p>
        </p:txBody>
      </p:sp>
      <p:sp>
        <p:nvSpPr>
          <p:cNvPr id="3" name="Content Placeholder 2">
            <a:extLst>
              <a:ext uri="{FF2B5EF4-FFF2-40B4-BE49-F238E27FC236}">
                <a16:creationId xmlns:a16="http://schemas.microsoft.com/office/drawing/2014/main" id="{9F101665-C2D2-328F-EC94-0B4A3CB0AA01}"/>
              </a:ext>
            </a:extLst>
          </p:cNvPr>
          <p:cNvSpPr>
            <a:spLocks noGrp="1"/>
          </p:cNvSpPr>
          <p:nvPr>
            <p:ph idx="1"/>
          </p:nvPr>
        </p:nvSpPr>
        <p:spPr>
          <a:xfrm>
            <a:off x="415635" y="2305396"/>
            <a:ext cx="11449397" cy="4344174"/>
          </a:xfrm>
        </p:spPr>
        <p:txBody>
          <a:bodyPr>
            <a:normAutofit fontScale="25000" lnSpcReduction="20000"/>
          </a:bodyPr>
          <a:lstStyle/>
          <a:p>
            <a:pPr algn="l"/>
            <a:r>
              <a:rPr lang="en-GB" sz="8800" b="1" dirty="0">
                <a:solidFill>
                  <a:srgbClr val="271753"/>
                </a:solidFill>
              </a:rPr>
              <a:t>Exploratory - </a:t>
            </a:r>
            <a:r>
              <a:rPr lang="en-GB" sz="8800" b="0" i="0" dirty="0">
                <a:solidFill>
                  <a:srgbClr val="000000"/>
                </a:solidFill>
                <a:effectLst/>
              </a:rPr>
              <a:t>Investigates an area or issue where little previous work has been carried out. In an organisational setting, it may be used to discover whether or not a problem exists. </a:t>
            </a:r>
            <a:endParaRPr lang="en-GB" sz="8800" dirty="0">
              <a:solidFill>
                <a:srgbClr val="000000"/>
              </a:solidFill>
            </a:endParaRPr>
          </a:p>
          <a:p>
            <a:pPr lvl="1"/>
            <a:r>
              <a:rPr lang="en-GB" sz="8800" b="0" i="0" dirty="0">
                <a:solidFill>
                  <a:srgbClr val="000000"/>
                </a:solidFill>
                <a:effectLst/>
              </a:rPr>
              <a:t>Example: investigation of students’ perceptions of IT services.</a:t>
            </a:r>
          </a:p>
          <a:p>
            <a:pPr algn="l"/>
            <a:r>
              <a:rPr lang="en-GB" sz="8800" b="1" dirty="0">
                <a:solidFill>
                  <a:srgbClr val="271753"/>
                </a:solidFill>
              </a:rPr>
              <a:t>Descriptive - </a:t>
            </a:r>
            <a:r>
              <a:rPr lang="en-GB" sz="8800" b="0" i="0" dirty="0">
                <a:solidFill>
                  <a:srgbClr val="000000"/>
                </a:solidFill>
                <a:effectLst/>
              </a:rPr>
              <a:t>Aims to gather information on relationships, patterns and links between variables.  </a:t>
            </a:r>
            <a:endParaRPr lang="en-GB" sz="8800" dirty="0">
              <a:solidFill>
                <a:srgbClr val="000000"/>
              </a:solidFill>
            </a:endParaRPr>
          </a:p>
          <a:p>
            <a:pPr lvl="1"/>
            <a:r>
              <a:rPr lang="en-GB" sz="8800" b="0" i="0" dirty="0">
                <a:solidFill>
                  <a:srgbClr val="000000"/>
                </a:solidFill>
                <a:effectLst/>
              </a:rPr>
              <a:t>Example: research on the link between students' study skills and course drop-out rates.</a:t>
            </a:r>
            <a:endParaRPr lang="en-GB" sz="8800" b="1" i="0" u="none" strike="noStrike" dirty="0">
              <a:solidFill>
                <a:srgbClr val="271753"/>
              </a:solidFill>
              <a:effectLst/>
              <a:hlinkClick r:id="rId2"/>
            </a:endParaRPr>
          </a:p>
          <a:p>
            <a:pPr algn="l"/>
            <a:r>
              <a:rPr lang="en-GB" sz="8800" b="1" dirty="0">
                <a:solidFill>
                  <a:srgbClr val="271753"/>
                </a:solidFill>
              </a:rPr>
              <a:t>Explanatory - </a:t>
            </a:r>
            <a:r>
              <a:rPr lang="en-GB" sz="8800" b="0" i="0" dirty="0">
                <a:solidFill>
                  <a:srgbClr val="000000"/>
                </a:solidFill>
                <a:effectLst/>
              </a:rPr>
              <a:t>Investigates why relationships, patterns and links occur. </a:t>
            </a:r>
          </a:p>
          <a:p>
            <a:pPr lvl="1"/>
            <a:r>
              <a:rPr lang="en-GB" sz="8800" dirty="0">
                <a:solidFill>
                  <a:srgbClr val="000000"/>
                </a:solidFill>
              </a:rPr>
              <a:t>Example: </a:t>
            </a:r>
            <a:r>
              <a:rPr lang="en-GB" sz="8800" b="0" i="0" dirty="0">
                <a:solidFill>
                  <a:srgbClr val="000000"/>
                </a:solidFill>
                <a:effectLst/>
              </a:rPr>
              <a:t>how study skills support can improve student retention. </a:t>
            </a:r>
          </a:p>
          <a:p>
            <a:pPr algn="l"/>
            <a:r>
              <a:rPr lang="en-GB" sz="8800" b="1" dirty="0">
                <a:solidFill>
                  <a:srgbClr val="271753"/>
                </a:solidFill>
              </a:rPr>
              <a:t>Evaluative - </a:t>
            </a:r>
            <a:r>
              <a:rPr lang="en-GB" sz="8800" b="0" i="0" dirty="0">
                <a:solidFill>
                  <a:srgbClr val="000000"/>
                </a:solidFill>
                <a:effectLst/>
              </a:rPr>
              <a:t>Evaluates the impact of something; e.g. a new policy, event, law, treatment regime or system.</a:t>
            </a:r>
          </a:p>
          <a:p>
            <a:pPr lvl="1"/>
            <a:r>
              <a:rPr lang="en-GB" sz="8800" dirty="0">
                <a:solidFill>
                  <a:srgbClr val="000000"/>
                </a:solidFill>
              </a:rPr>
              <a:t>E</a:t>
            </a:r>
            <a:r>
              <a:rPr lang="en-GB" sz="8800" b="0" i="0" dirty="0">
                <a:solidFill>
                  <a:srgbClr val="000000"/>
                </a:solidFill>
                <a:effectLst/>
              </a:rPr>
              <a:t>xample</a:t>
            </a:r>
            <a:r>
              <a:rPr lang="en-GB" sz="8800" dirty="0">
                <a:solidFill>
                  <a:srgbClr val="000000"/>
                </a:solidFill>
              </a:rPr>
              <a:t>:</a:t>
            </a:r>
            <a:r>
              <a:rPr lang="en-GB" sz="8800" b="0" i="0" dirty="0">
                <a:solidFill>
                  <a:srgbClr val="000000"/>
                </a:solidFill>
                <a:effectLst/>
              </a:rPr>
              <a:t> an evaluation of the impact of the Olympic Games on host nations.</a:t>
            </a:r>
            <a:endParaRPr lang="en-GB" sz="8800" b="1" i="0" u="none" strike="noStrike" dirty="0">
              <a:solidFill>
                <a:srgbClr val="271753"/>
              </a:solidFill>
              <a:effectLst/>
              <a:hlinkClick r:id="rId3"/>
            </a:endParaRPr>
          </a:p>
          <a:p>
            <a:pPr algn="l"/>
            <a:r>
              <a:rPr lang="en-GB" sz="8800" b="1" dirty="0">
                <a:solidFill>
                  <a:srgbClr val="271753"/>
                </a:solidFill>
              </a:rPr>
              <a:t>Predictive - </a:t>
            </a:r>
            <a:r>
              <a:rPr lang="en-GB" sz="8800" b="0" i="0" dirty="0">
                <a:solidFill>
                  <a:srgbClr val="000000"/>
                </a:solidFill>
                <a:effectLst/>
              </a:rPr>
              <a:t>Develops a model to predict the likely course of events given particular variables or circumstances. </a:t>
            </a:r>
            <a:endParaRPr lang="en-GB" sz="8800" dirty="0">
              <a:solidFill>
                <a:srgbClr val="000000"/>
              </a:solidFill>
            </a:endParaRPr>
          </a:p>
          <a:p>
            <a:pPr lvl="1"/>
            <a:r>
              <a:rPr lang="en-GB" sz="8800" b="0" i="0" dirty="0">
                <a:solidFill>
                  <a:srgbClr val="000000"/>
                </a:solidFill>
                <a:effectLst/>
              </a:rPr>
              <a:t>Example</a:t>
            </a:r>
            <a:r>
              <a:rPr lang="en-GB" sz="8800" dirty="0">
                <a:solidFill>
                  <a:srgbClr val="000000"/>
                </a:solidFill>
              </a:rPr>
              <a:t>:</a:t>
            </a:r>
            <a:r>
              <a:rPr lang="en-GB" sz="8800" b="0" i="0" dirty="0">
                <a:solidFill>
                  <a:srgbClr val="000000"/>
                </a:solidFill>
                <a:effectLst/>
              </a:rPr>
              <a:t> to predict customers’ buying behaviour in retail.</a:t>
            </a:r>
            <a:endParaRPr lang="en-GB" sz="8800" b="1" i="0" u="none" strike="noStrike" dirty="0">
              <a:solidFill>
                <a:srgbClr val="271753"/>
              </a:solidFill>
              <a:effectLst/>
              <a:hlinkClick r:id="rId4"/>
            </a:endParaRPr>
          </a:p>
          <a:p>
            <a:endParaRPr lang="en-GB" dirty="0"/>
          </a:p>
        </p:txBody>
      </p:sp>
    </p:spTree>
    <p:extLst>
      <p:ext uri="{BB962C8B-B14F-4D97-AF65-F5344CB8AC3E}">
        <p14:creationId xmlns:p14="http://schemas.microsoft.com/office/powerpoint/2010/main" val="26875036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F2C1240-C6C2-E79B-4E84-5A65923680B2}"/>
              </a:ext>
            </a:extLst>
          </p:cNvPr>
          <p:cNvPicPr>
            <a:picLocks noGrp="1" noChangeAspect="1"/>
          </p:cNvPicPr>
          <p:nvPr>
            <p:ph idx="1"/>
          </p:nvPr>
        </p:nvPicPr>
        <p:blipFill rotWithShape="1">
          <a:blip r:embed="rId3"/>
          <a:srcRect r="-1" b="4333"/>
          <a:stretch/>
        </p:blipFill>
        <p:spPr>
          <a:xfrm>
            <a:off x="-243731" y="-63141"/>
            <a:ext cx="12861629" cy="6921141"/>
          </a:xfrm>
          <a:prstGeom prst="rect">
            <a:avLst/>
          </a:prstGeom>
        </p:spPr>
      </p:pic>
      <p:sp>
        <p:nvSpPr>
          <p:cNvPr id="2" name="TextBox 1">
            <a:extLst>
              <a:ext uri="{FF2B5EF4-FFF2-40B4-BE49-F238E27FC236}">
                <a16:creationId xmlns:a16="http://schemas.microsoft.com/office/drawing/2014/main" id="{D3D5D9E8-6461-1E2D-4B0B-03EDB9186050}"/>
              </a:ext>
            </a:extLst>
          </p:cNvPr>
          <p:cNvSpPr txBox="1"/>
          <p:nvPr/>
        </p:nvSpPr>
        <p:spPr>
          <a:xfrm>
            <a:off x="10963687" y="1285703"/>
            <a:ext cx="369332" cy="1224742"/>
          </a:xfrm>
          <a:prstGeom prst="rect">
            <a:avLst/>
          </a:prstGeom>
          <a:noFill/>
        </p:spPr>
        <p:txBody>
          <a:bodyPr vert="eaVert" wrap="square" rtlCol="0">
            <a:spAutoFit/>
          </a:bodyPr>
          <a:lstStyle/>
          <a:p>
            <a:r>
              <a:rPr lang="en-GB" sz="1200" dirty="0"/>
              <a:t>Conceptualisation</a:t>
            </a:r>
          </a:p>
        </p:txBody>
      </p:sp>
      <p:sp>
        <p:nvSpPr>
          <p:cNvPr id="3" name="TextBox 2">
            <a:extLst>
              <a:ext uri="{FF2B5EF4-FFF2-40B4-BE49-F238E27FC236}">
                <a16:creationId xmlns:a16="http://schemas.microsoft.com/office/drawing/2014/main" id="{3154EAA0-6D22-036C-10CF-41F4459EC301}"/>
              </a:ext>
            </a:extLst>
          </p:cNvPr>
          <p:cNvSpPr txBox="1"/>
          <p:nvPr/>
        </p:nvSpPr>
        <p:spPr>
          <a:xfrm>
            <a:off x="10963687" y="2510445"/>
            <a:ext cx="369332" cy="1612669"/>
          </a:xfrm>
          <a:prstGeom prst="rect">
            <a:avLst/>
          </a:prstGeom>
          <a:noFill/>
        </p:spPr>
        <p:txBody>
          <a:bodyPr vert="eaVert" wrap="square" rtlCol="0">
            <a:spAutoFit/>
          </a:bodyPr>
          <a:lstStyle/>
          <a:p>
            <a:r>
              <a:rPr lang="en-GB" sz="1200" dirty="0"/>
              <a:t>Contextualisation</a:t>
            </a:r>
          </a:p>
        </p:txBody>
      </p:sp>
      <p:sp>
        <p:nvSpPr>
          <p:cNvPr id="5" name="TextBox 4">
            <a:extLst>
              <a:ext uri="{FF2B5EF4-FFF2-40B4-BE49-F238E27FC236}">
                <a16:creationId xmlns:a16="http://schemas.microsoft.com/office/drawing/2014/main" id="{0B46506C-1F2C-0A77-6751-D2351FAD0AF5}"/>
              </a:ext>
            </a:extLst>
          </p:cNvPr>
          <p:cNvSpPr txBox="1"/>
          <p:nvPr/>
        </p:nvSpPr>
        <p:spPr>
          <a:xfrm>
            <a:off x="1197033" y="2399607"/>
            <a:ext cx="9592887" cy="1335578"/>
          </a:xfrm>
          <a:prstGeom prst="rect">
            <a:avLst/>
          </a:prstGeom>
          <a:noFill/>
          <a:ln w="5715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10281655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D7F7F-ADA6-E964-E270-8E71FD0985CD}"/>
              </a:ext>
            </a:extLst>
          </p:cNvPr>
          <p:cNvSpPr>
            <a:spLocks noGrp="1"/>
          </p:cNvSpPr>
          <p:nvPr>
            <p:ph type="title"/>
          </p:nvPr>
        </p:nvSpPr>
        <p:spPr/>
        <p:txBody>
          <a:bodyPr/>
          <a:lstStyle/>
          <a:p>
            <a:r>
              <a:rPr lang="en-GB" dirty="0"/>
              <a:t>2. contextualisation</a:t>
            </a:r>
          </a:p>
        </p:txBody>
      </p:sp>
      <p:pic>
        <p:nvPicPr>
          <p:cNvPr id="5" name="Content Placeholder 4">
            <a:extLst>
              <a:ext uri="{FF2B5EF4-FFF2-40B4-BE49-F238E27FC236}">
                <a16:creationId xmlns:a16="http://schemas.microsoft.com/office/drawing/2014/main" id="{10B4A9EE-5B26-46D9-FCE0-C849CD1CCEF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9095" y="2059078"/>
            <a:ext cx="11835893" cy="1430433"/>
          </a:xfrm>
        </p:spPr>
      </p:pic>
      <p:sp>
        <p:nvSpPr>
          <p:cNvPr id="6" name="TextBox 5">
            <a:extLst>
              <a:ext uri="{FF2B5EF4-FFF2-40B4-BE49-F238E27FC236}">
                <a16:creationId xmlns:a16="http://schemas.microsoft.com/office/drawing/2014/main" id="{EA04429B-20A5-8095-8BFB-FB6DD8E18DEA}"/>
              </a:ext>
            </a:extLst>
          </p:cNvPr>
          <p:cNvSpPr txBox="1"/>
          <p:nvPr/>
        </p:nvSpPr>
        <p:spPr>
          <a:xfrm>
            <a:off x="895305" y="4224709"/>
            <a:ext cx="9977718" cy="1477328"/>
          </a:xfrm>
          <a:prstGeom prst="rect">
            <a:avLst/>
          </a:prstGeom>
          <a:noFill/>
        </p:spPr>
        <p:txBody>
          <a:bodyPr wrap="square" rtlCol="0">
            <a:spAutoFit/>
          </a:bodyPr>
          <a:lstStyle/>
          <a:p>
            <a:r>
              <a:rPr lang="en-GB" b="0" i="0" dirty="0">
                <a:solidFill>
                  <a:srgbClr val="000000"/>
                </a:solidFill>
                <a:effectLst/>
                <a:cs typeface="Arial" panose="020B0604020202020204" pitchFamily="34" charset="0"/>
              </a:rPr>
              <a:t>Placing the research within the context of similar research by others. </a:t>
            </a:r>
          </a:p>
          <a:p>
            <a:endParaRPr lang="en-GB" dirty="0">
              <a:solidFill>
                <a:srgbClr val="000000"/>
              </a:solidFill>
              <a:cs typeface="Arial" panose="020B0604020202020204" pitchFamily="34" charset="0"/>
            </a:endParaRPr>
          </a:p>
          <a:p>
            <a:r>
              <a:rPr lang="en-GB" b="0" i="0" dirty="0">
                <a:solidFill>
                  <a:srgbClr val="000000"/>
                </a:solidFill>
                <a:effectLst/>
                <a:cs typeface="Arial" panose="020B0604020202020204" pitchFamily="34" charset="0"/>
              </a:rPr>
              <a:t>You will need to complete a detailed </a:t>
            </a:r>
            <a:r>
              <a:rPr lang="en-GB" b="1" dirty="0">
                <a:solidFill>
                  <a:srgbClr val="753BBD"/>
                </a:solidFill>
                <a:cs typeface="Arial" panose="020B0604020202020204" pitchFamily="34" charset="0"/>
              </a:rPr>
              <a:t>literature search</a:t>
            </a:r>
            <a:r>
              <a:rPr lang="en-GB" b="0" i="0" dirty="0">
                <a:solidFill>
                  <a:srgbClr val="000000"/>
                </a:solidFill>
                <a:effectLst/>
                <a:cs typeface="Arial" panose="020B0604020202020204" pitchFamily="34" charset="0"/>
              </a:rPr>
              <a:t>.</a:t>
            </a:r>
          </a:p>
          <a:p>
            <a:endParaRPr lang="en-GB" dirty="0">
              <a:solidFill>
                <a:srgbClr val="000000"/>
              </a:solidFill>
              <a:cs typeface="Arial" panose="020B0604020202020204" pitchFamily="34" charset="0"/>
            </a:endParaRPr>
          </a:p>
          <a:p>
            <a:r>
              <a:rPr lang="en-GB" dirty="0">
                <a:solidFill>
                  <a:srgbClr val="000000"/>
                </a:solidFill>
                <a:cs typeface="Arial" panose="020B0604020202020204" pitchFamily="34" charset="0"/>
              </a:rPr>
              <a:t>This will then help you to decide on your research question(s) next week.</a:t>
            </a:r>
            <a:endParaRPr lang="en-GB" dirty="0">
              <a:cs typeface="Arial" panose="020B0604020202020204" pitchFamily="34" charset="0"/>
            </a:endParaRPr>
          </a:p>
        </p:txBody>
      </p:sp>
    </p:spTree>
    <p:extLst>
      <p:ext uri="{BB962C8B-B14F-4D97-AF65-F5344CB8AC3E}">
        <p14:creationId xmlns:p14="http://schemas.microsoft.com/office/powerpoint/2010/main" val="38774995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Reading a book and drinking coffee on the table">
            <a:extLst>
              <a:ext uri="{FF2B5EF4-FFF2-40B4-BE49-F238E27FC236}">
                <a16:creationId xmlns:a16="http://schemas.microsoft.com/office/drawing/2014/main" id="{2916660F-28AA-1B99-92CB-6705A7092CC0}"/>
              </a:ext>
            </a:extLst>
          </p:cNvPr>
          <p:cNvPicPr>
            <a:picLocks noChangeAspect="1"/>
          </p:cNvPicPr>
          <p:nvPr/>
        </p:nvPicPr>
        <p:blipFill rotWithShape="1">
          <a:blip r:embed="rId2">
            <a:alphaModFix amt="45000"/>
          </a:blip>
          <a:srcRect t="2268" r="-1" b="13440"/>
          <a:stretch/>
        </p:blipFill>
        <p:spPr>
          <a:xfrm>
            <a:off x="20" y="-1"/>
            <a:ext cx="12188932" cy="6858000"/>
          </a:xfrm>
          <a:prstGeom prst="rect">
            <a:avLst/>
          </a:prstGeom>
        </p:spPr>
      </p:pic>
      <p:sp>
        <p:nvSpPr>
          <p:cNvPr id="2" name="Title 1">
            <a:extLst>
              <a:ext uri="{FF2B5EF4-FFF2-40B4-BE49-F238E27FC236}">
                <a16:creationId xmlns:a16="http://schemas.microsoft.com/office/drawing/2014/main" id="{1FD6D03B-5359-3401-B2FC-4F67CCC1DC3D}"/>
              </a:ext>
            </a:extLst>
          </p:cNvPr>
          <p:cNvSpPr>
            <a:spLocks noGrp="1"/>
          </p:cNvSpPr>
          <p:nvPr>
            <p:ph type="ctrTitle"/>
          </p:nvPr>
        </p:nvSpPr>
        <p:spPr>
          <a:xfrm>
            <a:off x="643467" y="643467"/>
            <a:ext cx="7164674" cy="5571066"/>
          </a:xfrm>
        </p:spPr>
        <p:txBody>
          <a:bodyPr>
            <a:normAutofit/>
          </a:bodyPr>
          <a:lstStyle/>
          <a:p>
            <a:r>
              <a:rPr lang="en-GB" sz="6600" dirty="0">
                <a:solidFill>
                  <a:schemeClr val="tx1"/>
                </a:solidFill>
              </a:rPr>
              <a:t>Searching the literature</a:t>
            </a:r>
          </a:p>
        </p:txBody>
      </p:sp>
      <p:sp>
        <p:nvSpPr>
          <p:cNvPr id="4" name="Subtitle 3">
            <a:extLst>
              <a:ext uri="{FF2B5EF4-FFF2-40B4-BE49-F238E27FC236}">
                <a16:creationId xmlns:a16="http://schemas.microsoft.com/office/drawing/2014/main" id="{27137AE7-61C1-4DE3-60BD-9A207A2A5710}"/>
              </a:ext>
            </a:extLst>
          </p:cNvPr>
          <p:cNvSpPr>
            <a:spLocks noGrp="1"/>
          </p:cNvSpPr>
          <p:nvPr>
            <p:ph type="subTitle" idx="1"/>
          </p:nvPr>
        </p:nvSpPr>
        <p:spPr>
          <a:xfrm>
            <a:off x="8451608" y="643467"/>
            <a:ext cx="3096926" cy="5571066"/>
          </a:xfrm>
        </p:spPr>
        <p:txBody>
          <a:bodyPr>
            <a:normAutofit/>
          </a:bodyPr>
          <a:lstStyle/>
          <a:p>
            <a:endParaRPr lang="en-GB" sz="2000">
              <a:solidFill>
                <a:schemeClr val="tx1"/>
              </a:solidFill>
            </a:endParaRPr>
          </a:p>
        </p:txBody>
      </p:sp>
      <p:cxnSp>
        <p:nvCxnSpPr>
          <p:cNvPr id="12" name="Straight Connector 11">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49071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8D03-2CC3-E37D-05EF-DDDF2EA9D288}"/>
              </a:ext>
            </a:extLst>
          </p:cNvPr>
          <p:cNvSpPr>
            <a:spLocks noGrp="1"/>
          </p:cNvSpPr>
          <p:nvPr>
            <p:ph type="title"/>
          </p:nvPr>
        </p:nvSpPr>
        <p:spPr/>
        <p:txBody>
          <a:bodyPr>
            <a:normAutofit/>
          </a:bodyPr>
          <a:lstStyle/>
          <a:p>
            <a:r>
              <a:rPr lang="en-GB" sz="5400" dirty="0"/>
              <a:t>ECDE7018: Assessment component 2  </a:t>
            </a:r>
            <a:endParaRPr lang="en-GB" dirty="0"/>
          </a:p>
        </p:txBody>
      </p:sp>
      <p:pic>
        <p:nvPicPr>
          <p:cNvPr id="8" name="Content Placeholder 7" descr="A screenshot of a research paper&#10;&#10;Description automatically generated">
            <a:extLst>
              <a:ext uri="{FF2B5EF4-FFF2-40B4-BE49-F238E27FC236}">
                <a16:creationId xmlns:a16="http://schemas.microsoft.com/office/drawing/2014/main" id="{C9DC2E8C-AE5D-F392-6840-9B670F85AE0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01989" y="1792534"/>
            <a:ext cx="7515703" cy="4732788"/>
          </a:xfrm>
        </p:spPr>
      </p:pic>
      <p:sp>
        <p:nvSpPr>
          <p:cNvPr id="3" name="TextBox 2">
            <a:extLst>
              <a:ext uri="{FF2B5EF4-FFF2-40B4-BE49-F238E27FC236}">
                <a16:creationId xmlns:a16="http://schemas.microsoft.com/office/drawing/2014/main" id="{10EEDA04-A5B1-0A07-EEEA-F4C5BCB9E4BB}"/>
              </a:ext>
            </a:extLst>
          </p:cNvPr>
          <p:cNvSpPr txBox="1"/>
          <p:nvPr/>
        </p:nvSpPr>
        <p:spPr>
          <a:xfrm>
            <a:off x="1701989" y="1838221"/>
            <a:ext cx="6100891" cy="493222"/>
          </a:xfrm>
          <a:prstGeom prst="rect">
            <a:avLst/>
          </a:prstGeom>
          <a:noFill/>
          <a:ln w="5715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62904469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C1F11-0B40-4E7A-8FD0-D6F1076E4410}"/>
              </a:ext>
            </a:extLst>
          </p:cNvPr>
          <p:cNvSpPr>
            <a:spLocks noGrp="1"/>
          </p:cNvSpPr>
          <p:nvPr>
            <p:ph type="title"/>
          </p:nvPr>
        </p:nvSpPr>
        <p:spPr/>
        <p:txBody>
          <a:bodyPr/>
          <a:lstStyle/>
          <a:p>
            <a:r>
              <a:rPr lang="en-GB" sz="4800" dirty="0"/>
              <a:t>ECDE7018: Assessment component 1 </a:t>
            </a:r>
            <a:endParaRPr lang="en-GB" dirty="0"/>
          </a:p>
        </p:txBody>
      </p:sp>
      <p:cxnSp>
        <p:nvCxnSpPr>
          <p:cNvPr id="6" name="Straight Arrow Connector 5">
            <a:extLst>
              <a:ext uri="{FF2B5EF4-FFF2-40B4-BE49-F238E27FC236}">
                <a16:creationId xmlns:a16="http://schemas.microsoft.com/office/drawing/2014/main" id="{47D31C1F-3843-674E-5216-4ECDF3AD340D}"/>
              </a:ext>
            </a:extLst>
          </p:cNvPr>
          <p:cNvCxnSpPr/>
          <p:nvPr/>
        </p:nvCxnSpPr>
        <p:spPr>
          <a:xfrm>
            <a:off x="5536276" y="4516582"/>
            <a:ext cx="0" cy="77031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9" name="Content Placeholder 8" descr="A screenshot of a computer&#10;&#10;Description automatically generated">
            <a:extLst>
              <a:ext uri="{FF2B5EF4-FFF2-40B4-BE49-F238E27FC236}">
                <a16:creationId xmlns:a16="http://schemas.microsoft.com/office/drawing/2014/main" id="{A7E87E5B-5C08-2A45-A5A2-0FAB751A9D1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77687" y="1724778"/>
            <a:ext cx="6888628" cy="3814984"/>
          </a:xfrm>
        </p:spPr>
      </p:pic>
      <p:sp>
        <p:nvSpPr>
          <p:cNvPr id="10" name="TextBox 9">
            <a:extLst>
              <a:ext uri="{FF2B5EF4-FFF2-40B4-BE49-F238E27FC236}">
                <a16:creationId xmlns:a16="http://schemas.microsoft.com/office/drawing/2014/main" id="{7ED968B5-0862-D2AA-1573-9F1B4294FC71}"/>
              </a:ext>
            </a:extLst>
          </p:cNvPr>
          <p:cNvSpPr txBox="1"/>
          <p:nvPr/>
        </p:nvSpPr>
        <p:spPr>
          <a:xfrm>
            <a:off x="3718560" y="2427316"/>
            <a:ext cx="4073234" cy="2288771"/>
          </a:xfrm>
          <a:prstGeom prst="rect">
            <a:avLst/>
          </a:prstGeom>
          <a:noFill/>
          <a:ln w="3810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389202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84C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585216"/>
            <a:ext cx="6007027" cy="1499616"/>
          </a:xfrm>
        </p:spPr>
        <p:txBody>
          <a:bodyPr>
            <a:normAutofit/>
          </a:bodyPr>
          <a:lstStyle/>
          <a:p>
            <a:r>
              <a:rPr lang="en-GB">
                <a:solidFill>
                  <a:srgbClr val="FFFFFF"/>
                </a:solidFill>
              </a:rPr>
              <a:t>Discussion</a:t>
            </a:r>
          </a:p>
        </p:txBody>
      </p:sp>
      <p:cxnSp>
        <p:nvCxnSpPr>
          <p:cNvPr id="12" name="Straight Connector 11">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2000" y="2502131"/>
            <a:ext cx="6269155" cy="4023360"/>
          </a:xfrm>
        </p:spPr>
        <p:txBody>
          <a:bodyPr>
            <a:normAutofit/>
          </a:bodyPr>
          <a:lstStyle/>
          <a:p>
            <a:r>
              <a:rPr lang="en-GB" sz="2400" dirty="0">
                <a:solidFill>
                  <a:srgbClr val="FFFFFF"/>
                </a:solidFill>
              </a:rPr>
              <a:t>Why is academic literature important in research?</a:t>
            </a:r>
          </a:p>
          <a:p>
            <a:endParaRPr lang="en-GB" sz="2400" dirty="0">
              <a:solidFill>
                <a:srgbClr val="FFFFFF"/>
              </a:solidFill>
            </a:endParaRPr>
          </a:p>
          <a:p>
            <a:r>
              <a:rPr lang="en-GB" sz="2400" dirty="0">
                <a:solidFill>
                  <a:schemeClr val="bg1"/>
                </a:solidFill>
              </a:rPr>
              <a:t>Why do we need to review literature that is related to our chosen study?</a:t>
            </a: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p:txBody>
      </p:sp>
      <p:pic>
        <p:nvPicPr>
          <p:cNvPr id="5" name="Picture 4" descr="Close-up of open book against blurred bookshelf background">
            <a:extLst>
              <a:ext uri="{FF2B5EF4-FFF2-40B4-BE49-F238E27FC236}">
                <a16:creationId xmlns:a16="http://schemas.microsoft.com/office/drawing/2014/main" id="{48333B08-2977-79F5-3E01-62A532131C14}"/>
              </a:ext>
            </a:extLst>
          </p:cNvPr>
          <p:cNvPicPr>
            <a:picLocks noChangeAspect="1"/>
          </p:cNvPicPr>
          <p:nvPr/>
        </p:nvPicPr>
        <p:blipFill rotWithShape="1">
          <a:blip r:embed="rId2"/>
          <a:srcRect l="34021" r="20819" b="-1"/>
          <a:stretch/>
        </p:blipFill>
        <p:spPr>
          <a:xfrm>
            <a:off x="7552266" y="10"/>
            <a:ext cx="4639733" cy="6857990"/>
          </a:xfrm>
          <a:prstGeom prst="rect">
            <a:avLst/>
          </a:prstGeom>
        </p:spPr>
      </p:pic>
    </p:spTree>
    <p:extLst>
      <p:ext uri="{BB962C8B-B14F-4D97-AF65-F5344CB8AC3E}">
        <p14:creationId xmlns:p14="http://schemas.microsoft.com/office/powerpoint/2010/main" val="96068625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9" name="Oval 8"/>
          <p:cNvSpPr/>
          <p:nvPr/>
        </p:nvSpPr>
        <p:spPr>
          <a:xfrm>
            <a:off x="4453989" y="2609892"/>
            <a:ext cx="3587261" cy="19755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Why review literature?</a:t>
            </a:r>
          </a:p>
        </p:txBody>
      </p:sp>
      <p:sp>
        <p:nvSpPr>
          <p:cNvPr id="11" name="Oval 10"/>
          <p:cNvSpPr/>
          <p:nvPr/>
        </p:nvSpPr>
        <p:spPr>
          <a:xfrm>
            <a:off x="4975668" y="45622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p:cNvSpPr/>
          <p:nvPr/>
        </p:nvSpPr>
        <p:spPr>
          <a:xfrm>
            <a:off x="8123312" y="1106853"/>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p:cNvSpPr/>
          <p:nvPr/>
        </p:nvSpPr>
        <p:spPr>
          <a:xfrm>
            <a:off x="9050216" y="298859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p:cNvSpPr/>
          <p:nvPr/>
        </p:nvSpPr>
        <p:spPr>
          <a:xfrm>
            <a:off x="8123312" y="49766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Oval 14"/>
          <p:cNvSpPr/>
          <p:nvPr/>
        </p:nvSpPr>
        <p:spPr>
          <a:xfrm>
            <a:off x="4975666" y="529510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Oval 15"/>
          <p:cNvSpPr/>
          <p:nvPr/>
        </p:nvSpPr>
        <p:spPr>
          <a:xfrm>
            <a:off x="1559239" y="4847494"/>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Oval 16"/>
          <p:cNvSpPr/>
          <p:nvPr/>
        </p:nvSpPr>
        <p:spPr>
          <a:xfrm>
            <a:off x="808893" y="29874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Oval 19"/>
          <p:cNvSpPr/>
          <p:nvPr/>
        </p:nvSpPr>
        <p:spPr>
          <a:xfrm>
            <a:off x="1346886" y="939114"/>
            <a:ext cx="2756261" cy="16321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2" name="Straight Connector 21"/>
          <p:cNvCxnSpPr>
            <a:stCxn id="9" idx="0"/>
          </p:cNvCxnSpPr>
          <p:nvPr/>
        </p:nvCxnSpPr>
        <p:spPr>
          <a:xfrm flipH="1" flipV="1">
            <a:off x="6247618" y="1762902"/>
            <a:ext cx="2" cy="8469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9" idx="7"/>
            <a:endCxn id="12" idx="3"/>
          </p:cNvCxnSpPr>
          <p:nvPr/>
        </p:nvCxnSpPr>
        <p:spPr>
          <a:xfrm flipV="1">
            <a:off x="7515908" y="2217550"/>
            <a:ext cx="979951" cy="681651"/>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983415" y="3501433"/>
            <a:ext cx="1493909" cy="4591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519573" y="4138246"/>
            <a:ext cx="1354796" cy="13012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247618" y="4384431"/>
            <a:ext cx="0" cy="1055077"/>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flipV="1">
            <a:off x="3352800" y="2217550"/>
            <a:ext cx="1622866" cy="9359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H="1" flipV="1">
            <a:off x="2977628" y="3547349"/>
            <a:ext cx="1729256" cy="80943"/>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flipH="1">
            <a:off x="3352800" y="4138246"/>
            <a:ext cx="1622866" cy="86333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52413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9" name="Oval 8"/>
          <p:cNvSpPr/>
          <p:nvPr/>
        </p:nvSpPr>
        <p:spPr>
          <a:xfrm>
            <a:off x="4453989" y="2609892"/>
            <a:ext cx="3587261" cy="19755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Why review literature?</a:t>
            </a:r>
          </a:p>
        </p:txBody>
      </p:sp>
      <p:sp>
        <p:nvSpPr>
          <p:cNvPr id="11" name="Oval 10"/>
          <p:cNvSpPr/>
          <p:nvPr/>
        </p:nvSpPr>
        <p:spPr>
          <a:xfrm>
            <a:off x="4975668" y="45622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Find out what information exists in a specific field</a:t>
            </a:r>
          </a:p>
        </p:txBody>
      </p:sp>
      <p:sp>
        <p:nvSpPr>
          <p:cNvPr id="12" name="Oval 11"/>
          <p:cNvSpPr/>
          <p:nvPr/>
        </p:nvSpPr>
        <p:spPr>
          <a:xfrm>
            <a:off x="8123312" y="1106853"/>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gaps in literature</a:t>
            </a:r>
          </a:p>
        </p:txBody>
      </p:sp>
      <p:sp>
        <p:nvSpPr>
          <p:cNvPr id="13" name="Oval 12"/>
          <p:cNvSpPr/>
          <p:nvPr/>
        </p:nvSpPr>
        <p:spPr>
          <a:xfrm>
            <a:off x="9050216" y="298859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Find authors in a specific field</a:t>
            </a:r>
          </a:p>
        </p:txBody>
      </p:sp>
      <p:sp>
        <p:nvSpPr>
          <p:cNvPr id="14" name="Oval 13"/>
          <p:cNvSpPr/>
          <p:nvPr/>
        </p:nvSpPr>
        <p:spPr>
          <a:xfrm>
            <a:off x="8123312" y="49766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seminal works</a:t>
            </a:r>
          </a:p>
        </p:txBody>
      </p:sp>
      <p:sp>
        <p:nvSpPr>
          <p:cNvPr id="15" name="Oval 14"/>
          <p:cNvSpPr/>
          <p:nvPr/>
        </p:nvSpPr>
        <p:spPr>
          <a:xfrm>
            <a:off x="4975666" y="529510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main methodologies and research techniques</a:t>
            </a:r>
          </a:p>
        </p:txBody>
      </p:sp>
      <p:sp>
        <p:nvSpPr>
          <p:cNvPr id="16" name="Oval 15"/>
          <p:cNvSpPr/>
          <p:nvPr/>
        </p:nvSpPr>
        <p:spPr>
          <a:xfrm>
            <a:off x="1559239" y="4847494"/>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main ideas, conclusions and theories</a:t>
            </a:r>
          </a:p>
        </p:txBody>
      </p:sp>
      <p:sp>
        <p:nvSpPr>
          <p:cNvPr id="17" name="Oval 16"/>
          <p:cNvSpPr/>
          <p:nvPr/>
        </p:nvSpPr>
        <p:spPr>
          <a:xfrm>
            <a:off x="808893" y="29874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Establish similarities and differences</a:t>
            </a:r>
          </a:p>
        </p:txBody>
      </p:sp>
      <p:sp>
        <p:nvSpPr>
          <p:cNvPr id="20" name="Oval 19"/>
          <p:cNvSpPr/>
          <p:nvPr/>
        </p:nvSpPr>
        <p:spPr>
          <a:xfrm>
            <a:off x="1346886" y="939114"/>
            <a:ext cx="2756261" cy="16321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Show relationships between previous studies or theories</a:t>
            </a:r>
          </a:p>
        </p:txBody>
      </p:sp>
      <p:cxnSp>
        <p:nvCxnSpPr>
          <p:cNvPr id="22" name="Straight Connector 21"/>
          <p:cNvCxnSpPr>
            <a:stCxn id="9" idx="0"/>
          </p:cNvCxnSpPr>
          <p:nvPr/>
        </p:nvCxnSpPr>
        <p:spPr>
          <a:xfrm flipH="1" flipV="1">
            <a:off x="6247618" y="1762902"/>
            <a:ext cx="2" cy="8469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9" idx="7"/>
            <a:endCxn id="12" idx="3"/>
          </p:cNvCxnSpPr>
          <p:nvPr/>
        </p:nvCxnSpPr>
        <p:spPr>
          <a:xfrm flipV="1">
            <a:off x="7515908" y="2217550"/>
            <a:ext cx="979951" cy="681651"/>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983415" y="3501433"/>
            <a:ext cx="1493909" cy="4591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519573" y="4138246"/>
            <a:ext cx="1354796" cy="13012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247618" y="4384431"/>
            <a:ext cx="0" cy="1055077"/>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flipV="1">
            <a:off x="3352800" y="2217550"/>
            <a:ext cx="1622866" cy="9359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H="1" flipV="1">
            <a:off x="2977628" y="3547349"/>
            <a:ext cx="1729256" cy="80943"/>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flipH="1">
            <a:off x="3352800" y="4138246"/>
            <a:ext cx="1622866" cy="86333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10516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Writing a Literature Review</a:t>
            </a:r>
          </a:p>
        </p:txBody>
      </p:sp>
      <p:sp>
        <p:nvSpPr>
          <p:cNvPr id="3" name="Content Placeholder 2"/>
          <p:cNvSpPr>
            <a:spLocks noGrp="1"/>
          </p:cNvSpPr>
          <p:nvPr>
            <p:ph idx="1"/>
          </p:nvPr>
        </p:nvSpPr>
        <p:spPr>
          <a:xfrm>
            <a:off x="644082" y="1953335"/>
            <a:ext cx="10833023" cy="4813539"/>
          </a:xfrm>
        </p:spPr>
        <p:txBody>
          <a:bodyPr>
            <a:normAutofit/>
          </a:bodyPr>
          <a:lstStyle/>
          <a:p>
            <a:pPr marL="0" indent="0">
              <a:buNone/>
            </a:pPr>
            <a:r>
              <a:rPr lang="en-GB" sz="2400" dirty="0"/>
              <a:t>The literature review gives you a chance to:</a:t>
            </a:r>
          </a:p>
          <a:p>
            <a:pPr marL="0" indent="0">
              <a:buNone/>
            </a:pPr>
            <a:endParaRPr lang="en-GB" sz="2400" dirty="0"/>
          </a:p>
          <a:p>
            <a:pPr>
              <a:buFont typeface="Courier New" panose="02070309020205020404" pitchFamily="49" charset="0"/>
              <a:buChar char="o"/>
            </a:pPr>
            <a:r>
              <a:rPr lang="en-GB" sz="2400" dirty="0"/>
              <a:t> </a:t>
            </a:r>
            <a:r>
              <a:rPr lang="en-GB" dirty="0"/>
              <a:t>Provide a comprehensive survey of the works published in a particular discipline or area of research over a specified period of time;</a:t>
            </a:r>
          </a:p>
          <a:p>
            <a:pPr>
              <a:buFont typeface="Courier New" panose="02070309020205020404" pitchFamily="49" charset="0"/>
              <a:buChar char="o"/>
            </a:pPr>
            <a:r>
              <a:rPr lang="en-GB" dirty="0"/>
              <a:t> Demonstrate your knowledge of scholarly debates around a topic;</a:t>
            </a:r>
          </a:p>
          <a:p>
            <a:pPr>
              <a:buFont typeface="Courier New" panose="02070309020205020404" pitchFamily="49" charset="0"/>
              <a:buChar char="o"/>
            </a:pPr>
            <a:r>
              <a:rPr lang="en-GB" dirty="0"/>
              <a:t> Evaluate the current state of research.</a:t>
            </a:r>
          </a:p>
          <a:p>
            <a:pPr marL="0" indent="0">
              <a:buNone/>
            </a:pPr>
            <a:endParaRPr lang="en-GB" sz="2400" dirty="0"/>
          </a:p>
          <a:p>
            <a:pPr marL="0" indent="0">
              <a:buNone/>
            </a:pPr>
            <a:r>
              <a:rPr lang="en-GB" sz="2400" dirty="0"/>
              <a:t>The content will look slightly different in each case, but the process of conducting a literature review follows the same steps.</a:t>
            </a:r>
          </a:p>
          <a:p>
            <a:endParaRPr lang="en-GB" dirty="0"/>
          </a:p>
        </p:txBody>
      </p:sp>
    </p:spTree>
    <p:extLst>
      <p:ext uri="{BB962C8B-B14F-4D97-AF65-F5344CB8AC3E}">
        <p14:creationId xmlns:p14="http://schemas.microsoft.com/office/powerpoint/2010/main" val="29598306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1: Search for relevant literature</a:t>
            </a:r>
          </a:p>
        </p:txBody>
      </p:sp>
      <p:sp>
        <p:nvSpPr>
          <p:cNvPr id="3" name="Content Placeholder 2"/>
          <p:cNvSpPr>
            <a:spLocks noGrp="1"/>
          </p:cNvSpPr>
          <p:nvPr>
            <p:ph idx="1"/>
          </p:nvPr>
        </p:nvSpPr>
        <p:spPr/>
        <p:txBody>
          <a:bodyPr/>
          <a:lstStyle/>
          <a:p>
            <a:r>
              <a:rPr lang="en-GB" sz="2400" dirty="0"/>
              <a:t>Before you begin searching for literature, you need a clearly defined </a:t>
            </a:r>
            <a:r>
              <a:rPr lang="en-GB" sz="2400" dirty="0">
                <a:solidFill>
                  <a:schemeClr val="accent2"/>
                </a:solidFill>
              </a:rPr>
              <a:t>topic</a:t>
            </a:r>
            <a:r>
              <a:rPr lang="en-GB" sz="2400" dirty="0"/>
              <a:t>.</a:t>
            </a:r>
          </a:p>
          <a:p>
            <a:endParaRPr lang="en-GB" sz="2400" dirty="0"/>
          </a:p>
          <a:p>
            <a:r>
              <a:rPr lang="en-GB" sz="2400" dirty="0"/>
              <a:t>You will have to choose a focus and develop a central question/statement to direct your search. </a:t>
            </a:r>
            <a:endParaRPr lang="en-GB" dirty="0"/>
          </a:p>
        </p:txBody>
      </p:sp>
    </p:spTree>
    <p:extLst>
      <p:ext uri="{BB962C8B-B14F-4D97-AF65-F5344CB8AC3E}">
        <p14:creationId xmlns:p14="http://schemas.microsoft.com/office/powerpoint/2010/main" val="292553340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D890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585216"/>
            <a:ext cx="6007027" cy="1499616"/>
          </a:xfrm>
        </p:spPr>
        <p:txBody>
          <a:bodyPr>
            <a:normAutofit/>
          </a:bodyPr>
          <a:lstStyle/>
          <a:p>
            <a:r>
              <a:rPr lang="en-GB" dirty="0">
                <a:solidFill>
                  <a:srgbClr val="FFFFFF"/>
                </a:solidFill>
              </a:rPr>
              <a:t>Discussion</a:t>
            </a: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76533" y="2407921"/>
            <a:ext cx="6515177" cy="4023360"/>
          </a:xfrm>
        </p:spPr>
        <p:txBody>
          <a:bodyPr>
            <a:normAutofit/>
          </a:bodyPr>
          <a:lstStyle/>
          <a:p>
            <a:r>
              <a:rPr lang="en-GB" dirty="0">
                <a:solidFill>
                  <a:srgbClr val="FFFFFF"/>
                </a:solidFill>
              </a:rPr>
              <a:t>How do we know what sort of information we are looking for?</a:t>
            </a:r>
          </a:p>
          <a:p>
            <a:endParaRPr lang="en-GB" dirty="0">
              <a:solidFill>
                <a:srgbClr val="FFFFFF"/>
              </a:solidFill>
            </a:endParaRPr>
          </a:p>
          <a:p>
            <a:r>
              <a:rPr lang="en-GB" dirty="0">
                <a:solidFill>
                  <a:srgbClr val="FFFFFF"/>
                </a:solidFill>
              </a:rPr>
              <a:t>How can we judge whether information is relevant?</a:t>
            </a:r>
          </a:p>
          <a:p>
            <a:endParaRPr lang="en-GB" dirty="0">
              <a:solidFill>
                <a:srgbClr val="FFFFFF"/>
              </a:solidFill>
            </a:endParaRPr>
          </a:p>
          <a:p>
            <a:r>
              <a:rPr lang="en-GB" dirty="0">
                <a:solidFill>
                  <a:srgbClr val="FFFFFF"/>
                </a:solidFill>
              </a:rPr>
              <a:t>Are some sources of literature ‘better’ than other sources?</a:t>
            </a:r>
          </a:p>
          <a:p>
            <a:endParaRPr lang="en-GB" dirty="0">
              <a:solidFill>
                <a:srgbClr val="FFFFFF"/>
              </a:solidFill>
            </a:endParaRPr>
          </a:p>
        </p:txBody>
      </p:sp>
      <p:pic>
        <p:nvPicPr>
          <p:cNvPr id="5" name="Picture 4" descr="Wood human figure">
            <a:extLst>
              <a:ext uri="{FF2B5EF4-FFF2-40B4-BE49-F238E27FC236}">
                <a16:creationId xmlns:a16="http://schemas.microsoft.com/office/drawing/2014/main" id="{9C936959-03BE-A65F-8D37-D5E469D39E00}"/>
              </a:ext>
            </a:extLst>
          </p:cNvPr>
          <p:cNvPicPr>
            <a:picLocks noChangeAspect="1"/>
          </p:cNvPicPr>
          <p:nvPr/>
        </p:nvPicPr>
        <p:blipFill rotWithShape="1">
          <a:blip r:embed="rId2"/>
          <a:srcRect l="2134" r="52706" b="-1"/>
          <a:stretch/>
        </p:blipFill>
        <p:spPr>
          <a:xfrm>
            <a:off x="7552266" y="10"/>
            <a:ext cx="4639734" cy="6857990"/>
          </a:xfrm>
          <a:prstGeom prst="rect">
            <a:avLst/>
          </a:prstGeom>
        </p:spPr>
      </p:pic>
    </p:spTree>
    <p:extLst>
      <p:ext uri="{BB962C8B-B14F-4D97-AF65-F5344CB8AC3E}">
        <p14:creationId xmlns:p14="http://schemas.microsoft.com/office/powerpoint/2010/main" val="28581405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6066818" cy="1499616"/>
          </a:xfrm>
        </p:spPr>
        <p:txBody>
          <a:bodyPr>
            <a:normAutofit/>
          </a:bodyPr>
          <a:lstStyle/>
          <a:p>
            <a:r>
              <a:rPr lang="en-GB" dirty="0"/>
              <a:t>Sources of literature</a:t>
            </a:r>
          </a:p>
        </p:txBody>
      </p:sp>
      <p:sp>
        <p:nvSpPr>
          <p:cNvPr id="3" name="Content Placeholder 2"/>
          <p:cNvSpPr>
            <a:spLocks noGrp="1"/>
          </p:cNvSpPr>
          <p:nvPr>
            <p:ph idx="1"/>
          </p:nvPr>
        </p:nvSpPr>
        <p:spPr>
          <a:xfrm>
            <a:off x="1024128" y="2286000"/>
            <a:ext cx="6066818" cy="4023360"/>
          </a:xfrm>
        </p:spPr>
        <p:txBody>
          <a:bodyPr>
            <a:normAutofit/>
          </a:bodyPr>
          <a:lstStyle/>
          <a:p>
            <a:pPr marL="0" indent="0">
              <a:buNone/>
            </a:pPr>
            <a:r>
              <a:rPr lang="en-GB" dirty="0"/>
              <a:t>Sources of literature can be divided into three categories:</a:t>
            </a:r>
          </a:p>
          <a:p>
            <a:pPr>
              <a:buFont typeface="Arial" panose="020B0604020202020204" pitchFamily="34" charset="0"/>
              <a:buChar char="•"/>
            </a:pPr>
            <a:r>
              <a:rPr lang="en-GB" dirty="0"/>
              <a:t> Primary literature sources</a:t>
            </a:r>
          </a:p>
          <a:p>
            <a:pPr>
              <a:buFont typeface="Arial" panose="020B0604020202020204" pitchFamily="34" charset="0"/>
              <a:buChar char="•"/>
            </a:pPr>
            <a:r>
              <a:rPr lang="en-GB" dirty="0"/>
              <a:t> Secondary literature sources</a:t>
            </a:r>
          </a:p>
          <a:p>
            <a:pPr>
              <a:buFont typeface="Arial" panose="020B0604020202020204" pitchFamily="34" charset="0"/>
              <a:buChar char="•"/>
            </a:pPr>
            <a:r>
              <a:rPr lang="en-GB" dirty="0"/>
              <a:t> Tertiary literature sources</a:t>
            </a:r>
          </a:p>
        </p:txBody>
      </p:sp>
      <p:pic>
        <p:nvPicPr>
          <p:cNvPr id="5" name="Picture 4" descr="Stack of multi-coloured books">
            <a:extLst>
              <a:ext uri="{FF2B5EF4-FFF2-40B4-BE49-F238E27FC236}">
                <a16:creationId xmlns:a16="http://schemas.microsoft.com/office/drawing/2014/main" id="{19397FB3-A738-180F-97D7-DE57C849D464}"/>
              </a:ext>
            </a:extLst>
          </p:cNvPr>
          <p:cNvPicPr>
            <a:picLocks noChangeAspect="1"/>
          </p:cNvPicPr>
          <p:nvPr/>
        </p:nvPicPr>
        <p:blipFill rotWithShape="1">
          <a:blip r:embed="rId2"/>
          <a:srcRect l="39730" r="33716" b="-1"/>
          <a:stretch/>
        </p:blipFill>
        <p:spPr>
          <a:xfrm>
            <a:off x="7552266" y="10"/>
            <a:ext cx="4639733" cy="6857990"/>
          </a:xfrm>
          <a:prstGeom prst="rect">
            <a:avLst/>
          </a:prstGeom>
        </p:spPr>
      </p:pic>
    </p:spTree>
    <p:extLst>
      <p:ext uri="{BB962C8B-B14F-4D97-AF65-F5344CB8AC3E}">
        <p14:creationId xmlns:p14="http://schemas.microsoft.com/office/powerpoint/2010/main" val="416144759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F7276-301A-E97A-8D4F-109EEE9D173C}"/>
              </a:ext>
            </a:extLst>
          </p:cNvPr>
          <p:cNvSpPr>
            <a:spLocks noGrp="1"/>
          </p:cNvSpPr>
          <p:nvPr>
            <p:ph type="title"/>
          </p:nvPr>
        </p:nvSpPr>
        <p:spPr/>
        <p:txBody>
          <a:bodyPr/>
          <a:lstStyle/>
          <a:p>
            <a:endParaRPr lang="en-GB"/>
          </a:p>
        </p:txBody>
      </p:sp>
      <p:pic>
        <p:nvPicPr>
          <p:cNvPr id="5" name="Content Placeholder 4" descr="A diagram of a scientific research&#10;&#10;Description automatically generated with medium confidence">
            <a:extLst>
              <a:ext uri="{FF2B5EF4-FFF2-40B4-BE49-F238E27FC236}">
                <a16:creationId xmlns:a16="http://schemas.microsoft.com/office/drawing/2014/main" id="{67AF4226-3C35-3C98-5C45-E02BBD2FD3C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083" y="274320"/>
            <a:ext cx="11963834" cy="6140548"/>
          </a:xfrm>
        </p:spPr>
      </p:pic>
    </p:spTree>
    <p:extLst>
      <p:ext uri="{BB962C8B-B14F-4D97-AF65-F5344CB8AC3E}">
        <p14:creationId xmlns:p14="http://schemas.microsoft.com/office/powerpoint/2010/main" val="100896333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icture"/>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442822" y="335577"/>
            <a:ext cx="9167004" cy="6016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60175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icture"/>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442822" y="335577"/>
            <a:ext cx="9167004" cy="60169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75143CB-2D54-7880-A677-46C8B1249F0E}"/>
              </a:ext>
            </a:extLst>
          </p:cNvPr>
          <p:cNvSpPr txBox="1"/>
          <p:nvPr/>
        </p:nvSpPr>
        <p:spPr>
          <a:xfrm>
            <a:off x="1512916" y="243840"/>
            <a:ext cx="7187739" cy="3829396"/>
          </a:xfrm>
          <a:prstGeom prst="rect">
            <a:avLst/>
          </a:prstGeom>
          <a:noFill/>
          <a:ln w="76200">
            <a:solidFill>
              <a:srgbClr val="FF0000"/>
            </a:solidFill>
          </a:ln>
        </p:spPr>
        <p:txBody>
          <a:bodyPr wrap="square" rtlCol="0">
            <a:spAutoFit/>
          </a:bodyPr>
          <a:lstStyle/>
          <a:p>
            <a:endParaRPr lang="en-GB" dirty="0"/>
          </a:p>
        </p:txBody>
      </p:sp>
      <p:sp>
        <p:nvSpPr>
          <p:cNvPr id="3" name="TextBox 2">
            <a:extLst>
              <a:ext uri="{FF2B5EF4-FFF2-40B4-BE49-F238E27FC236}">
                <a16:creationId xmlns:a16="http://schemas.microsoft.com/office/drawing/2014/main" id="{0D9EEBB5-B93C-1AE0-F596-6AE245E663F3}"/>
              </a:ext>
            </a:extLst>
          </p:cNvPr>
          <p:cNvSpPr txBox="1"/>
          <p:nvPr/>
        </p:nvSpPr>
        <p:spPr>
          <a:xfrm>
            <a:off x="9393381" y="1784466"/>
            <a:ext cx="1778924" cy="861774"/>
          </a:xfrm>
          <a:prstGeom prst="rect">
            <a:avLst/>
          </a:prstGeom>
          <a:noFill/>
          <a:ln w="57150">
            <a:solidFill>
              <a:srgbClr val="FF0000"/>
            </a:solidFill>
          </a:ln>
        </p:spPr>
        <p:txBody>
          <a:bodyPr wrap="square" rtlCol="0">
            <a:spAutoFit/>
          </a:bodyPr>
          <a:lstStyle/>
          <a:p>
            <a:r>
              <a:rPr lang="en-GB" sz="5000" dirty="0"/>
              <a:t>Why?</a:t>
            </a:r>
          </a:p>
        </p:txBody>
      </p:sp>
    </p:spTree>
    <p:extLst>
      <p:ext uri="{BB962C8B-B14F-4D97-AF65-F5344CB8AC3E}">
        <p14:creationId xmlns:p14="http://schemas.microsoft.com/office/powerpoint/2010/main" val="385576820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BF4A0-A3A0-7AE0-5110-E2F526291846}"/>
              </a:ext>
            </a:extLst>
          </p:cNvPr>
          <p:cNvSpPr>
            <a:spLocks noGrp="1"/>
          </p:cNvSpPr>
          <p:nvPr>
            <p:ph type="title"/>
          </p:nvPr>
        </p:nvSpPr>
        <p:spPr/>
        <p:txBody>
          <a:bodyPr>
            <a:normAutofit/>
          </a:bodyPr>
          <a:lstStyle/>
          <a:p>
            <a:r>
              <a:rPr lang="en-US" sz="5400" dirty="0">
                <a:effectLst/>
                <a:ea typeface="Arial" panose="020B0604020202020204" pitchFamily="34" charset="0"/>
              </a:rPr>
              <a:t>Task (1):</a:t>
            </a:r>
            <a:endParaRPr lang="en-GB" dirty="0"/>
          </a:p>
        </p:txBody>
      </p:sp>
      <p:sp>
        <p:nvSpPr>
          <p:cNvPr id="3" name="Content Placeholder 2">
            <a:extLst>
              <a:ext uri="{FF2B5EF4-FFF2-40B4-BE49-F238E27FC236}">
                <a16:creationId xmlns:a16="http://schemas.microsoft.com/office/drawing/2014/main" id="{8869431B-F80A-2C98-D513-215674B0F5D3}"/>
              </a:ext>
            </a:extLst>
          </p:cNvPr>
          <p:cNvSpPr>
            <a:spLocks noGrp="1"/>
          </p:cNvSpPr>
          <p:nvPr>
            <p:ph idx="1"/>
          </p:nvPr>
        </p:nvSpPr>
        <p:spPr>
          <a:xfrm>
            <a:off x="1024127" y="1890868"/>
            <a:ext cx="9720073" cy="4023360"/>
          </a:xfrm>
        </p:spPr>
        <p:txBody>
          <a:bodyPr>
            <a:normAutofit/>
          </a:bodyPr>
          <a:lstStyle/>
          <a:p>
            <a:pPr marL="0" indent="0">
              <a:buNone/>
            </a:pPr>
            <a:r>
              <a:rPr lang="en-US" sz="1800" b="1" dirty="0">
                <a:effectLst/>
                <a:latin typeface="Arial" panose="020B060402020202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pPr marL="342900" lvl="0" indent="-342900">
              <a:lnSpc>
                <a:spcPct val="118000"/>
              </a:lnSpc>
              <a:spcBef>
                <a:spcPts val="310"/>
              </a:spcBef>
              <a:spcAft>
                <a:spcPts val="0"/>
              </a:spcAft>
              <a:buFont typeface="Symbol" panose="05050102010706020507" pitchFamily="18" charset="2"/>
              <a:buChar char=""/>
              <a:tabLst>
                <a:tab pos="452755" algn="l"/>
                <a:tab pos="453390" algn="l"/>
              </a:tabLst>
            </a:pPr>
            <a:r>
              <a:rPr lang="en-US" sz="1800" dirty="0">
                <a:effectLst/>
                <a:ea typeface="Arial" panose="020B0604020202020204" pitchFamily="34" charset="0"/>
              </a:rPr>
              <a:t>Think about an</a:t>
            </a:r>
            <a:r>
              <a:rPr lang="en-US" sz="1800" spc="-100" dirty="0">
                <a:effectLst/>
                <a:ea typeface="Arial" panose="020B0604020202020204" pitchFamily="34" charset="0"/>
              </a:rPr>
              <a:t> </a:t>
            </a:r>
            <a:r>
              <a:rPr lang="en-US" sz="1800" dirty="0">
                <a:effectLst/>
                <a:ea typeface="Arial" panose="020B0604020202020204" pitchFamily="34" charset="0"/>
              </a:rPr>
              <a:t>area/topic/theme</a:t>
            </a:r>
            <a:r>
              <a:rPr lang="en-US" sz="1800" spc="-65" dirty="0">
                <a:effectLst/>
                <a:ea typeface="Arial" panose="020B0604020202020204" pitchFamily="34" charset="0"/>
              </a:rPr>
              <a:t> </a:t>
            </a:r>
            <a:r>
              <a:rPr lang="en-US" sz="1800" dirty="0">
                <a:effectLst/>
                <a:ea typeface="Arial" panose="020B0604020202020204" pitchFamily="34" charset="0"/>
              </a:rPr>
              <a:t>that interests you;</a:t>
            </a:r>
            <a:endParaRPr lang="en-GB" sz="1800" dirty="0">
              <a:effectLst/>
              <a:ea typeface="Arial" panose="020B0604020202020204" pitchFamily="34" charset="0"/>
            </a:endParaRPr>
          </a:p>
          <a:p>
            <a:pPr marL="342900" lvl="0" indent="-342900">
              <a:lnSpc>
                <a:spcPct val="118000"/>
              </a:lnSpc>
              <a:spcBef>
                <a:spcPts val="310"/>
              </a:spcBef>
              <a:spcAft>
                <a:spcPts val="0"/>
              </a:spcAft>
              <a:buFont typeface="Symbol" panose="05050102010706020507" pitchFamily="18" charset="2"/>
              <a:buChar char=""/>
              <a:tabLst>
                <a:tab pos="452755" algn="l"/>
                <a:tab pos="453390" algn="l"/>
              </a:tabLst>
            </a:pPr>
            <a:r>
              <a:rPr lang="en-US" sz="1800" dirty="0">
                <a:effectLst/>
                <a:ea typeface="Arial" panose="020B0604020202020204" pitchFamily="34" charset="0"/>
              </a:rPr>
              <a:t>Undertake a search of the literature using the UWTSD library system and/or Google Scholar</a:t>
            </a:r>
            <a:r>
              <a:rPr lang="en-US" sz="1800" dirty="0">
                <a:ea typeface="Arial" panose="020B0604020202020204" pitchFamily="34" charset="0"/>
              </a:rPr>
              <a:t> </a:t>
            </a:r>
            <a:r>
              <a:rPr lang="en-US" sz="1800" dirty="0">
                <a:effectLst/>
                <a:ea typeface="Arial" panose="020B0604020202020204" pitchFamily="34" charset="0"/>
              </a:rPr>
              <a:t>and/or JSTOR. Use keywords and phrases. </a:t>
            </a:r>
            <a:endParaRPr lang="en-GB" sz="1800" dirty="0">
              <a:effectLst/>
              <a:ea typeface="Arial" panose="020B0604020202020204" pitchFamily="34" charset="0"/>
            </a:endParaRPr>
          </a:p>
          <a:p>
            <a:pPr marL="231140">
              <a:lnSpc>
                <a:spcPct val="118000"/>
              </a:lnSpc>
              <a:spcBef>
                <a:spcPts val="310"/>
              </a:spcBef>
              <a:spcAft>
                <a:spcPts val="0"/>
              </a:spcAft>
              <a:tabLst>
                <a:tab pos="452755" algn="l"/>
                <a:tab pos="453390" algn="l"/>
              </a:tabLst>
            </a:pPr>
            <a:r>
              <a:rPr lang="en-US" sz="1800" dirty="0">
                <a:effectLst/>
                <a:ea typeface="Arial" panose="020B0604020202020204" pitchFamily="34" charset="0"/>
              </a:rPr>
              <a:t>Find out:</a:t>
            </a:r>
            <a:endParaRPr lang="en-GB" sz="1800"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b="1" dirty="0">
                <a:effectLst/>
                <a:ea typeface="Arial" panose="020B0604020202020204" pitchFamily="34" charset="0"/>
              </a:rPr>
              <a:t>How much literature exists about your topic? How many sources are available?;</a:t>
            </a:r>
            <a:endParaRPr lang="en-GB" sz="1800" b="1"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dirty="0">
                <a:effectLst/>
                <a:ea typeface="Arial" panose="020B0604020202020204" pitchFamily="34" charset="0"/>
              </a:rPr>
              <a:t>Is it the work of a small number of authors or do several authors write about the topic?;</a:t>
            </a:r>
            <a:endParaRPr lang="en-GB" sz="1800"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dirty="0">
                <a:effectLst/>
                <a:ea typeface="Arial" panose="020B0604020202020204" pitchFamily="34" charset="0"/>
              </a:rPr>
              <a:t>Is the work based on international studies or is it limited to one/a few countries?</a:t>
            </a:r>
            <a:endParaRPr lang="en-GB" sz="1800"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dirty="0">
                <a:effectLst/>
                <a:ea typeface="Arial" panose="020B0604020202020204" pitchFamily="34" charset="0"/>
              </a:rPr>
              <a:t>Has the literature been written in English, another language, or a mixture? </a:t>
            </a:r>
            <a:endParaRPr lang="en-GB" sz="1800" dirty="0">
              <a:effectLst/>
              <a:ea typeface="Arial" panose="020B0604020202020204" pitchFamily="34" charset="0"/>
            </a:endParaRPr>
          </a:p>
          <a:p>
            <a:pPr>
              <a:lnSpc>
                <a:spcPct val="118000"/>
              </a:lnSpc>
              <a:spcBef>
                <a:spcPts val="310"/>
              </a:spcBef>
              <a:spcAft>
                <a:spcPts val="0"/>
              </a:spcAft>
              <a:tabLst>
                <a:tab pos="452755" algn="l"/>
                <a:tab pos="453390" algn="l"/>
              </a:tabLst>
            </a:pPr>
            <a:r>
              <a:rPr lang="en-US" sz="1800" dirty="0">
                <a:effectLst/>
                <a:ea typeface="Arial" panose="020B0604020202020204" pitchFamily="34" charset="0"/>
              </a:rPr>
              <a:t> </a:t>
            </a:r>
            <a:endParaRPr lang="en-GB" sz="1800" dirty="0">
              <a:effectLst/>
              <a:ea typeface="Arial" panose="020B0604020202020204" pitchFamily="34" charset="0"/>
            </a:endParaRPr>
          </a:p>
        </p:txBody>
      </p:sp>
    </p:spTree>
    <p:extLst>
      <p:ext uri="{BB962C8B-B14F-4D97-AF65-F5344CB8AC3E}">
        <p14:creationId xmlns:p14="http://schemas.microsoft.com/office/powerpoint/2010/main" val="386181330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2B932-B7C8-30D8-F4FD-5840198AD7C0}"/>
              </a:ext>
            </a:extLst>
          </p:cNvPr>
          <p:cNvSpPr>
            <a:spLocks noGrp="1"/>
          </p:cNvSpPr>
          <p:nvPr>
            <p:ph type="title"/>
          </p:nvPr>
        </p:nvSpPr>
        <p:spPr/>
        <p:txBody>
          <a:bodyPr/>
          <a:lstStyle/>
          <a:p>
            <a:r>
              <a:rPr lang="en-GB" dirty="0"/>
              <a:t>Search ‘second language acquisition’</a:t>
            </a:r>
          </a:p>
        </p:txBody>
      </p:sp>
      <p:pic>
        <p:nvPicPr>
          <p:cNvPr id="5" name="Content Placeholder 4" descr="A screenshot of a computer&#10;&#10;Description automatically generated">
            <a:extLst>
              <a:ext uri="{FF2B5EF4-FFF2-40B4-BE49-F238E27FC236}">
                <a16:creationId xmlns:a16="http://schemas.microsoft.com/office/drawing/2014/main" id="{99A2B3C3-8036-EEE3-46D3-005458990C5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47799" y="1859280"/>
            <a:ext cx="10089433" cy="5672051"/>
          </a:xfrm>
        </p:spPr>
      </p:pic>
      <p:sp>
        <p:nvSpPr>
          <p:cNvPr id="6" name="TextBox 5">
            <a:extLst>
              <a:ext uri="{FF2B5EF4-FFF2-40B4-BE49-F238E27FC236}">
                <a16:creationId xmlns:a16="http://schemas.microsoft.com/office/drawing/2014/main" id="{6E353C73-1506-55A8-8C00-806F14F369D5}"/>
              </a:ext>
            </a:extLst>
          </p:cNvPr>
          <p:cNvSpPr txBox="1"/>
          <p:nvPr/>
        </p:nvSpPr>
        <p:spPr>
          <a:xfrm>
            <a:off x="3186545" y="2388524"/>
            <a:ext cx="2449484" cy="376843"/>
          </a:xfrm>
          <a:prstGeom prst="rect">
            <a:avLst/>
          </a:prstGeom>
          <a:noFill/>
          <a:ln w="5715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3392950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B5560-8712-6B12-DE31-6550A4AE28DB}"/>
              </a:ext>
            </a:extLst>
          </p:cNvPr>
          <p:cNvSpPr>
            <a:spLocks noGrp="1"/>
          </p:cNvSpPr>
          <p:nvPr>
            <p:ph type="title"/>
          </p:nvPr>
        </p:nvSpPr>
        <p:spPr/>
        <p:txBody>
          <a:bodyPr/>
          <a:lstStyle/>
          <a:p>
            <a:r>
              <a:rPr lang="en-GB" dirty="0"/>
              <a:t>Since 2023</a:t>
            </a:r>
          </a:p>
        </p:txBody>
      </p:sp>
      <p:pic>
        <p:nvPicPr>
          <p:cNvPr id="5" name="Content Placeholder 4" descr="A screenshot of a computer&#10;&#10;Description automatically generated">
            <a:extLst>
              <a:ext uri="{FF2B5EF4-FFF2-40B4-BE49-F238E27FC236}">
                <a16:creationId xmlns:a16="http://schemas.microsoft.com/office/drawing/2014/main" id="{990AACAD-6265-F1B5-9C24-D95FAB184D2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8719" y="2084832"/>
            <a:ext cx="10562164" cy="5136157"/>
          </a:xfrm>
        </p:spPr>
      </p:pic>
      <p:sp>
        <p:nvSpPr>
          <p:cNvPr id="6" name="TextBox 5">
            <a:extLst>
              <a:ext uri="{FF2B5EF4-FFF2-40B4-BE49-F238E27FC236}">
                <a16:creationId xmlns:a16="http://schemas.microsoft.com/office/drawing/2014/main" id="{C8F04DB7-4689-AFF6-6077-82B80D81A219}"/>
              </a:ext>
            </a:extLst>
          </p:cNvPr>
          <p:cNvSpPr txBox="1"/>
          <p:nvPr/>
        </p:nvSpPr>
        <p:spPr>
          <a:xfrm>
            <a:off x="1817716" y="5015345"/>
            <a:ext cx="3036917" cy="786939"/>
          </a:xfrm>
          <a:prstGeom prst="rect">
            <a:avLst/>
          </a:prstGeom>
          <a:noFill/>
          <a:ln w="57150">
            <a:solidFill>
              <a:srgbClr val="FF0000"/>
            </a:solidFill>
          </a:ln>
        </p:spPr>
        <p:txBody>
          <a:bodyPr wrap="square" rtlCol="0">
            <a:spAutoFit/>
          </a:bodyPr>
          <a:lstStyle/>
          <a:p>
            <a:endParaRPr lang="en-GB" dirty="0"/>
          </a:p>
        </p:txBody>
      </p:sp>
      <p:sp>
        <p:nvSpPr>
          <p:cNvPr id="7" name="TextBox 6">
            <a:extLst>
              <a:ext uri="{FF2B5EF4-FFF2-40B4-BE49-F238E27FC236}">
                <a16:creationId xmlns:a16="http://schemas.microsoft.com/office/drawing/2014/main" id="{308B4387-5BCE-F711-FD56-AC96ECA10E0A}"/>
              </a:ext>
            </a:extLst>
          </p:cNvPr>
          <p:cNvSpPr txBox="1"/>
          <p:nvPr/>
        </p:nvSpPr>
        <p:spPr>
          <a:xfrm>
            <a:off x="6362007" y="3429000"/>
            <a:ext cx="4832466" cy="786939"/>
          </a:xfrm>
          <a:prstGeom prst="rect">
            <a:avLst/>
          </a:prstGeom>
          <a:noFill/>
          <a:ln w="5715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2749549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5638" y="891397"/>
            <a:ext cx="10596912" cy="5144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052421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B5AF8E-A8F5-44F6-A878-BD9D09405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ook on a table&#10;&#10;Description automatically generated">
            <a:extLst>
              <a:ext uri="{FF2B5EF4-FFF2-40B4-BE49-F238E27FC236}">
                <a16:creationId xmlns:a16="http://schemas.microsoft.com/office/drawing/2014/main" id="{7421A454-CC75-BB42-8747-E79AD90A7420}"/>
              </a:ext>
            </a:extLst>
          </p:cNvPr>
          <p:cNvPicPr>
            <a:picLocks noChangeAspect="1"/>
          </p:cNvPicPr>
          <p:nvPr/>
        </p:nvPicPr>
        <p:blipFill rotWithShape="1">
          <a:blip r:embed="rId3">
            <a:alphaModFix amt="40000"/>
          </a:blip>
          <a:srcRect/>
          <a:stretch/>
        </p:blipFill>
        <p:spPr>
          <a:xfrm>
            <a:off x="3274" y="0"/>
            <a:ext cx="12192000" cy="6858000"/>
          </a:xfrm>
          <a:prstGeom prst="rect">
            <a:avLst/>
          </a:prstGeom>
        </p:spPr>
      </p:pic>
      <p:sp>
        <p:nvSpPr>
          <p:cNvPr id="2" name="Title 1">
            <a:extLst>
              <a:ext uri="{FF2B5EF4-FFF2-40B4-BE49-F238E27FC236}">
                <a16:creationId xmlns:a16="http://schemas.microsoft.com/office/drawing/2014/main" id="{A0823BEA-0983-2A1A-7238-66E9453518F4}"/>
              </a:ext>
            </a:extLst>
          </p:cNvPr>
          <p:cNvSpPr>
            <a:spLocks noGrp="1"/>
          </p:cNvSpPr>
          <p:nvPr>
            <p:ph type="ctrTitle"/>
          </p:nvPr>
        </p:nvSpPr>
        <p:spPr>
          <a:xfrm>
            <a:off x="-3274" y="4989786"/>
            <a:ext cx="8395855" cy="1463040"/>
          </a:xfrm>
        </p:spPr>
        <p:txBody>
          <a:bodyPr>
            <a:normAutofit fontScale="90000"/>
          </a:bodyPr>
          <a:lstStyle/>
          <a:p>
            <a:r>
              <a:rPr lang="en-GB" sz="4300" dirty="0"/>
              <a:t>How will you ‘narrow down’ the literature so that the reading is manageable?</a:t>
            </a:r>
          </a:p>
        </p:txBody>
      </p:sp>
      <p:sp>
        <p:nvSpPr>
          <p:cNvPr id="4" name="Subtitle 3">
            <a:extLst>
              <a:ext uri="{FF2B5EF4-FFF2-40B4-BE49-F238E27FC236}">
                <a16:creationId xmlns:a16="http://schemas.microsoft.com/office/drawing/2014/main" id="{C171F00B-C0C8-0D44-C975-223D1CB9391D}"/>
              </a:ext>
            </a:extLst>
          </p:cNvPr>
          <p:cNvSpPr>
            <a:spLocks noGrp="1"/>
          </p:cNvSpPr>
          <p:nvPr>
            <p:ph type="subTitle" idx="1"/>
          </p:nvPr>
        </p:nvSpPr>
        <p:spPr>
          <a:xfrm>
            <a:off x="8610600" y="4960137"/>
            <a:ext cx="3200400" cy="1463040"/>
          </a:xfrm>
        </p:spPr>
        <p:txBody>
          <a:bodyPr>
            <a:normAutofit/>
          </a:bodyPr>
          <a:lstStyle/>
          <a:p>
            <a:endParaRPr lang="en-GB"/>
          </a:p>
        </p:txBody>
      </p:sp>
      <p:cxnSp>
        <p:nvCxnSpPr>
          <p:cNvPr id="12" name="Straight Connector 11">
            <a:extLst>
              <a:ext uri="{FF2B5EF4-FFF2-40B4-BE49-F238E27FC236}">
                <a16:creationId xmlns:a16="http://schemas.microsoft.com/office/drawing/2014/main" id="{32EEDFD0-E50B-4516-A185-DA1CE93EE3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212504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7E5D4-FF2A-5AD6-93C3-2A4A5D84D5AF}"/>
              </a:ext>
            </a:extLst>
          </p:cNvPr>
          <p:cNvSpPr>
            <a:spLocks noGrp="1"/>
          </p:cNvSpPr>
          <p:nvPr>
            <p:ph type="title"/>
          </p:nvPr>
        </p:nvSpPr>
        <p:spPr/>
        <p:txBody>
          <a:bodyPr/>
          <a:lstStyle/>
          <a:p>
            <a:r>
              <a:rPr lang="en-GB" dirty="0"/>
              <a:t>Narrow down your search…</a:t>
            </a:r>
          </a:p>
        </p:txBody>
      </p:sp>
      <p:pic>
        <p:nvPicPr>
          <p:cNvPr id="5" name="Content Placeholder 4" descr="A screenshot of a phone&#10;&#10;Description automatically generated">
            <a:extLst>
              <a:ext uri="{FF2B5EF4-FFF2-40B4-BE49-F238E27FC236}">
                <a16:creationId xmlns:a16="http://schemas.microsoft.com/office/drawing/2014/main" id="{A35EEFCB-0B47-2C28-FC3D-78A07248DED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87040" y="2250059"/>
            <a:ext cx="1841357" cy="4022725"/>
          </a:xfrm>
        </p:spPr>
      </p:pic>
      <p:sp>
        <p:nvSpPr>
          <p:cNvPr id="6" name="TextBox 5">
            <a:extLst>
              <a:ext uri="{FF2B5EF4-FFF2-40B4-BE49-F238E27FC236}">
                <a16:creationId xmlns:a16="http://schemas.microsoft.com/office/drawing/2014/main" id="{D1BAD3F5-943F-7522-4CC0-445C1CF7D953}"/>
              </a:ext>
            </a:extLst>
          </p:cNvPr>
          <p:cNvSpPr txBox="1"/>
          <p:nvPr/>
        </p:nvSpPr>
        <p:spPr>
          <a:xfrm>
            <a:off x="1263535" y="2244436"/>
            <a:ext cx="1174865" cy="369332"/>
          </a:xfrm>
          <a:prstGeom prst="rect">
            <a:avLst/>
          </a:prstGeom>
          <a:noFill/>
          <a:ln w="57150">
            <a:solidFill>
              <a:srgbClr val="FF0000"/>
            </a:solidFill>
          </a:ln>
        </p:spPr>
        <p:txBody>
          <a:bodyPr wrap="square" rtlCol="0">
            <a:spAutoFit/>
          </a:bodyPr>
          <a:lstStyle/>
          <a:p>
            <a:r>
              <a:rPr lang="en-GB" dirty="0"/>
              <a:t>Click here:</a:t>
            </a:r>
          </a:p>
        </p:txBody>
      </p:sp>
      <p:cxnSp>
        <p:nvCxnSpPr>
          <p:cNvPr id="8" name="Straight Arrow Connector 7">
            <a:extLst>
              <a:ext uri="{FF2B5EF4-FFF2-40B4-BE49-F238E27FC236}">
                <a16:creationId xmlns:a16="http://schemas.microsoft.com/office/drawing/2014/main" id="{2211F0CC-C46A-09D7-CCD0-8D3C5870AFB4}"/>
              </a:ext>
            </a:extLst>
          </p:cNvPr>
          <p:cNvCxnSpPr>
            <a:stCxn id="6" idx="3"/>
          </p:cNvCxnSpPr>
          <p:nvPr/>
        </p:nvCxnSpPr>
        <p:spPr>
          <a:xfrm flipV="1">
            <a:off x="2438400" y="2377440"/>
            <a:ext cx="1850967" cy="5166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56565E4A-4766-C15A-55F4-EE45C5AC14CB}"/>
              </a:ext>
            </a:extLst>
          </p:cNvPr>
          <p:cNvSpPr txBox="1"/>
          <p:nvPr/>
        </p:nvSpPr>
        <p:spPr>
          <a:xfrm>
            <a:off x="1496291" y="5159433"/>
            <a:ext cx="1601585" cy="369332"/>
          </a:xfrm>
          <a:prstGeom prst="rect">
            <a:avLst/>
          </a:prstGeom>
          <a:noFill/>
          <a:ln w="57150">
            <a:solidFill>
              <a:srgbClr val="FF0000"/>
            </a:solidFill>
          </a:ln>
        </p:spPr>
        <p:txBody>
          <a:bodyPr wrap="square" rtlCol="0">
            <a:spAutoFit/>
          </a:bodyPr>
          <a:lstStyle/>
          <a:p>
            <a:r>
              <a:rPr lang="en-GB" dirty="0"/>
              <a:t>Then click here:</a:t>
            </a:r>
          </a:p>
        </p:txBody>
      </p:sp>
      <p:cxnSp>
        <p:nvCxnSpPr>
          <p:cNvPr id="10" name="Straight Arrow Connector 9">
            <a:extLst>
              <a:ext uri="{FF2B5EF4-FFF2-40B4-BE49-F238E27FC236}">
                <a16:creationId xmlns:a16="http://schemas.microsoft.com/office/drawing/2014/main" id="{D44224FF-2005-5011-3C0A-DFEB638A96A9}"/>
              </a:ext>
            </a:extLst>
          </p:cNvPr>
          <p:cNvCxnSpPr>
            <a:cxnSpLocks/>
          </p:cNvCxnSpPr>
          <p:nvPr/>
        </p:nvCxnSpPr>
        <p:spPr>
          <a:xfrm>
            <a:off x="3097876" y="5369930"/>
            <a:ext cx="1191491" cy="15883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625382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646FF-FF01-99C9-FC54-E29E1B6D59F1}"/>
              </a:ext>
            </a:extLst>
          </p:cNvPr>
          <p:cNvSpPr>
            <a:spLocks noGrp="1"/>
          </p:cNvSpPr>
          <p:nvPr>
            <p:ph type="title"/>
          </p:nvPr>
        </p:nvSpPr>
        <p:spPr/>
        <p:txBody>
          <a:bodyPr/>
          <a:lstStyle/>
          <a:p>
            <a:r>
              <a:rPr lang="en-GB" dirty="0"/>
              <a:t>Narrow down your search…</a:t>
            </a:r>
          </a:p>
        </p:txBody>
      </p:sp>
      <p:pic>
        <p:nvPicPr>
          <p:cNvPr id="4" name="Content Placeholder 3" descr="A screenshot of a computer&#10;&#10;Description automatically generated">
            <a:extLst>
              <a:ext uri="{FF2B5EF4-FFF2-40B4-BE49-F238E27FC236}">
                <a16:creationId xmlns:a16="http://schemas.microsoft.com/office/drawing/2014/main" id="{4DCF7CE6-B826-6A3E-B030-4FB76467699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71792" y="1853738"/>
            <a:ext cx="7895167" cy="4923906"/>
          </a:xfrm>
          <a:prstGeom prst="rect">
            <a:avLst/>
          </a:prstGeom>
        </p:spPr>
      </p:pic>
    </p:spTree>
    <p:extLst>
      <p:ext uri="{BB962C8B-B14F-4D97-AF65-F5344CB8AC3E}">
        <p14:creationId xmlns:p14="http://schemas.microsoft.com/office/powerpoint/2010/main" val="65768146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BF4A0-A3A0-7AE0-5110-E2F526291846}"/>
              </a:ext>
            </a:extLst>
          </p:cNvPr>
          <p:cNvSpPr>
            <a:spLocks noGrp="1"/>
          </p:cNvSpPr>
          <p:nvPr>
            <p:ph type="title"/>
          </p:nvPr>
        </p:nvSpPr>
        <p:spPr/>
        <p:txBody>
          <a:bodyPr>
            <a:normAutofit/>
          </a:bodyPr>
          <a:lstStyle/>
          <a:p>
            <a:r>
              <a:rPr lang="en-US" sz="5400" dirty="0">
                <a:effectLst/>
                <a:ea typeface="Arial" panose="020B0604020202020204" pitchFamily="34" charset="0"/>
              </a:rPr>
              <a:t>Task (</a:t>
            </a:r>
            <a:r>
              <a:rPr lang="en-US" sz="5400" dirty="0">
                <a:ea typeface="Arial" panose="020B0604020202020204" pitchFamily="34" charset="0"/>
              </a:rPr>
              <a:t>2</a:t>
            </a:r>
            <a:r>
              <a:rPr lang="en-US" sz="5400" dirty="0">
                <a:effectLst/>
                <a:ea typeface="Arial" panose="020B0604020202020204" pitchFamily="34" charset="0"/>
              </a:rPr>
              <a:t>):</a:t>
            </a:r>
            <a:endParaRPr lang="en-GB" dirty="0"/>
          </a:p>
        </p:txBody>
      </p:sp>
      <p:sp>
        <p:nvSpPr>
          <p:cNvPr id="3" name="Content Placeholder 2">
            <a:extLst>
              <a:ext uri="{FF2B5EF4-FFF2-40B4-BE49-F238E27FC236}">
                <a16:creationId xmlns:a16="http://schemas.microsoft.com/office/drawing/2014/main" id="{8869431B-F80A-2C98-D513-215674B0F5D3}"/>
              </a:ext>
            </a:extLst>
          </p:cNvPr>
          <p:cNvSpPr>
            <a:spLocks noGrp="1"/>
          </p:cNvSpPr>
          <p:nvPr>
            <p:ph idx="1"/>
          </p:nvPr>
        </p:nvSpPr>
        <p:spPr>
          <a:xfrm>
            <a:off x="1024127" y="1890868"/>
            <a:ext cx="9720073" cy="4023360"/>
          </a:xfrm>
        </p:spPr>
        <p:txBody>
          <a:bodyPr>
            <a:normAutofit/>
          </a:bodyPr>
          <a:lstStyle/>
          <a:p>
            <a:pPr marL="0" indent="0">
              <a:buNone/>
            </a:pPr>
            <a:r>
              <a:rPr lang="en-US" sz="1800" b="1" dirty="0">
                <a:effectLst/>
                <a:latin typeface="Arial" panose="020B060402020202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pPr marL="342900" lvl="0" indent="-342900">
              <a:lnSpc>
                <a:spcPct val="118000"/>
              </a:lnSpc>
              <a:spcBef>
                <a:spcPts val="310"/>
              </a:spcBef>
              <a:spcAft>
                <a:spcPts val="0"/>
              </a:spcAft>
              <a:buFont typeface="Symbol" panose="05050102010706020507" pitchFamily="18" charset="2"/>
              <a:buChar char=""/>
              <a:tabLst>
                <a:tab pos="452755" algn="l"/>
                <a:tab pos="453390" algn="l"/>
              </a:tabLst>
            </a:pPr>
            <a:r>
              <a:rPr lang="en-US" sz="1800" dirty="0">
                <a:effectLst/>
                <a:ea typeface="Arial" panose="020B0604020202020204" pitchFamily="34" charset="0"/>
              </a:rPr>
              <a:t>Think about an</a:t>
            </a:r>
            <a:r>
              <a:rPr lang="en-US" sz="1800" spc="-100" dirty="0">
                <a:effectLst/>
                <a:ea typeface="Arial" panose="020B0604020202020204" pitchFamily="34" charset="0"/>
              </a:rPr>
              <a:t> </a:t>
            </a:r>
            <a:r>
              <a:rPr lang="en-US" sz="1800" dirty="0">
                <a:effectLst/>
                <a:ea typeface="Arial" panose="020B0604020202020204" pitchFamily="34" charset="0"/>
              </a:rPr>
              <a:t>area/topic/theme</a:t>
            </a:r>
            <a:r>
              <a:rPr lang="en-US" sz="1800" spc="-65" dirty="0">
                <a:effectLst/>
                <a:ea typeface="Arial" panose="020B0604020202020204" pitchFamily="34" charset="0"/>
              </a:rPr>
              <a:t> </a:t>
            </a:r>
            <a:r>
              <a:rPr lang="en-US" sz="1800" dirty="0">
                <a:effectLst/>
                <a:ea typeface="Arial" panose="020B0604020202020204" pitchFamily="34" charset="0"/>
              </a:rPr>
              <a:t>that interests you;</a:t>
            </a:r>
            <a:endParaRPr lang="en-GB" sz="1800" dirty="0">
              <a:effectLst/>
              <a:ea typeface="Arial" panose="020B0604020202020204" pitchFamily="34" charset="0"/>
            </a:endParaRPr>
          </a:p>
          <a:p>
            <a:pPr marL="342900" lvl="0" indent="-342900">
              <a:lnSpc>
                <a:spcPct val="118000"/>
              </a:lnSpc>
              <a:spcBef>
                <a:spcPts val="310"/>
              </a:spcBef>
              <a:spcAft>
                <a:spcPts val="0"/>
              </a:spcAft>
              <a:buFont typeface="Symbol" panose="05050102010706020507" pitchFamily="18" charset="2"/>
              <a:buChar char=""/>
              <a:tabLst>
                <a:tab pos="452755" algn="l"/>
                <a:tab pos="453390" algn="l"/>
              </a:tabLst>
            </a:pPr>
            <a:r>
              <a:rPr lang="en-US" sz="1800" dirty="0">
                <a:effectLst/>
                <a:ea typeface="Arial" panose="020B0604020202020204" pitchFamily="34" charset="0"/>
              </a:rPr>
              <a:t>Undertake a search of the literature using the UWTSD library system and/or Google Scholar: </a:t>
            </a:r>
            <a:r>
              <a:rPr lang="en-US" sz="1800" u="sng" dirty="0">
                <a:solidFill>
                  <a:srgbClr val="0000FF"/>
                </a:solidFill>
                <a:effectLst/>
                <a:ea typeface="Arial" panose="020B0604020202020204" pitchFamily="34" charset="0"/>
                <a:hlinkClick r:id="rId2"/>
              </a:rPr>
              <a:t>https://scholar.google.com</a:t>
            </a:r>
            <a:r>
              <a:rPr lang="en-US" sz="1800" dirty="0">
                <a:effectLst/>
                <a:ea typeface="Arial" panose="020B0604020202020204" pitchFamily="34" charset="0"/>
              </a:rPr>
              <a:t> and/or JSTOR. Use keywords and phrases. </a:t>
            </a:r>
            <a:endParaRPr lang="en-GB" sz="1800" dirty="0">
              <a:effectLst/>
              <a:ea typeface="Arial" panose="020B0604020202020204" pitchFamily="34" charset="0"/>
            </a:endParaRPr>
          </a:p>
          <a:p>
            <a:pPr marL="231140">
              <a:lnSpc>
                <a:spcPct val="118000"/>
              </a:lnSpc>
              <a:spcBef>
                <a:spcPts val="310"/>
              </a:spcBef>
              <a:spcAft>
                <a:spcPts val="0"/>
              </a:spcAft>
              <a:tabLst>
                <a:tab pos="452755" algn="l"/>
                <a:tab pos="453390" algn="l"/>
              </a:tabLst>
            </a:pPr>
            <a:r>
              <a:rPr lang="en-US" sz="1800" dirty="0">
                <a:effectLst/>
                <a:ea typeface="Arial" panose="020B0604020202020204" pitchFamily="34" charset="0"/>
              </a:rPr>
              <a:t>Find out:</a:t>
            </a:r>
            <a:endParaRPr lang="en-GB" sz="1800"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dirty="0">
                <a:effectLst/>
                <a:ea typeface="Arial" panose="020B0604020202020204" pitchFamily="34" charset="0"/>
              </a:rPr>
              <a:t>How much literature exists about your topic? How many sources are available?;</a:t>
            </a:r>
            <a:endParaRPr lang="en-GB" sz="1800"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b="1" dirty="0">
                <a:effectLst/>
                <a:ea typeface="Arial" panose="020B0604020202020204" pitchFamily="34" charset="0"/>
              </a:rPr>
              <a:t>Is it the work of a small number of authors or do several authors write about the topic?;</a:t>
            </a:r>
            <a:endParaRPr lang="en-GB" sz="1800" b="1"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b="1" dirty="0">
                <a:effectLst/>
                <a:ea typeface="Arial" panose="020B0604020202020204" pitchFamily="34" charset="0"/>
              </a:rPr>
              <a:t>Is the work based on international studies or is it limited to one/a few countries?</a:t>
            </a:r>
            <a:endParaRPr lang="en-GB" sz="1800" b="1"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b="1" dirty="0">
                <a:effectLst/>
                <a:ea typeface="Arial" panose="020B0604020202020204" pitchFamily="34" charset="0"/>
              </a:rPr>
              <a:t>Has the literature been written in English, another language, or a mixture? </a:t>
            </a:r>
            <a:endParaRPr lang="en-GB" sz="1800" b="1" dirty="0">
              <a:effectLst/>
              <a:ea typeface="Arial" panose="020B0604020202020204" pitchFamily="34" charset="0"/>
            </a:endParaRPr>
          </a:p>
          <a:p>
            <a:pPr>
              <a:lnSpc>
                <a:spcPct val="118000"/>
              </a:lnSpc>
              <a:spcBef>
                <a:spcPts val="310"/>
              </a:spcBef>
              <a:spcAft>
                <a:spcPts val="0"/>
              </a:spcAft>
              <a:tabLst>
                <a:tab pos="452755" algn="l"/>
                <a:tab pos="453390" algn="l"/>
              </a:tabLst>
            </a:pPr>
            <a:r>
              <a:rPr lang="en-US" sz="1800" dirty="0">
                <a:effectLst/>
                <a:ea typeface="Arial" panose="020B0604020202020204" pitchFamily="34" charset="0"/>
              </a:rPr>
              <a:t> </a:t>
            </a:r>
            <a:endParaRPr lang="en-GB" sz="1800" dirty="0">
              <a:effectLst/>
              <a:ea typeface="Arial" panose="020B0604020202020204" pitchFamily="34" charset="0"/>
            </a:endParaRPr>
          </a:p>
        </p:txBody>
      </p:sp>
    </p:spTree>
    <p:extLst>
      <p:ext uri="{BB962C8B-B14F-4D97-AF65-F5344CB8AC3E}">
        <p14:creationId xmlns:p14="http://schemas.microsoft.com/office/powerpoint/2010/main" val="390328623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BB333-8DD7-C5AB-0BE0-FFC991BA9620}"/>
              </a:ext>
            </a:extLst>
          </p:cNvPr>
          <p:cNvSpPr>
            <a:spLocks noGrp="1"/>
          </p:cNvSpPr>
          <p:nvPr>
            <p:ph type="title"/>
          </p:nvPr>
        </p:nvSpPr>
        <p:spPr/>
        <p:txBody>
          <a:bodyPr/>
          <a:lstStyle/>
          <a:p>
            <a:r>
              <a:rPr lang="en-US" sz="4800" dirty="0">
                <a:effectLst/>
                <a:ea typeface="Arial" panose="020B0604020202020204" pitchFamily="34" charset="0"/>
              </a:rPr>
              <a:t>Preparation for the next session:</a:t>
            </a:r>
            <a:endParaRPr lang="en-GB" dirty="0"/>
          </a:p>
        </p:txBody>
      </p:sp>
      <p:sp>
        <p:nvSpPr>
          <p:cNvPr id="3" name="Content Placeholder 2">
            <a:extLst>
              <a:ext uri="{FF2B5EF4-FFF2-40B4-BE49-F238E27FC236}">
                <a16:creationId xmlns:a16="http://schemas.microsoft.com/office/drawing/2014/main" id="{990D97C3-8E76-0A70-07EE-CC3FDE30D16A}"/>
              </a:ext>
            </a:extLst>
          </p:cNvPr>
          <p:cNvSpPr>
            <a:spLocks noGrp="1"/>
          </p:cNvSpPr>
          <p:nvPr>
            <p:ph idx="1"/>
          </p:nvPr>
        </p:nvSpPr>
        <p:spPr>
          <a:xfrm>
            <a:off x="1024128" y="2286000"/>
            <a:ext cx="10270097" cy="4023360"/>
          </a:xfrm>
        </p:spPr>
        <p:txBody>
          <a:bodyPr>
            <a:normAutofit fontScale="92500" lnSpcReduction="20000"/>
          </a:bodyPr>
          <a:lstStyle/>
          <a:p>
            <a:pPr marL="0" indent="0">
              <a:buNone/>
            </a:pPr>
            <a:r>
              <a:rPr lang="en-GB" dirty="0"/>
              <a:t>Choose any five of the articles from the selection that you have found. </a:t>
            </a:r>
            <a:r>
              <a:rPr lang="en-GB" b="1" dirty="0"/>
              <a:t>Read the </a:t>
            </a:r>
            <a:r>
              <a:rPr lang="en-GB" b="1" u="sng" dirty="0"/>
              <a:t>abstract</a:t>
            </a:r>
            <a:r>
              <a:rPr lang="en-GB" b="1" dirty="0"/>
              <a:t> </a:t>
            </a:r>
            <a:r>
              <a:rPr lang="en-GB" dirty="0"/>
              <a:t>(only).</a:t>
            </a:r>
            <a:endParaRPr lang="en-GB" dirty="0">
              <a:cs typeface="Arial" panose="020B0604020202020204" pitchFamily="34" charset="0"/>
            </a:endParaRPr>
          </a:p>
          <a:p>
            <a:pPr marL="0" indent="0">
              <a:buNone/>
            </a:pPr>
            <a:r>
              <a:rPr lang="en-GB" sz="2400" dirty="0"/>
              <a:t>For each article, ask yourself:</a:t>
            </a:r>
          </a:p>
          <a:p>
            <a:pPr>
              <a:buFont typeface="Arial" panose="020B0604020202020204" pitchFamily="34" charset="0"/>
              <a:buChar char="•"/>
            </a:pPr>
            <a:r>
              <a:rPr lang="en-GB" sz="2400" dirty="0"/>
              <a:t> What question or problem is the author addressing?</a:t>
            </a:r>
          </a:p>
          <a:p>
            <a:pPr>
              <a:buFont typeface="Arial" panose="020B0604020202020204" pitchFamily="34" charset="0"/>
              <a:buChar char="•"/>
            </a:pPr>
            <a:r>
              <a:rPr lang="en-GB" sz="2400" dirty="0"/>
              <a:t> How does the publication contribute to your understanding of the topic? What are its key insights and arguments?</a:t>
            </a:r>
          </a:p>
          <a:p>
            <a:pPr>
              <a:buFont typeface="Arial" panose="020B0604020202020204" pitchFamily="34" charset="0"/>
              <a:buChar char="•"/>
            </a:pPr>
            <a:r>
              <a:rPr lang="en-GB" sz="2400" dirty="0"/>
              <a:t> What are the results and conclusions of the study?</a:t>
            </a:r>
          </a:p>
          <a:p>
            <a:pPr marL="0" indent="0">
              <a:buNone/>
            </a:pPr>
            <a:endParaRPr lang="en-GB" sz="2400" dirty="0"/>
          </a:p>
          <a:p>
            <a:pPr marL="0" indent="0">
              <a:buNone/>
            </a:pPr>
            <a:r>
              <a:rPr lang="en-GB" sz="2400" dirty="0"/>
              <a:t>After you have followed this process for </a:t>
            </a:r>
            <a:r>
              <a:rPr lang="en-GB" sz="2400"/>
              <a:t>the five </a:t>
            </a:r>
            <a:r>
              <a:rPr lang="en-GB" sz="2400" dirty="0"/>
              <a:t>publications, consider:</a:t>
            </a:r>
          </a:p>
          <a:p>
            <a:pPr>
              <a:buFont typeface="Arial" panose="020B0604020202020204" pitchFamily="34" charset="0"/>
              <a:buChar char="•"/>
            </a:pPr>
            <a:r>
              <a:rPr lang="en-GB" sz="2400" dirty="0"/>
              <a:t> Does each publication relate to the others? </a:t>
            </a:r>
          </a:p>
          <a:p>
            <a:pPr>
              <a:buFont typeface="Arial" panose="020B0604020202020204" pitchFamily="34" charset="0"/>
              <a:buChar char="•"/>
            </a:pPr>
            <a:r>
              <a:rPr lang="en-GB" sz="2400" dirty="0"/>
              <a:t> Does it confirm, add to, or challenge established knowledge?</a:t>
            </a:r>
          </a:p>
          <a:p>
            <a:pPr marL="0" indent="0">
              <a:buNone/>
            </a:pPr>
            <a:endParaRPr lang="en-GB" sz="2400" dirty="0"/>
          </a:p>
          <a:p>
            <a:endParaRPr lang="en-GB" dirty="0">
              <a:cs typeface="Arial" panose="020B0604020202020204" pitchFamily="34" charset="0"/>
            </a:endParaRPr>
          </a:p>
        </p:txBody>
      </p:sp>
    </p:spTree>
    <p:extLst>
      <p:ext uri="{BB962C8B-B14F-4D97-AF65-F5344CB8AC3E}">
        <p14:creationId xmlns:p14="http://schemas.microsoft.com/office/powerpoint/2010/main" val="195788799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9002" y="239002"/>
            <a:ext cx="7886700" cy="985346"/>
          </a:xfrm>
        </p:spPr>
        <p:txBody>
          <a:bodyPr>
            <a:normAutofit fontScale="90000"/>
          </a:bodyPr>
          <a:lstStyle/>
          <a:p>
            <a:pPr algn="ctr"/>
            <a:r>
              <a:rPr lang="en-GB" dirty="0">
                <a:latin typeface="Comic Sans MS" panose="030F0702030302020204" pitchFamily="66" charset="0"/>
              </a:rPr>
              <a:t>The Research Journey </a:t>
            </a:r>
          </a:p>
        </p:txBody>
      </p:sp>
      <p:pic>
        <p:nvPicPr>
          <p:cNvPr id="1026" name="Picture 2" descr="http://www.academiccoachingandwriting.org/assets/img/dissertation-journey/img_journey-map_mobile.jpg"/>
          <p:cNvPicPr>
            <a:picLocks noChangeAspect="1" noChangeArrowheads="1"/>
          </p:cNvPicPr>
          <p:nvPr/>
        </p:nvPicPr>
        <p:blipFill rotWithShape="1">
          <a:blip r:embed="rId3">
            <a:extLst>
              <a:ext uri="{28A0092B-C50C-407E-A947-70E740481C1C}">
                <a14:useLocalDpi xmlns:a14="http://schemas.microsoft.com/office/drawing/2010/main" val="0"/>
              </a:ext>
            </a:extLst>
          </a:blip>
          <a:srcRect l="1461" t="22512"/>
          <a:stretch/>
        </p:blipFill>
        <p:spPr bwMode="auto">
          <a:xfrm>
            <a:off x="1919538" y="1196753"/>
            <a:ext cx="8432902" cy="531933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635996" y="6415374"/>
            <a:ext cx="4743973" cy="369332"/>
          </a:xfrm>
          <a:prstGeom prst="rect">
            <a:avLst/>
          </a:prstGeom>
          <a:noFill/>
        </p:spPr>
        <p:txBody>
          <a:bodyPr wrap="square" rtlCol="0">
            <a:spAutoFit/>
          </a:bodyPr>
          <a:lstStyle/>
          <a:p>
            <a:r>
              <a:rPr lang="en-GB" dirty="0"/>
              <a:t>Source: </a:t>
            </a:r>
            <a:r>
              <a:rPr lang="en-GB" dirty="0">
                <a:solidFill>
                  <a:schemeClr val="accent2">
                    <a:lumMod val="75000"/>
                  </a:schemeClr>
                </a:solidFill>
                <a:hlinkClick r:id="rId4"/>
              </a:rPr>
              <a:t>Academic Coaching and Writing</a:t>
            </a:r>
            <a:endParaRPr lang="en-GB" dirty="0">
              <a:solidFill>
                <a:schemeClr val="accent2">
                  <a:lumMod val="75000"/>
                </a:schemeClr>
              </a:solidFill>
            </a:endParaRPr>
          </a:p>
        </p:txBody>
      </p:sp>
    </p:spTree>
    <p:extLst>
      <p:ext uri="{BB962C8B-B14F-4D97-AF65-F5344CB8AC3E}">
        <p14:creationId xmlns:p14="http://schemas.microsoft.com/office/powerpoint/2010/main" val="3715466630"/>
      </p:ext>
    </p:extLst>
  </p:cSld>
  <p:clrMapOvr>
    <a:masterClrMapping/>
  </p:clrMapOvr>
  <p:transition spd="slow">
    <p:pull/>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1303B-24F8-4358-898F-594B9A6B8455}"/>
              </a:ext>
            </a:extLst>
          </p:cNvPr>
          <p:cNvSpPr>
            <a:spLocks noGrp="1"/>
          </p:cNvSpPr>
          <p:nvPr>
            <p:ph type="title"/>
          </p:nvPr>
        </p:nvSpPr>
        <p:spPr>
          <a:xfrm>
            <a:off x="1524000" y="4370227"/>
            <a:ext cx="9144000" cy="1193138"/>
          </a:xfrm>
        </p:spPr>
        <p:txBody>
          <a:bodyPr vert="horz" lIns="91440" tIns="45720" rIns="91440" bIns="45720" rtlCol="0" anchor="b">
            <a:normAutofit/>
          </a:bodyPr>
          <a:lstStyle/>
          <a:p>
            <a:pPr algn="ctr"/>
            <a:r>
              <a:rPr lang="en-US"/>
              <a:t>Any questions?</a:t>
            </a:r>
          </a:p>
        </p:txBody>
      </p:sp>
      <p:pic>
        <p:nvPicPr>
          <p:cNvPr id="4" name="Picture 3">
            <a:extLst>
              <a:ext uri="{FF2B5EF4-FFF2-40B4-BE49-F238E27FC236}">
                <a16:creationId xmlns:a16="http://schemas.microsoft.com/office/drawing/2014/main" id="{88BB823A-3FB1-40FB-A7A1-100BEAEEA17D}"/>
              </a:ext>
            </a:extLst>
          </p:cNvPr>
          <p:cNvPicPr>
            <a:picLocks noChangeAspect="1"/>
          </p:cNvPicPr>
          <p:nvPr/>
        </p:nvPicPr>
        <p:blipFill rotWithShape="1">
          <a:blip r:embed="rId3"/>
          <a:srcRect t="18653" b="5797"/>
          <a:stretch/>
        </p:blipFill>
        <p:spPr>
          <a:xfrm>
            <a:off x="1690046" y="386205"/>
            <a:ext cx="8903441" cy="3766876"/>
          </a:xfrm>
          <a:custGeom>
            <a:avLst/>
            <a:gdLst/>
            <a:ahLst/>
            <a:cxnLst/>
            <a:rect l="l" t="t" r="r" b="b"/>
            <a:pathLst>
              <a:path w="8903441" h="3766876">
                <a:moveTo>
                  <a:pt x="8890380" y="1667288"/>
                </a:moveTo>
                <a:lnTo>
                  <a:pt x="8895460" y="1677046"/>
                </a:lnTo>
                <a:cubicBezTo>
                  <a:pt x="8905866" y="1703466"/>
                  <a:pt x="8906717" y="1724063"/>
                  <a:pt x="8894323" y="1729738"/>
                </a:cubicBezTo>
                <a:lnTo>
                  <a:pt x="8891365" y="1729349"/>
                </a:lnTo>
                <a:lnTo>
                  <a:pt x="8891421" y="1712412"/>
                </a:lnTo>
                <a:cubicBezTo>
                  <a:pt x="8891337" y="1700170"/>
                  <a:pt x="8891138" y="1688653"/>
                  <a:pt x="8890856" y="1678595"/>
                </a:cubicBezTo>
                <a:close/>
                <a:moveTo>
                  <a:pt x="8888451" y="1641624"/>
                </a:moveTo>
                <a:cubicBezTo>
                  <a:pt x="8888927" y="1642911"/>
                  <a:pt x="8889388" y="1647125"/>
                  <a:pt x="8889800" y="1653531"/>
                </a:cubicBezTo>
                <a:lnTo>
                  <a:pt x="8890380" y="1667288"/>
                </a:lnTo>
                <a:lnTo>
                  <a:pt x="8884645" y="1656272"/>
                </a:lnTo>
                <a:lnTo>
                  <a:pt x="8886368" y="1643902"/>
                </a:lnTo>
                <a:cubicBezTo>
                  <a:pt x="8887058" y="1640758"/>
                  <a:pt x="8887743" y="1639762"/>
                  <a:pt x="8888451" y="1641624"/>
                </a:cubicBezTo>
                <a:close/>
                <a:moveTo>
                  <a:pt x="999724" y="1241031"/>
                </a:moveTo>
                <a:cubicBezTo>
                  <a:pt x="998379" y="1242269"/>
                  <a:pt x="996554" y="1243547"/>
                  <a:pt x="995210" y="1244785"/>
                </a:cubicBezTo>
                <a:cubicBezTo>
                  <a:pt x="1005261" y="1248940"/>
                  <a:pt x="1015746" y="1252497"/>
                  <a:pt x="1025774" y="1256374"/>
                </a:cubicBezTo>
                <a:cubicBezTo>
                  <a:pt x="1037480" y="1257305"/>
                  <a:pt x="1049668" y="1258195"/>
                  <a:pt x="1060894" y="1259168"/>
                </a:cubicBezTo>
                <a:cubicBezTo>
                  <a:pt x="1040504" y="1253123"/>
                  <a:pt x="1020115" y="1247076"/>
                  <a:pt x="999724" y="1241031"/>
                </a:cubicBezTo>
                <a:close/>
                <a:moveTo>
                  <a:pt x="1319296" y="820371"/>
                </a:moveTo>
                <a:cubicBezTo>
                  <a:pt x="1421680" y="872109"/>
                  <a:pt x="1548101" y="905226"/>
                  <a:pt x="1681342" y="933268"/>
                </a:cubicBezTo>
                <a:cubicBezTo>
                  <a:pt x="1683167" y="931988"/>
                  <a:pt x="1684512" y="930751"/>
                  <a:pt x="1686338" y="929471"/>
                </a:cubicBezTo>
                <a:cubicBezTo>
                  <a:pt x="1563998" y="893197"/>
                  <a:pt x="1441635" y="856646"/>
                  <a:pt x="1319296" y="820371"/>
                </a:cubicBezTo>
                <a:close/>
                <a:moveTo>
                  <a:pt x="7894848" y="858"/>
                </a:moveTo>
                <a:cubicBezTo>
                  <a:pt x="7906700" y="3455"/>
                  <a:pt x="7910528" y="8436"/>
                  <a:pt x="7907341" y="16271"/>
                </a:cubicBezTo>
                <a:cubicBezTo>
                  <a:pt x="7902882" y="26177"/>
                  <a:pt x="7893520" y="35394"/>
                  <a:pt x="7882642" y="43904"/>
                </a:cubicBezTo>
                <a:cubicBezTo>
                  <a:pt x="7831903" y="83897"/>
                  <a:pt x="7856047" y="94090"/>
                  <a:pt x="7927648" y="93123"/>
                </a:cubicBezTo>
                <a:cubicBezTo>
                  <a:pt x="7991511" y="92274"/>
                  <a:pt x="8055318" y="85274"/>
                  <a:pt x="8119655" y="78787"/>
                </a:cubicBezTo>
                <a:cubicBezTo>
                  <a:pt x="8151329" y="75447"/>
                  <a:pt x="8152942" y="77265"/>
                  <a:pt x="8141786" y="93635"/>
                </a:cubicBezTo>
                <a:cubicBezTo>
                  <a:pt x="8123815" y="120677"/>
                  <a:pt x="8122595" y="145410"/>
                  <a:pt x="8151055" y="166138"/>
                </a:cubicBezTo>
                <a:cubicBezTo>
                  <a:pt x="8157767" y="170866"/>
                  <a:pt x="8162605" y="176318"/>
                  <a:pt x="8160811" y="183471"/>
                </a:cubicBezTo>
                <a:cubicBezTo>
                  <a:pt x="8152723" y="212724"/>
                  <a:pt x="8169841" y="236686"/>
                  <a:pt x="8187466" y="260884"/>
                </a:cubicBezTo>
                <a:cubicBezTo>
                  <a:pt x="8217175" y="301371"/>
                  <a:pt x="8254836" y="338641"/>
                  <a:pt x="8295790" y="374783"/>
                </a:cubicBezTo>
                <a:cubicBezTo>
                  <a:pt x="8324664" y="400232"/>
                  <a:pt x="8342922" y="431650"/>
                  <a:pt x="8406170" y="440370"/>
                </a:cubicBezTo>
                <a:cubicBezTo>
                  <a:pt x="8421364" y="442394"/>
                  <a:pt x="8426373" y="449790"/>
                  <a:pt x="8420903" y="459225"/>
                </a:cubicBezTo>
                <a:cubicBezTo>
                  <a:pt x="8402820" y="490474"/>
                  <a:pt x="8417534" y="514648"/>
                  <a:pt x="8450800" y="534955"/>
                </a:cubicBezTo>
                <a:cubicBezTo>
                  <a:pt x="8462563" y="542037"/>
                  <a:pt x="8458146" y="546902"/>
                  <a:pt x="8442097" y="551669"/>
                </a:cubicBezTo>
                <a:cubicBezTo>
                  <a:pt x="8423667" y="556925"/>
                  <a:pt x="8409328" y="564619"/>
                  <a:pt x="8398067" y="574282"/>
                </a:cubicBezTo>
                <a:cubicBezTo>
                  <a:pt x="8379577" y="589897"/>
                  <a:pt x="8370872" y="606612"/>
                  <a:pt x="8363634" y="623477"/>
                </a:cubicBezTo>
                <a:cubicBezTo>
                  <a:pt x="8352394" y="649929"/>
                  <a:pt x="8339133" y="675439"/>
                  <a:pt x="8295388" y="695789"/>
                </a:cubicBezTo>
                <a:cubicBezTo>
                  <a:pt x="8282368" y="701969"/>
                  <a:pt x="8271923" y="709882"/>
                  <a:pt x="8260972" y="717559"/>
                </a:cubicBezTo>
                <a:cubicBezTo>
                  <a:pt x="8264466" y="724248"/>
                  <a:pt x="8273101" y="728807"/>
                  <a:pt x="8289132" y="729358"/>
                </a:cubicBezTo>
                <a:cubicBezTo>
                  <a:pt x="8391169" y="732995"/>
                  <a:pt x="8386647" y="769770"/>
                  <a:pt x="8387346" y="810845"/>
                </a:cubicBezTo>
                <a:cubicBezTo>
                  <a:pt x="8388418" y="861681"/>
                  <a:pt x="8330862" y="890238"/>
                  <a:pt x="8259532" y="916368"/>
                </a:cubicBezTo>
                <a:cubicBezTo>
                  <a:pt x="8235122" y="925226"/>
                  <a:pt x="8199529" y="928071"/>
                  <a:pt x="8191769" y="950020"/>
                </a:cubicBezTo>
                <a:cubicBezTo>
                  <a:pt x="8234379" y="966427"/>
                  <a:pt x="8282955" y="945934"/>
                  <a:pt x="8327664" y="947606"/>
                </a:cubicBezTo>
                <a:cubicBezTo>
                  <a:pt x="8364609" y="949119"/>
                  <a:pt x="8424473" y="941347"/>
                  <a:pt x="8378206" y="982626"/>
                </a:cubicBezTo>
                <a:cubicBezTo>
                  <a:pt x="8364736" y="994722"/>
                  <a:pt x="8382242" y="1001021"/>
                  <a:pt x="8400605" y="1000529"/>
                </a:cubicBezTo>
                <a:cubicBezTo>
                  <a:pt x="8549357" y="995586"/>
                  <a:pt x="8487684" y="1076555"/>
                  <a:pt x="8538706" y="1111533"/>
                </a:cubicBezTo>
                <a:cubicBezTo>
                  <a:pt x="8553092" y="1120905"/>
                  <a:pt x="8540810" y="1141011"/>
                  <a:pt x="8520556" y="1147547"/>
                </a:cubicBezTo>
                <a:cubicBezTo>
                  <a:pt x="8392015" y="1189611"/>
                  <a:pt x="8380569" y="1263373"/>
                  <a:pt x="8322605" y="1331423"/>
                </a:cubicBezTo>
                <a:cubicBezTo>
                  <a:pt x="8393509" y="1350105"/>
                  <a:pt x="8476647" y="1348124"/>
                  <a:pt x="8552563" y="1357692"/>
                </a:cubicBezTo>
                <a:cubicBezTo>
                  <a:pt x="8631413" y="1367560"/>
                  <a:pt x="8632510" y="1380057"/>
                  <a:pt x="8572872" y="1434543"/>
                </a:cubicBezTo>
                <a:cubicBezTo>
                  <a:pt x="8740108" y="1430496"/>
                  <a:pt x="8740108" y="1430496"/>
                  <a:pt x="8695911" y="1511890"/>
                </a:cubicBezTo>
                <a:cubicBezTo>
                  <a:pt x="8766152" y="1509223"/>
                  <a:pt x="8835070" y="1574251"/>
                  <a:pt x="8873147" y="1634187"/>
                </a:cubicBezTo>
                <a:lnTo>
                  <a:pt x="8884645" y="1656272"/>
                </a:lnTo>
                <a:lnTo>
                  <a:pt x="8884254" y="1659075"/>
                </a:lnTo>
                <a:cubicBezTo>
                  <a:pt x="8882795" y="1672543"/>
                  <a:pt x="8881198" y="1691773"/>
                  <a:pt x="8879232" y="1711097"/>
                </a:cubicBezTo>
                <a:lnTo>
                  <a:pt x="8877347" y="1727504"/>
                </a:lnTo>
                <a:lnTo>
                  <a:pt x="8865337" y="1725923"/>
                </a:lnTo>
                <a:cubicBezTo>
                  <a:pt x="8855639" y="1721668"/>
                  <a:pt x="8848716" y="1720054"/>
                  <a:pt x="8843722" y="1720152"/>
                </a:cubicBezTo>
                <a:cubicBezTo>
                  <a:pt x="8828739" y="1720444"/>
                  <a:pt x="8831115" y="1736133"/>
                  <a:pt x="8828004" y="1742073"/>
                </a:cubicBezTo>
                <a:cubicBezTo>
                  <a:pt x="8817547" y="1760900"/>
                  <a:pt x="8843589" y="1770647"/>
                  <a:pt x="8861127" y="1782820"/>
                </a:cubicBezTo>
                <a:cubicBezTo>
                  <a:pt x="8867694" y="1787281"/>
                  <a:pt x="8872382" y="1766445"/>
                  <a:pt x="8875975" y="1739445"/>
                </a:cubicBezTo>
                <a:lnTo>
                  <a:pt x="8877347" y="1727504"/>
                </a:lnTo>
                <a:lnTo>
                  <a:pt x="8891365" y="1729349"/>
                </a:lnTo>
                <a:lnTo>
                  <a:pt x="8891294" y="1750579"/>
                </a:lnTo>
                <a:cubicBezTo>
                  <a:pt x="8890576" y="1802412"/>
                  <a:pt x="8887485" y="1854103"/>
                  <a:pt x="8879895" y="1858687"/>
                </a:cubicBezTo>
                <a:cubicBezTo>
                  <a:pt x="8799411" y="1907447"/>
                  <a:pt x="8858072" y="1996322"/>
                  <a:pt x="8700018" y="2022228"/>
                </a:cubicBezTo>
                <a:cubicBezTo>
                  <a:pt x="8628887" y="2034069"/>
                  <a:pt x="8597252" y="2070985"/>
                  <a:pt x="8546517" y="2094468"/>
                </a:cubicBezTo>
                <a:cubicBezTo>
                  <a:pt x="8369592" y="2175758"/>
                  <a:pt x="8254890" y="2270617"/>
                  <a:pt x="8208310" y="2391116"/>
                </a:cubicBezTo>
                <a:cubicBezTo>
                  <a:pt x="8195251" y="2424444"/>
                  <a:pt x="8137916" y="2455501"/>
                  <a:pt x="8101924" y="2486924"/>
                </a:cubicBezTo>
                <a:cubicBezTo>
                  <a:pt x="8122498" y="2506105"/>
                  <a:pt x="8219539" y="2452814"/>
                  <a:pt x="8188722" y="2510086"/>
                </a:cubicBezTo>
                <a:cubicBezTo>
                  <a:pt x="8165388" y="2553270"/>
                  <a:pt x="8098391" y="2584616"/>
                  <a:pt x="8035596" y="2614194"/>
                </a:cubicBezTo>
                <a:cubicBezTo>
                  <a:pt x="7963481" y="2647947"/>
                  <a:pt x="7883214" y="2677100"/>
                  <a:pt x="7854509" y="2730830"/>
                </a:cubicBezTo>
                <a:cubicBezTo>
                  <a:pt x="7848249" y="2742293"/>
                  <a:pt x="6341566" y="3671513"/>
                  <a:pt x="4141410" y="3763614"/>
                </a:cubicBezTo>
                <a:cubicBezTo>
                  <a:pt x="3781875" y="3778662"/>
                  <a:pt x="2353277" y="3737838"/>
                  <a:pt x="2161737" y="3718831"/>
                </a:cubicBezTo>
                <a:cubicBezTo>
                  <a:pt x="1964811" y="3699179"/>
                  <a:pt x="1793107" y="3646810"/>
                  <a:pt x="1591600" y="3635674"/>
                </a:cubicBezTo>
                <a:cubicBezTo>
                  <a:pt x="1485018" y="3629919"/>
                  <a:pt x="1381185" y="3611329"/>
                  <a:pt x="1390654" y="3531585"/>
                </a:cubicBezTo>
                <a:cubicBezTo>
                  <a:pt x="1393510" y="3508948"/>
                  <a:pt x="1364047" y="3493344"/>
                  <a:pt x="1320867" y="3503571"/>
                </a:cubicBezTo>
                <a:cubicBezTo>
                  <a:pt x="1239265" y="3523046"/>
                  <a:pt x="1198946" y="3494124"/>
                  <a:pt x="1150681" y="3474015"/>
                </a:cubicBezTo>
                <a:cubicBezTo>
                  <a:pt x="1065213" y="3438422"/>
                  <a:pt x="982868" y="3399757"/>
                  <a:pt x="851974" y="3403971"/>
                </a:cubicBezTo>
                <a:cubicBezTo>
                  <a:pt x="873994" y="3367898"/>
                  <a:pt x="917237" y="3369420"/>
                  <a:pt x="956780" y="3372944"/>
                </a:cubicBezTo>
                <a:cubicBezTo>
                  <a:pt x="1061276" y="3382521"/>
                  <a:pt x="1164043" y="3394488"/>
                  <a:pt x="1268515" y="3403788"/>
                </a:cubicBezTo>
                <a:cubicBezTo>
                  <a:pt x="1336376" y="3409863"/>
                  <a:pt x="1404651" y="3420660"/>
                  <a:pt x="1492884" y="3399484"/>
                </a:cubicBezTo>
                <a:cubicBezTo>
                  <a:pt x="1410006" y="3338199"/>
                  <a:pt x="1277736" y="3337777"/>
                  <a:pt x="1169657" y="3325996"/>
                </a:cubicBezTo>
                <a:cubicBezTo>
                  <a:pt x="1034677" y="3311259"/>
                  <a:pt x="951965" y="3268429"/>
                  <a:pt x="853866" y="3221353"/>
                </a:cubicBezTo>
                <a:cubicBezTo>
                  <a:pt x="950752" y="3199416"/>
                  <a:pt x="1014418" y="3234964"/>
                  <a:pt x="1090648" y="3226034"/>
                </a:cubicBezTo>
                <a:cubicBezTo>
                  <a:pt x="1094340" y="3218434"/>
                  <a:pt x="1100169" y="3207568"/>
                  <a:pt x="1099183" y="3207375"/>
                </a:cubicBezTo>
                <a:cubicBezTo>
                  <a:pt x="971072" y="3188118"/>
                  <a:pt x="907890" y="3136018"/>
                  <a:pt x="882137" y="3068880"/>
                </a:cubicBezTo>
                <a:cubicBezTo>
                  <a:pt x="868924" y="3034221"/>
                  <a:pt x="822286" y="3027121"/>
                  <a:pt x="776145" y="3014660"/>
                </a:cubicBezTo>
                <a:cubicBezTo>
                  <a:pt x="613874" y="2970419"/>
                  <a:pt x="443486" y="2933046"/>
                  <a:pt x="307191" y="2864697"/>
                </a:cubicBezTo>
                <a:cubicBezTo>
                  <a:pt x="457123" y="2862170"/>
                  <a:pt x="581367" y="2903594"/>
                  <a:pt x="743379" y="2911759"/>
                </a:cubicBezTo>
                <a:cubicBezTo>
                  <a:pt x="608349" y="2835743"/>
                  <a:pt x="439124" y="2806104"/>
                  <a:pt x="284020" y="2766269"/>
                </a:cubicBezTo>
                <a:cubicBezTo>
                  <a:pt x="213164" y="2748143"/>
                  <a:pt x="147010" y="2722889"/>
                  <a:pt x="63190" y="2717094"/>
                </a:cubicBezTo>
                <a:cubicBezTo>
                  <a:pt x="33455" y="2714947"/>
                  <a:pt x="-16425" y="2709531"/>
                  <a:pt x="5340" y="2681595"/>
                </a:cubicBezTo>
                <a:cubicBezTo>
                  <a:pt x="23652" y="2658441"/>
                  <a:pt x="63627" y="2661368"/>
                  <a:pt x="100237" y="2664591"/>
                </a:cubicBezTo>
                <a:cubicBezTo>
                  <a:pt x="188123" y="2672547"/>
                  <a:pt x="277551" y="2664977"/>
                  <a:pt x="394328" y="2654447"/>
                </a:cubicBezTo>
                <a:cubicBezTo>
                  <a:pt x="290057" y="2592242"/>
                  <a:pt x="112140" y="2629127"/>
                  <a:pt x="21491" y="2562088"/>
                </a:cubicBezTo>
                <a:cubicBezTo>
                  <a:pt x="125636" y="2540073"/>
                  <a:pt x="208727" y="2559644"/>
                  <a:pt x="294268" y="2557453"/>
                </a:cubicBezTo>
                <a:cubicBezTo>
                  <a:pt x="371589" y="2555423"/>
                  <a:pt x="389695" y="2540961"/>
                  <a:pt x="367847" y="2501743"/>
                </a:cubicBezTo>
                <a:cubicBezTo>
                  <a:pt x="333905" y="2440640"/>
                  <a:pt x="373328" y="2404160"/>
                  <a:pt x="486858" y="2411824"/>
                </a:cubicBezTo>
                <a:cubicBezTo>
                  <a:pt x="592120" y="2419095"/>
                  <a:pt x="600599" y="2394285"/>
                  <a:pt x="570008" y="2360312"/>
                </a:cubicBezTo>
                <a:cubicBezTo>
                  <a:pt x="525457" y="2310774"/>
                  <a:pt x="567057" y="2265987"/>
                  <a:pt x="594400" y="2218813"/>
                </a:cubicBezTo>
                <a:cubicBezTo>
                  <a:pt x="635581" y="2147198"/>
                  <a:pt x="612469" y="2115647"/>
                  <a:pt x="505675" y="2074370"/>
                </a:cubicBezTo>
                <a:cubicBezTo>
                  <a:pt x="445534" y="2051386"/>
                  <a:pt x="381431" y="2032947"/>
                  <a:pt x="295650" y="2015851"/>
                </a:cubicBezTo>
                <a:cubicBezTo>
                  <a:pt x="487251" y="1985881"/>
                  <a:pt x="281423" y="1958614"/>
                  <a:pt x="346760" y="1924896"/>
                </a:cubicBezTo>
                <a:cubicBezTo>
                  <a:pt x="481788" y="1901571"/>
                  <a:pt x="600623" y="1980687"/>
                  <a:pt x="783461" y="1939173"/>
                </a:cubicBezTo>
                <a:cubicBezTo>
                  <a:pt x="547912" y="1882335"/>
                  <a:pt x="287006" y="1807013"/>
                  <a:pt x="112183" y="1719100"/>
                </a:cubicBezTo>
                <a:cubicBezTo>
                  <a:pt x="148588" y="1692398"/>
                  <a:pt x="188462" y="1710725"/>
                  <a:pt x="219936" y="1699568"/>
                </a:cubicBezTo>
                <a:cubicBezTo>
                  <a:pt x="218006" y="1694140"/>
                  <a:pt x="220184" y="1685834"/>
                  <a:pt x="214196" y="1683841"/>
                </a:cubicBezTo>
                <a:cubicBezTo>
                  <a:pt x="85284" y="1638910"/>
                  <a:pt x="83720" y="1637648"/>
                  <a:pt x="212296" y="1584947"/>
                </a:cubicBezTo>
                <a:cubicBezTo>
                  <a:pt x="257172" y="1566456"/>
                  <a:pt x="252206" y="1554019"/>
                  <a:pt x="226108" y="1538121"/>
                </a:cubicBezTo>
                <a:cubicBezTo>
                  <a:pt x="207682" y="1526866"/>
                  <a:pt x="185078" y="1517656"/>
                  <a:pt x="192710" y="1488723"/>
                </a:cubicBezTo>
                <a:cubicBezTo>
                  <a:pt x="268435" y="1518175"/>
                  <a:pt x="624154" y="1547955"/>
                  <a:pt x="685843" y="1538903"/>
                </a:cubicBezTo>
                <a:cubicBezTo>
                  <a:pt x="755173" y="1528619"/>
                  <a:pt x="994201" y="1520231"/>
                  <a:pt x="1067153" y="1523622"/>
                </a:cubicBezTo>
                <a:cubicBezTo>
                  <a:pt x="1063138" y="1522015"/>
                  <a:pt x="1059122" y="1520410"/>
                  <a:pt x="1055106" y="1518803"/>
                </a:cubicBezTo>
                <a:cubicBezTo>
                  <a:pt x="983007" y="1486514"/>
                  <a:pt x="909946" y="1454310"/>
                  <a:pt x="864245" y="1408231"/>
                </a:cubicBezTo>
                <a:cubicBezTo>
                  <a:pt x="862153" y="1406456"/>
                  <a:pt x="861045" y="1404874"/>
                  <a:pt x="856768" y="1405809"/>
                </a:cubicBezTo>
                <a:cubicBezTo>
                  <a:pt x="819307" y="1414974"/>
                  <a:pt x="822846" y="1400112"/>
                  <a:pt x="821342" y="1388491"/>
                </a:cubicBezTo>
                <a:cubicBezTo>
                  <a:pt x="819813" y="1376592"/>
                  <a:pt x="812736" y="1367699"/>
                  <a:pt x="784954" y="1371257"/>
                </a:cubicBezTo>
                <a:cubicBezTo>
                  <a:pt x="783512" y="1371384"/>
                  <a:pt x="781566" y="1371274"/>
                  <a:pt x="779619" y="1371165"/>
                </a:cubicBezTo>
                <a:cubicBezTo>
                  <a:pt x="766469" y="1370361"/>
                  <a:pt x="722835" y="1342290"/>
                  <a:pt x="728571" y="1335910"/>
                </a:cubicBezTo>
                <a:cubicBezTo>
                  <a:pt x="741389" y="1321912"/>
                  <a:pt x="726409" y="1316791"/>
                  <a:pt x="713734" y="1310348"/>
                </a:cubicBezTo>
                <a:cubicBezTo>
                  <a:pt x="696009" y="1301550"/>
                  <a:pt x="678333" y="1293308"/>
                  <a:pt x="659695" y="1285149"/>
                </a:cubicBezTo>
                <a:cubicBezTo>
                  <a:pt x="641562" y="1277227"/>
                  <a:pt x="622997" y="1269901"/>
                  <a:pt x="604409" y="1262299"/>
                </a:cubicBezTo>
                <a:cubicBezTo>
                  <a:pt x="561305" y="1256847"/>
                  <a:pt x="517819" y="1252549"/>
                  <a:pt x="472556" y="1250086"/>
                </a:cubicBezTo>
                <a:cubicBezTo>
                  <a:pt x="438951" y="1247999"/>
                  <a:pt x="401379" y="1244860"/>
                  <a:pt x="382690" y="1214040"/>
                </a:cubicBezTo>
                <a:cubicBezTo>
                  <a:pt x="418096" y="1214570"/>
                  <a:pt x="453575" y="1215933"/>
                  <a:pt x="489053" y="1217296"/>
                </a:cubicBezTo>
                <a:cubicBezTo>
                  <a:pt x="454954" y="1204059"/>
                  <a:pt x="421816" y="1190737"/>
                  <a:pt x="390047" y="1176456"/>
                </a:cubicBezTo>
                <a:cubicBezTo>
                  <a:pt x="363810" y="1164487"/>
                  <a:pt x="342232" y="1150431"/>
                  <a:pt x="333292" y="1131347"/>
                </a:cubicBezTo>
                <a:cubicBezTo>
                  <a:pt x="330930" y="1126518"/>
                  <a:pt x="329025" y="1121368"/>
                  <a:pt x="337841" y="1116956"/>
                </a:cubicBezTo>
                <a:cubicBezTo>
                  <a:pt x="347569" y="1111905"/>
                  <a:pt x="355552" y="1114562"/>
                  <a:pt x="363031" y="1116984"/>
                </a:cubicBezTo>
                <a:cubicBezTo>
                  <a:pt x="393929" y="1126864"/>
                  <a:pt x="425283" y="1136425"/>
                  <a:pt x="455724" y="1146625"/>
                </a:cubicBezTo>
                <a:cubicBezTo>
                  <a:pt x="496146" y="1160147"/>
                  <a:pt x="536111" y="1173989"/>
                  <a:pt x="576050" y="1187553"/>
                </a:cubicBezTo>
                <a:cubicBezTo>
                  <a:pt x="519650" y="1157524"/>
                  <a:pt x="457798" y="1131612"/>
                  <a:pt x="391358" y="1108621"/>
                </a:cubicBezTo>
                <a:cubicBezTo>
                  <a:pt x="343386" y="1091844"/>
                  <a:pt x="295414" y="1075067"/>
                  <a:pt x="258466" y="1051446"/>
                </a:cubicBezTo>
                <a:cubicBezTo>
                  <a:pt x="239512" y="1039678"/>
                  <a:pt x="230024" y="1025400"/>
                  <a:pt x="227119" y="1008864"/>
                </a:cubicBezTo>
                <a:cubicBezTo>
                  <a:pt x="226729" y="1004421"/>
                  <a:pt x="227253" y="999338"/>
                  <a:pt x="237176" y="996508"/>
                </a:cubicBezTo>
                <a:cubicBezTo>
                  <a:pt x="247123" y="993956"/>
                  <a:pt x="253208" y="997060"/>
                  <a:pt x="257395" y="1000610"/>
                </a:cubicBezTo>
                <a:cubicBezTo>
                  <a:pt x="262111" y="1004674"/>
                  <a:pt x="267716" y="1007820"/>
                  <a:pt x="275649" y="1009921"/>
                </a:cubicBezTo>
                <a:cubicBezTo>
                  <a:pt x="345186" y="1029563"/>
                  <a:pt x="406508" y="1054962"/>
                  <a:pt x="469199" y="1079402"/>
                </a:cubicBezTo>
                <a:cubicBezTo>
                  <a:pt x="558968" y="1114336"/>
                  <a:pt x="647368" y="1150231"/>
                  <a:pt x="753033" y="1173138"/>
                </a:cubicBezTo>
                <a:cubicBezTo>
                  <a:pt x="793015" y="1181661"/>
                  <a:pt x="834292" y="1188391"/>
                  <a:pt x="865682" y="1187316"/>
                </a:cubicBezTo>
                <a:cubicBezTo>
                  <a:pt x="750261" y="1147076"/>
                  <a:pt x="641375" y="1104025"/>
                  <a:pt x="543487" y="1053852"/>
                </a:cubicBezTo>
                <a:cubicBezTo>
                  <a:pt x="444589" y="1003208"/>
                  <a:pt x="357848" y="947579"/>
                  <a:pt x="295297" y="880592"/>
                </a:cubicBezTo>
                <a:cubicBezTo>
                  <a:pt x="288871" y="873601"/>
                  <a:pt x="284873" y="866676"/>
                  <a:pt x="264758" y="869281"/>
                </a:cubicBezTo>
                <a:cubicBezTo>
                  <a:pt x="255650" y="870360"/>
                  <a:pt x="252375" y="866170"/>
                  <a:pt x="254388" y="861516"/>
                </a:cubicBezTo>
                <a:cubicBezTo>
                  <a:pt x="266992" y="828509"/>
                  <a:pt x="236853" y="810726"/>
                  <a:pt x="190786" y="799099"/>
                </a:cubicBezTo>
                <a:cubicBezTo>
                  <a:pt x="176408" y="795324"/>
                  <a:pt x="175031" y="790688"/>
                  <a:pt x="184973" y="782539"/>
                </a:cubicBezTo>
                <a:cubicBezTo>
                  <a:pt x="198516" y="771277"/>
                  <a:pt x="196123" y="760574"/>
                  <a:pt x="187530" y="750974"/>
                </a:cubicBezTo>
                <a:cubicBezTo>
                  <a:pt x="182644" y="744967"/>
                  <a:pt x="176339" y="739364"/>
                  <a:pt x="170996" y="733676"/>
                </a:cubicBezTo>
                <a:cubicBezTo>
                  <a:pt x="167290" y="730083"/>
                  <a:pt x="161157" y="726424"/>
                  <a:pt x="169444" y="721499"/>
                </a:cubicBezTo>
                <a:cubicBezTo>
                  <a:pt x="177298" y="717172"/>
                  <a:pt x="185665" y="718676"/>
                  <a:pt x="193501" y="719668"/>
                </a:cubicBezTo>
                <a:cubicBezTo>
                  <a:pt x="231170" y="723917"/>
                  <a:pt x="254043" y="736181"/>
                  <a:pt x="265436" y="755609"/>
                </a:cubicBezTo>
                <a:cubicBezTo>
                  <a:pt x="273963" y="769971"/>
                  <a:pt x="281726" y="770130"/>
                  <a:pt x="302333" y="756567"/>
                </a:cubicBezTo>
                <a:cubicBezTo>
                  <a:pt x="317894" y="746247"/>
                  <a:pt x="332387" y="745814"/>
                  <a:pt x="346481" y="751853"/>
                </a:cubicBezTo>
                <a:cubicBezTo>
                  <a:pt x="354007" y="754830"/>
                  <a:pt x="358771" y="759448"/>
                  <a:pt x="364449" y="763428"/>
                </a:cubicBezTo>
                <a:cubicBezTo>
                  <a:pt x="392910" y="784156"/>
                  <a:pt x="422762" y="804202"/>
                  <a:pt x="467363" y="815678"/>
                </a:cubicBezTo>
                <a:cubicBezTo>
                  <a:pt x="487199" y="820933"/>
                  <a:pt x="508355" y="824672"/>
                  <a:pt x="537693" y="816781"/>
                </a:cubicBezTo>
                <a:cubicBezTo>
                  <a:pt x="518386" y="812039"/>
                  <a:pt x="499567" y="812852"/>
                  <a:pt x="482019" y="811593"/>
                </a:cubicBezTo>
                <a:cubicBezTo>
                  <a:pt x="464472" y="810335"/>
                  <a:pt x="454949" y="806693"/>
                  <a:pt x="467050" y="795557"/>
                </a:cubicBezTo>
                <a:cubicBezTo>
                  <a:pt x="473772" y="789371"/>
                  <a:pt x="472878" y="784693"/>
                  <a:pt x="465734" y="780562"/>
                </a:cubicBezTo>
                <a:cubicBezTo>
                  <a:pt x="442763" y="767188"/>
                  <a:pt x="430336" y="747011"/>
                  <a:pt x="384526" y="749353"/>
                </a:cubicBezTo>
                <a:cubicBezTo>
                  <a:pt x="382123" y="749564"/>
                  <a:pt x="379622" y="748664"/>
                  <a:pt x="377146" y="748041"/>
                </a:cubicBezTo>
                <a:cubicBezTo>
                  <a:pt x="367744" y="745789"/>
                  <a:pt x="357358" y="743342"/>
                  <a:pt x="360089" y="735827"/>
                </a:cubicBezTo>
                <a:cubicBezTo>
                  <a:pt x="363301" y="728269"/>
                  <a:pt x="375652" y="725506"/>
                  <a:pt x="386634" y="723703"/>
                </a:cubicBezTo>
                <a:cubicBezTo>
                  <a:pt x="414823" y="719269"/>
                  <a:pt x="437543" y="724271"/>
                  <a:pt x="459375" y="730191"/>
                </a:cubicBezTo>
                <a:cubicBezTo>
                  <a:pt x="512487" y="744837"/>
                  <a:pt x="556932" y="765561"/>
                  <a:pt x="603200" y="785006"/>
                </a:cubicBezTo>
                <a:cubicBezTo>
                  <a:pt x="672604" y="814173"/>
                  <a:pt x="734250" y="848778"/>
                  <a:pt x="810521" y="873425"/>
                </a:cubicBezTo>
                <a:cubicBezTo>
                  <a:pt x="1037317" y="946423"/>
                  <a:pt x="1260943" y="1021938"/>
                  <a:pt x="1494102" y="1090180"/>
                </a:cubicBezTo>
                <a:cubicBezTo>
                  <a:pt x="1580109" y="1115371"/>
                  <a:pt x="1667892" y="1138728"/>
                  <a:pt x="1756565" y="1161167"/>
                </a:cubicBezTo>
                <a:cubicBezTo>
                  <a:pt x="1756899" y="1159458"/>
                  <a:pt x="1757282" y="1158305"/>
                  <a:pt x="1757592" y="1156319"/>
                </a:cubicBezTo>
                <a:cubicBezTo>
                  <a:pt x="1757470" y="1154931"/>
                  <a:pt x="1757324" y="1153264"/>
                  <a:pt x="1757202" y="1151876"/>
                </a:cubicBezTo>
                <a:cubicBezTo>
                  <a:pt x="1694452" y="1137796"/>
                  <a:pt x="1632540" y="1122242"/>
                  <a:pt x="1572453" y="1105409"/>
                </a:cubicBezTo>
                <a:cubicBezTo>
                  <a:pt x="1424942" y="1063789"/>
                  <a:pt x="1288864" y="1014450"/>
                  <a:pt x="1171972" y="951953"/>
                </a:cubicBezTo>
                <a:cubicBezTo>
                  <a:pt x="1162328" y="946924"/>
                  <a:pt x="1152112" y="946421"/>
                  <a:pt x="1137334" y="949118"/>
                </a:cubicBezTo>
                <a:cubicBezTo>
                  <a:pt x="1089682" y="958058"/>
                  <a:pt x="1074050" y="951035"/>
                  <a:pt x="1081493" y="925476"/>
                </a:cubicBezTo>
                <a:cubicBezTo>
                  <a:pt x="1083360" y="919155"/>
                  <a:pt x="1083403" y="914115"/>
                  <a:pt x="1074768" y="909555"/>
                </a:cubicBezTo>
                <a:cubicBezTo>
                  <a:pt x="1036165" y="889158"/>
                  <a:pt x="995714" y="869763"/>
                  <a:pt x="952019" y="852050"/>
                </a:cubicBezTo>
                <a:cubicBezTo>
                  <a:pt x="871170" y="819410"/>
                  <a:pt x="784821" y="790332"/>
                  <a:pt x="709017" y="754450"/>
                </a:cubicBezTo>
                <a:cubicBezTo>
                  <a:pt x="686747" y="743533"/>
                  <a:pt x="669617" y="730485"/>
                  <a:pt x="659046" y="714902"/>
                </a:cubicBezTo>
                <a:cubicBezTo>
                  <a:pt x="655674" y="709602"/>
                  <a:pt x="653624" y="702786"/>
                  <a:pt x="664793" y="697608"/>
                </a:cubicBezTo>
                <a:cubicBezTo>
                  <a:pt x="675483" y="692472"/>
                  <a:pt x="684069" y="696476"/>
                  <a:pt x="692052" y="699133"/>
                </a:cubicBezTo>
                <a:cubicBezTo>
                  <a:pt x="725451" y="709913"/>
                  <a:pt x="759355" y="720929"/>
                  <a:pt x="792779" y="731987"/>
                </a:cubicBezTo>
                <a:cubicBezTo>
                  <a:pt x="826682" y="743003"/>
                  <a:pt x="860155" y="754616"/>
                  <a:pt x="895574" y="766338"/>
                </a:cubicBezTo>
                <a:cubicBezTo>
                  <a:pt x="897416" y="759741"/>
                  <a:pt x="890085" y="758985"/>
                  <a:pt x="886044" y="757101"/>
                </a:cubicBezTo>
                <a:cubicBezTo>
                  <a:pt x="828975" y="730489"/>
                  <a:pt x="766861" y="707118"/>
                  <a:pt x="702924" y="685027"/>
                </a:cubicBezTo>
                <a:cubicBezTo>
                  <a:pt x="653460" y="667821"/>
                  <a:pt x="605342" y="649378"/>
                  <a:pt x="571540" y="622962"/>
                </a:cubicBezTo>
                <a:cubicBezTo>
                  <a:pt x="558524" y="612632"/>
                  <a:pt x="551227" y="601239"/>
                  <a:pt x="552940" y="587657"/>
                </a:cubicBezTo>
                <a:cubicBezTo>
                  <a:pt x="553537" y="583407"/>
                  <a:pt x="554132" y="579157"/>
                  <a:pt x="563623" y="576925"/>
                </a:cubicBezTo>
                <a:cubicBezTo>
                  <a:pt x="571217" y="575139"/>
                  <a:pt x="576243" y="577216"/>
                  <a:pt x="580332" y="579656"/>
                </a:cubicBezTo>
                <a:cubicBezTo>
                  <a:pt x="587500" y="584063"/>
                  <a:pt x="594668" y="588471"/>
                  <a:pt x="604623" y="591516"/>
                </a:cubicBezTo>
                <a:cubicBezTo>
                  <a:pt x="664350" y="609779"/>
                  <a:pt x="720426" y="630601"/>
                  <a:pt x="775136" y="652383"/>
                </a:cubicBezTo>
                <a:cubicBezTo>
                  <a:pt x="864952" y="687874"/>
                  <a:pt x="953882" y="724283"/>
                  <a:pt x="1057795" y="749301"/>
                </a:cubicBezTo>
                <a:cubicBezTo>
                  <a:pt x="1096889" y="758742"/>
                  <a:pt x="1137304" y="766668"/>
                  <a:pt x="1183454" y="768213"/>
                </a:cubicBezTo>
                <a:cubicBezTo>
                  <a:pt x="1181768" y="765563"/>
                  <a:pt x="1178737" y="764150"/>
                  <a:pt x="1175732" y="763015"/>
                </a:cubicBezTo>
                <a:cubicBezTo>
                  <a:pt x="1075170" y="726508"/>
                  <a:pt x="977850" y="688319"/>
                  <a:pt x="888743" y="644370"/>
                </a:cubicBezTo>
                <a:cubicBezTo>
                  <a:pt x="778881" y="590211"/>
                  <a:pt x="683912" y="529148"/>
                  <a:pt x="615490" y="455960"/>
                </a:cubicBezTo>
                <a:cubicBezTo>
                  <a:pt x="612312" y="452882"/>
                  <a:pt x="610122" y="449996"/>
                  <a:pt x="602432" y="450671"/>
                </a:cubicBezTo>
                <a:cubicBezTo>
                  <a:pt x="582748" y="452678"/>
                  <a:pt x="580338" y="447293"/>
                  <a:pt x="582418" y="437876"/>
                </a:cubicBezTo>
                <a:cubicBezTo>
                  <a:pt x="588134" y="414707"/>
                  <a:pt x="573498" y="396964"/>
                  <a:pt x="539211" y="387101"/>
                </a:cubicBezTo>
                <a:cubicBezTo>
                  <a:pt x="514350" y="379769"/>
                  <a:pt x="493430" y="373210"/>
                  <a:pt x="519748" y="352990"/>
                </a:cubicBezTo>
                <a:cubicBezTo>
                  <a:pt x="526113" y="348234"/>
                  <a:pt x="523173" y="342336"/>
                  <a:pt x="520282" y="336993"/>
                </a:cubicBezTo>
                <a:cubicBezTo>
                  <a:pt x="516186" y="328957"/>
                  <a:pt x="507910" y="322968"/>
                  <a:pt x="498650" y="316785"/>
                </a:cubicBezTo>
                <a:cubicBezTo>
                  <a:pt x="493501" y="313319"/>
                  <a:pt x="487271" y="308549"/>
                  <a:pt x="493610" y="303515"/>
                </a:cubicBezTo>
                <a:cubicBezTo>
                  <a:pt x="500838" y="297564"/>
                  <a:pt x="511247" y="300288"/>
                  <a:pt x="519565" y="301237"/>
                </a:cubicBezTo>
                <a:cubicBezTo>
                  <a:pt x="557715" y="305444"/>
                  <a:pt x="581118" y="318221"/>
                  <a:pt x="592560" y="338204"/>
                </a:cubicBezTo>
                <a:cubicBezTo>
                  <a:pt x="599979" y="350985"/>
                  <a:pt x="609184" y="351016"/>
                  <a:pt x="627076" y="339652"/>
                </a:cubicBezTo>
                <a:cubicBezTo>
                  <a:pt x="647275" y="326965"/>
                  <a:pt x="664147" y="326044"/>
                  <a:pt x="679640" y="336997"/>
                </a:cubicBezTo>
                <a:cubicBezTo>
                  <a:pt x="692054" y="345981"/>
                  <a:pt x="702112" y="355732"/>
                  <a:pt x="716352" y="363437"/>
                </a:cubicBezTo>
                <a:cubicBezTo>
                  <a:pt x="754546" y="384710"/>
                  <a:pt x="790508" y="408138"/>
                  <a:pt x="869745" y="400343"/>
                </a:cubicBezTo>
                <a:cubicBezTo>
                  <a:pt x="847718" y="392203"/>
                  <a:pt x="825656" y="394699"/>
                  <a:pt x="806641" y="393290"/>
                </a:cubicBezTo>
                <a:cubicBezTo>
                  <a:pt x="792988" y="392249"/>
                  <a:pt x="779165" y="389265"/>
                  <a:pt x="791435" y="380072"/>
                </a:cubicBezTo>
                <a:cubicBezTo>
                  <a:pt x="805532" y="369601"/>
                  <a:pt x="796441" y="365362"/>
                  <a:pt x="787709" y="359692"/>
                </a:cubicBezTo>
                <a:cubicBezTo>
                  <a:pt x="767647" y="346342"/>
                  <a:pt x="751260" y="330710"/>
                  <a:pt x="711071" y="330880"/>
                </a:cubicBezTo>
                <a:cubicBezTo>
                  <a:pt x="704773" y="330873"/>
                  <a:pt x="699699" y="328240"/>
                  <a:pt x="694722" y="326718"/>
                </a:cubicBezTo>
                <a:cubicBezTo>
                  <a:pt x="687749" y="324532"/>
                  <a:pt x="681713" y="321984"/>
                  <a:pt x="684613" y="316412"/>
                </a:cubicBezTo>
                <a:cubicBezTo>
                  <a:pt x="687565" y="311396"/>
                  <a:pt x="694531" y="307986"/>
                  <a:pt x="703615" y="306629"/>
                </a:cubicBezTo>
                <a:cubicBezTo>
                  <a:pt x="711738" y="305356"/>
                  <a:pt x="720365" y="304319"/>
                  <a:pt x="728585" y="304157"/>
                </a:cubicBezTo>
                <a:cubicBezTo>
                  <a:pt x="765287" y="302895"/>
                  <a:pt x="791378" y="313197"/>
                  <a:pt x="817397" y="322666"/>
                </a:cubicBezTo>
                <a:cubicBezTo>
                  <a:pt x="908436" y="355531"/>
                  <a:pt x="989341" y="394323"/>
                  <a:pt x="1073943" y="431110"/>
                </a:cubicBezTo>
                <a:cubicBezTo>
                  <a:pt x="1158521" y="467620"/>
                  <a:pt x="1256741" y="493978"/>
                  <a:pt x="1349484" y="524175"/>
                </a:cubicBezTo>
                <a:cubicBezTo>
                  <a:pt x="1563417" y="594105"/>
                  <a:pt x="1778287" y="663672"/>
                  <a:pt x="2004921" y="723811"/>
                </a:cubicBezTo>
                <a:cubicBezTo>
                  <a:pt x="2226580" y="782429"/>
                  <a:pt x="2967159" y="809769"/>
                  <a:pt x="3111348" y="808027"/>
                </a:cubicBezTo>
                <a:cubicBezTo>
                  <a:pt x="3295676" y="805559"/>
                  <a:pt x="3730204" y="773014"/>
                  <a:pt x="4173417" y="745585"/>
                </a:cubicBezTo>
                <a:cubicBezTo>
                  <a:pt x="4223504" y="742307"/>
                  <a:pt x="4272653" y="739393"/>
                  <a:pt x="4324760" y="737057"/>
                </a:cubicBezTo>
                <a:cubicBezTo>
                  <a:pt x="5801059" y="670156"/>
                  <a:pt x="6841344" y="326433"/>
                  <a:pt x="6893789" y="305879"/>
                </a:cubicBezTo>
                <a:cubicBezTo>
                  <a:pt x="6978091" y="273014"/>
                  <a:pt x="7258655" y="208091"/>
                  <a:pt x="7259184" y="208604"/>
                </a:cubicBezTo>
                <a:cubicBezTo>
                  <a:pt x="7265440" y="213652"/>
                  <a:pt x="7297274" y="217644"/>
                  <a:pt x="7323059" y="220312"/>
                </a:cubicBezTo>
                <a:lnTo>
                  <a:pt x="7347572" y="222730"/>
                </a:lnTo>
                <a:lnTo>
                  <a:pt x="7350636" y="224083"/>
                </a:lnTo>
                <a:cubicBezTo>
                  <a:pt x="7359607" y="224205"/>
                  <a:pt x="7359159" y="223929"/>
                  <a:pt x="7353245" y="223290"/>
                </a:cubicBezTo>
                <a:lnTo>
                  <a:pt x="7347572" y="222730"/>
                </a:lnTo>
                <a:lnTo>
                  <a:pt x="7342573" y="220523"/>
                </a:lnTo>
                <a:cubicBezTo>
                  <a:pt x="7341302" y="218466"/>
                  <a:pt x="7341191" y="215818"/>
                  <a:pt x="7341465" y="213415"/>
                </a:cubicBezTo>
                <a:cubicBezTo>
                  <a:pt x="7342771" y="200707"/>
                  <a:pt x="7352468" y="189782"/>
                  <a:pt x="7375606" y="182994"/>
                </a:cubicBezTo>
                <a:cubicBezTo>
                  <a:pt x="7397808" y="176568"/>
                  <a:pt x="7420538" y="170655"/>
                  <a:pt x="7443270" y="164742"/>
                </a:cubicBezTo>
                <a:cubicBezTo>
                  <a:pt x="7462204" y="159722"/>
                  <a:pt x="7475181" y="158583"/>
                  <a:pt x="7478299" y="172021"/>
                </a:cubicBezTo>
                <a:cubicBezTo>
                  <a:pt x="7481416" y="185460"/>
                  <a:pt x="7508389" y="189249"/>
                  <a:pt x="7524024" y="179761"/>
                </a:cubicBezTo>
                <a:cubicBezTo>
                  <a:pt x="7585174" y="142492"/>
                  <a:pt x="7658615" y="112820"/>
                  <a:pt x="7727944" y="80430"/>
                </a:cubicBezTo>
                <a:cubicBezTo>
                  <a:pt x="7776349" y="57992"/>
                  <a:pt x="7827303" y="37009"/>
                  <a:pt x="7867024" y="9456"/>
                </a:cubicBezTo>
                <a:cubicBezTo>
                  <a:pt x="7874326" y="4338"/>
                  <a:pt x="7880999" y="-2404"/>
                  <a:pt x="7894848" y="858"/>
                </a:cubicBezTo>
                <a:close/>
              </a:path>
            </a:pathLst>
          </a:custGeom>
        </p:spPr>
      </p:pic>
    </p:spTree>
    <p:extLst>
      <p:ext uri="{BB962C8B-B14F-4D97-AF65-F5344CB8AC3E}">
        <p14:creationId xmlns:p14="http://schemas.microsoft.com/office/powerpoint/2010/main" val="20171015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907</TotalTime>
  <Words>2565</Words>
  <Application>Microsoft Office PowerPoint</Application>
  <PresentationFormat>Widescreen</PresentationFormat>
  <Paragraphs>323</Paragraphs>
  <Slides>70</Slides>
  <Notes>20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70</vt:i4>
      </vt:variant>
    </vt:vector>
  </HeadingPairs>
  <TitlesOfParts>
    <vt:vector size="84" baseType="lpstr">
      <vt:lpstr>__Open_Sans_af7b73</vt:lpstr>
      <vt:lpstr>Aptos</vt:lpstr>
      <vt:lpstr>Arial</vt:lpstr>
      <vt:lpstr>Calibri</vt:lpstr>
      <vt:lpstr>Calibri Light</vt:lpstr>
      <vt:lpstr>Comic Sans MS</vt:lpstr>
      <vt:lpstr>Courier New</vt:lpstr>
      <vt:lpstr>Lucida Handwriting</vt:lpstr>
      <vt:lpstr>Open Sans</vt:lpstr>
      <vt:lpstr>Symbol</vt:lpstr>
      <vt:lpstr>Tw Cen MT</vt:lpstr>
      <vt:lpstr>Tw Cen MT Condensed</vt:lpstr>
      <vt:lpstr>Wingdings 3</vt:lpstr>
      <vt:lpstr>Integral</vt:lpstr>
      <vt:lpstr> ECDE7018: introduction to research methods in education</vt:lpstr>
      <vt:lpstr>One Page Profile:</vt:lpstr>
      <vt:lpstr>The ‘team’</vt:lpstr>
      <vt:lpstr>PowerPoint Presentation</vt:lpstr>
      <vt:lpstr>PowerPoint Presentation</vt:lpstr>
      <vt:lpstr> Discussion: investigating short term memory </vt:lpstr>
      <vt:lpstr>Did you think about…?</vt:lpstr>
      <vt:lpstr>ECDE7018: introduction to research methods in education</vt:lpstr>
      <vt:lpstr> </vt:lpstr>
      <vt:lpstr>ECDE7018: Learning Outcomes </vt:lpstr>
      <vt:lpstr>Module handbook</vt:lpstr>
      <vt:lpstr>Module Moodle page</vt:lpstr>
      <vt:lpstr>ECDE7018: Assessment component 1  </vt:lpstr>
      <vt:lpstr>ECDE7018: Assessment component 2</vt:lpstr>
      <vt:lpstr>ECDE7018: Assessment component 3</vt:lpstr>
      <vt:lpstr>Assessment information</vt:lpstr>
      <vt:lpstr>Assessment information</vt:lpstr>
      <vt:lpstr>Assignment structure</vt:lpstr>
      <vt:lpstr>Educational research</vt:lpstr>
      <vt:lpstr> Research – your first thoughts? </vt:lpstr>
      <vt:lpstr>What is research?</vt:lpstr>
      <vt:lpstr>What is research?</vt:lpstr>
      <vt:lpstr>What is research?</vt:lpstr>
      <vt:lpstr>Why do we research?</vt:lpstr>
      <vt:lpstr>Why do we research?</vt:lpstr>
      <vt:lpstr>Why do we research?</vt:lpstr>
      <vt:lpstr>What are the features of a SKILLED RESEARCHER?</vt:lpstr>
      <vt:lpstr>PowerPoint Presentation</vt:lpstr>
      <vt:lpstr>The research process</vt:lpstr>
      <vt:lpstr>The research process</vt:lpstr>
      <vt:lpstr>The research onion</vt:lpstr>
      <vt:lpstr>PowerPoint Presentation</vt:lpstr>
      <vt:lpstr>PowerPoint Presentation</vt:lpstr>
      <vt:lpstr>1. Conceptualisation</vt:lpstr>
      <vt:lpstr>Step 1 Task: create a mindmap…</vt:lpstr>
      <vt:lpstr>1. Conceptualisation</vt:lpstr>
      <vt:lpstr>Step 2 What is my research problem?</vt:lpstr>
      <vt:lpstr>Step 2 What is my research problem?</vt:lpstr>
      <vt:lpstr>Step 2 What is my intention?</vt:lpstr>
      <vt:lpstr>Step 2 What is my research problem?</vt:lpstr>
      <vt:lpstr>What is my research problem?</vt:lpstr>
      <vt:lpstr>Write the problem statement</vt:lpstr>
      <vt:lpstr>Example of problem statement:</vt:lpstr>
      <vt:lpstr>Linked to this… what type of research will it be?</vt:lpstr>
      <vt:lpstr>PowerPoint Presentation</vt:lpstr>
      <vt:lpstr>2. contextualisation</vt:lpstr>
      <vt:lpstr>Searching the literature</vt:lpstr>
      <vt:lpstr>ECDE7018: Assessment component 2  </vt:lpstr>
      <vt:lpstr>ECDE7018: Assessment component 1 </vt:lpstr>
      <vt:lpstr>Discussion</vt:lpstr>
      <vt:lpstr>PowerPoint Presentation</vt:lpstr>
      <vt:lpstr>PowerPoint Presentation</vt:lpstr>
      <vt:lpstr>Writing a Literature Review</vt:lpstr>
      <vt:lpstr>Step 1: Search for relevant literature</vt:lpstr>
      <vt:lpstr>Discussion</vt:lpstr>
      <vt:lpstr>Sources of literature</vt:lpstr>
      <vt:lpstr>PowerPoint Presentation</vt:lpstr>
      <vt:lpstr>PowerPoint Presentation</vt:lpstr>
      <vt:lpstr>PowerPoint Presentation</vt:lpstr>
      <vt:lpstr>Task (1):</vt:lpstr>
      <vt:lpstr>Search ‘second language acquisition’</vt:lpstr>
      <vt:lpstr>Since 2023</vt:lpstr>
      <vt:lpstr>PowerPoint Presentation</vt:lpstr>
      <vt:lpstr>How will you ‘narrow down’ the literature so that the reading is manageable?</vt:lpstr>
      <vt:lpstr>Narrow down your search…</vt:lpstr>
      <vt:lpstr>Narrow down your search…</vt:lpstr>
      <vt:lpstr>Task (2):</vt:lpstr>
      <vt:lpstr>Preparation for the next session:</vt:lpstr>
      <vt:lpstr>The Research Journey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ECDE7012: Research Design and Management in Education</dc:title>
  <dc:creator>Catherine Morgan</dc:creator>
  <cp:lastModifiedBy>Catherine Morgan</cp:lastModifiedBy>
  <cp:revision>93</cp:revision>
  <dcterms:created xsi:type="dcterms:W3CDTF">2023-03-04T20:27:42Z</dcterms:created>
  <dcterms:modified xsi:type="dcterms:W3CDTF">2024-10-03T15:48:00Z</dcterms:modified>
</cp:coreProperties>
</file>